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8" r:id="rId2"/>
    <p:sldId id="262" r:id="rId3"/>
    <p:sldId id="282" r:id="rId4"/>
    <p:sldId id="302" r:id="rId5"/>
    <p:sldId id="303" r:id="rId6"/>
    <p:sldId id="304" r:id="rId7"/>
    <p:sldId id="305" r:id="rId8"/>
    <p:sldId id="306" r:id="rId9"/>
    <p:sldId id="307" r:id="rId10"/>
    <p:sldId id="308" r:id="rId11"/>
    <p:sldId id="309" r:id="rId12"/>
    <p:sldId id="310" r:id="rId13"/>
    <p:sldId id="311" r:id="rId14"/>
    <p:sldId id="312" r:id="rId15"/>
    <p:sldId id="313" r:id="rId16"/>
    <p:sldId id="283" r:id="rId17"/>
    <p:sldId id="314" r:id="rId18"/>
    <p:sldId id="315" r:id="rId19"/>
    <p:sldId id="316" r:id="rId20"/>
    <p:sldId id="364" r:id="rId21"/>
    <p:sldId id="351" r:id="rId22"/>
    <p:sldId id="352" r:id="rId23"/>
    <p:sldId id="353" r:id="rId24"/>
    <p:sldId id="361" r:id="rId25"/>
    <p:sldId id="363" r:id="rId26"/>
    <p:sldId id="354" r:id="rId27"/>
    <p:sldId id="355" r:id="rId28"/>
    <p:sldId id="356" r:id="rId29"/>
    <p:sldId id="359" r:id="rId30"/>
    <p:sldId id="357" r:id="rId31"/>
    <p:sldId id="358" r:id="rId32"/>
    <p:sldId id="360" r:id="rId33"/>
    <p:sldId id="362" r:id="rId34"/>
    <p:sldId id="319" r:id="rId35"/>
    <p:sldId id="320" r:id="rId36"/>
    <p:sldId id="323" r:id="rId37"/>
    <p:sldId id="325" r:id="rId38"/>
    <p:sldId id="324" r:id="rId39"/>
    <p:sldId id="327" r:id="rId40"/>
    <p:sldId id="326" r:id="rId41"/>
    <p:sldId id="328" r:id="rId42"/>
    <p:sldId id="331" r:id="rId43"/>
    <p:sldId id="332" r:id="rId44"/>
    <p:sldId id="335" r:id="rId45"/>
    <p:sldId id="340" r:id="rId46"/>
    <p:sldId id="336" r:id="rId47"/>
    <p:sldId id="333" r:id="rId48"/>
    <p:sldId id="339" r:id="rId49"/>
    <p:sldId id="334" r:id="rId50"/>
    <p:sldId id="341" r:id="rId51"/>
    <p:sldId id="344" r:id="rId52"/>
    <p:sldId id="345" r:id="rId53"/>
    <p:sldId id="348" r:id="rId54"/>
    <p:sldId id="346" r:id="rId55"/>
    <p:sldId id="347" r:id="rId56"/>
    <p:sldId id="349" r:id="rId57"/>
    <p:sldId id="317" r:id="rId58"/>
    <p:sldId id="321" r:id="rId59"/>
    <p:sldId id="322" r:id="rId60"/>
    <p:sldId id="329" r:id="rId61"/>
    <p:sldId id="330" r:id="rId62"/>
    <p:sldId id="342" r:id="rId63"/>
    <p:sldId id="343" r:id="rId64"/>
    <p:sldId id="266"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0" d="100"/>
          <a:sy n="80" d="100"/>
        </p:scale>
        <p:origin x="100"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8152B-7B86-4822-B31E-18C232CB022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C9525D3-81D5-4184-B8BB-34B233E27D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8099CC1-804C-459E-86A5-1297E0F54F86}"/>
              </a:ext>
            </a:extLst>
          </p:cNvPr>
          <p:cNvSpPr>
            <a:spLocks noGrp="1"/>
          </p:cNvSpPr>
          <p:nvPr>
            <p:ph type="dt" sz="half" idx="10"/>
          </p:nvPr>
        </p:nvSpPr>
        <p:spPr/>
        <p:txBody>
          <a:bodyPr/>
          <a:lstStyle/>
          <a:p>
            <a:fld id="{0F00566F-C84F-44ED-8D58-7E39630936FE}" type="datetimeFigureOut">
              <a:rPr lang="en-US" smtClean="0"/>
              <a:t>3/29/2020</a:t>
            </a:fld>
            <a:endParaRPr lang="en-US"/>
          </a:p>
        </p:txBody>
      </p:sp>
      <p:sp>
        <p:nvSpPr>
          <p:cNvPr id="5" name="Footer Placeholder 4">
            <a:extLst>
              <a:ext uri="{FF2B5EF4-FFF2-40B4-BE49-F238E27FC236}">
                <a16:creationId xmlns:a16="http://schemas.microsoft.com/office/drawing/2014/main" id="{CF38C576-0144-41E4-9D32-C9F0F90D0E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A93B81-DCDF-47F8-8B4D-FC77250D1FA0}"/>
              </a:ext>
            </a:extLst>
          </p:cNvPr>
          <p:cNvSpPr>
            <a:spLocks noGrp="1"/>
          </p:cNvSpPr>
          <p:nvPr>
            <p:ph type="sldNum" sz="quarter" idx="12"/>
          </p:nvPr>
        </p:nvSpPr>
        <p:spPr/>
        <p:txBody>
          <a:bodyPr/>
          <a:lstStyle/>
          <a:p>
            <a:fld id="{5A86BA36-6854-4140-9821-77B2274E12FE}" type="slidenum">
              <a:rPr lang="en-US" smtClean="0"/>
              <a:t>‹#›</a:t>
            </a:fld>
            <a:endParaRPr lang="en-US"/>
          </a:p>
        </p:txBody>
      </p:sp>
    </p:spTree>
    <p:extLst>
      <p:ext uri="{BB962C8B-B14F-4D97-AF65-F5344CB8AC3E}">
        <p14:creationId xmlns:p14="http://schemas.microsoft.com/office/powerpoint/2010/main" val="3134153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F1ECE-E821-4EA2-8491-F5AFA897CA4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D7BBB7C-0DF0-4B99-8FD5-DDD08324D5A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6C8CAD-AE7E-42CA-83FF-7AE33C867522}"/>
              </a:ext>
            </a:extLst>
          </p:cNvPr>
          <p:cNvSpPr>
            <a:spLocks noGrp="1"/>
          </p:cNvSpPr>
          <p:nvPr>
            <p:ph type="dt" sz="half" idx="10"/>
          </p:nvPr>
        </p:nvSpPr>
        <p:spPr/>
        <p:txBody>
          <a:bodyPr/>
          <a:lstStyle/>
          <a:p>
            <a:fld id="{0F00566F-C84F-44ED-8D58-7E39630936FE}" type="datetimeFigureOut">
              <a:rPr lang="en-US" smtClean="0"/>
              <a:t>3/29/2020</a:t>
            </a:fld>
            <a:endParaRPr lang="en-US"/>
          </a:p>
        </p:txBody>
      </p:sp>
      <p:sp>
        <p:nvSpPr>
          <p:cNvPr id="5" name="Footer Placeholder 4">
            <a:extLst>
              <a:ext uri="{FF2B5EF4-FFF2-40B4-BE49-F238E27FC236}">
                <a16:creationId xmlns:a16="http://schemas.microsoft.com/office/drawing/2014/main" id="{A63877ED-0678-466C-B225-29A4D87400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0FCDD1-4FF7-48F3-B523-11696884924E}"/>
              </a:ext>
            </a:extLst>
          </p:cNvPr>
          <p:cNvSpPr>
            <a:spLocks noGrp="1"/>
          </p:cNvSpPr>
          <p:nvPr>
            <p:ph type="sldNum" sz="quarter" idx="12"/>
          </p:nvPr>
        </p:nvSpPr>
        <p:spPr/>
        <p:txBody>
          <a:bodyPr/>
          <a:lstStyle/>
          <a:p>
            <a:fld id="{5A86BA36-6854-4140-9821-77B2274E12FE}" type="slidenum">
              <a:rPr lang="en-US" smtClean="0"/>
              <a:t>‹#›</a:t>
            </a:fld>
            <a:endParaRPr lang="en-US"/>
          </a:p>
        </p:txBody>
      </p:sp>
    </p:spTree>
    <p:extLst>
      <p:ext uri="{BB962C8B-B14F-4D97-AF65-F5344CB8AC3E}">
        <p14:creationId xmlns:p14="http://schemas.microsoft.com/office/powerpoint/2010/main" val="3705988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6E5D9F-15B5-484E-85CE-F0B182AEDBB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338A5B7-7E9B-4F0E-B4DA-6571F603183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AFC2845-8AFE-4CB3-ABF8-02229345077F}"/>
              </a:ext>
            </a:extLst>
          </p:cNvPr>
          <p:cNvSpPr>
            <a:spLocks noGrp="1"/>
          </p:cNvSpPr>
          <p:nvPr>
            <p:ph type="dt" sz="half" idx="10"/>
          </p:nvPr>
        </p:nvSpPr>
        <p:spPr/>
        <p:txBody>
          <a:bodyPr/>
          <a:lstStyle/>
          <a:p>
            <a:fld id="{0F00566F-C84F-44ED-8D58-7E39630936FE}" type="datetimeFigureOut">
              <a:rPr lang="en-US" smtClean="0"/>
              <a:t>3/29/2020</a:t>
            </a:fld>
            <a:endParaRPr lang="en-US"/>
          </a:p>
        </p:txBody>
      </p:sp>
      <p:sp>
        <p:nvSpPr>
          <p:cNvPr id="5" name="Footer Placeholder 4">
            <a:extLst>
              <a:ext uri="{FF2B5EF4-FFF2-40B4-BE49-F238E27FC236}">
                <a16:creationId xmlns:a16="http://schemas.microsoft.com/office/drawing/2014/main" id="{94B98ED3-A6B8-4192-826E-33C2BB59E2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483AC0-37E8-4522-AED4-9B094E432001}"/>
              </a:ext>
            </a:extLst>
          </p:cNvPr>
          <p:cNvSpPr>
            <a:spLocks noGrp="1"/>
          </p:cNvSpPr>
          <p:nvPr>
            <p:ph type="sldNum" sz="quarter" idx="12"/>
          </p:nvPr>
        </p:nvSpPr>
        <p:spPr/>
        <p:txBody>
          <a:bodyPr/>
          <a:lstStyle/>
          <a:p>
            <a:fld id="{5A86BA36-6854-4140-9821-77B2274E12FE}" type="slidenum">
              <a:rPr lang="en-US" smtClean="0"/>
              <a:t>‹#›</a:t>
            </a:fld>
            <a:endParaRPr lang="en-US"/>
          </a:p>
        </p:txBody>
      </p:sp>
    </p:spTree>
    <p:extLst>
      <p:ext uri="{BB962C8B-B14F-4D97-AF65-F5344CB8AC3E}">
        <p14:creationId xmlns:p14="http://schemas.microsoft.com/office/powerpoint/2010/main" val="3058897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AAD75-15C6-4A38-9594-13084C9532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C9004B5-C04C-49D9-9EEE-16494A035F7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34C21A-3DE5-4774-A2DD-E91249B9CC3A}"/>
              </a:ext>
            </a:extLst>
          </p:cNvPr>
          <p:cNvSpPr>
            <a:spLocks noGrp="1"/>
          </p:cNvSpPr>
          <p:nvPr>
            <p:ph type="dt" sz="half" idx="10"/>
          </p:nvPr>
        </p:nvSpPr>
        <p:spPr/>
        <p:txBody>
          <a:bodyPr/>
          <a:lstStyle/>
          <a:p>
            <a:fld id="{0F00566F-C84F-44ED-8D58-7E39630936FE}" type="datetimeFigureOut">
              <a:rPr lang="en-US" smtClean="0"/>
              <a:t>3/29/2020</a:t>
            </a:fld>
            <a:endParaRPr lang="en-US"/>
          </a:p>
        </p:txBody>
      </p:sp>
      <p:sp>
        <p:nvSpPr>
          <p:cNvPr id="5" name="Footer Placeholder 4">
            <a:extLst>
              <a:ext uri="{FF2B5EF4-FFF2-40B4-BE49-F238E27FC236}">
                <a16:creationId xmlns:a16="http://schemas.microsoft.com/office/drawing/2014/main" id="{C7B19C87-BA2C-4AAF-8C2B-F0E5559D99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24DF14-B25A-427C-941B-04219C1D7A7F}"/>
              </a:ext>
            </a:extLst>
          </p:cNvPr>
          <p:cNvSpPr>
            <a:spLocks noGrp="1"/>
          </p:cNvSpPr>
          <p:nvPr>
            <p:ph type="sldNum" sz="quarter" idx="12"/>
          </p:nvPr>
        </p:nvSpPr>
        <p:spPr/>
        <p:txBody>
          <a:bodyPr/>
          <a:lstStyle/>
          <a:p>
            <a:fld id="{5A86BA36-6854-4140-9821-77B2274E12FE}" type="slidenum">
              <a:rPr lang="en-US" smtClean="0"/>
              <a:t>‹#›</a:t>
            </a:fld>
            <a:endParaRPr lang="en-US"/>
          </a:p>
        </p:txBody>
      </p:sp>
    </p:spTree>
    <p:extLst>
      <p:ext uri="{BB962C8B-B14F-4D97-AF65-F5344CB8AC3E}">
        <p14:creationId xmlns:p14="http://schemas.microsoft.com/office/powerpoint/2010/main" val="3301821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733DE-DB55-4111-9947-94AAAAA35B8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2C56626-C863-4E46-B47E-FCF3E1156F3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DAA945E-6080-446F-8F58-B26DD984A2C2}"/>
              </a:ext>
            </a:extLst>
          </p:cNvPr>
          <p:cNvSpPr>
            <a:spLocks noGrp="1"/>
          </p:cNvSpPr>
          <p:nvPr>
            <p:ph type="dt" sz="half" idx="10"/>
          </p:nvPr>
        </p:nvSpPr>
        <p:spPr/>
        <p:txBody>
          <a:bodyPr/>
          <a:lstStyle/>
          <a:p>
            <a:fld id="{0F00566F-C84F-44ED-8D58-7E39630936FE}" type="datetimeFigureOut">
              <a:rPr lang="en-US" smtClean="0"/>
              <a:t>3/29/2020</a:t>
            </a:fld>
            <a:endParaRPr lang="en-US"/>
          </a:p>
        </p:txBody>
      </p:sp>
      <p:sp>
        <p:nvSpPr>
          <p:cNvPr id="5" name="Footer Placeholder 4">
            <a:extLst>
              <a:ext uri="{FF2B5EF4-FFF2-40B4-BE49-F238E27FC236}">
                <a16:creationId xmlns:a16="http://schemas.microsoft.com/office/drawing/2014/main" id="{DB88EBC3-7B0D-4011-B5F2-9219CAF143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2E9968-F7D9-401A-910D-9BA725A4D108}"/>
              </a:ext>
            </a:extLst>
          </p:cNvPr>
          <p:cNvSpPr>
            <a:spLocks noGrp="1"/>
          </p:cNvSpPr>
          <p:nvPr>
            <p:ph type="sldNum" sz="quarter" idx="12"/>
          </p:nvPr>
        </p:nvSpPr>
        <p:spPr/>
        <p:txBody>
          <a:bodyPr/>
          <a:lstStyle/>
          <a:p>
            <a:fld id="{5A86BA36-6854-4140-9821-77B2274E12FE}" type="slidenum">
              <a:rPr lang="en-US" smtClean="0"/>
              <a:t>‹#›</a:t>
            </a:fld>
            <a:endParaRPr lang="en-US"/>
          </a:p>
        </p:txBody>
      </p:sp>
    </p:spTree>
    <p:extLst>
      <p:ext uri="{BB962C8B-B14F-4D97-AF65-F5344CB8AC3E}">
        <p14:creationId xmlns:p14="http://schemas.microsoft.com/office/powerpoint/2010/main" val="2763534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86974-D16F-4449-A775-966D3B5F439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B302FA3-420B-492E-8AA7-081120BCE70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F0CCADA-E3CB-416B-BF12-014E53258E6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69B5F4B-7171-48A8-A75E-75E4A2F47B9C}"/>
              </a:ext>
            </a:extLst>
          </p:cNvPr>
          <p:cNvSpPr>
            <a:spLocks noGrp="1"/>
          </p:cNvSpPr>
          <p:nvPr>
            <p:ph type="dt" sz="half" idx="10"/>
          </p:nvPr>
        </p:nvSpPr>
        <p:spPr/>
        <p:txBody>
          <a:bodyPr/>
          <a:lstStyle/>
          <a:p>
            <a:fld id="{0F00566F-C84F-44ED-8D58-7E39630936FE}" type="datetimeFigureOut">
              <a:rPr lang="en-US" smtClean="0"/>
              <a:t>3/29/2020</a:t>
            </a:fld>
            <a:endParaRPr lang="en-US"/>
          </a:p>
        </p:txBody>
      </p:sp>
      <p:sp>
        <p:nvSpPr>
          <p:cNvPr id="6" name="Footer Placeholder 5">
            <a:extLst>
              <a:ext uri="{FF2B5EF4-FFF2-40B4-BE49-F238E27FC236}">
                <a16:creationId xmlns:a16="http://schemas.microsoft.com/office/drawing/2014/main" id="{0FC6303D-C169-4B70-9067-ACE620C4702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CCFCEC-0485-4DCD-964E-4EE531ED2222}"/>
              </a:ext>
            </a:extLst>
          </p:cNvPr>
          <p:cNvSpPr>
            <a:spLocks noGrp="1"/>
          </p:cNvSpPr>
          <p:nvPr>
            <p:ph type="sldNum" sz="quarter" idx="12"/>
          </p:nvPr>
        </p:nvSpPr>
        <p:spPr/>
        <p:txBody>
          <a:bodyPr/>
          <a:lstStyle/>
          <a:p>
            <a:fld id="{5A86BA36-6854-4140-9821-77B2274E12FE}" type="slidenum">
              <a:rPr lang="en-US" smtClean="0"/>
              <a:t>‹#›</a:t>
            </a:fld>
            <a:endParaRPr lang="en-US"/>
          </a:p>
        </p:txBody>
      </p:sp>
    </p:spTree>
    <p:extLst>
      <p:ext uri="{BB962C8B-B14F-4D97-AF65-F5344CB8AC3E}">
        <p14:creationId xmlns:p14="http://schemas.microsoft.com/office/powerpoint/2010/main" val="3643013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4FEFB-54DD-4379-955C-D420A5D52BF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7E5DDD8-0931-4906-B44D-2CACFAA95D3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97D7F9-E776-4ECA-8A66-1A42152C647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DFD2F48-9D40-4396-9196-6E49D7074F0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093D28-2720-48AC-861E-5CFB633D3E1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E77DFBA-2F72-4731-8868-6F925BF0FA9A}"/>
              </a:ext>
            </a:extLst>
          </p:cNvPr>
          <p:cNvSpPr>
            <a:spLocks noGrp="1"/>
          </p:cNvSpPr>
          <p:nvPr>
            <p:ph type="dt" sz="half" idx="10"/>
          </p:nvPr>
        </p:nvSpPr>
        <p:spPr/>
        <p:txBody>
          <a:bodyPr/>
          <a:lstStyle/>
          <a:p>
            <a:fld id="{0F00566F-C84F-44ED-8D58-7E39630936FE}" type="datetimeFigureOut">
              <a:rPr lang="en-US" smtClean="0"/>
              <a:t>3/29/2020</a:t>
            </a:fld>
            <a:endParaRPr lang="en-US"/>
          </a:p>
        </p:txBody>
      </p:sp>
      <p:sp>
        <p:nvSpPr>
          <p:cNvPr id="8" name="Footer Placeholder 7">
            <a:extLst>
              <a:ext uri="{FF2B5EF4-FFF2-40B4-BE49-F238E27FC236}">
                <a16:creationId xmlns:a16="http://schemas.microsoft.com/office/drawing/2014/main" id="{7CB8DF2F-97CF-482D-AE74-7AD093768B4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A2B3D51-DEB3-4A92-878D-87BBE8BA9B80}"/>
              </a:ext>
            </a:extLst>
          </p:cNvPr>
          <p:cNvSpPr>
            <a:spLocks noGrp="1"/>
          </p:cNvSpPr>
          <p:nvPr>
            <p:ph type="sldNum" sz="quarter" idx="12"/>
          </p:nvPr>
        </p:nvSpPr>
        <p:spPr/>
        <p:txBody>
          <a:bodyPr/>
          <a:lstStyle/>
          <a:p>
            <a:fld id="{5A86BA36-6854-4140-9821-77B2274E12FE}" type="slidenum">
              <a:rPr lang="en-US" smtClean="0"/>
              <a:t>‹#›</a:t>
            </a:fld>
            <a:endParaRPr lang="en-US"/>
          </a:p>
        </p:txBody>
      </p:sp>
    </p:spTree>
    <p:extLst>
      <p:ext uri="{BB962C8B-B14F-4D97-AF65-F5344CB8AC3E}">
        <p14:creationId xmlns:p14="http://schemas.microsoft.com/office/powerpoint/2010/main" val="4065174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B9BBF-B442-4C4B-92F3-3BEC6C16CF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6C08EB9-DE57-4687-BD03-4270BFE3F9AE}"/>
              </a:ext>
            </a:extLst>
          </p:cNvPr>
          <p:cNvSpPr>
            <a:spLocks noGrp="1"/>
          </p:cNvSpPr>
          <p:nvPr>
            <p:ph type="dt" sz="half" idx="10"/>
          </p:nvPr>
        </p:nvSpPr>
        <p:spPr/>
        <p:txBody>
          <a:bodyPr/>
          <a:lstStyle/>
          <a:p>
            <a:fld id="{0F00566F-C84F-44ED-8D58-7E39630936FE}" type="datetimeFigureOut">
              <a:rPr lang="en-US" smtClean="0"/>
              <a:t>3/29/2020</a:t>
            </a:fld>
            <a:endParaRPr lang="en-US"/>
          </a:p>
        </p:txBody>
      </p:sp>
      <p:sp>
        <p:nvSpPr>
          <p:cNvPr id="4" name="Footer Placeholder 3">
            <a:extLst>
              <a:ext uri="{FF2B5EF4-FFF2-40B4-BE49-F238E27FC236}">
                <a16:creationId xmlns:a16="http://schemas.microsoft.com/office/drawing/2014/main" id="{8EB4F282-3E8F-45DD-92A4-49EA56C0F1F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5B6437C-A9AF-4091-AEAF-CC5DB7BAD142}"/>
              </a:ext>
            </a:extLst>
          </p:cNvPr>
          <p:cNvSpPr>
            <a:spLocks noGrp="1"/>
          </p:cNvSpPr>
          <p:nvPr>
            <p:ph type="sldNum" sz="quarter" idx="12"/>
          </p:nvPr>
        </p:nvSpPr>
        <p:spPr/>
        <p:txBody>
          <a:bodyPr/>
          <a:lstStyle/>
          <a:p>
            <a:fld id="{5A86BA36-6854-4140-9821-77B2274E12FE}" type="slidenum">
              <a:rPr lang="en-US" smtClean="0"/>
              <a:t>‹#›</a:t>
            </a:fld>
            <a:endParaRPr lang="en-US"/>
          </a:p>
        </p:txBody>
      </p:sp>
    </p:spTree>
    <p:extLst>
      <p:ext uri="{BB962C8B-B14F-4D97-AF65-F5344CB8AC3E}">
        <p14:creationId xmlns:p14="http://schemas.microsoft.com/office/powerpoint/2010/main" val="1038318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3DCBD8-60AC-44A0-8DC4-2AD35FC762E9}"/>
              </a:ext>
            </a:extLst>
          </p:cNvPr>
          <p:cNvSpPr>
            <a:spLocks noGrp="1"/>
          </p:cNvSpPr>
          <p:nvPr>
            <p:ph type="dt" sz="half" idx="10"/>
          </p:nvPr>
        </p:nvSpPr>
        <p:spPr/>
        <p:txBody>
          <a:bodyPr/>
          <a:lstStyle/>
          <a:p>
            <a:fld id="{0F00566F-C84F-44ED-8D58-7E39630936FE}" type="datetimeFigureOut">
              <a:rPr lang="en-US" smtClean="0"/>
              <a:t>3/29/2020</a:t>
            </a:fld>
            <a:endParaRPr lang="en-US"/>
          </a:p>
        </p:txBody>
      </p:sp>
      <p:sp>
        <p:nvSpPr>
          <p:cNvPr id="3" name="Footer Placeholder 2">
            <a:extLst>
              <a:ext uri="{FF2B5EF4-FFF2-40B4-BE49-F238E27FC236}">
                <a16:creationId xmlns:a16="http://schemas.microsoft.com/office/drawing/2014/main" id="{1CAE4D79-B4CB-46D0-A8DA-3C09B13B902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4624685-5020-4765-84DB-041653EEC007}"/>
              </a:ext>
            </a:extLst>
          </p:cNvPr>
          <p:cNvSpPr>
            <a:spLocks noGrp="1"/>
          </p:cNvSpPr>
          <p:nvPr>
            <p:ph type="sldNum" sz="quarter" idx="12"/>
          </p:nvPr>
        </p:nvSpPr>
        <p:spPr/>
        <p:txBody>
          <a:bodyPr/>
          <a:lstStyle/>
          <a:p>
            <a:fld id="{5A86BA36-6854-4140-9821-77B2274E12FE}" type="slidenum">
              <a:rPr lang="en-US" smtClean="0"/>
              <a:t>‹#›</a:t>
            </a:fld>
            <a:endParaRPr lang="en-US"/>
          </a:p>
        </p:txBody>
      </p:sp>
    </p:spTree>
    <p:extLst>
      <p:ext uri="{BB962C8B-B14F-4D97-AF65-F5344CB8AC3E}">
        <p14:creationId xmlns:p14="http://schemas.microsoft.com/office/powerpoint/2010/main" val="4048319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DDA66-F837-42BD-8323-C4AB848B59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E9D6B7E-59D9-4143-B622-FB88D8DA893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62C1C65-1A47-42A1-AD0E-B357E30096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C60508E-D09E-48D4-96D2-BB8D74CE7C7C}"/>
              </a:ext>
            </a:extLst>
          </p:cNvPr>
          <p:cNvSpPr>
            <a:spLocks noGrp="1"/>
          </p:cNvSpPr>
          <p:nvPr>
            <p:ph type="dt" sz="half" idx="10"/>
          </p:nvPr>
        </p:nvSpPr>
        <p:spPr/>
        <p:txBody>
          <a:bodyPr/>
          <a:lstStyle/>
          <a:p>
            <a:fld id="{0F00566F-C84F-44ED-8D58-7E39630936FE}" type="datetimeFigureOut">
              <a:rPr lang="en-US" smtClean="0"/>
              <a:t>3/29/2020</a:t>
            </a:fld>
            <a:endParaRPr lang="en-US"/>
          </a:p>
        </p:txBody>
      </p:sp>
      <p:sp>
        <p:nvSpPr>
          <p:cNvPr id="6" name="Footer Placeholder 5">
            <a:extLst>
              <a:ext uri="{FF2B5EF4-FFF2-40B4-BE49-F238E27FC236}">
                <a16:creationId xmlns:a16="http://schemas.microsoft.com/office/drawing/2014/main" id="{F210DF51-3A45-49CA-B17D-B9FF271252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87FE6C8-ACD8-46B8-871D-83A978479A97}"/>
              </a:ext>
            </a:extLst>
          </p:cNvPr>
          <p:cNvSpPr>
            <a:spLocks noGrp="1"/>
          </p:cNvSpPr>
          <p:nvPr>
            <p:ph type="sldNum" sz="quarter" idx="12"/>
          </p:nvPr>
        </p:nvSpPr>
        <p:spPr/>
        <p:txBody>
          <a:bodyPr/>
          <a:lstStyle/>
          <a:p>
            <a:fld id="{5A86BA36-6854-4140-9821-77B2274E12FE}" type="slidenum">
              <a:rPr lang="en-US" smtClean="0"/>
              <a:t>‹#›</a:t>
            </a:fld>
            <a:endParaRPr lang="en-US"/>
          </a:p>
        </p:txBody>
      </p:sp>
    </p:spTree>
    <p:extLst>
      <p:ext uri="{BB962C8B-B14F-4D97-AF65-F5344CB8AC3E}">
        <p14:creationId xmlns:p14="http://schemas.microsoft.com/office/powerpoint/2010/main" val="68983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D768E-56CB-463D-838D-B14217183B9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917E7BB-23F1-43F3-806A-CCF65EFD4EE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00E1B14-56EA-4F67-9AA8-8BB1F559DE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9683A4-3045-48D1-AA00-5D05E1782EE9}"/>
              </a:ext>
            </a:extLst>
          </p:cNvPr>
          <p:cNvSpPr>
            <a:spLocks noGrp="1"/>
          </p:cNvSpPr>
          <p:nvPr>
            <p:ph type="dt" sz="half" idx="10"/>
          </p:nvPr>
        </p:nvSpPr>
        <p:spPr/>
        <p:txBody>
          <a:bodyPr/>
          <a:lstStyle/>
          <a:p>
            <a:fld id="{0F00566F-C84F-44ED-8D58-7E39630936FE}" type="datetimeFigureOut">
              <a:rPr lang="en-US" smtClean="0"/>
              <a:t>3/29/2020</a:t>
            </a:fld>
            <a:endParaRPr lang="en-US"/>
          </a:p>
        </p:txBody>
      </p:sp>
      <p:sp>
        <p:nvSpPr>
          <p:cNvPr id="6" name="Footer Placeholder 5">
            <a:extLst>
              <a:ext uri="{FF2B5EF4-FFF2-40B4-BE49-F238E27FC236}">
                <a16:creationId xmlns:a16="http://schemas.microsoft.com/office/drawing/2014/main" id="{C187916C-1EDE-48EE-ABAC-19176C8298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26174D-62F0-46DC-95FD-7134AA3F5D68}"/>
              </a:ext>
            </a:extLst>
          </p:cNvPr>
          <p:cNvSpPr>
            <a:spLocks noGrp="1"/>
          </p:cNvSpPr>
          <p:nvPr>
            <p:ph type="sldNum" sz="quarter" idx="12"/>
          </p:nvPr>
        </p:nvSpPr>
        <p:spPr/>
        <p:txBody>
          <a:bodyPr/>
          <a:lstStyle/>
          <a:p>
            <a:fld id="{5A86BA36-6854-4140-9821-77B2274E12FE}" type="slidenum">
              <a:rPr lang="en-US" smtClean="0"/>
              <a:t>‹#›</a:t>
            </a:fld>
            <a:endParaRPr lang="en-US"/>
          </a:p>
        </p:txBody>
      </p:sp>
    </p:spTree>
    <p:extLst>
      <p:ext uri="{BB962C8B-B14F-4D97-AF65-F5344CB8AC3E}">
        <p14:creationId xmlns:p14="http://schemas.microsoft.com/office/powerpoint/2010/main" val="355041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D55AF0-89B9-4D38-AAA8-A2BFCC6E1B5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039BF98-CBAA-405C-9D5C-E822FC4B05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554264-1116-4342-B233-52CEDE4EF6C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00566F-C84F-44ED-8D58-7E39630936FE}" type="datetimeFigureOut">
              <a:rPr lang="en-US" smtClean="0"/>
              <a:t>3/29/2020</a:t>
            </a:fld>
            <a:endParaRPr lang="en-US"/>
          </a:p>
        </p:txBody>
      </p:sp>
      <p:sp>
        <p:nvSpPr>
          <p:cNvPr id="5" name="Footer Placeholder 4">
            <a:extLst>
              <a:ext uri="{FF2B5EF4-FFF2-40B4-BE49-F238E27FC236}">
                <a16:creationId xmlns:a16="http://schemas.microsoft.com/office/drawing/2014/main" id="{E9561595-A8B1-4DBC-A312-723356CCFDF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68EA0BD-DA17-4B6D-91A6-A77D51BE01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86BA36-6854-4140-9821-77B2274E12FE}" type="slidenum">
              <a:rPr lang="en-US" smtClean="0"/>
              <a:t>‹#›</a:t>
            </a:fld>
            <a:endParaRPr lang="en-US"/>
          </a:p>
        </p:txBody>
      </p:sp>
    </p:spTree>
    <p:extLst>
      <p:ext uri="{BB962C8B-B14F-4D97-AF65-F5344CB8AC3E}">
        <p14:creationId xmlns:p14="http://schemas.microsoft.com/office/powerpoint/2010/main" val="37102526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8" Type="http://schemas.openxmlformats.org/officeDocument/2006/relationships/hyperlink" Target="https://www.usatoday.com/story/sports/2020/03/25/coronavirus-update-nba-nhl-mlb-hold-ticket-refunds-limbo/2908586001/https:/www.usatoday.com/story/sports/2020/03/25/coronavirus-update-nba-nhl-mlb-hold-ticket-refunds-limbo/2908586001/" TargetMode="External"/><Relationship Id="rId13" Type="http://schemas.openxmlformats.org/officeDocument/2006/relationships/hyperlink" Target="https://www.latimes.com/entertainment-arts/business/story/2020-03-25/movie-theaters-recover-coronavirus-closures" TargetMode="External"/><Relationship Id="rId18" Type="http://schemas.openxmlformats.org/officeDocument/2006/relationships/hyperlink" Target="https://qz.com/1825248/what-nike-learned-in-china-during-the-coronavirus-outbreak/" TargetMode="External"/><Relationship Id="rId3" Type="http://schemas.openxmlformats.org/officeDocument/2006/relationships/hyperlink" Target="https://www.reuters.com/article/us-health-coronavirus-japan-economy-insi/in-japan-hotels-lose-out-on-olympic-bet-as-coronavirus-spreads-idUSKBN21C0BI" TargetMode="External"/><Relationship Id="rId7" Type="http://schemas.openxmlformats.org/officeDocument/2006/relationships/hyperlink" Target="https://www.si.com/college/2020/03/20/march-madness-coronavirus-spokane-gonzaga" TargetMode="External"/><Relationship Id="rId12" Type="http://schemas.openxmlformats.org/officeDocument/2006/relationships/hyperlink" Target="https://www.foxbusiness.com/sports/coronavirus-ncaa-basketball-revenue-march-madness-impact" TargetMode="External"/><Relationship Id="rId17" Type="http://schemas.openxmlformats.org/officeDocument/2006/relationships/hyperlink" Target="https://www.ocregister.com/2020/03/21/disneys-coronavirus-closures-could-cost-500-million-in-lost-theme-park-admission-revenue/" TargetMode="External"/><Relationship Id="rId2" Type="http://schemas.openxmlformats.org/officeDocument/2006/relationships/image" Target="../media/image2.jpeg"/><Relationship Id="rId16" Type="http://schemas.openxmlformats.org/officeDocument/2006/relationships/hyperlink" Target="https://nypost.com/2020/03/10/broadway-tickets-chopped-to-50-amid-coronavirus-fears/" TargetMode="External"/><Relationship Id="rId1" Type="http://schemas.openxmlformats.org/officeDocument/2006/relationships/slideLayout" Target="../slideLayouts/slideLayout1.xml"/><Relationship Id="rId6" Type="http://schemas.openxmlformats.org/officeDocument/2006/relationships/hyperlink" Target="https://www.si.com/johnwallstreet/sports-business/tokyo-olympics-postponed-impact" TargetMode="External"/><Relationship Id="rId11" Type="http://schemas.openxmlformats.org/officeDocument/2006/relationships/hyperlink" Target="https://www.baseballamerica.com/stories/coronavirus-pandemic-creates-disaster-situation-for-some-milb-teams/" TargetMode="External"/><Relationship Id="rId5" Type="http://schemas.openxmlformats.org/officeDocument/2006/relationships/hyperlink" Target="https://adage.com/article/cmo-strategy/assessing-brand-fallout-olympics-delay/2246081" TargetMode="External"/><Relationship Id="rId15" Type="http://schemas.openxmlformats.org/officeDocument/2006/relationships/hyperlink" Target="https://www.rollingstone.com/music/music-features/live-music-concerts-coronavirus-risks-losses-965482/" TargetMode="External"/><Relationship Id="rId10" Type="http://schemas.openxmlformats.org/officeDocument/2006/relationships/hyperlink" Target="https://www.wsj.com/articles/sports-industry-reels-from-coronavirus-fallout-11585517192" TargetMode="External"/><Relationship Id="rId4" Type="http://schemas.openxmlformats.org/officeDocument/2006/relationships/hyperlink" Target="https://www.forbes.com/sites/christinasettimi/2020/03/23/killing-the-olympics-tokyo-the-ioc-and-teams-around-the-world-grapple-with-the-next-move/#77f21f353fe4" TargetMode="External"/><Relationship Id="rId9" Type="http://schemas.openxmlformats.org/officeDocument/2006/relationships/hyperlink" Target="https://www.nbcsports.com/philadelphia/76ers/sixers-employee-salary-coronavirus-nba-josh-harris" TargetMode="External"/><Relationship Id="rId14" Type="http://schemas.openxmlformats.org/officeDocument/2006/relationships/hyperlink" Target="https://time.com/5804878/black-widow-coronavirus-release-delayed/"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adage.com/article/cmo-strategy/toyota-facing-olympic-size-nail-biter/2245891" TargetMode="External"/><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4" descr="Empty seats in a Tokyo stadium.">
            <a:extLst>
              <a:ext uri="{FF2B5EF4-FFF2-40B4-BE49-F238E27FC236}">
                <a16:creationId xmlns:a16="http://schemas.microsoft.com/office/drawing/2014/main" id="{E22DEBEE-3593-42BE-867D-9EDF54DD710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5094"/>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74" name="Rectangle 73">
            <a:extLst>
              <a:ext uri="{FF2B5EF4-FFF2-40B4-BE49-F238E27FC236}">
                <a16:creationId xmlns:a16="http://schemas.microsoft.com/office/drawing/2014/main" id="{3B432D73-5C38-474F-AF96-A3228731B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0">
                <a:schemeClr val="tx1">
                  <a:lumMod val="95000"/>
                  <a:lumOff val="5000"/>
                </a:schemeClr>
              </a:gs>
              <a:gs pos="45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3FD7371A-ADDE-47A0-A94C-06A2F9619116}"/>
              </a:ext>
            </a:extLst>
          </p:cNvPr>
          <p:cNvSpPr txBox="1"/>
          <p:nvPr/>
        </p:nvSpPr>
        <p:spPr>
          <a:xfrm>
            <a:off x="629478" y="4643562"/>
            <a:ext cx="10933043" cy="1754326"/>
          </a:xfrm>
          <a:prstGeom prst="rect">
            <a:avLst/>
          </a:prstGeom>
          <a:solidFill>
            <a:srgbClr val="B2B2B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a:ln>
                  <a:noFill/>
                </a:ln>
                <a:solidFill>
                  <a:prstClr val="black"/>
                </a:solidFill>
                <a:effectLst/>
                <a:uLnTx/>
                <a:uFillTx/>
                <a:latin typeface="Calibri" panose="020F0502020204030204"/>
                <a:ea typeface="+mn-ea"/>
                <a:cs typeface="+mn-cs"/>
              </a:rPr>
              <a:t>Business of Sports &amp; Entertainment: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a:ln>
                  <a:noFill/>
                </a:ln>
                <a:solidFill>
                  <a:prstClr val="black"/>
                </a:solidFill>
                <a:effectLst/>
                <a:uLnTx/>
                <a:uFillTx/>
                <a:latin typeface="Calibri" panose="020F0502020204030204"/>
                <a:ea typeface="+mn-ea"/>
                <a:cs typeface="+mn-cs"/>
              </a:rPr>
              <a:t>Economic Impact of COVID-19</a:t>
            </a:r>
          </a:p>
        </p:txBody>
      </p:sp>
    </p:spTree>
    <p:extLst>
      <p:ext uri="{BB962C8B-B14F-4D97-AF65-F5344CB8AC3E}">
        <p14:creationId xmlns:p14="http://schemas.microsoft.com/office/powerpoint/2010/main" val="39144705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80" y="1630018"/>
            <a:ext cx="3577186" cy="47628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solidFill>
                  <a:prstClr val="black"/>
                </a:solidFill>
              </a:rPr>
              <a:t>Some estimates suggest the postponement could cost Tokyo up to $25 billion</a:t>
            </a: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4" y="229527"/>
            <a:ext cx="4185462"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6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$25 billion</a:t>
            </a:r>
          </a:p>
        </p:txBody>
      </p:sp>
    </p:spTree>
    <p:extLst>
      <p:ext uri="{BB962C8B-B14F-4D97-AF65-F5344CB8AC3E}">
        <p14:creationId xmlns:p14="http://schemas.microsoft.com/office/powerpoint/2010/main" val="1542801369"/>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80" y="1630018"/>
            <a:ext cx="3577186" cy="47628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solidFill>
                  <a:prstClr val="black"/>
                </a:solidFill>
              </a:rPr>
              <a:t>NBC, which has an almost $8 billion broadcast deal air the Games through 2032, will also be impacted significantly by the postponement. </a:t>
            </a: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4" y="229527"/>
            <a:ext cx="4185462"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6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$8 billion</a:t>
            </a:r>
          </a:p>
        </p:txBody>
      </p:sp>
    </p:spTree>
    <p:extLst>
      <p:ext uri="{BB962C8B-B14F-4D97-AF65-F5344CB8AC3E}">
        <p14:creationId xmlns:p14="http://schemas.microsoft.com/office/powerpoint/2010/main" val="2338575487"/>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80" y="1630018"/>
            <a:ext cx="3227328" cy="47628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solidFill>
                  <a:prstClr val="black"/>
                </a:solidFill>
              </a:rPr>
              <a:t>Broadcast rights represented 73% of the IOC’s revenue in the last Olympiad</a:t>
            </a: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4" y="229527"/>
            <a:ext cx="4185462"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6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73%</a:t>
            </a:r>
          </a:p>
        </p:txBody>
      </p:sp>
    </p:spTree>
    <p:extLst>
      <p:ext uri="{BB962C8B-B14F-4D97-AF65-F5344CB8AC3E}">
        <p14:creationId xmlns:p14="http://schemas.microsoft.com/office/powerpoint/2010/main" val="1565065183"/>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80" y="1630018"/>
            <a:ext cx="3577186" cy="47628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NBC, which has an almost $8 billion broadcast deal air the Games through 2032, will also be impacted significantly by the postponement. </a:t>
            </a: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4" y="229527"/>
            <a:ext cx="4185462"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6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$8 billion</a:t>
            </a:r>
          </a:p>
        </p:txBody>
      </p:sp>
    </p:spTree>
    <p:extLst>
      <p:ext uri="{BB962C8B-B14F-4D97-AF65-F5344CB8AC3E}">
        <p14:creationId xmlns:p14="http://schemas.microsoft.com/office/powerpoint/2010/main" val="1240325831"/>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580446" y="1397669"/>
            <a:ext cx="4850296" cy="5230803"/>
          </a:xfrm>
          <a:prstGeom prst="rect">
            <a:avLst/>
          </a:prstGeom>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solidFill>
                  <a:prstClr val="black"/>
                </a:solidFill>
              </a:rPr>
              <a:t>In February, the number of foreign visitors to Japan plunged nearly 60% from a year earlier. </a:t>
            </a:r>
          </a:p>
          <a:p>
            <a:pPr lvl="0" algn="l"/>
            <a:endParaRPr lang="en-US" sz="3200" dirty="0">
              <a:solidFill>
                <a:prstClr val="black"/>
              </a:solidFill>
            </a:endParaRPr>
          </a:p>
          <a:p>
            <a:pPr lvl="0" algn="l"/>
            <a:r>
              <a:rPr lang="en-US" sz="3200" dirty="0">
                <a:solidFill>
                  <a:prstClr val="black"/>
                </a:solidFill>
              </a:rPr>
              <a:t>“We had predicted 34 million foreign tourists to visit Japan in 2020, but that’s just not happening anymore,” said Takayuki </a:t>
            </a:r>
            <a:r>
              <a:rPr lang="en-US" sz="3200" dirty="0" err="1">
                <a:solidFill>
                  <a:prstClr val="black"/>
                </a:solidFill>
              </a:rPr>
              <a:t>Miyajima</a:t>
            </a:r>
            <a:r>
              <a:rPr lang="en-US" sz="3200" dirty="0">
                <a:solidFill>
                  <a:prstClr val="black"/>
                </a:solidFill>
              </a:rPr>
              <a:t>, a senior economist at Mizuho Research Institute.</a:t>
            </a:r>
            <a:endParaRPr lang="en-US" sz="4400" dirty="0">
              <a:solidFill>
                <a:prstClr val="black"/>
              </a:solidFill>
            </a:endParaRP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4" y="229527"/>
            <a:ext cx="4185462"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6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60%</a:t>
            </a:r>
          </a:p>
        </p:txBody>
      </p:sp>
    </p:spTree>
    <p:extLst>
      <p:ext uri="{BB962C8B-B14F-4D97-AF65-F5344CB8AC3E}">
        <p14:creationId xmlns:p14="http://schemas.microsoft.com/office/powerpoint/2010/main" val="2275727326"/>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4483635" cy="4762832"/>
          </a:xfrm>
          <a:prstGeom prst="rect">
            <a:avLst/>
          </a:prstGeom>
        </p:spPr>
        <p:txBody>
          <a:bodyPr vert="horz" lIns="91440" tIns="45720" rIns="91440" bIns="45720" rtlCol="0">
            <a:normAutofit fontScale="77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t>The real estate boom in Osaka had already added 21,000 new hotel rooms between 2015 to 2018. Now many of them, like those at the newly opened Hotel Vista Osaka </a:t>
            </a:r>
            <a:r>
              <a:rPr lang="en-US" sz="3200" dirty="0" err="1"/>
              <a:t>Namba</a:t>
            </a:r>
            <a:r>
              <a:rPr lang="en-US" sz="3200" dirty="0"/>
              <a:t>, are sitting empty. </a:t>
            </a:r>
          </a:p>
          <a:p>
            <a:pPr lvl="0" algn="l"/>
            <a:endParaRPr lang="en-US" sz="3200" dirty="0"/>
          </a:p>
          <a:p>
            <a:pPr lvl="0" algn="l"/>
            <a:r>
              <a:rPr lang="en-US" sz="3200" dirty="0"/>
              <a:t>The Japan City Hotel Association, which represents over 200 mid-range business hotels across the country, said it expects a spate of bankruptcies this year if the outbreak continues through the summer and the government doesn’t step in.</a:t>
            </a:r>
            <a:endParaRPr lang="en-US" sz="4400" dirty="0">
              <a:solidFill>
                <a:prstClr val="black"/>
              </a:solidFill>
            </a:endParaRP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4" y="229527"/>
            <a:ext cx="4185462"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6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21,000</a:t>
            </a:r>
          </a:p>
        </p:txBody>
      </p:sp>
    </p:spTree>
    <p:extLst>
      <p:ext uri="{BB962C8B-B14F-4D97-AF65-F5344CB8AC3E}">
        <p14:creationId xmlns:p14="http://schemas.microsoft.com/office/powerpoint/2010/main" val="1125019574"/>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8674" name="Picture 2" descr="Image result for nba nfl nhl logo">
            <a:extLst>
              <a:ext uri="{FF2B5EF4-FFF2-40B4-BE49-F238E27FC236}">
                <a16:creationId xmlns:a16="http://schemas.microsoft.com/office/drawing/2014/main" id="{4EE7BA4A-E07A-4CB4-BE14-70D778AF7F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494" y="1666872"/>
            <a:ext cx="3429000" cy="3429000"/>
          </a:xfrm>
          <a:prstGeom prst="rect">
            <a:avLst/>
          </a:prstGeom>
          <a:noFill/>
          <a:extLst>
            <a:ext uri="{909E8E84-426E-40DD-AFC4-6F175D3DCCD1}">
              <a14:hiddenFill xmlns:a14="http://schemas.microsoft.com/office/drawing/2010/main">
                <a:solidFill>
                  <a:srgbClr val="FFFFFF"/>
                </a:solidFill>
              </a14:hiddenFill>
            </a:ext>
          </a:extLst>
        </p:spPr>
      </p:pic>
      <p:pic>
        <p:nvPicPr>
          <p:cNvPr id="28676" name="Picture 4" descr="Image result for milb logo">
            <a:extLst>
              <a:ext uri="{FF2B5EF4-FFF2-40B4-BE49-F238E27FC236}">
                <a16:creationId xmlns:a16="http://schemas.microsoft.com/office/drawing/2014/main" id="{54613A4C-A4CC-48CB-8273-C91DC91284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9243" y="5040904"/>
            <a:ext cx="2435961" cy="1370228"/>
          </a:xfrm>
          <a:prstGeom prst="rect">
            <a:avLst/>
          </a:prstGeom>
          <a:noFill/>
          <a:extLst>
            <a:ext uri="{909E8E84-426E-40DD-AFC4-6F175D3DCCD1}">
              <a14:hiddenFill xmlns:a14="http://schemas.microsoft.com/office/drawing/2010/main">
                <a:solidFill>
                  <a:srgbClr val="FFFFFF"/>
                </a:solidFill>
              </a14:hiddenFill>
            </a:ext>
          </a:extLst>
        </p:spPr>
      </p:pic>
      <p:pic>
        <p:nvPicPr>
          <p:cNvPr id="28678" name="Picture 6" descr="Image result for ncaa logo">
            <a:extLst>
              <a:ext uri="{FF2B5EF4-FFF2-40B4-BE49-F238E27FC236}">
                <a16:creationId xmlns:a16="http://schemas.microsoft.com/office/drawing/2014/main" id="{2A2724DC-CB0D-46AB-99F3-96EF2DA7FE6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8947" y="5141436"/>
            <a:ext cx="1190004" cy="1169165"/>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a:extLst>
              <a:ext uri="{FF2B5EF4-FFF2-40B4-BE49-F238E27FC236}">
                <a16:creationId xmlns:a16="http://schemas.microsoft.com/office/drawing/2014/main" id="{CB49D9F4-AFA3-488D-B173-421617E37B24}"/>
              </a:ext>
            </a:extLst>
          </p:cNvPr>
          <p:cNvSpPr txBox="1">
            <a:spLocks/>
          </p:cNvSpPr>
          <p:nvPr/>
        </p:nvSpPr>
        <p:spPr>
          <a:xfrm>
            <a:off x="441855" y="233683"/>
            <a:ext cx="11269116" cy="784000"/>
          </a:xfrm>
          <a:prstGeom prst="rect">
            <a:avLst/>
          </a:prstGeom>
          <a:solidFill>
            <a:schemeClr val="bg1">
              <a:lumMod val="95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US" sz="5400" b="1" i="0" u="none" strike="noStrike" kern="1200" cap="none" spc="0" normalizeH="0" baseline="0" noProof="0" dirty="0">
                <a:ln>
                  <a:noFill/>
                </a:ln>
                <a:solidFill>
                  <a:prstClr val="black"/>
                </a:solidFill>
                <a:effectLst/>
                <a:uLnTx/>
                <a:uFillTx/>
                <a:latin typeface="Calibri Light" panose="020F0302020204030204"/>
                <a:ea typeface="+mj-ea"/>
                <a:cs typeface="+mj-cs"/>
              </a:rPr>
              <a:t>Impact on U.S. Sports Leagues</a:t>
            </a:r>
          </a:p>
        </p:txBody>
      </p:sp>
    </p:spTree>
    <p:extLst>
      <p:ext uri="{BB962C8B-B14F-4D97-AF65-F5344CB8AC3E}">
        <p14:creationId xmlns:p14="http://schemas.microsoft.com/office/powerpoint/2010/main" val="344201347"/>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4483635" cy="47628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solidFill>
                  <a:prstClr val="black"/>
                </a:solidFill>
              </a:rPr>
              <a:t>When the NBA postponed the 2019-20 season, there were 259 games left on the NBA regular-season schedule — meaning 21 percent of the regular season could be lost, not including the playoffs</a:t>
            </a: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4" y="229527"/>
            <a:ext cx="4185462"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6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21%</a:t>
            </a:r>
          </a:p>
        </p:txBody>
      </p:sp>
    </p:spTree>
    <p:extLst>
      <p:ext uri="{BB962C8B-B14F-4D97-AF65-F5344CB8AC3E}">
        <p14:creationId xmlns:p14="http://schemas.microsoft.com/office/powerpoint/2010/main" val="3242886490"/>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4185463" cy="4905954"/>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solidFill>
                  <a:prstClr val="black"/>
                </a:solidFill>
              </a:rPr>
              <a:t>The NBA makes about $8 billion a year, most of which comes from television contracts, merchandising, sponsorships and gate receipts, each representing a major threat to the league from a revenue loss perspective</a:t>
            </a: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4" y="229527"/>
            <a:ext cx="4185462"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6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$8 billion</a:t>
            </a:r>
          </a:p>
        </p:txBody>
      </p:sp>
    </p:spTree>
    <p:extLst>
      <p:ext uri="{BB962C8B-B14F-4D97-AF65-F5344CB8AC3E}">
        <p14:creationId xmlns:p14="http://schemas.microsoft.com/office/powerpoint/2010/main" val="709960867"/>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4800603" cy="47628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solidFill>
                  <a:prstClr val="black"/>
                </a:solidFill>
              </a:rPr>
              <a:t>Ticket sales represented between 20-25 percent of NBA league revenues last season, roughly $2 billion over a full season.  So, a  21% reduction in games could cost between $350 million and $450 million before playoff ticket revenue is even factored in.</a:t>
            </a: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4" y="229527"/>
            <a:ext cx="4185462"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$450 million</a:t>
            </a:r>
          </a:p>
        </p:txBody>
      </p:sp>
    </p:spTree>
    <p:extLst>
      <p:ext uri="{BB962C8B-B14F-4D97-AF65-F5344CB8AC3E}">
        <p14:creationId xmlns:p14="http://schemas.microsoft.com/office/powerpoint/2010/main" val="213717042"/>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3554" name="Picture 2" descr="Image result for tokyo summer games 2020 logo">
            <a:extLst>
              <a:ext uri="{FF2B5EF4-FFF2-40B4-BE49-F238E27FC236}">
                <a16:creationId xmlns:a16="http://schemas.microsoft.com/office/drawing/2014/main" id="{6CEE2AFC-A36E-4DEB-A97B-BCA5DBC9D6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2182" y="2271992"/>
            <a:ext cx="2874821" cy="4362215"/>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a:extLst>
              <a:ext uri="{FF2B5EF4-FFF2-40B4-BE49-F238E27FC236}">
                <a16:creationId xmlns:a16="http://schemas.microsoft.com/office/drawing/2014/main" id="{4540B75A-2DBA-462C-ACBA-6FCDC0AF3302}"/>
              </a:ext>
            </a:extLst>
          </p:cNvPr>
          <p:cNvSpPr txBox="1">
            <a:spLocks/>
          </p:cNvSpPr>
          <p:nvPr/>
        </p:nvSpPr>
        <p:spPr>
          <a:xfrm>
            <a:off x="302150" y="233683"/>
            <a:ext cx="11600953" cy="784000"/>
          </a:xfrm>
          <a:prstGeom prst="rect">
            <a:avLst/>
          </a:prstGeom>
          <a:solidFill>
            <a:schemeClr val="bg1">
              <a:lumMod val="95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US" sz="5400" b="1" i="0" u="none" strike="noStrike" kern="1200" cap="none" spc="0" normalizeH="0" baseline="0" noProof="0" dirty="0">
                <a:ln>
                  <a:noFill/>
                </a:ln>
                <a:solidFill>
                  <a:prstClr val="black"/>
                </a:solidFill>
                <a:effectLst/>
                <a:uLnTx/>
                <a:uFillTx/>
                <a:latin typeface="Calibri Light" panose="020F0302020204030204"/>
                <a:ea typeface="+mj-ea"/>
                <a:cs typeface="+mj-cs"/>
              </a:rPr>
              <a:t>Impact on Tokyo Summer Olympic Games</a:t>
            </a:r>
          </a:p>
        </p:txBody>
      </p:sp>
    </p:spTree>
    <p:extLst>
      <p:ext uri="{BB962C8B-B14F-4D97-AF65-F5344CB8AC3E}">
        <p14:creationId xmlns:p14="http://schemas.microsoft.com/office/powerpoint/2010/main" val="973412058"/>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4372317" cy="47628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solidFill>
                  <a:prstClr val="black"/>
                </a:solidFill>
              </a:rPr>
              <a:t>If the NBA were to shut down the season and cancel the playoffs, it could cost ESPN and ABC $481 million and TNT $211 million in lost ad revenue</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4" y="229527"/>
            <a:ext cx="4185462"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$481 million</a:t>
            </a:r>
          </a:p>
        </p:txBody>
      </p:sp>
    </p:spTree>
    <p:extLst>
      <p:ext uri="{BB962C8B-B14F-4D97-AF65-F5344CB8AC3E}">
        <p14:creationId xmlns:p14="http://schemas.microsoft.com/office/powerpoint/2010/main" val="4277305680"/>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4800603" cy="47628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solidFill>
                  <a:prstClr val="black"/>
                </a:solidFill>
              </a:rPr>
              <a:t>The cancellation of March Madness will have severe economic consequences for the NCAA as the tournament generates roughly three-quarters of the revenue the league makes across all sports all year long</a:t>
            </a: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4" y="229527"/>
            <a:ext cx="2392735"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75%</a:t>
            </a:r>
          </a:p>
        </p:txBody>
      </p:sp>
    </p:spTree>
    <p:extLst>
      <p:ext uri="{BB962C8B-B14F-4D97-AF65-F5344CB8AC3E}">
        <p14:creationId xmlns:p14="http://schemas.microsoft.com/office/powerpoint/2010/main" val="3821257617"/>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4800603" cy="47628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solidFill>
                  <a:prstClr val="black"/>
                </a:solidFill>
              </a:rPr>
              <a:t>The NCAA announced it will reduce its revenue distribution to Division I conferences and schools for 2020 by about $375 million to $225 million</a:t>
            </a: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4" y="229527"/>
            <a:ext cx="4134070"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$225 million</a:t>
            </a:r>
          </a:p>
        </p:txBody>
      </p:sp>
    </p:spTree>
    <p:extLst>
      <p:ext uri="{BB962C8B-B14F-4D97-AF65-F5344CB8AC3E}">
        <p14:creationId xmlns:p14="http://schemas.microsoft.com/office/powerpoint/2010/main" val="2563613414"/>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4800603" cy="47628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t>Experts estimate the  economic impact in Spokane who will no longer host NCAA tournament games will be a deficit of roughly $20 million. Organizers say they will lose at least $3.4 million in tax revenue alone.</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4" y="229527"/>
            <a:ext cx="3744456"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$20 million</a:t>
            </a:r>
          </a:p>
        </p:txBody>
      </p:sp>
    </p:spTree>
    <p:extLst>
      <p:ext uri="{BB962C8B-B14F-4D97-AF65-F5344CB8AC3E}">
        <p14:creationId xmlns:p14="http://schemas.microsoft.com/office/powerpoint/2010/main" val="2304388739"/>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4800603" cy="47628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3200" dirty="0">
                <a:solidFill>
                  <a:prstClr val="black"/>
                </a:solidFill>
              </a:rPr>
              <a:t>Conferences’ multi-sport television agreements and schools’ local media-and-marketing deals get as much as 85% of their value from football, meaning the cancellation of any portion of next season would create a real financial problem for NCAA schools</a:t>
            </a:r>
            <a:endParaRPr lang="en-US" sz="3600" dirty="0">
              <a:solidFill>
                <a:prstClr val="black"/>
              </a:solidFill>
            </a:endParaRP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5" y="229527"/>
            <a:ext cx="3363853"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85%</a:t>
            </a:r>
          </a:p>
        </p:txBody>
      </p:sp>
    </p:spTree>
    <p:extLst>
      <p:ext uri="{BB962C8B-B14F-4D97-AF65-F5344CB8AC3E}">
        <p14:creationId xmlns:p14="http://schemas.microsoft.com/office/powerpoint/2010/main" val="727495164"/>
      </p:ext>
    </p:ext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4364365" cy="47628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t>The millions of dollars generated by the NCAA each year funds scholarships, grants, and other operations at 1,200 member schools across the country</a:t>
            </a:r>
            <a:endParaRPr kumimoji="0" lang="en-US" sz="4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5" y="229527"/>
            <a:ext cx="2275764"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1,200</a:t>
            </a:r>
          </a:p>
        </p:txBody>
      </p:sp>
    </p:spTree>
    <p:extLst>
      <p:ext uri="{BB962C8B-B14F-4D97-AF65-F5344CB8AC3E}">
        <p14:creationId xmlns:p14="http://schemas.microsoft.com/office/powerpoint/2010/main" val="514027667"/>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4800603" cy="47628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solidFill>
                  <a:prstClr val="black"/>
                </a:solidFill>
              </a:rPr>
              <a:t>More than $1 billion worth of tickets to sporting events is sitting in limbo because of cancellations and postponed games as teams and events determine refund policies</a:t>
            </a: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4" y="229527"/>
            <a:ext cx="3307135"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$1 billion</a:t>
            </a:r>
          </a:p>
        </p:txBody>
      </p:sp>
    </p:spTree>
    <p:extLst>
      <p:ext uri="{BB962C8B-B14F-4D97-AF65-F5344CB8AC3E}">
        <p14:creationId xmlns:p14="http://schemas.microsoft.com/office/powerpoint/2010/main" val="4257504541"/>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4800603" cy="47628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solidFill>
                  <a:prstClr val="black"/>
                </a:solidFill>
              </a:rPr>
              <a:t>The NHL is temporarily cutting the pay of league office employees by 25%. According to sources, the league is hoping that the temporary pay cut among league office employees will prevent layoffs during this uncertain time.</a:t>
            </a:r>
            <a:endParaRPr lang="en-US" sz="4400" dirty="0">
              <a:solidFill>
                <a:prstClr val="black"/>
              </a:solidFill>
            </a:endParaRP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4" y="229527"/>
            <a:ext cx="3307135"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25%</a:t>
            </a:r>
          </a:p>
        </p:txBody>
      </p:sp>
    </p:spTree>
    <p:extLst>
      <p:ext uri="{BB962C8B-B14F-4D97-AF65-F5344CB8AC3E}">
        <p14:creationId xmlns:p14="http://schemas.microsoft.com/office/powerpoint/2010/main" val="1466044759"/>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4800603" cy="47628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solidFill>
                  <a:prstClr val="black"/>
                </a:solidFill>
              </a:rPr>
              <a:t>The founder of TicketIQ.com, a ticket-market search engine, estimates that the NBA’s 76ers and NHL’s Flyers would lose more than $37 million combined from ticket sales if they don’t make up their regular-season home games</a:t>
            </a: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4" y="229527"/>
            <a:ext cx="3736505"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$37 million</a:t>
            </a:r>
          </a:p>
        </p:txBody>
      </p:sp>
    </p:spTree>
    <p:extLst>
      <p:ext uri="{BB962C8B-B14F-4D97-AF65-F5344CB8AC3E}">
        <p14:creationId xmlns:p14="http://schemas.microsoft.com/office/powerpoint/2010/main" val="1542103589"/>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4800603" cy="47628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t>The early cancellation of the Cactus League Spring Training season by Major League Baseball could mean as much as a $100 million loss of economic impact on the Phoenix area</a:t>
            </a:r>
            <a:endParaRPr lang="en-US" sz="4400" dirty="0">
              <a:solidFill>
                <a:prstClr val="black"/>
              </a:solidFill>
            </a:endParaRP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5" y="229527"/>
            <a:ext cx="4299034"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$100 million</a:t>
            </a:r>
          </a:p>
        </p:txBody>
      </p:sp>
    </p:spTree>
    <p:extLst>
      <p:ext uri="{BB962C8B-B14F-4D97-AF65-F5344CB8AC3E}">
        <p14:creationId xmlns:p14="http://schemas.microsoft.com/office/powerpoint/2010/main" val="3997925953"/>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280595" y="229527"/>
            <a:ext cx="4023360"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7200" b="1"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1940</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2097916"/>
            <a:ext cx="5517304" cy="429493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The postponement of the 2020 Summer Games in Tokyo marks the first time the Olympics have been rescheduled since 1940</a:t>
            </a:r>
            <a:r>
              <a:rPr lang="en-US" sz="3200" dirty="0">
                <a:solidFill>
                  <a:prstClr val="black"/>
                </a:solidFill>
                <a:latin typeface="Calibri" panose="020F0502020204030204"/>
              </a:rPr>
              <a:t> (t</a:t>
            </a: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hose Games, also planned to be held in Japan, were ultimately canceled)</a:t>
            </a:r>
          </a:p>
        </p:txBody>
      </p:sp>
    </p:spTree>
    <p:extLst>
      <p:ext uri="{BB962C8B-B14F-4D97-AF65-F5344CB8AC3E}">
        <p14:creationId xmlns:p14="http://schemas.microsoft.com/office/powerpoint/2010/main" val="2380858760"/>
      </p:ext>
    </p:extLst>
  </p:cSld>
  <p:clrMapOvr>
    <a:overrideClrMapping bg1="lt1" tx1="dk1" bg2="lt2" tx2="dk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4800603" cy="4762832"/>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solidFill>
                  <a:prstClr val="black"/>
                </a:solidFill>
              </a:rPr>
              <a:t>The cancellation will have a huge financial impact on Las Vegas, originally scheduled to host this year’s NFL Draft.  Last year’s event drew 600,000 people to Nashville, Tennessee (about half of those attending came from outside the Nashville area), creating a $224 million economic impact on the city, with $130 million in direct spending</a:t>
            </a:r>
            <a:endParaRPr lang="en-US" sz="4400" dirty="0">
              <a:solidFill>
                <a:prstClr val="black"/>
              </a:solidFill>
            </a:endParaRP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4" y="229527"/>
            <a:ext cx="4189729"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$224 million</a:t>
            </a:r>
          </a:p>
        </p:txBody>
      </p:sp>
    </p:spTree>
    <p:extLst>
      <p:ext uri="{BB962C8B-B14F-4D97-AF65-F5344CB8AC3E}">
        <p14:creationId xmlns:p14="http://schemas.microsoft.com/office/powerpoint/2010/main" val="1215828201"/>
      </p:ext>
    </p:extLst>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4800603" cy="47628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solidFill>
                  <a:prstClr val="black"/>
                </a:solidFill>
              </a:rPr>
              <a:t>In addition to the financial implications, Las Vegas will miss out on tons of exposure for the city (portions of last year’s NFL Draft were seen by a worldwide television audience estimated at 47.5 million in 115 countries)</a:t>
            </a:r>
            <a:endParaRPr lang="en-US" sz="4400" dirty="0">
              <a:solidFill>
                <a:prstClr val="black"/>
              </a:solidFill>
            </a:endParaRP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5" y="229527"/>
            <a:ext cx="2464296"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115</a:t>
            </a:r>
          </a:p>
        </p:txBody>
      </p:sp>
    </p:spTree>
    <p:extLst>
      <p:ext uri="{BB962C8B-B14F-4D97-AF65-F5344CB8AC3E}">
        <p14:creationId xmlns:p14="http://schemas.microsoft.com/office/powerpoint/2010/main" val="3197331831"/>
      </p:ext>
    </p:extLst>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4800603" cy="4762832"/>
          </a:xfrm>
          <a:prstGeom prst="rect">
            <a:avLst/>
          </a:prstGeom>
        </p:spPr>
        <p:txBody>
          <a:bodyPr vert="horz" lIns="91440" tIns="45720" rIns="91440" bIns="45720" rtlCol="0">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3200" dirty="0">
                <a:solidFill>
                  <a:prstClr val="black"/>
                </a:solidFill>
              </a:rPr>
              <a:t>Most Minor League Baseball club revenues originate from ticket sales and concessions at the ballpark and teams rely on home games to keep the franchise afloat. To put the potential losses in perspective, a large turnout at a MiLB game could be worth upwards of $100,000 per game.</a:t>
            </a:r>
            <a:endParaRPr lang="en-US" sz="3600" dirty="0">
              <a:solidFill>
                <a:prstClr val="black"/>
              </a:solidFill>
            </a:endParaRP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5" y="229527"/>
            <a:ext cx="3363853"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$100,000</a:t>
            </a:r>
          </a:p>
        </p:txBody>
      </p:sp>
    </p:spTree>
    <p:extLst>
      <p:ext uri="{BB962C8B-B14F-4D97-AF65-F5344CB8AC3E}">
        <p14:creationId xmlns:p14="http://schemas.microsoft.com/office/powerpoint/2010/main" val="1092375885"/>
      </p:ext>
    </p:extLst>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4800603" cy="4762832"/>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t>The NHL suspension of its season just weeks before postseason play was to begin on April 6 will impact an unlikely player: the so-called regional sports networks that are the sports’ primary broadcast vehicles. NBC pays $200 million per year for broadcast rights.</a:t>
            </a:r>
            <a:endParaRPr lang="en-US" sz="4400" dirty="0">
              <a:solidFill>
                <a:prstClr val="black"/>
              </a:solidFill>
            </a:endParaRP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5" y="229527"/>
            <a:ext cx="4237436"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$200 million</a:t>
            </a:r>
          </a:p>
        </p:txBody>
      </p:sp>
    </p:spTree>
    <p:extLst>
      <p:ext uri="{BB962C8B-B14F-4D97-AF65-F5344CB8AC3E}">
        <p14:creationId xmlns:p14="http://schemas.microsoft.com/office/powerpoint/2010/main" val="2059463681"/>
      </p:ext>
    </p:extLst>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Picture 2" descr="Hollywood Archives - Empower Texans">
            <a:extLst>
              <a:ext uri="{FF2B5EF4-FFF2-40B4-BE49-F238E27FC236}">
                <a16:creationId xmlns:a16="http://schemas.microsoft.com/office/drawing/2014/main" id="{8ED27FC9-36ED-438F-80F8-A6904E6D851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214" r="10616" b="1"/>
          <a:stretch/>
        </p:blipFill>
        <p:spPr bwMode="auto">
          <a:xfrm>
            <a:off x="20" y="206071"/>
            <a:ext cx="12191980" cy="4801868"/>
          </a:xfrm>
          <a:prstGeom prst="rect">
            <a:avLst/>
          </a:prstGeom>
          <a:noFill/>
          <a:extLst>
            <a:ext uri="{909E8E84-426E-40DD-AFC4-6F175D3DCCD1}">
              <a14:hiddenFill xmlns:a14="http://schemas.microsoft.com/office/drawing/2010/main">
                <a:solidFill>
                  <a:srgbClr val="FFFFFF"/>
                </a:solidFill>
              </a14:hiddenFill>
            </a:ext>
          </a:extLst>
        </p:spPr>
      </p:pic>
      <p:pic>
        <p:nvPicPr>
          <p:cNvPr id="156" name="Picture 149">
            <a:extLst>
              <a:ext uri="{FF2B5EF4-FFF2-40B4-BE49-F238E27FC236}">
                <a16:creationId xmlns:a16="http://schemas.microsoft.com/office/drawing/2014/main" id="{D266A5D8-E184-4E8F-9001-D6F41E3974F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8235" t="20008" r="8214" b="59122"/>
          <a:stretch/>
        </p:blipFill>
        <p:spPr>
          <a:xfrm flipV="1">
            <a:off x="0" y="0"/>
            <a:ext cx="12191999" cy="1713062"/>
          </a:xfrm>
          <a:custGeom>
            <a:avLst/>
            <a:gdLst>
              <a:gd name="connsiteX0" fmla="*/ 0 w 12191999"/>
              <a:gd name="connsiteY0" fmla="*/ 1713062 h 1713062"/>
              <a:gd name="connsiteX1" fmla="*/ 12191999 w 12191999"/>
              <a:gd name="connsiteY1" fmla="*/ 1713062 h 1713062"/>
              <a:gd name="connsiteX2" fmla="*/ 12191999 w 12191999"/>
              <a:gd name="connsiteY2" fmla="*/ 0 h 1713062"/>
              <a:gd name="connsiteX3" fmla="*/ 0 w 12191999"/>
              <a:gd name="connsiteY3" fmla="*/ 0 h 1713062"/>
            </a:gdLst>
            <a:ahLst/>
            <a:cxnLst>
              <a:cxn ang="0">
                <a:pos x="connsiteX0" y="connsiteY0"/>
              </a:cxn>
              <a:cxn ang="0">
                <a:pos x="connsiteX1" y="connsiteY1"/>
              </a:cxn>
              <a:cxn ang="0">
                <a:pos x="connsiteX2" y="connsiteY2"/>
              </a:cxn>
              <a:cxn ang="0">
                <a:pos x="connsiteX3" y="connsiteY3"/>
              </a:cxn>
            </a:cxnLst>
            <a:rect l="l" t="t" r="r" b="b"/>
            <a:pathLst>
              <a:path w="12191999" h="1713062">
                <a:moveTo>
                  <a:pt x="0" y="1713062"/>
                </a:moveTo>
                <a:lnTo>
                  <a:pt x="12191999" y="1713062"/>
                </a:lnTo>
                <a:lnTo>
                  <a:pt x="12191999" y="0"/>
                </a:lnTo>
                <a:lnTo>
                  <a:pt x="0" y="0"/>
                </a:lnTo>
                <a:close/>
              </a:path>
            </a:pathLst>
          </a:custGeom>
        </p:spPr>
      </p:pic>
      <p:pic>
        <p:nvPicPr>
          <p:cNvPr id="157" name="Picture 151">
            <a:extLst>
              <a:ext uri="{FF2B5EF4-FFF2-40B4-BE49-F238E27FC236}">
                <a16:creationId xmlns:a16="http://schemas.microsoft.com/office/drawing/2014/main" id="{4EB1D02B-BBFA-4A97-A021-7816ECC3490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8235" t="-1" r="8214" b="80325"/>
          <a:stretch/>
        </p:blipFill>
        <p:spPr>
          <a:xfrm flipV="1">
            <a:off x="0" y="3840845"/>
            <a:ext cx="12195047" cy="1614974"/>
          </a:xfrm>
          <a:custGeom>
            <a:avLst/>
            <a:gdLst>
              <a:gd name="connsiteX0" fmla="*/ 0 w 12191999"/>
              <a:gd name="connsiteY0" fmla="*/ 1614974 h 1614974"/>
              <a:gd name="connsiteX1" fmla="*/ 12191999 w 12191999"/>
              <a:gd name="connsiteY1" fmla="*/ 1614974 h 1614974"/>
              <a:gd name="connsiteX2" fmla="*/ 12191999 w 12191999"/>
              <a:gd name="connsiteY2" fmla="*/ 0 h 1614974"/>
              <a:gd name="connsiteX3" fmla="*/ 0 w 12191999"/>
              <a:gd name="connsiteY3" fmla="*/ 0 h 1614974"/>
            </a:gdLst>
            <a:ahLst/>
            <a:cxnLst>
              <a:cxn ang="0">
                <a:pos x="connsiteX0" y="connsiteY0"/>
              </a:cxn>
              <a:cxn ang="0">
                <a:pos x="connsiteX1" y="connsiteY1"/>
              </a:cxn>
              <a:cxn ang="0">
                <a:pos x="connsiteX2" y="connsiteY2"/>
              </a:cxn>
              <a:cxn ang="0">
                <a:pos x="connsiteX3" y="connsiteY3"/>
              </a:cxn>
            </a:cxnLst>
            <a:rect l="l" t="t" r="r" b="b"/>
            <a:pathLst>
              <a:path w="12191999" h="1614974">
                <a:moveTo>
                  <a:pt x="0" y="1614974"/>
                </a:moveTo>
                <a:lnTo>
                  <a:pt x="12191999" y="1614974"/>
                </a:lnTo>
                <a:lnTo>
                  <a:pt x="12191999" y="0"/>
                </a:lnTo>
                <a:lnTo>
                  <a:pt x="0" y="0"/>
                </a:lnTo>
                <a:close/>
              </a:path>
            </a:pathLst>
          </a:custGeom>
        </p:spPr>
      </p:pic>
      <p:sp>
        <p:nvSpPr>
          <p:cNvPr id="158" name="Rectangle 153">
            <a:extLst>
              <a:ext uri="{FF2B5EF4-FFF2-40B4-BE49-F238E27FC236}">
                <a16:creationId xmlns:a16="http://schemas.microsoft.com/office/drawing/2014/main" id="{BDD7BED2-CC5E-4866-AC0C-DCF928AF8A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5390368"/>
            <a:ext cx="12188952" cy="14676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7A8AE51D-8495-41C4-8603-8AE1BE2B8D63}"/>
              </a:ext>
            </a:extLst>
          </p:cNvPr>
          <p:cNvSpPr txBox="1">
            <a:spLocks/>
          </p:cNvSpPr>
          <p:nvPr/>
        </p:nvSpPr>
        <p:spPr>
          <a:xfrm>
            <a:off x="799912" y="5347836"/>
            <a:ext cx="10592174" cy="656946"/>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fontAlgn="auto">
              <a:spcAft>
                <a:spcPts val="600"/>
              </a:spcAft>
              <a:buClrTx/>
              <a:buSzTx/>
              <a:tabLst/>
              <a:defRPr/>
            </a:pPr>
            <a:r>
              <a:rPr kumimoji="0" lang="en-US" b="1" i="0" u="none" strike="noStrike" cap="none" spc="0" normalizeH="0" baseline="0" noProof="0" dirty="0">
                <a:ln>
                  <a:noFill/>
                </a:ln>
                <a:solidFill>
                  <a:srgbClr val="000000"/>
                </a:solidFill>
                <a:effectLst/>
                <a:uLnTx/>
                <a:uFillTx/>
              </a:rPr>
              <a:t>Impact on Entertainment Industry</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394123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175770" y="27030"/>
            <a:ext cx="3369053"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$15 billion</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2097916"/>
            <a:ext cx="4928908" cy="445740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2800" dirty="0"/>
              <a:t>According to the LA Times, movie theaters have gone from a $15-billion-a year business — about $11 billion in domestic box office grosses and $4 billion in concessions — to effectively no revenue after closures due to the coronavirus outbreak. </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6380974"/>
      </p:ext>
    </p:extLst>
  </p:cSld>
  <p:clrMapOvr>
    <a:overrideClrMapping bg1="lt1" tx1="dk1" bg2="lt2" tx2="dk2" accent1="accent1" accent2="accent2" accent3="accent3" accent4="accent4" accent5="accent5" accent6="accent6" hlink="hlink" folHlink="folHlink"/>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423719" y="302680"/>
            <a:ext cx="2828364"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50%</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785842"/>
            <a:ext cx="4545846" cy="445740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2800" dirty="0">
                <a:solidFill>
                  <a:prstClr val="black"/>
                </a:solidFill>
              </a:rPr>
              <a:t>AMC Theatres, the biggest theater circuit in the U.S. (owned by China’s Dalian Wanda Group), has seen its stock drop more than 50% this year, due largely to fears of the coronavirus’ effect.</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01562691"/>
      </p:ext>
    </p:extLst>
  </p:cSld>
  <p:clrMapOvr>
    <a:overrideClrMapping bg1="lt1" tx1="dk1" bg2="lt2" tx2="dk2" accent1="accent1" accent2="accent2" accent3="accent3" accent4="accent4" accent5="accent5" accent6="accent6" hlink="hlink" folHlink="folHlink"/>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423719" y="302680"/>
            <a:ext cx="2868121"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$0</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785842"/>
            <a:ext cx="4545846" cy="445740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2800" dirty="0">
                <a:solidFill>
                  <a:prstClr val="black"/>
                </a:solidFill>
              </a:rPr>
              <a:t>According to AMC Chief Executive Adam Aron in an interview on CNN last weekend: “</a:t>
            </a:r>
            <a:r>
              <a:rPr lang="en-US" sz="2800" i="1" dirty="0">
                <a:solidFill>
                  <a:prstClr val="black"/>
                </a:solidFill>
              </a:rPr>
              <a:t>Literally we don’t have a penny of revenue coming in the door.  Three weeks ago, AMC was an immensely healthy company. But now with expenses out the door and no revenues, we are burning through cash</a:t>
            </a:r>
            <a:r>
              <a:rPr lang="en-US" sz="2800" dirty="0">
                <a:solidFill>
                  <a:prstClr val="black"/>
                </a:solidFill>
              </a:rPr>
              <a:t>.”</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2567897"/>
      </p:ext>
    </p:extLst>
  </p:cSld>
  <p:clrMapOvr>
    <a:overrideClrMapping bg1="lt1" tx1="dk1" bg2="lt2" tx2="dk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423719" y="302680"/>
            <a:ext cx="2677290"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600</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785842"/>
            <a:ext cx="4545846" cy="445740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2800" dirty="0">
                <a:solidFill>
                  <a:prstClr val="black"/>
                </a:solidFill>
              </a:rPr>
              <a:t>This week the company furloughed about 600 employees in its Leawood, Kan. headquarters. The plan, which applies to top executives as well, calls for reduced working hours at reduced pay, or no hours at no pay, while AMC’s theaters are closed.</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71676140"/>
      </p:ext>
    </p:extLst>
  </p:cSld>
  <p:clrMapOvr>
    <a:overrideClrMapping bg1="lt1" tx1="dk1" bg2="lt2" tx2="dk2" accent1="accent1" accent2="accent2" accent3="accent3" accent4="accent4" accent5="accent5" accent6="accent6" hlink="hlink" folHlink="folHlink"/>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423719" y="302680"/>
            <a:ext cx="2677290"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150,000</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785842"/>
            <a:ext cx="4545846" cy="445740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2800" dirty="0">
                <a:solidFill>
                  <a:prstClr val="black"/>
                </a:solidFill>
              </a:rPr>
              <a:t>The movie theater industry employs 150,000 hourly workers every year, most who will be out of work as theaters shutter their doors amid the virus outbreak</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3841739"/>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330850" y="229527"/>
            <a:ext cx="3361102"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72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114</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2097916"/>
            <a:ext cx="5517304" cy="429493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t>The postponement comes 114 days before the games were set to begin. Most brands begin their Olympic sports marketing campaigns about 90 days out.</a:t>
            </a:r>
            <a:endParaRPr lang="en-US" sz="4400" dirty="0">
              <a:solidFill>
                <a:prstClr val="black"/>
              </a:solidFill>
            </a:endParaRPr>
          </a:p>
        </p:txBody>
      </p:sp>
    </p:spTree>
    <p:extLst>
      <p:ext uri="{BB962C8B-B14F-4D97-AF65-F5344CB8AC3E}">
        <p14:creationId xmlns:p14="http://schemas.microsoft.com/office/powerpoint/2010/main" val="2610855592"/>
      </p:ext>
    </p:extLst>
  </p:cSld>
  <p:clrMapOvr>
    <a:overrideClrMapping bg1="lt1" tx1="dk1" bg2="lt2" tx2="dk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423719" y="302680"/>
            <a:ext cx="2558020"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60%</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785842"/>
            <a:ext cx="4545846" cy="445740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2800" dirty="0">
                <a:solidFill>
                  <a:prstClr val="black"/>
                </a:solidFill>
              </a:rPr>
              <a:t>The box office dropped 60% year over year last weekend, the worst weekend for movie theaters in 22 years. More films will likely continue to delay their premieres in hopes of finding a better time to release their films to a wide audience.</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9028475"/>
      </p:ext>
    </p:extLst>
  </p:cSld>
  <p:clrMapOvr>
    <a:overrideClrMapping bg1="lt1" tx1="dk1" bg2="lt2" tx2="dk2" accent1="accent1" accent2="accent2" accent3="accent3" accent4="accent4" accent5="accent5" accent6="accent6" hlink="hlink" folHlink="folHlink"/>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423719" y="302680"/>
            <a:ext cx="2144552"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10</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785842"/>
            <a:ext cx="4545846" cy="445740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2800" dirty="0">
                <a:solidFill>
                  <a:prstClr val="black"/>
                </a:solidFill>
              </a:rPr>
              <a:t>It has been almost 10 years since actor Scarlett Johansson made her Marvel Cinematic Universe debut as the character ‘Black Widow’ in Iron Man 2.  However, Disney will now delay the release of the ‘Black Widow’ film, originally set to hit theaters on May 1</a:t>
            </a:r>
            <a:r>
              <a:rPr lang="en-US" sz="2800" baseline="30000" dirty="0">
                <a:solidFill>
                  <a:prstClr val="black"/>
                </a:solidFill>
              </a:rPr>
              <a:t>st</a:t>
            </a:r>
            <a:r>
              <a:rPr lang="en-US" sz="2800" dirty="0">
                <a:solidFill>
                  <a:prstClr val="black"/>
                </a:solidFill>
              </a:rPr>
              <a:t>. </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53445010"/>
      </p:ext>
    </p:extLst>
  </p:cSld>
  <p:clrMapOvr>
    <a:overrideClrMapping bg1="lt1" tx1="dk1" bg2="lt2" tx2="dk2" accent1="accent1" accent2="accent2" accent3="accent3" accent4="accent4" accent5="accent5" accent6="accent6" hlink="hlink" folHlink="folHlink"/>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423719" y="302680"/>
            <a:ext cx="2796559"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100s</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785842"/>
            <a:ext cx="4545846" cy="4457404"/>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2800" dirty="0">
                <a:solidFill>
                  <a:prstClr val="black"/>
                </a:solidFill>
              </a:rPr>
              <a:t>Hundreds of shows have delayed or suspended production, including Apple’s The Morning Show and Little America; Netflix shows including Russian Doll; the CW’s Riverdale; NBC shows including the Chicago dramas and The Kelly Clarkson Show; CBS shows including the NCIS dramas, The Amazing Race, and Survivor; and many more.</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3762801"/>
      </p:ext>
    </p:extLst>
  </p:cSld>
  <p:clrMapOvr>
    <a:overrideClrMapping bg1="lt1" tx1="dk1" bg2="lt2" tx2="dk2" accent1="accent1" accent2="accent2" accent3="accent3" accent4="accent4" accent5="accent5" accent6="accent6" hlink="hlink" folHlink="folHlink"/>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201082" y="232473"/>
            <a:ext cx="3488323"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$26 billion</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785842"/>
            <a:ext cx="4545846" cy="445740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2800" dirty="0">
                <a:solidFill>
                  <a:prstClr val="black"/>
                </a:solidFill>
              </a:rPr>
              <a:t>Coronavirus-related event cancellations have swept the industry, and the $26 billion global live events industry is poised to take a significant hit as a result</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57337"/>
      </p:ext>
    </p:extLst>
  </p:cSld>
  <p:clrMapOvr>
    <a:overrideClrMapping bg1="lt1" tx1="dk1" bg2="lt2" tx2="dk2" accent1="accent1" accent2="accent2" accent3="accent3" accent4="accent4" accent5="accent5" accent6="accent6" hlink="hlink" folHlink="folHlink"/>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145423" y="136643"/>
            <a:ext cx="4023360"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$356 million</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785842"/>
            <a:ext cx="4545846" cy="4457404"/>
          </a:xfrm>
          <a:prstGeom prst="rect">
            <a:avLst/>
          </a:prstGeom>
        </p:spPr>
        <p:txBody>
          <a:bodyPr vert="horz" lIns="91440" tIns="45720" rIns="91440" bIns="45720" rtlCol="0">
            <a:normAutofit fontScale="77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2800" dirty="0">
                <a:solidFill>
                  <a:prstClr val="black"/>
                </a:solidFill>
              </a:rPr>
              <a:t>Music festivals serve as massive revenue sources for their local economies. SXSW events — including the music and film festivals, interactive conferences, panels, a gaming expo and more — invited more than 417,000 people to Austin last year. </a:t>
            </a:r>
          </a:p>
          <a:p>
            <a:pPr lvl="0" algn="l">
              <a:defRPr/>
            </a:pPr>
            <a:endParaRPr lang="en-US" sz="2800" dirty="0">
              <a:solidFill>
                <a:prstClr val="black"/>
              </a:solidFill>
            </a:endParaRPr>
          </a:p>
          <a:p>
            <a:pPr lvl="0" algn="l">
              <a:defRPr/>
            </a:pPr>
            <a:r>
              <a:rPr lang="en-US" sz="2800" dirty="0">
                <a:solidFill>
                  <a:prstClr val="black"/>
                </a:solidFill>
              </a:rPr>
              <a:t>The conference went on to bring in $356 million to the city.  For smaller businesses like boutique hotels and restaurants in festival areas, revenue from nearby music events can determine the majority of the business’s overall earnings for the year.</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43975878"/>
      </p:ext>
    </p:extLst>
  </p:cSld>
  <p:clrMapOvr>
    <a:overrideClrMapping bg1="lt1" tx1="dk1" bg2="lt2" tx2="dk2" accent1="accent1" accent2="accent2" accent3="accent3" accent4="accent4" accent5="accent5" accent6="accent6" hlink="hlink" folHlink="folHlink"/>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423719" y="302680"/>
            <a:ext cx="2748851"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90%</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785841"/>
            <a:ext cx="4545846" cy="459905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2800" dirty="0"/>
              <a:t>Country artist Zac Brown, who like so many other artists had to cancel lucrative tour dates, posted a video on Instagram a day after the cancellation with tears in his eyes explaining that he had to let go of 90% of his crew and touring staff</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12756191"/>
      </p:ext>
    </p:extLst>
  </p:cSld>
  <p:clrMapOvr>
    <a:overrideClrMapping bg1="lt1" tx1="dk1" bg2="lt2" tx2="dk2" accent1="accent1" accent2="accent2" accent3="accent3" accent4="accent4" accent5="accent5" accent6="accent6" hlink="hlink" folHlink="folHlink"/>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220232" y="156375"/>
            <a:ext cx="3528079"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$1.4 billion</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785842"/>
            <a:ext cx="4545846" cy="4457404"/>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2800" dirty="0">
                <a:solidFill>
                  <a:prstClr val="black"/>
                </a:solidFill>
              </a:rPr>
              <a:t>Coachella is the second-largest festival in the United States, attracting a total of around 600,000 people in 2019. (Summerfest in Milwaukee, which pulled in more than 750,000 attendees last year, is the biggest.) In 2019, Jim Curtis — the City Services Manager of Indio, where Coachella takes place — told NBC that $1.4 billion in profits was projected that year from the Coachella and Stagecoach festivals.</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9626679"/>
      </p:ext>
    </p:extLst>
  </p:cSld>
  <p:clrMapOvr>
    <a:overrideClrMapping bg1="lt1" tx1="dk1" bg2="lt2" tx2="dk2" accent1="accent1" accent2="accent2" accent3="accent3" accent4="accent4" accent5="accent5" accent6="accent6" hlink="hlink" folHlink="folHlink"/>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271185" y="156375"/>
            <a:ext cx="3273638"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$2 trillion</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785842"/>
            <a:ext cx="4545846" cy="445740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2800" dirty="0">
                <a:solidFill>
                  <a:prstClr val="black"/>
                </a:solidFill>
              </a:rPr>
              <a:t>Under the Federal Government’s $2 trillion relief package, self-employed musicians, songwriters, and music support crew who make under $100,000 annually are eligible to apply for relief grants and loans such as emergency economic injury disaster loan (EIDL) grants.</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6083913"/>
      </p:ext>
    </p:extLst>
  </p:cSld>
  <p:clrMapOvr>
    <a:overrideClrMapping bg1="lt1" tx1="dk1" bg2="lt2" tx2="dk2" accent1="accent1" accent2="accent2" accent3="accent3" accent4="accent4" accent5="accent5" accent6="accent6" hlink="hlink" folHlink="folHlink"/>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232887" y="64141"/>
            <a:ext cx="3448567"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25%</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785842"/>
            <a:ext cx="4545846" cy="445740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2800" dirty="0">
                <a:solidFill>
                  <a:prstClr val="black"/>
                </a:solidFill>
              </a:rPr>
              <a:t>Netflix traffic has hit all-time highs as consumers binge shows to help pass the time while confined to their homes.  As a result, Netflix will be reducing overall bandwidth consumption (video quality) by 25% in Europe to help manage the increase in demand and strain on the networks.</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048047"/>
      </p:ext>
    </p:extLst>
  </p:cSld>
  <p:clrMapOvr>
    <a:overrideClrMapping bg1="lt1" tx1="dk1" bg2="lt2" tx2="dk2" accent1="accent1" accent2="accent2" accent3="accent3" accent4="accent4" accent5="accent5" accent6="accent6" hlink="hlink" folHlink="folHlink"/>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423719" y="302680"/>
            <a:ext cx="2788608"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$50</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785842"/>
            <a:ext cx="4545846" cy="445740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2800" dirty="0">
                <a:solidFill>
                  <a:prstClr val="black"/>
                </a:solidFill>
              </a:rPr>
              <a:t>As fears of a corona-virus shutdown loomed, Broadway cut ticket prices for March performances to $50 for many of popular shows.  The industry is poised to lose millions in revenue after bans on public gatherings were put into place.</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315144"/>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175534" y="316348"/>
            <a:ext cx="4179767"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72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$12 billion</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2097916"/>
            <a:ext cx="4340511" cy="429493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t>Estimates put Tokyo’s investment in the 2020 Summer Olympic games at roughly $12 billion</a:t>
            </a:r>
            <a:endParaRPr lang="en-US" sz="4400" dirty="0">
              <a:solidFill>
                <a:prstClr val="black"/>
              </a:solidFill>
            </a:endParaRPr>
          </a:p>
        </p:txBody>
      </p:sp>
    </p:spTree>
    <p:extLst>
      <p:ext uri="{BB962C8B-B14F-4D97-AF65-F5344CB8AC3E}">
        <p14:creationId xmlns:p14="http://schemas.microsoft.com/office/powerpoint/2010/main" val="1772662005"/>
      </p:ext>
    </p:extLst>
  </p:cSld>
  <p:clrMapOvr>
    <a:overrideClrMapping bg1="lt1" tx1="dk1" bg2="lt2" tx2="dk2" accent1="accent1" accent2="accent2" accent3="accent3" accent4="accent4" accent5="accent5" accent6="accent6" hlink="hlink" folHlink="folHlink"/>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288547" y="156375"/>
            <a:ext cx="4023360"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$500 million</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785842"/>
            <a:ext cx="4545846" cy="445740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2800" dirty="0">
                <a:solidFill>
                  <a:prstClr val="black"/>
                </a:solidFill>
              </a:rPr>
              <a:t>The closure of every Disney theme park around the world could cost the entertainment company more than $500 million in lost admission revenue as its global attendance takes a 11 million visitor hit due to the coronavirus outbreak</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8958459"/>
      </p:ext>
    </p:extLst>
  </p:cSld>
  <p:clrMapOvr>
    <a:overrideClrMapping bg1="lt1" tx1="dk1" bg2="lt2" tx2="dk2" accent1="accent1" accent2="accent2" accent3="accent3" accent4="accent4" accent5="accent5" accent6="accent6" hlink="hlink" folHlink="folHlink"/>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50" name="Rectangle 149">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Nike, Adidas or Under Armour? Who wears what in FBS - 2018 edition ...">
            <a:extLst>
              <a:ext uri="{FF2B5EF4-FFF2-40B4-BE49-F238E27FC236}">
                <a16:creationId xmlns:a16="http://schemas.microsoft.com/office/drawing/2014/main" id="{A74EC513-47E7-41CE-BE5B-EADF57763626}"/>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r="1334"/>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a:extLst>
              <a:ext uri="{FF2B5EF4-FFF2-40B4-BE49-F238E27FC236}">
                <a16:creationId xmlns:a16="http://schemas.microsoft.com/office/drawing/2014/main" id="{CB49D9F4-AFA3-488D-B173-421617E37B24}"/>
              </a:ext>
            </a:extLst>
          </p:cNvPr>
          <p:cNvSpPr txBox="1">
            <a:spLocks/>
          </p:cNvSpPr>
          <p:nvPr/>
        </p:nvSpPr>
        <p:spPr>
          <a:xfrm>
            <a:off x="93980" y="-440491"/>
            <a:ext cx="12004040" cy="178339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fontAlgn="auto">
              <a:spcAft>
                <a:spcPts val="600"/>
              </a:spcAft>
              <a:buClrTx/>
              <a:buSzTx/>
              <a:tabLst/>
              <a:defRPr/>
            </a:pPr>
            <a:r>
              <a:rPr kumimoji="0" lang="en-US" b="1" i="0" u="none" strike="noStrike" cap="none" spc="0" normalizeH="0" baseline="0" noProof="0" dirty="0">
                <a:ln>
                  <a:noFill/>
                </a:ln>
                <a:solidFill>
                  <a:srgbClr val="FFFFFF"/>
                </a:solidFill>
                <a:effectLst/>
                <a:uLnTx/>
                <a:uFillTx/>
              </a:rPr>
              <a:t>Impact on Footwear &amp; Apparel Brands</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5248408"/>
      </p:ext>
    </p:extLst>
  </p:cSld>
  <p:clrMapOvr>
    <a:overrideClrMapping bg1="dk1" tx1="lt1" bg2="dk2" tx2="lt2" accent1="accent1" accent2="accent2" accent3="accent3" accent4="accent4" accent5="accent5" accent6="accent6" hlink="hlink" folHlink="folHlink"/>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288547" y="156375"/>
            <a:ext cx="2462604"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50%</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785842"/>
            <a:ext cx="4280361" cy="445740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Some analysts have suggested</a:t>
            </a:r>
            <a:r>
              <a:rPr lang="en-US" sz="3200" dirty="0">
                <a:solidFill>
                  <a:prstClr val="black"/>
                </a:solidFill>
              </a:rPr>
              <a:t> the coronavirus outbreak could wipe out more than half of adidas’s sales in China</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5439207"/>
      </p:ext>
    </p:extLst>
  </p:cSld>
  <p:clrMapOvr>
    <a:overrideClrMapping bg1="lt1" tx1="dk1" bg2="lt2" tx2="dk2" accent1="accent1" accent2="accent2" accent3="accent3" accent4="accent4" accent5="accent5" accent6="accent6" hlink="hlink" folHlink="folHlink"/>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288547" y="156375"/>
            <a:ext cx="3353150"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$1 billion</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785842"/>
            <a:ext cx="4280361" cy="445740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Adidas is forecasting a revenue impact of as much as $1 billion in the first quarter of 2020 due to sales declines in China during the first months of the coronavirus outbreak</a:t>
            </a:r>
          </a:p>
        </p:txBody>
      </p:sp>
    </p:spTree>
    <p:extLst>
      <p:ext uri="{BB962C8B-B14F-4D97-AF65-F5344CB8AC3E}">
        <p14:creationId xmlns:p14="http://schemas.microsoft.com/office/powerpoint/2010/main" val="3436575284"/>
      </p:ext>
    </p:extLst>
  </p:cSld>
  <p:clrMapOvr>
    <a:overrideClrMapping bg1="lt1" tx1="dk1" bg2="lt2" tx2="dk2" accent1="accent1" accent2="accent2" accent3="accent3" accent4="accent4" accent5="accent5" accent6="accent6" hlink="hlink" folHlink="folHlink"/>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288547" y="156375"/>
            <a:ext cx="4023360"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5,000</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785842"/>
            <a:ext cx="4280361" cy="4457404"/>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3200" dirty="0">
                <a:solidFill>
                  <a:prstClr val="black"/>
                </a:solidFill>
              </a:rPr>
              <a:t>By mid-February, as Covid-19 disrupted daily life across China, Nike had shut more than 5,000 of its roughly 7,000 directly owned and partner-operated stores in the country, according to the company</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2178166"/>
      </p:ext>
    </p:extLst>
  </p:cSld>
  <p:clrMapOvr>
    <a:overrideClrMapping bg1="lt1" tx1="dk1" bg2="lt2" tx2="dk2" accent1="accent1" accent2="accent2" accent3="accent3" accent4="accent4" accent5="accent5" accent6="accent6" hlink="hlink" folHlink="folHlink"/>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288547" y="156375"/>
            <a:ext cx="4023360"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30%</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785842"/>
            <a:ext cx="4280361" cy="445740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3200" dirty="0">
                <a:solidFill>
                  <a:prstClr val="black"/>
                </a:solidFill>
              </a:rPr>
              <a:t>However, In the three months through Feb. 29, Nike reported more than 30% growth in its online sales in greater China versus the same period last year (that said, total business in the country still fell 5%)</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794135"/>
      </p:ext>
    </p:extLst>
  </p:cSld>
  <p:clrMapOvr>
    <a:overrideClrMapping bg1="lt1" tx1="dk1" bg2="lt2" tx2="dk2" accent1="accent1" accent2="accent2" accent3="accent3" accent4="accent4" accent5="accent5" accent6="accent6" hlink="hlink" folHlink="folHlink"/>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288547" y="156375"/>
            <a:ext cx="3536030"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$60 million</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785842"/>
            <a:ext cx="4280361" cy="445740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defRPr/>
            </a:pPr>
            <a:r>
              <a:rPr lang="en-US" sz="3200" dirty="0">
                <a:solidFill>
                  <a:prstClr val="black"/>
                </a:solidFill>
              </a:rPr>
              <a:t>Under </a:t>
            </a:r>
            <a:r>
              <a:rPr lang="en-US" sz="3200" dirty="0" err="1">
                <a:solidFill>
                  <a:prstClr val="black"/>
                </a:solidFill>
              </a:rPr>
              <a:t>Armour</a:t>
            </a:r>
            <a:r>
              <a:rPr lang="en-US" sz="3200" dirty="0">
                <a:solidFill>
                  <a:prstClr val="black"/>
                </a:solidFill>
              </a:rPr>
              <a:t> warned that coronavirus would cause a $50 million to $60 million hit to its revenue in Q1</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1828867"/>
      </p:ext>
    </p:extLst>
  </p:cSld>
  <p:clrMapOvr>
    <a:overrideClrMapping bg1="lt1" tx1="dk1" bg2="lt2" tx2="dk2" accent1="accent1" accent2="accent2" accent3="accent3" accent4="accent4" accent5="accent5" accent6="accent6" hlink="hlink" folHlink="folHlink"/>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4" descr="Empty seats in a Tokyo stadium.">
            <a:extLst>
              <a:ext uri="{FF2B5EF4-FFF2-40B4-BE49-F238E27FC236}">
                <a16:creationId xmlns:a16="http://schemas.microsoft.com/office/drawing/2014/main" id="{E22DEBEE-3593-42BE-867D-9EDF54DD710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5094"/>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74" name="Rectangle 73">
            <a:extLst>
              <a:ext uri="{FF2B5EF4-FFF2-40B4-BE49-F238E27FC236}">
                <a16:creationId xmlns:a16="http://schemas.microsoft.com/office/drawing/2014/main" id="{3B432D73-5C38-474F-AF96-A3228731B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0">
                <a:schemeClr val="tx1">
                  <a:lumMod val="95000"/>
                  <a:lumOff val="5000"/>
                </a:schemeClr>
              </a:gs>
              <a:gs pos="45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3FD7371A-ADDE-47A0-A94C-06A2F9619116}"/>
              </a:ext>
            </a:extLst>
          </p:cNvPr>
          <p:cNvSpPr txBox="1"/>
          <p:nvPr/>
        </p:nvSpPr>
        <p:spPr>
          <a:xfrm>
            <a:off x="629478" y="4643562"/>
            <a:ext cx="10933043" cy="1754326"/>
          </a:xfrm>
          <a:prstGeom prst="rect">
            <a:avLst/>
          </a:prstGeom>
          <a:solidFill>
            <a:srgbClr val="B2B2B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a:ln>
                  <a:noFill/>
                </a:ln>
                <a:solidFill>
                  <a:prstClr val="black"/>
                </a:solidFill>
                <a:effectLst/>
                <a:uLnTx/>
                <a:uFillTx/>
                <a:latin typeface="Calibri" panose="020F0502020204030204"/>
                <a:ea typeface="+mn-ea"/>
                <a:cs typeface="+mn-cs"/>
              </a:rPr>
              <a:t>Economic Impact of COVID-19:</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5400" dirty="0">
                <a:solidFill>
                  <a:prstClr val="black"/>
                </a:solidFill>
                <a:latin typeface="Calibri" panose="020F0502020204030204"/>
              </a:rPr>
              <a:t>Discussion Questions</a:t>
            </a:r>
            <a:endParaRPr kumimoji="0" lang="en-US" sz="5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0937182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409683"/>
            <a:ext cx="5618021" cy="531623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AutoNum type="arabicParenR"/>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What is revenue?</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AutoNum type="arabicParenR"/>
              <a:tabLst/>
              <a:defRPr/>
            </a:pP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Arial" panose="020B0604020202020204" pitchFamily="34" charset="0"/>
              <a:buAutoNum type="arabicParenR"/>
              <a:tabLst/>
              <a:defRPr/>
            </a:pPr>
            <a:r>
              <a:rPr lang="en-US" sz="3200" dirty="0">
                <a:solidFill>
                  <a:prstClr val="black"/>
                </a:solidFill>
                <a:latin typeface="Calibri" panose="020F0502020204030204"/>
              </a:rPr>
              <a:t>Why is revenue important to sports and entertainment industry companies?</a:t>
            </a:r>
          </a:p>
          <a:p>
            <a:pPr marL="514350" marR="0" lvl="0" indent="-514350" algn="l" defTabSz="914400" rtl="0" eaLnBrk="1" fontAlgn="auto" latinLnBrk="0" hangingPunct="1">
              <a:lnSpc>
                <a:spcPct val="90000"/>
              </a:lnSpc>
              <a:spcBef>
                <a:spcPts val="1000"/>
              </a:spcBef>
              <a:spcAft>
                <a:spcPts val="0"/>
              </a:spcAft>
              <a:buClrTx/>
              <a:buSzTx/>
              <a:buFont typeface="Arial" panose="020B0604020202020204" pitchFamily="34" charset="0"/>
              <a:buAutoNum type="arabicParenR"/>
              <a:tabLst/>
              <a:defRPr/>
            </a:pPr>
            <a:endParaRPr lang="en-US" sz="3200" dirty="0">
              <a:solidFill>
                <a:prstClr val="black"/>
              </a:solidFill>
              <a:latin typeface="Calibri" panose="020F0502020204030204"/>
            </a:endParaRPr>
          </a:p>
          <a:p>
            <a:pPr marL="514350" lvl="0" indent="-514350" algn="l">
              <a:buFont typeface="Arial" panose="020B0604020202020204" pitchFamily="34" charset="0"/>
              <a:buAutoNum type="arabicParenR"/>
              <a:defRPr/>
            </a:pPr>
            <a:r>
              <a:rPr lang="en-US" sz="3200" dirty="0">
                <a:solidFill>
                  <a:prstClr val="black"/>
                </a:solidFill>
              </a:rPr>
              <a:t>How do sports and entertainment companies generate revenue?</a:t>
            </a:r>
          </a:p>
        </p:txBody>
      </p:sp>
      <p:sp>
        <p:nvSpPr>
          <p:cNvPr id="10" name="Title 1">
            <a:extLst>
              <a:ext uri="{FF2B5EF4-FFF2-40B4-BE49-F238E27FC236}">
                <a16:creationId xmlns:a16="http://schemas.microsoft.com/office/drawing/2014/main" id="{6B93FE35-D864-4D46-B97B-66B7EBD02D4E}"/>
              </a:ext>
            </a:extLst>
          </p:cNvPr>
          <p:cNvSpPr txBox="1">
            <a:spLocks/>
          </p:cNvSpPr>
          <p:nvPr/>
        </p:nvSpPr>
        <p:spPr>
          <a:xfrm>
            <a:off x="441855" y="233683"/>
            <a:ext cx="11269116" cy="784000"/>
          </a:xfrm>
          <a:prstGeom prst="rect">
            <a:avLst/>
          </a:prstGeom>
          <a:solidFill>
            <a:schemeClr val="bg1">
              <a:lumMod val="95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US" sz="5400" b="1" i="0" u="none" strike="noStrike" kern="1200" cap="none" spc="0" normalizeH="0" baseline="0" noProof="0" dirty="0">
                <a:ln>
                  <a:noFill/>
                </a:ln>
                <a:solidFill>
                  <a:prstClr val="black"/>
                </a:solidFill>
                <a:effectLst/>
                <a:uLnTx/>
                <a:uFillTx/>
                <a:latin typeface="Calibri Light" panose="020F0302020204030204"/>
                <a:ea typeface="+mj-ea"/>
                <a:cs typeface="+mj-cs"/>
              </a:rPr>
              <a:t>Discussion Questions</a:t>
            </a:r>
          </a:p>
        </p:txBody>
      </p:sp>
    </p:spTree>
    <p:extLst>
      <p:ext uri="{BB962C8B-B14F-4D97-AF65-F5344CB8AC3E}">
        <p14:creationId xmlns:p14="http://schemas.microsoft.com/office/powerpoint/2010/main" val="3993171755"/>
      </p:ext>
    </p:extLst>
  </p:cSld>
  <p:clrMapOvr>
    <a:overrideClrMapping bg1="lt1" tx1="dk1" bg2="lt2" tx2="dk2" accent1="accent1" accent2="accent2" accent3="accent3" accent4="accent4" accent5="accent5" accent6="accent6" hlink="hlink" folHlink="folHlink"/>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409683"/>
            <a:ext cx="5618021" cy="531623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514350" lvl="0" indent="-514350" algn="l">
              <a:buFont typeface="+mj-lt"/>
              <a:buAutoNum type="arabicParenR" startAt="4"/>
              <a:defRPr/>
            </a:pPr>
            <a:r>
              <a:rPr lang="en-US" sz="3200" dirty="0">
                <a:solidFill>
                  <a:prstClr val="black"/>
                </a:solidFill>
              </a:rPr>
              <a:t>What is sponsorship?  Why is sponsorship important to the Olympic Games?</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AutoNum type="arabicParenR" startAt="4"/>
              <a:tabLst/>
              <a:defRPr/>
            </a:pP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Arial" panose="020B0604020202020204" pitchFamily="34" charset="0"/>
              <a:buAutoNum type="arabicParenR" startAt="4"/>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What happens when sports and entertainment businesses can’t generate enough revenue to offset expenses?</a:t>
            </a:r>
          </a:p>
          <a:p>
            <a:pPr marL="514350" marR="0" lvl="0" indent="-514350" algn="l" defTabSz="914400" rtl="0" eaLnBrk="1" fontAlgn="auto" latinLnBrk="0" hangingPunct="1">
              <a:lnSpc>
                <a:spcPct val="90000"/>
              </a:lnSpc>
              <a:spcBef>
                <a:spcPts val="1000"/>
              </a:spcBef>
              <a:spcAft>
                <a:spcPts val="0"/>
              </a:spcAft>
              <a:buClrTx/>
              <a:buSzTx/>
              <a:buFont typeface="Arial" panose="020B0604020202020204" pitchFamily="34" charset="0"/>
              <a:buAutoNum type="arabicParenR" startAt="4"/>
              <a:tabLst/>
              <a:defRPr/>
            </a:pP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itle 1">
            <a:extLst>
              <a:ext uri="{FF2B5EF4-FFF2-40B4-BE49-F238E27FC236}">
                <a16:creationId xmlns:a16="http://schemas.microsoft.com/office/drawing/2014/main" id="{6B93FE35-D864-4D46-B97B-66B7EBD02D4E}"/>
              </a:ext>
            </a:extLst>
          </p:cNvPr>
          <p:cNvSpPr txBox="1">
            <a:spLocks/>
          </p:cNvSpPr>
          <p:nvPr/>
        </p:nvSpPr>
        <p:spPr>
          <a:xfrm>
            <a:off x="441855" y="233683"/>
            <a:ext cx="11269116" cy="784000"/>
          </a:xfrm>
          <a:prstGeom prst="rect">
            <a:avLst/>
          </a:prstGeom>
          <a:solidFill>
            <a:schemeClr val="bg1">
              <a:lumMod val="95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5400" b="1" i="0" u="none" strike="noStrike" kern="1200" cap="none" spc="0" normalizeH="0" baseline="0" noProof="0" dirty="0">
                <a:ln>
                  <a:noFill/>
                </a:ln>
                <a:solidFill>
                  <a:prstClr val="black"/>
                </a:solidFill>
                <a:effectLst/>
                <a:uLnTx/>
                <a:uFillTx/>
                <a:latin typeface="Calibri Light" panose="020F0302020204030204"/>
                <a:ea typeface="+mj-ea"/>
                <a:cs typeface="+mj-cs"/>
              </a:rPr>
              <a:t>Discussion Questions</a:t>
            </a:r>
          </a:p>
        </p:txBody>
      </p:sp>
    </p:spTree>
    <p:extLst>
      <p:ext uri="{BB962C8B-B14F-4D97-AF65-F5344CB8AC3E}">
        <p14:creationId xmlns:p14="http://schemas.microsoft.com/office/powerpoint/2010/main" val="2995841507"/>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159633" y="229527"/>
            <a:ext cx="4088171"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6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$1.2 billion</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765190"/>
            <a:ext cx="5986431" cy="4961613"/>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solidFill>
                  <a:prstClr val="black"/>
                </a:solidFill>
              </a:rPr>
              <a:t>Olympic sponsors and advertisers will try and reallocate as much of the $1.2 billion dollars they've earmarked for marketing this year, to next. </a:t>
            </a:r>
          </a:p>
          <a:p>
            <a:pPr lvl="0" algn="l"/>
            <a:r>
              <a:rPr lang="en-US" sz="3200" dirty="0">
                <a:solidFill>
                  <a:prstClr val="black"/>
                </a:solidFill>
              </a:rPr>
              <a:t>In a perfect world, the deals would simply roll over and most 'lost costs' would be avoided, but with the economy headed towards a global recession it's not hard to imagine corporate partners bailing before next summer.</a:t>
            </a:r>
          </a:p>
        </p:txBody>
      </p:sp>
    </p:spTree>
    <p:extLst>
      <p:ext uri="{BB962C8B-B14F-4D97-AF65-F5344CB8AC3E}">
        <p14:creationId xmlns:p14="http://schemas.microsoft.com/office/powerpoint/2010/main" val="2153887313"/>
      </p:ext>
    </p:extLst>
  </p:cSld>
  <p:clrMapOvr>
    <a:overrideClrMapping bg1="lt1" tx1="dk1" bg2="lt2" tx2="dk2" accent1="accent1" accent2="accent2" accent3="accent3" accent4="accent4" accent5="accent5" accent6="accent6" hlink="hlink" folHlink="folHlink"/>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409683"/>
            <a:ext cx="5618021" cy="531623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514350" marR="0" lvl="0" indent="-514350" algn="l" defTabSz="914400" rtl="0" eaLnBrk="1" fontAlgn="auto" latinLnBrk="0" hangingPunct="1">
              <a:lnSpc>
                <a:spcPct val="90000"/>
              </a:lnSpc>
              <a:spcBef>
                <a:spcPts val="1000"/>
              </a:spcBef>
              <a:spcAft>
                <a:spcPts val="0"/>
              </a:spcAft>
              <a:buClrTx/>
              <a:buSzTx/>
              <a:buFont typeface="+mj-lt"/>
              <a:buAutoNum type="arabicParenR" startAt="6"/>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What is economic impact as it relates to the sports and entertainment industry?</a:t>
            </a:r>
          </a:p>
          <a:p>
            <a:pPr marL="514350" marR="0" lvl="0" indent="-514350" algn="l" defTabSz="914400" rtl="0" eaLnBrk="1" fontAlgn="auto" latinLnBrk="0" hangingPunct="1">
              <a:lnSpc>
                <a:spcPct val="90000"/>
              </a:lnSpc>
              <a:spcBef>
                <a:spcPts val="1000"/>
              </a:spcBef>
              <a:spcAft>
                <a:spcPts val="0"/>
              </a:spcAft>
              <a:buClrTx/>
              <a:buSzTx/>
              <a:buFont typeface="+mj-lt"/>
              <a:buAutoNum type="arabicParenR" startAt="6"/>
              <a:tabLst/>
              <a:defRPr/>
            </a:pP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mj-lt"/>
              <a:buAutoNum type="arabicParenR" startAt="6"/>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How will postponing the Summer Games impact the city of Tokyo?  Its sponsors?  Broadcast partners and advertisers?</a:t>
            </a:r>
          </a:p>
        </p:txBody>
      </p:sp>
      <p:sp>
        <p:nvSpPr>
          <p:cNvPr id="10" name="Title 1">
            <a:extLst>
              <a:ext uri="{FF2B5EF4-FFF2-40B4-BE49-F238E27FC236}">
                <a16:creationId xmlns:a16="http://schemas.microsoft.com/office/drawing/2014/main" id="{6B93FE35-D864-4D46-B97B-66B7EBD02D4E}"/>
              </a:ext>
            </a:extLst>
          </p:cNvPr>
          <p:cNvSpPr txBox="1">
            <a:spLocks/>
          </p:cNvSpPr>
          <p:nvPr/>
        </p:nvSpPr>
        <p:spPr>
          <a:xfrm>
            <a:off x="441855" y="233683"/>
            <a:ext cx="11269116" cy="784000"/>
          </a:xfrm>
          <a:prstGeom prst="rect">
            <a:avLst/>
          </a:prstGeom>
          <a:solidFill>
            <a:schemeClr val="bg1">
              <a:lumMod val="95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5400" b="1" i="0" u="none" strike="noStrike" kern="1200" cap="none" spc="0" normalizeH="0" baseline="0" noProof="0" dirty="0">
                <a:ln>
                  <a:noFill/>
                </a:ln>
                <a:solidFill>
                  <a:prstClr val="black"/>
                </a:solidFill>
                <a:effectLst/>
                <a:uLnTx/>
                <a:uFillTx/>
                <a:latin typeface="Calibri Light" panose="020F0302020204030204"/>
                <a:ea typeface="+mj-ea"/>
                <a:cs typeface="+mj-cs"/>
              </a:rPr>
              <a:t>Discussion Questions</a:t>
            </a:r>
          </a:p>
        </p:txBody>
      </p:sp>
    </p:spTree>
    <p:extLst>
      <p:ext uri="{BB962C8B-B14F-4D97-AF65-F5344CB8AC3E}">
        <p14:creationId xmlns:p14="http://schemas.microsoft.com/office/powerpoint/2010/main" val="4206092774"/>
      </p:ext>
    </p:extLst>
  </p:cSld>
  <p:clrMapOvr>
    <a:overrideClrMapping bg1="lt1" tx1="dk1" bg2="lt2" tx2="dk2" accent1="accent1" accent2="accent2" accent3="accent3" accent4="accent4" accent5="accent5" accent6="accent6" hlink="hlink" folHlink="folHlink"/>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922351"/>
            <a:ext cx="5618021" cy="580356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R="0" lvl="0" algn="l" defTabSz="914400" rtl="0" eaLnBrk="1" fontAlgn="auto" latinLnBrk="0" hangingPunct="1">
              <a:lnSpc>
                <a:spcPct val="90000"/>
              </a:lnSpc>
              <a:spcBef>
                <a:spcPts val="1000"/>
              </a:spcBef>
              <a:spcAft>
                <a:spcPts val="0"/>
              </a:spcAft>
              <a:buClrTx/>
              <a:buSzTx/>
              <a:tabLst/>
              <a:defRPr/>
            </a:pP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Arial" panose="020B0604020202020204" pitchFamily="34" charset="0"/>
              <a:buAutoNum type="arabicParenR" startAt="6"/>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How has the virus outbreak impacted Hollywood?  Do you think movie theaters will ever recover?  Why or why not?</a:t>
            </a:r>
          </a:p>
          <a:p>
            <a:pPr marL="514350" marR="0" lvl="0" indent="-514350" algn="l" defTabSz="914400" rtl="0" eaLnBrk="1" fontAlgn="auto" latinLnBrk="0" hangingPunct="1">
              <a:lnSpc>
                <a:spcPct val="90000"/>
              </a:lnSpc>
              <a:spcBef>
                <a:spcPts val="1000"/>
              </a:spcBef>
              <a:spcAft>
                <a:spcPts val="0"/>
              </a:spcAft>
              <a:buClrTx/>
              <a:buSzTx/>
              <a:buFont typeface="Arial" panose="020B0604020202020204" pitchFamily="34" charset="0"/>
              <a:buAutoNum type="arabicParenR" startAt="6"/>
              <a:tabLst/>
              <a:defRPr/>
            </a:pP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Arial" panose="020B0604020202020204" pitchFamily="34" charset="0"/>
              <a:buAutoNum type="arabicParenR" startAt="6"/>
              <a:tabLst/>
              <a:defRPr/>
            </a:pPr>
            <a:r>
              <a:rPr lang="en-US" sz="3200" dirty="0">
                <a:solidFill>
                  <a:prstClr val="black"/>
                </a:solidFill>
                <a:latin typeface="Calibri" panose="020F0502020204030204"/>
              </a:rPr>
              <a:t>How has the virus outbreak impacted Netflix?  The music and concert business?  Broadway?</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Arial" panose="020B0604020202020204" pitchFamily="34" charset="0"/>
              <a:buAutoNum type="arabicParenR" startAt="6"/>
              <a:tabLst/>
              <a:defRPr/>
            </a:pP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itle 1">
            <a:extLst>
              <a:ext uri="{FF2B5EF4-FFF2-40B4-BE49-F238E27FC236}">
                <a16:creationId xmlns:a16="http://schemas.microsoft.com/office/drawing/2014/main" id="{6B93FE35-D864-4D46-B97B-66B7EBD02D4E}"/>
              </a:ext>
            </a:extLst>
          </p:cNvPr>
          <p:cNvSpPr txBox="1">
            <a:spLocks/>
          </p:cNvSpPr>
          <p:nvPr/>
        </p:nvSpPr>
        <p:spPr>
          <a:xfrm>
            <a:off x="441855" y="233683"/>
            <a:ext cx="11269116" cy="784000"/>
          </a:xfrm>
          <a:prstGeom prst="rect">
            <a:avLst/>
          </a:prstGeom>
          <a:solidFill>
            <a:schemeClr val="bg1">
              <a:lumMod val="95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5400" b="1" i="0" u="none" strike="noStrike" kern="1200" cap="none" spc="0" normalizeH="0" baseline="0" noProof="0" dirty="0">
                <a:ln>
                  <a:noFill/>
                </a:ln>
                <a:solidFill>
                  <a:prstClr val="black"/>
                </a:solidFill>
                <a:effectLst/>
                <a:uLnTx/>
                <a:uFillTx/>
                <a:latin typeface="Calibri Light" panose="020F0302020204030204"/>
                <a:ea typeface="+mj-ea"/>
                <a:cs typeface="+mj-cs"/>
              </a:rPr>
              <a:t>Discussion Questions</a:t>
            </a:r>
          </a:p>
        </p:txBody>
      </p:sp>
    </p:spTree>
    <p:extLst>
      <p:ext uri="{BB962C8B-B14F-4D97-AF65-F5344CB8AC3E}">
        <p14:creationId xmlns:p14="http://schemas.microsoft.com/office/powerpoint/2010/main" val="3147363748"/>
      </p:ext>
    </p:extLst>
  </p:cSld>
  <p:clrMapOvr>
    <a:overrideClrMapping bg1="lt1" tx1="dk1" bg2="lt2" tx2="dk2" accent1="accent1" accent2="accent2" accent3="accent3" accent4="accent4" accent5="accent5" accent6="accent6" hlink="hlink" folHlink="folHlink"/>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922351"/>
            <a:ext cx="5618021" cy="5803569"/>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mj-lt"/>
              <a:buAutoNum type="arabicParenR" startAt="8"/>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Think about all the aspects of Disney’s business and the companies/brands that they own.  </a:t>
            </a:r>
            <a:r>
              <a:rPr lang="en-US" sz="3200" dirty="0">
                <a:solidFill>
                  <a:prstClr val="black"/>
                </a:solidFill>
                <a:latin typeface="Calibri" panose="020F0502020204030204"/>
              </a:rPr>
              <a:t>What are the different ways that the outbreak might impact Disney?</a:t>
            </a:r>
          </a:p>
          <a:p>
            <a:pPr marL="514350" marR="0" lvl="0" indent="-514350" algn="l" defTabSz="914400" rtl="0" eaLnBrk="1" fontAlgn="auto" latinLnBrk="0" hangingPunct="1">
              <a:lnSpc>
                <a:spcPct val="90000"/>
              </a:lnSpc>
              <a:spcBef>
                <a:spcPts val="1000"/>
              </a:spcBef>
              <a:spcAft>
                <a:spcPts val="0"/>
              </a:spcAft>
              <a:buClrTx/>
              <a:buSzTx/>
              <a:buFont typeface="+mj-lt"/>
              <a:buAutoNum type="arabicParenR" startAt="8"/>
              <a:tabLst/>
              <a:defRPr/>
            </a:pPr>
            <a:endParaRPr lang="en-US" sz="3200" dirty="0">
              <a:solidFill>
                <a:prstClr val="black"/>
              </a:solidFill>
              <a:latin typeface="Calibri" panose="020F0502020204030204"/>
            </a:endParaRPr>
          </a:p>
          <a:p>
            <a:pPr marL="514350" marR="0" lvl="0" indent="-514350" algn="l" defTabSz="914400" rtl="0" eaLnBrk="1" fontAlgn="auto" latinLnBrk="0" hangingPunct="1">
              <a:lnSpc>
                <a:spcPct val="90000"/>
              </a:lnSpc>
              <a:spcBef>
                <a:spcPts val="1000"/>
              </a:spcBef>
              <a:spcAft>
                <a:spcPts val="0"/>
              </a:spcAft>
              <a:buClrTx/>
              <a:buSzTx/>
              <a:buFont typeface="+mj-lt"/>
              <a:buAutoNum type="arabicParenR" startAt="8"/>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How might the outbreak impact these </a:t>
            </a:r>
            <a:r>
              <a:rPr lang="en-US" sz="3200" dirty="0">
                <a:solidFill>
                  <a:prstClr val="black"/>
                </a:solidFill>
                <a:latin typeface="Calibri" panose="020F0502020204030204"/>
              </a:rPr>
              <a:t>sports leagues: PGA Tour, WWE, eSports, Major League Soccer, WNBA, and XFL?</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Arial" panose="020B0604020202020204" pitchFamily="34" charset="0"/>
              <a:buAutoNum type="arabicParenR" startAt="8"/>
              <a:tabLst/>
              <a:defRPr/>
            </a:pP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itle 1">
            <a:extLst>
              <a:ext uri="{FF2B5EF4-FFF2-40B4-BE49-F238E27FC236}">
                <a16:creationId xmlns:a16="http://schemas.microsoft.com/office/drawing/2014/main" id="{6B93FE35-D864-4D46-B97B-66B7EBD02D4E}"/>
              </a:ext>
            </a:extLst>
          </p:cNvPr>
          <p:cNvSpPr txBox="1">
            <a:spLocks/>
          </p:cNvSpPr>
          <p:nvPr/>
        </p:nvSpPr>
        <p:spPr>
          <a:xfrm>
            <a:off x="441855" y="233683"/>
            <a:ext cx="11269116" cy="784000"/>
          </a:xfrm>
          <a:prstGeom prst="rect">
            <a:avLst/>
          </a:prstGeom>
          <a:solidFill>
            <a:schemeClr val="bg1">
              <a:lumMod val="95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5400" b="1" i="0" u="none" strike="noStrike" kern="1200" cap="none" spc="0" normalizeH="0" baseline="0" noProof="0" dirty="0">
                <a:ln>
                  <a:noFill/>
                </a:ln>
                <a:solidFill>
                  <a:prstClr val="black"/>
                </a:solidFill>
                <a:effectLst/>
                <a:uLnTx/>
                <a:uFillTx/>
                <a:latin typeface="Calibri Light" panose="020F0302020204030204"/>
                <a:ea typeface="+mj-ea"/>
                <a:cs typeface="+mj-cs"/>
              </a:rPr>
              <a:t>Discussion Questions</a:t>
            </a:r>
          </a:p>
        </p:txBody>
      </p:sp>
    </p:spTree>
    <p:extLst>
      <p:ext uri="{BB962C8B-B14F-4D97-AF65-F5344CB8AC3E}">
        <p14:creationId xmlns:p14="http://schemas.microsoft.com/office/powerpoint/2010/main" val="1756813653"/>
      </p:ext>
    </p:extLst>
  </p:cSld>
  <p:clrMapOvr>
    <a:overrideClrMapping bg1="lt1" tx1="dk1" bg2="lt2" tx2="dk2" accent1="accent1" accent2="accent2" accent3="accent3" accent4="accent4" accent5="accent5" accent6="accent6" hlink="hlink" folHlink="folHlink"/>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922351"/>
            <a:ext cx="5618021" cy="580356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mj-lt"/>
              <a:buAutoNum type="arabicParenR" startAt="10"/>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How do you think </a:t>
            </a:r>
            <a:r>
              <a:rPr kumimoji="0" lang="en-US" sz="3200" b="0" i="1" u="sng" strike="noStrike" kern="1200" cap="none" spc="0" normalizeH="0" baseline="0" noProof="0" dirty="0">
                <a:ln>
                  <a:noFill/>
                </a:ln>
                <a:solidFill>
                  <a:prstClr val="black"/>
                </a:solidFill>
                <a:effectLst/>
                <a:uLnTx/>
                <a:uFillTx/>
                <a:latin typeface="Calibri" panose="020F0502020204030204"/>
                <a:ea typeface="+mn-ea"/>
                <a:cs typeface="+mn-cs"/>
              </a:rPr>
              <a:t>overall</a:t>
            </a: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 sales for footwear and apparel brands like Nike, Under </a:t>
            </a:r>
            <a:r>
              <a:rPr kumimoji="0" lang="en-US" sz="3200" b="0" i="0" u="none" strike="noStrike" kern="1200" cap="none" spc="0" normalizeH="0" baseline="0" noProof="0" dirty="0" err="1">
                <a:ln>
                  <a:noFill/>
                </a:ln>
                <a:solidFill>
                  <a:prstClr val="black"/>
                </a:solidFill>
                <a:effectLst/>
                <a:uLnTx/>
                <a:uFillTx/>
                <a:latin typeface="Calibri" panose="020F0502020204030204"/>
                <a:ea typeface="+mn-ea"/>
                <a:cs typeface="+mn-cs"/>
              </a:rPr>
              <a:t>Armour</a:t>
            </a: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 adidas, Reebok and Puma will be impacted by the outbreak?  </a:t>
            </a:r>
          </a:p>
        </p:txBody>
      </p:sp>
      <p:sp>
        <p:nvSpPr>
          <p:cNvPr id="10" name="Title 1">
            <a:extLst>
              <a:ext uri="{FF2B5EF4-FFF2-40B4-BE49-F238E27FC236}">
                <a16:creationId xmlns:a16="http://schemas.microsoft.com/office/drawing/2014/main" id="{6B93FE35-D864-4D46-B97B-66B7EBD02D4E}"/>
              </a:ext>
            </a:extLst>
          </p:cNvPr>
          <p:cNvSpPr txBox="1">
            <a:spLocks/>
          </p:cNvSpPr>
          <p:nvPr/>
        </p:nvSpPr>
        <p:spPr>
          <a:xfrm>
            <a:off x="441855" y="233683"/>
            <a:ext cx="11269116" cy="784000"/>
          </a:xfrm>
          <a:prstGeom prst="rect">
            <a:avLst/>
          </a:prstGeom>
          <a:solidFill>
            <a:schemeClr val="bg1">
              <a:lumMod val="95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5400" b="1" i="0" u="none" strike="noStrike" kern="1200" cap="none" spc="0" normalizeH="0" baseline="0" noProof="0" dirty="0">
                <a:ln>
                  <a:noFill/>
                </a:ln>
                <a:solidFill>
                  <a:prstClr val="black"/>
                </a:solidFill>
                <a:effectLst/>
                <a:uLnTx/>
                <a:uFillTx/>
                <a:latin typeface="Calibri Light" panose="020F0302020204030204"/>
                <a:ea typeface="+mj-ea"/>
                <a:cs typeface="+mj-cs"/>
              </a:rPr>
              <a:t>Discussion Questions</a:t>
            </a:r>
          </a:p>
        </p:txBody>
      </p:sp>
    </p:spTree>
    <p:extLst>
      <p:ext uri="{BB962C8B-B14F-4D97-AF65-F5344CB8AC3E}">
        <p14:creationId xmlns:p14="http://schemas.microsoft.com/office/powerpoint/2010/main" val="4076145649"/>
      </p:ext>
    </p:extLst>
  </p:cSld>
  <p:clrMapOvr>
    <a:overrideClrMapping bg1="lt1" tx1="dk1" bg2="lt2" tx2="dk2" accent1="accent1" accent2="accent2" accent3="accent3" accent4="accent4" accent5="accent5" accent6="accent6" hlink="hlink" folHlink="folHlink"/>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423719" y="302680"/>
            <a:ext cx="2724998" cy="938615"/>
          </a:xfrm>
          <a:prstGeom prst="rect">
            <a:avLst/>
          </a:prstGeom>
          <a:solidFill>
            <a:schemeClr val="bg1"/>
          </a:solid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Calibri Light" panose="020F0302020204030204"/>
                <a:ea typeface="+mj-ea"/>
                <a:cs typeface="+mj-cs"/>
              </a:rPr>
              <a:t>Sources</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23719" y="1463039"/>
            <a:ext cx="4928908" cy="5152445"/>
          </a:xfrm>
          <a:prstGeom prst="rect">
            <a:avLst/>
          </a:prstGeom>
        </p:spPr>
        <p:txBody>
          <a:bodyPr vert="horz" lIns="91440" tIns="45720" rIns="91440" bIns="45720" rtlCol="0">
            <a:normAutofit fontScale="6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err="1">
                <a:ln>
                  <a:noFill/>
                </a:ln>
                <a:solidFill>
                  <a:prstClr val="black"/>
                </a:solidFill>
                <a:effectLst/>
                <a:uLnTx/>
                <a:uFillTx/>
                <a:latin typeface="Calibri" panose="020F0502020204030204"/>
                <a:hlinkClick r:id="rId3"/>
              </a:rPr>
              <a:t>reuter</a:t>
            </a:r>
            <a:r>
              <a:rPr lang="en-US" sz="2800" dirty="0">
                <a:solidFill>
                  <a:prstClr val="black"/>
                </a:solidFill>
                <a:latin typeface="Calibri" panose="020F0502020204030204"/>
                <a:hlinkClick r:id="rId3"/>
              </a:rPr>
              <a:t>s.com</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hlinkClick r:id="rId4"/>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hlinkClick r:id="rId4"/>
              </a:rPr>
              <a:t>Forbes.com</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800" dirty="0">
                <a:solidFill>
                  <a:prstClr val="black"/>
                </a:solidFill>
                <a:latin typeface="Calibri" panose="020F0502020204030204"/>
                <a:hlinkClick r:id="rId5"/>
              </a:rPr>
              <a:t>adage.com</a:t>
            </a:r>
            <a:endParaRPr lang="en-US" sz="2800" dirty="0">
              <a:solidFill>
                <a:prstClr val="black"/>
              </a:solidFill>
              <a:latin typeface="Calibri" panose="020F0502020204030204"/>
            </a:endParaRPr>
          </a:p>
          <a:p>
            <a:pPr lvl="0" algn="l"/>
            <a:r>
              <a:rPr lang="en-US" sz="2800" dirty="0">
                <a:solidFill>
                  <a:prstClr val="black"/>
                </a:solidFill>
                <a:hlinkClick r:id="rId6"/>
              </a:rPr>
              <a:t>si.com/johnwallstreet</a:t>
            </a:r>
            <a:endParaRPr lang="en-US" sz="2800" dirty="0">
              <a:solidFill>
                <a:prstClr val="black"/>
              </a:solidFill>
            </a:endParaRPr>
          </a:p>
          <a:p>
            <a:pPr lvl="0" algn="l"/>
            <a:r>
              <a:rPr lang="en-US" sz="2800" dirty="0">
                <a:solidFill>
                  <a:prstClr val="black"/>
                </a:solidFill>
                <a:latin typeface="Calibri" panose="020F0502020204030204"/>
                <a:hlinkClick r:id="rId7"/>
              </a:rPr>
              <a:t>si.com</a:t>
            </a:r>
            <a:endParaRPr lang="en-US" sz="2800" dirty="0">
              <a:solidFill>
                <a:prstClr val="black"/>
              </a:solidFill>
              <a:latin typeface="Calibri" panose="020F0502020204030204"/>
            </a:endParaRPr>
          </a:p>
          <a:p>
            <a:pPr lvl="0" algn="l"/>
            <a:r>
              <a:rPr lang="en-US" sz="2800" dirty="0">
                <a:solidFill>
                  <a:prstClr val="black"/>
                </a:solidFill>
                <a:latin typeface="Calibri" panose="020F0502020204030204"/>
                <a:hlinkClick r:id="rId8"/>
              </a:rPr>
              <a:t>usatoday.com</a:t>
            </a:r>
            <a:endParaRPr lang="en-US" sz="2800" dirty="0">
              <a:solidFill>
                <a:prstClr val="black"/>
              </a:solidFill>
              <a:latin typeface="Calibri" panose="020F0502020204030204"/>
            </a:endParaRPr>
          </a:p>
          <a:p>
            <a:pPr lvl="0" algn="l"/>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hlinkClick r:id="rId9"/>
              </a:rPr>
              <a:t>nbcsports.com</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lvl="0" algn="l"/>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hlinkClick r:id="rId10"/>
              </a:rPr>
              <a:t>wsj.com</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lvl="0" algn="l"/>
            <a:r>
              <a:rPr lang="en-US" sz="2800" dirty="0">
                <a:solidFill>
                  <a:prstClr val="black"/>
                </a:solidFill>
                <a:latin typeface="Calibri" panose="020F0502020204030204"/>
                <a:hlinkClick r:id="rId11"/>
              </a:rPr>
              <a:t>baseballamerica.com</a:t>
            </a:r>
            <a:endParaRPr lang="en-US" sz="2800" dirty="0">
              <a:solidFill>
                <a:prstClr val="black"/>
              </a:solidFill>
              <a:latin typeface="Calibri" panose="020F0502020204030204"/>
            </a:endParaRPr>
          </a:p>
          <a:p>
            <a:pPr lvl="0" algn="l"/>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hlinkClick r:id="rId12"/>
              </a:rPr>
              <a:t>foxbusiness.com</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lvl="0" algn="l"/>
            <a:r>
              <a:rPr lang="en-US" sz="2800" dirty="0">
                <a:solidFill>
                  <a:prstClr val="black"/>
                </a:solidFill>
                <a:latin typeface="Calibri" panose="020F0502020204030204"/>
                <a:hlinkClick r:id="rId13"/>
              </a:rPr>
              <a:t>latimes.com</a:t>
            </a:r>
            <a:endParaRPr lang="en-US" sz="2800" dirty="0">
              <a:solidFill>
                <a:prstClr val="black"/>
              </a:solidFill>
              <a:latin typeface="Calibri" panose="020F0502020204030204"/>
            </a:endParaRPr>
          </a:p>
          <a:p>
            <a:pPr lvl="0" algn="l"/>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hlinkClick r:id="rId14"/>
              </a:rPr>
              <a:t>time.com</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lvl="0" algn="l"/>
            <a:r>
              <a:rPr lang="en-US" sz="2800" dirty="0">
                <a:solidFill>
                  <a:prstClr val="black"/>
                </a:solidFill>
                <a:latin typeface="Calibri" panose="020F0502020204030204"/>
                <a:hlinkClick r:id="rId15"/>
              </a:rPr>
              <a:t>rollingstone.com</a:t>
            </a:r>
            <a:endParaRPr lang="en-US" sz="2800" dirty="0">
              <a:solidFill>
                <a:prstClr val="black"/>
              </a:solidFill>
              <a:latin typeface="Calibri" panose="020F0502020204030204"/>
            </a:endParaRPr>
          </a:p>
          <a:p>
            <a:pPr lvl="0" algn="l"/>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hlinkClick r:id="rId16"/>
              </a:rPr>
              <a:t>nypost.com</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lvl="0" algn="l"/>
            <a:r>
              <a:rPr lang="en-US" sz="2800" dirty="0">
                <a:solidFill>
                  <a:prstClr val="black"/>
                </a:solidFill>
                <a:latin typeface="Calibri" panose="020F0502020204030204"/>
                <a:hlinkClick r:id="rId17"/>
              </a:rPr>
              <a:t>ocregister.com</a:t>
            </a:r>
            <a:endParaRPr lang="en-US" sz="2800" dirty="0">
              <a:solidFill>
                <a:prstClr val="black"/>
              </a:solidFill>
              <a:latin typeface="Calibri" panose="020F0502020204030204"/>
            </a:endParaRPr>
          </a:p>
          <a:p>
            <a:pPr lvl="0" algn="l"/>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hlinkClick r:id="rId18"/>
              </a:rPr>
              <a:t>qz.com</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0415170"/>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itle 1">
            <a:extLst>
              <a:ext uri="{FF2B5EF4-FFF2-40B4-BE49-F238E27FC236}">
                <a16:creationId xmlns:a16="http://schemas.microsoft.com/office/drawing/2014/main" id="{DD5AA125-8985-4166-BCB2-4353BFCC5FEC}"/>
              </a:ext>
            </a:extLst>
          </p:cNvPr>
          <p:cNvSpPr txBox="1">
            <a:spLocks/>
          </p:cNvSpPr>
          <p:nvPr/>
        </p:nvSpPr>
        <p:spPr>
          <a:xfrm>
            <a:off x="175534" y="316348"/>
            <a:ext cx="4179767"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72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14</a:t>
            </a: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4340511" cy="47628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solidFill>
                  <a:prstClr val="black"/>
                </a:solidFill>
              </a:rPr>
              <a:t>The International Olympic Committee has deals with 14 primary global sponsors for the rights to use Olympic trademarks (Coca-Cola, Visa, Procter &amp; Gamble, Samsung, General Electric, </a:t>
            </a:r>
            <a:r>
              <a:rPr lang="en-US" sz="3200" dirty="0" err="1">
                <a:solidFill>
                  <a:prstClr val="black"/>
                </a:solidFill>
              </a:rPr>
              <a:t>Toyoto</a:t>
            </a:r>
            <a:r>
              <a:rPr lang="en-US" sz="3200" dirty="0">
                <a:solidFill>
                  <a:prstClr val="black"/>
                </a:solidFill>
              </a:rPr>
              <a:t>, Intel </a:t>
            </a:r>
            <a:r>
              <a:rPr lang="en-US" sz="3200" dirty="0" err="1">
                <a:solidFill>
                  <a:prstClr val="black"/>
                </a:solidFill>
              </a:rPr>
              <a:t>etc</a:t>
            </a:r>
            <a:r>
              <a:rPr lang="en-US" sz="3200" dirty="0">
                <a:solidFill>
                  <a:prstClr val="black"/>
                </a:solidFill>
              </a:rPr>
              <a:t>)</a:t>
            </a:r>
          </a:p>
        </p:txBody>
      </p:sp>
    </p:spTree>
    <p:extLst>
      <p:ext uri="{BB962C8B-B14F-4D97-AF65-F5344CB8AC3E}">
        <p14:creationId xmlns:p14="http://schemas.microsoft.com/office/powerpoint/2010/main" val="3995422133"/>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5739941" cy="4762832"/>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t>The company that might be forced into the most changes is Japanese automaker Toyota, which spent a reported $835 million in 2015 to sign on as a top sponsor of the games through 2024 and has since poured millions of dollars into developing a fleet of electrified, new-mobility vehicles to roll out for the event (via </a:t>
            </a:r>
            <a:r>
              <a:rPr lang="en-US" sz="3200" dirty="0" err="1">
                <a:hlinkClick r:id="rId3"/>
              </a:rPr>
              <a:t>AdAge</a:t>
            </a:r>
            <a:r>
              <a:rPr lang="en-US" sz="3200" dirty="0"/>
              <a:t>)</a:t>
            </a:r>
            <a:endParaRPr lang="en-US" sz="4400" dirty="0">
              <a:solidFill>
                <a:prstClr val="black"/>
              </a:solidFill>
            </a:endParaRP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3" y="229527"/>
            <a:ext cx="4503807"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6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$835 million</a:t>
            </a:r>
          </a:p>
        </p:txBody>
      </p:sp>
    </p:spTree>
    <p:extLst>
      <p:ext uri="{BB962C8B-B14F-4D97-AF65-F5344CB8AC3E}">
        <p14:creationId xmlns:p14="http://schemas.microsoft.com/office/powerpoint/2010/main" val="4286081931"/>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5" name="Rectangle 8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ndoor, sitting, table, boat&#10;&#10;Description automatically generated">
            <a:extLst>
              <a:ext uri="{FF2B5EF4-FFF2-40B4-BE49-F238E27FC236}">
                <a16:creationId xmlns:a16="http://schemas.microsoft.com/office/drawing/2014/main" id="{DCCF396B-3315-4754-9CE1-25B41CDC9DC1}"/>
              </a:ext>
            </a:extLst>
          </p:cNvPr>
          <p:cNvPicPr>
            <a:picLocks noChangeAspect="1"/>
          </p:cNvPicPr>
          <p:nvPr/>
        </p:nvPicPr>
        <p:blipFill rotWithShape="1">
          <a:blip r:embed="rId2">
            <a:extLst>
              <a:ext uri="{28A0092B-C50C-407E-A947-70E740481C1C}">
                <a14:useLocalDpi xmlns:a14="http://schemas.microsoft.com/office/drawing/2010/main" val="0"/>
              </a:ext>
            </a:extLst>
          </a:blip>
          <a:srcRect l="10221" t="9091" r="13078"/>
          <a:stretch/>
        </p:blipFill>
        <p:spPr>
          <a:xfrm>
            <a:off x="3544823" y="0"/>
            <a:ext cx="8668512" cy="6857990"/>
          </a:xfrm>
          <a:prstGeom prst="rect">
            <a:avLst/>
          </a:prstGeom>
        </p:spPr>
      </p:pic>
      <p:sp>
        <p:nvSpPr>
          <p:cNvPr id="86" name="Rectangle 85">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D886A5DE-2D4A-4707-BEC0-F38331024693}"/>
              </a:ext>
            </a:extLst>
          </p:cNvPr>
          <p:cNvSpPr/>
          <p:nvPr/>
        </p:nvSpPr>
        <p:spPr>
          <a:xfrm>
            <a:off x="477979" y="4469211"/>
            <a:ext cx="4023359" cy="124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Subtitle 2">
            <a:extLst>
              <a:ext uri="{FF2B5EF4-FFF2-40B4-BE49-F238E27FC236}">
                <a16:creationId xmlns:a16="http://schemas.microsoft.com/office/drawing/2014/main" id="{89F05006-D74A-49DB-AE1A-A8B773CF47A5}"/>
              </a:ext>
            </a:extLst>
          </p:cNvPr>
          <p:cNvSpPr txBox="1">
            <a:spLocks/>
          </p:cNvSpPr>
          <p:nvPr/>
        </p:nvSpPr>
        <p:spPr>
          <a:xfrm>
            <a:off x="477979" y="1630018"/>
            <a:ext cx="4185461" cy="476283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r>
              <a:rPr lang="en-US" sz="3200" dirty="0"/>
              <a:t>The 2020 Summer Games were expected to generate revenue of nearly $6 billion, with $800 million of that coming from ticket sales</a:t>
            </a:r>
            <a:endParaRPr lang="en-US" sz="4400" dirty="0">
              <a:solidFill>
                <a:prstClr val="black"/>
              </a:solidFill>
            </a:endParaRPr>
          </a:p>
        </p:txBody>
      </p:sp>
      <p:sp>
        <p:nvSpPr>
          <p:cNvPr id="10" name="Title 1">
            <a:extLst>
              <a:ext uri="{FF2B5EF4-FFF2-40B4-BE49-F238E27FC236}">
                <a16:creationId xmlns:a16="http://schemas.microsoft.com/office/drawing/2014/main" id="{F2B6D863-AC58-49B2-AD0A-63E0D57E544D}"/>
              </a:ext>
            </a:extLst>
          </p:cNvPr>
          <p:cNvSpPr txBox="1">
            <a:spLocks/>
          </p:cNvSpPr>
          <p:nvPr/>
        </p:nvSpPr>
        <p:spPr>
          <a:xfrm>
            <a:off x="159633" y="229527"/>
            <a:ext cx="4503807" cy="93861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600" b="1" i="0" u="none" strike="noStrike" kern="1200" cap="none" spc="0" normalizeH="0" baseline="0" noProof="0" dirty="0">
                <a:ln>
                  <a:noFill/>
                </a:ln>
                <a:solidFill>
                  <a:prstClr val="black"/>
                </a:solidFill>
                <a:effectLst/>
                <a:uLnTx/>
                <a:uFillTx/>
                <a:latin typeface="Calibri" panose="020F0502020204030204" pitchFamily="34" charset="0"/>
                <a:ea typeface="+mj-ea"/>
                <a:cs typeface="Calibri" panose="020F0502020204030204" pitchFamily="34" charset="0"/>
              </a:rPr>
              <a:t>$800 million</a:t>
            </a:r>
          </a:p>
        </p:txBody>
      </p:sp>
    </p:spTree>
    <p:extLst>
      <p:ext uri="{BB962C8B-B14F-4D97-AF65-F5344CB8AC3E}">
        <p14:creationId xmlns:p14="http://schemas.microsoft.com/office/powerpoint/2010/main" val="3359774682"/>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1022</TotalTime>
  <Words>2510</Words>
  <Application>Microsoft Office PowerPoint</Application>
  <PresentationFormat>Widescreen</PresentationFormat>
  <Paragraphs>161</Paragraphs>
  <Slides>64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64</vt:i4>
      </vt:variant>
    </vt:vector>
  </HeadingPairs>
  <TitlesOfParts>
    <vt:vector size="68"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Lindauer</dc:creator>
  <cp:lastModifiedBy>Chris Lindauer</cp:lastModifiedBy>
  <cp:revision>11</cp:revision>
  <dcterms:created xsi:type="dcterms:W3CDTF">2020-03-28T21:24:04Z</dcterms:created>
  <dcterms:modified xsi:type="dcterms:W3CDTF">2020-03-30T17:25:58Z</dcterms:modified>
</cp:coreProperties>
</file>