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8" r:id="rId2"/>
    <p:sldId id="262" r:id="rId3"/>
    <p:sldId id="396" r:id="rId4"/>
    <p:sldId id="413" r:id="rId5"/>
    <p:sldId id="401" r:id="rId6"/>
    <p:sldId id="415" r:id="rId7"/>
    <p:sldId id="282" r:id="rId8"/>
    <p:sldId id="414" r:id="rId9"/>
    <p:sldId id="398" r:id="rId10"/>
    <p:sldId id="416" r:id="rId11"/>
    <p:sldId id="400" r:id="rId12"/>
    <p:sldId id="417" r:id="rId13"/>
    <p:sldId id="397" r:id="rId14"/>
    <p:sldId id="418" r:id="rId15"/>
    <p:sldId id="399" r:id="rId16"/>
    <p:sldId id="419" r:id="rId17"/>
    <p:sldId id="402" r:id="rId18"/>
    <p:sldId id="365" r:id="rId19"/>
    <p:sldId id="420" r:id="rId20"/>
    <p:sldId id="408" r:id="rId21"/>
    <p:sldId id="422" r:id="rId22"/>
    <p:sldId id="389" r:id="rId23"/>
    <p:sldId id="390" r:id="rId24"/>
    <p:sldId id="411" r:id="rId25"/>
    <p:sldId id="410" r:id="rId26"/>
    <p:sldId id="412" r:id="rId27"/>
    <p:sldId id="425" r:id="rId28"/>
    <p:sldId id="393" r:id="rId29"/>
    <p:sldId id="421" r:id="rId30"/>
    <p:sldId id="392" r:id="rId31"/>
    <p:sldId id="407" r:id="rId32"/>
    <p:sldId id="394" r:id="rId33"/>
    <p:sldId id="283" r:id="rId34"/>
    <p:sldId id="315" r:id="rId35"/>
    <p:sldId id="423" r:id="rId36"/>
    <p:sldId id="387" r:id="rId37"/>
    <p:sldId id="373" r:id="rId38"/>
    <p:sldId id="409" r:id="rId39"/>
    <p:sldId id="367" r:id="rId40"/>
    <p:sldId id="369" r:id="rId41"/>
    <p:sldId id="368" r:id="rId42"/>
    <p:sldId id="371" r:id="rId43"/>
    <p:sldId id="370" r:id="rId44"/>
    <p:sldId id="376" r:id="rId45"/>
    <p:sldId id="375" r:id="rId46"/>
    <p:sldId id="379" r:id="rId47"/>
    <p:sldId id="377" r:id="rId48"/>
    <p:sldId id="380" r:id="rId49"/>
    <p:sldId id="381" r:id="rId50"/>
    <p:sldId id="391" r:id="rId51"/>
    <p:sldId id="382" r:id="rId52"/>
    <p:sldId id="383" r:id="rId53"/>
    <p:sldId id="384" r:id="rId54"/>
    <p:sldId id="378" r:id="rId55"/>
    <p:sldId id="385" r:id="rId56"/>
    <p:sldId id="386" r:id="rId57"/>
    <p:sldId id="424" r:id="rId58"/>
    <p:sldId id="403" r:id="rId59"/>
    <p:sldId id="404" r:id="rId60"/>
    <p:sldId id="405" r:id="rId61"/>
    <p:sldId id="406" r:id="rId62"/>
    <p:sldId id="427" r:id="rId63"/>
    <p:sldId id="317" r:id="rId64"/>
    <p:sldId id="321" r:id="rId65"/>
    <p:sldId id="322" r:id="rId66"/>
    <p:sldId id="329" r:id="rId67"/>
    <p:sldId id="342" r:id="rId68"/>
    <p:sldId id="426" r:id="rId69"/>
    <p:sldId id="266"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970" autoAdjust="0"/>
    <p:restoredTop sz="94660"/>
  </p:normalViewPr>
  <p:slideViewPr>
    <p:cSldViewPr snapToGrid="0">
      <p:cViewPr varScale="1">
        <p:scale>
          <a:sx n="65" d="100"/>
          <a:sy n="65" d="100"/>
        </p:scale>
        <p:origin x="72" y="3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8152B-7B86-4822-B31E-18C232CB02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9525D3-81D5-4184-B8BB-34B233E27D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8099CC1-804C-459E-86A5-1297E0F54F86}"/>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5" name="Footer Placeholder 4">
            <a:extLst>
              <a:ext uri="{FF2B5EF4-FFF2-40B4-BE49-F238E27FC236}">
                <a16:creationId xmlns:a16="http://schemas.microsoft.com/office/drawing/2014/main" id="{CF38C576-0144-41E4-9D32-C9F0F90D0E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A93B81-DCDF-47F8-8B4D-FC77250D1FA0}"/>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3134153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F1ECE-E821-4EA2-8491-F5AFA897CA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7BBB7C-0DF0-4B99-8FD5-DDD08324D5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6C8CAD-AE7E-42CA-83FF-7AE33C867522}"/>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5" name="Footer Placeholder 4">
            <a:extLst>
              <a:ext uri="{FF2B5EF4-FFF2-40B4-BE49-F238E27FC236}">
                <a16:creationId xmlns:a16="http://schemas.microsoft.com/office/drawing/2014/main" id="{A63877ED-0678-466C-B225-29A4D87400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0FCDD1-4FF7-48F3-B523-11696884924E}"/>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3705988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6E5D9F-15B5-484E-85CE-F0B182AEDB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338A5B7-7E9B-4F0E-B4DA-6571F603183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FC2845-8AFE-4CB3-ABF8-02229345077F}"/>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5" name="Footer Placeholder 4">
            <a:extLst>
              <a:ext uri="{FF2B5EF4-FFF2-40B4-BE49-F238E27FC236}">
                <a16:creationId xmlns:a16="http://schemas.microsoft.com/office/drawing/2014/main" id="{94B98ED3-A6B8-4192-826E-33C2BB59E2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483AC0-37E8-4522-AED4-9B094E432001}"/>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3058897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AAD75-15C6-4A38-9594-13084C9532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9004B5-C04C-49D9-9EEE-16494A035F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34C21A-3DE5-4774-A2DD-E91249B9CC3A}"/>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5" name="Footer Placeholder 4">
            <a:extLst>
              <a:ext uri="{FF2B5EF4-FFF2-40B4-BE49-F238E27FC236}">
                <a16:creationId xmlns:a16="http://schemas.microsoft.com/office/drawing/2014/main" id="{C7B19C87-BA2C-4AAF-8C2B-F0E5559D99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4DF14-B25A-427C-941B-04219C1D7A7F}"/>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3301821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33DE-DB55-4111-9947-94AAAAA35B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2C56626-C863-4E46-B47E-FCF3E1156F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AA945E-6080-446F-8F58-B26DD984A2C2}"/>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5" name="Footer Placeholder 4">
            <a:extLst>
              <a:ext uri="{FF2B5EF4-FFF2-40B4-BE49-F238E27FC236}">
                <a16:creationId xmlns:a16="http://schemas.microsoft.com/office/drawing/2014/main" id="{DB88EBC3-7B0D-4011-B5F2-9219CAF143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2E9968-F7D9-401A-910D-9BA725A4D108}"/>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276353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86974-D16F-4449-A775-966D3B5F43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302FA3-420B-492E-8AA7-081120BCE7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F0CCADA-E3CB-416B-BF12-014E53258E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9B5F4B-7171-48A8-A75E-75E4A2F47B9C}"/>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6" name="Footer Placeholder 5">
            <a:extLst>
              <a:ext uri="{FF2B5EF4-FFF2-40B4-BE49-F238E27FC236}">
                <a16:creationId xmlns:a16="http://schemas.microsoft.com/office/drawing/2014/main" id="{0FC6303D-C169-4B70-9067-ACE620C470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CCFCEC-0485-4DCD-964E-4EE531ED2222}"/>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3643013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FEFB-54DD-4379-955C-D420A5D52BF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E5DDD8-0931-4906-B44D-2CACFAA95D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97D7F9-E776-4ECA-8A66-1A42152C647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DFD2F48-9D40-4396-9196-6E49D7074F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093D28-2720-48AC-861E-5CFB633D3E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E77DFBA-2F72-4731-8868-6F925BF0FA9A}"/>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8" name="Footer Placeholder 7">
            <a:extLst>
              <a:ext uri="{FF2B5EF4-FFF2-40B4-BE49-F238E27FC236}">
                <a16:creationId xmlns:a16="http://schemas.microsoft.com/office/drawing/2014/main" id="{7CB8DF2F-97CF-482D-AE74-7AD093768B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2B3D51-DEB3-4A92-878D-87BBE8BA9B80}"/>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4065174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B9BBF-B442-4C4B-92F3-3BEC6C16CF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C08EB9-DE57-4687-BD03-4270BFE3F9AE}"/>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4" name="Footer Placeholder 3">
            <a:extLst>
              <a:ext uri="{FF2B5EF4-FFF2-40B4-BE49-F238E27FC236}">
                <a16:creationId xmlns:a16="http://schemas.microsoft.com/office/drawing/2014/main" id="{8EB4F282-3E8F-45DD-92A4-49EA56C0F1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B6437C-A9AF-4091-AEAF-CC5DB7BAD142}"/>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1038318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3DCBD8-60AC-44A0-8DC4-2AD35FC762E9}"/>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3" name="Footer Placeholder 2">
            <a:extLst>
              <a:ext uri="{FF2B5EF4-FFF2-40B4-BE49-F238E27FC236}">
                <a16:creationId xmlns:a16="http://schemas.microsoft.com/office/drawing/2014/main" id="{1CAE4D79-B4CB-46D0-A8DA-3C09B13B90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4624685-5020-4765-84DB-041653EEC007}"/>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4048319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DDA66-F837-42BD-8323-C4AB848B5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9D6B7E-59D9-4143-B622-FB88D8DA89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62C1C65-1A47-42A1-AD0E-B357E30096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60508E-D09E-48D4-96D2-BB8D74CE7C7C}"/>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6" name="Footer Placeholder 5">
            <a:extLst>
              <a:ext uri="{FF2B5EF4-FFF2-40B4-BE49-F238E27FC236}">
                <a16:creationId xmlns:a16="http://schemas.microsoft.com/office/drawing/2014/main" id="{F210DF51-3A45-49CA-B17D-B9FF271252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7FE6C8-ACD8-46B8-871D-83A978479A97}"/>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68983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D768E-56CB-463D-838D-B14217183B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17E7BB-23F1-43F3-806A-CCF65EFD4E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00E1B14-56EA-4F67-9AA8-8BB1F559DE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9683A4-3045-48D1-AA00-5D05E1782EE9}"/>
              </a:ext>
            </a:extLst>
          </p:cNvPr>
          <p:cNvSpPr>
            <a:spLocks noGrp="1"/>
          </p:cNvSpPr>
          <p:nvPr>
            <p:ph type="dt" sz="half" idx="10"/>
          </p:nvPr>
        </p:nvSpPr>
        <p:spPr/>
        <p:txBody>
          <a:bodyPr/>
          <a:lstStyle/>
          <a:p>
            <a:fld id="{0F00566F-C84F-44ED-8D58-7E39630936FE}" type="datetimeFigureOut">
              <a:rPr lang="en-US" smtClean="0"/>
              <a:t>4/7/2020</a:t>
            </a:fld>
            <a:endParaRPr lang="en-US"/>
          </a:p>
        </p:txBody>
      </p:sp>
      <p:sp>
        <p:nvSpPr>
          <p:cNvPr id="6" name="Footer Placeholder 5">
            <a:extLst>
              <a:ext uri="{FF2B5EF4-FFF2-40B4-BE49-F238E27FC236}">
                <a16:creationId xmlns:a16="http://schemas.microsoft.com/office/drawing/2014/main" id="{C187916C-1EDE-48EE-ABAC-19176C8298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26174D-62F0-46DC-95FD-7134AA3F5D68}"/>
              </a:ext>
            </a:extLst>
          </p:cNvPr>
          <p:cNvSpPr>
            <a:spLocks noGrp="1"/>
          </p:cNvSpPr>
          <p:nvPr>
            <p:ph type="sldNum" sz="quarter" idx="12"/>
          </p:nvPr>
        </p:nvSpPr>
        <p:spPr/>
        <p:txBody>
          <a:bodyPr/>
          <a:lstStyle/>
          <a:p>
            <a:fld id="{5A86BA36-6854-4140-9821-77B2274E12FE}" type="slidenum">
              <a:rPr lang="en-US" smtClean="0"/>
              <a:t>‹#›</a:t>
            </a:fld>
            <a:endParaRPr lang="en-US"/>
          </a:p>
        </p:txBody>
      </p:sp>
    </p:spTree>
    <p:extLst>
      <p:ext uri="{BB962C8B-B14F-4D97-AF65-F5344CB8AC3E}">
        <p14:creationId xmlns:p14="http://schemas.microsoft.com/office/powerpoint/2010/main" val="355041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D55AF0-89B9-4D38-AAA8-A2BFCC6E1B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39BF98-CBAA-405C-9D5C-E822FC4B05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554264-1116-4342-B233-52CEDE4EF6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00566F-C84F-44ED-8D58-7E39630936FE}" type="datetimeFigureOut">
              <a:rPr lang="en-US" smtClean="0"/>
              <a:t>4/7/2020</a:t>
            </a:fld>
            <a:endParaRPr lang="en-US"/>
          </a:p>
        </p:txBody>
      </p:sp>
      <p:sp>
        <p:nvSpPr>
          <p:cNvPr id="5" name="Footer Placeholder 4">
            <a:extLst>
              <a:ext uri="{FF2B5EF4-FFF2-40B4-BE49-F238E27FC236}">
                <a16:creationId xmlns:a16="http://schemas.microsoft.com/office/drawing/2014/main" id="{E9561595-A8B1-4DBC-A312-723356CCFD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68EA0BD-DA17-4B6D-91A6-A77D51BE01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6BA36-6854-4140-9821-77B2274E12FE}" type="slidenum">
              <a:rPr lang="en-US" smtClean="0"/>
              <a:t>‹#›</a:t>
            </a:fld>
            <a:endParaRPr lang="en-US"/>
          </a:p>
        </p:txBody>
      </p:sp>
    </p:spTree>
    <p:extLst>
      <p:ext uri="{BB962C8B-B14F-4D97-AF65-F5344CB8AC3E}">
        <p14:creationId xmlns:p14="http://schemas.microsoft.com/office/powerpoint/2010/main" val="37102526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video" Target="https://player.vimeo.com/video/402349842?app_id=122963" TargetMode="External"/><Relationship Id="rId4" Type="http://schemas.openxmlformats.org/officeDocument/2006/relationships/hyperlink" Target="https://solecollector.com/news/2020/04/under-armour-coronavirus-covid-19-mask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6.tif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tiff"/><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tiff"/></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8" Type="http://schemas.openxmlformats.org/officeDocument/2006/relationships/hyperlink" Target="https://www.nbcsports.com/philadelphia/video/haberstat-curry-embiid-nba-donate-millions-help-coronavirus-relief" TargetMode="External"/><Relationship Id="rId13" Type="http://schemas.openxmlformats.org/officeDocument/2006/relationships/hyperlink" Target="https://www.usatoday.com/story/entertainment/movies/2020/03/20/netflix-starts-entertainment-workers-coronavirus-relief-fund/2888123001/" TargetMode="External"/><Relationship Id="rId18" Type="http://schemas.openxmlformats.org/officeDocument/2006/relationships/hyperlink" Target="https://www.masslive.com/patriots/2020/04/coronavirus-response-shipment-of-300000-masks-from-new-england-patriots-plane-en-route-to-new-york-city-with-massachusetts-state-police-as-its-escort.html" TargetMode="External"/><Relationship Id="rId3" Type="http://schemas.openxmlformats.org/officeDocument/2006/relationships/hyperlink" Target="https://www.usatoday.com/story/sports/tennis/2020/03/31/coronavirus-u-s-open-site-become-temporary-350-bed-hospital/5093856002/" TargetMode="External"/><Relationship Id="rId21" Type="http://schemas.openxmlformats.org/officeDocument/2006/relationships/hyperlink" Target="https://www.foxnews.com/sports/david-beckhams-inter-miami-fc-logo-social-distancing" TargetMode="External"/><Relationship Id="rId7" Type="http://schemas.openxmlformats.org/officeDocument/2006/relationships/hyperlink" Target="https://www.espn.com/soccer/barcelona/story/4079940/barcelonas-lionel-messi-agrees-70-pay-cut-amid-coronavirus-pandemic" TargetMode="External"/><Relationship Id="rId12" Type="http://schemas.openxmlformats.org/officeDocument/2006/relationships/hyperlink" Target="https://www.billboard.com/articles/news/9337427/stars-giving-back-coronavirus-pandemic" TargetMode="External"/><Relationship Id="rId17" Type="http://schemas.openxmlformats.org/officeDocument/2006/relationships/hyperlink" Target="https://www.uslsoccer.com/news_article/show/1099201" TargetMode="External"/><Relationship Id="rId2" Type="http://schemas.openxmlformats.org/officeDocument/2006/relationships/image" Target="../media/image2.jpeg"/><Relationship Id="rId16" Type="http://schemas.openxmlformats.org/officeDocument/2006/relationships/hyperlink" Target="https://bleacherreport.com/articles/2883249-mlb-fanatics-agree-to-produce-masks-gowns-instead-of-jerseys-amid-covid-19" TargetMode="External"/><Relationship Id="rId20" Type="http://schemas.openxmlformats.org/officeDocument/2006/relationships/hyperlink" Target="https://www.mlssoccer.com/post/2020/03/30/mls-unites-how-each-club-impacting-their-community" TargetMode="External"/><Relationship Id="rId1" Type="http://schemas.openxmlformats.org/officeDocument/2006/relationships/slideLayout" Target="../slideLayouts/slideLayout1.xml"/><Relationship Id="rId6" Type="http://schemas.openxmlformats.org/officeDocument/2006/relationships/hyperlink" Target="https://tucson.com/sports/nascar-industry-steps-up-to-produce-ppes-in-covid-19-crisis/article_46de7a0c-8ae6-5506-be7f-52299cc7a451.html" TargetMode="External"/><Relationship Id="rId11" Type="http://schemas.openxmlformats.org/officeDocument/2006/relationships/hyperlink" Target="https://www.hollywoodreporter.com/news/disney-parks-donate-100000-n95-face-masks-hospitals-pandemic-1287863" TargetMode="External"/><Relationship Id="rId5" Type="http://schemas.openxmlformats.org/officeDocument/2006/relationships/hyperlink" Target="https://www.wbay.com/content/sports/Bucks-players-pledge-funds-for-arena-workers-568802951.html" TargetMode="External"/><Relationship Id="rId15" Type="http://schemas.openxmlformats.org/officeDocument/2006/relationships/hyperlink" Target="https://www.wired.com/story/covid-19-charities-nonprofits-companies-helping/" TargetMode="External"/><Relationship Id="rId23" Type="http://schemas.openxmlformats.org/officeDocument/2006/relationships/hyperlink" Target="https://www.vogue.com/article/lady-gaga-work-from-home-covid-19-benefit-concert" TargetMode="External"/><Relationship Id="rId10" Type="http://schemas.openxmlformats.org/officeDocument/2006/relationships/hyperlink" Target="https://www.forbes.com/sites/kurtbadenhausen/2020/03/20/coronavirus-relief-fund-unites-100-plus-athletes-from-20-sports-to-donate-memorabilia/#1ea2db281dd5" TargetMode="External"/><Relationship Id="rId19" Type="http://schemas.openxmlformats.org/officeDocument/2006/relationships/hyperlink" Target="https://www.espn.com/mlb/story/_/id/28982536/shin-soo-choo-donating-funds-rangers-minor-leaguers" TargetMode="External"/><Relationship Id="rId4" Type="http://schemas.openxmlformats.org/officeDocument/2006/relationships/hyperlink" Target="https://hypebeast.com/2020/3/nike-coronavirus-face-masks-doctors-nurses-medical-workers-shields-personal-protective-equipment" TargetMode="External"/><Relationship Id="rId9" Type="http://schemas.openxmlformats.org/officeDocument/2006/relationships/hyperlink" Target="https://www.foxnews.com/sports/coronavirus-relief-athletes-team-owners-help" TargetMode="External"/><Relationship Id="rId14" Type="http://schemas.openxmlformats.org/officeDocument/2006/relationships/hyperlink" Target="https://solecollector.com/news/2020/04/under-armour-coronavirus-covid-19-masks" TargetMode="External"/><Relationship Id="rId22" Type="http://schemas.openxmlformats.org/officeDocument/2006/relationships/hyperlink" Target="https://sports.yahoo.com/justin-verlander-will-donate-each-mlb-paycheck-during-coronavirus-shutdown-183515848.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4" descr="Empty seats in a Tokyo stadium.">
            <a:extLst>
              <a:ext uri="{FF2B5EF4-FFF2-40B4-BE49-F238E27FC236}">
                <a16:creationId xmlns:a16="http://schemas.microsoft.com/office/drawing/2014/main" id="{E22DEBEE-3593-42BE-867D-9EDF54DD71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09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4" name="Rectangle 73">
            <a:extLst>
              <a:ext uri="{FF2B5EF4-FFF2-40B4-BE49-F238E27FC236}">
                <a16:creationId xmlns:a16="http://schemas.microsoft.com/office/drawing/2014/main" id="{3B432D73-5C38-474F-AF96-A3228731BF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tx1">
                  <a:lumMod val="95000"/>
                  <a:lumOff val="5000"/>
                </a:schemeClr>
              </a:gs>
              <a:gs pos="45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FD7371A-ADDE-47A0-A94C-06A2F9619116}"/>
              </a:ext>
            </a:extLst>
          </p:cNvPr>
          <p:cNvSpPr txBox="1"/>
          <p:nvPr/>
        </p:nvSpPr>
        <p:spPr>
          <a:xfrm>
            <a:off x="629478" y="4643562"/>
            <a:ext cx="10933043" cy="1754326"/>
          </a:xfrm>
          <a:prstGeom prst="rect">
            <a:avLst/>
          </a:prstGeom>
          <a:solidFill>
            <a:srgbClr val="B2B2B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rPr>
              <a:t>Business of Sports &amp; Entertainment: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rPr>
              <a:t>COVID-19 Health Crisis Response</a:t>
            </a:r>
          </a:p>
        </p:txBody>
      </p:sp>
    </p:spTree>
    <p:extLst>
      <p:ext uri="{BB962C8B-B14F-4D97-AF65-F5344CB8AC3E}">
        <p14:creationId xmlns:p14="http://schemas.microsoft.com/office/powerpoint/2010/main" val="39144705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Online Media 1" descr="Leaning In to Stop the Spread">
            <a:hlinkClick r:id="" action="ppaction://media"/>
            <a:extLst>
              <a:ext uri="{FF2B5EF4-FFF2-40B4-BE49-F238E27FC236}">
                <a16:creationId xmlns:a16="http://schemas.microsoft.com/office/drawing/2014/main" id="{A7553B2E-C03B-3140-A8E3-C6885F038A20}"/>
              </a:ext>
            </a:extLst>
          </p:cNvPr>
          <p:cNvPicPr>
            <a:picLocks noRot="1" noChangeAspect="1"/>
          </p:cNvPicPr>
          <p:nvPr>
            <a:videoFile r:link="rId1"/>
          </p:nvPr>
        </p:nvPicPr>
        <p:blipFill>
          <a:blip r:embed="rId3"/>
          <a:stretch>
            <a:fillRect/>
          </a:stretch>
        </p:blipFill>
        <p:spPr>
          <a:xfrm>
            <a:off x="709097" y="229267"/>
            <a:ext cx="10773805" cy="6069749"/>
          </a:xfrm>
          <a:prstGeom prst="rect">
            <a:avLst/>
          </a:prstGeom>
        </p:spPr>
      </p:pic>
      <p:sp>
        <p:nvSpPr>
          <p:cNvPr id="5" name="Rectangle 4">
            <a:extLst>
              <a:ext uri="{FF2B5EF4-FFF2-40B4-BE49-F238E27FC236}">
                <a16:creationId xmlns:a16="http://schemas.microsoft.com/office/drawing/2014/main" id="{E752F530-9195-674F-974F-02213E767556}"/>
              </a:ext>
            </a:extLst>
          </p:cNvPr>
          <p:cNvSpPr/>
          <p:nvPr/>
        </p:nvSpPr>
        <p:spPr>
          <a:xfrm>
            <a:off x="2087969" y="6385513"/>
            <a:ext cx="8016061" cy="369332"/>
          </a:xfrm>
          <a:prstGeom prst="rect">
            <a:avLst/>
          </a:prstGeom>
        </p:spPr>
        <p:txBody>
          <a:bodyPr wrap="square">
            <a:spAutoFit/>
          </a:bodyPr>
          <a:lstStyle/>
          <a:p>
            <a:r>
              <a:rPr lang="en-US" dirty="0">
                <a:hlinkClick r:id="rId4"/>
              </a:rPr>
              <a:t>https://solecollector.com/news/2020/04/under-armour-coronavirus-covid-19-masks</a:t>
            </a:r>
            <a:endParaRPr lang="en-US" dirty="0"/>
          </a:p>
        </p:txBody>
      </p:sp>
    </p:spTree>
    <p:extLst>
      <p:ext uri="{BB962C8B-B14F-4D97-AF65-F5344CB8AC3E}">
        <p14:creationId xmlns:p14="http://schemas.microsoft.com/office/powerpoint/2010/main" val="322997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20170" y="1676400"/>
            <a:ext cx="4847246" cy="4952073"/>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3200" dirty="0"/>
              <a:t>Keen is doing its part to support relief efforts by providing shoes for those on the frontlines of fighting the virus. The company pledged to provide up to 100,000 pairs of shoes, which are worth about $10 million total, to the healthcare workers and families who have been impacted by COVID-19. The company is asking for people to send in nominations for anyone who could use a pair of shoes at this time, and they’ll provide them with a new pair of shoes at no cost.</a:t>
            </a:r>
            <a:endParaRPr lang="en-US" sz="6600" dirty="0">
              <a:solidFill>
                <a:prstClr val="black"/>
              </a:solidFill>
            </a:endParaRPr>
          </a:p>
        </p:txBody>
      </p:sp>
      <p:sp>
        <p:nvSpPr>
          <p:cNvPr id="12" name="Title 1">
            <a:extLst>
              <a:ext uri="{FF2B5EF4-FFF2-40B4-BE49-F238E27FC236}">
                <a16:creationId xmlns:a16="http://schemas.microsoft.com/office/drawing/2014/main" id="{FE7AFE30-76C9-F54B-B3D6-B2272DC235D5}"/>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10" descr="KEEN Invests in Global Supply Chain for Future - SNEWS">
            <a:extLst>
              <a:ext uri="{FF2B5EF4-FFF2-40B4-BE49-F238E27FC236}">
                <a16:creationId xmlns:a16="http://schemas.microsoft.com/office/drawing/2014/main" id="{96835B15-9106-7846-9493-3BAE4EBDB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99" y="313505"/>
            <a:ext cx="1616850" cy="579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479292"/>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DAD86CA-8235-409B-982B-5E7A033E2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F234FBA-3501-47B4-AE0C-AA4AFBC8F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5187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5EF893B-0491-416E-9D33-BADE960079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1"/>
            <a:ext cx="10999072" cy="539995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screenshot of a cell phone&#10;&#10;Description automatically generated">
            <a:extLst>
              <a:ext uri="{FF2B5EF4-FFF2-40B4-BE49-F238E27FC236}">
                <a16:creationId xmlns:a16="http://schemas.microsoft.com/office/drawing/2014/main" id="{1DB4C39F-D99F-2540-83B5-31C6DE6855BB}"/>
              </a:ext>
            </a:extLst>
          </p:cNvPr>
          <p:cNvPicPr>
            <a:picLocks noChangeAspect="1"/>
          </p:cNvPicPr>
          <p:nvPr/>
        </p:nvPicPr>
        <p:blipFill rotWithShape="1">
          <a:blip r:embed="rId2"/>
          <a:srcRect l="2830" r="13497" b="1"/>
          <a:stretch/>
        </p:blipFill>
        <p:spPr>
          <a:xfrm>
            <a:off x="838200" y="754148"/>
            <a:ext cx="10515600" cy="4995575"/>
          </a:xfrm>
          <a:prstGeom prst="rect">
            <a:avLst/>
          </a:prstGeom>
        </p:spPr>
      </p:pic>
      <p:cxnSp>
        <p:nvCxnSpPr>
          <p:cNvPr id="17" name="Straight Connector 16">
            <a:extLst>
              <a:ext uri="{FF2B5EF4-FFF2-40B4-BE49-F238E27FC236}">
                <a16:creationId xmlns:a16="http://schemas.microsoft.com/office/drawing/2014/main" id="{469F4FF8-F8B0-4630-BA1B-0D8B324CD5F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29769"/>
            <a:ext cx="11000232"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descr="KEEN Invests in Global Supply Chain for Future - SNEWS">
            <a:extLst>
              <a:ext uri="{FF2B5EF4-FFF2-40B4-BE49-F238E27FC236}">
                <a16:creationId xmlns:a16="http://schemas.microsoft.com/office/drawing/2014/main" id="{F7CB6F5B-749D-A547-8DE8-06362AB940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60209">
            <a:off x="750862" y="763306"/>
            <a:ext cx="1600690" cy="573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066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20170" y="1483380"/>
            <a:ext cx="5517304" cy="474893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defRPr/>
            </a:pPr>
            <a:r>
              <a:rPr lang="en-US" sz="3200" dirty="0">
                <a:solidFill>
                  <a:prstClr val="black"/>
                </a:solidFill>
              </a:rPr>
              <a:t>Fanatics CEO Michael Rubin became one of the first brands to jump into action in the fight against the virus when he announced the company had converted a factory that makes MLB jerseys into one that would instead manufacture masks and gowns for health workers. </a:t>
            </a:r>
          </a:p>
        </p:txBody>
      </p:sp>
      <p:sp>
        <p:nvSpPr>
          <p:cNvPr id="12" name="Title 1">
            <a:extLst>
              <a:ext uri="{FF2B5EF4-FFF2-40B4-BE49-F238E27FC236}">
                <a16:creationId xmlns:a16="http://schemas.microsoft.com/office/drawing/2014/main" id="{FE7AFE30-76C9-F54B-B3D6-B2272DC235D5}"/>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3" name="Picture 4" descr="Fanatics logo">
            <a:extLst>
              <a:ext uri="{FF2B5EF4-FFF2-40B4-BE49-F238E27FC236}">
                <a16:creationId xmlns:a16="http://schemas.microsoft.com/office/drawing/2014/main" id="{30F567F9-3EEF-F34B-9BD0-B9FAFF710D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024" y="310445"/>
            <a:ext cx="2724844" cy="63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794079"/>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screenshot of a person&#10;&#10;Description automatically generated">
            <a:extLst>
              <a:ext uri="{FF2B5EF4-FFF2-40B4-BE49-F238E27FC236}">
                <a16:creationId xmlns:a16="http://schemas.microsoft.com/office/drawing/2014/main" id="{E8FA1D82-3EBF-A643-8BA0-F5780D113444}"/>
              </a:ext>
            </a:extLst>
          </p:cNvPr>
          <p:cNvPicPr>
            <a:picLocks noChangeAspect="1"/>
          </p:cNvPicPr>
          <p:nvPr/>
        </p:nvPicPr>
        <p:blipFill rotWithShape="1">
          <a:blip r:embed="rId2">
            <a:extLst>
              <a:ext uri="{28A0092B-C50C-407E-A947-70E740481C1C}">
                <a14:useLocalDpi xmlns:a14="http://schemas.microsoft.com/office/drawing/2010/main" val="0"/>
              </a:ext>
            </a:extLst>
          </a:blip>
          <a:srcRect r="1" b="7152"/>
          <a:stretch/>
        </p:blipFill>
        <p:spPr>
          <a:xfrm>
            <a:off x="297180" y="17055"/>
            <a:ext cx="4789645" cy="6815532"/>
          </a:xfrm>
          <a:prstGeom prst="rect">
            <a:avLst/>
          </a:prstGeom>
        </p:spPr>
      </p:pic>
      <p:pic>
        <p:nvPicPr>
          <p:cNvPr id="9" name="Picture 8">
            <a:extLst>
              <a:ext uri="{FF2B5EF4-FFF2-40B4-BE49-F238E27FC236}">
                <a16:creationId xmlns:a16="http://schemas.microsoft.com/office/drawing/2014/main" id="{BD284CED-7F17-F941-9480-0ABF4A17D49D}"/>
              </a:ext>
            </a:extLst>
          </p:cNvPr>
          <p:cNvPicPr>
            <a:picLocks noChangeAspect="1"/>
          </p:cNvPicPr>
          <p:nvPr/>
        </p:nvPicPr>
        <p:blipFill>
          <a:blip r:embed="rId3"/>
          <a:stretch>
            <a:fillRect/>
          </a:stretch>
        </p:blipFill>
        <p:spPr>
          <a:xfrm>
            <a:off x="5265419" y="1757667"/>
            <a:ext cx="6766561" cy="5074920"/>
          </a:xfrm>
          <a:prstGeom prst="rect">
            <a:avLst/>
          </a:prstGeom>
        </p:spPr>
      </p:pic>
      <p:pic>
        <p:nvPicPr>
          <p:cNvPr id="20" name="Picture 4" descr="Fanatics logo">
            <a:extLst>
              <a:ext uri="{FF2B5EF4-FFF2-40B4-BE49-F238E27FC236}">
                <a16:creationId xmlns:a16="http://schemas.microsoft.com/office/drawing/2014/main" id="{A162CE83-0959-D548-9D49-9D20E8A234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6784" y="434341"/>
            <a:ext cx="4165352" cy="963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670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20170" y="1322752"/>
            <a:ext cx="6509230" cy="5535248"/>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buFont typeface="Arial" panose="020B0604020202020204" pitchFamily="34" charset="0"/>
              <a:buChar char="•"/>
              <a:defRPr/>
            </a:pPr>
            <a:r>
              <a:rPr lang="en-US" sz="3200" dirty="0">
                <a:solidFill>
                  <a:prstClr val="black"/>
                </a:solidFill>
              </a:rPr>
              <a:t>The Walt Disney Co., through its parks division, has donated more than 100,000 N95 masks for medical professionals in New York, California and Florida </a:t>
            </a:r>
          </a:p>
          <a:p>
            <a:pPr marL="457200" lvl="0" indent="-457200" algn="l">
              <a:buFont typeface="Arial" panose="020B0604020202020204" pitchFamily="34" charset="0"/>
              <a:buChar char="•"/>
              <a:defRPr/>
            </a:pPr>
            <a:r>
              <a:rPr lang="en-US" sz="3200" dirty="0">
                <a:solidFill>
                  <a:prstClr val="black"/>
                </a:solidFill>
              </a:rPr>
              <a:t>The brand has donated more than 150,000 rain ponchos to the humanitarian aid organization </a:t>
            </a:r>
            <a:r>
              <a:rPr lang="en-US" sz="3200" dirty="0" err="1">
                <a:solidFill>
                  <a:prstClr val="black"/>
                </a:solidFill>
              </a:rPr>
              <a:t>MedShare</a:t>
            </a:r>
            <a:r>
              <a:rPr lang="en-US" sz="3200" dirty="0">
                <a:solidFill>
                  <a:prstClr val="black"/>
                </a:solidFill>
              </a:rPr>
              <a:t> for distribution to hospitals</a:t>
            </a:r>
          </a:p>
          <a:p>
            <a:pPr marL="457200" lvl="0" indent="-457200" algn="l">
              <a:buFont typeface="Arial" panose="020B0604020202020204" pitchFamily="34" charset="0"/>
              <a:buChar char="•"/>
              <a:defRPr/>
            </a:pPr>
            <a:r>
              <a:rPr lang="en-US" sz="3200" dirty="0">
                <a:solidFill>
                  <a:prstClr val="black"/>
                </a:solidFill>
              </a:rPr>
              <a:t>The company’s chairman Bob </a:t>
            </a:r>
            <a:r>
              <a:rPr lang="en-US" sz="3200" dirty="0" err="1">
                <a:solidFill>
                  <a:prstClr val="black"/>
                </a:solidFill>
              </a:rPr>
              <a:t>Iger</a:t>
            </a:r>
            <a:r>
              <a:rPr lang="en-US" sz="3200" dirty="0">
                <a:solidFill>
                  <a:prstClr val="black"/>
                </a:solidFill>
              </a:rPr>
              <a:t> announced he would forgo his entire salary, and recently named CEO Bob </a:t>
            </a:r>
            <a:r>
              <a:rPr lang="en-US" sz="3200" dirty="0" err="1">
                <a:solidFill>
                  <a:prstClr val="black"/>
                </a:solidFill>
              </a:rPr>
              <a:t>Chapek</a:t>
            </a:r>
            <a:r>
              <a:rPr lang="en-US" sz="3200" dirty="0">
                <a:solidFill>
                  <a:prstClr val="black"/>
                </a:solidFill>
              </a:rPr>
              <a:t> will take a 50 percent pay cut to his base salary during the crisis</a:t>
            </a:r>
          </a:p>
          <a:p>
            <a:pPr marL="457200" lvl="0" indent="-457200" algn="l">
              <a:buFont typeface="Arial" panose="020B0604020202020204" pitchFamily="34" charset="0"/>
              <a:buChar char="•"/>
              <a:defRPr/>
            </a:pPr>
            <a:r>
              <a:rPr lang="en-US" sz="3200" dirty="0">
                <a:solidFill>
                  <a:prstClr val="black"/>
                </a:solidFill>
              </a:rPr>
              <a:t>Since the parks have been closed, Disney has donated more than 270 tons of food to local food banks in California, Florida and Paris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FE7AFE30-76C9-F54B-B3D6-B2272DC235D5}"/>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3" name="Picture 12">
            <a:extLst>
              <a:ext uri="{FF2B5EF4-FFF2-40B4-BE49-F238E27FC236}">
                <a16:creationId xmlns:a16="http://schemas.microsoft.com/office/drawing/2014/main" id="{28182D6D-45AA-0643-927A-8C382EC80462}"/>
              </a:ext>
            </a:extLst>
          </p:cNvPr>
          <p:cNvPicPr>
            <a:picLocks noChangeAspect="1"/>
          </p:cNvPicPr>
          <p:nvPr/>
        </p:nvPicPr>
        <p:blipFill>
          <a:blip r:embed="rId3"/>
          <a:stretch>
            <a:fillRect/>
          </a:stretch>
        </p:blipFill>
        <p:spPr>
          <a:xfrm>
            <a:off x="243658" y="154610"/>
            <a:ext cx="1882917" cy="1013532"/>
          </a:xfrm>
          <a:prstGeom prst="rect">
            <a:avLst/>
          </a:prstGeom>
        </p:spPr>
      </p:pic>
    </p:spTree>
    <p:extLst>
      <p:ext uri="{BB962C8B-B14F-4D97-AF65-F5344CB8AC3E}">
        <p14:creationId xmlns:p14="http://schemas.microsoft.com/office/powerpoint/2010/main" val="2909620654"/>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484DEC-D6F5-714D-A4CF-B573471D02CE}"/>
              </a:ext>
            </a:extLst>
          </p:cNvPr>
          <p:cNvPicPr>
            <a:picLocks noChangeAspect="1"/>
          </p:cNvPicPr>
          <p:nvPr/>
        </p:nvPicPr>
        <p:blipFill rotWithShape="1">
          <a:blip r:embed="rId2"/>
          <a:srcRect r="11428" b="2"/>
          <a:stretch/>
        </p:blipFill>
        <p:spPr>
          <a:xfrm>
            <a:off x="20" y="10"/>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2" name="Picture 1">
            <a:extLst>
              <a:ext uri="{FF2B5EF4-FFF2-40B4-BE49-F238E27FC236}">
                <a16:creationId xmlns:a16="http://schemas.microsoft.com/office/drawing/2014/main" id="{E41FCB86-B403-DC4A-90A0-B0D447F3093E}"/>
              </a:ext>
            </a:extLst>
          </p:cNvPr>
          <p:cNvPicPr>
            <a:picLocks noChangeAspect="1"/>
          </p:cNvPicPr>
          <p:nvPr/>
        </p:nvPicPr>
        <p:blipFill rotWithShape="1">
          <a:blip r:embed="rId3"/>
          <a:srcRect l="17439" r="20440"/>
          <a:stretch/>
        </p:blipFill>
        <p:spPr>
          <a:xfrm>
            <a:off x="5790353" y="10"/>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spTree>
    <p:extLst>
      <p:ext uri="{BB962C8B-B14F-4D97-AF65-F5344CB8AC3E}">
        <p14:creationId xmlns:p14="http://schemas.microsoft.com/office/powerpoint/2010/main" val="2034194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20170" y="1397670"/>
            <a:ext cx="5517304" cy="5003130"/>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Netflix is attempting to help many workers in the entertainment industry who've been hit hard during the coronavirus pandemic.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The streaming giant created a $100 million fund to help cast and crew members such as hairstylists, electricians and others who are paid hourly wages and have found themselves without work. </a:t>
            </a:r>
          </a:p>
        </p:txBody>
      </p:sp>
      <p:sp>
        <p:nvSpPr>
          <p:cNvPr id="12" name="Title 1">
            <a:extLst>
              <a:ext uri="{FF2B5EF4-FFF2-40B4-BE49-F238E27FC236}">
                <a16:creationId xmlns:a16="http://schemas.microsoft.com/office/drawing/2014/main" id="{FE7AFE30-76C9-F54B-B3D6-B2272DC235D5}"/>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026" name="Picture 2" descr="Netflix Logo transparent PNG - StickPNG">
            <a:extLst>
              <a:ext uri="{FF2B5EF4-FFF2-40B4-BE49-F238E27FC236}">
                <a16:creationId xmlns:a16="http://schemas.microsoft.com/office/drawing/2014/main" id="{4C73E918-A9EE-4CFA-BA00-462D92EA15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9" y="-160596"/>
            <a:ext cx="2362200" cy="1328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17608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540B75A-2DBA-462C-ACBA-6FCDC0AF3302}"/>
              </a:ext>
            </a:extLst>
          </p:cNvPr>
          <p:cNvSpPr txBox="1">
            <a:spLocks/>
          </p:cNvSpPr>
          <p:nvPr/>
        </p:nvSpPr>
        <p:spPr>
          <a:xfrm>
            <a:off x="144448" y="233683"/>
            <a:ext cx="11903103"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Team / Organization Initiated Response</a:t>
            </a:r>
          </a:p>
        </p:txBody>
      </p:sp>
      <p:pic>
        <p:nvPicPr>
          <p:cNvPr id="9218" name="Picture 2" descr="Inter Miami CF Alters Logo to Embrace Social Distancing | Inter ...">
            <a:extLst>
              <a:ext uri="{FF2B5EF4-FFF2-40B4-BE49-F238E27FC236}">
                <a16:creationId xmlns:a16="http://schemas.microsoft.com/office/drawing/2014/main" id="{7F6D4178-EEC3-4218-9AAE-84B99CEBAC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424" r="27140"/>
          <a:stretch/>
        </p:blipFill>
        <p:spPr bwMode="auto">
          <a:xfrm>
            <a:off x="425750" y="1334045"/>
            <a:ext cx="1189707" cy="1130966"/>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Fiserv Acquires Naming Rights to Bucks New Arena, Deal Worth $200 ...">
            <a:extLst>
              <a:ext uri="{FF2B5EF4-FFF2-40B4-BE49-F238E27FC236}">
                <a16:creationId xmlns:a16="http://schemas.microsoft.com/office/drawing/2014/main" id="{80491AB3-1327-45ED-8BDC-D1A666431F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168" y="1186539"/>
            <a:ext cx="1209608" cy="1385865"/>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Mercedes-Benz Stadium - Wikipedia">
            <a:extLst>
              <a:ext uri="{FF2B5EF4-FFF2-40B4-BE49-F238E27FC236}">
                <a16:creationId xmlns:a16="http://schemas.microsoft.com/office/drawing/2014/main" id="{A5D0A4F6-E4A6-44BF-BD62-76073E4A22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7738" y="2777062"/>
            <a:ext cx="2004493" cy="993894"/>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New England Patriots Logo PNG Transparent &amp; SVG Vector - Freebie ...">
            <a:extLst>
              <a:ext uri="{FF2B5EF4-FFF2-40B4-BE49-F238E27FC236}">
                <a16:creationId xmlns:a16="http://schemas.microsoft.com/office/drawing/2014/main" id="{4DC75801-E82B-4E1B-95EA-1751772ADB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91" y="2679416"/>
            <a:ext cx="2011297" cy="1173211"/>
          </a:xfrm>
          <a:prstGeom prst="rect">
            <a:avLst/>
          </a:prstGeom>
          <a:noFill/>
          <a:extLst>
            <a:ext uri="{909E8E84-426E-40DD-AFC4-6F175D3DCCD1}">
              <a14:hiddenFill xmlns:a14="http://schemas.microsoft.com/office/drawing/2010/main">
                <a:solidFill>
                  <a:srgbClr val="FFFFFF"/>
                </a:solidFill>
              </a14:hiddenFill>
            </a:ext>
          </a:extLst>
        </p:spPr>
      </p:pic>
      <p:pic>
        <p:nvPicPr>
          <p:cNvPr id="9236" name="Picture 20" descr="Harlem Globetrotters - Wikipedia">
            <a:extLst>
              <a:ext uri="{FF2B5EF4-FFF2-40B4-BE49-F238E27FC236}">
                <a16:creationId xmlns:a16="http://schemas.microsoft.com/office/drawing/2014/main" id="{30F9C2B2-255C-4E47-9FCD-218A5909381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9667" y="4178710"/>
            <a:ext cx="2610239" cy="1204856"/>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Sacramento Republic FC - Wikipedia">
            <a:extLst>
              <a:ext uri="{FF2B5EF4-FFF2-40B4-BE49-F238E27FC236}">
                <a16:creationId xmlns:a16="http://schemas.microsoft.com/office/drawing/2014/main" id="{82F18DED-E334-409C-BEA8-113D7B7F315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5770" y="4067032"/>
            <a:ext cx="1389665" cy="138966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LA Rams logo reactions: YouTubers have their way with the ...">
            <a:extLst>
              <a:ext uri="{FF2B5EF4-FFF2-40B4-BE49-F238E27FC236}">
                <a16:creationId xmlns:a16="http://schemas.microsoft.com/office/drawing/2014/main" id="{F844A243-8D9D-4CA6-A43F-0873DB6AC25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83442" y="5289845"/>
            <a:ext cx="1772813" cy="1772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6700337"/>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43619" y="1631823"/>
            <a:ext cx="5095132" cy="4600494"/>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Major League Soccer’s Inter Miami FC club (owned by David Beckham) introduced an alternate logo in the wake of the coronavirus pandemic to encourage social distancing.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The alternate logo features flamingos with space between one another rather than the team’s original logo which features the two birds intertwined. </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89E9B02D-2856-4197-BC63-9B7EB27EBD82}"/>
              </a:ext>
            </a:extLst>
          </p:cNvPr>
          <p:cNvSpPr txBox="1">
            <a:spLocks/>
          </p:cNvSpPr>
          <p:nvPr/>
        </p:nvSpPr>
        <p:spPr>
          <a:xfrm>
            <a:off x="159635" y="229527"/>
            <a:ext cx="2107316"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3" name="Picture 2" descr="Inter Miami CF Alters Logo to Embrace Social Distancing | Inter ...">
            <a:extLst>
              <a:ext uri="{FF2B5EF4-FFF2-40B4-BE49-F238E27FC236}">
                <a16:creationId xmlns:a16="http://schemas.microsoft.com/office/drawing/2014/main" id="{0EF6FE1F-FF2D-4F3B-9719-6797DE9FBE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424" r="27140"/>
          <a:stretch/>
        </p:blipFill>
        <p:spPr bwMode="auto">
          <a:xfrm>
            <a:off x="213943" y="204994"/>
            <a:ext cx="1038979" cy="98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90180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540B75A-2DBA-462C-ACBA-6FCDC0AF3302}"/>
              </a:ext>
            </a:extLst>
          </p:cNvPr>
          <p:cNvSpPr txBox="1">
            <a:spLocks/>
          </p:cNvSpPr>
          <p:nvPr/>
        </p:nvSpPr>
        <p:spPr>
          <a:xfrm>
            <a:off x="302150" y="233683"/>
            <a:ext cx="11600953"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Brand Initiated Response</a:t>
            </a:r>
          </a:p>
        </p:txBody>
      </p:sp>
      <p:pic>
        <p:nvPicPr>
          <p:cNvPr id="2050" name="Picture 2" descr="Bauer Hockey Files for Bankruptcy – Hockey World Blog">
            <a:extLst>
              <a:ext uri="{FF2B5EF4-FFF2-40B4-BE49-F238E27FC236}">
                <a16:creationId xmlns:a16="http://schemas.microsoft.com/office/drawing/2014/main" id="{A7984855-25FF-4AC9-9166-AD32B4330C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800" y="2327618"/>
            <a:ext cx="2839218" cy="158996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anatics logo">
            <a:extLst>
              <a:ext uri="{FF2B5EF4-FFF2-40B4-BE49-F238E27FC236}">
                <a16:creationId xmlns:a16="http://schemas.microsoft.com/office/drawing/2014/main" id="{9097FE51-F51D-47C0-85E4-073437C8AF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0423" y="4110314"/>
            <a:ext cx="3233250" cy="7481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ike designs and sells footwear, clothing, and other related ...">
            <a:extLst>
              <a:ext uri="{FF2B5EF4-FFF2-40B4-BE49-F238E27FC236}">
                <a16:creationId xmlns:a16="http://schemas.microsoft.com/office/drawing/2014/main" id="{D808AFFD-3E5F-48ED-AEDC-7B5DE50451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549" y="1115671"/>
            <a:ext cx="1929740" cy="120608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B53A129F-2C72-4DE3-9F52-F6A14327AA0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65473" y="2718607"/>
            <a:ext cx="1458296" cy="85444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KEEN Invests in Global Supply Chain for Future - SNEWS">
            <a:extLst>
              <a:ext uri="{FF2B5EF4-FFF2-40B4-BE49-F238E27FC236}">
                <a16:creationId xmlns:a16="http://schemas.microsoft.com/office/drawing/2014/main" id="{E20FF48B-DA0C-4FD8-A5CE-4DAB7F8692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52" y="4210967"/>
            <a:ext cx="1759466" cy="6304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7B5405C-4D70-0A40-A48F-6E1AE43CE3F0}"/>
              </a:ext>
            </a:extLst>
          </p:cNvPr>
          <p:cNvPicPr>
            <a:picLocks noChangeAspect="1"/>
          </p:cNvPicPr>
          <p:nvPr/>
        </p:nvPicPr>
        <p:blipFill>
          <a:blip r:embed="rId8"/>
          <a:stretch>
            <a:fillRect/>
          </a:stretch>
        </p:blipFill>
        <p:spPr>
          <a:xfrm>
            <a:off x="323304" y="5467350"/>
            <a:ext cx="2053459" cy="1105331"/>
          </a:xfrm>
          <a:prstGeom prst="rect">
            <a:avLst/>
          </a:prstGeom>
        </p:spPr>
      </p:pic>
      <p:pic>
        <p:nvPicPr>
          <p:cNvPr id="15" name="Picture 14">
            <a:extLst>
              <a:ext uri="{FF2B5EF4-FFF2-40B4-BE49-F238E27FC236}">
                <a16:creationId xmlns:a16="http://schemas.microsoft.com/office/drawing/2014/main" id="{08554464-DC11-419B-A8A7-D1291B2B0EF9}"/>
              </a:ext>
            </a:extLst>
          </p:cNvPr>
          <p:cNvPicPr>
            <a:picLocks noChangeAspect="1"/>
          </p:cNvPicPr>
          <p:nvPr/>
        </p:nvPicPr>
        <p:blipFill>
          <a:blip r:embed="rId9"/>
          <a:stretch>
            <a:fillRect/>
          </a:stretch>
        </p:blipFill>
        <p:spPr>
          <a:xfrm>
            <a:off x="3116509" y="1261271"/>
            <a:ext cx="2684319" cy="914885"/>
          </a:xfrm>
          <a:prstGeom prst="rect">
            <a:avLst/>
          </a:prstGeom>
        </p:spPr>
      </p:pic>
      <p:pic>
        <p:nvPicPr>
          <p:cNvPr id="16" name="Picture 2" descr="Netflix Logo transparent PNG - StickPNG">
            <a:extLst>
              <a:ext uri="{FF2B5EF4-FFF2-40B4-BE49-F238E27FC236}">
                <a16:creationId xmlns:a16="http://schemas.microsoft.com/office/drawing/2014/main" id="{B35FD881-1971-4C57-8DF1-DB37C5DB56C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16509" y="5145678"/>
            <a:ext cx="2858226" cy="160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3412058"/>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325571" y="1777231"/>
            <a:ext cx="4133098" cy="476283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3200" dirty="0">
                <a:solidFill>
                  <a:prstClr val="black"/>
                </a:solidFill>
              </a:rPr>
              <a:t>The New England Patriots sent their team airplane to China to procure one million face masks to bring them back to the United States, then transported them via the team bus to New York City</a:t>
            </a: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240541"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18" descr="New England Patriots Logo PNG Transparent &amp; SVG Vector - Freebie ...">
            <a:extLst>
              <a:ext uri="{FF2B5EF4-FFF2-40B4-BE49-F238E27FC236}">
                <a16:creationId xmlns:a16="http://schemas.microsoft.com/office/drawing/2014/main" id="{B8B0EEFE-F989-434F-B426-D0A50B7B9F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572" y="99399"/>
            <a:ext cx="1782762" cy="1039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06407"/>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Using the Patriots plane to pick up surgical masks in China was ...">
            <a:extLst>
              <a:ext uri="{FF2B5EF4-FFF2-40B4-BE49-F238E27FC236}">
                <a16:creationId xmlns:a16="http://schemas.microsoft.com/office/drawing/2014/main" id="{0872D8F6-08BF-4AA7-89F5-D4E81BC2D8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oronavirus response: Shipment of 300,000 masks from New England Patriots plane en route to New York City with Massachusetts State Police as its escort">
            <a:extLst>
              <a:ext uri="{FF2B5EF4-FFF2-40B4-BE49-F238E27FC236}">
                <a16:creationId xmlns:a16="http://schemas.microsoft.com/office/drawing/2014/main" id="{40CDA0A3-F93E-4DE0-946F-06C14BDF8D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712" r="16871"/>
          <a:stretch/>
        </p:blipFill>
        <p:spPr bwMode="auto">
          <a:xfrm>
            <a:off x="7124700" y="10"/>
            <a:ext cx="506730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690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77979" y="1904098"/>
            <a:ext cx="5287821" cy="45348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3200" dirty="0">
                <a:solidFill>
                  <a:prstClr val="black"/>
                </a:solidFill>
              </a:rPr>
              <a:t>After NBA MVP, Giannis Antetokounmpo, and then All-Star </a:t>
            </a:r>
            <a:r>
              <a:rPr lang="en-US" sz="3200" dirty="0" err="1">
                <a:solidFill>
                  <a:prstClr val="black"/>
                </a:solidFill>
              </a:rPr>
              <a:t>Khris</a:t>
            </a:r>
            <a:r>
              <a:rPr lang="en-US" sz="3200" dirty="0">
                <a:solidFill>
                  <a:prstClr val="black"/>
                </a:solidFill>
              </a:rPr>
              <a:t> Middleton pledged $100,000 to support arena workers at the Milwaukee Bucks’ Fiserv Forum, the entire roster followed suit and donated to support the cause.  The Bucks’ organization then matched </a:t>
            </a:r>
            <a:r>
              <a:rPr lang="en-US" sz="3200" u="sng" dirty="0">
                <a:solidFill>
                  <a:prstClr val="black"/>
                </a:solidFill>
              </a:rPr>
              <a:t>all</a:t>
            </a:r>
            <a:r>
              <a:rPr lang="en-US" sz="3200" dirty="0">
                <a:solidFill>
                  <a:prstClr val="black"/>
                </a:solidFill>
              </a:rPr>
              <a:t> player donations.</a:t>
            </a: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505880"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6" descr="Fiserv Acquires Naming Rights to Bucks New Arena, Deal Worth $200 ...">
            <a:extLst>
              <a:ext uri="{FF2B5EF4-FFF2-40B4-BE49-F238E27FC236}">
                <a16:creationId xmlns:a16="http://schemas.microsoft.com/office/drawing/2014/main" id="{25050819-1B2D-C14A-A255-18DC3AC308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906" y="122077"/>
            <a:ext cx="1209608" cy="1385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781012"/>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3" y="229527"/>
            <a:ext cx="1507242"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8" descr="Mercedes-Benz Stadium - Wikipedia">
            <a:extLst>
              <a:ext uri="{FF2B5EF4-FFF2-40B4-BE49-F238E27FC236}">
                <a16:creationId xmlns:a16="http://schemas.microsoft.com/office/drawing/2014/main" id="{8C4065F7-C113-4561-8F50-473EC82207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356" y="201887"/>
            <a:ext cx="2004493" cy="9938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6AD5F5F-A829-4ECA-90F7-511D929DC041}"/>
              </a:ext>
            </a:extLst>
          </p:cNvPr>
          <p:cNvSpPr/>
          <p:nvPr/>
        </p:nvSpPr>
        <p:spPr>
          <a:xfrm>
            <a:off x="477980" y="1674669"/>
            <a:ext cx="4133350" cy="4031873"/>
          </a:xfrm>
          <a:prstGeom prst="rect">
            <a:avLst/>
          </a:prstGeom>
        </p:spPr>
        <p:txBody>
          <a:bodyPr wrap="square">
            <a:spAutoFit/>
          </a:bodyPr>
          <a:lstStyle/>
          <a:p>
            <a:r>
              <a:rPr lang="en-US" sz="3200" dirty="0"/>
              <a:t>Mercedes-Benz Stadium – home of the Atlanta Falcons and Atlanta United – donated 3.5 tons of excess food to feed six nonprofit organizations in Atlanta</a:t>
            </a:r>
          </a:p>
        </p:txBody>
      </p:sp>
    </p:spTree>
    <p:extLst>
      <p:ext uri="{BB962C8B-B14F-4D97-AF65-F5344CB8AC3E}">
        <p14:creationId xmlns:p14="http://schemas.microsoft.com/office/powerpoint/2010/main" val="3298431478"/>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5" y="229527"/>
            <a:ext cx="1505880"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22" descr="Sacramento Republic FC - Wikipedia">
            <a:extLst>
              <a:ext uri="{FF2B5EF4-FFF2-40B4-BE49-F238E27FC236}">
                <a16:creationId xmlns:a16="http://schemas.microsoft.com/office/drawing/2014/main" id="{66DE69CF-8AB3-8741-B3A5-FEE0081532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486" y="211515"/>
            <a:ext cx="970528" cy="97052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7F3BEE1-B887-4B31-AAB7-A875092EF64F}"/>
              </a:ext>
            </a:extLst>
          </p:cNvPr>
          <p:cNvSpPr/>
          <p:nvPr/>
        </p:nvSpPr>
        <p:spPr>
          <a:xfrm>
            <a:off x="435485" y="1487815"/>
            <a:ext cx="5100075" cy="5078313"/>
          </a:xfrm>
          <a:prstGeom prst="rect">
            <a:avLst/>
          </a:prstGeom>
        </p:spPr>
        <p:txBody>
          <a:bodyPr wrap="square">
            <a:spAutoFit/>
          </a:bodyPr>
          <a:lstStyle/>
          <a:p>
            <a:pPr lvl="0">
              <a:lnSpc>
                <a:spcPct val="90000"/>
              </a:lnSpc>
              <a:spcBef>
                <a:spcPts val="1000"/>
              </a:spcBef>
              <a:defRPr/>
            </a:pPr>
            <a:r>
              <a:rPr lang="en-US" sz="2400" dirty="0">
                <a:solidFill>
                  <a:prstClr val="black"/>
                </a:solidFill>
              </a:rPr>
              <a:t>To support local businesses and employees, Major League Soccer’s Sacramento Republic FC made an effort to draw attention to local restaurant specials and small businesses. The team’s midfielder Rodrigo Lopez encouraged fans to take advantage of takeout and curbside delivery for local eateries while the club’s volunteer corps comprised of players, staff, and supporters joined local partners to deliver goods and groceries to seniors, support local food banks to distribute meals for students who rely on school lunches for daily nutrition.</a:t>
            </a:r>
          </a:p>
        </p:txBody>
      </p:sp>
    </p:spTree>
    <p:extLst>
      <p:ext uri="{BB962C8B-B14F-4D97-AF65-F5344CB8AC3E}">
        <p14:creationId xmlns:p14="http://schemas.microsoft.com/office/powerpoint/2010/main" val="1001919763"/>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52220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20" descr="Harlem Globetrotters - Wikipedia">
            <a:extLst>
              <a:ext uri="{FF2B5EF4-FFF2-40B4-BE49-F238E27FC236}">
                <a16:creationId xmlns:a16="http://schemas.microsoft.com/office/drawing/2014/main" id="{E1DE4FFC-C47E-1744-A775-C199FAC162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44" y="101213"/>
            <a:ext cx="2304336" cy="106365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476F01B-679E-413F-97C5-899D301C9AC0}"/>
              </a:ext>
            </a:extLst>
          </p:cNvPr>
          <p:cNvSpPr/>
          <p:nvPr/>
        </p:nvSpPr>
        <p:spPr>
          <a:xfrm>
            <a:off x="464144" y="1432536"/>
            <a:ext cx="5405714" cy="5262979"/>
          </a:xfrm>
          <a:prstGeom prst="rect">
            <a:avLst/>
          </a:prstGeom>
        </p:spPr>
        <p:txBody>
          <a:bodyPr wrap="square">
            <a:spAutoFit/>
          </a:bodyPr>
          <a:lstStyle/>
          <a:p>
            <a:pPr lvl="0"/>
            <a:r>
              <a:rPr lang="en-US" sz="2400" dirty="0">
                <a:solidFill>
                  <a:prstClr val="black"/>
                </a:solidFill>
              </a:rPr>
              <a:t>The Globetrotters are sharing a regular video series on the team website featuring educational and motivational tips for young fans, with team highlights and of course some of their legendary trick shots and ball-handling dexterity for the family to enjoy.</a:t>
            </a:r>
          </a:p>
          <a:p>
            <a:pPr lvl="0"/>
            <a:endParaRPr lang="en-US" sz="2400" dirty="0">
              <a:solidFill>
                <a:prstClr val="black"/>
              </a:solidFill>
            </a:endParaRPr>
          </a:p>
          <a:p>
            <a:pPr lvl="0"/>
            <a:r>
              <a:rPr lang="en-US" sz="2400" dirty="0">
                <a:solidFill>
                  <a:prstClr val="black"/>
                </a:solidFill>
              </a:rPr>
              <a:t>"It’s pretty much an extension of our roles as ambassadors of goodwill,” says Franklin of the video series. “There are millions of people at home right now, practicing social distancing while trying to find things to do. That was definitely our goal.”</a:t>
            </a:r>
          </a:p>
        </p:txBody>
      </p:sp>
    </p:spTree>
    <p:extLst>
      <p:ext uri="{BB962C8B-B14F-4D97-AF65-F5344CB8AC3E}">
        <p14:creationId xmlns:p14="http://schemas.microsoft.com/office/powerpoint/2010/main" val="796064937"/>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240541"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026" name="Picture 2" descr="LA Rams logo reactions: YouTubers have their way with the ...">
            <a:extLst>
              <a:ext uri="{FF2B5EF4-FFF2-40B4-BE49-F238E27FC236}">
                <a16:creationId xmlns:a16="http://schemas.microsoft.com/office/drawing/2014/main" id="{E8C53FA0-0681-4BEA-9C8E-1F78FAD8D1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994" y="-226440"/>
            <a:ext cx="1704245" cy="170424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A3F4690-2943-4231-9860-BAD258DE0C2F}"/>
              </a:ext>
            </a:extLst>
          </p:cNvPr>
          <p:cNvSpPr/>
          <p:nvPr/>
        </p:nvSpPr>
        <p:spPr>
          <a:xfrm>
            <a:off x="332994" y="1427957"/>
            <a:ext cx="5763006" cy="5334794"/>
          </a:xfrm>
          <a:prstGeom prst="rect">
            <a:avLst/>
          </a:prstGeom>
        </p:spPr>
        <p:txBody>
          <a:bodyPr wrap="square">
            <a:spAutoFit/>
          </a:bodyPr>
          <a:lstStyle/>
          <a:p>
            <a:pPr lvl="0">
              <a:lnSpc>
                <a:spcPct val="90000"/>
              </a:lnSpc>
              <a:spcBef>
                <a:spcPts val="1000"/>
              </a:spcBef>
              <a:defRPr/>
            </a:pPr>
            <a:r>
              <a:rPr lang="en-US" sz="2400" dirty="0">
                <a:solidFill>
                  <a:prstClr val="black"/>
                </a:solidFill>
              </a:rPr>
              <a:t>After a negative response to the LA Rams’ recent unveiling of a new logo, the team’s COO launched a fundraising effort for coronavirus relief by promising to read mean tweets about the logo and post them to Twitter if fans met a goal of $2 million in donations.  Rams fans ended up raising $2.3 million for United Way of L.A. and LA Regional Food Bank.</a:t>
            </a:r>
          </a:p>
          <a:p>
            <a:pPr lvl="0">
              <a:lnSpc>
                <a:spcPct val="90000"/>
              </a:lnSpc>
              <a:spcBef>
                <a:spcPts val="1000"/>
              </a:spcBef>
              <a:defRPr/>
            </a:pPr>
            <a:endParaRPr lang="en-US" sz="2400" dirty="0">
              <a:solidFill>
                <a:prstClr val="black"/>
              </a:solidFill>
            </a:endParaRPr>
          </a:p>
          <a:p>
            <a:pPr lvl="0">
              <a:lnSpc>
                <a:spcPct val="90000"/>
              </a:lnSpc>
              <a:spcBef>
                <a:spcPts val="1000"/>
              </a:spcBef>
              <a:defRPr/>
            </a:pPr>
            <a:r>
              <a:rPr lang="en-US" sz="2400" dirty="0">
                <a:solidFill>
                  <a:prstClr val="black"/>
                </a:solidFill>
              </a:rPr>
              <a:t>“If some self-deprecating humor and people taking shots at me can raise money for someone who needs a meal, that’s the best thing I can do with my time,” </a:t>
            </a:r>
            <a:r>
              <a:rPr lang="en-US" sz="2400" dirty="0" err="1">
                <a:solidFill>
                  <a:prstClr val="black"/>
                </a:solidFill>
              </a:rPr>
              <a:t>Demoff</a:t>
            </a:r>
            <a:r>
              <a:rPr lang="en-US" sz="2400" dirty="0">
                <a:solidFill>
                  <a:prstClr val="black"/>
                </a:solidFill>
              </a:rPr>
              <a:t> told USA TODAY Sports' Jarrett Bell last week.</a:t>
            </a:r>
          </a:p>
        </p:txBody>
      </p:sp>
    </p:spTree>
    <p:extLst>
      <p:ext uri="{BB962C8B-B14F-4D97-AF65-F5344CB8AC3E}">
        <p14:creationId xmlns:p14="http://schemas.microsoft.com/office/powerpoint/2010/main" val="1735353380"/>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540B75A-2DBA-462C-ACBA-6FCDC0AF3302}"/>
              </a:ext>
            </a:extLst>
          </p:cNvPr>
          <p:cNvSpPr txBox="1">
            <a:spLocks/>
          </p:cNvSpPr>
          <p:nvPr/>
        </p:nvSpPr>
        <p:spPr>
          <a:xfrm>
            <a:off x="144448" y="233683"/>
            <a:ext cx="11903103"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League Initiated Response</a:t>
            </a:r>
          </a:p>
        </p:txBody>
      </p:sp>
      <p:pic>
        <p:nvPicPr>
          <p:cNvPr id="9220" name="Picture 4" descr="USTA Spring League 2020 – Greater Wilmington Tennis Association">
            <a:extLst>
              <a:ext uri="{FF2B5EF4-FFF2-40B4-BE49-F238E27FC236}">
                <a16:creationId xmlns:a16="http://schemas.microsoft.com/office/drawing/2014/main" id="{6215AD8F-39B2-432A-B69C-97C57CD01C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6470" y="1247902"/>
            <a:ext cx="2504868" cy="1803505"/>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The 20 Coolest Old School NFL Logos | Complex">
            <a:extLst>
              <a:ext uri="{FF2B5EF4-FFF2-40B4-BE49-F238E27FC236}">
                <a16:creationId xmlns:a16="http://schemas.microsoft.com/office/drawing/2014/main" id="{305FAAB7-E9CE-49ED-A0BD-4F06614C8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754" y="1377247"/>
            <a:ext cx="1196872" cy="1544813"/>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NASCAR Official Home | Race results, schedule, standings, news ...">
            <a:extLst>
              <a:ext uri="{FF2B5EF4-FFF2-40B4-BE49-F238E27FC236}">
                <a16:creationId xmlns:a16="http://schemas.microsoft.com/office/drawing/2014/main" id="{74F6484C-2151-4137-9528-9A07AC4E29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964" y="4906297"/>
            <a:ext cx="3455141" cy="194867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Brand New: New Logo System for USL by Athletics and In-house">
            <a:extLst>
              <a:ext uri="{FF2B5EF4-FFF2-40B4-BE49-F238E27FC236}">
                <a16:creationId xmlns:a16="http://schemas.microsoft.com/office/drawing/2014/main" id="{DF618334-4744-4691-BA24-AB42454693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6599" y="3522767"/>
            <a:ext cx="1855120" cy="10851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Major League Baseball logo - Wikipedia">
            <a:extLst>
              <a:ext uri="{FF2B5EF4-FFF2-40B4-BE49-F238E27FC236}">
                <a16:creationId xmlns:a16="http://schemas.microsoft.com/office/drawing/2014/main" id="{44CEB1D8-FDB7-4F9C-B1A1-C370D76AC1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448" y="3533337"/>
            <a:ext cx="1979485" cy="1070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09384"/>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29360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12" descr="The 20 Coolest Old School NFL Logos | Complex">
            <a:extLst>
              <a:ext uri="{FF2B5EF4-FFF2-40B4-BE49-F238E27FC236}">
                <a16:creationId xmlns:a16="http://schemas.microsoft.com/office/drawing/2014/main" id="{EE4BCD76-3DD0-3F4E-885D-4DA53CC4FA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706" y="189787"/>
            <a:ext cx="807045" cy="10416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D5E9D17-62FF-4E30-9100-7BEF4B50AF03}"/>
              </a:ext>
            </a:extLst>
          </p:cNvPr>
          <p:cNvSpPr/>
          <p:nvPr/>
        </p:nvSpPr>
        <p:spPr>
          <a:xfrm>
            <a:off x="477979" y="1660330"/>
            <a:ext cx="4359492" cy="4832092"/>
          </a:xfrm>
          <a:prstGeom prst="rect">
            <a:avLst/>
          </a:prstGeom>
        </p:spPr>
        <p:txBody>
          <a:bodyPr wrap="square">
            <a:spAutoFit/>
          </a:bodyPr>
          <a:lstStyle/>
          <a:p>
            <a:pPr lvl="0"/>
            <a:r>
              <a:rPr lang="en-US" sz="2800" dirty="0">
                <a:solidFill>
                  <a:prstClr val="black"/>
                </a:solidFill>
              </a:rPr>
              <a:t>The National Football League announced that in collaboration with the National Football League Players Association, clubs, owners and players, more than $35 million has been donated to date, including $3.4 million from the NFL Foundation as part of the COVID-19 relief efforts.</a:t>
            </a:r>
          </a:p>
        </p:txBody>
      </p:sp>
    </p:spTree>
    <p:extLst>
      <p:ext uri="{BB962C8B-B14F-4D97-AF65-F5344CB8AC3E}">
        <p14:creationId xmlns:p14="http://schemas.microsoft.com/office/powerpoint/2010/main" val="1318436117"/>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77979" y="1630018"/>
            <a:ext cx="4483635" cy="4762832"/>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The USTA helped to convert the Billie Jean King National Tennis Center, the site of the U.S. Open in New York, in Flushing Meadows-Corona into a 350-bed medical facility. The makeshift hospital was originally intended for patients who do not have COVID-19.</a:t>
            </a: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4" descr="USTA Spring League 2020 – Greater Wilmington Tennis Association">
            <a:extLst>
              <a:ext uri="{FF2B5EF4-FFF2-40B4-BE49-F238E27FC236}">
                <a16:creationId xmlns:a16="http://schemas.microsoft.com/office/drawing/2014/main" id="{401DFC68-BEA6-4573-A46E-80A356321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405" y="20029"/>
            <a:ext cx="2091994" cy="1506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561584"/>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309320" y="1596429"/>
            <a:ext cx="5273333" cy="5261561"/>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Nike has donated over $15 million to fight the spread of the coronavirus and has prioritized the development personal protective equipment with guidance from healthcare workers at Oregon Health &amp; Science University.  The brand has also shifted some of its advertising resources to communicate social distancing PSAs.</a:t>
            </a:r>
          </a:p>
        </p:txBody>
      </p:sp>
      <p:pic>
        <p:nvPicPr>
          <p:cNvPr id="11" name="Picture 6" descr="Nike designs and sells footwear, clothing, and other related ...">
            <a:extLst>
              <a:ext uri="{FF2B5EF4-FFF2-40B4-BE49-F238E27FC236}">
                <a16:creationId xmlns:a16="http://schemas.microsoft.com/office/drawing/2014/main" id="{4C15BF28-9967-DE45-898F-C62B3FA57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320" y="198770"/>
            <a:ext cx="1600207" cy="1000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0463970"/>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358923"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10" descr="Major League Baseball logo - Wikipedia">
            <a:extLst>
              <a:ext uri="{FF2B5EF4-FFF2-40B4-BE49-F238E27FC236}">
                <a16:creationId xmlns:a16="http://schemas.microsoft.com/office/drawing/2014/main" id="{840622E6-3DBE-2249-8499-941C01CC55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979" y="253767"/>
            <a:ext cx="1645854" cy="89013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931232E-CA3F-4D0C-869C-5CE64CC74D8B}"/>
              </a:ext>
            </a:extLst>
          </p:cNvPr>
          <p:cNvSpPr/>
          <p:nvPr/>
        </p:nvSpPr>
        <p:spPr>
          <a:xfrm>
            <a:off x="477979" y="1659280"/>
            <a:ext cx="4221840" cy="4832092"/>
          </a:xfrm>
          <a:prstGeom prst="rect">
            <a:avLst/>
          </a:prstGeom>
        </p:spPr>
        <p:txBody>
          <a:bodyPr wrap="square">
            <a:spAutoFit/>
          </a:bodyPr>
          <a:lstStyle/>
          <a:p>
            <a:pPr lvl="0"/>
            <a:r>
              <a:rPr lang="en-US" sz="2800" dirty="0">
                <a:solidFill>
                  <a:prstClr val="black"/>
                </a:solidFill>
              </a:rPr>
              <a:t>Major League Baseball donated $1 million to emergency food services, and each MLB franchise pledged $1 million for ballpark workers affected by the shutdown. The league has also announced support for minor-leaguers, who haven't been paid since August. </a:t>
            </a:r>
          </a:p>
        </p:txBody>
      </p:sp>
    </p:spTree>
    <p:extLst>
      <p:ext uri="{BB962C8B-B14F-4D97-AF65-F5344CB8AC3E}">
        <p14:creationId xmlns:p14="http://schemas.microsoft.com/office/powerpoint/2010/main" val="3928027099"/>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240541"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0250" name="Picture 10" descr="Brand New: New Logo System for USL by Athletics and In-house">
            <a:extLst>
              <a:ext uri="{FF2B5EF4-FFF2-40B4-BE49-F238E27FC236}">
                <a16:creationId xmlns:a16="http://schemas.microsoft.com/office/drawing/2014/main" id="{CA048047-DF7C-420D-8401-0C06129A13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17" y="165054"/>
            <a:ext cx="1700212" cy="9945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8E194F1-3EC9-4FCD-A94E-633B8CF226F9}"/>
              </a:ext>
            </a:extLst>
          </p:cNvPr>
          <p:cNvSpPr/>
          <p:nvPr/>
        </p:nvSpPr>
        <p:spPr>
          <a:xfrm>
            <a:off x="438360" y="1681601"/>
            <a:ext cx="3775915" cy="3970318"/>
          </a:xfrm>
          <a:prstGeom prst="rect">
            <a:avLst/>
          </a:prstGeom>
        </p:spPr>
        <p:txBody>
          <a:bodyPr wrap="square">
            <a:spAutoFit/>
          </a:bodyPr>
          <a:lstStyle/>
          <a:p>
            <a:pPr lvl="0"/>
            <a:r>
              <a:rPr lang="en-US" sz="2800" dirty="0">
                <a:solidFill>
                  <a:prstClr val="black"/>
                </a:solidFill>
              </a:rPr>
              <a:t>In 35 communities across the country, USL Championship clubs are donating a portion of all merchandise sales to local charities, despite the temporary suspension and delay of their seasons.</a:t>
            </a:r>
          </a:p>
        </p:txBody>
      </p:sp>
    </p:spTree>
    <p:extLst>
      <p:ext uri="{BB962C8B-B14F-4D97-AF65-F5344CB8AC3E}">
        <p14:creationId xmlns:p14="http://schemas.microsoft.com/office/powerpoint/2010/main" val="449522100"/>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394665" y="1552141"/>
            <a:ext cx="4483635" cy="476283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dirty="0">
                <a:solidFill>
                  <a:prstClr val="black"/>
                </a:solidFill>
              </a:rPr>
              <a:t>NASCAR's Research &amp; Technology center 3D printers are typically focused on composite parts and working on an updated stock car.</a:t>
            </a:r>
          </a:p>
          <a:p>
            <a:pPr lvl="0" algn="l"/>
            <a:endParaRPr lang="en-US" dirty="0">
              <a:solidFill>
                <a:prstClr val="black"/>
              </a:solidFill>
            </a:endParaRPr>
          </a:p>
          <a:p>
            <a:pPr lvl="0" algn="l"/>
            <a:r>
              <a:rPr lang="en-US" dirty="0">
                <a:solidFill>
                  <a:prstClr val="black"/>
                </a:solidFill>
              </a:rPr>
              <a:t>Today, the printers are running 18 hours a day with approximately eight engineers volunteering their time to oversee production of face shields for healthcare workers from approximately 7 a.m. until midnight every day. The newest printer, about the size of an outdoor shed, can print three face shields every 2½ hours.</a:t>
            </a: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159634" y="229527"/>
            <a:ext cx="140790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14" descr="NASCAR Official Home | Race results, schedule, standings, news ...">
            <a:extLst>
              <a:ext uri="{FF2B5EF4-FFF2-40B4-BE49-F238E27FC236}">
                <a16:creationId xmlns:a16="http://schemas.microsoft.com/office/drawing/2014/main" id="{CC4FC567-96D2-2145-85E6-F4DAABC395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917" y="0"/>
            <a:ext cx="2345096" cy="1322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971915"/>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CB49D9F4-AFA3-488D-B173-421617E37B24}"/>
              </a:ext>
            </a:extLst>
          </p:cNvPr>
          <p:cNvSpPr txBox="1">
            <a:spLocks/>
          </p:cNvSpPr>
          <p:nvPr/>
        </p:nvSpPr>
        <p:spPr>
          <a:xfrm>
            <a:off x="441855" y="233683"/>
            <a:ext cx="11269116"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Athlete / Entertainer Initiated Response</a:t>
            </a:r>
          </a:p>
        </p:txBody>
      </p:sp>
      <p:pic>
        <p:nvPicPr>
          <p:cNvPr id="13314" name="Picture 2" descr="View image on Twitter">
            <a:extLst>
              <a:ext uri="{FF2B5EF4-FFF2-40B4-BE49-F238E27FC236}">
                <a16:creationId xmlns:a16="http://schemas.microsoft.com/office/drawing/2014/main" id="{7852736D-FBA5-4D47-A3F1-093DBF7374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590040"/>
            <a:ext cx="44958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01347"/>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3027680" y="18256"/>
            <a:ext cx="87007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fontAlgn="auto">
              <a:spcAft>
                <a:spcPts val="600"/>
              </a:spcAft>
              <a:buClrTx/>
              <a:buSzTx/>
              <a:tabLst/>
              <a:defRPr/>
            </a:pPr>
            <a:r>
              <a:rPr kumimoji="0" lang="en-US" b="1" i="0" u="none" strike="noStrike" kern="1200" cap="none" spc="0" normalizeH="0" baseline="0" noProof="0" dirty="0">
                <a:ln>
                  <a:noFill/>
                </a:ln>
                <a:solidFill>
                  <a:schemeClr val="tx1"/>
                </a:solidFill>
                <a:effectLst/>
                <a:uLnTx/>
                <a:uFillTx/>
                <a:latin typeface="+mj-lt"/>
                <a:ea typeface="+mj-ea"/>
                <a:cs typeface="+mj-cs"/>
              </a:rPr>
              <a:t>Athletes for COVID-19 Relief</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953760" y="2022601"/>
            <a:ext cx="5594772" cy="4154361"/>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More than 100 athletes have donated memorabilia to the “Athletes For COVID-19 Relief” fund, which benefits the Center for Disaster Philanthropy’s COVID-19 Response Fund. It was launched by the sports agency Octagon and has attracted athletes from 20 sports so far offering signed memorabilia. Stephen Curry, David Ortiz, Shaun White, Elena Delle Donne, Jimmie Johnson, Chris Paul and Simone Biles have contributed items that fans have a chance to win with a minimum donation of $25.  Click here to see more: https://athletesrelief.org.</a:t>
            </a:r>
            <a:endParaRPr lang="en-US" sz="2000" dirty="0"/>
          </a:p>
        </p:txBody>
      </p:sp>
      <p:pic>
        <p:nvPicPr>
          <p:cNvPr id="12292" name="Picture 4" descr="WATCH: Two new gymnastics moves being named after legendary perf ...">
            <a:extLst>
              <a:ext uri="{FF2B5EF4-FFF2-40B4-BE49-F238E27FC236}">
                <a16:creationId xmlns:a16="http://schemas.microsoft.com/office/drawing/2014/main" id="{6282B72A-DC37-46D0-B6AB-C8D71D19D3F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440" r="19157"/>
          <a:stretch/>
        </p:blipFill>
        <p:spPr bwMode="auto">
          <a:xfrm>
            <a:off x="61541" y="-261934"/>
            <a:ext cx="5261970" cy="7119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960867"/>
      </p:ext>
    </p:extLst>
  </p:cSld>
  <p:clrMapOvr>
    <a:overrideClrMapping bg1="dk1" tx1="lt1" bg2="dk2" tx2="lt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erson jumping in the air&#10;&#10;Description automatically generated">
            <a:extLst>
              <a:ext uri="{FF2B5EF4-FFF2-40B4-BE49-F238E27FC236}">
                <a16:creationId xmlns:a16="http://schemas.microsoft.com/office/drawing/2014/main" id="{C544295F-6165-6C46-9F2C-F2F69BB0B8CD}"/>
              </a:ext>
            </a:extLst>
          </p:cNvPr>
          <p:cNvPicPr>
            <a:picLocks noChangeAspect="1"/>
          </p:cNvPicPr>
          <p:nvPr/>
        </p:nvPicPr>
        <p:blipFill rotWithShape="1">
          <a:blip r:embed="rId2">
            <a:extLst>
              <a:ext uri="{28A0092B-C50C-407E-A947-70E740481C1C}">
                <a14:useLocalDpi xmlns:a14="http://schemas.microsoft.com/office/drawing/2010/main" val="0"/>
              </a:ext>
            </a:extLst>
          </a:blip>
          <a:srcRect r="11555" b="-1"/>
          <a:stretch/>
        </p:blipFill>
        <p:spPr>
          <a:xfrm>
            <a:off x="20" y="10"/>
            <a:ext cx="12191980" cy="6857990"/>
          </a:xfrm>
          <a:prstGeom prst="rect">
            <a:avLst/>
          </a:prstGeom>
        </p:spPr>
      </p:pic>
    </p:spTree>
    <p:extLst>
      <p:ext uri="{BB962C8B-B14F-4D97-AF65-F5344CB8AC3E}">
        <p14:creationId xmlns:p14="http://schemas.microsoft.com/office/powerpoint/2010/main" val="21832691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355840" y="221456"/>
            <a:ext cx="460248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LeBron James</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953760" y="2022601"/>
            <a:ext cx="5594772"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LeBron</a:t>
            </a:r>
            <a:r>
              <a:rPr lang="en-US" sz="3200" dirty="0">
                <a:solidFill>
                  <a:prstClr val="white"/>
                </a:solidFill>
                <a:latin typeface="Calibri" panose="020F0502020204030204"/>
              </a:rPr>
              <a:t> </a:t>
            </a: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James, along with the “LeBron James Family Foundation," fed tacos to 340 students and their families of his I Promise School in Akron, Ohio, according to USA Today.</a:t>
            </a:r>
          </a:p>
        </p:txBody>
      </p:sp>
      <p:pic>
        <p:nvPicPr>
          <p:cNvPr id="12290" name="Picture 2" descr="Home - Googles">
            <a:extLst>
              <a:ext uri="{FF2B5EF4-FFF2-40B4-BE49-F238E27FC236}">
                <a16:creationId xmlns:a16="http://schemas.microsoft.com/office/drawing/2014/main" id="{3C029F37-CF7B-4A02-AA34-5AFB98CFC4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996" b="5605"/>
          <a:stretch/>
        </p:blipFill>
        <p:spPr bwMode="auto">
          <a:xfrm>
            <a:off x="108020" y="0"/>
            <a:ext cx="38645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553684"/>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691120" y="221456"/>
            <a:ext cx="42672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Lionel Messi</a:t>
            </a:r>
          </a:p>
        </p:txBody>
      </p:sp>
      <p:pic>
        <p:nvPicPr>
          <p:cNvPr id="6146" name="Picture 2" descr="Lionel Messi Png Football Player">
            <a:extLst>
              <a:ext uri="{FF2B5EF4-FFF2-40B4-BE49-F238E27FC236}">
                <a16:creationId xmlns:a16="http://schemas.microsoft.com/office/drawing/2014/main" id="{4002682F-8D00-478B-BC82-3429B1F8324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3680" y="-77314"/>
            <a:ext cx="3992879" cy="6884276"/>
          </a:xfrm>
          <a:prstGeom prst="rect">
            <a:avLst/>
          </a:prstGeom>
          <a:noFill/>
          <a:extLst>
            <a:ext uri="{909E8E84-426E-40DD-AFC4-6F175D3DCCD1}">
              <a14:hiddenFill xmlns:a14="http://schemas.microsoft.com/office/drawing/2010/main">
                <a:solidFill>
                  <a:srgbClr val="FFFFFF"/>
                </a:solidFill>
              </a14:hiddenFill>
            </a:ext>
          </a:extLst>
        </p:spPr>
      </p:pic>
      <p:sp>
        <p:nvSpPr>
          <p:cNvPr id="33" name="Subtitle 2">
            <a:extLst>
              <a:ext uri="{FF2B5EF4-FFF2-40B4-BE49-F238E27FC236}">
                <a16:creationId xmlns:a16="http://schemas.microsoft.com/office/drawing/2014/main" id="{89F05006-D74A-49DB-AE1A-A8B773CF47A5}"/>
              </a:ext>
            </a:extLst>
          </p:cNvPr>
          <p:cNvSpPr txBox="1">
            <a:spLocks/>
          </p:cNvSpPr>
          <p:nvPr/>
        </p:nvSpPr>
        <p:spPr>
          <a:xfrm>
            <a:off x="6263148" y="1768475"/>
            <a:ext cx="5452532"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defRPr/>
            </a:pPr>
            <a:r>
              <a:rPr lang="en-US" sz="2800" dirty="0">
                <a:solidFill>
                  <a:prstClr val="white"/>
                </a:solidFill>
                <a:latin typeface="Calibri" panose="020F0502020204030204"/>
              </a:rPr>
              <a:t>Barcelona FC players, including Lionel </a:t>
            </a: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Messi agreed to take a 70% pay cut while games were suspended </a:t>
            </a:r>
            <a:r>
              <a:rPr lang="en-US" sz="2800" dirty="0">
                <a:solidFill>
                  <a:prstClr val="white"/>
                </a:solidFill>
              </a:rPr>
              <a:t>so that club employees who are non-sporting staff can keep their salaries.  Messi also </a:t>
            </a: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said the players would make an additional contribution so that none of the non-sporting staff's earnings would be reduced during Spain's state of emergency, which has been in place in the country since March 12.</a:t>
            </a:r>
          </a:p>
        </p:txBody>
      </p:sp>
    </p:spTree>
    <p:extLst>
      <p:ext uri="{BB962C8B-B14F-4D97-AF65-F5344CB8AC3E}">
        <p14:creationId xmlns:p14="http://schemas.microsoft.com/office/powerpoint/2010/main" val="1955771239"/>
      </p:ext>
    </p:extLst>
  </p:cSld>
  <p:clrMapOvr>
    <a:overrideClrMapping bg1="dk1" tx1="lt1" bg2="dk2" tx2="lt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753225" y="221456"/>
            <a:ext cx="5205095"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a:solidFill>
                  <a:prstClr val="white"/>
                </a:solidFill>
              </a:rPr>
              <a:t>Shin-Soo Choo </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pic>
        <p:nvPicPr>
          <p:cNvPr id="13316" name="Picture 4" descr="Rangers vet Choo giving $1K each to 191 Texas minor leaguers ...">
            <a:extLst>
              <a:ext uri="{FF2B5EF4-FFF2-40B4-BE49-F238E27FC236}">
                <a16:creationId xmlns:a16="http://schemas.microsoft.com/office/drawing/2014/main" id="{B6EF7400-9A11-459B-9C5A-DEE07A7A2D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523" r="7310"/>
          <a:stretch/>
        </p:blipFill>
        <p:spPr bwMode="auto">
          <a:xfrm>
            <a:off x="0" y="0"/>
            <a:ext cx="494270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59482C6-0553-463B-9E21-E586D2E36ECA}"/>
              </a:ext>
            </a:extLst>
          </p:cNvPr>
          <p:cNvSpPr/>
          <p:nvPr/>
        </p:nvSpPr>
        <p:spPr>
          <a:xfrm>
            <a:off x="6753225" y="1629300"/>
            <a:ext cx="4855517" cy="3539430"/>
          </a:xfrm>
          <a:prstGeom prst="rect">
            <a:avLst/>
          </a:prstGeom>
        </p:spPr>
        <p:txBody>
          <a:bodyPr wrap="square">
            <a:spAutoFit/>
          </a:bodyPr>
          <a:lstStyle/>
          <a:p>
            <a:pPr lvl="0">
              <a:defRPr/>
            </a:pPr>
            <a:r>
              <a:rPr lang="en-US" sz="2800" dirty="0">
                <a:solidFill>
                  <a:prstClr val="white"/>
                </a:solidFill>
              </a:rPr>
              <a:t>Major League Baseball veteran Shin-Soo Choo is supporting minor league baseball players who rely heavily on salaries by giving $1,000 every single player (most of whom he has never met) in the Texas Rangers’ organization (a total of 191).</a:t>
            </a:r>
          </a:p>
        </p:txBody>
      </p:sp>
    </p:spTree>
    <p:extLst>
      <p:ext uri="{BB962C8B-B14F-4D97-AF65-F5344CB8AC3E}">
        <p14:creationId xmlns:p14="http://schemas.microsoft.com/office/powerpoint/2010/main" val="2273787965"/>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455146" y="-1"/>
            <a:ext cx="42672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Steph Curry</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692877" y="1351819"/>
            <a:ext cx="5800945"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Stephen Curry, along with his wife, Ayesha, was one of the first athletes to take action, creating a fundraising campaign on Facebook for Feeding America.</a:t>
            </a:r>
          </a:p>
          <a:p>
            <a:pPr lvl="0" algn="l"/>
            <a:endParaRPr lang="en-US" dirty="0">
              <a:solidFill>
                <a:prstClr val="white"/>
              </a:solidFill>
            </a:endParaRPr>
          </a:p>
          <a:p>
            <a:pPr lvl="0" algn="l"/>
            <a:r>
              <a:rPr lang="en-US" sz="2800" dirty="0">
                <a:solidFill>
                  <a:prstClr val="white"/>
                </a:solidFill>
              </a:rPr>
              <a:t>In less than a week, the Curry family raised more than $150,000 for those affected by the virus in Oakland, Calif.  Curry also raised awareness by hosting a coronavirus Q&amp;A with the infectious diseases expert Dr Anthony </a:t>
            </a:r>
            <a:r>
              <a:rPr lang="en-US" sz="2800" dirty="0" err="1">
                <a:solidFill>
                  <a:prstClr val="white"/>
                </a:solidFill>
              </a:rPr>
              <a:t>Fauci</a:t>
            </a:r>
            <a:r>
              <a:rPr lang="en-US" sz="2800" dirty="0">
                <a:solidFill>
                  <a:prstClr val="white"/>
                </a:solidFill>
              </a:rPr>
              <a:t> on Instagram.</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172" name="Picture 4" descr="Download Stephen Curry - Full Size PNG Image - PNGkit">
            <a:extLst>
              <a:ext uri="{FF2B5EF4-FFF2-40B4-BE49-F238E27FC236}">
                <a16:creationId xmlns:a16="http://schemas.microsoft.com/office/drawing/2014/main" id="{4DDC96C6-8A89-4668-B56B-0B8438A85E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947" b="26792"/>
          <a:stretch/>
        </p:blipFill>
        <p:spPr bwMode="auto">
          <a:xfrm>
            <a:off x="0" y="325303"/>
            <a:ext cx="551684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3696411"/>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8200492D-264E-9843-AF22-9D64C3C12E80}"/>
              </a:ext>
            </a:extLst>
          </p:cNvPr>
          <p:cNvPicPr>
            <a:picLocks noChangeAspect="1"/>
          </p:cNvPicPr>
          <p:nvPr/>
        </p:nvPicPr>
        <p:blipFill>
          <a:blip r:embed="rId2"/>
          <a:stretch>
            <a:fillRect/>
          </a:stretch>
        </p:blipFill>
        <p:spPr>
          <a:xfrm>
            <a:off x="0" y="381000"/>
            <a:ext cx="12192000" cy="6096000"/>
          </a:xfrm>
          <a:prstGeom prst="rect">
            <a:avLst/>
          </a:prstGeom>
        </p:spPr>
      </p:pic>
    </p:spTree>
    <p:extLst>
      <p:ext uri="{BB962C8B-B14F-4D97-AF65-F5344CB8AC3E}">
        <p14:creationId xmlns:p14="http://schemas.microsoft.com/office/powerpoint/2010/main" val="41843637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691120" y="221456"/>
            <a:ext cx="42672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a:ln>
                  <a:noFill/>
                </a:ln>
                <a:solidFill>
                  <a:prstClr val="white"/>
                </a:solidFill>
                <a:effectLst/>
                <a:uLnTx/>
                <a:uFillTx/>
                <a:latin typeface="Calibri Light" panose="020F0302020204030204"/>
                <a:ea typeface="+mj-ea"/>
                <a:cs typeface="+mj-cs"/>
              </a:rPr>
              <a:t>Drew Brees</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204154" y="1678472"/>
            <a:ext cx="5550855"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defRPr/>
            </a:pPr>
            <a:r>
              <a:rPr lang="en-US" sz="2800" dirty="0">
                <a:solidFill>
                  <a:prstClr val="white"/>
                </a:solidFill>
              </a:rPr>
              <a:t>Drew </a:t>
            </a:r>
            <a:r>
              <a:rPr lang="en-US" sz="2800" dirty="0" err="1">
                <a:solidFill>
                  <a:prstClr val="white"/>
                </a:solidFill>
              </a:rPr>
              <a:t>Brees</a:t>
            </a:r>
            <a:r>
              <a:rPr lang="en-US" sz="2800" dirty="0">
                <a:solidFill>
                  <a:prstClr val="white"/>
                </a:solidFill>
              </a:rPr>
              <a:t> announced that he and his wife were donating $5 million to the state of Louisiana to help communities impacted by the coronavirus pandemic. The couple asked local restaurants/catering companies to prepare and deliver over 10,000 meals per day throughout Louisiana “for as long as it takes” to children on meal programs, seniors, and families in need. </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222" name="Picture 6" descr="Download Free png Collection of Drew Brees Png (35+ images in ...">
            <a:extLst>
              <a:ext uri="{FF2B5EF4-FFF2-40B4-BE49-F238E27FC236}">
                <a16:creationId xmlns:a16="http://schemas.microsoft.com/office/drawing/2014/main" id="{69BB90F0-C33F-4472-B913-8E1A0B65C3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151" y="294640"/>
            <a:ext cx="3515733" cy="6490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487284"/>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691120" y="221456"/>
            <a:ext cx="42672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Joel Embiid</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096000" y="1768475"/>
            <a:ext cx="5657425"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Philadelphia 76ers center Joel Embiid donated $500,000 to COVID-19 medical relief in order to help the Philadelphia community</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196" name="Picture 4" descr="Download Free png Collection of Joel Embiid Png (37+ images in ...">
            <a:extLst>
              <a:ext uri="{FF2B5EF4-FFF2-40B4-BE49-F238E27FC236}">
                <a16:creationId xmlns:a16="http://schemas.microsoft.com/office/drawing/2014/main" id="{3F57A72C-7DD5-4532-9CF7-B447CF5E550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52" t="16310" r="14742"/>
          <a:stretch/>
        </p:blipFill>
        <p:spPr bwMode="auto">
          <a:xfrm>
            <a:off x="13218" y="111760"/>
            <a:ext cx="4153835" cy="6777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928165"/>
      </p:ext>
    </p:extLst>
  </p:cSld>
  <p:clrMapOvr>
    <a:overrideClrMapping bg1="dk1" tx1="lt1" bg2="dk2" tx2="lt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315200" y="221456"/>
            <a:ext cx="464312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Anthony Rizzo</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709157" y="2022601"/>
            <a:ext cx="5148546"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Anthony Rizzo gave back to health care workers by providing hundreds of hot meals to doctors and nurses through his foundation (The Rizzo Foundation) by teaming up with local restaurants and vendors, according to WLS-TV.</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266" name="Picture 2" descr="What Pros Wear: Anthony Rizzo's Profile Added - What Pros Wear">
            <a:extLst>
              <a:ext uri="{FF2B5EF4-FFF2-40B4-BE49-F238E27FC236}">
                <a16:creationId xmlns:a16="http://schemas.microsoft.com/office/drawing/2014/main" id="{588E2929-3E1D-4ADA-80ED-B82B5BF6D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286" y="323850"/>
            <a:ext cx="5629275" cy="653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757261"/>
      </p:ext>
    </p:extLst>
  </p:cSld>
  <p:clrMapOvr>
    <a:overrideClrMapping bg1="dk1" tx1="lt1" bg2="dk2" tx2="lt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691120" y="221456"/>
            <a:ext cx="42672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Kevin Love</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564496" y="1768475"/>
            <a:ext cx="7161017" cy="4154361"/>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dirty="0">
                <a:solidFill>
                  <a:prstClr val="white"/>
                </a:solidFill>
              </a:rPr>
              <a:t>Kevin Love was among the first athletes to help arena workers who were left without jobs when the NBA suspended its season. Love donated $100,000 to arena and support staff of the Cavaliers.  He has also been a mental health advocate and has used his platform to encourage everyone struggling with anxiety during these uncertain times, along with general message for fans:</a:t>
            </a:r>
          </a:p>
          <a:p>
            <a:pPr lvl="0" algn="l"/>
            <a:r>
              <a:rPr lang="en-US" dirty="0">
                <a:solidFill>
                  <a:prstClr val="white"/>
                </a:solidFill>
              </a:rPr>
              <a:t>“I encourage everyone to take care of themselves and to reach out to others in need — whether that means supporting your local charities that are canceling events, or checking in on your colleagues and family.”</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242" name="Picture 2" descr="kevin love png - Google Search | Isiah thomas, Kevin love, Nba players">
            <a:extLst>
              <a:ext uri="{FF2B5EF4-FFF2-40B4-BE49-F238E27FC236}">
                <a16:creationId xmlns:a16="http://schemas.microsoft.com/office/drawing/2014/main" id="{D96EBB24-E85E-490C-BB38-7D330FA36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80" y="0"/>
            <a:ext cx="3111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6991502"/>
      </p:ext>
    </p:extLst>
  </p:cSld>
  <p:clrMapOvr>
    <a:overrideClrMapping bg1="dk1" tx1="lt1" bg2="dk2" tx2="lt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5740400" y="221456"/>
            <a:ext cx="621792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Karl Anthony-Towns</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201265" y="2022601"/>
            <a:ext cx="6626941"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t>Minnesota Timberwolves star Karl-Anthony Towns donated $100,000 to the Mayo Clinic in Minnesota to help get coronavirus test kits to the public.</a:t>
            </a:r>
          </a:p>
        </p:txBody>
      </p:sp>
      <p:pic>
        <p:nvPicPr>
          <p:cNvPr id="14338" name="Picture 2" descr="Download Free png Karl anthony towns png » PNG Image - DLPNG.com">
            <a:extLst>
              <a:ext uri="{FF2B5EF4-FFF2-40B4-BE49-F238E27FC236}">
                <a16:creationId xmlns:a16="http://schemas.microsoft.com/office/drawing/2014/main" id="{C2145899-39C0-4479-9FAE-C77A82D0A30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182" t="25095" r="15333" b="1893"/>
          <a:stretch/>
        </p:blipFill>
        <p:spPr bwMode="auto">
          <a:xfrm>
            <a:off x="13219" y="-353282"/>
            <a:ext cx="4477501" cy="7175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162292"/>
      </p:ext>
    </p:extLst>
  </p:cSld>
  <p:clrMapOvr>
    <a:overrideClrMapping bg1="dk1" tx1="lt1" bg2="dk2" tx2="lt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577592" y="221456"/>
            <a:ext cx="4380727"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Matt Stafford</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034116" y="2022601"/>
            <a:ext cx="6794090"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Detroit Lions quarterback Matthew Stafford and his family donated meals to local hospital workers. Stafford, and his wife Kelly, committed $100,000 to local charities to help local charities and school students.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26" name="Picture 2" descr="Download Free png Matthew Stafford (Detroit Lions) - NFL by ...">
            <a:extLst>
              <a:ext uri="{FF2B5EF4-FFF2-40B4-BE49-F238E27FC236}">
                <a16:creationId xmlns:a16="http://schemas.microsoft.com/office/drawing/2014/main" id="{BA12A727-AB91-4452-AAC8-C719D1B585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165" y="71561"/>
            <a:ext cx="27701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147707"/>
      </p:ext>
    </p:extLst>
  </p:cSld>
  <p:clrMapOvr>
    <a:overrideClrMapping bg1="dk1" tx1="lt1" bg2="dk2" tx2="lt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096000" y="221456"/>
            <a:ext cx="5862319"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dirty="0">
                <a:solidFill>
                  <a:prstClr val="white"/>
                </a:solidFill>
              </a:rPr>
              <a:t>Zlatan </a:t>
            </a:r>
            <a:r>
              <a:rPr lang="en-US" b="1" dirty="0" err="1">
                <a:solidFill>
                  <a:prstClr val="white"/>
                </a:solidFill>
              </a:rPr>
              <a:t>Ibrahimovic</a:t>
            </a:r>
            <a:r>
              <a:rPr lang="en-US" b="1" dirty="0">
                <a:solidFill>
                  <a:prstClr val="white"/>
                </a:solidFill>
              </a:rPr>
              <a:t> </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004559" y="2022601"/>
            <a:ext cx="5953759"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Zlatan </a:t>
            </a:r>
            <a:r>
              <a:rPr lang="en-US" sz="2800" dirty="0" err="1">
                <a:solidFill>
                  <a:prstClr val="white"/>
                </a:solidFill>
              </a:rPr>
              <a:t>Ibrahimovic</a:t>
            </a:r>
            <a:r>
              <a:rPr lang="en-US" sz="2800" dirty="0">
                <a:solidFill>
                  <a:prstClr val="white"/>
                </a:solidFill>
              </a:rPr>
              <a:t> moved from the LA Galaxy to AC Milan and, with Italian soccer shuttered for the foreseeable future, did his part to “kick the coronavirus away.”</a:t>
            </a:r>
          </a:p>
          <a:p>
            <a:pPr lvl="0" algn="l"/>
            <a:endParaRPr lang="en-US" sz="2800" dirty="0">
              <a:solidFill>
                <a:prstClr val="white"/>
              </a:solidFill>
            </a:endParaRPr>
          </a:p>
          <a:p>
            <a:pPr lvl="0" algn="l"/>
            <a:r>
              <a:rPr lang="en-US" sz="2800" dirty="0">
                <a:solidFill>
                  <a:prstClr val="white"/>
                </a:solidFill>
              </a:rPr>
              <a:t>His fundraiser raised thousands of dollars for </a:t>
            </a:r>
            <a:r>
              <a:rPr lang="en-US" sz="2800" dirty="0" err="1">
                <a:solidFill>
                  <a:prstClr val="white"/>
                </a:solidFill>
              </a:rPr>
              <a:t>Humanitas</a:t>
            </a:r>
            <a:r>
              <a:rPr lang="en-US" sz="2800" dirty="0">
                <a:solidFill>
                  <a:prstClr val="white"/>
                </a:solidFill>
              </a:rPr>
              <a:t> hospitals.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74" name="Picture 2" descr="Yellow zlatan ibrahimovic png #41053 - Free Icons and PNG Backgrounds">
            <a:extLst>
              <a:ext uri="{FF2B5EF4-FFF2-40B4-BE49-F238E27FC236}">
                <a16:creationId xmlns:a16="http://schemas.microsoft.com/office/drawing/2014/main" id="{A2C42297-299D-48D2-9180-5B086D7919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19" y="31241"/>
            <a:ext cx="4727257" cy="6991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995828"/>
      </p:ext>
    </p:extLst>
  </p:cSld>
  <p:clrMapOvr>
    <a:overrideClrMapping bg1="dk1" tx1="lt1" bg2="dk2" tx2="lt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013050" y="221456"/>
            <a:ext cx="4945269"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Russell Wilson</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311146" y="2022601"/>
            <a:ext cx="5237386"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Russell Wilson was among the first NFL stars to start jumping in and helping coronavirus relief efforts. He and his wife, Ciara, announced they would donate 1 million meals to a Seattle food bank.</a:t>
            </a:r>
          </a:p>
        </p:txBody>
      </p:sp>
      <p:pic>
        <p:nvPicPr>
          <p:cNvPr id="5126" name="Picture 6" descr="Russell wilson png 4 » PNG Image">
            <a:extLst>
              <a:ext uri="{FF2B5EF4-FFF2-40B4-BE49-F238E27FC236}">
                <a16:creationId xmlns:a16="http://schemas.microsoft.com/office/drawing/2014/main" id="{B3A1612C-5E78-4FBA-8C6F-2F66FFBA8B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60" y="221456"/>
            <a:ext cx="5425111" cy="6602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217738"/>
      </p:ext>
    </p:extLst>
  </p:cSld>
  <p:clrMapOvr>
    <a:overrideClrMapping bg1="dk1" tx1="lt1" bg2="dk2" tx2="lt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368996" y="221456"/>
            <a:ext cx="558932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Chandler Jones</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781368" y="2022601"/>
            <a:ext cx="5767164"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Arizona Cardinals star linebacker Chandler Jones donated 150,000 meals to food banks in both Arizona and his hometown of Endicott, New York.</a:t>
            </a:r>
          </a:p>
        </p:txBody>
      </p:sp>
      <p:pic>
        <p:nvPicPr>
          <p:cNvPr id="2050" name="Picture 2" descr="Madden NFL 20 Superstar X-Factor - Chandler Jones - Superstar - EA ...">
            <a:extLst>
              <a:ext uri="{FF2B5EF4-FFF2-40B4-BE49-F238E27FC236}">
                <a16:creationId xmlns:a16="http://schemas.microsoft.com/office/drawing/2014/main" id="{FC25FFB7-4CE9-4EDC-B1B5-02818A9D72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57" y="0"/>
            <a:ext cx="39274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136220"/>
      </p:ext>
    </p:extLst>
  </p:cSld>
  <p:clrMapOvr>
    <a:overrideClrMapping bg1="dk1" tx1="lt1" bg2="dk2" tx2="lt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990734" y="221456"/>
            <a:ext cx="4967585"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Roger Federer</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959208" y="2022601"/>
            <a:ext cx="5589324"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Roger Federer donated $1 million to help vulnerable families affected by the coronavirus crisis in his home country (Switzerland).</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242" name="Picture 2" descr="Roger Federer PNG File | PNG Mart">
            <a:extLst>
              <a:ext uri="{FF2B5EF4-FFF2-40B4-BE49-F238E27FC236}">
                <a16:creationId xmlns:a16="http://schemas.microsoft.com/office/drawing/2014/main" id="{596387FA-6733-47F2-AEAD-2548C294D3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286" y="0"/>
            <a:ext cx="4850547" cy="7015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652789"/>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20170" y="1168142"/>
            <a:ext cx="5205809" cy="5460331"/>
          </a:xfrm>
          <a:prstGeom prst="rect">
            <a:avLst/>
          </a:prstGeom>
        </p:spPr>
        <p:txBody>
          <a:bodyPr vert="horz" lIns="91440" tIns="45720" rIns="91440" bIns="4572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defRPr/>
            </a:pPr>
            <a:r>
              <a:rPr lang="en-US" sz="3200" dirty="0">
                <a:solidFill>
                  <a:prstClr val="black"/>
                </a:solidFill>
              </a:rPr>
              <a:t>Harry Potter author J.K. Rowling launched "Harry Potter At Home," an online hub where people can find Harry Potter-themed entertainment.</a:t>
            </a:r>
          </a:p>
          <a:p>
            <a:pPr lvl="0" algn="l">
              <a:defRPr/>
            </a:pPr>
            <a:endParaRPr lang="en-US" sz="3200" dirty="0">
              <a:solidFill>
                <a:prstClr val="black"/>
              </a:solidFill>
            </a:endParaRPr>
          </a:p>
          <a:p>
            <a:pPr lvl="0" algn="l">
              <a:defRPr/>
            </a:pPr>
            <a:r>
              <a:rPr lang="en-US" sz="3200" dirty="0">
                <a:solidFill>
                  <a:prstClr val="black"/>
                </a:solidFill>
              </a:rPr>
              <a:t>"Parents, teachers and </a:t>
            </a:r>
            <a:r>
              <a:rPr lang="en-US" sz="3200" dirty="0" err="1">
                <a:solidFill>
                  <a:prstClr val="black"/>
                </a:solidFill>
              </a:rPr>
              <a:t>carers</a:t>
            </a:r>
            <a:r>
              <a:rPr lang="en-US" sz="3200" dirty="0">
                <a:solidFill>
                  <a:prstClr val="black"/>
                </a:solidFill>
              </a:rPr>
              <a:t> working to keep children amused and interested while we’re on lockdown might need a bit of magic, so I’m delighted to launch http://</a:t>
            </a:r>
            <a:r>
              <a:rPr lang="en-US" sz="3200" dirty="0" err="1">
                <a:solidFill>
                  <a:prstClr val="black"/>
                </a:solidFill>
              </a:rPr>
              <a:t>harrypotterathome.com</a:t>
            </a:r>
            <a:r>
              <a:rPr lang="en-US" sz="3200" dirty="0">
                <a:solidFill>
                  <a:prstClr val="black"/>
                </a:solidFill>
              </a:rPr>
              <a:t>," she tweeted. </a:t>
            </a:r>
          </a:p>
          <a:p>
            <a:pPr lvl="0" algn="l">
              <a:defRPr/>
            </a:pPr>
            <a:endParaRPr lang="en-US" sz="3200" dirty="0">
              <a:solidFill>
                <a:prstClr val="black"/>
              </a:solidFill>
            </a:endParaRPr>
          </a:p>
          <a:p>
            <a:pPr lvl="0" algn="l">
              <a:defRPr/>
            </a:pPr>
            <a:r>
              <a:rPr lang="en-US" sz="3200" dirty="0">
                <a:solidFill>
                  <a:prstClr val="black"/>
                </a:solidFill>
              </a:rPr>
              <a:t>"Harry Potter At Home" offers special contributions from Bloomsbury and Scholastic, magical craft videos, quizzes, puzzles and more, according to the website.</a:t>
            </a:r>
          </a:p>
        </p:txBody>
      </p:sp>
      <p:sp>
        <p:nvSpPr>
          <p:cNvPr id="12" name="Title 1">
            <a:extLst>
              <a:ext uri="{FF2B5EF4-FFF2-40B4-BE49-F238E27FC236}">
                <a16:creationId xmlns:a16="http://schemas.microsoft.com/office/drawing/2014/main" id="{FE7AFE30-76C9-F54B-B3D6-B2272DC235D5}"/>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2" name="Picture 1">
            <a:extLst>
              <a:ext uri="{FF2B5EF4-FFF2-40B4-BE49-F238E27FC236}">
                <a16:creationId xmlns:a16="http://schemas.microsoft.com/office/drawing/2014/main" id="{A1834DF7-754E-A744-A801-D18795F4AED8}"/>
              </a:ext>
            </a:extLst>
          </p:cNvPr>
          <p:cNvPicPr>
            <a:picLocks noChangeAspect="1"/>
          </p:cNvPicPr>
          <p:nvPr/>
        </p:nvPicPr>
        <p:blipFill>
          <a:blip r:embed="rId3"/>
          <a:stretch>
            <a:fillRect/>
          </a:stretch>
        </p:blipFill>
        <p:spPr>
          <a:xfrm>
            <a:off x="159634" y="140078"/>
            <a:ext cx="2446871" cy="833957"/>
          </a:xfrm>
          <a:prstGeom prst="rect">
            <a:avLst/>
          </a:prstGeom>
        </p:spPr>
      </p:pic>
    </p:spTree>
    <p:extLst>
      <p:ext uri="{BB962C8B-B14F-4D97-AF65-F5344CB8AC3E}">
        <p14:creationId xmlns:p14="http://schemas.microsoft.com/office/powerpoint/2010/main" val="2118314134"/>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020232" y="221456"/>
            <a:ext cx="4938088"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Anthony Davis</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948516" y="1768475"/>
            <a:ext cx="5860027"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Lakers star forward Anthony Davis helped Staples Center workers to find work after the NBA suspended the season. Davis also announced that he would match up to $250,000 in donations for Feed the Frontlines LA, an organization that is aiming to raise money to purchase food from local restaurants to deliver it to hospital workers.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362" name="Picture 2" descr="New Orleans Pelicans Await The Return Of Anthony Davis With Los ...">
            <a:extLst>
              <a:ext uri="{FF2B5EF4-FFF2-40B4-BE49-F238E27FC236}">
                <a16:creationId xmlns:a16="http://schemas.microsoft.com/office/drawing/2014/main" id="{AFFB2792-4C2D-4069-960C-362B20D3F60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778" r="32086"/>
          <a:stretch/>
        </p:blipFill>
        <p:spPr bwMode="auto">
          <a:xfrm>
            <a:off x="-91769" y="0"/>
            <a:ext cx="464312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521779"/>
      </p:ext>
    </p:extLst>
  </p:cSld>
  <p:clrMapOvr>
    <a:overrideClrMapping bg1="dk1" tx1="lt1" bg2="dk2" tx2="lt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705600" y="221456"/>
            <a:ext cx="525272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Jason Heyward</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948516" y="2022601"/>
            <a:ext cx="5600016"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Chicago Cubs’ outfielder Jason </a:t>
            </a:r>
            <a:r>
              <a:rPr lang="en-US" sz="2800">
                <a:solidFill>
                  <a:prstClr val="white"/>
                </a:solidFill>
              </a:rPr>
              <a:t>Heyward made </a:t>
            </a:r>
            <a:r>
              <a:rPr lang="en-US" sz="2800" dirty="0">
                <a:solidFill>
                  <a:prstClr val="white"/>
                </a:solidFill>
              </a:rPr>
              <a:t>a $200,000 donation to a pair of Chicago-based charities. Heyward sent $100,000 to MASK Chicago, which is collecting supplies and meals for affected families, and another $100,000 to the Greater Chicago Food Depository.</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218" name="Picture 2" descr="US Sports' Backroom Heroes - OnlineGambling.com">
            <a:extLst>
              <a:ext uri="{FF2B5EF4-FFF2-40B4-BE49-F238E27FC236}">
                <a16:creationId xmlns:a16="http://schemas.microsoft.com/office/drawing/2014/main" id="{46CBF081-29B7-4607-BC18-F0209D68E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80" y="108778"/>
            <a:ext cx="3523586" cy="6749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8717982"/>
      </p:ext>
    </p:extLst>
  </p:cSld>
  <p:clrMapOvr>
    <a:overrideClrMapping bg1="dk1" tx1="lt1" bg2="dk2" tx2="lt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368996" y="221456"/>
            <a:ext cx="558932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dirty="0" err="1">
                <a:solidFill>
                  <a:prstClr val="white"/>
                </a:solidFill>
              </a:rPr>
              <a:t>Conor</a:t>
            </a:r>
            <a:r>
              <a:rPr lang="en-US" b="1" dirty="0">
                <a:solidFill>
                  <a:prstClr val="white"/>
                </a:solidFill>
              </a:rPr>
              <a:t> McGregor</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041609" y="2032433"/>
            <a:ext cx="5589324"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Irish-born MMA champion </a:t>
            </a:r>
            <a:r>
              <a:rPr lang="en-US" sz="2800" dirty="0" err="1">
                <a:solidFill>
                  <a:prstClr val="white"/>
                </a:solidFill>
              </a:rPr>
              <a:t>Conor</a:t>
            </a:r>
            <a:r>
              <a:rPr lang="en-US" sz="2800" dirty="0">
                <a:solidFill>
                  <a:prstClr val="white"/>
                </a:solidFill>
              </a:rPr>
              <a:t> McGregor donated $1 million to a New York foundation that supports the families of first responders to help them celebrate St Patrick's Day.</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194" name="Picture 2" descr="Conor Mcgregor PNG Photos | PNG Play">
            <a:extLst>
              <a:ext uri="{FF2B5EF4-FFF2-40B4-BE49-F238E27FC236}">
                <a16:creationId xmlns:a16="http://schemas.microsoft.com/office/drawing/2014/main" id="{F39418A2-1F3A-46F2-AF2B-3A9894DA0F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52" y="314960"/>
            <a:ext cx="4293870" cy="6543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021189"/>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368996" y="221456"/>
            <a:ext cx="558932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dirty="0">
                <a:solidFill>
                  <a:prstClr val="white"/>
                </a:solidFill>
              </a:rPr>
              <a:t>Henrik Lundqvist</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095999" y="2022601"/>
            <a:ext cx="5589323"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New York Rangers star Henrik Lundqvist donated $100,000 to Food Bank for New York City</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172" name="Picture 4" descr="Newport Sports Management Inc. - thehockeyagency.com">
            <a:extLst>
              <a:ext uri="{FF2B5EF4-FFF2-40B4-BE49-F238E27FC236}">
                <a16:creationId xmlns:a16="http://schemas.microsoft.com/office/drawing/2014/main" id="{300B7476-5696-4043-8697-80380BEA24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866" r="13988"/>
          <a:stretch/>
        </p:blipFill>
        <p:spPr bwMode="auto">
          <a:xfrm>
            <a:off x="13219" y="1452879"/>
            <a:ext cx="5680830" cy="5405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6995755"/>
      </p:ext>
    </p:extLst>
  </p:cSld>
  <p:clrMapOvr>
    <a:overrideClrMapping bg1="dk1" tx1="lt1" bg2="dk2" tx2="lt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368996" y="221456"/>
            <a:ext cx="558932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Zion Williamson</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096000" y="1884950"/>
            <a:ext cx="5368413"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New Orleans’ Pelicans star Zion Williamson was among the first athletes to help with coronavirus relief efforts. He pledged to cover the salaries of Smoothie King Center workers during the time of crisis.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098" name="Picture 2" descr="Zion Williamson At Pelicans Media Day [VIDEO]">
            <a:extLst>
              <a:ext uri="{FF2B5EF4-FFF2-40B4-BE49-F238E27FC236}">
                <a16:creationId xmlns:a16="http://schemas.microsoft.com/office/drawing/2014/main" id="{E09A2147-BBF1-46DE-A698-103F1355B33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096" r="28340"/>
          <a:stretch/>
        </p:blipFill>
        <p:spPr bwMode="auto">
          <a:xfrm>
            <a:off x="-1" y="1"/>
            <a:ext cx="489547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820104"/>
      </p:ext>
    </p:extLst>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010400" y="221456"/>
            <a:ext cx="494792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a:solidFill>
                  <a:prstClr val="white"/>
                </a:solidFill>
              </a:rPr>
              <a:t>Brooks Koepka</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435599" y="2022601"/>
            <a:ext cx="6333613"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PGA Tour star Brooks Koepka donated $100,000 through his foundation to a Florida COVID-19 relief fund.  Last year, he raised $450,000 for hurricane relief after Hurricane Dorian battered the state of Florida.</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8" descr="Brooks Koepka PNG Image Transparent Background | PNG Arts">
            <a:extLst>
              <a:ext uri="{FF2B5EF4-FFF2-40B4-BE49-F238E27FC236}">
                <a16:creationId xmlns:a16="http://schemas.microsoft.com/office/drawing/2014/main" id="{A57B15CC-E227-4BAB-A58C-E020E5F84AC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376" r="9587"/>
          <a:stretch/>
        </p:blipFill>
        <p:spPr bwMode="auto">
          <a:xfrm>
            <a:off x="233680" y="0"/>
            <a:ext cx="51902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048334"/>
      </p:ext>
    </p:extLst>
  </p:cSld>
  <p:clrMapOvr>
    <a:overrideClrMapping bg1="dk1" tx1="lt1" bg2="dk2" tx2="lt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017342" y="221456"/>
            <a:ext cx="5940978"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dirty="0">
                <a:solidFill>
                  <a:prstClr val="white"/>
                </a:solidFill>
              </a:rPr>
              <a:t>Cristiano Ronaldo</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435600" y="2022601"/>
            <a:ext cx="6112932"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Cristiano Ronaldo over $1 million to help three intensive care units in Portugal in their fight against coronavirus, the donation went towards buying crucial equipment for ICUs at two of the country's biggest hospitals.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266" name="Picture 2" descr="Cristiano Ronaldo Png Portugal Ball By Kooyooss">
            <a:extLst>
              <a:ext uri="{FF2B5EF4-FFF2-40B4-BE49-F238E27FC236}">
                <a16:creationId xmlns:a16="http://schemas.microsoft.com/office/drawing/2014/main" id="{F393955C-D06E-4544-B178-66582B023B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962" y="0"/>
            <a:ext cx="35194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974106"/>
      </p:ext>
    </p:extLst>
  </p:cSld>
  <p:clrMapOvr>
    <a:overrideClrMapping bg1="dk1" tx1="lt1" bg2="dk2" tx2="lt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386320" y="221456"/>
            <a:ext cx="45720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Blake Griffin</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854066" y="2022601"/>
            <a:ext cx="5718502"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Detroit Pistons’ star Blake Griffin quickly pledged $100,000 to help arena workers who were suddenly out of work after the NBA suspended its season.</a:t>
            </a:r>
          </a:p>
        </p:txBody>
      </p:sp>
      <p:pic>
        <p:nvPicPr>
          <p:cNvPr id="7170" name="Picture 2" descr="Blake Griffin PNG Transparent Image | PNG Arts">
            <a:extLst>
              <a:ext uri="{FF2B5EF4-FFF2-40B4-BE49-F238E27FC236}">
                <a16:creationId xmlns:a16="http://schemas.microsoft.com/office/drawing/2014/main" id="{C957A9DE-9098-4BAF-893C-191C297B2D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378" y="-605481"/>
            <a:ext cx="5270156" cy="7905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050816"/>
      </p:ext>
    </p:extLst>
  </p:cSld>
  <p:clrMapOvr>
    <a:overrideClrMapping bg1="dk1" tx1="lt1" bg2="dk2" tx2="lt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9502346" y="221456"/>
            <a:ext cx="2455974"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Jay-Z</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751870" y="1768475"/>
            <a:ext cx="6046839" cy="41543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The music industry titan announced his foundation, The Shawn Carter Foundation, would donate $1 million to coronavirus relief efforts. According to a press release, the money would "support undocumented workers, the children of frontline health workers and first responders, and incarcerated, elderly and homeless populations in New York City and Los Angeles."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050" name="Picture 2" descr="Jay Z PNG Transparent Image | PNG Mart">
            <a:extLst>
              <a:ext uri="{FF2B5EF4-FFF2-40B4-BE49-F238E27FC236}">
                <a16:creationId xmlns:a16="http://schemas.microsoft.com/office/drawing/2014/main" id="{02BCBE7F-DC8F-4C64-8B31-E986C9E035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11" y="150791"/>
            <a:ext cx="5226908" cy="6707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792958"/>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6636774" y="221456"/>
            <a:ext cx="5321546"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Shawn Mendes</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5860026" y="2022601"/>
            <a:ext cx="5874192" cy="415436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Shawn Mendes and The Shawn Mendes Foundation donated $175,000 to The Hospital for Sick Children (SickKids) to provide the Toronto-based facility with emergency medical resources to combat coronavirus and efficient care to patients, families, staff and the overall community. </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100" name="Picture 4" descr="Shawn Mendes Transparent | PNG All">
            <a:extLst>
              <a:ext uri="{FF2B5EF4-FFF2-40B4-BE49-F238E27FC236}">
                <a16:creationId xmlns:a16="http://schemas.microsoft.com/office/drawing/2014/main" id="{445FBCCC-C79E-444C-A38E-3E725D3A0F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682" r="13297"/>
          <a:stretch/>
        </p:blipFill>
        <p:spPr bwMode="auto">
          <a:xfrm>
            <a:off x="-109774" y="498802"/>
            <a:ext cx="6112932" cy="6359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3076394"/>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15" name="Rectangle 14">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4" name="Picture 3" descr="A close up of a sign&#10;&#10;Description automatically generated">
            <a:extLst>
              <a:ext uri="{FF2B5EF4-FFF2-40B4-BE49-F238E27FC236}">
                <a16:creationId xmlns:a16="http://schemas.microsoft.com/office/drawing/2014/main" id="{1A1F8570-E713-6647-8CEC-EE0A7F71AB9A}"/>
              </a:ext>
            </a:extLst>
          </p:cNvPr>
          <p:cNvPicPr>
            <a:picLocks noChangeAspect="1"/>
          </p:cNvPicPr>
          <p:nvPr/>
        </p:nvPicPr>
        <p:blipFill rotWithShape="1">
          <a:blip r:embed="rId2">
            <a:extLst>
              <a:ext uri="{28A0092B-C50C-407E-A947-70E740481C1C}">
                <a14:useLocalDpi xmlns:a14="http://schemas.microsoft.com/office/drawing/2010/main" val="0"/>
              </a:ext>
            </a:extLst>
          </a:blip>
          <a:srcRect t="479" r="1" b="28342"/>
          <a:stretch/>
        </p:blipFill>
        <p:spPr>
          <a:xfrm rot="21480000">
            <a:off x="944973" y="908668"/>
            <a:ext cx="10294973" cy="4979749"/>
          </a:xfrm>
          <a:prstGeom prst="rect">
            <a:avLst/>
          </a:prstGeom>
        </p:spPr>
      </p:pic>
    </p:spTree>
    <p:extLst>
      <p:ext uri="{BB962C8B-B14F-4D97-AF65-F5344CB8AC3E}">
        <p14:creationId xmlns:p14="http://schemas.microsoft.com/office/powerpoint/2010/main" val="6663110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8896865" y="221456"/>
            <a:ext cx="3061455"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Rihanna</a:t>
            </a: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882581" y="2022601"/>
            <a:ext cx="4794554" cy="450176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Rihanna’s nonprofit organization, the Clara Lionel Foundation, donated $5 million to various organizations supporting underserved communities from the U.S. to Malawi. </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122" name="Picture 2" descr="Rihanna transparent png, Picture #821235 rihanna transparent png">
            <a:extLst>
              <a:ext uri="{FF2B5EF4-FFF2-40B4-BE49-F238E27FC236}">
                <a16:creationId xmlns:a16="http://schemas.microsoft.com/office/drawing/2014/main" id="{D6ED5648-2E32-4EBF-863E-5B9ACC9A9F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546" y="395416"/>
            <a:ext cx="6462583" cy="6462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05611"/>
      </p:ext>
    </p:extLst>
  </p:cSld>
  <p:clrMapOvr>
    <a:overrideClrMapping bg1="dk1" tx1="lt1" bg2="dk2" tx2="lt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7537623" y="221456"/>
            <a:ext cx="4420698"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spcAft>
                <a:spcPts val="600"/>
              </a:spcAft>
              <a:defRPr/>
            </a:pPr>
            <a:r>
              <a:rPr lang="en-US" b="1" dirty="0">
                <a:solidFill>
                  <a:prstClr val="white"/>
                </a:solidFill>
              </a:rPr>
              <a:t>Brad Paisley</a:t>
            </a:r>
            <a:endPar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6464106" y="2022601"/>
            <a:ext cx="5213029" cy="450176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r>
              <a:rPr lang="en-US" sz="2800" dirty="0">
                <a:solidFill>
                  <a:prstClr val="white"/>
                </a:solidFill>
              </a:rPr>
              <a:t>The country star announced that his Nashville grocery store -- The Store, which provides free groceries to the needy -- would be making deliveries to seniors.</a:t>
            </a: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6" name="Picture 2" descr="Brad Paisley and B.B. King Radio: Listen to Free Music &amp; Get The ...">
            <a:extLst>
              <a:ext uri="{FF2B5EF4-FFF2-40B4-BE49-F238E27FC236}">
                <a16:creationId xmlns:a16="http://schemas.microsoft.com/office/drawing/2014/main" id="{D4D939F0-1367-45F4-B9A8-9F02658995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606" y="522073"/>
            <a:ext cx="5813854" cy="5813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624039"/>
      </p:ext>
    </p:extLst>
  </p:cSld>
  <p:clrMapOvr>
    <a:overrideClrMapping bg1="dk1" tx1="lt1" bg2="dk2" tx2="lt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19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49"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2B6D863-AC58-49B2-AD0A-63E0D57E544D}"/>
              </a:ext>
            </a:extLst>
          </p:cNvPr>
          <p:cNvSpPr txBox="1">
            <a:spLocks/>
          </p:cNvSpPr>
          <p:nvPr/>
        </p:nvSpPr>
        <p:spPr>
          <a:xfrm>
            <a:off x="8209935" y="221456"/>
            <a:ext cx="3748385"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Lady Gaga</a:t>
            </a:r>
          </a:p>
        </p:txBody>
      </p:sp>
      <p:pic>
        <p:nvPicPr>
          <p:cNvPr id="1028" name="Picture 4" descr="Lady Gaga PNG Transparent Images | PNG All">
            <a:extLst>
              <a:ext uri="{FF2B5EF4-FFF2-40B4-BE49-F238E27FC236}">
                <a16:creationId xmlns:a16="http://schemas.microsoft.com/office/drawing/2014/main" id="{0D7152C0-ABEC-414E-A417-917C39269F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28" y="252793"/>
            <a:ext cx="4005894" cy="67246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6D618EC-F051-4472-8424-9435F4985BF0}"/>
              </a:ext>
            </a:extLst>
          </p:cNvPr>
          <p:cNvSpPr/>
          <p:nvPr/>
        </p:nvSpPr>
        <p:spPr>
          <a:xfrm>
            <a:off x="5063612" y="1768475"/>
            <a:ext cx="6597445" cy="4832092"/>
          </a:xfrm>
          <a:prstGeom prst="rect">
            <a:avLst/>
          </a:prstGeom>
        </p:spPr>
        <p:txBody>
          <a:bodyPr wrap="square">
            <a:spAutoFit/>
          </a:bodyPr>
          <a:lstStyle/>
          <a:p>
            <a:pPr lvl="0"/>
            <a:r>
              <a:rPr lang="en-US" sz="2800" dirty="0">
                <a:solidFill>
                  <a:prstClr val="white"/>
                </a:solidFill>
              </a:rPr>
              <a:t>Lady Gaga is doing her part to combat the COVID-19 crisis by hosting a benefit concert with Global Citizen on The Tonight Show With Jimmy Fallon and The Late Show with Stephen Colbert. She also recruited stars like Elton John, </a:t>
            </a:r>
            <a:r>
              <a:rPr lang="en-US" sz="2800" dirty="0" err="1">
                <a:solidFill>
                  <a:prstClr val="white"/>
                </a:solidFill>
              </a:rPr>
              <a:t>Lizzo</a:t>
            </a:r>
            <a:r>
              <a:rPr lang="en-US" sz="2800" dirty="0">
                <a:solidFill>
                  <a:prstClr val="white"/>
                </a:solidFill>
              </a:rPr>
              <a:t>, Billie </a:t>
            </a:r>
            <a:r>
              <a:rPr lang="en-US" sz="2800" dirty="0" err="1">
                <a:solidFill>
                  <a:prstClr val="white"/>
                </a:solidFill>
              </a:rPr>
              <a:t>Eilish</a:t>
            </a:r>
            <a:r>
              <a:rPr lang="en-US" sz="2800" dirty="0">
                <a:solidFill>
                  <a:prstClr val="white"/>
                </a:solidFill>
              </a:rPr>
              <a:t>, and Stevie Wonder.  All proceeds will go to the World Health Organization. The event has already raised $35 million dollars, including $10 million from Apple CEO Tim Cook, with plenty more likely to pour in.</a:t>
            </a:r>
          </a:p>
        </p:txBody>
      </p:sp>
    </p:spTree>
    <p:extLst>
      <p:ext uri="{BB962C8B-B14F-4D97-AF65-F5344CB8AC3E}">
        <p14:creationId xmlns:p14="http://schemas.microsoft.com/office/powerpoint/2010/main" val="1433296711"/>
      </p:ext>
    </p:extLst>
  </p:cSld>
  <p:clrMapOvr>
    <a:overrideClrMapping bg1="dk1" tx1="lt1" bg2="dk2" tx2="lt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4" descr="Empty seats in a Tokyo stadium.">
            <a:extLst>
              <a:ext uri="{FF2B5EF4-FFF2-40B4-BE49-F238E27FC236}">
                <a16:creationId xmlns:a16="http://schemas.microsoft.com/office/drawing/2014/main" id="{E22DEBEE-3593-42BE-867D-9EDF54DD71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09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4" name="Rectangle 73">
            <a:extLst>
              <a:ext uri="{FF2B5EF4-FFF2-40B4-BE49-F238E27FC236}">
                <a16:creationId xmlns:a16="http://schemas.microsoft.com/office/drawing/2014/main" id="{3B432D73-5C38-474F-AF96-A3228731BF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tx1">
                  <a:lumMod val="95000"/>
                  <a:lumOff val="5000"/>
                </a:schemeClr>
              </a:gs>
              <a:gs pos="45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3FD7371A-ADDE-47A0-A94C-06A2F9619116}"/>
              </a:ext>
            </a:extLst>
          </p:cNvPr>
          <p:cNvSpPr txBox="1"/>
          <p:nvPr/>
        </p:nvSpPr>
        <p:spPr>
          <a:xfrm>
            <a:off x="629478" y="4643562"/>
            <a:ext cx="10933043" cy="1754326"/>
          </a:xfrm>
          <a:prstGeom prst="rect">
            <a:avLst/>
          </a:prstGeom>
          <a:solidFill>
            <a:srgbClr val="B2B2B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rPr>
              <a:t>Industry Response to COVID-19:</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dirty="0">
                <a:solidFill>
                  <a:prstClr val="black"/>
                </a:solidFill>
                <a:latin typeface="Calibri" panose="020F0502020204030204"/>
              </a:rPr>
              <a:t>Discussion Questions</a:t>
            </a:r>
            <a:endPar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93718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77979" y="1409683"/>
            <a:ext cx="5618021" cy="531623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defRPr/>
            </a:pPr>
            <a:r>
              <a:rPr lang="en-US" sz="3200" dirty="0">
                <a:solidFill>
                  <a:prstClr val="black"/>
                </a:solidFill>
              </a:rPr>
              <a:t>1)  What are ethics?</a:t>
            </a:r>
          </a:p>
          <a:p>
            <a:pPr lvl="0" algn="l">
              <a:defRPr/>
            </a:pPr>
            <a:endParaRPr lang="en-US" sz="3200" dirty="0">
              <a:solidFill>
                <a:prstClr val="black"/>
              </a:solidFill>
            </a:endParaRPr>
          </a:p>
          <a:p>
            <a:pPr lvl="0" algn="l">
              <a:defRPr/>
            </a:pPr>
            <a:r>
              <a:rPr lang="en-US" sz="3200" dirty="0">
                <a:solidFill>
                  <a:prstClr val="black"/>
                </a:solidFill>
              </a:rPr>
              <a:t>2)  Can you think of an example of a sports or entertainment business that has done something to help with the COVID-19 outbreak disaster?  What is the company and what are they doing to help?</a:t>
            </a:r>
          </a:p>
          <a:p>
            <a:pPr lvl="0" algn="l">
              <a:defRPr/>
            </a:pPr>
            <a:endParaRPr lang="en-US" sz="3200" dirty="0">
              <a:solidFill>
                <a:prstClr val="black"/>
              </a:solidFill>
            </a:endParaRPr>
          </a:p>
          <a:p>
            <a:pPr lvl="0" algn="l">
              <a:defRPr/>
            </a:pPr>
            <a:r>
              <a:rPr lang="en-US" sz="3200" dirty="0">
                <a:solidFill>
                  <a:prstClr val="black"/>
                </a:solidFill>
              </a:rPr>
              <a:t>3)  Do you think it is unethical for a sports or entertainment company to lay off or fire employees during this crisis?  Why or why not? </a:t>
            </a:r>
          </a:p>
        </p:txBody>
      </p:sp>
      <p:sp>
        <p:nvSpPr>
          <p:cNvPr id="10" name="Title 1">
            <a:extLst>
              <a:ext uri="{FF2B5EF4-FFF2-40B4-BE49-F238E27FC236}">
                <a16:creationId xmlns:a16="http://schemas.microsoft.com/office/drawing/2014/main" id="{6B93FE35-D864-4D46-B97B-66B7EBD02D4E}"/>
              </a:ext>
            </a:extLst>
          </p:cNvPr>
          <p:cNvSpPr txBox="1">
            <a:spLocks/>
          </p:cNvSpPr>
          <p:nvPr/>
        </p:nvSpPr>
        <p:spPr>
          <a:xfrm>
            <a:off x="441855" y="233683"/>
            <a:ext cx="11269116"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Discussion Questions</a:t>
            </a:r>
          </a:p>
        </p:txBody>
      </p:sp>
    </p:spTree>
    <p:extLst>
      <p:ext uri="{BB962C8B-B14F-4D97-AF65-F5344CB8AC3E}">
        <p14:creationId xmlns:p14="http://schemas.microsoft.com/office/powerpoint/2010/main" val="3993171755"/>
      </p:ext>
    </p:extLst>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57317" y="1409683"/>
            <a:ext cx="5938684" cy="531623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lvl="0" indent="-514350" algn="l">
              <a:buFont typeface="+mj-lt"/>
              <a:buAutoNum type="arabicParenR" startAt="4"/>
              <a:defRPr/>
            </a:pPr>
            <a:r>
              <a:rPr lang="en-US" sz="3200" dirty="0">
                <a:solidFill>
                  <a:prstClr val="black"/>
                </a:solidFill>
              </a:rPr>
              <a:t>Do you think sports and entertainment businesses have an obligation to support the public in times of crisis like this?  Why or why not?  What about athletes and entertainers?  Do you think support is limited to just financial support?   Why or why not?</a:t>
            </a:r>
          </a:p>
          <a:p>
            <a:pPr marL="514350" lvl="0" indent="-514350" algn="l">
              <a:buFont typeface="+mj-lt"/>
              <a:buAutoNum type="arabicParenR" startAt="4"/>
              <a:defRPr/>
            </a:pPr>
            <a:endParaRPr lang="en-US" sz="3200" dirty="0">
              <a:solidFill>
                <a:prstClr val="black"/>
              </a:solidFill>
            </a:endParaRPr>
          </a:p>
          <a:p>
            <a:pPr marL="514350" lvl="0" indent="-514350" algn="l">
              <a:buFont typeface="+mj-lt"/>
              <a:buAutoNum type="arabicParenR" startAt="4"/>
              <a:defRPr/>
            </a:pPr>
            <a:r>
              <a:rPr lang="en-US" sz="3200" dirty="0">
                <a:solidFill>
                  <a:prstClr val="black"/>
                </a:solidFill>
              </a:rPr>
              <a:t>What are community relations?  What are the five ways community relations initiatives are typically implemented in sports and entertainment? </a:t>
            </a:r>
          </a:p>
        </p:txBody>
      </p:sp>
      <p:sp>
        <p:nvSpPr>
          <p:cNvPr id="10" name="Title 1">
            <a:extLst>
              <a:ext uri="{FF2B5EF4-FFF2-40B4-BE49-F238E27FC236}">
                <a16:creationId xmlns:a16="http://schemas.microsoft.com/office/drawing/2014/main" id="{6B93FE35-D864-4D46-B97B-66B7EBD02D4E}"/>
              </a:ext>
            </a:extLst>
          </p:cNvPr>
          <p:cNvSpPr txBox="1">
            <a:spLocks/>
          </p:cNvSpPr>
          <p:nvPr/>
        </p:nvSpPr>
        <p:spPr>
          <a:xfrm>
            <a:off x="441855" y="233683"/>
            <a:ext cx="11269116"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Discussion Questions</a:t>
            </a:r>
          </a:p>
        </p:txBody>
      </p:sp>
    </p:spTree>
    <p:extLst>
      <p:ext uri="{BB962C8B-B14F-4D97-AF65-F5344CB8AC3E}">
        <p14:creationId xmlns:p14="http://schemas.microsoft.com/office/powerpoint/2010/main" val="2995841507"/>
      </p:ext>
    </p:extLst>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77979" y="1409683"/>
            <a:ext cx="5618021" cy="531623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lvl="0" indent="-514350" algn="l">
              <a:buFont typeface="+mj-lt"/>
              <a:buAutoNum type="arabicParenR" startAt="6"/>
              <a:defRPr/>
            </a:pPr>
            <a:r>
              <a:rPr lang="en-US" sz="3200" dirty="0">
                <a:solidFill>
                  <a:prstClr val="black"/>
                </a:solidFill>
              </a:rPr>
              <a:t>What is an example of a brand-initiated response to the COVID-19 health crisis? </a:t>
            </a:r>
          </a:p>
          <a:p>
            <a:pPr marL="514350" lvl="0" indent="-514350" algn="l">
              <a:buFont typeface="+mj-lt"/>
              <a:buAutoNum type="arabicParenR" startAt="6"/>
              <a:defRPr/>
            </a:pPr>
            <a:endParaRPr lang="en-US" sz="3200" dirty="0">
              <a:solidFill>
                <a:prstClr val="black"/>
              </a:solidFill>
            </a:endParaRPr>
          </a:p>
          <a:p>
            <a:pPr marL="514350" lvl="0" indent="-514350" algn="l">
              <a:buFont typeface="+mj-lt"/>
              <a:buAutoNum type="arabicParenR" startAt="6"/>
              <a:defRPr/>
            </a:pPr>
            <a:r>
              <a:rPr lang="en-US" sz="3200" dirty="0">
                <a:solidFill>
                  <a:prstClr val="black"/>
                </a:solidFill>
              </a:rPr>
              <a:t>What is an example of a team/organization-initiated response to the COVID-19 health crisis?  A league-initiated response?</a:t>
            </a:r>
          </a:p>
          <a:p>
            <a:pPr marL="514350" lvl="0" indent="-514350" algn="l">
              <a:buFont typeface="+mj-lt"/>
              <a:buAutoNum type="arabicParenR" startAt="6"/>
              <a:defRPr/>
            </a:pPr>
            <a:endParaRPr lang="en-US" sz="3200" dirty="0">
              <a:solidFill>
                <a:prstClr val="black"/>
              </a:solidFill>
            </a:endParaRPr>
          </a:p>
          <a:p>
            <a:pPr marL="514350" lvl="0" indent="-514350" algn="l">
              <a:buFont typeface="+mj-lt"/>
              <a:buAutoNum type="arabicParenR" startAt="6"/>
              <a:defRPr/>
            </a:pPr>
            <a:r>
              <a:rPr lang="en-US" sz="3200" dirty="0">
                <a:solidFill>
                  <a:prstClr val="black"/>
                </a:solidFill>
              </a:rPr>
              <a:t>What is an example of a league-initiated response to the COVID-19 health crisis? </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6B93FE35-D864-4D46-B97B-66B7EBD02D4E}"/>
              </a:ext>
            </a:extLst>
          </p:cNvPr>
          <p:cNvSpPr txBox="1">
            <a:spLocks/>
          </p:cNvSpPr>
          <p:nvPr/>
        </p:nvSpPr>
        <p:spPr>
          <a:xfrm>
            <a:off x="441855" y="233683"/>
            <a:ext cx="11269116"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Discussion Questions</a:t>
            </a:r>
          </a:p>
        </p:txBody>
      </p:sp>
    </p:spTree>
    <p:extLst>
      <p:ext uri="{BB962C8B-B14F-4D97-AF65-F5344CB8AC3E}">
        <p14:creationId xmlns:p14="http://schemas.microsoft.com/office/powerpoint/2010/main" val="4206092774"/>
      </p:ext>
    </p:extLst>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77979" y="922351"/>
            <a:ext cx="5618021" cy="5803569"/>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lvl="0" indent="-514350" algn="l">
              <a:buFont typeface="+mj-lt"/>
              <a:buAutoNum type="arabicParenR" startAt="9"/>
              <a:defRPr/>
            </a:pPr>
            <a:r>
              <a:rPr lang="en-US" sz="3200" dirty="0">
                <a:solidFill>
                  <a:prstClr val="black"/>
                </a:solidFill>
              </a:rPr>
              <a:t>What is an example of an athlete/entertainer-initiated response to the COVID-19 health crisis?</a:t>
            </a:r>
          </a:p>
          <a:p>
            <a:pPr marL="514350" lvl="0" indent="-514350" algn="l">
              <a:buFont typeface="+mj-lt"/>
              <a:buAutoNum type="arabicParenR" startAt="9"/>
              <a:defRPr/>
            </a:pPr>
            <a:endParaRPr lang="en-US" sz="3200" dirty="0">
              <a:solidFill>
                <a:prstClr val="black"/>
              </a:solidFill>
            </a:endParaRPr>
          </a:p>
          <a:p>
            <a:pPr marL="514350" lvl="0" indent="-514350" algn="l">
              <a:buFont typeface="+mj-lt"/>
              <a:buAutoNum type="arabicParenR" startAt="9"/>
              <a:defRPr/>
            </a:pPr>
            <a:r>
              <a:rPr lang="en-US" sz="3200" dirty="0">
                <a:solidFill>
                  <a:prstClr val="black"/>
                </a:solidFill>
              </a:rPr>
              <a:t>What is an athlete or celebrity foundation?  Why do you think they create foundations?</a:t>
            </a:r>
          </a:p>
          <a:p>
            <a:pPr marL="514350" lvl="0" indent="-514350" algn="l">
              <a:buFont typeface="+mj-lt"/>
              <a:buAutoNum type="arabicParenR" startAt="9"/>
              <a:defRPr/>
            </a:pPr>
            <a:endParaRPr lang="en-US" sz="3200" dirty="0">
              <a:solidFill>
                <a:prstClr val="black"/>
              </a:solidFill>
            </a:endParaRPr>
          </a:p>
          <a:p>
            <a:pPr marL="514350" lvl="0" indent="-514350" algn="l">
              <a:buFont typeface="+mj-lt"/>
              <a:buAutoNum type="arabicParenR" startAt="9"/>
              <a:defRPr/>
            </a:pPr>
            <a:r>
              <a:rPr lang="en-US" sz="3200" dirty="0">
                <a:solidFill>
                  <a:prstClr val="black"/>
                </a:solidFill>
              </a:rPr>
              <a:t>What is publicity?  How might an athlete or celebrity benefit by helping during a crisis like this?</a:t>
            </a:r>
          </a:p>
        </p:txBody>
      </p:sp>
      <p:sp>
        <p:nvSpPr>
          <p:cNvPr id="10" name="Title 1">
            <a:extLst>
              <a:ext uri="{FF2B5EF4-FFF2-40B4-BE49-F238E27FC236}">
                <a16:creationId xmlns:a16="http://schemas.microsoft.com/office/drawing/2014/main" id="{6B93FE35-D864-4D46-B97B-66B7EBD02D4E}"/>
              </a:ext>
            </a:extLst>
          </p:cNvPr>
          <p:cNvSpPr txBox="1">
            <a:spLocks/>
          </p:cNvSpPr>
          <p:nvPr/>
        </p:nvSpPr>
        <p:spPr>
          <a:xfrm>
            <a:off x="441855" y="233683"/>
            <a:ext cx="11269116"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Discussion Questions</a:t>
            </a:r>
          </a:p>
        </p:txBody>
      </p:sp>
    </p:spTree>
    <p:extLst>
      <p:ext uri="{BB962C8B-B14F-4D97-AF65-F5344CB8AC3E}">
        <p14:creationId xmlns:p14="http://schemas.microsoft.com/office/powerpoint/2010/main" val="1756813653"/>
      </p:ext>
    </p:extLst>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83011" y="922351"/>
            <a:ext cx="5991647" cy="58035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lvl="0" indent="-514350" algn="l">
              <a:buFont typeface="+mj-lt"/>
              <a:buAutoNum type="arabicParenR" startAt="12"/>
              <a:defRPr/>
            </a:pPr>
            <a:r>
              <a:rPr lang="en-US" sz="3200" dirty="0">
                <a:solidFill>
                  <a:prstClr val="black"/>
                </a:solidFill>
              </a:rPr>
              <a:t>What would you do if you were in the position of a brand, organization or athlete/entertainer to respond to this crisis?</a:t>
            </a:r>
          </a:p>
          <a:p>
            <a:pPr marL="514350" lvl="0" indent="-514350" algn="l">
              <a:buFont typeface="+mj-lt"/>
              <a:buAutoNum type="arabicParenR" startAt="9"/>
              <a:defRPr/>
            </a:pPr>
            <a:endParaRPr lang="en-US" sz="3200" dirty="0">
              <a:solidFill>
                <a:prstClr val="black"/>
              </a:solidFill>
            </a:endParaRPr>
          </a:p>
        </p:txBody>
      </p:sp>
      <p:sp>
        <p:nvSpPr>
          <p:cNvPr id="10" name="Title 1">
            <a:extLst>
              <a:ext uri="{FF2B5EF4-FFF2-40B4-BE49-F238E27FC236}">
                <a16:creationId xmlns:a16="http://schemas.microsoft.com/office/drawing/2014/main" id="{6B93FE35-D864-4D46-B97B-66B7EBD02D4E}"/>
              </a:ext>
            </a:extLst>
          </p:cNvPr>
          <p:cNvSpPr txBox="1">
            <a:spLocks/>
          </p:cNvSpPr>
          <p:nvPr/>
        </p:nvSpPr>
        <p:spPr>
          <a:xfrm>
            <a:off x="441855" y="233683"/>
            <a:ext cx="11269116" cy="784000"/>
          </a:xfrm>
          <a:prstGeom prst="rect">
            <a:avLst/>
          </a:prstGeom>
          <a:solidFill>
            <a:schemeClr val="bg1">
              <a:lumMod val="95000"/>
            </a:schemeClr>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alibri Light" panose="020F0302020204030204"/>
                <a:ea typeface="+mj-ea"/>
                <a:cs typeface="+mj-cs"/>
              </a:rPr>
              <a:t>Discussion Questions</a:t>
            </a:r>
          </a:p>
        </p:txBody>
      </p:sp>
      <p:sp>
        <p:nvSpPr>
          <p:cNvPr id="3" name="Rectangle 2">
            <a:extLst>
              <a:ext uri="{FF2B5EF4-FFF2-40B4-BE49-F238E27FC236}">
                <a16:creationId xmlns:a16="http://schemas.microsoft.com/office/drawing/2014/main" id="{BB773BEC-0D00-4482-9923-E3632A97361C}"/>
              </a:ext>
            </a:extLst>
          </p:cNvPr>
          <p:cNvSpPr/>
          <p:nvPr/>
        </p:nvSpPr>
        <p:spPr>
          <a:xfrm>
            <a:off x="722375" y="4069772"/>
            <a:ext cx="6096000" cy="2554545"/>
          </a:xfrm>
          <a:prstGeom prst="rect">
            <a:avLst/>
          </a:prstGeom>
        </p:spPr>
        <p:txBody>
          <a:bodyPr>
            <a:spAutoFit/>
          </a:bodyPr>
          <a:lstStyle/>
          <a:p>
            <a:pPr marL="457200" indent="-457200">
              <a:buFont typeface="Arial" panose="020B0604020202020204" pitchFamily="34" charset="0"/>
              <a:buChar char="•"/>
            </a:pPr>
            <a:r>
              <a:rPr lang="en-US" sz="3200" b="1" dirty="0"/>
              <a:t>Brand</a:t>
            </a:r>
          </a:p>
          <a:p>
            <a:pPr marL="457200" indent="-457200">
              <a:buFont typeface="Arial" panose="020B0604020202020204" pitchFamily="34" charset="0"/>
              <a:buChar char="•"/>
            </a:pPr>
            <a:endParaRPr lang="en-US" sz="3200" b="1" dirty="0"/>
          </a:p>
          <a:p>
            <a:pPr marL="457200" indent="-457200">
              <a:buFont typeface="Arial" panose="020B0604020202020204" pitchFamily="34" charset="0"/>
              <a:buChar char="•"/>
            </a:pPr>
            <a:r>
              <a:rPr lang="en-US" sz="3200" b="1" dirty="0"/>
              <a:t>Team/League/Organization</a:t>
            </a:r>
          </a:p>
          <a:p>
            <a:pPr marL="457200" indent="-457200">
              <a:buFont typeface="Arial" panose="020B0604020202020204" pitchFamily="34" charset="0"/>
              <a:buChar char="•"/>
            </a:pPr>
            <a:endParaRPr lang="en-US" sz="3200" b="1" dirty="0"/>
          </a:p>
          <a:p>
            <a:pPr marL="457200" indent="-457200">
              <a:buFont typeface="Arial" panose="020B0604020202020204" pitchFamily="34" charset="0"/>
              <a:buChar char="•"/>
            </a:pPr>
            <a:r>
              <a:rPr lang="en-US" sz="3200" b="1" dirty="0"/>
              <a:t>Athlete/Entertainer</a:t>
            </a:r>
          </a:p>
        </p:txBody>
      </p:sp>
    </p:spTree>
    <p:extLst>
      <p:ext uri="{BB962C8B-B14F-4D97-AF65-F5344CB8AC3E}">
        <p14:creationId xmlns:p14="http://schemas.microsoft.com/office/powerpoint/2010/main" val="1627631043"/>
      </p:ext>
    </p:extLst>
  </p:cSld>
  <p:clrMapOvr>
    <a:overrideClrMapping bg1="lt1" tx1="dk1" bg2="lt2" tx2="dk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itle 1">
            <a:extLst>
              <a:ext uri="{FF2B5EF4-FFF2-40B4-BE49-F238E27FC236}">
                <a16:creationId xmlns:a16="http://schemas.microsoft.com/office/drawing/2014/main" id="{DD5AA125-8985-4166-BCB2-4353BFCC5FEC}"/>
              </a:ext>
            </a:extLst>
          </p:cNvPr>
          <p:cNvSpPr txBox="1">
            <a:spLocks/>
          </p:cNvSpPr>
          <p:nvPr/>
        </p:nvSpPr>
        <p:spPr>
          <a:xfrm>
            <a:off x="423719" y="302680"/>
            <a:ext cx="2724998" cy="938615"/>
          </a:xfrm>
          <a:prstGeom prst="rect">
            <a:avLst/>
          </a:prstGeom>
          <a:solidFill>
            <a:schemeClr val="bg1"/>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prstClr val="black"/>
                </a:solidFill>
                <a:effectLst/>
                <a:uLnTx/>
                <a:uFillTx/>
                <a:latin typeface="Calibri Light" panose="020F0302020204030204"/>
                <a:ea typeface="+mj-ea"/>
                <a:cs typeface="+mj-cs"/>
              </a:rPr>
              <a:t>Sources</a:t>
            </a: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423719" y="1463039"/>
            <a:ext cx="3371730" cy="5152445"/>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hlinkClick r:id="rId3"/>
              </a:rPr>
              <a:t>usatoday.com</a:t>
            </a:r>
            <a:endParaRPr kumimoji="0" lang="en-US" sz="2800" b="0" i="0" u="none" strike="noStrike" kern="1200" cap="none" spc="0" normalizeH="0" baseline="0" noProof="0" dirty="0">
              <a:ln>
                <a:noFill/>
              </a:ln>
              <a:solidFill>
                <a:prstClr val="black"/>
              </a:solidFill>
              <a:effectLst/>
              <a:uLnTx/>
              <a:uFillTx/>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err="1">
                <a:ln>
                  <a:noFill/>
                </a:ln>
                <a:solidFill>
                  <a:prstClr val="black"/>
                </a:solidFill>
                <a:effectLst/>
                <a:uLnTx/>
                <a:uFillTx/>
                <a:latin typeface="Calibri" panose="020F0502020204030204"/>
                <a:hlinkClick r:id="rId4"/>
              </a:rPr>
              <a:t>Hypebeast.com</a:t>
            </a:r>
            <a:endParaRPr kumimoji="0" lang="en-US" sz="2800" b="0" i="0" u="none" strike="noStrike" kern="1200" cap="none" spc="0" normalizeH="0" baseline="0" noProof="0" dirty="0">
              <a:ln>
                <a:noFill/>
              </a:ln>
              <a:solidFill>
                <a:prstClr val="black"/>
              </a:solidFill>
              <a:effectLst/>
              <a:uLnTx/>
              <a:uFillTx/>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prstClr val="black"/>
                </a:solidFill>
                <a:latin typeface="Calibri" panose="020F0502020204030204"/>
                <a:ea typeface="+mn-ea"/>
                <a:cs typeface="+mn-cs"/>
                <a:hlinkClick r:id="rId5"/>
              </a:rPr>
              <a:t>wbay.com</a:t>
            </a:r>
            <a:endParaRPr lang="en-US" sz="2800" dirty="0">
              <a:solidFill>
                <a:prstClr val="black"/>
              </a:solidFill>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prstClr val="black"/>
                </a:solidFill>
                <a:latin typeface="Calibri" panose="020F0502020204030204"/>
                <a:ea typeface="+mn-ea"/>
                <a:cs typeface="+mn-cs"/>
                <a:hlinkClick r:id="rId6"/>
              </a:rPr>
              <a:t>tucson.com</a:t>
            </a:r>
            <a:endParaRPr lang="en-US" sz="2800" dirty="0">
              <a:solidFill>
                <a:prstClr val="black"/>
              </a:solidFill>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prstClr val="black"/>
                </a:solidFill>
                <a:latin typeface="Calibri" panose="020F0502020204030204"/>
                <a:ea typeface="+mn-ea"/>
                <a:cs typeface="+mn-cs"/>
                <a:hlinkClick r:id="rId7"/>
              </a:rPr>
              <a:t>espn.com</a:t>
            </a:r>
            <a:endParaRPr lang="en-US" sz="2800" dirty="0">
              <a:solidFill>
                <a:prstClr val="black"/>
              </a:solidFill>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hlinkClick r:id="rId8"/>
              </a:rPr>
              <a:t>nbcsports.com</a:t>
            </a:r>
            <a:endParaRPr kumimoji="0" lang="en-US" sz="2800" b="0" i="0" u="none" strike="noStrike" kern="1200" cap="none" spc="0" normalizeH="0" baseline="0" noProof="0" dirty="0">
              <a:ln>
                <a:noFill/>
              </a:ln>
              <a:solidFill>
                <a:prstClr val="black"/>
              </a:solidFill>
              <a:effectLst/>
              <a:uLnTx/>
              <a:uFillTx/>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prstClr val="black"/>
                </a:solidFill>
                <a:latin typeface="Calibri" panose="020F0502020204030204"/>
                <a:ea typeface="+mn-ea"/>
                <a:cs typeface="+mn-cs"/>
                <a:hlinkClick r:id="rId9"/>
              </a:rPr>
              <a:t>foxnews.com</a:t>
            </a:r>
            <a:endParaRPr lang="en-US" sz="2800" dirty="0">
              <a:solidFill>
                <a:prstClr val="black"/>
              </a:solidFill>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hlinkClick r:id="rId10"/>
              </a:rPr>
              <a:t>forbes.com</a:t>
            </a:r>
            <a:endParaRPr kumimoji="0" lang="en-US" sz="2800" b="0" i="0" u="none" strike="noStrike" kern="1200" cap="none" spc="0" normalizeH="0" baseline="0" noProof="0" dirty="0">
              <a:ln>
                <a:noFill/>
              </a:ln>
              <a:solidFill>
                <a:prstClr val="black"/>
              </a:solidFill>
              <a:effectLst/>
              <a:uLnTx/>
              <a:uFillTx/>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prstClr val="black"/>
                </a:solidFill>
                <a:latin typeface="Calibri" panose="020F0502020204030204"/>
                <a:ea typeface="+mn-ea"/>
                <a:cs typeface="+mn-cs"/>
                <a:hlinkClick r:id="rId11"/>
              </a:rPr>
              <a:t>hollywoodreporter.com</a:t>
            </a:r>
            <a:endParaRPr lang="en-US" sz="2800" dirty="0">
              <a:solidFill>
                <a:prstClr val="black"/>
              </a:solidFill>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dirty="0">
                <a:solidFill>
                  <a:prstClr val="black"/>
                </a:solidFill>
                <a:latin typeface="Calibri" panose="020F0502020204030204"/>
                <a:hlinkClick r:id="rId12"/>
              </a:rPr>
              <a:t>billboard.com</a:t>
            </a:r>
            <a:endParaRPr lang="en-US" sz="2800" dirty="0">
              <a:solidFill>
                <a:prstClr val="black"/>
              </a:solidFill>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hlinkClick r:id="rId13"/>
              </a:rPr>
              <a:t>usatoday.com</a:t>
            </a:r>
            <a:endParaRPr kumimoji="0" lang="en-US" sz="2800" b="0" i="0" u="none" strike="noStrike" kern="1200" cap="none" spc="0" normalizeH="0" baseline="0" noProof="0" dirty="0">
              <a:ln>
                <a:noFill/>
              </a:ln>
              <a:solidFill>
                <a:prstClr val="black"/>
              </a:solidFill>
              <a:effectLst/>
              <a:uLnTx/>
              <a:uFillTx/>
              <a:latin typeface="Calibri" panose="020F0502020204030204"/>
            </a:endParaRPr>
          </a:p>
        </p:txBody>
      </p:sp>
      <p:sp>
        <p:nvSpPr>
          <p:cNvPr id="10" name="Subtitle 2">
            <a:extLst>
              <a:ext uri="{FF2B5EF4-FFF2-40B4-BE49-F238E27FC236}">
                <a16:creationId xmlns:a16="http://schemas.microsoft.com/office/drawing/2014/main" id="{CFA49D68-2F55-1C43-A9B6-90B7F0634DF5}"/>
              </a:ext>
            </a:extLst>
          </p:cNvPr>
          <p:cNvSpPr txBox="1">
            <a:spLocks/>
          </p:cNvSpPr>
          <p:nvPr/>
        </p:nvSpPr>
        <p:spPr>
          <a:xfrm>
            <a:off x="4105536" y="1492525"/>
            <a:ext cx="2992229" cy="4231307"/>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hlinkClick r:id="rId14"/>
              </a:rPr>
              <a:t>solecollector.com</a:t>
            </a:r>
            <a:endParaRPr kumimoji="0" lang="en-US" sz="2800" b="0" i="0" u="none" strike="noStrike" kern="1200" cap="none" spc="0" normalizeH="0" baseline="0" noProof="0" dirty="0">
              <a:ln>
                <a:noFill/>
              </a:ln>
              <a:solidFill>
                <a:prstClr val="black"/>
              </a:solidFill>
              <a:effectLst/>
              <a:uLnTx/>
              <a:uFillTx/>
              <a:latin typeface="Calibri" panose="020F0502020204030204"/>
            </a:endParaRPr>
          </a:p>
          <a:p>
            <a:pPr lvl="0" algn="l">
              <a:defRPr/>
            </a:pPr>
            <a:r>
              <a:rPr lang="en-US" sz="2800" dirty="0">
                <a:hlinkClick r:id="rId15"/>
              </a:rPr>
              <a:t>wired.com</a:t>
            </a:r>
            <a:endParaRPr lang="en-US" sz="2800" dirty="0"/>
          </a:p>
          <a:p>
            <a:pPr lvl="0" algn="l">
              <a:defRPr/>
            </a:pPr>
            <a:r>
              <a:rPr lang="en-US" sz="2800" dirty="0">
                <a:hlinkClick r:id="rId16"/>
              </a:rPr>
              <a:t>bleacherreport.com</a:t>
            </a:r>
            <a:endParaRPr lang="en-US" sz="2800" dirty="0"/>
          </a:p>
          <a:p>
            <a:pPr lvl="0" algn="l">
              <a:defRPr/>
            </a:pPr>
            <a:r>
              <a:rPr lang="en-US" sz="2800" dirty="0">
                <a:hlinkClick r:id="rId17"/>
              </a:rPr>
              <a:t>uslsoccer.com</a:t>
            </a:r>
            <a:endParaRPr lang="en-US" sz="2800" dirty="0"/>
          </a:p>
          <a:p>
            <a:pPr lvl="0" algn="l">
              <a:defRPr/>
            </a:pPr>
            <a:r>
              <a:rPr lang="en-US" sz="2800" dirty="0">
                <a:solidFill>
                  <a:prstClr val="black"/>
                </a:solidFill>
                <a:hlinkClick r:id="rId18"/>
              </a:rPr>
              <a:t>masslive.com</a:t>
            </a:r>
            <a:endParaRPr lang="en-US" sz="2800" dirty="0">
              <a:solidFill>
                <a:prstClr val="black"/>
              </a:solidFill>
            </a:endParaRPr>
          </a:p>
          <a:p>
            <a:pPr lvl="0" algn="l">
              <a:defRPr/>
            </a:pPr>
            <a:r>
              <a:rPr lang="en-US" sz="2800" dirty="0">
                <a:solidFill>
                  <a:prstClr val="black"/>
                </a:solidFill>
                <a:hlinkClick r:id="rId19"/>
              </a:rPr>
              <a:t>espn.com</a:t>
            </a:r>
            <a:endParaRPr lang="en-US" sz="2800" dirty="0">
              <a:solidFill>
                <a:prstClr val="black"/>
              </a:solidFill>
            </a:endParaRPr>
          </a:p>
          <a:p>
            <a:pPr lvl="0" algn="l">
              <a:defRPr/>
            </a:pPr>
            <a:r>
              <a:rPr lang="en-US" sz="2800" dirty="0">
                <a:solidFill>
                  <a:prstClr val="black"/>
                </a:solidFill>
                <a:hlinkClick r:id="rId20"/>
              </a:rPr>
              <a:t>mls.com</a:t>
            </a:r>
            <a:endParaRPr lang="en-US" sz="2800" dirty="0">
              <a:solidFill>
                <a:prstClr val="black"/>
              </a:solidFill>
            </a:endParaRPr>
          </a:p>
          <a:p>
            <a:pPr algn="l">
              <a:defRPr/>
            </a:pPr>
            <a:r>
              <a:rPr lang="en-US" sz="2800" dirty="0">
                <a:solidFill>
                  <a:prstClr val="black"/>
                </a:solidFill>
                <a:hlinkClick r:id="rId21"/>
              </a:rPr>
              <a:t>foxnews.com</a:t>
            </a:r>
            <a:endParaRPr lang="en-US" sz="2800" dirty="0">
              <a:solidFill>
                <a:prstClr val="black"/>
              </a:solidFill>
            </a:endParaRPr>
          </a:p>
          <a:p>
            <a:pPr algn="l">
              <a:defRPr/>
            </a:pPr>
            <a:r>
              <a:rPr lang="en-US" sz="2800" dirty="0">
                <a:hlinkClick r:id="rId22"/>
              </a:rPr>
              <a:t>sports.yahoo.com</a:t>
            </a:r>
            <a:endParaRPr lang="en-US" sz="2800" dirty="0"/>
          </a:p>
          <a:p>
            <a:pPr algn="l">
              <a:defRPr/>
            </a:pPr>
            <a:r>
              <a:rPr lang="en-US" sz="2800" dirty="0">
                <a:hlinkClick r:id="rId23"/>
              </a:rPr>
              <a:t>vogue.com</a:t>
            </a:r>
            <a:endParaRPr lang="en-US" sz="2800" dirty="0">
              <a:solidFill>
                <a:prstClr val="black"/>
              </a:solidFill>
            </a:endParaRPr>
          </a:p>
          <a:p>
            <a:pPr lvl="0" algn="l">
              <a:defRPr/>
            </a:pPr>
            <a:endParaRPr kumimoji="0" lang="en-US" sz="2800" b="0" i="0" u="none" strike="noStrike" kern="1200" cap="none" spc="0" normalizeH="0" baseline="0" noProof="0" dirty="0">
              <a:ln>
                <a:noFill/>
              </a:ln>
              <a:solidFill>
                <a:prstClr val="black"/>
              </a:solidFill>
              <a:effectLst/>
              <a:uLnTx/>
              <a:uFillTx/>
              <a:latin typeface="Calibri" panose="020F0502020204030204"/>
            </a:endParaRPr>
          </a:p>
        </p:txBody>
      </p:sp>
    </p:spTree>
    <p:extLst>
      <p:ext uri="{BB962C8B-B14F-4D97-AF65-F5344CB8AC3E}">
        <p14:creationId xmlns:p14="http://schemas.microsoft.com/office/powerpoint/2010/main" val="2680415170"/>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2" descr="Bauer Hockey Files for Bankruptcy – Hockey World Blog">
            <a:extLst>
              <a:ext uri="{FF2B5EF4-FFF2-40B4-BE49-F238E27FC236}">
                <a16:creationId xmlns:a16="http://schemas.microsoft.com/office/drawing/2014/main" id="{AD07935E-86BA-9240-8924-C74DBB5020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20" y="0"/>
            <a:ext cx="2439241" cy="1365975"/>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E7FE153D-D72F-8746-8522-F0D2C11DE268}"/>
              </a:ext>
            </a:extLst>
          </p:cNvPr>
          <p:cNvSpPr txBox="1">
            <a:spLocks/>
          </p:cNvSpPr>
          <p:nvPr/>
        </p:nvSpPr>
        <p:spPr>
          <a:xfrm>
            <a:off x="309320" y="1596429"/>
            <a:ext cx="5273333" cy="526156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3200" dirty="0">
                <a:solidFill>
                  <a:prstClr val="black"/>
                </a:solidFill>
              </a:rPr>
              <a:t>Bauer stopped the production of its hockey equipment and created a visor that offers greater protection for healthcare folks on front lines.  Demand was so high that they estimated orders of 1 million in less than 48 hrs. To help speed production, they published manufacturing instructions, designs &amp; supplier info online so other companies could begin manufacturing the equipment.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0858760"/>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FFBA0ED-CF61-F24D-BA60-A5A4AF5CED02}"/>
              </a:ext>
            </a:extLst>
          </p:cNvPr>
          <p:cNvPicPr>
            <a:picLocks noChangeAspect="1"/>
          </p:cNvPicPr>
          <p:nvPr/>
        </p:nvPicPr>
        <p:blipFill>
          <a:blip r:embed="rId2"/>
          <a:stretch>
            <a:fillRect/>
          </a:stretch>
        </p:blipFill>
        <p:spPr>
          <a:xfrm>
            <a:off x="0" y="0"/>
            <a:ext cx="5509260" cy="6858000"/>
          </a:xfrm>
          <a:prstGeom prst="rect">
            <a:avLst/>
          </a:prstGeom>
        </p:spPr>
      </p:pic>
      <p:pic>
        <p:nvPicPr>
          <p:cNvPr id="4" name="Picture 3">
            <a:extLst>
              <a:ext uri="{FF2B5EF4-FFF2-40B4-BE49-F238E27FC236}">
                <a16:creationId xmlns:a16="http://schemas.microsoft.com/office/drawing/2014/main" id="{B2314E56-D2A7-CB40-8B32-0C0EE4FB9852}"/>
              </a:ext>
            </a:extLst>
          </p:cNvPr>
          <p:cNvPicPr>
            <a:picLocks noChangeAspect="1"/>
          </p:cNvPicPr>
          <p:nvPr/>
        </p:nvPicPr>
        <p:blipFill>
          <a:blip r:embed="rId3"/>
          <a:stretch>
            <a:fillRect/>
          </a:stretch>
        </p:blipFill>
        <p:spPr>
          <a:xfrm>
            <a:off x="5334000" y="0"/>
            <a:ext cx="6858000" cy="6858000"/>
          </a:xfrm>
          <a:prstGeom prst="rect">
            <a:avLst/>
          </a:prstGeom>
        </p:spPr>
      </p:pic>
    </p:spTree>
    <p:extLst>
      <p:ext uri="{BB962C8B-B14F-4D97-AF65-F5344CB8AC3E}">
        <p14:creationId xmlns:p14="http://schemas.microsoft.com/office/powerpoint/2010/main" val="1682210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5" name="Rectangle 8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ndoor, sitting, table, boat&#10;&#10;Description automatically generated">
            <a:extLst>
              <a:ext uri="{FF2B5EF4-FFF2-40B4-BE49-F238E27FC236}">
                <a16:creationId xmlns:a16="http://schemas.microsoft.com/office/drawing/2014/main" id="{DCCF396B-3315-4754-9CE1-25B41CDC9DC1}"/>
              </a:ext>
            </a:extLst>
          </p:cNvPr>
          <p:cNvPicPr>
            <a:picLocks noChangeAspect="1"/>
          </p:cNvPicPr>
          <p:nvPr/>
        </p:nvPicPr>
        <p:blipFill rotWithShape="1">
          <a:blip r:embed="rId2">
            <a:extLst>
              <a:ext uri="{28A0092B-C50C-407E-A947-70E740481C1C}">
                <a14:useLocalDpi xmlns:a14="http://schemas.microsoft.com/office/drawing/2010/main" val="0"/>
              </a:ext>
            </a:extLst>
          </a:blip>
          <a:srcRect l="10221" t="9091" r="13078"/>
          <a:stretch/>
        </p:blipFill>
        <p:spPr>
          <a:xfrm>
            <a:off x="3544823" y="0"/>
            <a:ext cx="8668512" cy="6857990"/>
          </a:xfrm>
          <a:prstGeom prst="rect">
            <a:avLst/>
          </a:prstGeom>
        </p:spPr>
      </p:pic>
      <p:sp>
        <p:nvSpPr>
          <p:cNvPr id="86" name="Rectangle 8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D886A5DE-2D4A-4707-BEC0-F38331024693}"/>
              </a:ext>
            </a:extLst>
          </p:cNvPr>
          <p:cNvSpPr/>
          <p:nvPr/>
        </p:nvSpPr>
        <p:spPr>
          <a:xfrm>
            <a:off x="477979" y="4469211"/>
            <a:ext cx="4023359" cy="124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Subtitle 2">
            <a:extLst>
              <a:ext uri="{FF2B5EF4-FFF2-40B4-BE49-F238E27FC236}">
                <a16:creationId xmlns:a16="http://schemas.microsoft.com/office/drawing/2014/main" id="{89F05006-D74A-49DB-AE1A-A8B773CF47A5}"/>
              </a:ext>
            </a:extLst>
          </p:cNvPr>
          <p:cNvSpPr txBox="1">
            <a:spLocks/>
          </p:cNvSpPr>
          <p:nvPr/>
        </p:nvSpPr>
        <p:spPr>
          <a:xfrm>
            <a:off x="120170" y="1439910"/>
            <a:ext cx="4829201" cy="5418080"/>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defRPr/>
            </a:pPr>
            <a:r>
              <a:rPr lang="en-US" sz="3200" dirty="0">
                <a:solidFill>
                  <a:prstClr val="black"/>
                </a:solidFill>
              </a:rPr>
              <a:t>Under </a:t>
            </a:r>
            <a:r>
              <a:rPr lang="en-US" sz="3200" dirty="0" err="1">
                <a:solidFill>
                  <a:prstClr val="black"/>
                </a:solidFill>
              </a:rPr>
              <a:t>Armour</a:t>
            </a:r>
            <a:r>
              <a:rPr lang="en-US" sz="3200" dirty="0">
                <a:solidFill>
                  <a:prstClr val="black"/>
                </a:solidFill>
              </a:rPr>
              <a:t> donated $2 million in the fight against COVID-19, with $1 million going to Feeding America and another $1 million to a 30-Day “Healthy at Home Fitness Challenge” on the company's MyFitnessPal and </a:t>
            </a:r>
            <a:r>
              <a:rPr lang="en-US" sz="3200" dirty="0" err="1">
                <a:solidFill>
                  <a:prstClr val="black"/>
                </a:solidFill>
              </a:rPr>
              <a:t>MapMyRun</a:t>
            </a:r>
            <a:r>
              <a:rPr lang="en-US" sz="3200" dirty="0">
                <a:solidFill>
                  <a:prstClr val="black"/>
                </a:solidFill>
              </a:rPr>
              <a:t> apps.</a:t>
            </a:r>
          </a:p>
          <a:p>
            <a:pPr lvl="0" algn="l">
              <a:defRPr/>
            </a:pPr>
            <a:r>
              <a:rPr lang="en-US" sz="3200" dirty="0">
                <a:solidFill>
                  <a:prstClr val="black"/>
                </a:solidFill>
              </a:rPr>
              <a:t> </a:t>
            </a:r>
          </a:p>
          <a:p>
            <a:pPr lvl="0" algn="l">
              <a:defRPr/>
            </a:pPr>
            <a:r>
              <a:rPr lang="en-US" sz="3200" dirty="0">
                <a:solidFill>
                  <a:prstClr val="black"/>
                </a:solidFill>
              </a:rPr>
              <a:t>The brand is also manufacturing face masks, face shields and specially equipped fanny packs, and is also exploring fabricating hospital gowns, to support the University of Maryland Medical System's 28,000 health care providers and staff. </a:t>
            </a:r>
          </a:p>
        </p:txBody>
      </p:sp>
      <p:sp>
        <p:nvSpPr>
          <p:cNvPr id="12" name="Title 1">
            <a:extLst>
              <a:ext uri="{FF2B5EF4-FFF2-40B4-BE49-F238E27FC236}">
                <a16:creationId xmlns:a16="http://schemas.microsoft.com/office/drawing/2014/main" id="{FE7AFE30-76C9-F54B-B3D6-B2272DC235D5}"/>
              </a:ext>
            </a:extLst>
          </p:cNvPr>
          <p:cNvSpPr txBox="1">
            <a:spLocks/>
          </p:cNvSpPr>
          <p:nvPr/>
        </p:nvSpPr>
        <p:spPr>
          <a:xfrm>
            <a:off x="159634" y="229527"/>
            <a:ext cx="2965229" cy="938615"/>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ea typeface="+mj-ea"/>
              <a:cs typeface="Calibri" panose="020F0502020204030204" pitchFamily="34" charset="0"/>
            </a:endParaRPr>
          </a:p>
        </p:txBody>
      </p:sp>
      <p:pic>
        <p:nvPicPr>
          <p:cNvPr id="11" name="Picture 8">
            <a:extLst>
              <a:ext uri="{FF2B5EF4-FFF2-40B4-BE49-F238E27FC236}">
                <a16:creationId xmlns:a16="http://schemas.microsoft.com/office/drawing/2014/main" id="{834D012C-0DA1-AE45-B076-5BC905D94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002" y="353916"/>
            <a:ext cx="1361246" cy="79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792515"/>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TotalTime>
  <Words>3035</Words>
  <Application>Microsoft Office PowerPoint</Application>
  <PresentationFormat>Widescreen</PresentationFormat>
  <Paragraphs>162</Paragraphs>
  <Slides>69</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69</vt:i4>
      </vt:variant>
    </vt:vector>
  </HeadingPairs>
  <TitlesOfParts>
    <vt:vector size="74" baseType="lpstr">
      <vt:lpstr>Arial</vt:lpstr>
      <vt:lpstr>Calibri</vt:lpstr>
      <vt:lpstr>Calibri Light</vt:lpstr>
      <vt:lpstr>Impact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29</cp:revision>
  <dcterms:created xsi:type="dcterms:W3CDTF">2020-04-06T01:37:07Z</dcterms:created>
  <dcterms:modified xsi:type="dcterms:W3CDTF">2020-04-08T01:13:41Z</dcterms:modified>
</cp:coreProperties>
</file>