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76" r:id="rId4"/>
    <p:sldId id="275" r:id="rId5"/>
    <p:sldId id="265" r:id="rId6"/>
    <p:sldId id="257" r:id="rId7"/>
    <p:sldId id="262" r:id="rId8"/>
    <p:sldId id="263" r:id="rId9"/>
    <p:sldId id="258" r:id="rId10"/>
    <p:sldId id="259" r:id="rId11"/>
    <p:sldId id="261" r:id="rId12"/>
    <p:sldId id="260" r:id="rId13"/>
    <p:sldId id="274" r:id="rId14"/>
    <p:sldId id="277" r:id="rId15"/>
    <p:sldId id="272" r:id="rId16"/>
    <p:sldId id="273" r:id="rId17"/>
    <p:sldId id="278" r:id="rId18"/>
    <p:sldId id="279" r:id="rId19"/>
    <p:sldId id="266" r:id="rId20"/>
    <p:sldId id="267" r:id="rId21"/>
    <p:sldId id="269" r:id="rId22"/>
    <p:sldId id="271" r:id="rId23"/>
    <p:sldId id="270" r:id="rId24"/>
    <p:sldId id="26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1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936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638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50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0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78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450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93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82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49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708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8/6/19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5793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concavebt.com/top-10-brands-stranger-things-s3-product-placement/" TargetMode="External"/><Relationship Id="rId3" Type="http://schemas.openxmlformats.org/officeDocument/2006/relationships/hyperlink" Target="https://www.nytimes.com/2019/05/21/business/media/new-coke-netflix-stranger-things.html" TargetMode="External"/><Relationship Id="rId7" Type="http://schemas.openxmlformats.org/officeDocument/2006/relationships/hyperlink" Target="https://www.ama.org/marketing-news/product-placement-in-stranger-things-3-valued-at-15-millio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nbc.com/2019/07/05/netflix-stranger-things-revives-new-coke-heres-how-the-failed-soda-cost-coca-cola-millions.html" TargetMode="External"/><Relationship Id="rId5" Type="http://schemas.openxmlformats.org/officeDocument/2006/relationships/hyperlink" Target="https://www.fastcompany.com/90370526/netflixs-stranger-things-is-dangerously-close-to-becoming-sponsored-things" TargetMode="External"/><Relationship Id="rId4" Type="http://schemas.openxmlformats.org/officeDocument/2006/relationships/hyperlink" Target="https://en.wikipedia.org/wiki/Stranger_Things_(season_3)#Tie-in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22C629D4-4047-46F7-A244-D76AB1C9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753" y="4161546"/>
            <a:ext cx="10524489" cy="1147054"/>
          </a:xfrm>
        </p:spPr>
        <p:txBody>
          <a:bodyPr anchor="t">
            <a:noAutofit/>
          </a:bodyPr>
          <a:lstStyle/>
          <a:p>
            <a:pPr algn="ctr"/>
            <a:r>
              <a:rPr lang="en-US" sz="4800" b="1" dirty="0"/>
              <a:t>SEASON THREE:  </a:t>
            </a:r>
          </a:p>
          <a:p>
            <a:pPr algn="ctr"/>
            <a:r>
              <a:rPr lang="en-US" sz="4800" b="1" dirty="0"/>
              <a:t>PROMOTIONAL TIE-INS &amp; PROduct placement</a:t>
            </a:r>
          </a:p>
        </p:txBody>
      </p:sp>
      <p:pic>
        <p:nvPicPr>
          <p:cNvPr id="1032" name="Picture 8" descr="Image result for stranger things logo transparent">
            <a:extLst>
              <a:ext uri="{FF2B5EF4-FFF2-40B4-BE49-F238E27FC236}">
                <a16:creationId xmlns:a16="http://schemas.microsoft.com/office/drawing/2014/main" id="{A7288F51-8FEF-4910-A25F-5E323EF61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679" y="349885"/>
            <a:ext cx="6038639" cy="340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8135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3834893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In the week leading to Stranger Things 3's release, Microsoft teased "Windows 1.0", the company's first graphic operating system introduced in 1985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STRANGER THINGS:  SEASON 3</a:t>
            </a:r>
          </a:p>
          <a:p>
            <a:pPr algn="ctr"/>
            <a:r>
              <a:rPr lang="en-US" sz="2800" b="1" dirty="0"/>
              <a:t>Promo tie-ins</a:t>
            </a:r>
          </a:p>
        </p:txBody>
      </p:sp>
      <p:pic>
        <p:nvPicPr>
          <p:cNvPr id="9218" name="Picture 2" descr="Image result for microsoft windows 1.0 stranger things">
            <a:extLst>
              <a:ext uri="{FF2B5EF4-FFF2-40B4-BE49-F238E27FC236}">
                <a16:creationId xmlns:a16="http://schemas.microsoft.com/office/drawing/2014/main" id="{C77FCCBF-538C-45D1-8830-8381DB7DD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335" y="1488003"/>
            <a:ext cx="6781800" cy="406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4039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400939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Burger KING served special themed 'upside down' Whoppers in the weeks leading up to the show’s release date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2290" name="Picture 2" descr="Image result for burger king starcourt mall">
            <a:extLst>
              <a:ext uri="{FF2B5EF4-FFF2-40B4-BE49-F238E27FC236}">
                <a16:creationId xmlns:a16="http://schemas.microsoft.com/office/drawing/2014/main" id="{D1899D36-D132-49FB-8A6F-BCA71ED37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969" y="1449985"/>
            <a:ext cx="7055840" cy="352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343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400939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A burger king restaurant  was visible at “Starcourt mall”,  which played a prominent role in the show’s storyline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1266" name="Picture 2" descr="Image result for burger king starcourt mall">
            <a:extLst>
              <a:ext uri="{FF2B5EF4-FFF2-40B4-BE49-F238E27FC236}">
                <a16:creationId xmlns:a16="http://schemas.microsoft.com/office/drawing/2014/main" id="{2BC4EEBC-6D05-4B3A-A09C-F30B35A6D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547" y="1554956"/>
            <a:ext cx="664849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591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400939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Netflix partnered with Epic Games to include Stranger Things tie-ins into Fortnite Battle Royale around the premiere of the third season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25604" name="Picture 4" descr="Image result for stranger things fortnite">
            <a:extLst>
              <a:ext uri="{FF2B5EF4-FFF2-40B4-BE49-F238E27FC236}">
                <a16:creationId xmlns:a16="http://schemas.microsoft.com/office/drawing/2014/main" id="{42FD1C8A-5A26-4148-B766-0C514DE42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35" y="1628775"/>
            <a:ext cx="64008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169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215" y="638091"/>
            <a:ext cx="4253948" cy="4095051"/>
          </a:xfrm>
        </p:spPr>
        <p:txBody>
          <a:bodyPr anchor="ctr">
            <a:noAutofit/>
          </a:bodyPr>
          <a:lstStyle/>
          <a:p>
            <a:r>
              <a:rPr lang="en-US" sz="2800" dirty="0"/>
              <a:t>IKEA introduced a “Real Life Series” of affordable furniture reenacting pop culture living room sets from shows like “The Simpsons”, “Friends”,  and “Stranger Things”.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94365" y="36575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D67985-19CA-1647-AC99-F68542DB7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5218" y="1172241"/>
            <a:ext cx="6761823" cy="451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34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59" y="715746"/>
            <a:ext cx="4009390" cy="4095051"/>
          </a:xfrm>
        </p:spPr>
        <p:txBody>
          <a:bodyPr anchor="ctr">
            <a:noAutofit/>
          </a:bodyPr>
          <a:lstStyle/>
          <a:p>
            <a:r>
              <a:rPr lang="en-US" sz="2600" dirty="0">
                <a:solidFill>
                  <a:schemeClr val="tx1"/>
                </a:solidFill>
              </a:rPr>
              <a:t>Netflix partnered with 100 different brands to help promote season 3</a:t>
            </a:r>
            <a:br>
              <a:rPr lang="en-US" sz="2600" dirty="0">
                <a:solidFill>
                  <a:schemeClr val="tx1"/>
                </a:solidFill>
              </a:rPr>
            </a:b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However, none of the brands featured in the eight episodes paid for product placement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8434" name="Picture 2" descr="Related image">
            <a:extLst>
              <a:ext uri="{FF2B5EF4-FFF2-40B4-BE49-F238E27FC236}">
                <a16:creationId xmlns:a16="http://schemas.microsoft.com/office/drawing/2014/main" id="{7D014B52-A967-49D2-9A5B-44271A79A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485" y="1524000"/>
            <a:ext cx="5905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2208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400939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According to one report,  the brand placement in the third season of the show was estimated to be valued at $15 million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7410" name="Picture 2" descr="Image result for stranger things brand partnerships">
            <a:extLst>
              <a:ext uri="{FF2B5EF4-FFF2-40B4-BE49-F238E27FC236}">
                <a16:creationId xmlns:a16="http://schemas.microsoft.com/office/drawing/2014/main" id="{E8F166A2-F73D-4FA9-A2D4-16551DCF6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92" y="1605784"/>
            <a:ext cx="6655085" cy="364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932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400939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Concave, the brand tracking firm behind the report, breaks down which brands gained the most visibility through product placement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DCE64C-5762-4544-A381-8576668C5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984" y="732256"/>
            <a:ext cx="7158502" cy="539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409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400939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Concave also provided some analysis by categorizing which brands maximized visibility by product type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BA1A638-70B1-42C7-95F7-4E38B6614A4C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59ED8-C3C0-4E42-B620-749F35513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969" y="1264725"/>
            <a:ext cx="7089572" cy="486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68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stranger things logo transparent">
            <a:extLst>
              <a:ext uri="{FF2B5EF4-FFF2-40B4-BE49-F238E27FC236}">
                <a16:creationId xmlns:a16="http://schemas.microsoft.com/office/drawing/2014/main" id="{A7288F51-8FEF-4910-A25F-5E323EF61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679" y="349885"/>
            <a:ext cx="6038639" cy="340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F45F241-0858-A543-98F9-3C1F45E42141}"/>
              </a:ext>
            </a:extLst>
          </p:cNvPr>
          <p:cNvSpPr txBox="1">
            <a:spLocks/>
          </p:cNvSpPr>
          <p:nvPr/>
        </p:nvSpPr>
        <p:spPr>
          <a:xfrm>
            <a:off x="833753" y="4161546"/>
            <a:ext cx="10524489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/>
              <a:t>SEASON THREE:  </a:t>
            </a:r>
          </a:p>
          <a:p>
            <a:pPr algn="ctr"/>
            <a:r>
              <a:rPr lang="en-US" sz="4800" b="1"/>
              <a:t>PROMOTIONAL TIE-INS &amp; PROduct placement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565965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59" y="643889"/>
            <a:ext cx="399034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Nike’s air tailwind,  a popular shoe from the 80’s, found screen time in several episodes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611E7F6-2988-42C2-B796-A8DE54BBDEC8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3320" name="Picture 8" descr="Image result for nike air tailwind stranger things">
            <a:extLst>
              <a:ext uri="{FF2B5EF4-FFF2-40B4-BE49-F238E27FC236}">
                <a16:creationId xmlns:a16="http://schemas.microsoft.com/office/drawing/2014/main" id="{948236E1-4F46-4DD2-A8B4-BB9AB9213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222" y="1554212"/>
            <a:ext cx="7058025" cy="374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5769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22C629D4-4047-46F7-A244-D76AB1C9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755" y="274319"/>
            <a:ext cx="10524489" cy="1147054"/>
          </a:xfrm>
        </p:spPr>
        <p:txBody>
          <a:bodyPr anchor="t">
            <a:no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</a:rPr>
              <a:t>Discussion questions: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01A8EB1-38FE-4A7C-BD0B-4DD81E1535EC}"/>
              </a:ext>
            </a:extLst>
          </p:cNvPr>
          <p:cNvSpPr txBox="1">
            <a:spLocks/>
          </p:cNvSpPr>
          <p:nvPr/>
        </p:nvSpPr>
        <p:spPr>
          <a:xfrm>
            <a:off x="376555" y="1695692"/>
            <a:ext cx="11377295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What is product placement?</a:t>
            </a:r>
          </a:p>
          <a:p>
            <a:pPr marL="514350" indent="-514350">
              <a:buFont typeface="+mj-lt"/>
              <a:buAutoNum type="arabicPeriod"/>
            </a:pPr>
            <a:endParaRPr lang="en-US" sz="1800" b="1" dirty="0">
              <a:solidFill>
                <a:srgbClr val="00B0F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What is a promotional tie-in?</a:t>
            </a:r>
          </a:p>
          <a:p>
            <a:pPr marL="514350" indent="-514350">
              <a:buFont typeface="+mj-lt"/>
              <a:buAutoNum type="arabicPeriod"/>
            </a:pPr>
            <a:endParaRPr lang="en-US" sz="1800" b="1" dirty="0">
              <a:solidFill>
                <a:srgbClr val="00B0F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Are product placement and promotions tie-ins the same thing?</a:t>
            </a:r>
          </a:p>
          <a:p>
            <a:pPr marL="514350" indent="-514350">
              <a:buFont typeface="+mj-lt"/>
              <a:buAutoNum type="arabicPeriod"/>
            </a:pPr>
            <a:endParaRPr lang="en-US" sz="1800" b="1" dirty="0">
              <a:solidFill>
                <a:srgbClr val="00B0F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What is reverse product placement?</a:t>
            </a:r>
          </a:p>
        </p:txBody>
      </p:sp>
    </p:spTree>
    <p:extLst>
      <p:ext uri="{BB962C8B-B14F-4D97-AF65-F5344CB8AC3E}">
        <p14:creationId xmlns:p14="http://schemas.microsoft.com/office/powerpoint/2010/main" val="930293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22C629D4-4047-46F7-A244-D76AB1C9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755" y="274319"/>
            <a:ext cx="10524489" cy="1147054"/>
          </a:xfrm>
        </p:spPr>
        <p:txBody>
          <a:bodyPr anchor="t">
            <a:no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</a:rPr>
              <a:t>Discussion questions: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01A8EB1-38FE-4A7C-BD0B-4DD81E1535EC}"/>
              </a:ext>
            </a:extLst>
          </p:cNvPr>
          <p:cNvSpPr txBox="1">
            <a:spLocks/>
          </p:cNvSpPr>
          <p:nvPr/>
        </p:nvSpPr>
        <p:spPr>
          <a:xfrm>
            <a:off x="376555" y="1695692"/>
            <a:ext cx="11377295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5"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Did you watch season three of ‘stranger things’?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5"/>
              <a:tabLst/>
              <a:defRPr/>
            </a:pP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5"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If so, did you notice any product placements?  Even if you did not, did you notice any promotions from brands leading up to season three (Like the ones highlighted in this presentation)? 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5"/>
              <a:tabLst/>
              <a:defRPr/>
            </a:pP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687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22C629D4-4047-46F7-A244-D76AB1C9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755" y="274319"/>
            <a:ext cx="10524489" cy="1147054"/>
          </a:xfrm>
        </p:spPr>
        <p:txBody>
          <a:bodyPr anchor="t">
            <a:no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</a:rPr>
              <a:t>Discussion questions: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01A8EB1-38FE-4A7C-BD0B-4DD81E1535EC}"/>
              </a:ext>
            </a:extLst>
          </p:cNvPr>
          <p:cNvSpPr txBox="1">
            <a:spLocks/>
          </p:cNvSpPr>
          <p:nvPr/>
        </p:nvSpPr>
        <p:spPr>
          <a:xfrm>
            <a:off x="309880" y="1305046"/>
            <a:ext cx="11377295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rgbClr val="5A82CB"/>
              </a:buClr>
              <a:buFont typeface="+mj-lt"/>
              <a:buAutoNum type="arabicPeriod" startAt="7"/>
              <a:defRPr/>
            </a:pPr>
            <a:r>
              <a:rPr lang="en-US" sz="3200" b="1" dirty="0">
                <a:solidFill>
                  <a:srgbClr val="00B0F0"/>
                </a:solidFill>
              </a:rPr>
              <a:t>How might promotional tie-ins benefit Netflix even if they aren’t paid  advertisements?</a:t>
            </a:r>
          </a:p>
          <a:p>
            <a:pPr marL="514350" indent="-514350">
              <a:buClr>
                <a:srgbClr val="5A82CB"/>
              </a:buClr>
              <a:buFont typeface="+mj-lt"/>
              <a:buAutoNum type="arabicPeriod" startAt="7"/>
              <a:defRPr/>
            </a:pPr>
            <a:endParaRPr lang="en-US" sz="1800" b="1" dirty="0">
              <a:solidFill>
                <a:srgbClr val="00B0F0"/>
              </a:solidFill>
            </a:endParaRPr>
          </a:p>
          <a:p>
            <a:pPr marL="514350" indent="-514350">
              <a:buClr>
                <a:srgbClr val="5A82CB"/>
              </a:buClr>
              <a:buFont typeface="+mj-lt"/>
              <a:buAutoNum type="arabicPeriod" startAt="7"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What is the paradox of commercialism (lesson 2.7 in your textbook)?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7"/>
              <a:tabLst/>
              <a:defRPr/>
            </a:pP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7"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How might product placement or promotional tie-ins represent an example of the paradox of commercialism?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7"/>
              <a:tabLst/>
              <a:defRPr/>
            </a:pP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7"/>
              <a:tabLst/>
              <a:defRPr/>
            </a:pP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09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22C629D4-4047-46F7-A244-D76AB1C9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755" y="82866"/>
            <a:ext cx="10524489" cy="840106"/>
          </a:xfrm>
        </p:spPr>
        <p:txBody>
          <a:bodyPr anchor="t">
            <a:no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</a:rPr>
              <a:t>Discussion questions: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01A8EB1-38FE-4A7C-BD0B-4DD81E1535EC}"/>
              </a:ext>
            </a:extLst>
          </p:cNvPr>
          <p:cNvSpPr txBox="1">
            <a:spLocks/>
          </p:cNvSpPr>
          <p:nvPr/>
        </p:nvSpPr>
        <p:spPr>
          <a:xfrm>
            <a:off x="293051" y="1263501"/>
            <a:ext cx="11377295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10"/>
              <a:tabLst/>
              <a:defRPr/>
            </a:pPr>
            <a:r>
              <a:rPr lang="en-US" sz="3200" b="1" dirty="0">
                <a:solidFill>
                  <a:srgbClr val="00B0F0"/>
                </a:solidFill>
                <a:latin typeface="Gill Sans MT" panose="020B0502020104020203"/>
              </a:rPr>
              <a:t> Some people complained that the product placements were distracting in season three.  Would you agree?  Why or why not?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10"/>
              <a:tabLst/>
              <a:defRPr/>
            </a:pPr>
            <a:endParaRPr lang="en-US" sz="1400" b="1" dirty="0">
              <a:solidFill>
                <a:srgbClr val="00B0F0"/>
              </a:solidFill>
              <a:latin typeface="Gill Sans MT" panose="020B0502020104020203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10"/>
              <a:tabLst/>
              <a:defRPr/>
            </a:pPr>
            <a:r>
              <a:rPr kumimoji="0" lang="en-US" sz="32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 Do you think Netflix regrets all the product placement and tie-ins from season three?  Why or why not?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10"/>
              <a:tabLst/>
              <a:defRPr/>
            </a:pPr>
            <a:endParaRPr kumimoji="0" lang="en-US" sz="1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10"/>
              <a:tabLst/>
              <a:defRPr/>
            </a:pPr>
            <a:r>
              <a:rPr lang="en-US" sz="3200" b="1" dirty="0">
                <a:solidFill>
                  <a:srgbClr val="00B0F0"/>
                </a:solidFill>
                <a:latin typeface="Gill Sans MT" panose="020B0502020104020203"/>
              </a:rPr>
              <a:t> what tie-ins or placements would you consider if you were a marketer at Netflix or a brand?</a:t>
            </a:r>
            <a:endParaRPr kumimoji="0" lang="en-US" sz="32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 startAt="10"/>
              <a:tabLst/>
              <a:defRPr/>
            </a:pP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0596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22C629D4-4047-46F7-A244-D76AB1C97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3755" y="502919"/>
            <a:ext cx="10524489" cy="1147054"/>
          </a:xfrm>
        </p:spPr>
        <p:txBody>
          <a:bodyPr anchor="t">
            <a:no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Sources: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01A8EB1-38FE-4A7C-BD0B-4DD81E1535EC}"/>
              </a:ext>
            </a:extLst>
          </p:cNvPr>
          <p:cNvSpPr txBox="1">
            <a:spLocks/>
          </p:cNvSpPr>
          <p:nvPr/>
        </p:nvSpPr>
        <p:spPr>
          <a:xfrm>
            <a:off x="462280" y="2533405"/>
            <a:ext cx="10524489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New York times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Wikipedia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Fast company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cnbc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American marketing association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+mj-lt"/>
              <a:buAutoNum type="arabicPeriod"/>
              <a:tabLst/>
              <a:defRPr/>
            </a:pPr>
            <a:r>
              <a:rPr lang="en-US" sz="2800" b="1" dirty="0">
                <a:solidFill>
                  <a:srgbClr val="00B0F0"/>
                </a:solidFill>
                <a:latin typeface="Gill Sans MT" panose="020B0502020104020203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Concavebt</a:t>
            </a:r>
            <a:r>
              <a:rPr lang="en-US" sz="2800" b="1" dirty="0">
                <a:solidFill>
                  <a:srgbClr val="00B0F0"/>
                </a:solidFill>
                <a:latin typeface="Gill Sans MT" panose="020B0502020104020203"/>
              </a:rPr>
              <a:t> (brand research company)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0913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59" y="643889"/>
            <a:ext cx="399034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the brand also released a limited edition ‘stranger things’ - themed shoe and apparel collection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611E7F6-2988-42C2-B796-A8DE54BBDEC8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27650" name="Picture 2" descr="Image result for nike hawkins collection">
            <a:extLst>
              <a:ext uri="{FF2B5EF4-FFF2-40B4-BE49-F238E27FC236}">
                <a16:creationId xmlns:a16="http://schemas.microsoft.com/office/drawing/2014/main" id="{3ED6520E-5A29-4301-8350-C0D44EDD2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622" y="457200"/>
            <a:ext cx="5991225" cy="599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5272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399034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COCA-COLA revived “New coke”,  a product from the 1980’s,  and managed to weave the brand into the script in several episodes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611E7F6-2988-42C2-B796-A8DE54BBDEC8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3314" name="Picture 2" descr="Image result for new coke stranger things">
            <a:extLst>
              <a:ext uri="{FF2B5EF4-FFF2-40B4-BE49-F238E27FC236}">
                <a16:creationId xmlns:a16="http://schemas.microsoft.com/office/drawing/2014/main" id="{F5CDD4D6-653E-4010-A3AD-A1D72C8D8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510" y="1678960"/>
            <a:ext cx="7029450" cy="350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281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399034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New Coke was made available for purchase at special “upside down” vending machines in select cities across the United States &amp; Canada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611E7F6-2988-42C2-B796-A8DE54BBDEC8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6386" name="Picture 2" descr="Image result for stranger things new coke vending machine">
            <a:extLst>
              <a:ext uri="{FF2B5EF4-FFF2-40B4-BE49-F238E27FC236}">
                <a16:creationId xmlns:a16="http://schemas.microsoft.com/office/drawing/2014/main" id="{9EA79DF9-4B90-49A7-9BD4-E1E53787D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091" y="366520"/>
            <a:ext cx="4010997" cy="612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14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399034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H&amp;M offered a clothing collection that included pieces worn on-screen by several of the ‘stranger things’ actors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611E7F6-2988-42C2-B796-A8DE54BBDEC8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STRANGER THINGS:  SEASON 3</a:t>
            </a:r>
          </a:p>
          <a:p>
            <a:pPr algn="ctr"/>
            <a:r>
              <a:rPr lang="en-US" sz="2800" b="1" dirty="0"/>
              <a:t>Promo tie-ins</a:t>
            </a:r>
          </a:p>
        </p:txBody>
      </p:sp>
      <p:pic>
        <p:nvPicPr>
          <p:cNvPr id="2050" name="Picture 2" descr="Image result for h&amp;m stranger things">
            <a:extLst>
              <a:ext uri="{FF2B5EF4-FFF2-40B4-BE49-F238E27FC236}">
                <a16:creationId xmlns:a16="http://schemas.microsoft.com/office/drawing/2014/main" id="{FB346A6E-8291-4873-8161-498DABE9E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949" y="320039"/>
            <a:ext cx="4814571" cy="621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783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60" y="548639"/>
            <a:ext cx="3990340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H&amp;M offered a clothing collection that included pieces worn on-screen by several of the ‘stranger things’ actors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lated image">
            <a:extLst>
              <a:ext uri="{FF2B5EF4-FFF2-40B4-BE49-F238E27FC236}">
                <a16:creationId xmlns:a16="http://schemas.microsoft.com/office/drawing/2014/main" id="{9A977C40-8A82-460B-98A9-D2EC09A4F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091" y="215457"/>
            <a:ext cx="5141669" cy="642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611E7F6-2988-42C2-B796-A8DE54BBDEC8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</p:spTree>
    <p:extLst>
      <p:ext uri="{BB962C8B-B14F-4D97-AF65-F5344CB8AC3E}">
        <p14:creationId xmlns:p14="http://schemas.microsoft.com/office/powerpoint/2010/main" val="6583721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432" y="715746"/>
            <a:ext cx="3989607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Ice cream chain Baskin-Robbins started offering Stranger Things-inspired menu items in the months prior to the season THREE’s release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9CD43E6D-FF56-4921-8822-D5274D178977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STRANGER THINGS:  SEASON 3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5A82CB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en-US" sz="2800" b="1" i="0" u="none" strike="noStrike" kern="1200" cap="all" spc="0" normalizeH="0" baseline="0" noProof="0" dirty="0">
                <a:ln>
                  <a:noFill/>
                </a:ln>
                <a:solidFill>
                  <a:srgbClr val="5A82CB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Promo tie-ins</a:t>
            </a:r>
          </a:p>
        </p:txBody>
      </p:sp>
      <p:pic>
        <p:nvPicPr>
          <p:cNvPr id="14338" name="Picture 2" descr="Image result for baskin robbins stranger things menu">
            <a:extLst>
              <a:ext uri="{FF2B5EF4-FFF2-40B4-BE49-F238E27FC236}">
                <a16:creationId xmlns:a16="http://schemas.microsoft.com/office/drawing/2014/main" id="{4094C556-2D0D-462D-93AA-E224A8F30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698" y="899427"/>
            <a:ext cx="6748343" cy="505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40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80880D-8270-481B-B4F8-CECA13EE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432" y="715746"/>
            <a:ext cx="3989607" cy="40950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In an example of reverse product placement, several Baskin-Robbins stores briefly re-branded as the fictional "Scoops Ahoy!" ice cream parlor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0" name="Picture 6" descr="Image result for stranger things background">
            <a:extLst>
              <a:ext uri="{FF2B5EF4-FFF2-40B4-BE49-F238E27FC236}">
                <a16:creationId xmlns:a16="http://schemas.microsoft.com/office/drawing/2014/main" id="{F064EF68-3B86-4347-89A4-F4CA0D519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7"/>
          <a:stretch/>
        </p:blipFill>
        <p:spPr bwMode="auto">
          <a:xfrm>
            <a:off x="4788472" y="0"/>
            <a:ext cx="74035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9CD43E6D-FF56-4921-8822-D5274D178977}"/>
              </a:ext>
            </a:extLst>
          </p:cNvPr>
          <p:cNvSpPr txBox="1">
            <a:spLocks/>
          </p:cNvSpPr>
          <p:nvPr/>
        </p:nvSpPr>
        <p:spPr>
          <a:xfrm>
            <a:off x="314959" y="4977905"/>
            <a:ext cx="3834894" cy="11470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STRANGER THINGS:  SEASON 3</a:t>
            </a:r>
          </a:p>
          <a:p>
            <a:pPr algn="ctr"/>
            <a:r>
              <a:rPr lang="en-US" sz="2800" b="1" dirty="0"/>
              <a:t>Promo tie-ins</a:t>
            </a:r>
          </a:p>
        </p:txBody>
      </p:sp>
      <p:pic>
        <p:nvPicPr>
          <p:cNvPr id="10244" name="Picture 4" descr="Related image">
            <a:extLst>
              <a:ext uri="{FF2B5EF4-FFF2-40B4-BE49-F238E27FC236}">
                <a16:creationId xmlns:a16="http://schemas.microsoft.com/office/drawing/2014/main" id="{28629DB8-2F07-4E38-AE7C-2D7EE5201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360" y="1033462"/>
            <a:ext cx="6381750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2588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DividendVTI">
  <a:themeElements>
    <a:clrScheme name="">
      <a:dk1>
        <a:srgbClr val="000000"/>
      </a:dk1>
      <a:lt1>
        <a:srgbClr val="FFFFFF"/>
      </a:lt1>
      <a:dk2>
        <a:srgbClr val="2E3948"/>
      </a:dk2>
      <a:lt2>
        <a:srgbClr val="E7E6E6"/>
      </a:lt2>
      <a:accent1>
        <a:srgbClr val="5A82CB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A9718D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697</Words>
  <Application>Microsoft Macintosh PowerPoint</Application>
  <PresentationFormat>Widescreen</PresentationFormat>
  <Paragraphs>86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Gill Sans MT</vt:lpstr>
      <vt:lpstr>Wingdings 2</vt:lpstr>
      <vt:lpstr>DividendVTI</vt:lpstr>
      <vt:lpstr>PowerPoint Presentation</vt:lpstr>
      <vt:lpstr>Nike’s air tailwind,  a popular shoe from the 80’s, found screen time in several episodes</vt:lpstr>
      <vt:lpstr>the brand also released a limited edition ‘stranger things’ - themed shoe and apparel collection</vt:lpstr>
      <vt:lpstr>COCA-COLA revived “New coke”,  a product from the 1980’s,  and managed to weave the brand into the script in several episodes</vt:lpstr>
      <vt:lpstr>New Coke was made available for purchase at special “upside down” vending machines in select cities across the United States &amp; Canada</vt:lpstr>
      <vt:lpstr>H&amp;M offered a clothing collection that included pieces worn on-screen by several of the ‘stranger things’ actors </vt:lpstr>
      <vt:lpstr>H&amp;M offered a clothing collection that included pieces worn on-screen by several of the ‘stranger things’ actors </vt:lpstr>
      <vt:lpstr>Ice cream chain Baskin-Robbins started offering Stranger Things-inspired menu items in the months prior to the season THREE’s release</vt:lpstr>
      <vt:lpstr>In an example of reverse product placement, several Baskin-Robbins stores briefly re-branded as the fictional "Scoops Ahoy!" ice cream parlor</vt:lpstr>
      <vt:lpstr>In the week leading to Stranger Things 3's release, Microsoft teased "Windows 1.0", the company's first graphic operating system introduced in 1985</vt:lpstr>
      <vt:lpstr>Burger KING served special themed 'upside down' Whoppers in the weeks leading up to the show’s release date</vt:lpstr>
      <vt:lpstr>A burger king restaurant  was visible at “Starcourt mall”,  which played a prominent role in the show’s storyline</vt:lpstr>
      <vt:lpstr>Netflix partnered with Epic Games to include Stranger Things tie-ins into Fortnite Battle Royale around the premiere of the third season</vt:lpstr>
      <vt:lpstr>IKEA introduced a “Real Life Series” of affordable furniture reenacting pop culture living room sets from shows like “The Simpsons”, “Friends”,  and “Stranger Things”.</vt:lpstr>
      <vt:lpstr>Netflix partnered with 100 different brands to help promote season 3  However, none of the brands featured in the eight episodes paid for product placement </vt:lpstr>
      <vt:lpstr>According to one report,  the brand placement in the third season of the show was estimated to be valued at $15 million</vt:lpstr>
      <vt:lpstr>Concave, the brand tracking firm behind the report, breaks down which brands gained the most visibility through product placement</vt:lpstr>
      <vt:lpstr>Concave also provided some analysis by categorizing which brands maximized visibility by product type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H&amp;M offered a clothing collection that included pieces worn on-screen by several of the ‘stranger things’ actors </dc:title>
  <dc:creator>Chris Lindauer</dc:creator>
  <cp:lastModifiedBy>Chris Lindauer</cp:lastModifiedBy>
  <cp:revision>20</cp:revision>
  <dcterms:created xsi:type="dcterms:W3CDTF">2019-08-06T03:49:54Z</dcterms:created>
  <dcterms:modified xsi:type="dcterms:W3CDTF">2019-08-06T20:59:54Z</dcterms:modified>
</cp:coreProperties>
</file>