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61" r:id="rId2"/>
    <p:sldId id="293" r:id="rId3"/>
    <p:sldId id="295" r:id="rId4"/>
    <p:sldId id="262" r:id="rId5"/>
    <p:sldId id="268" r:id="rId6"/>
    <p:sldId id="266" r:id="rId7"/>
    <p:sldId id="283" r:id="rId8"/>
    <p:sldId id="285" r:id="rId9"/>
    <p:sldId id="280" r:id="rId10"/>
    <p:sldId id="263" r:id="rId11"/>
    <p:sldId id="277" r:id="rId12"/>
    <p:sldId id="281" r:id="rId13"/>
    <p:sldId id="282" r:id="rId14"/>
    <p:sldId id="290" r:id="rId15"/>
    <p:sldId id="264" r:id="rId16"/>
    <p:sldId id="270" r:id="rId17"/>
    <p:sldId id="272" r:id="rId18"/>
    <p:sldId id="288" r:id="rId19"/>
    <p:sldId id="267" r:id="rId20"/>
    <p:sldId id="271" r:id="rId21"/>
    <p:sldId id="289" r:id="rId22"/>
    <p:sldId id="286" r:id="rId23"/>
    <p:sldId id="292" r:id="rId24"/>
    <p:sldId id="291" r:id="rId25"/>
    <p:sldId id="287" r:id="rId26"/>
    <p:sldId id="265" r:id="rId27"/>
    <p:sldId id="273" r:id="rId28"/>
    <p:sldId id="278" r:id="rId29"/>
    <p:sldId id="279" r:id="rId30"/>
    <p:sldId id="294" r:id="rId31"/>
    <p:sldId id="274" r:id="rId32"/>
    <p:sldId id="275"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snapToObjects="1">
      <p:cViewPr varScale="1">
        <p:scale>
          <a:sx n="75" d="100"/>
          <a:sy n="75" d="100"/>
        </p:scale>
        <p:origin x="3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B38462-99E2-4F36-A547-03BAC0D01D79}" type="datetimeFigureOut">
              <a:rPr lang="en-US" smtClean="0"/>
              <a:t>5/28/2020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43897F-51CB-429F-A1A8-403221DCFE69}" type="slidenum">
              <a:rPr lang="en-US" smtClean="0"/>
              <a:t>‹#›</a:t>
            </a:fld>
            <a:endParaRPr lang="en-US"/>
          </a:p>
        </p:txBody>
      </p:sp>
    </p:spTree>
    <p:extLst>
      <p:ext uri="{BB962C8B-B14F-4D97-AF65-F5344CB8AC3E}">
        <p14:creationId xmlns:p14="http://schemas.microsoft.com/office/powerpoint/2010/main" val="1929024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3897F-51CB-429F-A1A8-403221DCFE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7283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43897F-51CB-429F-A1A8-403221DCFE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9625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43897F-51CB-429F-A1A8-403221DCFE69}" type="slidenum">
              <a:rPr lang="en-US" smtClean="0"/>
              <a:t>5</a:t>
            </a:fld>
            <a:endParaRPr lang="en-US"/>
          </a:p>
        </p:txBody>
      </p:sp>
    </p:spTree>
    <p:extLst>
      <p:ext uri="{BB962C8B-B14F-4D97-AF65-F5344CB8AC3E}">
        <p14:creationId xmlns:p14="http://schemas.microsoft.com/office/powerpoint/2010/main" val="4288926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4A06C-3068-B54F-A877-16B333BBBC7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D7D436-73CC-A64D-BF25-9D7F050491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DFB745-6758-8B4A-874F-80EE163BC300}"/>
              </a:ext>
            </a:extLst>
          </p:cNvPr>
          <p:cNvSpPr>
            <a:spLocks noGrp="1"/>
          </p:cNvSpPr>
          <p:nvPr>
            <p:ph type="dt" sz="half" idx="10"/>
          </p:nvPr>
        </p:nvSpPr>
        <p:spPr/>
        <p:txBody>
          <a:bodyPr/>
          <a:lstStyle/>
          <a:p>
            <a:fld id="{CF91E78D-28FE-B74E-ADE9-C9DFDA5346DB}" type="datetimeFigureOut">
              <a:rPr lang="en-US" smtClean="0"/>
              <a:t>5/26/2020</a:t>
            </a:fld>
            <a:endParaRPr lang="en-US"/>
          </a:p>
        </p:txBody>
      </p:sp>
      <p:sp>
        <p:nvSpPr>
          <p:cNvPr id="5" name="Footer Placeholder 4">
            <a:extLst>
              <a:ext uri="{FF2B5EF4-FFF2-40B4-BE49-F238E27FC236}">
                <a16:creationId xmlns:a16="http://schemas.microsoft.com/office/drawing/2014/main" id="{7C05FA39-871D-9B4A-A6A7-157F695C7C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7A6A00-EFD3-6946-A57F-CD15D6DE7924}"/>
              </a:ext>
            </a:extLst>
          </p:cNvPr>
          <p:cNvSpPr>
            <a:spLocks noGrp="1"/>
          </p:cNvSpPr>
          <p:nvPr>
            <p:ph type="sldNum" sz="quarter" idx="12"/>
          </p:nvPr>
        </p:nvSpPr>
        <p:spPr/>
        <p:txBody>
          <a:bodyPr/>
          <a:lstStyle/>
          <a:p>
            <a:fld id="{6B47298E-0BD5-3946-8EED-1970CFD4655B}" type="slidenum">
              <a:rPr lang="en-US" smtClean="0"/>
              <a:t>‹#›</a:t>
            </a:fld>
            <a:endParaRPr lang="en-US"/>
          </a:p>
        </p:txBody>
      </p:sp>
    </p:spTree>
    <p:extLst>
      <p:ext uri="{BB962C8B-B14F-4D97-AF65-F5344CB8AC3E}">
        <p14:creationId xmlns:p14="http://schemas.microsoft.com/office/powerpoint/2010/main" val="519030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4B402-B7FC-B244-A1D0-7C2425BC295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2A9BE33-AB85-904D-91FC-B44DAEED1D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1882B8-C770-BD4A-80B2-5A094033D5B0}"/>
              </a:ext>
            </a:extLst>
          </p:cNvPr>
          <p:cNvSpPr>
            <a:spLocks noGrp="1"/>
          </p:cNvSpPr>
          <p:nvPr>
            <p:ph type="dt" sz="half" idx="10"/>
          </p:nvPr>
        </p:nvSpPr>
        <p:spPr/>
        <p:txBody>
          <a:bodyPr/>
          <a:lstStyle/>
          <a:p>
            <a:fld id="{CF91E78D-28FE-B74E-ADE9-C9DFDA5346DB}" type="datetimeFigureOut">
              <a:rPr lang="en-US" smtClean="0"/>
              <a:t>5/26/2020</a:t>
            </a:fld>
            <a:endParaRPr lang="en-US"/>
          </a:p>
        </p:txBody>
      </p:sp>
      <p:sp>
        <p:nvSpPr>
          <p:cNvPr id="5" name="Footer Placeholder 4">
            <a:extLst>
              <a:ext uri="{FF2B5EF4-FFF2-40B4-BE49-F238E27FC236}">
                <a16:creationId xmlns:a16="http://schemas.microsoft.com/office/drawing/2014/main" id="{1C74CF23-0EAE-024C-857A-ECA2DA9BEE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7969C2-7078-6342-A18D-DD49FA42BB17}"/>
              </a:ext>
            </a:extLst>
          </p:cNvPr>
          <p:cNvSpPr>
            <a:spLocks noGrp="1"/>
          </p:cNvSpPr>
          <p:nvPr>
            <p:ph type="sldNum" sz="quarter" idx="12"/>
          </p:nvPr>
        </p:nvSpPr>
        <p:spPr/>
        <p:txBody>
          <a:bodyPr/>
          <a:lstStyle/>
          <a:p>
            <a:fld id="{6B47298E-0BD5-3946-8EED-1970CFD4655B}" type="slidenum">
              <a:rPr lang="en-US" smtClean="0"/>
              <a:t>‹#›</a:t>
            </a:fld>
            <a:endParaRPr lang="en-US"/>
          </a:p>
        </p:txBody>
      </p:sp>
    </p:spTree>
    <p:extLst>
      <p:ext uri="{BB962C8B-B14F-4D97-AF65-F5344CB8AC3E}">
        <p14:creationId xmlns:p14="http://schemas.microsoft.com/office/powerpoint/2010/main" val="2363188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6FD2EB-1CCD-2F45-B4DB-1D39CD0A66A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DCFD00C-E570-0640-952C-025559A5384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44288C-4D40-B94C-80A1-0B66CFE18B94}"/>
              </a:ext>
            </a:extLst>
          </p:cNvPr>
          <p:cNvSpPr>
            <a:spLocks noGrp="1"/>
          </p:cNvSpPr>
          <p:nvPr>
            <p:ph type="dt" sz="half" idx="10"/>
          </p:nvPr>
        </p:nvSpPr>
        <p:spPr/>
        <p:txBody>
          <a:bodyPr/>
          <a:lstStyle/>
          <a:p>
            <a:fld id="{CF91E78D-28FE-B74E-ADE9-C9DFDA5346DB}" type="datetimeFigureOut">
              <a:rPr lang="en-US" smtClean="0"/>
              <a:t>5/26/2020</a:t>
            </a:fld>
            <a:endParaRPr lang="en-US"/>
          </a:p>
        </p:txBody>
      </p:sp>
      <p:sp>
        <p:nvSpPr>
          <p:cNvPr id="5" name="Footer Placeholder 4">
            <a:extLst>
              <a:ext uri="{FF2B5EF4-FFF2-40B4-BE49-F238E27FC236}">
                <a16:creationId xmlns:a16="http://schemas.microsoft.com/office/drawing/2014/main" id="{83921329-8907-9D43-A805-0AD246B109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24095D-CF35-2844-8F30-98857790DEE0}"/>
              </a:ext>
            </a:extLst>
          </p:cNvPr>
          <p:cNvSpPr>
            <a:spLocks noGrp="1"/>
          </p:cNvSpPr>
          <p:nvPr>
            <p:ph type="sldNum" sz="quarter" idx="12"/>
          </p:nvPr>
        </p:nvSpPr>
        <p:spPr/>
        <p:txBody>
          <a:bodyPr/>
          <a:lstStyle/>
          <a:p>
            <a:fld id="{6B47298E-0BD5-3946-8EED-1970CFD4655B}" type="slidenum">
              <a:rPr lang="en-US" smtClean="0"/>
              <a:t>‹#›</a:t>
            </a:fld>
            <a:endParaRPr lang="en-US"/>
          </a:p>
        </p:txBody>
      </p:sp>
    </p:spTree>
    <p:extLst>
      <p:ext uri="{BB962C8B-B14F-4D97-AF65-F5344CB8AC3E}">
        <p14:creationId xmlns:p14="http://schemas.microsoft.com/office/powerpoint/2010/main" val="95145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22888-4D0D-D94A-A7D5-2F678912EB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8ECCB9-1593-E543-8C9B-0BD52BB649B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BE835D-CFE8-C949-8D23-5368C5FCA2A6}"/>
              </a:ext>
            </a:extLst>
          </p:cNvPr>
          <p:cNvSpPr>
            <a:spLocks noGrp="1"/>
          </p:cNvSpPr>
          <p:nvPr>
            <p:ph type="dt" sz="half" idx="10"/>
          </p:nvPr>
        </p:nvSpPr>
        <p:spPr/>
        <p:txBody>
          <a:bodyPr/>
          <a:lstStyle/>
          <a:p>
            <a:fld id="{CF91E78D-28FE-B74E-ADE9-C9DFDA5346DB}" type="datetimeFigureOut">
              <a:rPr lang="en-US" smtClean="0"/>
              <a:t>5/26/2020</a:t>
            </a:fld>
            <a:endParaRPr lang="en-US"/>
          </a:p>
        </p:txBody>
      </p:sp>
      <p:sp>
        <p:nvSpPr>
          <p:cNvPr id="5" name="Footer Placeholder 4">
            <a:extLst>
              <a:ext uri="{FF2B5EF4-FFF2-40B4-BE49-F238E27FC236}">
                <a16:creationId xmlns:a16="http://schemas.microsoft.com/office/drawing/2014/main" id="{A5FD2E08-5FA7-594D-8141-CDBB674851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4E6BF8-9305-DC47-8BB9-ACE4A62DA04E}"/>
              </a:ext>
            </a:extLst>
          </p:cNvPr>
          <p:cNvSpPr>
            <a:spLocks noGrp="1"/>
          </p:cNvSpPr>
          <p:nvPr>
            <p:ph type="sldNum" sz="quarter" idx="12"/>
          </p:nvPr>
        </p:nvSpPr>
        <p:spPr/>
        <p:txBody>
          <a:bodyPr/>
          <a:lstStyle/>
          <a:p>
            <a:fld id="{6B47298E-0BD5-3946-8EED-1970CFD4655B}" type="slidenum">
              <a:rPr lang="en-US" smtClean="0"/>
              <a:t>‹#›</a:t>
            </a:fld>
            <a:endParaRPr lang="en-US"/>
          </a:p>
        </p:txBody>
      </p:sp>
    </p:spTree>
    <p:extLst>
      <p:ext uri="{BB962C8B-B14F-4D97-AF65-F5344CB8AC3E}">
        <p14:creationId xmlns:p14="http://schemas.microsoft.com/office/powerpoint/2010/main" val="488665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B0791-C0F2-1246-8DF9-EA65E23F3E4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8FB4389-1AFB-6A46-B093-577866242A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8616A2-FB27-074B-8D55-4338F49E7B4E}"/>
              </a:ext>
            </a:extLst>
          </p:cNvPr>
          <p:cNvSpPr>
            <a:spLocks noGrp="1"/>
          </p:cNvSpPr>
          <p:nvPr>
            <p:ph type="dt" sz="half" idx="10"/>
          </p:nvPr>
        </p:nvSpPr>
        <p:spPr/>
        <p:txBody>
          <a:bodyPr/>
          <a:lstStyle/>
          <a:p>
            <a:fld id="{CF91E78D-28FE-B74E-ADE9-C9DFDA5346DB}" type="datetimeFigureOut">
              <a:rPr lang="en-US" smtClean="0"/>
              <a:t>5/26/2020</a:t>
            </a:fld>
            <a:endParaRPr lang="en-US"/>
          </a:p>
        </p:txBody>
      </p:sp>
      <p:sp>
        <p:nvSpPr>
          <p:cNvPr id="5" name="Footer Placeholder 4">
            <a:extLst>
              <a:ext uri="{FF2B5EF4-FFF2-40B4-BE49-F238E27FC236}">
                <a16:creationId xmlns:a16="http://schemas.microsoft.com/office/drawing/2014/main" id="{9569197F-EAF0-3442-8CDD-03A415121E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C790E7-4488-0F43-A32B-80B323D9075D}"/>
              </a:ext>
            </a:extLst>
          </p:cNvPr>
          <p:cNvSpPr>
            <a:spLocks noGrp="1"/>
          </p:cNvSpPr>
          <p:nvPr>
            <p:ph type="sldNum" sz="quarter" idx="12"/>
          </p:nvPr>
        </p:nvSpPr>
        <p:spPr/>
        <p:txBody>
          <a:bodyPr/>
          <a:lstStyle/>
          <a:p>
            <a:fld id="{6B47298E-0BD5-3946-8EED-1970CFD4655B}" type="slidenum">
              <a:rPr lang="en-US" smtClean="0"/>
              <a:t>‹#›</a:t>
            </a:fld>
            <a:endParaRPr lang="en-US"/>
          </a:p>
        </p:txBody>
      </p:sp>
    </p:spTree>
    <p:extLst>
      <p:ext uri="{BB962C8B-B14F-4D97-AF65-F5344CB8AC3E}">
        <p14:creationId xmlns:p14="http://schemas.microsoft.com/office/powerpoint/2010/main" val="2636973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FE557-4130-3F49-BF1A-3EC54E9732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C3AC80-26C5-EC4B-9783-C7D40960CDE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0F0EC7E-BB44-484E-BF3D-4C3233B80F9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501D605-86F8-9043-AE6E-D1F34C57315A}"/>
              </a:ext>
            </a:extLst>
          </p:cNvPr>
          <p:cNvSpPr>
            <a:spLocks noGrp="1"/>
          </p:cNvSpPr>
          <p:nvPr>
            <p:ph type="dt" sz="half" idx="10"/>
          </p:nvPr>
        </p:nvSpPr>
        <p:spPr/>
        <p:txBody>
          <a:bodyPr/>
          <a:lstStyle/>
          <a:p>
            <a:fld id="{CF91E78D-28FE-B74E-ADE9-C9DFDA5346DB}" type="datetimeFigureOut">
              <a:rPr lang="en-US" smtClean="0"/>
              <a:t>5/26/2020</a:t>
            </a:fld>
            <a:endParaRPr lang="en-US"/>
          </a:p>
        </p:txBody>
      </p:sp>
      <p:sp>
        <p:nvSpPr>
          <p:cNvPr id="6" name="Footer Placeholder 5">
            <a:extLst>
              <a:ext uri="{FF2B5EF4-FFF2-40B4-BE49-F238E27FC236}">
                <a16:creationId xmlns:a16="http://schemas.microsoft.com/office/drawing/2014/main" id="{D6B68FDC-F5E7-CA4C-A576-C64455FBDF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DB40F0-E362-8A45-B27D-22F1587A4A4C}"/>
              </a:ext>
            </a:extLst>
          </p:cNvPr>
          <p:cNvSpPr>
            <a:spLocks noGrp="1"/>
          </p:cNvSpPr>
          <p:nvPr>
            <p:ph type="sldNum" sz="quarter" idx="12"/>
          </p:nvPr>
        </p:nvSpPr>
        <p:spPr/>
        <p:txBody>
          <a:bodyPr/>
          <a:lstStyle/>
          <a:p>
            <a:fld id="{6B47298E-0BD5-3946-8EED-1970CFD4655B}" type="slidenum">
              <a:rPr lang="en-US" smtClean="0"/>
              <a:t>‹#›</a:t>
            </a:fld>
            <a:endParaRPr lang="en-US"/>
          </a:p>
        </p:txBody>
      </p:sp>
    </p:spTree>
    <p:extLst>
      <p:ext uri="{BB962C8B-B14F-4D97-AF65-F5344CB8AC3E}">
        <p14:creationId xmlns:p14="http://schemas.microsoft.com/office/powerpoint/2010/main" val="3058234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92D27-DA90-B54B-8AD5-3A462F02B65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5923A0B-EF2C-014C-A9C8-AE3810503D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FAA54E-E7A7-E54A-8B4C-B60E7124907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301FB13-3AF8-D742-ABDF-86DD00F1DA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78CD749-6DFC-E44F-985B-90B6A834922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EB31AED-F91C-EE4F-B0BC-B12D55166590}"/>
              </a:ext>
            </a:extLst>
          </p:cNvPr>
          <p:cNvSpPr>
            <a:spLocks noGrp="1"/>
          </p:cNvSpPr>
          <p:nvPr>
            <p:ph type="dt" sz="half" idx="10"/>
          </p:nvPr>
        </p:nvSpPr>
        <p:spPr/>
        <p:txBody>
          <a:bodyPr/>
          <a:lstStyle/>
          <a:p>
            <a:fld id="{CF91E78D-28FE-B74E-ADE9-C9DFDA5346DB}" type="datetimeFigureOut">
              <a:rPr lang="en-US" smtClean="0"/>
              <a:t>5/26/2020</a:t>
            </a:fld>
            <a:endParaRPr lang="en-US"/>
          </a:p>
        </p:txBody>
      </p:sp>
      <p:sp>
        <p:nvSpPr>
          <p:cNvPr id="8" name="Footer Placeholder 7">
            <a:extLst>
              <a:ext uri="{FF2B5EF4-FFF2-40B4-BE49-F238E27FC236}">
                <a16:creationId xmlns:a16="http://schemas.microsoft.com/office/drawing/2014/main" id="{344B83C3-8C8A-B643-A576-F78E338FCD0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170E636-FB4D-AA44-B186-EC0FEFBAA4E9}"/>
              </a:ext>
            </a:extLst>
          </p:cNvPr>
          <p:cNvSpPr>
            <a:spLocks noGrp="1"/>
          </p:cNvSpPr>
          <p:nvPr>
            <p:ph type="sldNum" sz="quarter" idx="12"/>
          </p:nvPr>
        </p:nvSpPr>
        <p:spPr/>
        <p:txBody>
          <a:bodyPr/>
          <a:lstStyle/>
          <a:p>
            <a:fld id="{6B47298E-0BD5-3946-8EED-1970CFD4655B}" type="slidenum">
              <a:rPr lang="en-US" smtClean="0"/>
              <a:t>‹#›</a:t>
            </a:fld>
            <a:endParaRPr lang="en-US"/>
          </a:p>
        </p:txBody>
      </p:sp>
    </p:spTree>
    <p:extLst>
      <p:ext uri="{BB962C8B-B14F-4D97-AF65-F5344CB8AC3E}">
        <p14:creationId xmlns:p14="http://schemas.microsoft.com/office/powerpoint/2010/main" val="1241280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5D7E5-C75A-B94D-9F80-774ACBE92BF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90AB55D-C6AF-CF4F-ADDA-EB509B2C08B6}"/>
              </a:ext>
            </a:extLst>
          </p:cNvPr>
          <p:cNvSpPr>
            <a:spLocks noGrp="1"/>
          </p:cNvSpPr>
          <p:nvPr>
            <p:ph type="dt" sz="half" idx="10"/>
          </p:nvPr>
        </p:nvSpPr>
        <p:spPr/>
        <p:txBody>
          <a:bodyPr/>
          <a:lstStyle/>
          <a:p>
            <a:fld id="{CF91E78D-28FE-B74E-ADE9-C9DFDA5346DB}" type="datetimeFigureOut">
              <a:rPr lang="en-US" smtClean="0"/>
              <a:t>5/26/2020</a:t>
            </a:fld>
            <a:endParaRPr lang="en-US"/>
          </a:p>
        </p:txBody>
      </p:sp>
      <p:sp>
        <p:nvSpPr>
          <p:cNvPr id="4" name="Footer Placeholder 3">
            <a:extLst>
              <a:ext uri="{FF2B5EF4-FFF2-40B4-BE49-F238E27FC236}">
                <a16:creationId xmlns:a16="http://schemas.microsoft.com/office/drawing/2014/main" id="{BB26CE15-74C2-B44C-9B3C-3E97D73C1C9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46A1D09-2D4F-7E40-88F4-0CC32D611F89}"/>
              </a:ext>
            </a:extLst>
          </p:cNvPr>
          <p:cNvSpPr>
            <a:spLocks noGrp="1"/>
          </p:cNvSpPr>
          <p:nvPr>
            <p:ph type="sldNum" sz="quarter" idx="12"/>
          </p:nvPr>
        </p:nvSpPr>
        <p:spPr/>
        <p:txBody>
          <a:bodyPr/>
          <a:lstStyle/>
          <a:p>
            <a:fld id="{6B47298E-0BD5-3946-8EED-1970CFD4655B}" type="slidenum">
              <a:rPr lang="en-US" smtClean="0"/>
              <a:t>‹#›</a:t>
            </a:fld>
            <a:endParaRPr lang="en-US"/>
          </a:p>
        </p:txBody>
      </p:sp>
    </p:spTree>
    <p:extLst>
      <p:ext uri="{BB962C8B-B14F-4D97-AF65-F5344CB8AC3E}">
        <p14:creationId xmlns:p14="http://schemas.microsoft.com/office/powerpoint/2010/main" val="1741418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80EF1B9-D55B-954E-9DF9-328DCAFA583A}"/>
              </a:ext>
            </a:extLst>
          </p:cNvPr>
          <p:cNvSpPr>
            <a:spLocks noGrp="1"/>
          </p:cNvSpPr>
          <p:nvPr>
            <p:ph type="dt" sz="half" idx="10"/>
          </p:nvPr>
        </p:nvSpPr>
        <p:spPr/>
        <p:txBody>
          <a:bodyPr/>
          <a:lstStyle/>
          <a:p>
            <a:fld id="{CF91E78D-28FE-B74E-ADE9-C9DFDA5346DB}" type="datetimeFigureOut">
              <a:rPr lang="en-US" smtClean="0"/>
              <a:t>5/26/2020</a:t>
            </a:fld>
            <a:endParaRPr lang="en-US"/>
          </a:p>
        </p:txBody>
      </p:sp>
      <p:sp>
        <p:nvSpPr>
          <p:cNvPr id="3" name="Footer Placeholder 2">
            <a:extLst>
              <a:ext uri="{FF2B5EF4-FFF2-40B4-BE49-F238E27FC236}">
                <a16:creationId xmlns:a16="http://schemas.microsoft.com/office/drawing/2014/main" id="{5DB2108A-A642-4448-9611-35E07BA620D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7864C24-CFAC-7B42-B5F2-488BF3433AC7}"/>
              </a:ext>
            </a:extLst>
          </p:cNvPr>
          <p:cNvSpPr>
            <a:spLocks noGrp="1"/>
          </p:cNvSpPr>
          <p:nvPr>
            <p:ph type="sldNum" sz="quarter" idx="12"/>
          </p:nvPr>
        </p:nvSpPr>
        <p:spPr/>
        <p:txBody>
          <a:bodyPr/>
          <a:lstStyle/>
          <a:p>
            <a:fld id="{6B47298E-0BD5-3946-8EED-1970CFD4655B}" type="slidenum">
              <a:rPr lang="en-US" smtClean="0"/>
              <a:t>‹#›</a:t>
            </a:fld>
            <a:endParaRPr lang="en-US"/>
          </a:p>
        </p:txBody>
      </p:sp>
    </p:spTree>
    <p:extLst>
      <p:ext uri="{BB962C8B-B14F-4D97-AF65-F5344CB8AC3E}">
        <p14:creationId xmlns:p14="http://schemas.microsoft.com/office/powerpoint/2010/main" val="1020786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FB693-59D1-964A-9812-B576A8496B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DB5B8B7-3395-0843-A75F-696343D42F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AF26E2F-9919-2D4F-B4A9-F0DAFFB078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A0881A-1005-2D41-8189-F83BE1C41058}"/>
              </a:ext>
            </a:extLst>
          </p:cNvPr>
          <p:cNvSpPr>
            <a:spLocks noGrp="1"/>
          </p:cNvSpPr>
          <p:nvPr>
            <p:ph type="dt" sz="half" idx="10"/>
          </p:nvPr>
        </p:nvSpPr>
        <p:spPr/>
        <p:txBody>
          <a:bodyPr/>
          <a:lstStyle/>
          <a:p>
            <a:fld id="{CF91E78D-28FE-B74E-ADE9-C9DFDA5346DB}" type="datetimeFigureOut">
              <a:rPr lang="en-US" smtClean="0"/>
              <a:t>5/26/2020</a:t>
            </a:fld>
            <a:endParaRPr lang="en-US"/>
          </a:p>
        </p:txBody>
      </p:sp>
      <p:sp>
        <p:nvSpPr>
          <p:cNvPr id="6" name="Footer Placeholder 5">
            <a:extLst>
              <a:ext uri="{FF2B5EF4-FFF2-40B4-BE49-F238E27FC236}">
                <a16:creationId xmlns:a16="http://schemas.microsoft.com/office/drawing/2014/main" id="{A919EF91-8E2E-F34F-B718-0E2C31BFF9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6C0C2E-D3FB-2940-AFC8-9CE1D12E1DBA}"/>
              </a:ext>
            </a:extLst>
          </p:cNvPr>
          <p:cNvSpPr>
            <a:spLocks noGrp="1"/>
          </p:cNvSpPr>
          <p:nvPr>
            <p:ph type="sldNum" sz="quarter" idx="12"/>
          </p:nvPr>
        </p:nvSpPr>
        <p:spPr/>
        <p:txBody>
          <a:bodyPr/>
          <a:lstStyle/>
          <a:p>
            <a:fld id="{6B47298E-0BD5-3946-8EED-1970CFD4655B}" type="slidenum">
              <a:rPr lang="en-US" smtClean="0"/>
              <a:t>‹#›</a:t>
            </a:fld>
            <a:endParaRPr lang="en-US"/>
          </a:p>
        </p:txBody>
      </p:sp>
    </p:spTree>
    <p:extLst>
      <p:ext uri="{BB962C8B-B14F-4D97-AF65-F5344CB8AC3E}">
        <p14:creationId xmlns:p14="http://schemas.microsoft.com/office/powerpoint/2010/main" val="2700680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E4CDB-3ABD-DB40-A5EB-35260669FF4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174879F-3797-364B-B3F1-52AC5A3094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D79B09C-4744-5D4E-8F05-E769BF8E7B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C7471D-9C1D-A443-AB58-41513A408D8C}"/>
              </a:ext>
            </a:extLst>
          </p:cNvPr>
          <p:cNvSpPr>
            <a:spLocks noGrp="1"/>
          </p:cNvSpPr>
          <p:nvPr>
            <p:ph type="dt" sz="half" idx="10"/>
          </p:nvPr>
        </p:nvSpPr>
        <p:spPr/>
        <p:txBody>
          <a:bodyPr/>
          <a:lstStyle/>
          <a:p>
            <a:fld id="{CF91E78D-28FE-B74E-ADE9-C9DFDA5346DB}" type="datetimeFigureOut">
              <a:rPr lang="en-US" smtClean="0"/>
              <a:t>5/26/2020</a:t>
            </a:fld>
            <a:endParaRPr lang="en-US"/>
          </a:p>
        </p:txBody>
      </p:sp>
      <p:sp>
        <p:nvSpPr>
          <p:cNvPr id="6" name="Footer Placeholder 5">
            <a:extLst>
              <a:ext uri="{FF2B5EF4-FFF2-40B4-BE49-F238E27FC236}">
                <a16:creationId xmlns:a16="http://schemas.microsoft.com/office/drawing/2014/main" id="{CE9A61B3-50DE-D549-B803-FFCFD41ABB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647D6F-ACE1-F548-A5AC-548508CBAD81}"/>
              </a:ext>
            </a:extLst>
          </p:cNvPr>
          <p:cNvSpPr>
            <a:spLocks noGrp="1"/>
          </p:cNvSpPr>
          <p:nvPr>
            <p:ph type="sldNum" sz="quarter" idx="12"/>
          </p:nvPr>
        </p:nvSpPr>
        <p:spPr/>
        <p:txBody>
          <a:bodyPr/>
          <a:lstStyle/>
          <a:p>
            <a:fld id="{6B47298E-0BD5-3946-8EED-1970CFD4655B}" type="slidenum">
              <a:rPr lang="en-US" smtClean="0"/>
              <a:t>‹#›</a:t>
            </a:fld>
            <a:endParaRPr lang="en-US"/>
          </a:p>
        </p:txBody>
      </p:sp>
    </p:spTree>
    <p:extLst>
      <p:ext uri="{BB962C8B-B14F-4D97-AF65-F5344CB8AC3E}">
        <p14:creationId xmlns:p14="http://schemas.microsoft.com/office/powerpoint/2010/main" val="3301585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58312C-7545-8747-8F89-9967104271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AB5B74A-0AC0-6449-8B82-F3ED9406A1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FAF89C-49D0-7C4E-81BC-54E00CA5A63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91E78D-28FE-B74E-ADE9-C9DFDA5346DB}" type="datetimeFigureOut">
              <a:rPr lang="en-US" smtClean="0"/>
              <a:t>5/26/2020</a:t>
            </a:fld>
            <a:endParaRPr lang="en-US"/>
          </a:p>
        </p:txBody>
      </p:sp>
      <p:sp>
        <p:nvSpPr>
          <p:cNvPr id="5" name="Footer Placeholder 4">
            <a:extLst>
              <a:ext uri="{FF2B5EF4-FFF2-40B4-BE49-F238E27FC236}">
                <a16:creationId xmlns:a16="http://schemas.microsoft.com/office/drawing/2014/main" id="{A69396B3-C30D-3A4B-963A-D9BB8E84CA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4FA94D-6457-DA43-BBE7-08819F1D41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47298E-0BD5-3946-8EED-1970CFD4655B}" type="slidenum">
              <a:rPr lang="en-US" smtClean="0"/>
              <a:t>‹#›</a:t>
            </a:fld>
            <a:endParaRPr lang="en-US"/>
          </a:p>
        </p:txBody>
      </p:sp>
    </p:spTree>
    <p:extLst>
      <p:ext uri="{BB962C8B-B14F-4D97-AF65-F5344CB8AC3E}">
        <p14:creationId xmlns:p14="http://schemas.microsoft.com/office/powerpoint/2010/main" val="2398899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hyperlink" Target="https://www.baseballamerica.com/stories/as-restrictions-ease-minor-league-teams-find-ways-to-attract-fans/" TargetMode="External"/><Relationship Id="rId13" Type="http://schemas.openxmlformats.org/officeDocument/2006/relationships/hyperlink" Target="https://ballparkdigest.com/2020/04/01/milb-teams-expand-offerings-launch-charitable-efforts/" TargetMode="External"/><Relationship Id="rId3" Type="http://schemas.openxmlformats.org/officeDocument/2006/relationships/image" Target="../media/image2.png"/><Relationship Id="rId7" Type="http://schemas.openxmlformats.org/officeDocument/2006/relationships/hyperlink" Target="https://www.usatoday.com/story/sports/mlb/twins/2020/05/23/pensacola-blue-wahoos-minor-league-baseball-stadium-airbnb-1500-price/5250569002/" TargetMode="External"/><Relationship Id="rId12" Type="http://schemas.openxmlformats.org/officeDocument/2006/relationships/hyperlink" Target="https://www.milb.com/louisville/community/buddyscurbsidepickup" TargetMode="External"/><Relationship Id="rId2" Type="http://schemas.openxmlformats.org/officeDocument/2006/relationships/image" Target="../media/image3.png"/><Relationship Id="rId16" Type="http://schemas.openxmlformats.org/officeDocument/2006/relationships/hyperlink" Target="https://www.youtube.com/channel/UCE1PqpGaT2frZ1fQdBAeFww" TargetMode="External"/><Relationship Id="rId1" Type="http://schemas.openxmlformats.org/officeDocument/2006/relationships/slideLayout" Target="../slideLayouts/slideLayout1.xml"/><Relationship Id="rId6" Type="http://schemas.openxmlformats.org/officeDocument/2006/relationships/hyperlink" Target="https://www.milb.com/akron/news/rubberducks-launch-quakron-cares-program-to-assist-with-covid-19-relief-efforts" TargetMode="External"/><Relationship Id="rId11" Type="http://schemas.openxmlformats.org/officeDocument/2006/relationships/hyperlink" Target="https://www.saintsbaseball.com/news/detail/saints-opening-day-becomes-nopening-day-with-virtual-celebration-on-may-19" TargetMode="External"/><Relationship Id="rId5" Type="http://schemas.openxmlformats.org/officeDocument/2006/relationships/hyperlink" Target="https://www.airbnb.com/rooms/43485958?source_impression_id=p3_1590258907_QwV2FlYgnEeBktjk&amp;guests=1&amp;adults=1" TargetMode="External"/><Relationship Id="rId15" Type="http://schemas.openxmlformats.org/officeDocument/2006/relationships/hyperlink" Target="https://www.omaha.com/sports/local-sports/storm-chasers-to-host-second-drive-in-fireworks-show-may-9-at-werner-park/article_c18e1510-6f73-5496-a0ca-a59531d018dc.html#2" TargetMode="External"/><Relationship Id="rId10" Type="http://schemas.openxmlformats.org/officeDocument/2006/relationships/hyperlink" Target="https://www.milb.com/news/even-more-minor-league-teams-offer-stadium-food-to-go-313426474" TargetMode="External"/><Relationship Id="rId4" Type="http://schemas.openxmlformats.org/officeDocument/2006/relationships/hyperlink" Target="https://ballparkdigest.com/2020/05/18/another-alternative-ballpark-use-during-a-pandemic-fore/" TargetMode="External"/><Relationship Id="rId9" Type="http://schemas.openxmlformats.org/officeDocument/2006/relationships/hyperlink" Target="https://www.si.com/mlb/2020/05/19/minor-league-baseball-is-in-crisis" TargetMode="External"/><Relationship Id="rId14" Type="http://schemas.openxmlformats.org/officeDocument/2006/relationships/hyperlink" Target="https://northwoodsleague.com/madison-mallard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B33A91D-B746-4F3D-9C9C-657F606E9DF0}"/>
              </a:ext>
              <a:ext uri="{C183D7F6-B498-43B3-948B-1728B52AA6E4}">
                <adec:decorative xmlns:adec="http://schemas.microsoft.com/office/drawing/2017/decorative" val="1"/>
              </a:ext>
            </a:extLst>
          </p:cNvPr>
          <p:cNvPicPr>
            <a:picLocks noChangeAspect="1"/>
          </p:cNvPicPr>
          <p:nvPr/>
        </p:nvPicPr>
        <p:blipFill rotWithShape="1">
          <a:blip r:embed="rId2"/>
          <a:srcRect l="9091" t="22940" b="451"/>
          <a:stretch/>
        </p:blipFill>
        <p:spPr>
          <a:xfrm>
            <a:off x="20" y="10"/>
            <a:ext cx="12191981" cy="6857990"/>
          </a:xfrm>
          <a:prstGeom prst="rect">
            <a:avLst/>
          </a:prstGeom>
        </p:spPr>
      </p:pic>
      <p:sp>
        <p:nvSpPr>
          <p:cNvPr id="12" name="Rectangle 11">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D220165-BEC3-4CC8-AFE3-EFEBB007DA0D}"/>
              </a:ext>
            </a:extLst>
          </p:cNvPr>
          <p:cNvSpPr>
            <a:spLocks noGrp="1"/>
          </p:cNvSpPr>
          <p:nvPr>
            <p:ph type="ctrTitle"/>
          </p:nvPr>
        </p:nvSpPr>
        <p:spPr>
          <a:xfrm>
            <a:off x="404553" y="3228264"/>
            <a:ext cx="9078562" cy="2387600"/>
          </a:xfrm>
        </p:spPr>
        <p:txBody>
          <a:bodyPr>
            <a:normAutofit/>
          </a:bodyPr>
          <a:lstStyle/>
          <a:p>
            <a:pPr algn="l"/>
            <a:r>
              <a:rPr lang="en-US" sz="8000" b="1" dirty="0"/>
              <a:t>MiLB in Crisis</a:t>
            </a:r>
          </a:p>
        </p:txBody>
      </p:sp>
      <p:sp>
        <p:nvSpPr>
          <p:cNvPr id="14" name="Rectangle: Rounded Corners 13">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0A3F1A9B-6F25-4148-B8CA-6437318AE3D4}"/>
              </a:ext>
            </a:extLst>
          </p:cNvPr>
          <p:cNvSpPr>
            <a:spLocks noGrp="1"/>
          </p:cNvSpPr>
          <p:nvPr>
            <p:ph type="subTitle" idx="1"/>
          </p:nvPr>
        </p:nvSpPr>
        <p:spPr>
          <a:xfrm>
            <a:off x="477910" y="5641864"/>
            <a:ext cx="9078562" cy="592975"/>
          </a:xfrm>
        </p:spPr>
        <p:txBody>
          <a:bodyPr anchor="ctr">
            <a:normAutofit/>
          </a:bodyPr>
          <a:lstStyle/>
          <a:p>
            <a:pPr algn="l"/>
            <a:r>
              <a:rPr lang="en-US" sz="3200" dirty="0"/>
              <a:t>What’s on deck for Minor League Baseball teams?</a:t>
            </a:r>
          </a:p>
        </p:txBody>
      </p:sp>
      <p:pic>
        <p:nvPicPr>
          <p:cNvPr id="9" name="Picture 2" descr="MiLB.TV | Live Stream Baseball Games | MiLB.com">
            <a:extLst>
              <a:ext uri="{FF2B5EF4-FFF2-40B4-BE49-F238E27FC236}">
                <a16:creationId xmlns:a16="http://schemas.microsoft.com/office/drawing/2014/main" id="{9B012E34-600B-49A9-BC1B-690FCF8ADC6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7896"/>
          <a:stretch/>
        </p:blipFill>
        <p:spPr bwMode="auto">
          <a:xfrm>
            <a:off x="10034361" y="5307506"/>
            <a:ext cx="1998101" cy="1232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62455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E3CE730-D77F-4176-BB79-94E2413BD35B}"/>
              </a:ext>
            </a:extLst>
          </p:cNvPr>
          <p:cNvSpPr>
            <a:spLocks noGrp="1"/>
          </p:cNvSpPr>
          <p:nvPr>
            <p:ph type="subTitle" idx="1"/>
          </p:nvPr>
        </p:nvSpPr>
        <p:spPr/>
        <p:txBody>
          <a:bodyPr/>
          <a:lstStyle/>
          <a:p>
            <a:endParaRPr lang="en-US"/>
          </a:p>
        </p:txBody>
      </p:sp>
      <p:pic>
        <p:nvPicPr>
          <p:cNvPr id="5" name="Picture 4" descr="A picture containing tree&#10;&#10;Description automatically generated">
            <a:extLst>
              <a:ext uri="{FF2B5EF4-FFF2-40B4-BE49-F238E27FC236}">
                <a16:creationId xmlns:a16="http://schemas.microsoft.com/office/drawing/2014/main" id="{3E50BE90-E866-4508-BECF-6317EB86DCCB}"/>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AF367C41-3591-4B88-B76A-EABC05B7D5AB}"/>
              </a:ext>
            </a:extLst>
          </p:cNvPr>
          <p:cNvSpPr>
            <a:spLocks noGrp="1"/>
          </p:cNvSpPr>
          <p:nvPr>
            <p:ph type="ctrTitle"/>
          </p:nvPr>
        </p:nvSpPr>
        <p:spPr>
          <a:xfrm>
            <a:off x="238539" y="3429000"/>
            <a:ext cx="4214191" cy="1104348"/>
          </a:xfrm>
        </p:spPr>
        <p:txBody>
          <a:bodyPr>
            <a:noAutofit/>
          </a:bodyPr>
          <a:lstStyle/>
          <a:p>
            <a:r>
              <a:rPr lang="en-US" sz="7200" b="1" dirty="0"/>
              <a:t>Public Relations</a:t>
            </a:r>
          </a:p>
        </p:txBody>
      </p:sp>
      <p:pic>
        <p:nvPicPr>
          <p:cNvPr id="6146" name="Picture 2" descr="PRESS RELEASE red Rubber Stamp vector over a white background. — Stock Vector">
            <a:extLst>
              <a:ext uri="{FF2B5EF4-FFF2-40B4-BE49-F238E27FC236}">
                <a16:creationId xmlns:a16="http://schemas.microsoft.com/office/drawing/2014/main" id="{F875227C-2891-4779-948F-96D01806AD16}"/>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88967" y="3220281"/>
            <a:ext cx="1028700"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0071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 name="Title 1">
            <a:extLst>
              <a:ext uri="{FF2B5EF4-FFF2-40B4-BE49-F238E27FC236}">
                <a16:creationId xmlns:a16="http://schemas.microsoft.com/office/drawing/2014/main" id="{6313A10E-EE6D-4C23-9976-855777AFA352}"/>
              </a:ext>
            </a:extLst>
          </p:cNvPr>
          <p:cNvSpPr>
            <a:spLocks noGrp="1"/>
          </p:cNvSpPr>
          <p:nvPr>
            <p:ph type="ctrTitle"/>
          </p:nvPr>
        </p:nvSpPr>
        <p:spPr>
          <a:xfrm>
            <a:off x="8410518" y="3058421"/>
            <a:ext cx="3544415" cy="2683187"/>
          </a:xfrm>
        </p:spPr>
        <p:txBody>
          <a:bodyPr anchor="b">
            <a:normAutofit fontScale="90000"/>
          </a:bodyPr>
          <a:lstStyle/>
          <a:p>
            <a:pPr algn="l"/>
            <a:r>
              <a:rPr lang="en-US" sz="4400" b="1" u="sng" dirty="0">
                <a:solidFill>
                  <a:srgbClr val="FFFFFF"/>
                </a:solidFill>
              </a:rPr>
              <a:t>Public Relations:</a:t>
            </a:r>
            <a:r>
              <a:rPr lang="en-US" sz="4400" b="1" dirty="0">
                <a:solidFill>
                  <a:srgbClr val="FFFFFF"/>
                </a:solidFill>
              </a:rPr>
              <a:t> </a:t>
            </a:r>
            <a:r>
              <a:rPr lang="en-US" sz="4400" dirty="0">
                <a:solidFill>
                  <a:srgbClr val="FFFFFF"/>
                </a:solidFill>
              </a:rPr>
              <a:t> </a:t>
            </a:r>
            <a:br>
              <a:rPr lang="en-US" sz="4400" dirty="0">
                <a:solidFill>
                  <a:srgbClr val="FFFFFF"/>
                </a:solidFill>
              </a:rPr>
            </a:br>
            <a:br>
              <a:rPr lang="en-US" sz="4400" dirty="0">
                <a:solidFill>
                  <a:srgbClr val="FFFFFF"/>
                </a:solidFill>
              </a:rPr>
            </a:br>
            <a:r>
              <a:rPr lang="en-US" sz="3100" i="1" dirty="0">
                <a:solidFill>
                  <a:srgbClr val="FFFFFF"/>
                </a:solidFill>
              </a:rPr>
              <a:t>Activities that promote the image and communications an organization has with its employees, customers and public</a:t>
            </a:r>
          </a:p>
        </p:txBody>
      </p:sp>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2" descr="MiLB.TV | Live Stream Baseball Games | MiLB.com">
            <a:extLst>
              <a:ext uri="{FF2B5EF4-FFF2-40B4-BE49-F238E27FC236}">
                <a16:creationId xmlns:a16="http://schemas.microsoft.com/office/drawing/2014/main" id="{D08211DB-41D0-4BFD-89FD-CA5BA66FFD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7896"/>
          <a:stretch/>
        </p:blipFill>
        <p:spPr bwMode="auto">
          <a:xfrm>
            <a:off x="8916816" y="321116"/>
            <a:ext cx="2223008" cy="1372748"/>
          </a:xfrm>
          <a:prstGeom prst="rect">
            <a:avLst/>
          </a:prstGeom>
          <a:noFill/>
          <a:extLst>
            <a:ext uri="{909E8E84-426E-40DD-AFC4-6F175D3DCCD1}">
              <a14:hiddenFill xmlns:a14="http://schemas.microsoft.com/office/drawing/2010/main">
                <a:solidFill>
                  <a:srgbClr val="FFFFFF"/>
                </a:solidFill>
              </a14:hiddenFill>
            </a:ext>
          </a:extLst>
        </p:spPr>
      </p:pic>
      <p:sp>
        <p:nvSpPr>
          <p:cNvPr id="10" name="Subtitle 4">
            <a:extLst>
              <a:ext uri="{FF2B5EF4-FFF2-40B4-BE49-F238E27FC236}">
                <a16:creationId xmlns:a16="http://schemas.microsoft.com/office/drawing/2014/main" id="{DDDB733C-244E-4428-B819-7D2202C965C1}"/>
              </a:ext>
            </a:extLst>
          </p:cNvPr>
          <p:cNvSpPr>
            <a:spLocks noGrp="1"/>
          </p:cNvSpPr>
          <p:nvPr>
            <p:ph type="subTitle" idx="1"/>
          </p:nvPr>
        </p:nvSpPr>
        <p:spPr>
          <a:xfrm>
            <a:off x="618066" y="321116"/>
            <a:ext cx="6511395" cy="6011951"/>
          </a:xfrm>
        </p:spPr>
        <p:txBody>
          <a:bodyPr anchor="t">
            <a:noAutofit/>
          </a:bodyPr>
          <a:lstStyle/>
          <a:p>
            <a:pPr algn="l"/>
            <a:r>
              <a:rPr lang="en-US" dirty="0">
                <a:solidFill>
                  <a:srgbClr val="002060"/>
                </a:solidFill>
              </a:rPr>
              <a:t>Sports teams develop </a:t>
            </a:r>
            <a:r>
              <a:rPr lang="en-US" b="1" dirty="0">
                <a:solidFill>
                  <a:srgbClr val="002060"/>
                </a:solidFill>
              </a:rPr>
              <a:t>public relations </a:t>
            </a:r>
            <a:r>
              <a:rPr lang="en-US" dirty="0">
                <a:solidFill>
                  <a:srgbClr val="002060"/>
                </a:solidFill>
              </a:rPr>
              <a:t>strategies to help immerse the franchise in the community, generate goodwill with their fanbase, and communicate key information to stakeholders.</a:t>
            </a:r>
          </a:p>
          <a:p>
            <a:pPr algn="l"/>
            <a:endParaRPr lang="en-US" dirty="0">
              <a:solidFill>
                <a:srgbClr val="002060"/>
              </a:solidFill>
            </a:endParaRPr>
          </a:p>
          <a:p>
            <a:pPr algn="l"/>
            <a:r>
              <a:rPr lang="en-US" dirty="0">
                <a:solidFill>
                  <a:srgbClr val="002060"/>
                </a:solidFill>
              </a:rPr>
              <a:t>In times like these, a sound community relations plan is as important as ever, creating opportunities for teams to give back to their local communities.  Engaging in community relations activities help establish roots within a franchise’s hometown and build a positive image surrounding the team’s brand.</a:t>
            </a:r>
          </a:p>
          <a:p>
            <a:pPr algn="l"/>
            <a:endParaRPr lang="en-US" dirty="0">
              <a:solidFill>
                <a:srgbClr val="002060"/>
              </a:solidFill>
            </a:endParaRPr>
          </a:p>
          <a:p>
            <a:pPr algn="l"/>
            <a:r>
              <a:rPr lang="en-US" dirty="0">
                <a:solidFill>
                  <a:srgbClr val="002060"/>
                </a:solidFill>
              </a:rPr>
              <a:t>Community relations activities can range from financial contributions to volunteering to general Public Service Announcements (PSAs).</a:t>
            </a:r>
          </a:p>
        </p:txBody>
      </p:sp>
    </p:spTree>
    <p:extLst>
      <p:ext uri="{BB962C8B-B14F-4D97-AF65-F5344CB8AC3E}">
        <p14:creationId xmlns:p14="http://schemas.microsoft.com/office/powerpoint/2010/main" val="1540324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 name="Rectangle 45">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3" name="Picture 47">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54" name="Rectangle 4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1526E4C5-FA94-4130-A187-292125223DD2}"/>
              </a:ext>
            </a:extLst>
          </p:cNvPr>
          <p:cNvSpPr/>
          <p:nvPr/>
        </p:nvSpPr>
        <p:spPr>
          <a:xfrm>
            <a:off x="361611" y="4716410"/>
            <a:ext cx="6989540" cy="1631216"/>
          </a:xfrm>
          <a:prstGeom prst="rect">
            <a:avLst/>
          </a:prstGeom>
        </p:spPr>
        <p:txBody>
          <a:bodyPr wrap="square">
            <a:spAutoFit/>
          </a:bodyPr>
          <a:lstStyle/>
          <a:p>
            <a:pPr lvl="0"/>
            <a:r>
              <a:rPr lang="en-US" sz="2000" dirty="0">
                <a:solidFill>
                  <a:srgbClr val="002060"/>
                </a:solidFill>
              </a:rPr>
              <a:t>The Pacific Coast League’s Reno Aces took 25 brand new, unused players' jerseys and, after working for five days, hand-made 193 face masks that the team could sell to fans.  The fundraiser generated $3,600 (the masks sold out in just two hours) with the proceeds benefiting the local healthcare community. </a:t>
            </a:r>
            <a:endPar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40" name="Title 1">
            <a:extLst>
              <a:ext uri="{FF2B5EF4-FFF2-40B4-BE49-F238E27FC236}">
                <a16:creationId xmlns:a16="http://schemas.microsoft.com/office/drawing/2014/main" id="{8C0E0E27-375B-4167-839F-02C8F226BC13}"/>
              </a:ext>
            </a:extLst>
          </p:cNvPr>
          <p:cNvSpPr>
            <a:spLocks noGrp="1"/>
          </p:cNvSpPr>
          <p:nvPr>
            <p:ph type="ctrTitle"/>
          </p:nvPr>
        </p:nvSpPr>
        <p:spPr>
          <a:xfrm>
            <a:off x="7884160" y="184539"/>
            <a:ext cx="4307839" cy="1349621"/>
          </a:xfrm>
        </p:spPr>
        <p:txBody>
          <a:bodyPr anchor="b">
            <a:normAutofit/>
          </a:bodyPr>
          <a:lstStyle/>
          <a:p>
            <a:r>
              <a:rPr lang="en-US" sz="4000" b="1" dirty="0">
                <a:solidFill>
                  <a:srgbClr val="FFFFFF"/>
                </a:solidFill>
              </a:rPr>
              <a:t>Reno Aces “Mask-Making Operation”</a:t>
            </a:r>
          </a:p>
        </p:txBody>
      </p:sp>
      <p:sp>
        <p:nvSpPr>
          <p:cNvPr id="42" name="Subtitle 2">
            <a:extLst>
              <a:ext uri="{FF2B5EF4-FFF2-40B4-BE49-F238E27FC236}">
                <a16:creationId xmlns:a16="http://schemas.microsoft.com/office/drawing/2014/main" id="{C021C64B-454C-40BB-9B66-855C66B5B7F3}"/>
              </a:ext>
            </a:extLst>
          </p:cNvPr>
          <p:cNvSpPr>
            <a:spLocks noGrp="1"/>
          </p:cNvSpPr>
          <p:nvPr>
            <p:ph type="subTitle" idx="1"/>
          </p:nvPr>
        </p:nvSpPr>
        <p:spPr>
          <a:xfrm>
            <a:off x="8429332" y="2201556"/>
            <a:ext cx="3051468" cy="1994524"/>
          </a:xfrm>
        </p:spPr>
        <p:txBody>
          <a:bodyPr anchor="t">
            <a:normAutofit/>
          </a:bodyPr>
          <a:lstStyle/>
          <a:p>
            <a:r>
              <a:rPr lang="en-US" sz="2000" dirty="0">
                <a:solidFill>
                  <a:srgbClr val="FFFFFF"/>
                </a:solidFill>
              </a:rPr>
              <a:t>The Reno Aces turned brand new, unused player jerseys into high quality face masks which they sold to raise money for local healthcare workers</a:t>
            </a:r>
          </a:p>
        </p:txBody>
      </p:sp>
      <p:pic>
        <p:nvPicPr>
          <p:cNvPr id="21506" name="Picture 2" descr="Reno Aces - STAY HOME on Twitter: &quot;⚠️ Masks On-Sale Now ...">
            <a:extLst>
              <a:ext uri="{FF2B5EF4-FFF2-40B4-BE49-F238E27FC236}">
                <a16:creationId xmlns:a16="http://schemas.microsoft.com/office/drawing/2014/main" id="{15BEB26D-3607-4333-ABE3-090560431B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611" y="392397"/>
            <a:ext cx="6989540" cy="3931616"/>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a:extLst>
              <a:ext uri="{FF2B5EF4-FFF2-40B4-BE49-F238E27FC236}">
                <a16:creationId xmlns:a16="http://schemas.microsoft.com/office/drawing/2014/main" id="{EBBEF7B5-C791-490A-AFCA-58143FADA2A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989" r="11240"/>
          <a:stretch/>
        </p:blipFill>
        <p:spPr bwMode="auto">
          <a:xfrm>
            <a:off x="8925523" y="4744194"/>
            <a:ext cx="2219952" cy="15656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1591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 name="Rectangle 45">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3" name="Picture 47">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54" name="Rectangle 4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1526E4C5-FA94-4130-A187-292125223DD2}"/>
              </a:ext>
            </a:extLst>
          </p:cNvPr>
          <p:cNvSpPr/>
          <p:nvPr/>
        </p:nvSpPr>
        <p:spPr>
          <a:xfrm>
            <a:off x="233851" y="3934886"/>
            <a:ext cx="6888632" cy="2862322"/>
          </a:xfrm>
          <a:prstGeom prst="rect">
            <a:avLst/>
          </a:prstGeom>
        </p:spPr>
        <p:txBody>
          <a:bodyPr wrap="square">
            <a:spAutoFit/>
          </a:bodyPr>
          <a:lstStyle/>
          <a:p>
            <a:pPr lvl="0"/>
            <a:r>
              <a:rPr lang="en-US" sz="2000" dirty="0">
                <a:solidFill>
                  <a:srgbClr val="002060"/>
                </a:solidFill>
              </a:rPr>
              <a:t>The Louisville Bats partnered with AR vendor Imagination Park Technologies to offer fans a chance to win team-branded prizes when they ordered curbside pickup from local restaurants and shared a picture on social media with a special hashtag.</a:t>
            </a:r>
          </a:p>
          <a:p>
            <a:pPr lvl="0"/>
            <a:endParaRPr lang="en-US" sz="2000" dirty="0">
              <a:solidFill>
                <a:srgbClr val="002060"/>
              </a:solidFill>
            </a:endParaRPr>
          </a:p>
          <a:p>
            <a:pPr lvl="0"/>
            <a:r>
              <a:rPr lang="en-US" sz="2000" dirty="0">
                <a:solidFill>
                  <a:srgbClr val="002060"/>
                </a:solidFill>
              </a:rPr>
              <a:t>To encourage fans to order from local restaurants, each fan who posted an augmented reality photo with #</a:t>
            </a:r>
            <a:r>
              <a:rPr lang="en-US" sz="2000" dirty="0" err="1">
                <a:solidFill>
                  <a:srgbClr val="002060"/>
                </a:solidFill>
              </a:rPr>
              <a:t>CurbsideBuddy</a:t>
            </a:r>
            <a:r>
              <a:rPr lang="en-US" sz="2000" dirty="0">
                <a:solidFill>
                  <a:srgbClr val="002060"/>
                </a:solidFill>
              </a:rPr>
              <a:t> on social media had a chance to win prizes supplied by the Louisville Bats, including tickets, merchandise and VIP experiences.</a:t>
            </a:r>
            <a:endPar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40" name="Title 1">
            <a:extLst>
              <a:ext uri="{FF2B5EF4-FFF2-40B4-BE49-F238E27FC236}">
                <a16:creationId xmlns:a16="http://schemas.microsoft.com/office/drawing/2014/main" id="{8C0E0E27-375B-4167-839F-02C8F226BC13}"/>
              </a:ext>
            </a:extLst>
          </p:cNvPr>
          <p:cNvSpPr>
            <a:spLocks noGrp="1"/>
          </p:cNvSpPr>
          <p:nvPr>
            <p:ph type="ctrTitle"/>
          </p:nvPr>
        </p:nvSpPr>
        <p:spPr>
          <a:xfrm>
            <a:off x="7884160" y="184539"/>
            <a:ext cx="4307839" cy="1834136"/>
          </a:xfrm>
        </p:spPr>
        <p:txBody>
          <a:bodyPr anchor="b">
            <a:normAutofit/>
          </a:bodyPr>
          <a:lstStyle/>
          <a:p>
            <a:r>
              <a:rPr lang="en-US" sz="4000" b="1" dirty="0">
                <a:solidFill>
                  <a:srgbClr val="FFFFFF"/>
                </a:solidFill>
              </a:rPr>
              <a:t>Louisville Bats Support Local Businesses</a:t>
            </a:r>
          </a:p>
        </p:txBody>
      </p:sp>
      <p:sp>
        <p:nvSpPr>
          <p:cNvPr id="42" name="Subtitle 2">
            <a:extLst>
              <a:ext uri="{FF2B5EF4-FFF2-40B4-BE49-F238E27FC236}">
                <a16:creationId xmlns:a16="http://schemas.microsoft.com/office/drawing/2014/main" id="{C021C64B-454C-40BB-9B66-855C66B5B7F3}"/>
              </a:ext>
            </a:extLst>
          </p:cNvPr>
          <p:cNvSpPr>
            <a:spLocks noGrp="1"/>
          </p:cNvSpPr>
          <p:nvPr>
            <p:ph type="subTitle" idx="1"/>
          </p:nvPr>
        </p:nvSpPr>
        <p:spPr>
          <a:xfrm>
            <a:off x="8429332" y="2357418"/>
            <a:ext cx="3051468" cy="2080919"/>
          </a:xfrm>
        </p:spPr>
        <p:txBody>
          <a:bodyPr anchor="t">
            <a:normAutofit/>
          </a:bodyPr>
          <a:lstStyle/>
          <a:p>
            <a:r>
              <a:rPr lang="en-US" sz="2000" dirty="0">
                <a:solidFill>
                  <a:srgbClr val="FFFFFF"/>
                </a:solidFill>
              </a:rPr>
              <a:t>The Triple A Louisville Bats (International League) used a fun augmented reality app to support local restaurants offering curbside pickup orders </a:t>
            </a:r>
          </a:p>
        </p:txBody>
      </p:sp>
      <p:pic>
        <p:nvPicPr>
          <p:cNvPr id="20482" name="Picture 2" descr="Louisville Bats New Logos &amp; Uniforms | Louisville Bats Multimedia">
            <a:extLst>
              <a:ext uri="{FF2B5EF4-FFF2-40B4-BE49-F238E27FC236}">
                <a16:creationId xmlns:a16="http://schemas.microsoft.com/office/drawing/2014/main" id="{B4B00C20-0F51-4A4A-87DA-8F7A9C9D48B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691" t="22592" r="38929" b="23286"/>
          <a:stretch/>
        </p:blipFill>
        <p:spPr bwMode="auto">
          <a:xfrm>
            <a:off x="9185849" y="4806224"/>
            <a:ext cx="1699301" cy="170910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B50B4513-0205-4422-B906-810C41B76123}"/>
              </a:ext>
            </a:extLst>
          </p:cNvPr>
          <p:cNvPicPr>
            <a:picLocks noChangeAspect="1"/>
          </p:cNvPicPr>
          <p:nvPr/>
        </p:nvPicPr>
        <p:blipFill>
          <a:blip r:embed="rId4"/>
          <a:stretch>
            <a:fillRect/>
          </a:stretch>
        </p:blipFill>
        <p:spPr>
          <a:xfrm>
            <a:off x="291866" y="178326"/>
            <a:ext cx="6545727" cy="3680697"/>
          </a:xfrm>
          <a:prstGeom prst="rect">
            <a:avLst/>
          </a:prstGeom>
        </p:spPr>
      </p:pic>
    </p:spTree>
    <p:extLst>
      <p:ext uri="{BB962C8B-B14F-4D97-AF65-F5344CB8AC3E}">
        <p14:creationId xmlns:p14="http://schemas.microsoft.com/office/powerpoint/2010/main" val="1773663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 name="Rectangle 45">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3" name="Picture 47">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54" name="Rectangle 4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1526E4C5-FA94-4130-A187-292125223DD2}"/>
              </a:ext>
            </a:extLst>
          </p:cNvPr>
          <p:cNvSpPr/>
          <p:nvPr/>
        </p:nvSpPr>
        <p:spPr>
          <a:xfrm>
            <a:off x="319498" y="4690157"/>
            <a:ext cx="7122235" cy="1631216"/>
          </a:xfrm>
          <a:prstGeom prst="rect">
            <a:avLst/>
          </a:prstGeom>
        </p:spPr>
        <p:txBody>
          <a:bodyPr wrap="square">
            <a:spAutoFit/>
          </a:bodyPr>
          <a:lstStyle/>
          <a:p>
            <a:pPr lvl="0"/>
            <a:r>
              <a:rPr lang="en-US" sz="2000" dirty="0">
                <a:solidFill>
                  <a:srgbClr val="002060"/>
                </a:solidFill>
              </a:rPr>
              <a:t>The Akron RubberDucks, in partnership with United Way and the City of Akron, launched the </a:t>
            </a:r>
            <a:r>
              <a:rPr lang="en-US" sz="2000" dirty="0" err="1">
                <a:solidFill>
                  <a:srgbClr val="002060"/>
                </a:solidFill>
              </a:rPr>
              <a:t>QuAkron</a:t>
            </a:r>
            <a:r>
              <a:rPr lang="en-US" sz="2000" dirty="0">
                <a:solidFill>
                  <a:srgbClr val="002060"/>
                </a:solidFill>
              </a:rPr>
              <a:t> Cares Program, promising two tickets redeemable to any future RubberDucks game to any fan who donated to the Akron-Summit County COVID-19 Emergency Support Fund.</a:t>
            </a:r>
          </a:p>
        </p:txBody>
      </p:sp>
      <p:sp>
        <p:nvSpPr>
          <p:cNvPr id="40" name="Title 1">
            <a:extLst>
              <a:ext uri="{FF2B5EF4-FFF2-40B4-BE49-F238E27FC236}">
                <a16:creationId xmlns:a16="http://schemas.microsoft.com/office/drawing/2014/main" id="{8C0E0E27-375B-4167-839F-02C8F226BC13}"/>
              </a:ext>
            </a:extLst>
          </p:cNvPr>
          <p:cNvSpPr>
            <a:spLocks noGrp="1"/>
          </p:cNvSpPr>
          <p:nvPr>
            <p:ph type="ctrTitle"/>
          </p:nvPr>
        </p:nvSpPr>
        <p:spPr>
          <a:xfrm>
            <a:off x="7884160" y="184539"/>
            <a:ext cx="4307839" cy="1834136"/>
          </a:xfrm>
        </p:spPr>
        <p:txBody>
          <a:bodyPr anchor="b">
            <a:normAutofit/>
          </a:bodyPr>
          <a:lstStyle/>
          <a:p>
            <a:r>
              <a:rPr lang="en-US" sz="4000" b="1" dirty="0">
                <a:solidFill>
                  <a:srgbClr val="FFFFFF"/>
                </a:solidFill>
              </a:rPr>
              <a:t>Akron Ducks “</a:t>
            </a:r>
            <a:r>
              <a:rPr lang="en-US" sz="4000" b="1" dirty="0" err="1">
                <a:solidFill>
                  <a:srgbClr val="FFFFFF"/>
                </a:solidFill>
              </a:rPr>
              <a:t>Quakron</a:t>
            </a:r>
            <a:r>
              <a:rPr lang="en-US" sz="4000" b="1" dirty="0">
                <a:solidFill>
                  <a:srgbClr val="FFFFFF"/>
                </a:solidFill>
              </a:rPr>
              <a:t> Cares” Program</a:t>
            </a:r>
          </a:p>
        </p:txBody>
      </p:sp>
      <p:sp>
        <p:nvSpPr>
          <p:cNvPr id="42" name="Subtitle 2">
            <a:extLst>
              <a:ext uri="{FF2B5EF4-FFF2-40B4-BE49-F238E27FC236}">
                <a16:creationId xmlns:a16="http://schemas.microsoft.com/office/drawing/2014/main" id="{C021C64B-454C-40BB-9B66-855C66B5B7F3}"/>
              </a:ext>
            </a:extLst>
          </p:cNvPr>
          <p:cNvSpPr>
            <a:spLocks noGrp="1"/>
          </p:cNvSpPr>
          <p:nvPr>
            <p:ph type="subTitle" idx="1"/>
          </p:nvPr>
        </p:nvSpPr>
        <p:spPr>
          <a:xfrm>
            <a:off x="8429332" y="2203214"/>
            <a:ext cx="3051468" cy="3940743"/>
          </a:xfrm>
        </p:spPr>
        <p:txBody>
          <a:bodyPr anchor="t">
            <a:normAutofit/>
          </a:bodyPr>
          <a:lstStyle/>
          <a:p>
            <a:r>
              <a:rPr lang="en-US" sz="2000" dirty="0">
                <a:solidFill>
                  <a:srgbClr val="FFFFFF"/>
                </a:solidFill>
              </a:rPr>
              <a:t>The Akron RubberDucks, a Double A franchise in the Eastern League, partnered with United Way to create a unique fundraising program to support area COVID-19 relief</a:t>
            </a:r>
          </a:p>
        </p:txBody>
      </p:sp>
      <p:pic>
        <p:nvPicPr>
          <p:cNvPr id="32770" name="Picture 2" descr="RubberDucks Announce Staff Additions for 2019 Season | Mexican ...">
            <a:extLst>
              <a:ext uri="{FF2B5EF4-FFF2-40B4-BE49-F238E27FC236}">
                <a16:creationId xmlns:a16="http://schemas.microsoft.com/office/drawing/2014/main" id="{96FB059B-D675-43DA-89B9-2636403344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797" y="4510551"/>
            <a:ext cx="3538538" cy="19904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867F9B6C-4DA3-4752-98F2-11CAE4CD0867}"/>
              </a:ext>
            </a:extLst>
          </p:cNvPr>
          <p:cNvPicPr>
            <a:picLocks noChangeAspect="1"/>
          </p:cNvPicPr>
          <p:nvPr/>
        </p:nvPicPr>
        <p:blipFill>
          <a:blip r:embed="rId4"/>
          <a:stretch>
            <a:fillRect/>
          </a:stretch>
        </p:blipFill>
        <p:spPr>
          <a:xfrm>
            <a:off x="205986" y="270456"/>
            <a:ext cx="7279076" cy="4094480"/>
          </a:xfrm>
          <a:prstGeom prst="rect">
            <a:avLst/>
          </a:prstGeom>
        </p:spPr>
      </p:pic>
    </p:spTree>
    <p:extLst>
      <p:ext uri="{BB962C8B-B14F-4D97-AF65-F5344CB8AC3E}">
        <p14:creationId xmlns:p14="http://schemas.microsoft.com/office/powerpoint/2010/main" val="16302612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E3CE730-D77F-4176-BB79-94E2413BD35B}"/>
              </a:ext>
            </a:extLst>
          </p:cNvPr>
          <p:cNvSpPr>
            <a:spLocks noGrp="1"/>
          </p:cNvSpPr>
          <p:nvPr>
            <p:ph type="subTitle" idx="1"/>
          </p:nvPr>
        </p:nvSpPr>
        <p:spPr/>
        <p:txBody>
          <a:bodyPr/>
          <a:lstStyle/>
          <a:p>
            <a:endParaRPr lang="en-US"/>
          </a:p>
        </p:txBody>
      </p:sp>
      <p:pic>
        <p:nvPicPr>
          <p:cNvPr id="5" name="Picture 4" descr="A picture containing tree&#10;&#10;Description automatically generated">
            <a:extLst>
              <a:ext uri="{FF2B5EF4-FFF2-40B4-BE49-F238E27FC236}">
                <a16:creationId xmlns:a16="http://schemas.microsoft.com/office/drawing/2014/main" id="{3E50BE90-E866-4508-BECF-6317EB86DCCB}"/>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AF367C41-3591-4B88-B76A-EABC05B7D5AB}"/>
              </a:ext>
            </a:extLst>
          </p:cNvPr>
          <p:cNvSpPr>
            <a:spLocks noGrp="1"/>
          </p:cNvSpPr>
          <p:nvPr>
            <p:ph type="ctrTitle"/>
          </p:nvPr>
        </p:nvSpPr>
        <p:spPr>
          <a:xfrm>
            <a:off x="163167" y="3336615"/>
            <a:ext cx="4721087" cy="1104348"/>
          </a:xfrm>
        </p:spPr>
        <p:txBody>
          <a:bodyPr>
            <a:noAutofit/>
          </a:bodyPr>
          <a:lstStyle/>
          <a:p>
            <a:r>
              <a:rPr lang="en-US" sz="7200" b="1" dirty="0"/>
              <a:t>Fan Engagement</a:t>
            </a:r>
          </a:p>
        </p:txBody>
      </p:sp>
      <p:pic>
        <p:nvPicPr>
          <p:cNvPr id="5124" name="Picture 4" descr="Colorful foam finger sketch — Stock Vector">
            <a:extLst>
              <a:ext uri="{FF2B5EF4-FFF2-40B4-BE49-F238E27FC236}">
                <a16:creationId xmlns:a16="http://schemas.microsoft.com/office/drawing/2014/main" id="{904C3AAE-F016-4B7D-9126-E057D03DD85F}"/>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38727" r="61394"/>
          <a:stretch/>
        </p:blipFill>
        <p:spPr bwMode="auto">
          <a:xfrm>
            <a:off x="7868184" y="2923008"/>
            <a:ext cx="757174" cy="1201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7150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 name="Title 1">
            <a:extLst>
              <a:ext uri="{FF2B5EF4-FFF2-40B4-BE49-F238E27FC236}">
                <a16:creationId xmlns:a16="http://schemas.microsoft.com/office/drawing/2014/main" id="{6313A10E-EE6D-4C23-9976-855777AFA352}"/>
              </a:ext>
            </a:extLst>
          </p:cNvPr>
          <p:cNvSpPr>
            <a:spLocks noGrp="1"/>
          </p:cNvSpPr>
          <p:nvPr>
            <p:ph type="ctrTitle"/>
          </p:nvPr>
        </p:nvSpPr>
        <p:spPr>
          <a:xfrm>
            <a:off x="8193772" y="4001441"/>
            <a:ext cx="3591828" cy="2683187"/>
          </a:xfrm>
        </p:spPr>
        <p:txBody>
          <a:bodyPr anchor="b">
            <a:normAutofit fontScale="90000"/>
          </a:bodyPr>
          <a:lstStyle/>
          <a:p>
            <a:pPr algn="l"/>
            <a:r>
              <a:rPr lang="en-US" sz="4400" b="1" dirty="0">
                <a:solidFill>
                  <a:srgbClr val="FFFFFF"/>
                </a:solidFill>
              </a:rPr>
              <a:t>Fan Engagement: </a:t>
            </a:r>
            <a:r>
              <a:rPr lang="en-US" sz="4400" dirty="0">
                <a:solidFill>
                  <a:srgbClr val="FFFFFF"/>
                </a:solidFill>
              </a:rPr>
              <a:t> </a:t>
            </a:r>
            <a:br>
              <a:rPr lang="en-US" sz="4400" dirty="0">
                <a:solidFill>
                  <a:srgbClr val="FFFFFF"/>
                </a:solidFill>
              </a:rPr>
            </a:br>
            <a:br>
              <a:rPr lang="en-US" sz="4400" dirty="0">
                <a:solidFill>
                  <a:srgbClr val="FFFFFF"/>
                </a:solidFill>
              </a:rPr>
            </a:br>
            <a:r>
              <a:rPr lang="en-US" sz="2800" i="1" dirty="0">
                <a:solidFill>
                  <a:srgbClr val="FFFFFF"/>
                </a:solidFill>
              </a:rPr>
              <a:t>A long-term relationship management strategy focused on interactions between fan (consumer) and sports property which helps strengthen the connection between the two parties and bolster levels of brand loyalty</a:t>
            </a:r>
            <a:endParaRPr lang="en-US" sz="4400" dirty="0">
              <a:solidFill>
                <a:srgbClr val="FFFFFF"/>
              </a:solidFill>
            </a:endParaRPr>
          </a:p>
        </p:txBody>
      </p:sp>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2" descr="MiLB.TV | Live Stream Baseball Games | MiLB.com">
            <a:extLst>
              <a:ext uri="{FF2B5EF4-FFF2-40B4-BE49-F238E27FC236}">
                <a16:creationId xmlns:a16="http://schemas.microsoft.com/office/drawing/2014/main" id="{D08211DB-41D0-4BFD-89FD-CA5BA66FFD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7896"/>
          <a:stretch/>
        </p:blipFill>
        <p:spPr bwMode="auto">
          <a:xfrm>
            <a:off x="8916816" y="321116"/>
            <a:ext cx="2223008" cy="1372748"/>
          </a:xfrm>
          <a:prstGeom prst="rect">
            <a:avLst/>
          </a:prstGeom>
          <a:noFill/>
          <a:extLst>
            <a:ext uri="{909E8E84-426E-40DD-AFC4-6F175D3DCCD1}">
              <a14:hiddenFill xmlns:a14="http://schemas.microsoft.com/office/drawing/2010/main">
                <a:solidFill>
                  <a:srgbClr val="FFFFFF"/>
                </a:solidFill>
              </a14:hiddenFill>
            </a:ext>
          </a:extLst>
        </p:spPr>
      </p:pic>
      <p:sp>
        <p:nvSpPr>
          <p:cNvPr id="9" name="Subtitle 4">
            <a:extLst>
              <a:ext uri="{FF2B5EF4-FFF2-40B4-BE49-F238E27FC236}">
                <a16:creationId xmlns:a16="http://schemas.microsoft.com/office/drawing/2014/main" id="{8590B71E-7816-4A11-AF19-6B285A533CC2}"/>
              </a:ext>
            </a:extLst>
          </p:cNvPr>
          <p:cNvSpPr>
            <a:spLocks noGrp="1"/>
          </p:cNvSpPr>
          <p:nvPr>
            <p:ph type="subTitle" idx="1"/>
          </p:nvPr>
        </p:nvSpPr>
        <p:spPr>
          <a:xfrm>
            <a:off x="527874" y="393638"/>
            <a:ext cx="6511395" cy="6011951"/>
          </a:xfrm>
        </p:spPr>
        <p:txBody>
          <a:bodyPr anchor="t">
            <a:noAutofit/>
          </a:bodyPr>
          <a:lstStyle/>
          <a:p>
            <a:pPr algn="l"/>
            <a:r>
              <a:rPr lang="en-US" dirty="0">
                <a:solidFill>
                  <a:srgbClr val="002060"/>
                </a:solidFill>
              </a:rPr>
              <a:t>Sports teams develop </a:t>
            </a:r>
            <a:r>
              <a:rPr lang="en-US" b="1" dirty="0">
                <a:solidFill>
                  <a:srgbClr val="002060"/>
                </a:solidFill>
              </a:rPr>
              <a:t>fan engagement </a:t>
            </a:r>
            <a:r>
              <a:rPr lang="en-US" dirty="0">
                <a:solidFill>
                  <a:srgbClr val="002060"/>
                </a:solidFill>
              </a:rPr>
              <a:t>strategies to encourage fans to interact with the franchise.</a:t>
            </a:r>
          </a:p>
          <a:p>
            <a:pPr algn="l"/>
            <a:endParaRPr lang="en-US" dirty="0">
              <a:solidFill>
                <a:srgbClr val="002060"/>
              </a:solidFill>
            </a:endParaRPr>
          </a:p>
          <a:p>
            <a:pPr algn="l"/>
            <a:r>
              <a:rPr lang="en-US" dirty="0">
                <a:solidFill>
                  <a:srgbClr val="002060"/>
                </a:solidFill>
              </a:rPr>
              <a:t>While fan engagement comes in many forms, digital marketing offers a great platform for creating opportunities to engage fans.  Social media is an extremely effective tool for creating touch points between fan and franchise, and Minor League baseball teams have mastered the practice.</a:t>
            </a:r>
          </a:p>
          <a:p>
            <a:pPr algn="l"/>
            <a:endParaRPr lang="en-US" dirty="0">
              <a:solidFill>
                <a:srgbClr val="002060"/>
              </a:solidFill>
            </a:endParaRPr>
          </a:p>
          <a:p>
            <a:pPr algn="l"/>
            <a:r>
              <a:rPr lang="en-US" dirty="0">
                <a:solidFill>
                  <a:srgbClr val="002060"/>
                </a:solidFill>
              </a:rPr>
              <a:t>During the COVID-19 health crisis, teams have found some creative ways to boost levels of fan engagement.</a:t>
            </a:r>
          </a:p>
        </p:txBody>
      </p:sp>
    </p:spTree>
    <p:extLst>
      <p:ext uri="{BB962C8B-B14F-4D97-AF65-F5344CB8AC3E}">
        <p14:creationId xmlns:p14="http://schemas.microsoft.com/office/powerpoint/2010/main" val="1726909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B919505D-37A0-40AA-A4E6-E4C99B4EC467}"/>
              </a:ext>
            </a:extLst>
          </p:cNvPr>
          <p:cNvPicPr>
            <a:picLocks noChangeAspect="1"/>
          </p:cNvPicPr>
          <p:nvPr/>
        </p:nvPicPr>
        <p:blipFill>
          <a:blip r:embed="rId3"/>
          <a:stretch>
            <a:fillRect/>
          </a:stretch>
        </p:blipFill>
        <p:spPr>
          <a:xfrm>
            <a:off x="700556" y="380106"/>
            <a:ext cx="6215961" cy="6097787"/>
          </a:xfrm>
          <a:prstGeom prst="rect">
            <a:avLst/>
          </a:prstGeom>
        </p:spPr>
      </p:pic>
      <p:pic>
        <p:nvPicPr>
          <p:cNvPr id="7176" name="Picture 8">
            <a:extLst>
              <a:ext uri="{FF2B5EF4-FFF2-40B4-BE49-F238E27FC236}">
                <a16:creationId xmlns:a16="http://schemas.microsoft.com/office/drawing/2014/main" id="{08B7E36F-BAC0-4905-8A17-F89A725B95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59096" y="4627006"/>
            <a:ext cx="1957966" cy="1957966"/>
          </a:xfrm>
          <a:prstGeom prst="rect">
            <a:avLst/>
          </a:prstGeom>
          <a:noFill/>
          <a:extLst>
            <a:ext uri="{909E8E84-426E-40DD-AFC4-6F175D3DCCD1}">
              <a14:hiddenFill xmlns:a14="http://schemas.microsoft.com/office/drawing/2010/main">
                <a:solidFill>
                  <a:srgbClr val="FFFFFF"/>
                </a:solidFill>
              </a14:hiddenFill>
            </a:ext>
          </a:extLst>
        </p:spPr>
      </p:pic>
      <p:sp>
        <p:nvSpPr>
          <p:cNvPr id="17" name="Title 1">
            <a:extLst>
              <a:ext uri="{FF2B5EF4-FFF2-40B4-BE49-F238E27FC236}">
                <a16:creationId xmlns:a16="http://schemas.microsoft.com/office/drawing/2014/main" id="{1A75D502-9DB2-4449-B945-7171FC489FF2}"/>
              </a:ext>
            </a:extLst>
          </p:cNvPr>
          <p:cNvSpPr txBox="1">
            <a:spLocks/>
          </p:cNvSpPr>
          <p:nvPr/>
        </p:nvSpPr>
        <p:spPr>
          <a:xfrm>
            <a:off x="7884160" y="184539"/>
            <a:ext cx="4307839" cy="180938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r>
              <a:rPr lang="en-US" sz="4000" b="1" dirty="0">
                <a:solidFill>
                  <a:srgbClr val="FFFFFF"/>
                </a:solidFill>
              </a:rPr>
              <a:t>Rochester Red Wings “</a:t>
            </a:r>
            <a:r>
              <a:rPr lang="en-US" sz="4000" b="1" dirty="0">
                <a:solidFill>
                  <a:srgbClr val="FFFFFF"/>
                </a:solidFill>
                <a:latin typeface="Calibri Light" panose="020F0302020204030204"/>
              </a:rPr>
              <a:t>Virtual Video Board</a:t>
            </a: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a:t>
            </a:r>
          </a:p>
        </p:txBody>
      </p:sp>
      <p:sp>
        <p:nvSpPr>
          <p:cNvPr id="19" name="Subtitle 2">
            <a:extLst>
              <a:ext uri="{FF2B5EF4-FFF2-40B4-BE49-F238E27FC236}">
                <a16:creationId xmlns:a16="http://schemas.microsoft.com/office/drawing/2014/main" id="{F8C41EF7-0699-4F1B-A258-5D41BAE452BA}"/>
              </a:ext>
            </a:extLst>
          </p:cNvPr>
          <p:cNvSpPr>
            <a:spLocks noGrp="1"/>
          </p:cNvSpPr>
          <p:nvPr>
            <p:ph type="subTitle" idx="1"/>
          </p:nvPr>
        </p:nvSpPr>
        <p:spPr>
          <a:xfrm>
            <a:off x="8192345" y="2404463"/>
            <a:ext cx="3691467" cy="2222543"/>
          </a:xfrm>
        </p:spPr>
        <p:txBody>
          <a:bodyPr anchor="t">
            <a:normAutofit/>
          </a:bodyPr>
          <a:lstStyle/>
          <a:p>
            <a:r>
              <a:rPr lang="en-US" sz="2000" dirty="0">
                <a:solidFill>
                  <a:srgbClr val="FFFFFF"/>
                </a:solidFill>
              </a:rPr>
              <a:t>The Rochester Red Wings, Triple-A Affiliate of the Minnesota Twins, encouraged fans to share photos so they could virtually put them on the stadium video board and share on social media</a:t>
            </a:r>
          </a:p>
        </p:txBody>
      </p:sp>
    </p:spTree>
    <p:extLst>
      <p:ext uri="{BB962C8B-B14F-4D97-AF65-F5344CB8AC3E}">
        <p14:creationId xmlns:p14="http://schemas.microsoft.com/office/powerpoint/2010/main" val="2471301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itle 1">
            <a:extLst>
              <a:ext uri="{FF2B5EF4-FFF2-40B4-BE49-F238E27FC236}">
                <a16:creationId xmlns:a16="http://schemas.microsoft.com/office/drawing/2014/main" id="{DC274213-F8D1-4C7B-AC4C-94279780DC69}"/>
              </a:ext>
            </a:extLst>
          </p:cNvPr>
          <p:cNvSpPr txBox="1">
            <a:spLocks/>
          </p:cNvSpPr>
          <p:nvPr/>
        </p:nvSpPr>
        <p:spPr>
          <a:xfrm>
            <a:off x="7884160" y="184539"/>
            <a:ext cx="4307839" cy="180938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r>
              <a:rPr lang="en-US" sz="4000" b="1" dirty="0">
                <a:solidFill>
                  <a:srgbClr val="FFFFFF"/>
                </a:solidFill>
              </a:rPr>
              <a:t>Gary </a:t>
            </a:r>
            <a:r>
              <a:rPr lang="en-US" sz="4000" b="1" dirty="0" err="1">
                <a:solidFill>
                  <a:srgbClr val="FFFFFF"/>
                </a:solidFill>
              </a:rPr>
              <a:t>SouthShore</a:t>
            </a:r>
            <a:r>
              <a:rPr lang="en-US" sz="4000" b="1" dirty="0">
                <a:solidFill>
                  <a:srgbClr val="FFFFFF"/>
                </a:solidFill>
              </a:rPr>
              <a:t> </a:t>
            </a:r>
            <a:r>
              <a:rPr lang="en-US" sz="4000" b="1" dirty="0" err="1">
                <a:solidFill>
                  <a:srgbClr val="FFFFFF"/>
                </a:solidFill>
              </a:rPr>
              <a:t>RailCats</a:t>
            </a:r>
            <a:r>
              <a:rPr lang="en-US" sz="4000" b="1" dirty="0">
                <a:solidFill>
                  <a:srgbClr val="FFFFFF"/>
                </a:solidFill>
              </a:rPr>
              <a:t> “</a:t>
            </a:r>
            <a:r>
              <a:rPr lang="en-US" sz="4000" b="1" dirty="0">
                <a:solidFill>
                  <a:srgbClr val="FFFFFF"/>
                </a:solidFill>
                <a:latin typeface="Calibri Light" panose="020F0302020204030204"/>
              </a:rPr>
              <a:t>Virtual Opening Day</a:t>
            </a: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a:t>
            </a:r>
          </a:p>
        </p:txBody>
      </p:sp>
      <p:sp>
        <p:nvSpPr>
          <p:cNvPr id="13" name="Subtitle 2">
            <a:extLst>
              <a:ext uri="{FF2B5EF4-FFF2-40B4-BE49-F238E27FC236}">
                <a16:creationId xmlns:a16="http://schemas.microsoft.com/office/drawing/2014/main" id="{F80708F2-50E2-45A4-B1AD-4D284DD345E7}"/>
              </a:ext>
            </a:extLst>
          </p:cNvPr>
          <p:cNvSpPr>
            <a:spLocks noGrp="1"/>
          </p:cNvSpPr>
          <p:nvPr>
            <p:ph type="subTitle" idx="1"/>
          </p:nvPr>
        </p:nvSpPr>
        <p:spPr>
          <a:xfrm>
            <a:off x="8290559" y="2482514"/>
            <a:ext cx="3495040" cy="2231027"/>
          </a:xfrm>
        </p:spPr>
        <p:txBody>
          <a:bodyPr anchor="t">
            <a:normAutofit/>
          </a:bodyPr>
          <a:lstStyle/>
          <a:p>
            <a:r>
              <a:rPr lang="en-US" sz="2000" dirty="0">
                <a:solidFill>
                  <a:srgbClr val="FFFFFF"/>
                </a:solidFill>
              </a:rPr>
              <a:t>Opening Day went off without a hitch as the </a:t>
            </a:r>
            <a:r>
              <a:rPr lang="en-US" sz="2000" dirty="0" err="1">
                <a:solidFill>
                  <a:srgbClr val="FFFFFF"/>
                </a:solidFill>
              </a:rPr>
              <a:t>RailCats</a:t>
            </a:r>
            <a:r>
              <a:rPr lang="en-US" sz="2000" dirty="0">
                <a:solidFill>
                  <a:srgbClr val="FFFFFF"/>
                </a:solidFill>
              </a:rPr>
              <a:t> hosted a virtual home opener, simulating everything that would take place on an actual game day</a:t>
            </a:r>
          </a:p>
        </p:txBody>
      </p:sp>
      <p:sp>
        <p:nvSpPr>
          <p:cNvPr id="14" name="Rectangle 13">
            <a:extLst>
              <a:ext uri="{FF2B5EF4-FFF2-40B4-BE49-F238E27FC236}">
                <a16:creationId xmlns:a16="http://schemas.microsoft.com/office/drawing/2014/main" id="{2D57056F-4AA7-4A16-A219-9F01D1C93238}"/>
              </a:ext>
            </a:extLst>
          </p:cNvPr>
          <p:cNvSpPr/>
          <p:nvPr/>
        </p:nvSpPr>
        <p:spPr>
          <a:xfrm>
            <a:off x="473942" y="5031806"/>
            <a:ext cx="6378865" cy="16312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rPr>
              <a:t>The Gary South Shore </a:t>
            </a:r>
            <a:r>
              <a:rPr kumimoji="0" lang="en-US" sz="2000" b="0" i="0" u="none" strike="noStrike" kern="1200" cap="none" spc="0" normalizeH="0" baseline="0" noProof="0" dirty="0" err="1">
                <a:ln>
                  <a:noFill/>
                </a:ln>
                <a:solidFill>
                  <a:srgbClr val="002060"/>
                </a:solidFill>
                <a:effectLst/>
                <a:uLnTx/>
                <a:uFillTx/>
                <a:latin typeface="Calibri" panose="020F0502020204030204"/>
                <a:ea typeface="+mn-ea"/>
                <a:cs typeface="+mn-cs"/>
              </a:rPr>
              <a:t>RailCats</a:t>
            </a:r>
            <a:r>
              <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rPr>
              <a:t>, an Independent pro baseball franchise (not affiliated with Minor League Baseball) simulated and streamed their home opener using PlayStation 4 and YouTube, complete with play-by-play, promotions and postgame fireworks to keep fans engaged.</a:t>
            </a:r>
          </a:p>
        </p:txBody>
      </p:sp>
      <p:pic>
        <p:nvPicPr>
          <p:cNvPr id="29698" name="Picture 2" descr="U.S. Steel Yard Improvements on Tap | Ballpark Digest">
            <a:extLst>
              <a:ext uri="{FF2B5EF4-FFF2-40B4-BE49-F238E27FC236}">
                <a16:creationId xmlns:a16="http://schemas.microsoft.com/office/drawing/2014/main" id="{1DED9684-0B3F-47A1-ACC1-017B719C4A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2654" y="4235397"/>
            <a:ext cx="2438064" cy="243806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EB0DC158-9383-40B9-8763-2983F97B8A4C}"/>
              </a:ext>
            </a:extLst>
          </p:cNvPr>
          <p:cNvPicPr>
            <a:picLocks noChangeAspect="1"/>
          </p:cNvPicPr>
          <p:nvPr/>
        </p:nvPicPr>
        <p:blipFill>
          <a:blip r:embed="rId4"/>
          <a:stretch>
            <a:fillRect/>
          </a:stretch>
        </p:blipFill>
        <p:spPr>
          <a:xfrm>
            <a:off x="832804" y="88947"/>
            <a:ext cx="5661142" cy="4747882"/>
          </a:xfrm>
          <a:prstGeom prst="rect">
            <a:avLst/>
          </a:prstGeom>
        </p:spPr>
      </p:pic>
    </p:spTree>
    <p:extLst>
      <p:ext uri="{BB962C8B-B14F-4D97-AF65-F5344CB8AC3E}">
        <p14:creationId xmlns:p14="http://schemas.microsoft.com/office/powerpoint/2010/main" val="3235065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E3CE730-D77F-4176-BB79-94E2413BD35B}"/>
              </a:ext>
            </a:extLst>
          </p:cNvPr>
          <p:cNvSpPr>
            <a:spLocks noGrp="1"/>
          </p:cNvSpPr>
          <p:nvPr>
            <p:ph type="subTitle" idx="1"/>
          </p:nvPr>
        </p:nvSpPr>
        <p:spPr/>
        <p:txBody>
          <a:bodyPr/>
          <a:lstStyle/>
          <a:p>
            <a:endParaRPr lang="en-US"/>
          </a:p>
        </p:txBody>
      </p:sp>
      <p:pic>
        <p:nvPicPr>
          <p:cNvPr id="5" name="Picture 4" descr="A picture containing tree&#10;&#10;Description automatically generated">
            <a:extLst>
              <a:ext uri="{FF2B5EF4-FFF2-40B4-BE49-F238E27FC236}">
                <a16:creationId xmlns:a16="http://schemas.microsoft.com/office/drawing/2014/main" id="{3E50BE90-E866-4508-BECF-6317EB86DCCB}"/>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AF367C41-3591-4B88-B76A-EABC05B7D5AB}"/>
              </a:ext>
            </a:extLst>
          </p:cNvPr>
          <p:cNvSpPr>
            <a:spLocks noGrp="1"/>
          </p:cNvSpPr>
          <p:nvPr>
            <p:ph type="ctrTitle"/>
          </p:nvPr>
        </p:nvSpPr>
        <p:spPr>
          <a:xfrm>
            <a:off x="238539" y="2876826"/>
            <a:ext cx="4214191" cy="1104348"/>
          </a:xfrm>
        </p:spPr>
        <p:txBody>
          <a:bodyPr>
            <a:noAutofit/>
          </a:bodyPr>
          <a:lstStyle/>
          <a:p>
            <a:r>
              <a:rPr lang="en-US" sz="7200" b="1" dirty="0"/>
              <a:t>Promotion</a:t>
            </a:r>
          </a:p>
        </p:txBody>
      </p:sp>
    </p:spTree>
    <p:extLst>
      <p:ext uri="{BB962C8B-B14F-4D97-AF65-F5344CB8AC3E}">
        <p14:creationId xmlns:p14="http://schemas.microsoft.com/office/powerpoint/2010/main" val="25439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 name="Title 1">
            <a:extLst>
              <a:ext uri="{FF2B5EF4-FFF2-40B4-BE49-F238E27FC236}">
                <a16:creationId xmlns:a16="http://schemas.microsoft.com/office/drawing/2014/main" id="{6313A10E-EE6D-4C23-9976-855777AFA352}"/>
              </a:ext>
            </a:extLst>
          </p:cNvPr>
          <p:cNvSpPr>
            <a:spLocks noGrp="1"/>
          </p:cNvSpPr>
          <p:nvPr>
            <p:ph type="ctrTitle"/>
          </p:nvPr>
        </p:nvSpPr>
        <p:spPr>
          <a:xfrm>
            <a:off x="8410518" y="2014981"/>
            <a:ext cx="3544415" cy="3547620"/>
          </a:xfrm>
        </p:spPr>
        <p:txBody>
          <a:bodyPr anchor="b">
            <a:normAutofit/>
          </a:bodyPr>
          <a:lstStyle/>
          <a:p>
            <a:pPr algn="l"/>
            <a:r>
              <a:rPr lang="en-US" sz="4400" b="1" u="sng" dirty="0">
                <a:solidFill>
                  <a:srgbClr val="FFFFFF"/>
                </a:solidFill>
              </a:rPr>
              <a:t>Contraction:</a:t>
            </a:r>
            <a:r>
              <a:rPr lang="en-US" sz="4400" b="1" dirty="0">
                <a:solidFill>
                  <a:srgbClr val="FFFFFF"/>
                </a:solidFill>
              </a:rPr>
              <a:t> </a:t>
            </a:r>
            <a:r>
              <a:rPr lang="en-US" sz="4400" dirty="0">
                <a:solidFill>
                  <a:srgbClr val="FFFFFF"/>
                </a:solidFill>
              </a:rPr>
              <a:t> </a:t>
            </a:r>
            <a:br>
              <a:rPr lang="en-US" sz="4400" dirty="0">
                <a:solidFill>
                  <a:srgbClr val="FFFFFF"/>
                </a:solidFill>
              </a:rPr>
            </a:br>
            <a:br>
              <a:rPr lang="en-US" sz="4400" dirty="0">
                <a:solidFill>
                  <a:srgbClr val="FFFFFF"/>
                </a:solidFill>
              </a:rPr>
            </a:br>
            <a:r>
              <a:rPr lang="en-US" sz="3100" i="1" dirty="0">
                <a:solidFill>
                  <a:srgbClr val="FFFFFF"/>
                </a:solidFill>
              </a:rPr>
              <a:t>The reduction in the total number of teams / franchises in a sports league by virtue of elimination</a:t>
            </a:r>
          </a:p>
        </p:txBody>
      </p:sp>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2" descr="MiLB.TV | Live Stream Baseball Games | MiLB.com">
            <a:extLst>
              <a:ext uri="{FF2B5EF4-FFF2-40B4-BE49-F238E27FC236}">
                <a16:creationId xmlns:a16="http://schemas.microsoft.com/office/drawing/2014/main" id="{D08211DB-41D0-4BFD-89FD-CA5BA66FFD9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57896"/>
          <a:stretch/>
        </p:blipFill>
        <p:spPr bwMode="auto">
          <a:xfrm>
            <a:off x="8916816" y="321116"/>
            <a:ext cx="2223008" cy="1372748"/>
          </a:xfrm>
          <a:prstGeom prst="rect">
            <a:avLst/>
          </a:prstGeom>
          <a:noFill/>
          <a:extLst>
            <a:ext uri="{909E8E84-426E-40DD-AFC4-6F175D3DCCD1}">
              <a14:hiddenFill xmlns:a14="http://schemas.microsoft.com/office/drawing/2010/main">
                <a:solidFill>
                  <a:srgbClr val="FFFFFF"/>
                </a:solidFill>
              </a14:hiddenFill>
            </a:ext>
          </a:extLst>
        </p:spPr>
      </p:pic>
      <p:sp>
        <p:nvSpPr>
          <p:cNvPr id="16" name="Subtitle 4">
            <a:extLst>
              <a:ext uri="{FF2B5EF4-FFF2-40B4-BE49-F238E27FC236}">
                <a16:creationId xmlns:a16="http://schemas.microsoft.com/office/drawing/2014/main" id="{29803CE9-145D-4FED-A5EC-3A7BA2804C19}"/>
              </a:ext>
            </a:extLst>
          </p:cNvPr>
          <p:cNvSpPr>
            <a:spLocks noGrp="1"/>
          </p:cNvSpPr>
          <p:nvPr>
            <p:ph type="subTitle" idx="1"/>
          </p:nvPr>
        </p:nvSpPr>
        <p:spPr>
          <a:xfrm>
            <a:off x="338668" y="423024"/>
            <a:ext cx="6790794" cy="6011951"/>
          </a:xfrm>
        </p:spPr>
        <p:txBody>
          <a:bodyPr anchor="t">
            <a:noAutofit/>
          </a:bodyPr>
          <a:lstStyle/>
          <a:p>
            <a:pPr algn="l"/>
            <a:r>
              <a:rPr lang="en-US" dirty="0">
                <a:solidFill>
                  <a:srgbClr val="002060"/>
                </a:solidFill>
              </a:rPr>
              <a:t>Minor League Baseball was already at a crossroads prior to the COVID-19 outbreak as Major League Baseball had outlined a proposal that would result in the contraction of 42 MiLB teams.  Congress eventually went to bat on behalf of Minor League Baseball, condemning MLB’s plan.  </a:t>
            </a:r>
          </a:p>
          <a:p>
            <a:pPr algn="l"/>
            <a:endParaRPr lang="en-US" dirty="0">
              <a:solidFill>
                <a:srgbClr val="002060"/>
              </a:solidFill>
            </a:endParaRPr>
          </a:p>
          <a:p>
            <a:pPr algn="l"/>
            <a:r>
              <a:rPr lang="en-US" dirty="0">
                <a:solidFill>
                  <a:srgbClr val="002060"/>
                </a:solidFill>
              </a:rPr>
              <a:t>With a decision still pending, roughly sixteen percent of MiLB’s franchise are still awaiting to hear whether operations will cease, and that is before considering the threat posed by the cancelation of baseball games.  The revenue loss in minor league ballparks around the country as shutdowns continue a result of the novel coronavirus could be catastrophic.</a:t>
            </a:r>
          </a:p>
          <a:p>
            <a:pPr algn="l"/>
            <a:endParaRPr lang="en-US" dirty="0">
              <a:solidFill>
                <a:srgbClr val="002060"/>
              </a:solidFill>
            </a:endParaRPr>
          </a:p>
          <a:p>
            <a:pPr algn="l"/>
            <a:r>
              <a:rPr lang="en-US" dirty="0">
                <a:solidFill>
                  <a:srgbClr val="002060"/>
                </a:solidFill>
              </a:rPr>
              <a:t>Minor League Baseball is in crisis.</a:t>
            </a:r>
          </a:p>
          <a:p>
            <a:pPr algn="l"/>
            <a:endParaRPr lang="en-US" dirty="0">
              <a:solidFill>
                <a:srgbClr val="002060"/>
              </a:solidFill>
            </a:endParaRPr>
          </a:p>
          <a:p>
            <a:pPr algn="l"/>
            <a:endParaRPr lang="en-US" dirty="0">
              <a:solidFill>
                <a:srgbClr val="002060"/>
              </a:solidFill>
            </a:endParaRPr>
          </a:p>
          <a:p>
            <a:pPr algn="l"/>
            <a:endParaRPr lang="en-US" dirty="0">
              <a:solidFill>
                <a:srgbClr val="002060"/>
              </a:solidFill>
            </a:endParaRPr>
          </a:p>
          <a:p>
            <a:pPr algn="l"/>
            <a:endParaRPr lang="en-US" dirty="0">
              <a:solidFill>
                <a:srgbClr val="002060"/>
              </a:solidFill>
            </a:endParaRPr>
          </a:p>
        </p:txBody>
      </p:sp>
    </p:spTree>
    <p:extLst>
      <p:ext uri="{BB962C8B-B14F-4D97-AF65-F5344CB8AC3E}">
        <p14:creationId xmlns:p14="http://schemas.microsoft.com/office/powerpoint/2010/main" val="3168245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 name="Title 1">
            <a:extLst>
              <a:ext uri="{FF2B5EF4-FFF2-40B4-BE49-F238E27FC236}">
                <a16:creationId xmlns:a16="http://schemas.microsoft.com/office/drawing/2014/main" id="{6313A10E-EE6D-4C23-9976-855777AFA352}"/>
              </a:ext>
            </a:extLst>
          </p:cNvPr>
          <p:cNvSpPr>
            <a:spLocks noGrp="1"/>
          </p:cNvSpPr>
          <p:nvPr>
            <p:ph type="ctrTitle"/>
          </p:nvPr>
        </p:nvSpPr>
        <p:spPr>
          <a:xfrm>
            <a:off x="8258119" y="3395724"/>
            <a:ext cx="3595214" cy="2683187"/>
          </a:xfrm>
        </p:spPr>
        <p:txBody>
          <a:bodyPr anchor="b">
            <a:normAutofit fontScale="90000"/>
          </a:bodyPr>
          <a:lstStyle/>
          <a:p>
            <a:pPr algn="l"/>
            <a:r>
              <a:rPr lang="en-US" sz="4400" b="1" dirty="0">
                <a:solidFill>
                  <a:srgbClr val="FFFFFF"/>
                </a:solidFill>
              </a:rPr>
              <a:t>Promotion: </a:t>
            </a:r>
            <a:br>
              <a:rPr lang="en-US" sz="4400" b="1" dirty="0">
                <a:solidFill>
                  <a:srgbClr val="FFFFFF"/>
                </a:solidFill>
              </a:rPr>
            </a:br>
            <a:br>
              <a:rPr lang="en-US" sz="4400" b="1" dirty="0">
                <a:solidFill>
                  <a:srgbClr val="FFFFFF"/>
                </a:solidFill>
              </a:rPr>
            </a:br>
            <a:r>
              <a:rPr lang="en-US" sz="3600" i="1" dirty="0">
                <a:solidFill>
                  <a:srgbClr val="FFFFFF"/>
                </a:solidFill>
              </a:rPr>
              <a:t>Any form of communication used to inform, persuade, or remind people about company products or services </a:t>
            </a:r>
          </a:p>
        </p:txBody>
      </p:sp>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2" descr="MiLB.TV | Live Stream Baseball Games | MiLB.com">
            <a:extLst>
              <a:ext uri="{FF2B5EF4-FFF2-40B4-BE49-F238E27FC236}">
                <a16:creationId xmlns:a16="http://schemas.microsoft.com/office/drawing/2014/main" id="{D08211DB-41D0-4BFD-89FD-CA5BA66FFD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7896"/>
          <a:stretch/>
        </p:blipFill>
        <p:spPr bwMode="auto">
          <a:xfrm>
            <a:off x="8916816" y="321116"/>
            <a:ext cx="2223008" cy="1372748"/>
          </a:xfrm>
          <a:prstGeom prst="rect">
            <a:avLst/>
          </a:prstGeom>
          <a:noFill/>
          <a:extLst>
            <a:ext uri="{909E8E84-426E-40DD-AFC4-6F175D3DCCD1}">
              <a14:hiddenFill xmlns:a14="http://schemas.microsoft.com/office/drawing/2010/main">
                <a:solidFill>
                  <a:srgbClr val="FFFFFF"/>
                </a:solidFill>
              </a14:hiddenFill>
            </a:ext>
          </a:extLst>
        </p:spPr>
      </p:pic>
      <p:sp>
        <p:nvSpPr>
          <p:cNvPr id="8" name="Subtitle 4">
            <a:extLst>
              <a:ext uri="{FF2B5EF4-FFF2-40B4-BE49-F238E27FC236}">
                <a16:creationId xmlns:a16="http://schemas.microsoft.com/office/drawing/2014/main" id="{3ADE8251-D746-482B-98E1-29A44661B9A3}"/>
              </a:ext>
            </a:extLst>
          </p:cNvPr>
          <p:cNvSpPr txBox="1">
            <a:spLocks/>
          </p:cNvSpPr>
          <p:nvPr/>
        </p:nvSpPr>
        <p:spPr>
          <a:xfrm>
            <a:off x="527874" y="393638"/>
            <a:ext cx="6511395" cy="6011951"/>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rgbClr val="002060"/>
                </a:solidFill>
              </a:rPr>
              <a:t>One of the greatest things about Minor League Baseball is the incredible creativity that goes into the </a:t>
            </a:r>
            <a:r>
              <a:rPr lang="en-US" b="1" dirty="0">
                <a:solidFill>
                  <a:srgbClr val="002060"/>
                </a:solidFill>
              </a:rPr>
              <a:t>promotions</a:t>
            </a:r>
            <a:r>
              <a:rPr lang="en-US" dirty="0">
                <a:solidFill>
                  <a:srgbClr val="002060"/>
                </a:solidFill>
              </a:rPr>
              <a:t> planning each year.  Clever, unique, and fun, these promotions are what help draw millions of fans to minor league baseball stadiums every summer.</a:t>
            </a:r>
          </a:p>
          <a:p>
            <a:pPr algn="l"/>
            <a:endParaRPr lang="en-US" dirty="0">
              <a:solidFill>
                <a:srgbClr val="002060"/>
              </a:solidFill>
            </a:endParaRPr>
          </a:p>
          <a:p>
            <a:pPr algn="l"/>
            <a:r>
              <a:rPr lang="en-US" dirty="0">
                <a:solidFill>
                  <a:srgbClr val="002060"/>
                </a:solidFill>
              </a:rPr>
              <a:t>One of the most effective promotions strategies for teams includes “special event” promotions, encouraging fans to visit the ballpark for more than just the baseball game.  Each year, MiLB franchises sellout stadiums around the country with 4</a:t>
            </a:r>
            <a:r>
              <a:rPr lang="en-US" baseline="30000" dirty="0">
                <a:solidFill>
                  <a:srgbClr val="002060"/>
                </a:solidFill>
              </a:rPr>
              <a:t>th</a:t>
            </a:r>
            <a:r>
              <a:rPr lang="en-US" dirty="0">
                <a:solidFill>
                  <a:srgbClr val="002060"/>
                </a:solidFill>
              </a:rPr>
              <a:t> of July Fireworks celebrations that attract thousands of fans.  In similar fashion, many teams have created special event promotions during the COVID-19 health crisis.</a:t>
            </a:r>
          </a:p>
        </p:txBody>
      </p:sp>
    </p:spTree>
    <p:extLst>
      <p:ext uri="{BB962C8B-B14F-4D97-AF65-F5344CB8AC3E}">
        <p14:creationId xmlns:p14="http://schemas.microsoft.com/office/powerpoint/2010/main" val="1834942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itle 1">
            <a:extLst>
              <a:ext uri="{FF2B5EF4-FFF2-40B4-BE49-F238E27FC236}">
                <a16:creationId xmlns:a16="http://schemas.microsoft.com/office/drawing/2014/main" id="{DC274213-F8D1-4C7B-AC4C-94279780DC69}"/>
              </a:ext>
            </a:extLst>
          </p:cNvPr>
          <p:cNvSpPr txBox="1">
            <a:spLocks/>
          </p:cNvSpPr>
          <p:nvPr/>
        </p:nvSpPr>
        <p:spPr>
          <a:xfrm>
            <a:off x="7884160" y="184539"/>
            <a:ext cx="4307839" cy="13496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St. Paul Saints “</a:t>
            </a:r>
            <a:r>
              <a:rPr kumimoji="0" lang="en-US" sz="4000" b="1" i="0" u="none" strike="noStrike" kern="1200" cap="none" spc="0" normalizeH="0" baseline="0" noProof="0" dirty="0" err="1">
                <a:ln>
                  <a:noFill/>
                </a:ln>
                <a:solidFill>
                  <a:srgbClr val="FFFFFF"/>
                </a:solidFill>
                <a:effectLst/>
                <a:uLnTx/>
                <a:uFillTx/>
                <a:latin typeface="Calibri Light" panose="020F0302020204030204"/>
                <a:ea typeface="+mj-ea"/>
                <a:cs typeface="+mj-cs"/>
              </a:rPr>
              <a:t>Nopening</a:t>
            </a: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 Day”</a:t>
            </a:r>
          </a:p>
        </p:txBody>
      </p:sp>
      <p:sp>
        <p:nvSpPr>
          <p:cNvPr id="13" name="Subtitle 2">
            <a:extLst>
              <a:ext uri="{FF2B5EF4-FFF2-40B4-BE49-F238E27FC236}">
                <a16:creationId xmlns:a16="http://schemas.microsoft.com/office/drawing/2014/main" id="{F80708F2-50E2-45A4-B1AD-4D284DD345E7}"/>
              </a:ext>
            </a:extLst>
          </p:cNvPr>
          <p:cNvSpPr>
            <a:spLocks noGrp="1"/>
          </p:cNvSpPr>
          <p:nvPr>
            <p:ph type="subTitle" idx="1"/>
          </p:nvPr>
        </p:nvSpPr>
        <p:spPr>
          <a:xfrm>
            <a:off x="8429332" y="2268851"/>
            <a:ext cx="3051468" cy="1579658"/>
          </a:xfrm>
        </p:spPr>
        <p:txBody>
          <a:bodyPr anchor="t">
            <a:normAutofit lnSpcReduction="10000"/>
          </a:bodyPr>
          <a:lstStyle/>
          <a:p>
            <a:r>
              <a:rPr lang="en-US" sz="2000" dirty="0">
                <a:solidFill>
                  <a:srgbClr val="FFFFFF"/>
                </a:solidFill>
              </a:rPr>
              <a:t>Unable to host an actual Opening Day baseball game at the ballpark, the St. Paul Saints tried to offer the next-best thing by hosting a  “</a:t>
            </a:r>
            <a:r>
              <a:rPr lang="en-US" sz="2000" dirty="0" err="1">
                <a:solidFill>
                  <a:srgbClr val="FFFFFF"/>
                </a:solidFill>
              </a:rPr>
              <a:t>Nopening</a:t>
            </a:r>
            <a:r>
              <a:rPr lang="en-US" sz="2000" dirty="0">
                <a:solidFill>
                  <a:srgbClr val="FFFFFF"/>
                </a:solidFill>
              </a:rPr>
              <a:t> Day” event</a:t>
            </a:r>
          </a:p>
        </p:txBody>
      </p:sp>
      <p:sp>
        <p:nvSpPr>
          <p:cNvPr id="14" name="Rectangle 13">
            <a:extLst>
              <a:ext uri="{FF2B5EF4-FFF2-40B4-BE49-F238E27FC236}">
                <a16:creationId xmlns:a16="http://schemas.microsoft.com/office/drawing/2014/main" id="{2D57056F-4AA7-4A16-A219-9F01D1C93238}"/>
              </a:ext>
            </a:extLst>
          </p:cNvPr>
          <p:cNvSpPr/>
          <p:nvPr/>
        </p:nvSpPr>
        <p:spPr>
          <a:xfrm>
            <a:off x="148320" y="2864495"/>
            <a:ext cx="7122235" cy="3970318"/>
          </a:xfrm>
          <a:prstGeom prst="rect">
            <a:avLst/>
          </a:prstGeom>
        </p:spPr>
        <p:txBody>
          <a:bodyPr wrap="square">
            <a:spAutoFit/>
          </a:bodyPr>
          <a:lstStyle/>
          <a:p>
            <a:r>
              <a:rPr lang="en-US" dirty="0">
                <a:solidFill>
                  <a:srgbClr val="002060"/>
                </a:solidFill>
              </a:rPr>
              <a:t>The St. Paul Saints, an Independent professional baseball team (no affiliation with MiLB or MLB), which is not affiliated with Major League Baseball, hosted a “</a:t>
            </a:r>
            <a:r>
              <a:rPr lang="en-US" dirty="0" err="1">
                <a:solidFill>
                  <a:srgbClr val="002060"/>
                </a:solidFill>
              </a:rPr>
              <a:t>Nopening</a:t>
            </a:r>
            <a:r>
              <a:rPr lang="en-US" dirty="0">
                <a:solidFill>
                  <a:srgbClr val="002060"/>
                </a:solidFill>
              </a:rPr>
              <a:t> Day” event for fans to celebrate what should have been the start of the team’s season.  </a:t>
            </a:r>
          </a:p>
          <a:p>
            <a:endParaRPr lang="en-US" dirty="0">
              <a:solidFill>
                <a:srgbClr val="002060"/>
              </a:solidFill>
            </a:endParaRPr>
          </a:p>
          <a:p>
            <a:r>
              <a:rPr lang="en-US" dirty="0">
                <a:solidFill>
                  <a:srgbClr val="002060"/>
                </a:solidFill>
              </a:rPr>
              <a:t>The promotion featured a t-shirt giveaway (curbside pickup) along with virtual festivities hosted on the team’s Facebook and Twitter platforms, including a pre-game Mardi Gras style parade and virtual versions of the team’s most popular on-field promotions (performed from homes of front office staff).</a:t>
            </a:r>
          </a:p>
          <a:p>
            <a:endParaRPr lang="en-US" dirty="0">
              <a:solidFill>
                <a:srgbClr val="002060"/>
              </a:solidFill>
            </a:endParaRPr>
          </a:p>
          <a:p>
            <a:r>
              <a:rPr lang="en-US" dirty="0">
                <a:solidFill>
                  <a:srgbClr val="002060"/>
                </a:solidFill>
              </a:rPr>
              <a:t>During the broadcast, those tuning could win prizes throughout the night and post-game, fans were treated to a fireworks celebration live-streamed from the team’s stadium.</a:t>
            </a:r>
          </a:p>
        </p:txBody>
      </p:sp>
      <p:pic>
        <p:nvPicPr>
          <p:cNvPr id="31746" name="Picture 2" descr="St. Paul Saints - Wikipedia">
            <a:extLst>
              <a:ext uri="{FF2B5EF4-FFF2-40B4-BE49-F238E27FC236}">
                <a16:creationId xmlns:a16="http://schemas.microsoft.com/office/drawing/2014/main" id="{E76FC843-7F86-402A-9C7C-749D25FD22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1755" y="4121432"/>
            <a:ext cx="3886200" cy="2324100"/>
          </a:xfrm>
          <a:prstGeom prst="rect">
            <a:avLst/>
          </a:prstGeom>
          <a:noFill/>
          <a:extLst>
            <a:ext uri="{909E8E84-426E-40DD-AFC4-6F175D3DCCD1}">
              <a14:hiddenFill xmlns:a14="http://schemas.microsoft.com/office/drawing/2010/main">
                <a:solidFill>
                  <a:srgbClr val="FFFFFF"/>
                </a:solidFill>
              </a14:hiddenFill>
            </a:ext>
          </a:extLst>
        </p:spPr>
      </p:pic>
      <p:pic>
        <p:nvPicPr>
          <p:cNvPr id="31748" name="Picture 4" descr="Saints Opening Day Becomes Nopening Day With Virtual Celebration On May 19">
            <a:extLst>
              <a:ext uri="{FF2B5EF4-FFF2-40B4-BE49-F238E27FC236}">
                <a16:creationId xmlns:a16="http://schemas.microsoft.com/office/drawing/2014/main" id="{4EE246E8-3856-4A21-8F8E-7A8D3DB462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465" y="86852"/>
            <a:ext cx="7046407" cy="2627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99069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8674" name="Picture 2" descr="Blue Wahoos Stadium disc golf">
            <a:extLst>
              <a:ext uri="{FF2B5EF4-FFF2-40B4-BE49-F238E27FC236}">
                <a16:creationId xmlns:a16="http://schemas.microsoft.com/office/drawing/2014/main" id="{3F17AEC8-543E-462E-995E-C0491FE6D5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297" y="150672"/>
            <a:ext cx="5650768" cy="375674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E358D1C1-BB31-4098-911C-A10891FC96D7}"/>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8432" y="4535280"/>
            <a:ext cx="2499293" cy="1644271"/>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a:extLst>
              <a:ext uri="{FF2B5EF4-FFF2-40B4-BE49-F238E27FC236}">
                <a16:creationId xmlns:a16="http://schemas.microsoft.com/office/drawing/2014/main" id="{DC274213-F8D1-4C7B-AC4C-94279780DC69}"/>
              </a:ext>
            </a:extLst>
          </p:cNvPr>
          <p:cNvSpPr txBox="1">
            <a:spLocks/>
          </p:cNvSpPr>
          <p:nvPr/>
        </p:nvSpPr>
        <p:spPr>
          <a:xfrm>
            <a:off x="7884160" y="184539"/>
            <a:ext cx="4307839" cy="1349621"/>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b="1" dirty="0">
                <a:solidFill>
                  <a:srgbClr val="FFFFFF"/>
                </a:solidFill>
              </a:rPr>
              <a:t>Pensacola Blue Wahoos “Disc Golf Challenge”</a:t>
            </a:r>
          </a:p>
        </p:txBody>
      </p:sp>
      <p:sp>
        <p:nvSpPr>
          <p:cNvPr id="13" name="Subtitle 2">
            <a:extLst>
              <a:ext uri="{FF2B5EF4-FFF2-40B4-BE49-F238E27FC236}">
                <a16:creationId xmlns:a16="http://schemas.microsoft.com/office/drawing/2014/main" id="{F80708F2-50E2-45A4-B1AD-4D284DD345E7}"/>
              </a:ext>
            </a:extLst>
          </p:cNvPr>
          <p:cNvSpPr>
            <a:spLocks noGrp="1"/>
          </p:cNvSpPr>
          <p:nvPr>
            <p:ph type="subTitle" idx="1"/>
          </p:nvPr>
        </p:nvSpPr>
        <p:spPr>
          <a:xfrm>
            <a:off x="8271820" y="2348875"/>
            <a:ext cx="3356268" cy="3940743"/>
          </a:xfrm>
        </p:spPr>
        <p:txBody>
          <a:bodyPr anchor="t">
            <a:normAutofit/>
          </a:bodyPr>
          <a:lstStyle/>
          <a:p>
            <a:r>
              <a:rPr lang="en-US" sz="2000" dirty="0">
                <a:solidFill>
                  <a:srgbClr val="FFFFFF"/>
                </a:solidFill>
              </a:rPr>
              <a:t>The Pensacola Blue Wahoos converted the team’s stadium into a disc golf course</a:t>
            </a:r>
          </a:p>
        </p:txBody>
      </p:sp>
      <p:sp>
        <p:nvSpPr>
          <p:cNvPr id="7" name="Rectangle 6">
            <a:extLst>
              <a:ext uri="{FF2B5EF4-FFF2-40B4-BE49-F238E27FC236}">
                <a16:creationId xmlns:a16="http://schemas.microsoft.com/office/drawing/2014/main" id="{AEA8E5EE-DDEE-4220-A6A3-6E958C4C1EF6}"/>
              </a:ext>
            </a:extLst>
          </p:cNvPr>
          <p:cNvSpPr/>
          <p:nvPr/>
        </p:nvSpPr>
        <p:spPr>
          <a:xfrm>
            <a:off x="465667" y="4131966"/>
            <a:ext cx="6862028" cy="2554545"/>
          </a:xfrm>
          <a:prstGeom prst="rect">
            <a:avLst/>
          </a:prstGeom>
        </p:spPr>
        <p:txBody>
          <a:bodyPr wrap="square">
            <a:spAutoFit/>
          </a:bodyPr>
          <a:lstStyle/>
          <a:p>
            <a:r>
              <a:rPr lang="en-US" sz="2000" dirty="0">
                <a:solidFill>
                  <a:srgbClr val="002060"/>
                </a:solidFill>
              </a:rPr>
              <a:t>The Blue Wahoos, partially owned by PGA Tour star Bubba Watson, launched the “Bubba Watson Disc Golf Challenge” at the team’s ballpark.  The course covered the entire playing surface at the stadium and the team charged an admission fee of $5 per player per round.</a:t>
            </a:r>
          </a:p>
          <a:p>
            <a:endParaRPr lang="en-US" sz="2000" dirty="0">
              <a:solidFill>
                <a:srgbClr val="002060"/>
              </a:solidFill>
            </a:endParaRPr>
          </a:p>
          <a:p>
            <a:r>
              <a:rPr lang="en-US" sz="2000" dirty="0">
                <a:solidFill>
                  <a:srgbClr val="002060"/>
                </a:solidFill>
              </a:rPr>
              <a:t>Players were encouraged to bring their own discs or to purchase a three-disk starter pack from the Blue Wahoos for $25. </a:t>
            </a:r>
          </a:p>
        </p:txBody>
      </p:sp>
    </p:spTree>
    <p:extLst>
      <p:ext uri="{BB962C8B-B14F-4D97-AF65-F5344CB8AC3E}">
        <p14:creationId xmlns:p14="http://schemas.microsoft.com/office/powerpoint/2010/main" val="33941409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itle 1">
            <a:extLst>
              <a:ext uri="{FF2B5EF4-FFF2-40B4-BE49-F238E27FC236}">
                <a16:creationId xmlns:a16="http://schemas.microsoft.com/office/drawing/2014/main" id="{DC274213-F8D1-4C7B-AC4C-94279780DC69}"/>
              </a:ext>
            </a:extLst>
          </p:cNvPr>
          <p:cNvSpPr txBox="1">
            <a:spLocks/>
          </p:cNvSpPr>
          <p:nvPr/>
        </p:nvSpPr>
        <p:spPr>
          <a:xfrm>
            <a:off x="7884160" y="30480"/>
            <a:ext cx="4062307" cy="185762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Daytona Tortugas “Movie Night at the Jack”</a:t>
            </a:r>
          </a:p>
        </p:txBody>
      </p:sp>
      <p:sp>
        <p:nvSpPr>
          <p:cNvPr id="13" name="Subtitle 2">
            <a:extLst>
              <a:ext uri="{FF2B5EF4-FFF2-40B4-BE49-F238E27FC236}">
                <a16:creationId xmlns:a16="http://schemas.microsoft.com/office/drawing/2014/main" id="{F80708F2-50E2-45A4-B1AD-4D284DD345E7}"/>
              </a:ext>
            </a:extLst>
          </p:cNvPr>
          <p:cNvSpPr>
            <a:spLocks noGrp="1"/>
          </p:cNvSpPr>
          <p:nvPr>
            <p:ph type="subTitle" idx="1"/>
          </p:nvPr>
        </p:nvSpPr>
        <p:spPr>
          <a:xfrm>
            <a:off x="8389579" y="2340634"/>
            <a:ext cx="3051468" cy="3940743"/>
          </a:xfrm>
        </p:spPr>
        <p:txBody>
          <a:bodyPr anchor="t">
            <a:normAutofit/>
          </a:bodyPr>
          <a:lstStyle/>
          <a:p>
            <a:r>
              <a:rPr lang="en-US" sz="2000" dirty="0">
                <a:solidFill>
                  <a:srgbClr val="FFFFFF"/>
                </a:solidFill>
              </a:rPr>
              <a:t>The Daytona Tortugas drew fans to the ballpark to celebrate Jackie Robinson and watch the film “42”</a:t>
            </a:r>
          </a:p>
        </p:txBody>
      </p:sp>
      <p:sp>
        <p:nvSpPr>
          <p:cNvPr id="14" name="Rectangle 13">
            <a:extLst>
              <a:ext uri="{FF2B5EF4-FFF2-40B4-BE49-F238E27FC236}">
                <a16:creationId xmlns:a16="http://schemas.microsoft.com/office/drawing/2014/main" id="{2D57056F-4AA7-4A16-A219-9F01D1C93238}"/>
              </a:ext>
            </a:extLst>
          </p:cNvPr>
          <p:cNvSpPr/>
          <p:nvPr/>
        </p:nvSpPr>
        <p:spPr>
          <a:xfrm>
            <a:off x="123264" y="4662665"/>
            <a:ext cx="7360512" cy="16312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rPr>
              <a:t>The Daytona Tortugas (</a:t>
            </a:r>
            <a:r>
              <a:rPr lang="en-US" sz="2000" dirty="0">
                <a:solidFill>
                  <a:srgbClr val="002060"/>
                </a:solidFill>
                <a:latin typeface="Calibri" panose="020F0502020204030204"/>
              </a:rPr>
              <a:t>Single A</a:t>
            </a:r>
            <a:r>
              <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rPr>
              <a:t>; Florida State League) hosted a Movie Night at The Jack special event, showing the film “42” on the stadium big screen at Jackie Robinson Ballpark. </a:t>
            </a:r>
            <a:r>
              <a:rPr lang="en-US" sz="2000" dirty="0">
                <a:solidFill>
                  <a:srgbClr val="002060"/>
                </a:solidFill>
                <a:latin typeface="Calibri" panose="020F0502020204030204"/>
              </a:rPr>
              <a:t>Fans were assigned sitting areas on the field (social distancing rules in effect) and the number of visitors was limited.</a:t>
            </a:r>
            <a:endPar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5E7B7D6C-D258-4EAE-A5AD-CCECD00D6362}"/>
              </a:ext>
            </a:extLst>
          </p:cNvPr>
          <p:cNvPicPr>
            <a:picLocks noChangeAspect="1"/>
          </p:cNvPicPr>
          <p:nvPr/>
        </p:nvPicPr>
        <p:blipFill>
          <a:blip r:embed="rId3"/>
          <a:stretch>
            <a:fillRect/>
          </a:stretch>
        </p:blipFill>
        <p:spPr>
          <a:xfrm>
            <a:off x="123264" y="104482"/>
            <a:ext cx="7360512" cy="4171950"/>
          </a:xfrm>
          <a:prstGeom prst="rect">
            <a:avLst/>
          </a:prstGeom>
        </p:spPr>
      </p:pic>
      <p:pic>
        <p:nvPicPr>
          <p:cNvPr id="15" name="Picture 14">
            <a:extLst>
              <a:ext uri="{FF2B5EF4-FFF2-40B4-BE49-F238E27FC236}">
                <a16:creationId xmlns:a16="http://schemas.microsoft.com/office/drawing/2014/main" id="{593B2EAF-CC67-40EF-B696-DBCA692E5835}"/>
              </a:ext>
            </a:extLst>
          </p:cNvPr>
          <p:cNvPicPr>
            <a:picLocks noChangeAspect="1"/>
          </p:cNvPicPr>
          <p:nvPr/>
        </p:nvPicPr>
        <p:blipFill>
          <a:blip r:embed="rId4"/>
          <a:stretch>
            <a:fillRect/>
          </a:stretch>
        </p:blipFill>
        <p:spPr>
          <a:xfrm>
            <a:off x="8758323" y="4158862"/>
            <a:ext cx="2514600" cy="2514600"/>
          </a:xfrm>
          <a:prstGeom prst="rect">
            <a:avLst/>
          </a:prstGeom>
        </p:spPr>
      </p:pic>
    </p:spTree>
    <p:extLst>
      <p:ext uri="{BB962C8B-B14F-4D97-AF65-F5344CB8AC3E}">
        <p14:creationId xmlns:p14="http://schemas.microsoft.com/office/powerpoint/2010/main" val="23748976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itle 1">
            <a:extLst>
              <a:ext uri="{FF2B5EF4-FFF2-40B4-BE49-F238E27FC236}">
                <a16:creationId xmlns:a16="http://schemas.microsoft.com/office/drawing/2014/main" id="{DC274213-F8D1-4C7B-AC4C-94279780DC69}"/>
              </a:ext>
            </a:extLst>
          </p:cNvPr>
          <p:cNvSpPr txBox="1">
            <a:spLocks/>
          </p:cNvSpPr>
          <p:nvPr/>
        </p:nvSpPr>
        <p:spPr>
          <a:xfrm>
            <a:off x="7884160" y="184539"/>
            <a:ext cx="4307839" cy="1349621"/>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Madison Mallards “Duck Pond Drive-</a:t>
            </a:r>
            <a:r>
              <a:rPr lang="en-US" sz="4000" b="1" dirty="0">
                <a:solidFill>
                  <a:srgbClr val="FFFFFF"/>
                </a:solidFill>
                <a:latin typeface="Calibri Light" panose="020F0302020204030204"/>
              </a:rPr>
              <a:t>In”</a:t>
            </a:r>
            <a:endPar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endParaRPr>
          </a:p>
        </p:txBody>
      </p:sp>
      <p:sp>
        <p:nvSpPr>
          <p:cNvPr id="13" name="Subtitle 2">
            <a:extLst>
              <a:ext uri="{FF2B5EF4-FFF2-40B4-BE49-F238E27FC236}">
                <a16:creationId xmlns:a16="http://schemas.microsoft.com/office/drawing/2014/main" id="{F80708F2-50E2-45A4-B1AD-4D284DD345E7}"/>
              </a:ext>
            </a:extLst>
          </p:cNvPr>
          <p:cNvSpPr>
            <a:spLocks noGrp="1"/>
          </p:cNvSpPr>
          <p:nvPr>
            <p:ph type="subTitle" idx="1"/>
          </p:nvPr>
        </p:nvSpPr>
        <p:spPr>
          <a:xfrm>
            <a:off x="8254940" y="2467966"/>
            <a:ext cx="3561117" cy="3940743"/>
          </a:xfrm>
        </p:spPr>
        <p:txBody>
          <a:bodyPr anchor="t">
            <a:normAutofit/>
          </a:bodyPr>
          <a:lstStyle/>
          <a:p>
            <a:r>
              <a:rPr lang="en-US" sz="2000" dirty="0">
                <a:solidFill>
                  <a:srgbClr val="FFFFFF"/>
                </a:solidFill>
              </a:rPr>
              <a:t>The Madison Mallards have enjoyed success with the team’s “Duck Pond Drive-In” special events during the health crisis</a:t>
            </a:r>
          </a:p>
        </p:txBody>
      </p:sp>
      <p:sp>
        <p:nvSpPr>
          <p:cNvPr id="14" name="Rectangle 13">
            <a:extLst>
              <a:ext uri="{FF2B5EF4-FFF2-40B4-BE49-F238E27FC236}">
                <a16:creationId xmlns:a16="http://schemas.microsoft.com/office/drawing/2014/main" id="{2D57056F-4AA7-4A16-A219-9F01D1C93238}"/>
              </a:ext>
            </a:extLst>
          </p:cNvPr>
          <p:cNvSpPr/>
          <p:nvPr/>
        </p:nvSpPr>
        <p:spPr>
          <a:xfrm>
            <a:off x="201551" y="4116998"/>
            <a:ext cx="7122235"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rPr>
              <a:t>The Madison Mallards (summer collegiate; Northwoods League) converted the team’s ballpark into a drive-in theater, inviting fans to watch movies on the stadium’s big screen from the comfort of their cars.  Fans could drive into the ballpark and park in assigned spots while </a:t>
            </a:r>
            <a:r>
              <a:rPr lang="en-US" sz="2000" dirty="0">
                <a:solidFill>
                  <a:srgbClr val="002060"/>
                </a:solidFill>
                <a:latin typeface="Calibri" panose="020F0502020204030204"/>
              </a:rPr>
              <a:t>food and beverage items were available for sale from the team’s concessions menu.  Each of the events sold out.</a:t>
            </a:r>
            <a:endPar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pic>
        <p:nvPicPr>
          <p:cNvPr id="30722" name="Picture 2">
            <a:extLst>
              <a:ext uri="{FF2B5EF4-FFF2-40B4-BE49-F238E27FC236}">
                <a16:creationId xmlns:a16="http://schemas.microsoft.com/office/drawing/2014/main" id="{54AA4ECE-965F-40DC-9ADF-1F85D0CDCD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 y="123825"/>
            <a:ext cx="7070710" cy="4075642"/>
          </a:xfrm>
          <a:prstGeom prst="rect">
            <a:avLst/>
          </a:prstGeom>
          <a:noFill/>
          <a:extLst>
            <a:ext uri="{909E8E84-426E-40DD-AFC4-6F175D3DCCD1}">
              <a14:hiddenFill xmlns:a14="http://schemas.microsoft.com/office/drawing/2010/main">
                <a:solidFill>
                  <a:srgbClr val="FFFFFF"/>
                </a:solidFill>
              </a14:hiddenFill>
            </a:ext>
          </a:extLst>
        </p:spPr>
      </p:pic>
      <p:pic>
        <p:nvPicPr>
          <p:cNvPr id="34818" name="Picture 2" descr="Madison Mallards - Wikipedia">
            <a:extLst>
              <a:ext uri="{FF2B5EF4-FFF2-40B4-BE49-F238E27FC236}">
                <a16:creationId xmlns:a16="http://schemas.microsoft.com/office/drawing/2014/main" id="{06A9D7E7-04E2-4FD9-A4A3-5DE8F08D7F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2662" y="4678163"/>
            <a:ext cx="2225675" cy="1730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84994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itle 1">
            <a:extLst>
              <a:ext uri="{FF2B5EF4-FFF2-40B4-BE49-F238E27FC236}">
                <a16:creationId xmlns:a16="http://schemas.microsoft.com/office/drawing/2014/main" id="{DC274213-F8D1-4C7B-AC4C-94279780DC69}"/>
              </a:ext>
            </a:extLst>
          </p:cNvPr>
          <p:cNvSpPr txBox="1">
            <a:spLocks/>
          </p:cNvSpPr>
          <p:nvPr/>
        </p:nvSpPr>
        <p:spPr>
          <a:xfrm>
            <a:off x="7884160" y="184539"/>
            <a:ext cx="4307839" cy="1349621"/>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Omaha Storm Chasers “Drive-</a:t>
            </a:r>
            <a:r>
              <a:rPr lang="en-US" sz="4000" b="1" dirty="0">
                <a:solidFill>
                  <a:srgbClr val="FFFFFF"/>
                </a:solidFill>
                <a:latin typeface="Calibri Light" panose="020F0302020204030204"/>
              </a:rPr>
              <a:t>In Fireworks</a:t>
            </a:r>
            <a:r>
              <a:rPr kumimoji="0" lang="en-US" sz="4000" b="1" i="0" u="none" strike="noStrike" kern="1200" cap="none" spc="0" normalizeH="0" baseline="0" noProof="0" dirty="0">
                <a:ln>
                  <a:noFill/>
                </a:ln>
                <a:solidFill>
                  <a:srgbClr val="FFFFFF"/>
                </a:solidFill>
                <a:effectLst/>
                <a:uLnTx/>
                <a:uFillTx/>
                <a:latin typeface="Calibri Light" panose="020F0302020204030204"/>
                <a:ea typeface="+mj-ea"/>
                <a:cs typeface="+mj-cs"/>
              </a:rPr>
              <a:t>”</a:t>
            </a:r>
          </a:p>
        </p:txBody>
      </p:sp>
      <p:sp>
        <p:nvSpPr>
          <p:cNvPr id="13" name="Subtitle 2">
            <a:extLst>
              <a:ext uri="{FF2B5EF4-FFF2-40B4-BE49-F238E27FC236}">
                <a16:creationId xmlns:a16="http://schemas.microsoft.com/office/drawing/2014/main" id="{F80708F2-50E2-45A4-B1AD-4D284DD345E7}"/>
              </a:ext>
            </a:extLst>
          </p:cNvPr>
          <p:cNvSpPr>
            <a:spLocks noGrp="1"/>
          </p:cNvSpPr>
          <p:nvPr>
            <p:ph type="subTitle" idx="1"/>
          </p:nvPr>
        </p:nvSpPr>
        <p:spPr>
          <a:xfrm>
            <a:off x="8282217" y="2236584"/>
            <a:ext cx="3465243" cy="1959496"/>
          </a:xfrm>
        </p:spPr>
        <p:txBody>
          <a:bodyPr anchor="t">
            <a:normAutofit/>
          </a:bodyPr>
          <a:lstStyle/>
          <a:p>
            <a:r>
              <a:rPr lang="en-US" sz="2000" dirty="0">
                <a:solidFill>
                  <a:srgbClr val="FFFFFF"/>
                </a:solidFill>
              </a:rPr>
              <a:t>The Storm Chasers, Triple-A affiliate of the Kansas City Royals, put an interesting twist on the drive-in movie night concept and offered a drive-in fireworks promotion for fans</a:t>
            </a:r>
          </a:p>
        </p:txBody>
      </p:sp>
      <p:sp>
        <p:nvSpPr>
          <p:cNvPr id="14" name="Rectangle 13">
            <a:extLst>
              <a:ext uri="{FF2B5EF4-FFF2-40B4-BE49-F238E27FC236}">
                <a16:creationId xmlns:a16="http://schemas.microsoft.com/office/drawing/2014/main" id="{2D57056F-4AA7-4A16-A219-9F01D1C93238}"/>
              </a:ext>
            </a:extLst>
          </p:cNvPr>
          <p:cNvSpPr/>
          <p:nvPr/>
        </p:nvSpPr>
        <p:spPr>
          <a:xfrm>
            <a:off x="224838" y="4379031"/>
            <a:ext cx="7122235" cy="2246769"/>
          </a:xfrm>
          <a:prstGeom prst="rect">
            <a:avLst/>
          </a:prstGeom>
        </p:spPr>
        <p:txBody>
          <a:bodyPr wrap="square">
            <a:spAutoFit/>
          </a:bodyPr>
          <a:lstStyle/>
          <a:p>
            <a:pPr lvl="0"/>
            <a:r>
              <a:rPr lang="en-US" sz="2000" dirty="0">
                <a:solidFill>
                  <a:srgbClr val="002060"/>
                </a:solidFill>
              </a:rPr>
              <a:t>The Omaha Chasers found a unique way to provide exposure for sponsors during the health crisis by creating a unique way to draw fans to the ballpark.  </a:t>
            </a:r>
          </a:p>
          <a:p>
            <a:pPr lvl="0"/>
            <a:endParaRPr lang="en-US" sz="2000" dirty="0">
              <a:solidFill>
                <a:srgbClr val="002060"/>
              </a:solidFill>
            </a:endParaRPr>
          </a:p>
          <a:p>
            <a:pPr lvl="0"/>
            <a:r>
              <a:rPr lang="en-US" sz="2000" dirty="0">
                <a:solidFill>
                  <a:srgbClr val="002060"/>
                </a:solidFill>
              </a:rPr>
              <a:t>The special event, sponsored by Hy-Vee, J&amp;M Displays and Star 104.5, was free to the public, inviting families to watch a fireworks show from their cars from the team’s stadium parking lots.</a:t>
            </a:r>
            <a:endPar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798E6895-5A1C-49CD-9D30-729DC2FF52CD}"/>
              </a:ext>
            </a:extLst>
          </p:cNvPr>
          <p:cNvPicPr>
            <a:picLocks noChangeAspect="1"/>
          </p:cNvPicPr>
          <p:nvPr/>
        </p:nvPicPr>
        <p:blipFill>
          <a:blip r:embed="rId3"/>
          <a:stretch>
            <a:fillRect/>
          </a:stretch>
        </p:blipFill>
        <p:spPr>
          <a:xfrm>
            <a:off x="297424" y="227217"/>
            <a:ext cx="6977062" cy="3924597"/>
          </a:xfrm>
          <a:prstGeom prst="rect">
            <a:avLst/>
          </a:prstGeom>
        </p:spPr>
      </p:pic>
      <p:pic>
        <p:nvPicPr>
          <p:cNvPr id="30724" name="Picture 4" descr="New park, new name: Omaha Royals now Storm Chasers | 91.5 KIOS-FM">
            <a:extLst>
              <a:ext uri="{FF2B5EF4-FFF2-40B4-BE49-F238E27FC236}">
                <a16:creationId xmlns:a16="http://schemas.microsoft.com/office/drawing/2014/main" id="{280699B0-FAD9-4C5E-92F2-40B99CC5CD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3540" y="5087093"/>
            <a:ext cx="3423920" cy="1480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7740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DB33A91D-B746-4F3D-9C9C-657F606E9DF0}"/>
              </a:ext>
              <a:ext uri="{C183D7F6-B498-43B3-948B-1728B52AA6E4}">
                <adec:decorative xmlns:adec="http://schemas.microsoft.com/office/drawing/2017/decorative" val="1"/>
              </a:ext>
            </a:extLst>
          </p:cNvPr>
          <p:cNvPicPr>
            <a:picLocks noChangeAspect="1"/>
          </p:cNvPicPr>
          <p:nvPr/>
        </p:nvPicPr>
        <p:blipFill rotWithShape="1">
          <a:blip r:embed="rId2"/>
          <a:srcRect l="9091" t="22940" b="451"/>
          <a:stretch/>
        </p:blipFill>
        <p:spPr>
          <a:xfrm>
            <a:off x="20" y="10"/>
            <a:ext cx="12191981" cy="6857990"/>
          </a:xfrm>
          <a:prstGeom prst="rect">
            <a:avLst/>
          </a:prstGeom>
        </p:spPr>
      </p:pic>
      <p:sp>
        <p:nvSpPr>
          <p:cNvPr id="12" name="Rectangle 11">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D220165-BEC3-4CC8-AFE3-EFEBB007DA0D}"/>
              </a:ext>
            </a:extLst>
          </p:cNvPr>
          <p:cNvSpPr>
            <a:spLocks noGrp="1"/>
          </p:cNvSpPr>
          <p:nvPr>
            <p:ph type="ctrTitle"/>
          </p:nvPr>
        </p:nvSpPr>
        <p:spPr>
          <a:xfrm>
            <a:off x="404553" y="3228264"/>
            <a:ext cx="9078562" cy="2387600"/>
          </a:xfrm>
        </p:spPr>
        <p:txBody>
          <a:bodyPr>
            <a:normAutofit/>
          </a:bodyPr>
          <a:lstStyle/>
          <a:p>
            <a:pPr algn="l"/>
            <a:r>
              <a:rPr lang="en-US" sz="8000" b="1" dirty="0"/>
              <a:t>MiLB in Crisis</a:t>
            </a:r>
          </a:p>
        </p:txBody>
      </p:sp>
      <p:sp>
        <p:nvSpPr>
          <p:cNvPr id="14" name="Rectangle: Rounded Corners 13">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Subtitle 2">
            <a:extLst>
              <a:ext uri="{FF2B5EF4-FFF2-40B4-BE49-F238E27FC236}">
                <a16:creationId xmlns:a16="http://schemas.microsoft.com/office/drawing/2014/main" id="{0A3F1A9B-6F25-4148-B8CA-6437318AE3D4}"/>
              </a:ext>
            </a:extLst>
          </p:cNvPr>
          <p:cNvSpPr>
            <a:spLocks noGrp="1"/>
          </p:cNvSpPr>
          <p:nvPr>
            <p:ph type="subTitle" idx="1"/>
          </p:nvPr>
        </p:nvSpPr>
        <p:spPr>
          <a:xfrm>
            <a:off x="477910" y="5641864"/>
            <a:ext cx="9078562" cy="592975"/>
          </a:xfrm>
        </p:spPr>
        <p:txBody>
          <a:bodyPr anchor="ctr">
            <a:noAutofit/>
          </a:bodyPr>
          <a:lstStyle/>
          <a:p>
            <a:pPr algn="l"/>
            <a:r>
              <a:rPr lang="en-US" sz="4800" dirty="0"/>
              <a:t>DISCUSSION QUESTIONS</a:t>
            </a:r>
          </a:p>
        </p:txBody>
      </p:sp>
      <p:pic>
        <p:nvPicPr>
          <p:cNvPr id="9" name="Picture 2" descr="MiLB.TV | Live Stream Baseball Games | MiLB.com">
            <a:extLst>
              <a:ext uri="{FF2B5EF4-FFF2-40B4-BE49-F238E27FC236}">
                <a16:creationId xmlns:a16="http://schemas.microsoft.com/office/drawing/2014/main" id="{9B012E34-600B-49A9-BC1B-690FCF8ADC6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7896"/>
          <a:stretch/>
        </p:blipFill>
        <p:spPr bwMode="auto">
          <a:xfrm>
            <a:off x="10034361" y="5307506"/>
            <a:ext cx="1998101" cy="1232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77874"/>
      </p:ext>
    </p:extLst>
  </p:cSld>
  <p:clrMapOvr>
    <a:overrideClrMapping bg1="dk1" tx1="lt1" bg2="dk2" tx2="lt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 name="Title 1">
            <a:extLst>
              <a:ext uri="{FF2B5EF4-FFF2-40B4-BE49-F238E27FC236}">
                <a16:creationId xmlns:a16="http://schemas.microsoft.com/office/drawing/2014/main" id="{6313A10E-EE6D-4C23-9976-855777AFA352}"/>
              </a:ext>
            </a:extLst>
          </p:cNvPr>
          <p:cNvSpPr>
            <a:spLocks noGrp="1"/>
          </p:cNvSpPr>
          <p:nvPr>
            <p:ph type="ctrTitle"/>
          </p:nvPr>
        </p:nvSpPr>
        <p:spPr>
          <a:xfrm>
            <a:off x="8325852" y="958070"/>
            <a:ext cx="3404937" cy="2683187"/>
          </a:xfrm>
        </p:spPr>
        <p:txBody>
          <a:bodyPr anchor="b">
            <a:normAutofit/>
          </a:bodyPr>
          <a:lstStyle/>
          <a:p>
            <a:r>
              <a:rPr lang="en-US" b="1" dirty="0">
                <a:solidFill>
                  <a:srgbClr val="FFFFFF"/>
                </a:solidFill>
              </a:rPr>
              <a:t>Discussion</a:t>
            </a:r>
            <a:br>
              <a:rPr lang="en-US" b="1" dirty="0">
                <a:solidFill>
                  <a:srgbClr val="FFFFFF"/>
                </a:solidFill>
              </a:rPr>
            </a:br>
            <a:r>
              <a:rPr lang="en-US" b="1" dirty="0">
                <a:solidFill>
                  <a:srgbClr val="FFFFFF"/>
                </a:solidFill>
              </a:rPr>
              <a:t>Questions</a:t>
            </a:r>
            <a:endParaRPr lang="en-US" dirty="0">
              <a:solidFill>
                <a:srgbClr val="FFFFFF"/>
              </a:solidFill>
            </a:endParaRPr>
          </a:p>
        </p:txBody>
      </p:sp>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2" descr="MiLB.TV | Live Stream Baseball Games | MiLB.com">
            <a:extLst>
              <a:ext uri="{FF2B5EF4-FFF2-40B4-BE49-F238E27FC236}">
                <a16:creationId xmlns:a16="http://schemas.microsoft.com/office/drawing/2014/main" id="{D08211DB-41D0-4BFD-89FD-CA5BA66FFD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7896"/>
          <a:stretch/>
        </p:blipFill>
        <p:spPr bwMode="auto">
          <a:xfrm>
            <a:off x="8916816" y="3957314"/>
            <a:ext cx="2223008" cy="1372748"/>
          </a:xfrm>
          <a:prstGeom prst="rect">
            <a:avLst/>
          </a:prstGeom>
          <a:noFill/>
          <a:extLst>
            <a:ext uri="{909E8E84-426E-40DD-AFC4-6F175D3DCCD1}">
              <a14:hiddenFill xmlns:a14="http://schemas.microsoft.com/office/drawing/2010/main">
                <a:solidFill>
                  <a:srgbClr val="FFFFFF"/>
                </a:solidFill>
              </a14:hiddenFill>
            </a:ext>
          </a:extLst>
        </p:spPr>
      </p:pic>
      <p:sp>
        <p:nvSpPr>
          <p:cNvPr id="16" name="Subtitle 4">
            <a:extLst>
              <a:ext uri="{FF2B5EF4-FFF2-40B4-BE49-F238E27FC236}">
                <a16:creationId xmlns:a16="http://schemas.microsoft.com/office/drawing/2014/main" id="{29803CE9-145D-4FED-A5EC-3A7BA2804C19}"/>
              </a:ext>
            </a:extLst>
          </p:cNvPr>
          <p:cNvSpPr>
            <a:spLocks noGrp="1"/>
          </p:cNvSpPr>
          <p:nvPr>
            <p:ph type="subTitle" idx="1"/>
          </p:nvPr>
        </p:nvSpPr>
        <p:spPr>
          <a:xfrm>
            <a:off x="601133" y="372533"/>
            <a:ext cx="6417734" cy="6138333"/>
          </a:xfrm>
        </p:spPr>
        <p:txBody>
          <a:bodyPr anchor="t">
            <a:normAutofit/>
          </a:bodyPr>
          <a:lstStyle/>
          <a:p>
            <a:pPr marL="457200" indent="-457200" algn="l">
              <a:buAutoNum type="arabicParenR"/>
            </a:pPr>
            <a:r>
              <a:rPr lang="en-US" sz="2800" dirty="0">
                <a:solidFill>
                  <a:srgbClr val="002060"/>
                </a:solidFill>
              </a:rPr>
              <a:t>What is revenue?</a:t>
            </a:r>
          </a:p>
          <a:p>
            <a:pPr marL="457200" indent="-457200" algn="l">
              <a:buAutoNum type="arabicParenR"/>
            </a:pPr>
            <a:endParaRPr lang="en-US" sz="2800" dirty="0">
              <a:solidFill>
                <a:srgbClr val="002060"/>
              </a:solidFill>
            </a:endParaRPr>
          </a:p>
          <a:p>
            <a:pPr marL="457200" indent="-457200" algn="l">
              <a:buAutoNum type="arabicParenR"/>
            </a:pPr>
            <a:r>
              <a:rPr lang="en-US" sz="2800" dirty="0">
                <a:solidFill>
                  <a:srgbClr val="002060"/>
                </a:solidFill>
              </a:rPr>
              <a:t>How do sports teams generate revenue?</a:t>
            </a:r>
          </a:p>
          <a:p>
            <a:pPr marL="457200" indent="-457200" algn="l">
              <a:buAutoNum type="arabicParenR"/>
            </a:pPr>
            <a:endParaRPr lang="en-US" sz="2800" dirty="0">
              <a:solidFill>
                <a:srgbClr val="002060"/>
              </a:solidFill>
            </a:endParaRPr>
          </a:p>
          <a:p>
            <a:pPr marL="457200" indent="-457200" algn="l">
              <a:buAutoNum type="arabicParenR"/>
            </a:pPr>
            <a:r>
              <a:rPr lang="en-US" sz="2800" dirty="0">
                <a:solidFill>
                  <a:srgbClr val="002060"/>
                </a:solidFill>
              </a:rPr>
              <a:t>Why are ticket sales so vital to the financial health of a minor league baseball franchise?</a:t>
            </a:r>
          </a:p>
          <a:p>
            <a:pPr marL="457200" indent="-457200" algn="l">
              <a:buAutoNum type="arabicParenR"/>
            </a:pPr>
            <a:endParaRPr lang="en-US" sz="2800" dirty="0">
              <a:solidFill>
                <a:srgbClr val="002060"/>
              </a:solidFill>
            </a:endParaRPr>
          </a:p>
          <a:p>
            <a:pPr marL="457200" indent="-457200" algn="l">
              <a:buAutoNum type="arabicParenR"/>
            </a:pPr>
            <a:r>
              <a:rPr lang="en-US" sz="2800" dirty="0">
                <a:solidFill>
                  <a:srgbClr val="002060"/>
                </a:solidFill>
              </a:rPr>
              <a:t>What are public relations?</a:t>
            </a:r>
          </a:p>
          <a:p>
            <a:pPr marL="457200" indent="-457200" algn="l">
              <a:buAutoNum type="arabicParenR"/>
            </a:pPr>
            <a:endParaRPr lang="en-US" sz="2800" dirty="0">
              <a:solidFill>
                <a:srgbClr val="002060"/>
              </a:solidFill>
            </a:endParaRPr>
          </a:p>
          <a:p>
            <a:pPr marL="457200" indent="-457200" algn="l">
              <a:buAutoNum type="arabicParenR"/>
            </a:pPr>
            <a:r>
              <a:rPr lang="en-US" sz="2800" dirty="0">
                <a:solidFill>
                  <a:srgbClr val="002060"/>
                </a:solidFill>
              </a:rPr>
              <a:t>What are community relations?</a:t>
            </a:r>
          </a:p>
        </p:txBody>
      </p:sp>
    </p:spTree>
    <p:extLst>
      <p:ext uri="{BB962C8B-B14F-4D97-AF65-F5344CB8AC3E}">
        <p14:creationId xmlns:p14="http://schemas.microsoft.com/office/powerpoint/2010/main" val="18661792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 name="Title 1">
            <a:extLst>
              <a:ext uri="{FF2B5EF4-FFF2-40B4-BE49-F238E27FC236}">
                <a16:creationId xmlns:a16="http://schemas.microsoft.com/office/drawing/2014/main" id="{6313A10E-EE6D-4C23-9976-855777AFA352}"/>
              </a:ext>
            </a:extLst>
          </p:cNvPr>
          <p:cNvSpPr>
            <a:spLocks noGrp="1"/>
          </p:cNvSpPr>
          <p:nvPr>
            <p:ph type="ctrTitle"/>
          </p:nvPr>
        </p:nvSpPr>
        <p:spPr>
          <a:xfrm>
            <a:off x="8325852" y="958070"/>
            <a:ext cx="3404937" cy="2683187"/>
          </a:xfrm>
        </p:spPr>
        <p:txBody>
          <a:bodyPr anchor="b">
            <a:normAutofit/>
          </a:bodyPr>
          <a:lstStyle/>
          <a:p>
            <a:r>
              <a:rPr lang="en-US" b="1" dirty="0">
                <a:solidFill>
                  <a:srgbClr val="FFFFFF"/>
                </a:solidFill>
              </a:rPr>
              <a:t>Discussion</a:t>
            </a:r>
            <a:br>
              <a:rPr lang="en-US" b="1" dirty="0">
                <a:solidFill>
                  <a:srgbClr val="FFFFFF"/>
                </a:solidFill>
              </a:rPr>
            </a:br>
            <a:r>
              <a:rPr lang="en-US" b="1" dirty="0">
                <a:solidFill>
                  <a:srgbClr val="FFFFFF"/>
                </a:solidFill>
              </a:rPr>
              <a:t>Questions</a:t>
            </a:r>
            <a:endParaRPr lang="en-US" dirty="0">
              <a:solidFill>
                <a:srgbClr val="FFFFFF"/>
              </a:solidFill>
            </a:endParaRPr>
          </a:p>
        </p:txBody>
      </p:sp>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2" descr="MiLB.TV | Live Stream Baseball Games | MiLB.com">
            <a:extLst>
              <a:ext uri="{FF2B5EF4-FFF2-40B4-BE49-F238E27FC236}">
                <a16:creationId xmlns:a16="http://schemas.microsoft.com/office/drawing/2014/main" id="{D08211DB-41D0-4BFD-89FD-CA5BA66FFD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7896"/>
          <a:stretch/>
        </p:blipFill>
        <p:spPr bwMode="auto">
          <a:xfrm>
            <a:off x="8916816" y="3957314"/>
            <a:ext cx="2223008" cy="1372748"/>
          </a:xfrm>
          <a:prstGeom prst="rect">
            <a:avLst/>
          </a:prstGeom>
          <a:noFill/>
          <a:extLst>
            <a:ext uri="{909E8E84-426E-40DD-AFC4-6F175D3DCCD1}">
              <a14:hiddenFill xmlns:a14="http://schemas.microsoft.com/office/drawing/2010/main">
                <a:solidFill>
                  <a:srgbClr val="FFFFFF"/>
                </a:solidFill>
              </a14:hiddenFill>
            </a:ext>
          </a:extLst>
        </p:spPr>
      </p:pic>
      <p:sp>
        <p:nvSpPr>
          <p:cNvPr id="16" name="Subtitle 4">
            <a:extLst>
              <a:ext uri="{FF2B5EF4-FFF2-40B4-BE49-F238E27FC236}">
                <a16:creationId xmlns:a16="http://schemas.microsoft.com/office/drawing/2014/main" id="{29803CE9-145D-4FED-A5EC-3A7BA2804C19}"/>
              </a:ext>
            </a:extLst>
          </p:cNvPr>
          <p:cNvSpPr>
            <a:spLocks noGrp="1"/>
          </p:cNvSpPr>
          <p:nvPr>
            <p:ph type="subTitle" idx="1"/>
          </p:nvPr>
        </p:nvSpPr>
        <p:spPr>
          <a:xfrm>
            <a:off x="601133" y="186266"/>
            <a:ext cx="6417734" cy="6485467"/>
          </a:xfrm>
        </p:spPr>
        <p:txBody>
          <a:bodyPr anchor="t">
            <a:normAutofit/>
          </a:bodyPr>
          <a:lstStyle/>
          <a:p>
            <a:pPr marL="514350" indent="-514350" algn="l">
              <a:buFont typeface="+mj-lt"/>
              <a:buAutoNum type="arabicParenR" startAt="6"/>
            </a:pPr>
            <a:r>
              <a:rPr lang="en-US" sz="2800" dirty="0">
                <a:solidFill>
                  <a:srgbClr val="002060"/>
                </a:solidFill>
              </a:rPr>
              <a:t>Why are community relations programs important to minor league baseball teams?</a:t>
            </a:r>
          </a:p>
          <a:p>
            <a:pPr marL="514350" indent="-514350" algn="l">
              <a:buFont typeface="+mj-lt"/>
              <a:buAutoNum type="arabicParenR" startAt="6"/>
            </a:pPr>
            <a:endParaRPr lang="en-US" sz="2800" dirty="0">
              <a:solidFill>
                <a:srgbClr val="002060"/>
              </a:solidFill>
            </a:endParaRPr>
          </a:p>
          <a:p>
            <a:pPr marL="514350" indent="-514350" algn="l">
              <a:buFont typeface="+mj-lt"/>
              <a:buAutoNum type="arabicParenR" startAt="6"/>
            </a:pPr>
            <a:r>
              <a:rPr lang="en-US" sz="2800" dirty="0">
                <a:solidFill>
                  <a:srgbClr val="002060"/>
                </a:solidFill>
              </a:rPr>
              <a:t>What can teams do during the health crisis to help support the community?</a:t>
            </a:r>
          </a:p>
          <a:p>
            <a:pPr marL="514350" indent="-514350" algn="l">
              <a:buFont typeface="+mj-lt"/>
              <a:buAutoNum type="arabicParenR" startAt="6"/>
            </a:pPr>
            <a:endParaRPr lang="en-US" sz="2800" dirty="0">
              <a:solidFill>
                <a:srgbClr val="002060"/>
              </a:solidFill>
            </a:endParaRPr>
          </a:p>
          <a:p>
            <a:pPr marL="514350" indent="-514350" algn="l">
              <a:buFont typeface="+mj-lt"/>
              <a:buAutoNum type="arabicParenR" startAt="6"/>
            </a:pPr>
            <a:r>
              <a:rPr lang="en-US" sz="2800" dirty="0">
                <a:solidFill>
                  <a:srgbClr val="002060"/>
                </a:solidFill>
              </a:rPr>
              <a:t>What is fan engagement?</a:t>
            </a:r>
          </a:p>
          <a:p>
            <a:pPr marL="514350" indent="-514350" algn="l">
              <a:buFont typeface="+mj-lt"/>
              <a:buAutoNum type="arabicParenR" startAt="6"/>
            </a:pPr>
            <a:endParaRPr lang="en-US" sz="2800" dirty="0">
              <a:solidFill>
                <a:srgbClr val="002060"/>
              </a:solidFill>
            </a:endParaRPr>
          </a:p>
          <a:p>
            <a:pPr marL="514350" indent="-514350" algn="l">
              <a:buFont typeface="+mj-lt"/>
              <a:buAutoNum type="arabicParenR" startAt="6"/>
            </a:pPr>
            <a:r>
              <a:rPr lang="en-US" sz="2800" dirty="0">
                <a:solidFill>
                  <a:srgbClr val="002060"/>
                </a:solidFill>
              </a:rPr>
              <a:t>What do you think teams can do during the health crisis to try to generate revenue and engage their fan base despite the uncertainty surrounding the season?</a:t>
            </a:r>
          </a:p>
        </p:txBody>
      </p:sp>
    </p:spTree>
    <p:extLst>
      <p:ext uri="{BB962C8B-B14F-4D97-AF65-F5344CB8AC3E}">
        <p14:creationId xmlns:p14="http://schemas.microsoft.com/office/powerpoint/2010/main" val="17711303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 name="Title 1">
            <a:extLst>
              <a:ext uri="{FF2B5EF4-FFF2-40B4-BE49-F238E27FC236}">
                <a16:creationId xmlns:a16="http://schemas.microsoft.com/office/drawing/2014/main" id="{6313A10E-EE6D-4C23-9976-855777AFA352}"/>
              </a:ext>
            </a:extLst>
          </p:cNvPr>
          <p:cNvSpPr>
            <a:spLocks noGrp="1"/>
          </p:cNvSpPr>
          <p:nvPr>
            <p:ph type="ctrTitle"/>
          </p:nvPr>
        </p:nvSpPr>
        <p:spPr>
          <a:xfrm>
            <a:off x="8325852" y="958070"/>
            <a:ext cx="3404937" cy="2683187"/>
          </a:xfrm>
        </p:spPr>
        <p:txBody>
          <a:bodyPr anchor="b">
            <a:normAutofit/>
          </a:bodyPr>
          <a:lstStyle/>
          <a:p>
            <a:r>
              <a:rPr lang="en-US" b="1" dirty="0">
                <a:solidFill>
                  <a:srgbClr val="FFFFFF"/>
                </a:solidFill>
              </a:rPr>
              <a:t>Discussion</a:t>
            </a:r>
            <a:br>
              <a:rPr lang="en-US" b="1" dirty="0">
                <a:solidFill>
                  <a:srgbClr val="FFFFFF"/>
                </a:solidFill>
              </a:rPr>
            </a:br>
            <a:r>
              <a:rPr lang="en-US" b="1" dirty="0">
                <a:solidFill>
                  <a:srgbClr val="FFFFFF"/>
                </a:solidFill>
              </a:rPr>
              <a:t>Questions</a:t>
            </a:r>
            <a:endParaRPr lang="en-US" dirty="0">
              <a:solidFill>
                <a:srgbClr val="FFFFFF"/>
              </a:solidFill>
            </a:endParaRPr>
          </a:p>
        </p:txBody>
      </p:sp>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2" descr="MiLB.TV | Live Stream Baseball Games | MiLB.com">
            <a:extLst>
              <a:ext uri="{FF2B5EF4-FFF2-40B4-BE49-F238E27FC236}">
                <a16:creationId xmlns:a16="http://schemas.microsoft.com/office/drawing/2014/main" id="{D08211DB-41D0-4BFD-89FD-CA5BA66FFD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7896"/>
          <a:stretch/>
        </p:blipFill>
        <p:spPr bwMode="auto">
          <a:xfrm>
            <a:off x="8916816" y="3957314"/>
            <a:ext cx="2223008" cy="1372748"/>
          </a:xfrm>
          <a:prstGeom prst="rect">
            <a:avLst/>
          </a:prstGeom>
          <a:noFill/>
          <a:extLst>
            <a:ext uri="{909E8E84-426E-40DD-AFC4-6F175D3DCCD1}">
              <a14:hiddenFill xmlns:a14="http://schemas.microsoft.com/office/drawing/2010/main">
                <a:solidFill>
                  <a:srgbClr val="FFFFFF"/>
                </a:solidFill>
              </a14:hiddenFill>
            </a:ext>
          </a:extLst>
        </p:spPr>
      </p:pic>
      <p:sp>
        <p:nvSpPr>
          <p:cNvPr id="16" name="Subtitle 4">
            <a:extLst>
              <a:ext uri="{FF2B5EF4-FFF2-40B4-BE49-F238E27FC236}">
                <a16:creationId xmlns:a16="http://schemas.microsoft.com/office/drawing/2014/main" id="{29803CE9-145D-4FED-A5EC-3A7BA2804C19}"/>
              </a:ext>
            </a:extLst>
          </p:cNvPr>
          <p:cNvSpPr>
            <a:spLocks noGrp="1"/>
          </p:cNvSpPr>
          <p:nvPr>
            <p:ph type="subTitle" idx="1"/>
          </p:nvPr>
        </p:nvSpPr>
        <p:spPr>
          <a:xfrm>
            <a:off x="601133" y="186266"/>
            <a:ext cx="6417734" cy="6485467"/>
          </a:xfrm>
        </p:spPr>
        <p:txBody>
          <a:bodyPr anchor="t">
            <a:normAutofit/>
          </a:bodyPr>
          <a:lstStyle/>
          <a:p>
            <a:pPr marL="514350" indent="-514350" algn="l">
              <a:buFont typeface="+mj-lt"/>
              <a:buAutoNum type="arabicParenR" startAt="10"/>
            </a:pPr>
            <a:r>
              <a:rPr lang="en-US" sz="2800" dirty="0">
                <a:solidFill>
                  <a:srgbClr val="002060"/>
                </a:solidFill>
              </a:rPr>
              <a:t>What is promotion?</a:t>
            </a:r>
          </a:p>
          <a:p>
            <a:pPr marL="514350" indent="-514350" algn="l">
              <a:buFont typeface="+mj-lt"/>
              <a:buAutoNum type="arabicParenR" startAt="10"/>
            </a:pPr>
            <a:endParaRPr lang="en-US" sz="2800" dirty="0">
              <a:solidFill>
                <a:srgbClr val="002060"/>
              </a:solidFill>
            </a:endParaRPr>
          </a:p>
          <a:p>
            <a:pPr marL="514350" indent="-514350" algn="l">
              <a:buFont typeface="+mj-lt"/>
              <a:buAutoNum type="arabicParenR" startAt="10"/>
            </a:pPr>
            <a:r>
              <a:rPr lang="en-US" sz="2800" dirty="0">
                <a:solidFill>
                  <a:srgbClr val="002060"/>
                </a:solidFill>
              </a:rPr>
              <a:t>Can minor league baseball teams engage in promotional activity despite the uncertainty surrounding the season?  Provide an example to support your answer.</a:t>
            </a:r>
          </a:p>
          <a:p>
            <a:pPr algn="l"/>
            <a:endParaRPr lang="en-US" sz="2800" dirty="0">
              <a:solidFill>
                <a:srgbClr val="002060"/>
              </a:solidFill>
            </a:endParaRPr>
          </a:p>
        </p:txBody>
      </p:sp>
    </p:spTree>
    <p:extLst>
      <p:ext uri="{BB962C8B-B14F-4D97-AF65-F5344CB8AC3E}">
        <p14:creationId xmlns:p14="http://schemas.microsoft.com/office/powerpoint/2010/main" val="4177302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 name="Title 1">
            <a:extLst>
              <a:ext uri="{FF2B5EF4-FFF2-40B4-BE49-F238E27FC236}">
                <a16:creationId xmlns:a16="http://schemas.microsoft.com/office/drawing/2014/main" id="{6313A10E-EE6D-4C23-9976-855777AFA352}"/>
              </a:ext>
            </a:extLst>
          </p:cNvPr>
          <p:cNvSpPr>
            <a:spLocks noGrp="1"/>
          </p:cNvSpPr>
          <p:nvPr>
            <p:ph type="ctrTitle"/>
          </p:nvPr>
        </p:nvSpPr>
        <p:spPr>
          <a:xfrm>
            <a:off x="8195734" y="2014981"/>
            <a:ext cx="3759200" cy="2506219"/>
          </a:xfrm>
        </p:spPr>
        <p:txBody>
          <a:bodyPr anchor="b">
            <a:normAutofit/>
          </a:bodyPr>
          <a:lstStyle/>
          <a:p>
            <a:pPr algn="l"/>
            <a:r>
              <a:rPr lang="en-US" sz="3200" b="1" u="sng" dirty="0">
                <a:solidFill>
                  <a:srgbClr val="FFFFFF"/>
                </a:solidFill>
              </a:rPr>
              <a:t>Connecting this lesson to SCC’s textbook:</a:t>
            </a:r>
            <a:r>
              <a:rPr lang="en-US" sz="3200" b="1" dirty="0">
                <a:solidFill>
                  <a:srgbClr val="FFFFFF"/>
                </a:solidFill>
              </a:rPr>
              <a:t> </a:t>
            </a:r>
            <a:br>
              <a:rPr lang="en-US" sz="3200" b="1" dirty="0">
                <a:solidFill>
                  <a:srgbClr val="FFFFFF"/>
                </a:solidFill>
              </a:rPr>
            </a:br>
            <a:br>
              <a:rPr lang="en-US" sz="3200" b="1" dirty="0">
                <a:solidFill>
                  <a:srgbClr val="FFFFFF"/>
                </a:solidFill>
              </a:rPr>
            </a:br>
            <a:endParaRPr lang="en-US" sz="3100" i="1" dirty="0">
              <a:solidFill>
                <a:srgbClr val="FFFFFF"/>
              </a:solidFill>
            </a:endParaRPr>
          </a:p>
        </p:txBody>
      </p:sp>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2" descr="MiLB.TV | Live Stream Baseball Games | MiLB.com">
            <a:extLst>
              <a:ext uri="{FF2B5EF4-FFF2-40B4-BE49-F238E27FC236}">
                <a16:creationId xmlns:a16="http://schemas.microsoft.com/office/drawing/2014/main" id="{D08211DB-41D0-4BFD-89FD-CA5BA66FFD9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57896"/>
          <a:stretch/>
        </p:blipFill>
        <p:spPr bwMode="auto">
          <a:xfrm>
            <a:off x="8916816" y="321116"/>
            <a:ext cx="2223008" cy="1372748"/>
          </a:xfrm>
          <a:prstGeom prst="rect">
            <a:avLst/>
          </a:prstGeom>
          <a:noFill/>
          <a:extLst>
            <a:ext uri="{909E8E84-426E-40DD-AFC4-6F175D3DCCD1}">
              <a14:hiddenFill xmlns:a14="http://schemas.microsoft.com/office/drawing/2010/main">
                <a:solidFill>
                  <a:srgbClr val="FFFFFF"/>
                </a:solidFill>
              </a14:hiddenFill>
            </a:ext>
          </a:extLst>
        </p:spPr>
      </p:pic>
      <p:sp>
        <p:nvSpPr>
          <p:cNvPr id="16" name="Subtitle 4">
            <a:extLst>
              <a:ext uri="{FF2B5EF4-FFF2-40B4-BE49-F238E27FC236}">
                <a16:creationId xmlns:a16="http://schemas.microsoft.com/office/drawing/2014/main" id="{29803CE9-145D-4FED-A5EC-3A7BA2804C19}"/>
              </a:ext>
            </a:extLst>
          </p:cNvPr>
          <p:cNvSpPr>
            <a:spLocks noGrp="1"/>
          </p:cNvSpPr>
          <p:nvPr>
            <p:ph type="subTitle" idx="1"/>
          </p:nvPr>
        </p:nvSpPr>
        <p:spPr>
          <a:xfrm>
            <a:off x="618066" y="423024"/>
            <a:ext cx="6511395" cy="6011951"/>
          </a:xfrm>
        </p:spPr>
        <p:txBody>
          <a:bodyPr anchor="t">
            <a:noAutofit/>
          </a:bodyPr>
          <a:lstStyle/>
          <a:p>
            <a:pPr algn="l"/>
            <a:r>
              <a:rPr lang="en-US" dirty="0">
                <a:solidFill>
                  <a:srgbClr val="002060"/>
                </a:solidFill>
              </a:rPr>
              <a:t>In this lesson plan, we will explore the following sports and entertainment business concepts:</a:t>
            </a:r>
          </a:p>
          <a:p>
            <a:pPr algn="l"/>
            <a:endParaRPr lang="en-US" dirty="0">
              <a:solidFill>
                <a:srgbClr val="002060"/>
              </a:solidFill>
            </a:endParaRPr>
          </a:p>
          <a:p>
            <a:pPr marL="342900" indent="-342900" algn="l">
              <a:buFont typeface="Arial" panose="020B0604020202020204" pitchFamily="34" charset="0"/>
              <a:buChar char="•"/>
            </a:pPr>
            <a:r>
              <a:rPr lang="en-US" dirty="0">
                <a:solidFill>
                  <a:srgbClr val="002060"/>
                </a:solidFill>
              </a:rPr>
              <a:t>Revenue</a:t>
            </a:r>
          </a:p>
          <a:p>
            <a:pPr marL="342900" indent="-342900" algn="l">
              <a:buFont typeface="Arial" panose="020B0604020202020204" pitchFamily="34" charset="0"/>
              <a:buChar char="•"/>
            </a:pPr>
            <a:r>
              <a:rPr lang="en-US" dirty="0">
                <a:solidFill>
                  <a:srgbClr val="002060"/>
                </a:solidFill>
              </a:rPr>
              <a:t>Promotion</a:t>
            </a:r>
          </a:p>
          <a:p>
            <a:pPr marL="342900" indent="-342900" algn="l">
              <a:buFont typeface="Arial" panose="020B0604020202020204" pitchFamily="34" charset="0"/>
              <a:buChar char="•"/>
            </a:pPr>
            <a:r>
              <a:rPr lang="en-US" dirty="0">
                <a:solidFill>
                  <a:srgbClr val="002060"/>
                </a:solidFill>
              </a:rPr>
              <a:t>Fan Engagement</a:t>
            </a:r>
          </a:p>
          <a:p>
            <a:pPr marL="342900" indent="-342900" algn="l">
              <a:buFont typeface="Arial" panose="020B0604020202020204" pitchFamily="34" charset="0"/>
              <a:buChar char="•"/>
            </a:pPr>
            <a:r>
              <a:rPr lang="en-US" dirty="0">
                <a:solidFill>
                  <a:srgbClr val="002060"/>
                </a:solidFill>
              </a:rPr>
              <a:t>Public relations </a:t>
            </a:r>
          </a:p>
          <a:p>
            <a:pPr marL="342900" indent="-342900" algn="l">
              <a:buFont typeface="Arial" panose="020B0604020202020204" pitchFamily="34" charset="0"/>
              <a:buChar char="•"/>
            </a:pPr>
            <a:r>
              <a:rPr lang="en-US" dirty="0">
                <a:solidFill>
                  <a:srgbClr val="002060"/>
                </a:solidFill>
              </a:rPr>
              <a:t>Community relations</a:t>
            </a:r>
          </a:p>
          <a:p>
            <a:pPr algn="l"/>
            <a:endParaRPr lang="en-US" dirty="0">
              <a:solidFill>
                <a:srgbClr val="002060"/>
              </a:solidFill>
            </a:endParaRPr>
          </a:p>
          <a:p>
            <a:pPr algn="l"/>
            <a:r>
              <a:rPr lang="en-US" dirty="0">
                <a:solidFill>
                  <a:srgbClr val="002060"/>
                </a:solidFill>
              </a:rPr>
              <a:t>If you would like to explore these concepts in greater detail, consider connecting them to lessons from the latest edition of SCC’s digital textbook (</a:t>
            </a:r>
            <a:r>
              <a:rPr lang="en-US" i="1" dirty="0">
                <a:solidFill>
                  <a:srgbClr val="002060"/>
                </a:solidFill>
              </a:rPr>
              <a:t>The Business of Sports &amp; Entertainment</a:t>
            </a:r>
            <a:r>
              <a:rPr lang="en-US" dirty="0">
                <a:solidFill>
                  <a:srgbClr val="002060"/>
                </a:solidFill>
              </a:rPr>
              <a:t>).</a:t>
            </a:r>
          </a:p>
          <a:p>
            <a:pPr algn="l"/>
            <a:endParaRPr lang="en-US" dirty="0">
              <a:solidFill>
                <a:srgbClr val="002060"/>
              </a:solidFill>
            </a:endParaRPr>
          </a:p>
          <a:p>
            <a:pPr algn="l"/>
            <a:endParaRPr lang="en-US" dirty="0">
              <a:solidFill>
                <a:srgbClr val="002060"/>
              </a:solidFill>
            </a:endParaRPr>
          </a:p>
        </p:txBody>
      </p:sp>
      <p:sp>
        <p:nvSpPr>
          <p:cNvPr id="3" name="Rectangle 2">
            <a:extLst>
              <a:ext uri="{FF2B5EF4-FFF2-40B4-BE49-F238E27FC236}">
                <a16:creationId xmlns:a16="http://schemas.microsoft.com/office/drawing/2014/main" id="{7F46924F-A441-4842-B626-074407942285}"/>
              </a:ext>
            </a:extLst>
          </p:cNvPr>
          <p:cNvSpPr/>
          <p:nvPr/>
        </p:nvSpPr>
        <p:spPr>
          <a:xfrm>
            <a:off x="8288867" y="4072004"/>
            <a:ext cx="3471334" cy="1384995"/>
          </a:xfrm>
          <a:prstGeom prst="rect">
            <a:avLst/>
          </a:prstGeom>
        </p:spPr>
        <p:txBody>
          <a:bodyPr wrap="square">
            <a:spAutoFit/>
          </a:bodyPr>
          <a:lstStyle/>
          <a:p>
            <a:pPr marL="285750" indent="-285750">
              <a:buFont typeface="Arial" panose="020B0604020202020204" pitchFamily="34" charset="0"/>
              <a:buChar char="•"/>
            </a:pPr>
            <a:r>
              <a:rPr lang="en-US" sz="2800" i="1" dirty="0">
                <a:solidFill>
                  <a:srgbClr val="FFFFFF"/>
                </a:solidFill>
              </a:rPr>
              <a:t>Lesson 3.2</a:t>
            </a:r>
          </a:p>
          <a:p>
            <a:pPr marL="285750" indent="-285750">
              <a:buFont typeface="Arial" panose="020B0604020202020204" pitchFamily="34" charset="0"/>
              <a:buChar char="•"/>
            </a:pPr>
            <a:r>
              <a:rPr lang="en-US" sz="2800" i="1" dirty="0">
                <a:solidFill>
                  <a:srgbClr val="FFFFFF"/>
                </a:solidFill>
              </a:rPr>
              <a:t>Lesson 7.6</a:t>
            </a:r>
          </a:p>
          <a:p>
            <a:pPr marL="285750" indent="-285750">
              <a:buFont typeface="Arial" panose="020B0604020202020204" pitchFamily="34" charset="0"/>
              <a:buChar char="•"/>
            </a:pPr>
            <a:r>
              <a:rPr lang="en-US" sz="2800" i="1" dirty="0">
                <a:solidFill>
                  <a:srgbClr val="FFFFFF"/>
                </a:solidFill>
              </a:rPr>
              <a:t>Lesson 11.2</a:t>
            </a:r>
            <a:endParaRPr lang="en-US" sz="2800" dirty="0"/>
          </a:p>
        </p:txBody>
      </p:sp>
    </p:spTree>
    <p:extLst>
      <p:ext uri="{BB962C8B-B14F-4D97-AF65-F5344CB8AC3E}">
        <p14:creationId xmlns:p14="http://schemas.microsoft.com/office/powerpoint/2010/main" val="20301939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 name="Title 1">
            <a:extLst>
              <a:ext uri="{FF2B5EF4-FFF2-40B4-BE49-F238E27FC236}">
                <a16:creationId xmlns:a16="http://schemas.microsoft.com/office/drawing/2014/main" id="{6313A10E-EE6D-4C23-9976-855777AFA352}"/>
              </a:ext>
            </a:extLst>
          </p:cNvPr>
          <p:cNvSpPr>
            <a:spLocks noGrp="1"/>
          </p:cNvSpPr>
          <p:nvPr>
            <p:ph type="ctrTitle"/>
          </p:nvPr>
        </p:nvSpPr>
        <p:spPr>
          <a:xfrm>
            <a:off x="8325852" y="958070"/>
            <a:ext cx="3404937" cy="2683187"/>
          </a:xfrm>
        </p:spPr>
        <p:txBody>
          <a:bodyPr anchor="b">
            <a:normAutofit/>
          </a:bodyPr>
          <a:lstStyle/>
          <a:p>
            <a:r>
              <a:rPr lang="en-US" b="1" dirty="0">
                <a:solidFill>
                  <a:srgbClr val="FFFFFF"/>
                </a:solidFill>
              </a:rPr>
              <a:t>Discussion</a:t>
            </a:r>
            <a:br>
              <a:rPr lang="en-US" b="1" dirty="0">
                <a:solidFill>
                  <a:srgbClr val="FFFFFF"/>
                </a:solidFill>
              </a:rPr>
            </a:br>
            <a:r>
              <a:rPr lang="en-US" b="1" dirty="0">
                <a:solidFill>
                  <a:srgbClr val="FFFFFF"/>
                </a:solidFill>
              </a:rPr>
              <a:t>Questions</a:t>
            </a:r>
            <a:endParaRPr lang="en-US" dirty="0">
              <a:solidFill>
                <a:srgbClr val="FFFFFF"/>
              </a:solidFill>
            </a:endParaRPr>
          </a:p>
        </p:txBody>
      </p:sp>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2" descr="MiLB.TV | Live Stream Baseball Games | MiLB.com">
            <a:extLst>
              <a:ext uri="{FF2B5EF4-FFF2-40B4-BE49-F238E27FC236}">
                <a16:creationId xmlns:a16="http://schemas.microsoft.com/office/drawing/2014/main" id="{D08211DB-41D0-4BFD-89FD-CA5BA66FFD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7896"/>
          <a:stretch/>
        </p:blipFill>
        <p:spPr bwMode="auto">
          <a:xfrm>
            <a:off x="8916816" y="3957314"/>
            <a:ext cx="2223008" cy="1372748"/>
          </a:xfrm>
          <a:prstGeom prst="rect">
            <a:avLst/>
          </a:prstGeom>
          <a:noFill/>
          <a:extLst>
            <a:ext uri="{909E8E84-426E-40DD-AFC4-6F175D3DCCD1}">
              <a14:hiddenFill xmlns:a14="http://schemas.microsoft.com/office/drawing/2010/main">
                <a:solidFill>
                  <a:srgbClr val="FFFFFF"/>
                </a:solidFill>
              </a14:hiddenFill>
            </a:ext>
          </a:extLst>
        </p:spPr>
      </p:pic>
      <p:sp>
        <p:nvSpPr>
          <p:cNvPr id="16" name="Subtitle 4">
            <a:extLst>
              <a:ext uri="{FF2B5EF4-FFF2-40B4-BE49-F238E27FC236}">
                <a16:creationId xmlns:a16="http://schemas.microsoft.com/office/drawing/2014/main" id="{29803CE9-145D-4FED-A5EC-3A7BA2804C19}"/>
              </a:ext>
            </a:extLst>
          </p:cNvPr>
          <p:cNvSpPr>
            <a:spLocks noGrp="1"/>
          </p:cNvSpPr>
          <p:nvPr>
            <p:ph type="subTitle" idx="1"/>
          </p:nvPr>
        </p:nvSpPr>
        <p:spPr>
          <a:xfrm>
            <a:off x="601133" y="186266"/>
            <a:ext cx="6417734" cy="6485467"/>
          </a:xfrm>
        </p:spPr>
        <p:txBody>
          <a:bodyPr anchor="t">
            <a:normAutofit/>
          </a:bodyPr>
          <a:lstStyle/>
          <a:p>
            <a:pPr algn="l"/>
            <a:r>
              <a:rPr lang="en-US" sz="2800" b="1" u="sng" dirty="0">
                <a:solidFill>
                  <a:srgbClr val="002060"/>
                </a:solidFill>
              </a:rPr>
              <a:t>PROJECT IDEA:  </a:t>
            </a:r>
          </a:p>
          <a:p>
            <a:pPr algn="l"/>
            <a:endParaRPr lang="en-US" sz="2000" dirty="0">
              <a:solidFill>
                <a:srgbClr val="002060"/>
              </a:solidFill>
            </a:endParaRPr>
          </a:p>
          <a:p>
            <a:pPr algn="l"/>
            <a:r>
              <a:rPr lang="en-US" sz="2800" dirty="0">
                <a:solidFill>
                  <a:srgbClr val="002060"/>
                </a:solidFill>
              </a:rPr>
              <a:t>Develop a marketing plan as if you were a marketer for a Minor League Baseball team during the COVID-19 health crisis during quarantine.  Your plan should detail a strategy to address each of the following:</a:t>
            </a:r>
          </a:p>
          <a:p>
            <a:pPr algn="l"/>
            <a:endParaRPr lang="en-US" sz="2000" dirty="0">
              <a:solidFill>
                <a:srgbClr val="002060"/>
              </a:solidFill>
            </a:endParaRPr>
          </a:p>
          <a:p>
            <a:pPr marL="457200" indent="-457200" algn="l">
              <a:buFont typeface="Arial" panose="020B0604020202020204" pitchFamily="34" charset="0"/>
              <a:buChar char="•"/>
            </a:pPr>
            <a:r>
              <a:rPr lang="en-US" sz="2800" dirty="0">
                <a:solidFill>
                  <a:srgbClr val="002060"/>
                </a:solidFill>
              </a:rPr>
              <a:t>Creating new revenue streams</a:t>
            </a:r>
          </a:p>
          <a:p>
            <a:pPr marL="457200" indent="-457200" algn="l">
              <a:buFont typeface="Arial" panose="020B0604020202020204" pitchFamily="34" charset="0"/>
              <a:buChar char="•"/>
            </a:pPr>
            <a:r>
              <a:rPr lang="en-US" sz="2800" dirty="0">
                <a:solidFill>
                  <a:srgbClr val="002060"/>
                </a:solidFill>
              </a:rPr>
              <a:t>Community relations plan (and how details relating to how your initiative will be communicated to the public)</a:t>
            </a:r>
          </a:p>
          <a:p>
            <a:pPr marL="457200" indent="-457200" algn="l">
              <a:buFont typeface="Arial" panose="020B0604020202020204" pitchFamily="34" charset="0"/>
              <a:buChar char="•"/>
            </a:pPr>
            <a:r>
              <a:rPr lang="en-US" sz="2800" dirty="0">
                <a:solidFill>
                  <a:srgbClr val="002060"/>
                </a:solidFill>
              </a:rPr>
              <a:t>Fan engagement strategy</a:t>
            </a:r>
          </a:p>
          <a:p>
            <a:pPr marL="457200" indent="-457200" algn="l">
              <a:buFont typeface="Arial" panose="020B0604020202020204" pitchFamily="34" charset="0"/>
              <a:buChar char="•"/>
            </a:pPr>
            <a:r>
              <a:rPr lang="en-US" sz="2800" dirty="0">
                <a:solidFill>
                  <a:srgbClr val="002060"/>
                </a:solidFill>
              </a:rPr>
              <a:t>Promotions plan</a:t>
            </a:r>
          </a:p>
        </p:txBody>
      </p:sp>
    </p:spTree>
    <p:extLst>
      <p:ext uri="{BB962C8B-B14F-4D97-AF65-F5344CB8AC3E}">
        <p14:creationId xmlns:p14="http://schemas.microsoft.com/office/powerpoint/2010/main" val="15300157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DB33A91D-B746-4F3D-9C9C-657F606E9DF0}"/>
              </a:ext>
              <a:ext uri="{C183D7F6-B498-43B3-948B-1728B52AA6E4}">
                <adec:decorative xmlns:adec="http://schemas.microsoft.com/office/drawing/2017/decorative" val="1"/>
              </a:ext>
            </a:extLst>
          </p:cNvPr>
          <p:cNvPicPr>
            <a:picLocks noChangeAspect="1"/>
          </p:cNvPicPr>
          <p:nvPr/>
        </p:nvPicPr>
        <p:blipFill rotWithShape="1">
          <a:blip r:embed="rId2"/>
          <a:srcRect l="9091" t="22940" b="451"/>
          <a:stretch/>
        </p:blipFill>
        <p:spPr>
          <a:xfrm>
            <a:off x="20" y="10"/>
            <a:ext cx="12191981" cy="6857990"/>
          </a:xfrm>
          <a:prstGeom prst="rect">
            <a:avLst/>
          </a:prstGeom>
        </p:spPr>
      </p:pic>
      <p:sp>
        <p:nvSpPr>
          <p:cNvPr id="12" name="Rectangle 11">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Rounded Corners 13">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Subtitle 2">
            <a:extLst>
              <a:ext uri="{FF2B5EF4-FFF2-40B4-BE49-F238E27FC236}">
                <a16:creationId xmlns:a16="http://schemas.microsoft.com/office/drawing/2014/main" id="{0A3F1A9B-6F25-4148-B8CA-6437318AE3D4}"/>
              </a:ext>
            </a:extLst>
          </p:cNvPr>
          <p:cNvSpPr>
            <a:spLocks noGrp="1"/>
          </p:cNvSpPr>
          <p:nvPr>
            <p:ph type="subTitle" idx="1"/>
          </p:nvPr>
        </p:nvSpPr>
        <p:spPr>
          <a:xfrm>
            <a:off x="477910" y="5641864"/>
            <a:ext cx="9078562" cy="592975"/>
          </a:xfrm>
        </p:spPr>
        <p:txBody>
          <a:bodyPr anchor="ctr">
            <a:noAutofit/>
          </a:bodyPr>
          <a:lstStyle/>
          <a:p>
            <a:pPr algn="l"/>
            <a:r>
              <a:rPr lang="en-US" sz="6600" dirty="0"/>
              <a:t>SOURCES</a:t>
            </a:r>
          </a:p>
        </p:txBody>
      </p:sp>
    </p:spTree>
    <p:extLst>
      <p:ext uri="{BB962C8B-B14F-4D97-AF65-F5344CB8AC3E}">
        <p14:creationId xmlns:p14="http://schemas.microsoft.com/office/powerpoint/2010/main" val="1369908841"/>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 name="Title 1">
            <a:extLst>
              <a:ext uri="{FF2B5EF4-FFF2-40B4-BE49-F238E27FC236}">
                <a16:creationId xmlns:a16="http://schemas.microsoft.com/office/drawing/2014/main" id="{6313A10E-EE6D-4C23-9976-855777AFA352}"/>
              </a:ext>
            </a:extLst>
          </p:cNvPr>
          <p:cNvSpPr>
            <a:spLocks noGrp="1"/>
          </p:cNvSpPr>
          <p:nvPr>
            <p:ph type="ctrTitle"/>
          </p:nvPr>
        </p:nvSpPr>
        <p:spPr>
          <a:xfrm>
            <a:off x="8325852" y="958070"/>
            <a:ext cx="3404937" cy="2335463"/>
          </a:xfrm>
        </p:spPr>
        <p:txBody>
          <a:bodyPr anchor="b">
            <a:normAutofit/>
          </a:bodyPr>
          <a:lstStyle/>
          <a:p>
            <a:r>
              <a:rPr lang="en-US" b="1" dirty="0">
                <a:solidFill>
                  <a:srgbClr val="FFFFFF"/>
                </a:solidFill>
              </a:rPr>
              <a:t>SOURCES</a:t>
            </a:r>
            <a:endParaRPr lang="en-US" dirty="0">
              <a:solidFill>
                <a:srgbClr val="FFFFFF"/>
              </a:solidFill>
            </a:endParaRPr>
          </a:p>
        </p:txBody>
      </p:sp>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2" descr="MiLB.TV | Live Stream Baseball Games | MiLB.com">
            <a:extLst>
              <a:ext uri="{FF2B5EF4-FFF2-40B4-BE49-F238E27FC236}">
                <a16:creationId xmlns:a16="http://schemas.microsoft.com/office/drawing/2014/main" id="{D08211DB-41D0-4BFD-89FD-CA5BA66FFD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7896"/>
          <a:stretch/>
        </p:blipFill>
        <p:spPr bwMode="auto">
          <a:xfrm>
            <a:off x="8916816" y="3495330"/>
            <a:ext cx="2223008" cy="1372748"/>
          </a:xfrm>
          <a:prstGeom prst="rect">
            <a:avLst/>
          </a:prstGeom>
          <a:noFill/>
          <a:extLst>
            <a:ext uri="{909E8E84-426E-40DD-AFC4-6F175D3DCCD1}">
              <a14:hiddenFill xmlns:a14="http://schemas.microsoft.com/office/drawing/2010/main">
                <a:solidFill>
                  <a:srgbClr val="FFFFFF"/>
                </a:solidFill>
              </a14:hiddenFill>
            </a:ext>
          </a:extLst>
        </p:spPr>
      </p:pic>
      <p:sp>
        <p:nvSpPr>
          <p:cNvPr id="16" name="Subtitle 4">
            <a:extLst>
              <a:ext uri="{FF2B5EF4-FFF2-40B4-BE49-F238E27FC236}">
                <a16:creationId xmlns:a16="http://schemas.microsoft.com/office/drawing/2014/main" id="{29803CE9-145D-4FED-A5EC-3A7BA2804C19}"/>
              </a:ext>
            </a:extLst>
          </p:cNvPr>
          <p:cNvSpPr>
            <a:spLocks noGrp="1"/>
          </p:cNvSpPr>
          <p:nvPr>
            <p:ph type="subTitle" idx="1"/>
          </p:nvPr>
        </p:nvSpPr>
        <p:spPr>
          <a:xfrm>
            <a:off x="461211" y="664259"/>
            <a:ext cx="6417734" cy="5372473"/>
          </a:xfrm>
        </p:spPr>
        <p:txBody>
          <a:bodyPr anchor="t">
            <a:normAutofit fontScale="85000" lnSpcReduction="20000"/>
          </a:bodyPr>
          <a:lstStyle/>
          <a:p>
            <a:pPr algn="l"/>
            <a:r>
              <a:rPr lang="en-US" sz="2800" dirty="0">
                <a:hlinkClick r:id="rId4"/>
              </a:rPr>
              <a:t>ballparkdigest.com</a:t>
            </a:r>
            <a:endParaRPr lang="en-US" sz="2800" dirty="0"/>
          </a:p>
          <a:p>
            <a:pPr algn="l"/>
            <a:r>
              <a:rPr lang="en-US" sz="2800" dirty="0">
                <a:hlinkClick r:id="rId5"/>
              </a:rPr>
              <a:t>airbnb.com</a:t>
            </a:r>
            <a:endParaRPr lang="en-US" sz="2800" dirty="0"/>
          </a:p>
          <a:p>
            <a:pPr algn="l"/>
            <a:r>
              <a:rPr lang="en-US" sz="2800" dirty="0">
                <a:hlinkClick r:id="rId6"/>
              </a:rPr>
              <a:t>milb.com</a:t>
            </a:r>
            <a:endParaRPr lang="en-US" sz="2800" dirty="0">
              <a:hlinkClick r:id="rId6"/>
            </a:endParaRPr>
          </a:p>
          <a:p>
            <a:pPr algn="l"/>
            <a:r>
              <a:rPr lang="en-US" sz="2800" dirty="0">
                <a:hlinkClick r:id="rId6"/>
              </a:rPr>
              <a:t>Rochester Red Wings (Twitter)</a:t>
            </a:r>
            <a:endParaRPr lang="en-US" sz="2800" dirty="0"/>
          </a:p>
          <a:p>
            <a:pPr algn="l"/>
            <a:r>
              <a:rPr lang="en-US" sz="2800" dirty="0">
                <a:solidFill>
                  <a:srgbClr val="002060"/>
                </a:solidFill>
                <a:hlinkClick r:id="rId7"/>
              </a:rPr>
              <a:t>usatoday.com</a:t>
            </a:r>
            <a:endParaRPr lang="en-US" sz="2800" dirty="0">
              <a:solidFill>
                <a:srgbClr val="002060"/>
              </a:solidFill>
            </a:endParaRPr>
          </a:p>
          <a:p>
            <a:pPr algn="l"/>
            <a:r>
              <a:rPr lang="en-US" sz="2800" dirty="0">
                <a:solidFill>
                  <a:srgbClr val="002060"/>
                </a:solidFill>
                <a:hlinkClick r:id="rId8"/>
              </a:rPr>
              <a:t>baseballamerica.com</a:t>
            </a:r>
            <a:endParaRPr lang="en-US" sz="2800" dirty="0">
              <a:solidFill>
                <a:srgbClr val="002060"/>
              </a:solidFill>
            </a:endParaRPr>
          </a:p>
          <a:p>
            <a:pPr algn="l"/>
            <a:r>
              <a:rPr lang="en-US" sz="2800" dirty="0">
                <a:solidFill>
                  <a:srgbClr val="002060"/>
                </a:solidFill>
                <a:hlinkClick r:id="rId9"/>
              </a:rPr>
              <a:t>si.com</a:t>
            </a:r>
            <a:endParaRPr lang="en-US" sz="2800" dirty="0">
              <a:solidFill>
                <a:srgbClr val="002060"/>
              </a:solidFill>
            </a:endParaRPr>
          </a:p>
          <a:p>
            <a:pPr algn="l"/>
            <a:r>
              <a:rPr lang="en-US" sz="2800" dirty="0">
                <a:solidFill>
                  <a:srgbClr val="002060"/>
                </a:solidFill>
                <a:hlinkClick r:id="rId10"/>
              </a:rPr>
              <a:t>milb.com</a:t>
            </a:r>
            <a:endParaRPr lang="en-US" sz="2800" dirty="0">
              <a:solidFill>
                <a:srgbClr val="002060"/>
              </a:solidFill>
            </a:endParaRPr>
          </a:p>
          <a:p>
            <a:pPr algn="l"/>
            <a:r>
              <a:rPr lang="en-US" sz="2800" dirty="0">
                <a:solidFill>
                  <a:srgbClr val="002060"/>
                </a:solidFill>
                <a:hlinkClick r:id="rId11"/>
              </a:rPr>
              <a:t>saintsbaseball.com</a:t>
            </a:r>
            <a:endParaRPr lang="en-US" sz="2800" dirty="0">
              <a:solidFill>
                <a:srgbClr val="002060"/>
              </a:solidFill>
            </a:endParaRPr>
          </a:p>
          <a:p>
            <a:pPr algn="l"/>
            <a:r>
              <a:rPr lang="en-US" sz="2800" dirty="0">
                <a:solidFill>
                  <a:srgbClr val="002060"/>
                </a:solidFill>
                <a:hlinkClick r:id="rId12"/>
              </a:rPr>
              <a:t>milb.com</a:t>
            </a:r>
            <a:endParaRPr lang="en-US" sz="2800" dirty="0">
              <a:solidFill>
                <a:srgbClr val="002060"/>
              </a:solidFill>
            </a:endParaRPr>
          </a:p>
          <a:p>
            <a:pPr algn="l"/>
            <a:r>
              <a:rPr lang="en-US" sz="2800" dirty="0">
                <a:solidFill>
                  <a:srgbClr val="002060"/>
                </a:solidFill>
                <a:hlinkClick r:id="rId13"/>
              </a:rPr>
              <a:t>ballparkdigest.com</a:t>
            </a:r>
            <a:endParaRPr lang="en-US" sz="2800" dirty="0">
              <a:solidFill>
                <a:srgbClr val="002060"/>
              </a:solidFill>
            </a:endParaRPr>
          </a:p>
          <a:p>
            <a:pPr algn="l"/>
            <a:r>
              <a:rPr lang="en-US" sz="2800" dirty="0">
                <a:solidFill>
                  <a:srgbClr val="002060"/>
                </a:solidFill>
                <a:hlinkClick r:id="rId14"/>
              </a:rPr>
              <a:t>mallardsbaseball.com</a:t>
            </a:r>
            <a:endParaRPr lang="en-US" sz="2800" dirty="0">
              <a:solidFill>
                <a:srgbClr val="002060"/>
              </a:solidFill>
            </a:endParaRPr>
          </a:p>
          <a:p>
            <a:pPr algn="l"/>
            <a:r>
              <a:rPr lang="en-US" sz="2800" dirty="0">
                <a:solidFill>
                  <a:srgbClr val="002060"/>
                </a:solidFill>
                <a:hlinkClick r:id="rId15"/>
              </a:rPr>
              <a:t>omaha.com</a:t>
            </a:r>
            <a:endParaRPr lang="en-US" sz="2800" dirty="0">
              <a:solidFill>
                <a:srgbClr val="002060"/>
              </a:solidFill>
            </a:endParaRPr>
          </a:p>
          <a:p>
            <a:pPr algn="l"/>
            <a:r>
              <a:rPr lang="en-US" sz="2800" dirty="0">
                <a:solidFill>
                  <a:srgbClr val="002060"/>
                </a:solidFill>
                <a:hlinkClick r:id="rId16"/>
              </a:rPr>
              <a:t>youtube.com</a:t>
            </a:r>
            <a:endParaRPr lang="en-US" sz="2800" dirty="0">
              <a:solidFill>
                <a:srgbClr val="002060"/>
              </a:solidFill>
            </a:endParaRPr>
          </a:p>
        </p:txBody>
      </p:sp>
    </p:spTree>
    <p:extLst>
      <p:ext uri="{BB962C8B-B14F-4D97-AF65-F5344CB8AC3E}">
        <p14:creationId xmlns:p14="http://schemas.microsoft.com/office/powerpoint/2010/main" val="602816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E3CE730-D77F-4176-BB79-94E2413BD35B}"/>
              </a:ext>
            </a:extLst>
          </p:cNvPr>
          <p:cNvSpPr>
            <a:spLocks noGrp="1"/>
          </p:cNvSpPr>
          <p:nvPr>
            <p:ph type="subTitle" idx="1"/>
          </p:nvPr>
        </p:nvSpPr>
        <p:spPr/>
        <p:txBody>
          <a:bodyPr/>
          <a:lstStyle/>
          <a:p>
            <a:endParaRPr lang="en-US"/>
          </a:p>
        </p:txBody>
      </p:sp>
      <p:pic>
        <p:nvPicPr>
          <p:cNvPr id="5" name="Picture 4" descr="A picture containing tree&#10;&#10;Description automatically generated">
            <a:extLst>
              <a:ext uri="{FF2B5EF4-FFF2-40B4-BE49-F238E27FC236}">
                <a16:creationId xmlns:a16="http://schemas.microsoft.com/office/drawing/2014/main" id="{3E50BE90-E866-4508-BECF-6317EB86DCCB}"/>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AF367C41-3591-4B88-B76A-EABC05B7D5AB}"/>
              </a:ext>
            </a:extLst>
          </p:cNvPr>
          <p:cNvSpPr>
            <a:spLocks noGrp="1"/>
          </p:cNvSpPr>
          <p:nvPr>
            <p:ph type="ctrTitle"/>
          </p:nvPr>
        </p:nvSpPr>
        <p:spPr>
          <a:xfrm>
            <a:off x="238539" y="2876826"/>
            <a:ext cx="4214191" cy="1104348"/>
          </a:xfrm>
        </p:spPr>
        <p:txBody>
          <a:bodyPr>
            <a:noAutofit/>
          </a:bodyPr>
          <a:lstStyle/>
          <a:p>
            <a:r>
              <a:rPr lang="en-US" sz="7200" b="1" dirty="0"/>
              <a:t>Revenue</a:t>
            </a:r>
          </a:p>
        </p:txBody>
      </p:sp>
      <p:pic>
        <p:nvPicPr>
          <p:cNvPr id="3076" name="Picture 4" descr="Green Dollar Sign — Stock Vector">
            <a:extLst>
              <a:ext uri="{FF2B5EF4-FFF2-40B4-BE49-F238E27FC236}">
                <a16:creationId xmlns:a16="http://schemas.microsoft.com/office/drawing/2014/main" id="{01F0FF28-3519-43BE-85AD-55215921783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06797" y="3120190"/>
            <a:ext cx="631135" cy="860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107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 name="Title 1">
            <a:extLst>
              <a:ext uri="{FF2B5EF4-FFF2-40B4-BE49-F238E27FC236}">
                <a16:creationId xmlns:a16="http://schemas.microsoft.com/office/drawing/2014/main" id="{6313A10E-EE6D-4C23-9976-855777AFA352}"/>
              </a:ext>
            </a:extLst>
          </p:cNvPr>
          <p:cNvSpPr>
            <a:spLocks noGrp="1"/>
          </p:cNvSpPr>
          <p:nvPr>
            <p:ph type="ctrTitle"/>
          </p:nvPr>
        </p:nvSpPr>
        <p:spPr>
          <a:xfrm>
            <a:off x="8410518" y="3058421"/>
            <a:ext cx="3544415" cy="2683187"/>
          </a:xfrm>
        </p:spPr>
        <p:txBody>
          <a:bodyPr anchor="b">
            <a:normAutofit fontScale="90000"/>
          </a:bodyPr>
          <a:lstStyle/>
          <a:p>
            <a:pPr algn="l"/>
            <a:r>
              <a:rPr lang="en-US" sz="4400" b="1" u="sng" dirty="0">
                <a:solidFill>
                  <a:srgbClr val="FFFFFF"/>
                </a:solidFill>
              </a:rPr>
              <a:t>Revenue:</a:t>
            </a:r>
            <a:r>
              <a:rPr lang="en-US" sz="4400" b="1" dirty="0">
                <a:solidFill>
                  <a:srgbClr val="FFFFFF"/>
                </a:solidFill>
              </a:rPr>
              <a:t> </a:t>
            </a:r>
            <a:r>
              <a:rPr lang="en-US" sz="4400" dirty="0">
                <a:solidFill>
                  <a:srgbClr val="FFFFFF"/>
                </a:solidFill>
              </a:rPr>
              <a:t> </a:t>
            </a:r>
            <a:br>
              <a:rPr lang="en-US" sz="4400" dirty="0">
                <a:solidFill>
                  <a:srgbClr val="FFFFFF"/>
                </a:solidFill>
              </a:rPr>
            </a:br>
            <a:br>
              <a:rPr lang="en-US" sz="4400" dirty="0">
                <a:solidFill>
                  <a:srgbClr val="FFFFFF"/>
                </a:solidFill>
              </a:rPr>
            </a:br>
            <a:r>
              <a:rPr lang="en-US" sz="3100" i="1" dirty="0">
                <a:solidFill>
                  <a:srgbClr val="FFFFFF"/>
                </a:solidFill>
              </a:rPr>
              <a:t>The means for an organization’s cash inflow, typically as a result of the sale of company products or services</a:t>
            </a:r>
          </a:p>
        </p:txBody>
      </p:sp>
      <p:sp>
        <p:nvSpPr>
          <p:cNvPr id="22" name="Rectangle 21">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MiLB.TV | Live Stream Baseball Games | MiLB.com">
            <a:extLst>
              <a:ext uri="{FF2B5EF4-FFF2-40B4-BE49-F238E27FC236}">
                <a16:creationId xmlns:a16="http://schemas.microsoft.com/office/drawing/2014/main" id="{D08211DB-41D0-4BFD-89FD-CA5BA66FFD9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57896"/>
          <a:stretch/>
        </p:blipFill>
        <p:spPr bwMode="auto">
          <a:xfrm>
            <a:off x="8916816" y="321116"/>
            <a:ext cx="2223008" cy="1372748"/>
          </a:xfrm>
          <a:prstGeom prst="rect">
            <a:avLst/>
          </a:prstGeom>
          <a:noFill/>
          <a:extLst>
            <a:ext uri="{909E8E84-426E-40DD-AFC4-6F175D3DCCD1}">
              <a14:hiddenFill xmlns:a14="http://schemas.microsoft.com/office/drawing/2010/main">
                <a:solidFill>
                  <a:srgbClr val="FFFFFF"/>
                </a:solidFill>
              </a14:hiddenFill>
            </a:ext>
          </a:extLst>
        </p:spPr>
      </p:pic>
      <p:sp>
        <p:nvSpPr>
          <p:cNvPr id="16" name="Subtitle 4">
            <a:extLst>
              <a:ext uri="{FF2B5EF4-FFF2-40B4-BE49-F238E27FC236}">
                <a16:creationId xmlns:a16="http://schemas.microsoft.com/office/drawing/2014/main" id="{29803CE9-145D-4FED-A5EC-3A7BA2804C19}"/>
              </a:ext>
            </a:extLst>
          </p:cNvPr>
          <p:cNvSpPr>
            <a:spLocks noGrp="1"/>
          </p:cNvSpPr>
          <p:nvPr>
            <p:ph type="subTitle" idx="1"/>
          </p:nvPr>
        </p:nvSpPr>
        <p:spPr>
          <a:xfrm>
            <a:off x="296334" y="423024"/>
            <a:ext cx="6951661" cy="6011951"/>
          </a:xfrm>
        </p:spPr>
        <p:txBody>
          <a:bodyPr anchor="t">
            <a:noAutofit/>
          </a:bodyPr>
          <a:lstStyle/>
          <a:p>
            <a:pPr algn="l"/>
            <a:r>
              <a:rPr lang="en-US" dirty="0">
                <a:solidFill>
                  <a:srgbClr val="002060"/>
                </a:solidFill>
              </a:rPr>
              <a:t>Sports teams can’t survive if they cannot generate </a:t>
            </a:r>
            <a:r>
              <a:rPr lang="en-US" b="1" dirty="0">
                <a:solidFill>
                  <a:srgbClr val="002060"/>
                </a:solidFill>
              </a:rPr>
              <a:t>revenue</a:t>
            </a:r>
            <a:r>
              <a:rPr lang="en-US" dirty="0">
                <a:solidFill>
                  <a:srgbClr val="002060"/>
                </a:solidFill>
              </a:rPr>
              <a:t>.  This is especially true for professional minor league sports, like Minor League Baseball and their affiliate franchises, along with the many independent leagues that operate in the summer months.</a:t>
            </a:r>
          </a:p>
          <a:p>
            <a:pPr algn="l"/>
            <a:endParaRPr lang="en-US" dirty="0">
              <a:solidFill>
                <a:srgbClr val="002060"/>
              </a:solidFill>
            </a:endParaRPr>
          </a:p>
          <a:p>
            <a:pPr algn="l"/>
            <a:r>
              <a:rPr lang="en-US" dirty="0">
                <a:solidFill>
                  <a:srgbClr val="002060"/>
                </a:solidFill>
              </a:rPr>
              <a:t>Unlike major league sports, however, minor league teams don’t generate billions in revenue through lucrative television and media rights deals.  They count on fans to fill the ballpark, infusing the ballclub with cash through ticket sales, merchandise and concessions revenue. According to one report, most MiLB teams say a canceled season would result in a 95% to 100% loss in annual revenue. If the season is canceled, or played without fans, many minor league baseball teams will not survive. Finding ways to generate revenue will be critical.</a:t>
            </a:r>
          </a:p>
        </p:txBody>
      </p:sp>
    </p:spTree>
    <p:extLst>
      <p:ext uri="{BB962C8B-B14F-4D97-AF65-F5344CB8AC3E}">
        <p14:creationId xmlns:p14="http://schemas.microsoft.com/office/powerpoint/2010/main" val="323155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 name="Rectangle 45">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3" name="Picture 47">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54" name="Rectangle 4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526E4C5-FA94-4130-A187-292125223DD2}"/>
              </a:ext>
            </a:extLst>
          </p:cNvPr>
          <p:cNvSpPr/>
          <p:nvPr/>
        </p:nvSpPr>
        <p:spPr>
          <a:xfrm>
            <a:off x="241078" y="3085194"/>
            <a:ext cx="7122235" cy="3477875"/>
          </a:xfrm>
          <a:prstGeom prst="rect">
            <a:avLst/>
          </a:prstGeom>
        </p:spPr>
        <p:txBody>
          <a:bodyPr wrap="square">
            <a:spAutoFit/>
          </a:bodyPr>
          <a:lstStyle/>
          <a:p>
            <a:r>
              <a:rPr lang="en-US" sz="2000" dirty="0">
                <a:solidFill>
                  <a:srgbClr val="002060"/>
                </a:solidFill>
              </a:rPr>
              <a:t>The Pensacola Blue Wahoos, are the Class AA affiliate of the Minnesota Twins.  To generate revenue, the team recently listed Blue Wahoos Stadium on Airbnb, starting at $1,500 per night (plus fees).  The rental charge includes up to 10 guests, with 4 bunk beds and 2 queen beds in rooms next to the clubhouse. </a:t>
            </a:r>
          </a:p>
          <a:p>
            <a:endParaRPr lang="en-US" sz="2000" dirty="0">
              <a:solidFill>
                <a:srgbClr val="002060"/>
              </a:solidFill>
            </a:endParaRPr>
          </a:p>
          <a:p>
            <a:r>
              <a:rPr lang="en-US" sz="2000" dirty="0">
                <a:solidFill>
                  <a:srgbClr val="002060"/>
                </a:solidFill>
              </a:rPr>
              <a:t>According to the team’s listing, visitors will have full access to the stadium, including the batting cages.  Per the listing, "guests are welcome to hit from home plate, play catch in the outfield, run the bases, enjoy a picnic in the outfield, or find other creative uses for the field!"</a:t>
            </a:r>
            <a:endParaRPr lang="en-US" sz="2000" b="0" i="0" dirty="0">
              <a:solidFill>
                <a:srgbClr val="002060"/>
              </a:solidFill>
              <a:effectLst/>
            </a:endParaRPr>
          </a:p>
        </p:txBody>
      </p:sp>
      <p:pic>
        <p:nvPicPr>
          <p:cNvPr id="35" name="Picture 2">
            <a:extLst>
              <a:ext uri="{FF2B5EF4-FFF2-40B4-BE49-F238E27FC236}">
                <a16:creationId xmlns:a16="http://schemas.microsoft.com/office/drawing/2014/main" id="{68941FF0-476A-4CFB-8E07-30713EEE4BA2}"/>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8432" y="4839325"/>
            <a:ext cx="2499293" cy="1644271"/>
          </a:xfrm>
          <a:prstGeom prst="rect">
            <a:avLst/>
          </a:prstGeom>
          <a:noFill/>
          <a:extLst>
            <a:ext uri="{909E8E84-426E-40DD-AFC4-6F175D3DCCD1}">
              <a14:hiddenFill xmlns:a14="http://schemas.microsoft.com/office/drawing/2010/main">
                <a:solidFill>
                  <a:srgbClr val="FFFFFF"/>
                </a:solidFill>
              </a14:hiddenFill>
            </a:ext>
          </a:extLst>
        </p:spPr>
      </p:pic>
      <p:sp>
        <p:nvSpPr>
          <p:cNvPr id="40" name="Title 1">
            <a:extLst>
              <a:ext uri="{FF2B5EF4-FFF2-40B4-BE49-F238E27FC236}">
                <a16:creationId xmlns:a16="http://schemas.microsoft.com/office/drawing/2014/main" id="{8C0E0E27-375B-4167-839F-02C8F226BC13}"/>
              </a:ext>
            </a:extLst>
          </p:cNvPr>
          <p:cNvSpPr>
            <a:spLocks noGrp="1"/>
          </p:cNvSpPr>
          <p:nvPr>
            <p:ph type="ctrTitle"/>
          </p:nvPr>
        </p:nvSpPr>
        <p:spPr>
          <a:xfrm>
            <a:off x="7884160" y="184539"/>
            <a:ext cx="4307839" cy="1349621"/>
          </a:xfrm>
        </p:spPr>
        <p:txBody>
          <a:bodyPr anchor="b">
            <a:normAutofit/>
          </a:bodyPr>
          <a:lstStyle/>
          <a:p>
            <a:r>
              <a:rPr lang="en-US" sz="4000" b="1" dirty="0">
                <a:solidFill>
                  <a:srgbClr val="FFFFFF"/>
                </a:solidFill>
              </a:rPr>
              <a:t>Pensacola Blue Wahoos “Airbnb”</a:t>
            </a:r>
          </a:p>
        </p:txBody>
      </p:sp>
      <p:sp>
        <p:nvSpPr>
          <p:cNvPr id="42" name="Subtitle 2">
            <a:extLst>
              <a:ext uri="{FF2B5EF4-FFF2-40B4-BE49-F238E27FC236}">
                <a16:creationId xmlns:a16="http://schemas.microsoft.com/office/drawing/2014/main" id="{C021C64B-454C-40BB-9B66-855C66B5B7F3}"/>
              </a:ext>
            </a:extLst>
          </p:cNvPr>
          <p:cNvSpPr>
            <a:spLocks noGrp="1"/>
          </p:cNvSpPr>
          <p:nvPr>
            <p:ph type="subTitle" idx="1"/>
          </p:nvPr>
        </p:nvSpPr>
        <p:spPr>
          <a:xfrm>
            <a:off x="8429332" y="2018675"/>
            <a:ext cx="3051468" cy="3940743"/>
          </a:xfrm>
        </p:spPr>
        <p:txBody>
          <a:bodyPr anchor="t">
            <a:normAutofit/>
          </a:bodyPr>
          <a:lstStyle/>
          <a:p>
            <a:r>
              <a:rPr lang="en-US" sz="2000" dirty="0">
                <a:solidFill>
                  <a:srgbClr val="FFFFFF"/>
                </a:solidFill>
              </a:rPr>
              <a:t>With the potential of either a canceled season or playing games without fans, Minor League Baseball teams are finding creative ways to generate the </a:t>
            </a:r>
            <a:r>
              <a:rPr lang="en-US" sz="2000" b="1" u="sng" dirty="0">
                <a:solidFill>
                  <a:srgbClr val="FFFFFF"/>
                </a:solidFill>
              </a:rPr>
              <a:t>revenue</a:t>
            </a:r>
            <a:r>
              <a:rPr lang="en-US" sz="2000" dirty="0">
                <a:solidFill>
                  <a:srgbClr val="FFFFFF"/>
                </a:solidFill>
              </a:rPr>
              <a:t> necessary for them to survive.</a:t>
            </a:r>
          </a:p>
        </p:txBody>
      </p:sp>
      <p:pic>
        <p:nvPicPr>
          <p:cNvPr id="27" name="Picture 26">
            <a:extLst>
              <a:ext uri="{FF2B5EF4-FFF2-40B4-BE49-F238E27FC236}">
                <a16:creationId xmlns:a16="http://schemas.microsoft.com/office/drawing/2014/main" id="{69DFEB3F-234D-4D3E-8317-CAA2E262C75C}"/>
              </a:ext>
            </a:extLst>
          </p:cNvPr>
          <p:cNvPicPr>
            <a:picLocks noChangeAspect="1"/>
          </p:cNvPicPr>
          <p:nvPr/>
        </p:nvPicPr>
        <p:blipFill>
          <a:blip r:embed="rId4"/>
          <a:stretch>
            <a:fillRect/>
          </a:stretch>
        </p:blipFill>
        <p:spPr>
          <a:xfrm>
            <a:off x="327513" y="98447"/>
            <a:ext cx="7035800" cy="2871425"/>
          </a:xfrm>
          <a:prstGeom prst="rect">
            <a:avLst/>
          </a:prstGeom>
        </p:spPr>
      </p:pic>
    </p:spTree>
    <p:extLst>
      <p:ext uri="{BB962C8B-B14F-4D97-AF65-F5344CB8AC3E}">
        <p14:creationId xmlns:p14="http://schemas.microsoft.com/office/powerpoint/2010/main" val="3708765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 name="Rectangle 45">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3" name="Picture 47">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54" name="Rectangle 4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1526E4C5-FA94-4130-A187-292125223DD2}"/>
              </a:ext>
            </a:extLst>
          </p:cNvPr>
          <p:cNvSpPr/>
          <p:nvPr/>
        </p:nvSpPr>
        <p:spPr>
          <a:xfrm>
            <a:off x="284163" y="4549927"/>
            <a:ext cx="7122235" cy="2246769"/>
          </a:xfrm>
          <a:prstGeom prst="rect">
            <a:avLst/>
          </a:prstGeom>
        </p:spPr>
        <p:txBody>
          <a:bodyPr wrap="square">
            <a:spAutoFit/>
          </a:bodyPr>
          <a:lstStyle/>
          <a:p>
            <a:pPr lvl="0"/>
            <a:r>
              <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rPr>
              <a:t>The Midwest League’s Clinton LumberKings, Class A affiliate of the Miami Marlins, recently launched a “Curbside Concessions” takeout service featuring some of the team’s most popular menu items like the </a:t>
            </a:r>
            <a:r>
              <a:rPr lang="en-US" sz="2000" dirty="0">
                <a:solidFill>
                  <a:srgbClr val="002060"/>
                </a:solidFill>
              </a:rPr>
              <a:t>“Garbage Pail” (</a:t>
            </a:r>
            <a:r>
              <a:rPr lang="en-US" sz="2000" dirty="0" err="1">
                <a:solidFill>
                  <a:srgbClr val="002060"/>
                </a:solidFill>
              </a:rPr>
              <a:t>french</a:t>
            </a:r>
            <a:r>
              <a:rPr lang="en-US" sz="2000" dirty="0">
                <a:solidFill>
                  <a:srgbClr val="002060"/>
                </a:solidFill>
              </a:rPr>
              <a:t> fries, onion rings, mini-corn dogs, mini-tacos, cheeseballs, chicken strips, fried pickles and corn nuggets).  </a:t>
            </a:r>
            <a:r>
              <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rPr>
              <a:t>The promotion also includes a “buy one get one free” special on hot dogs and a free bobblehead ($25 value).</a:t>
            </a:r>
          </a:p>
        </p:txBody>
      </p:sp>
      <p:sp>
        <p:nvSpPr>
          <p:cNvPr id="40" name="Title 1">
            <a:extLst>
              <a:ext uri="{FF2B5EF4-FFF2-40B4-BE49-F238E27FC236}">
                <a16:creationId xmlns:a16="http://schemas.microsoft.com/office/drawing/2014/main" id="{8C0E0E27-375B-4167-839F-02C8F226BC13}"/>
              </a:ext>
            </a:extLst>
          </p:cNvPr>
          <p:cNvSpPr>
            <a:spLocks noGrp="1"/>
          </p:cNvSpPr>
          <p:nvPr>
            <p:ph type="ctrTitle"/>
          </p:nvPr>
        </p:nvSpPr>
        <p:spPr>
          <a:xfrm>
            <a:off x="7782526" y="313277"/>
            <a:ext cx="4377266" cy="1349621"/>
          </a:xfrm>
        </p:spPr>
        <p:txBody>
          <a:bodyPr anchor="b">
            <a:normAutofit fontScale="90000"/>
          </a:bodyPr>
          <a:lstStyle/>
          <a:p>
            <a:r>
              <a:rPr lang="en-US" sz="4000" b="1" dirty="0">
                <a:solidFill>
                  <a:srgbClr val="FFFFFF"/>
                </a:solidFill>
              </a:rPr>
              <a:t>Clinton LumberKings “Curbside Concessions”</a:t>
            </a:r>
          </a:p>
        </p:txBody>
      </p:sp>
      <p:sp>
        <p:nvSpPr>
          <p:cNvPr id="42" name="Subtitle 2">
            <a:extLst>
              <a:ext uri="{FF2B5EF4-FFF2-40B4-BE49-F238E27FC236}">
                <a16:creationId xmlns:a16="http://schemas.microsoft.com/office/drawing/2014/main" id="{C021C64B-454C-40BB-9B66-855C66B5B7F3}"/>
              </a:ext>
            </a:extLst>
          </p:cNvPr>
          <p:cNvSpPr>
            <a:spLocks noGrp="1"/>
          </p:cNvSpPr>
          <p:nvPr>
            <p:ph type="subTitle" idx="1"/>
          </p:nvPr>
        </p:nvSpPr>
        <p:spPr>
          <a:xfrm>
            <a:off x="8429332" y="2018675"/>
            <a:ext cx="3051468" cy="3940743"/>
          </a:xfrm>
        </p:spPr>
        <p:txBody>
          <a:bodyPr anchor="t">
            <a:normAutofit/>
          </a:bodyPr>
          <a:lstStyle/>
          <a:p>
            <a:r>
              <a:rPr lang="en-US" sz="2000" dirty="0">
                <a:solidFill>
                  <a:srgbClr val="FFFFFF"/>
                </a:solidFill>
              </a:rPr>
              <a:t>One idea that has taken off among Minor League Baseball teams is the concept of “curbside concessions” where teams are offering some of their popular stadium menu items for takeout.</a:t>
            </a:r>
          </a:p>
        </p:txBody>
      </p:sp>
      <p:pic>
        <p:nvPicPr>
          <p:cNvPr id="19458" name="Picture 2" descr="Clinton LumberKings | MiLB.com">
            <a:extLst>
              <a:ext uri="{FF2B5EF4-FFF2-40B4-BE49-F238E27FC236}">
                <a16:creationId xmlns:a16="http://schemas.microsoft.com/office/drawing/2014/main" id="{BB090F09-7428-46EA-BB49-62183CB47F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71" y="4766733"/>
            <a:ext cx="1661131" cy="162454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5BBC55C9-C05B-4D06-96E8-3376C875A1F2}"/>
              </a:ext>
            </a:extLst>
          </p:cNvPr>
          <p:cNvPicPr>
            <a:picLocks noChangeAspect="1"/>
          </p:cNvPicPr>
          <p:nvPr/>
        </p:nvPicPr>
        <p:blipFill>
          <a:blip r:embed="rId4"/>
          <a:stretch>
            <a:fillRect/>
          </a:stretch>
        </p:blipFill>
        <p:spPr>
          <a:xfrm>
            <a:off x="569278" y="0"/>
            <a:ext cx="6576288" cy="4247542"/>
          </a:xfrm>
          <a:prstGeom prst="rect">
            <a:avLst/>
          </a:prstGeom>
        </p:spPr>
      </p:pic>
    </p:spTree>
    <p:extLst>
      <p:ext uri="{BB962C8B-B14F-4D97-AF65-F5344CB8AC3E}">
        <p14:creationId xmlns:p14="http://schemas.microsoft.com/office/powerpoint/2010/main" val="2369060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descr="View image on Twitter">
            <a:extLst>
              <a:ext uri="{FF2B5EF4-FFF2-40B4-BE49-F238E27FC236}">
                <a16:creationId xmlns:a16="http://schemas.microsoft.com/office/drawing/2014/main" id="{0D3AE400-CE2C-49E4-B5B8-8B38F0F7264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2814" y="122500"/>
            <a:ext cx="5579164" cy="3138280"/>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a:extLst>
              <a:ext uri="{FF2B5EF4-FFF2-40B4-BE49-F238E27FC236}">
                <a16:creationId xmlns:a16="http://schemas.microsoft.com/office/drawing/2014/main" id="{417CDA24-35F8-4540-8C52-3096D6D94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50280" y="0"/>
            <a:ext cx="9144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650" name="Picture 2" descr="View image on Twitter">
            <a:extLst>
              <a:ext uri="{FF2B5EF4-FFF2-40B4-BE49-F238E27FC236}">
                <a16:creationId xmlns:a16="http://schemas.microsoft.com/office/drawing/2014/main" id="{2A6C9F6A-2CA2-484E-9AC2-A95CCA04221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10500" y="165396"/>
            <a:ext cx="5579166" cy="313828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8658BFE0-4E65-4174-9C75-687C94E882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83280"/>
            <a:ext cx="6126480" cy="914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FA75DFED-A0C1-4A83-BE1D-0271C1826E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5520" y="3383280"/>
            <a:ext cx="6126480" cy="914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4" descr="View image on Twitter">
            <a:extLst>
              <a:ext uri="{FF2B5EF4-FFF2-40B4-BE49-F238E27FC236}">
                <a16:creationId xmlns:a16="http://schemas.microsoft.com/office/drawing/2014/main" id="{8C86E79E-D086-44F7-8CD9-4D3D8BEBF0CD}"/>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35558" y="3597220"/>
            <a:ext cx="5579164" cy="313828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View image on Twitter">
            <a:extLst>
              <a:ext uri="{FF2B5EF4-FFF2-40B4-BE49-F238E27FC236}">
                <a16:creationId xmlns:a16="http://schemas.microsoft.com/office/drawing/2014/main" id="{9AFFD7CC-BE76-465C-ACB0-38703BE7352C}"/>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377278" y="3597220"/>
            <a:ext cx="5579164" cy="3138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5845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 name="Rectangle 45">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3" name="Picture 47">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54" name="Rectangle 4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itle 1">
            <a:extLst>
              <a:ext uri="{FF2B5EF4-FFF2-40B4-BE49-F238E27FC236}">
                <a16:creationId xmlns:a16="http://schemas.microsoft.com/office/drawing/2014/main" id="{8C0E0E27-375B-4167-839F-02C8F226BC13}"/>
              </a:ext>
            </a:extLst>
          </p:cNvPr>
          <p:cNvSpPr>
            <a:spLocks noGrp="1"/>
          </p:cNvSpPr>
          <p:nvPr>
            <p:ph type="ctrTitle"/>
          </p:nvPr>
        </p:nvSpPr>
        <p:spPr>
          <a:xfrm>
            <a:off x="7884160" y="184539"/>
            <a:ext cx="4307839" cy="1349621"/>
          </a:xfrm>
        </p:spPr>
        <p:txBody>
          <a:bodyPr anchor="b">
            <a:normAutofit/>
          </a:bodyPr>
          <a:lstStyle/>
          <a:p>
            <a:r>
              <a:rPr lang="en-US" sz="4000" b="1" dirty="0">
                <a:solidFill>
                  <a:srgbClr val="FFFFFF"/>
                </a:solidFill>
              </a:rPr>
              <a:t>Round Rock Express “Meal Kits”</a:t>
            </a:r>
          </a:p>
        </p:txBody>
      </p:sp>
      <p:pic>
        <p:nvPicPr>
          <p:cNvPr id="10" name="Picture 9">
            <a:extLst>
              <a:ext uri="{FF2B5EF4-FFF2-40B4-BE49-F238E27FC236}">
                <a16:creationId xmlns:a16="http://schemas.microsoft.com/office/drawing/2014/main" id="{AF58100D-7A3D-4BAF-B7AA-313582322991}"/>
              </a:ext>
            </a:extLst>
          </p:cNvPr>
          <p:cNvPicPr>
            <a:picLocks noChangeAspect="1"/>
          </p:cNvPicPr>
          <p:nvPr/>
        </p:nvPicPr>
        <p:blipFill rotWithShape="1">
          <a:blip r:embed="rId3"/>
          <a:srcRect b="19703"/>
          <a:stretch/>
        </p:blipFill>
        <p:spPr>
          <a:xfrm>
            <a:off x="580438" y="0"/>
            <a:ext cx="6600639" cy="6858000"/>
          </a:xfrm>
          <a:prstGeom prst="rect">
            <a:avLst/>
          </a:prstGeom>
        </p:spPr>
      </p:pic>
      <p:pic>
        <p:nvPicPr>
          <p:cNvPr id="11" name="Picture 2" descr="Round Rock Express | MiLB.com">
            <a:extLst>
              <a:ext uri="{FF2B5EF4-FFF2-40B4-BE49-F238E27FC236}">
                <a16:creationId xmlns:a16="http://schemas.microsoft.com/office/drawing/2014/main" id="{F4F3E5B6-7489-46AD-B7A8-2EADF8ABE8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26324" y="4656668"/>
            <a:ext cx="1833564" cy="174587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63852D4-B010-4046-AC27-24516DACAD2E}"/>
              </a:ext>
            </a:extLst>
          </p:cNvPr>
          <p:cNvSpPr/>
          <p:nvPr/>
        </p:nvSpPr>
        <p:spPr>
          <a:xfrm>
            <a:off x="7866069" y="1813173"/>
            <a:ext cx="4279430" cy="2554545"/>
          </a:xfrm>
          <a:prstGeom prst="rect">
            <a:avLst/>
          </a:prstGeom>
        </p:spPr>
        <p:txBody>
          <a:bodyPr wrap="square">
            <a:spAutoFit/>
          </a:bodyPr>
          <a:lstStyle/>
          <a:p>
            <a:pPr algn="ctr"/>
            <a:r>
              <a:rPr lang="en-US" sz="2000" dirty="0">
                <a:solidFill>
                  <a:srgbClr val="FFFFFF"/>
                </a:solidFill>
              </a:rPr>
              <a:t>The Round Rock Express in Texas  (Pacific Coast League) started a trend by taking the curbside concessions concept one step further and creating “meal kits” that fans can purchase.  According to a Baseball America report, the team is selling between 300-350 meal kits per week. </a:t>
            </a:r>
          </a:p>
        </p:txBody>
      </p:sp>
    </p:spTree>
    <p:extLst>
      <p:ext uri="{BB962C8B-B14F-4D97-AF65-F5344CB8AC3E}">
        <p14:creationId xmlns:p14="http://schemas.microsoft.com/office/powerpoint/2010/main" val="33997126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TotalTime>
  <Words>2320</Words>
  <Application>Microsoft Office PowerPoint</Application>
  <PresentationFormat>Widescreen</PresentationFormat>
  <Paragraphs>149</Paragraphs>
  <Slides>32</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Calibri Light</vt:lpstr>
      <vt:lpstr>Office Theme</vt:lpstr>
      <vt:lpstr>MiLB in Crisis</vt:lpstr>
      <vt:lpstr>Contraction:    The reduction in the total number of teams / franchises in a sports league by virtue of elimination</vt:lpstr>
      <vt:lpstr>Connecting this lesson to SCC’s textbook:   </vt:lpstr>
      <vt:lpstr>Revenue</vt:lpstr>
      <vt:lpstr>Revenue:    The means for an organization’s cash inflow, typically as a result of the sale of company products or services</vt:lpstr>
      <vt:lpstr>Pensacola Blue Wahoos “Airbnb”</vt:lpstr>
      <vt:lpstr>Clinton LumberKings “Curbside Concessions”</vt:lpstr>
      <vt:lpstr>PowerPoint Presentation</vt:lpstr>
      <vt:lpstr>Round Rock Express “Meal Kits”</vt:lpstr>
      <vt:lpstr>Public Relations</vt:lpstr>
      <vt:lpstr>Public Relations:    Activities that promote the image and communications an organization has with its employees, customers and public</vt:lpstr>
      <vt:lpstr>Reno Aces “Mask-Making Operation”</vt:lpstr>
      <vt:lpstr>Louisville Bats Support Local Businesses</vt:lpstr>
      <vt:lpstr>Akron Ducks “Quakron Cares” Program</vt:lpstr>
      <vt:lpstr>Fan Engagement</vt:lpstr>
      <vt:lpstr>Fan Engagement:    A long-term relationship management strategy focused on interactions between fan (consumer) and sports property which helps strengthen the connection between the two parties and bolster levels of brand loyalty</vt:lpstr>
      <vt:lpstr>PowerPoint Presentation</vt:lpstr>
      <vt:lpstr>PowerPoint Presentation</vt:lpstr>
      <vt:lpstr>Promotion</vt:lpstr>
      <vt:lpstr>Promotion:   Any form of communication used to inform, persuade, or remind people about company products or services </vt:lpstr>
      <vt:lpstr>PowerPoint Presentation</vt:lpstr>
      <vt:lpstr>PowerPoint Presentation</vt:lpstr>
      <vt:lpstr>PowerPoint Presentation</vt:lpstr>
      <vt:lpstr>PowerPoint Presentation</vt:lpstr>
      <vt:lpstr>PowerPoint Presentation</vt:lpstr>
      <vt:lpstr>MiLB in Crisis</vt:lpstr>
      <vt:lpstr>Discussion Questions</vt:lpstr>
      <vt:lpstr>Discussion Questions</vt:lpstr>
      <vt:lpstr>Discussion Questions</vt:lpstr>
      <vt:lpstr>Discussion Questions</vt:lpstr>
      <vt:lpstr>PowerPoint Presentation</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MiLB in Crisis</dc:title>
  <dc:creator>Chris Lindauer</dc:creator>
  <cp:lastModifiedBy>Chris Lindauer</cp:lastModifiedBy>
  <cp:revision>47</cp:revision>
  <dcterms:created xsi:type="dcterms:W3CDTF">2020-05-27T19:08:06Z</dcterms:created>
  <dcterms:modified xsi:type="dcterms:W3CDTF">2020-05-29T06:25:05Z</dcterms:modified>
</cp:coreProperties>
</file>