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48" r:id="rId3"/>
    <p:sldId id="349" r:id="rId4"/>
    <p:sldId id="350" r:id="rId5"/>
    <p:sldId id="307" r:id="rId6"/>
    <p:sldId id="306" r:id="rId7"/>
    <p:sldId id="308" r:id="rId8"/>
    <p:sldId id="322" r:id="rId9"/>
    <p:sldId id="316" r:id="rId10"/>
    <p:sldId id="315" r:id="rId11"/>
    <p:sldId id="317" r:id="rId12"/>
    <p:sldId id="328" r:id="rId13"/>
    <p:sldId id="329" r:id="rId14"/>
    <p:sldId id="309" r:id="rId15"/>
    <p:sldId id="310" r:id="rId16"/>
    <p:sldId id="314" r:id="rId17"/>
    <p:sldId id="323" r:id="rId18"/>
    <p:sldId id="319" r:id="rId19"/>
    <p:sldId id="321" r:id="rId20"/>
    <p:sldId id="324" r:id="rId21"/>
    <p:sldId id="325" r:id="rId22"/>
    <p:sldId id="326" r:id="rId23"/>
    <p:sldId id="340" r:id="rId24"/>
    <p:sldId id="341" r:id="rId25"/>
    <p:sldId id="318" r:id="rId26"/>
    <p:sldId id="327" r:id="rId27"/>
    <p:sldId id="330" r:id="rId28"/>
    <p:sldId id="342" r:id="rId29"/>
    <p:sldId id="343" r:id="rId30"/>
    <p:sldId id="344" r:id="rId31"/>
    <p:sldId id="346" r:id="rId32"/>
    <p:sldId id="345" r:id="rId33"/>
    <p:sldId id="331" r:id="rId34"/>
    <p:sldId id="334" r:id="rId35"/>
    <p:sldId id="335" r:id="rId36"/>
    <p:sldId id="336" r:id="rId37"/>
    <p:sldId id="337" r:id="rId38"/>
    <p:sldId id="339" r:id="rId39"/>
    <p:sldId id="333" r:id="rId40"/>
    <p:sldId id="296" r:id="rId41"/>
    <p:sldId id="288" r:id="rId42"/>
    <p:sldId id="293" r:id="rId43"/>
    <p:sldId id="332" r:id="rId44"/>
    <p:sldId id="338"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15" autoAdjust="0"/>
    <p:restoredTop sz="94660"/>
  </p:normalViewPr>
  <p:slideViewPr>
    <p:cSldViewPr snapToGrid="0">
      <p:cViewPr varScale="1">
        <p:scale>
          <a:sx n="80" d="100"/>
          <a:sy n="80" d="100"/>
        </p:scale>
        <p:origin x="8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862" b="0" i="0" u="none" strike="noStrike" baseline="0" dirty="0">
                <a:solidFill>
                  <a:schemeClr val="tx1"/>
                </a:solidFill>
                <a:effectLst/>
              </a:rPr>
              <a:t>Basketball performance market share in 2019</a:t>
            </a:r>
          </a:p>
          <a:p>
            <a:pPr>
              <a:defRPr/>
            </a:pPr>
            <a:r>
              <a:rPr lang="en-US" dirty="0"/>
              <a:t>(source: Matt Powell, NPD)</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2FD-426C-93A3-067103B345B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2FD-426C-93A3-067103B345B0}"/>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2FD-426C-93A3-067103B345B0}"/>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2FD-426C-93A3-067103B345B0}"/>
              </c:ext>
            </c:extLst>
          </c:dPt>
          <c:cat>
            <c:strRef>
              <c:f>Sheet1!$A$2:$A$5</c:f>
              <c:strCache>
                <c:ptCount val="4"/>
                <c:pt idx="0">
                  <c:v>Nike / Jordan Brand</c:v>
                </c:pt>
                <c:pt idx="1">
                  <c:v>adidas</c:v>
                </c:pt>
                <c:pt idx="2">
                  <c:v>Under Armour</c:v>
                </c:pt>
                <c:pt idx="3">
                  <c:v>Puma / New Balance / Other</c:v>
                </c:pt>
              </c:strCache>
            </c:strRef>
          </c:cat>
          <c:val>
            <c:numRef>
              <c:f>Sheet1!$B$2:$B$5</c:f>
              <c:numCache>
                <c:formatCode>0.00%</c:formatCode>
                <c:ptCount val="4"/>
                <c:pt idx="0" formatCode="0%">
                  <c:v>0.86</c:v>
                </c:pt>
                <c:pt idx="1">
                  <c:v>5.5E-2</c:v>
                </c:pt>
                <c:pt idx="2">
                  <c:v>6.9000000000000006E-2</c:v>
                </c:pt>
                <c:pt idx="3">
                  <c:v>1.6E-2</c:v>
                </c:pt>
              </c:numCache>
            </c:numRef>
          </c:val>
          <c:extLst>
            <c:ext xmlns:c16="http://schemas.microsoft.com/office/drawing/2014/chart" uri="{C3380CC4-5D6E-409C-BE32-E72D297353CC}">
              <c16:uniqueId val="{00000000-52BA-4021-A4FF-F58114E872A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ECF8D-886B-4E85-B0A7-F4F827B49C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BDB09E3-FD78-41A4-923A-BF1C6EC8C7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45A71C4-B197-49DE-9AEE-AEDCDF01507E}"/>
              </a:ext>
            </a:extLst>
          </p:cNvPr>
          <p:cNvSpPr>
            <a:spLocks noGrp="1"/>
          </p:cNvSpPr>
          <p:nvPr>
            <p:ph type="dt" sz="half" idx="10"/>
          </p:nvPr>
        </p:nvSpPr>
        <p:spPr/>
        <p:txBody>
          <a:bodyPr/>
          <a:lstStyle/>
          <a:p>
            <a:fld id="{EE07D273-E7B0-47B3-9E6A-13E28B53EF45}" type="datetimeFigureOut">
              <a:rPr lang="en-US" smtClean="0"/>
              <a:t>5/11/2020</a:t>
            </a:fld>
            <a:endParaRPr lang="en-US"/>
          </a:p>
        </p:txBody>
      </p:sp>
      <p:sp>
        <p:nvSpPr>
          <p:cNvPr id="5" name="Footer Placeholder 4">
            <a:extLst>
              <a:ext uri="{FF2B5EF4-FFF2-40B4-BE49-F238E27FC236}">
                <a16:creationId xmlns:a16="http://schemas.microsoft.com/office/drawing/2014/main" id="{00E051A1-4D7B-4ACB-A9C3-57A2C8B6F8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7CE10E-C59E-416F-9E07-2E3059C17E2E}"/>
              </a:ext>
            </a:extLst>
          </p:cNvPr>
          <p:cNvSpPr>
            <a:spLocks noGrp="1"/>
          </p:cNvSpPr>
          <p:nvPr>
            <p:ph type="sldNum" sz="quarter" idx="12"/>
          </p:nvPr>
        </p:nvSpPr>
        <p:spPr/>
        <p:txBody>
          <a:bodyPr/>
          <a:lstStyle/>
          <a:p>
            <a:fld id="{2F0F96F3-396F-43AE-9162-D7413946F5E1}" type="slidenum">
              <a:rPr lang="en-US" smtClean="0"/>
              <a:t>‹#›</a:t>
            </a:fld>
            <a:endParaRPr lang="en-US"/>
          </a:p>
        </p:txBody>
      </p:sp>
    </p:spTree>
    <p:extLst>
      <p:ext uri="{BB962C8B-B14F-4D97-AF65-F5344CB8AC3E}">
        <p14:creationId xmlns:p14="http://schemas.microsoft.com/office/powerpoint/2010/main" val="2380755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A5A1B-AAD9-4615-8166-8DB82B2DCA0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6C709E-F447-42BB-BE81-9FE88EB1B0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FBE132-D804-4F96-AC86-1AD2E506FCA7}"/>
              </a:ext>
            </a:extLst>
          </p:cNvPr>
          <p:cNvSpPr>
            <a:spLocks noGrp="1"/>
          </p:cNvSpPr>
          <p:nvPr>
            <p:ph type="dt" sz="half" idx="10"/>
          </p:nvPr>
        </p:nvSpPr>
        <p:spPr/>
        <p:txBody>
          <a:bodyPr/>
          <a:lstStyle/>
          <a:p>
            <a:fld id="{EE07D273-E7B0-47B3-9E6A-13E28B53EF45}" type="datetimeFigureOut">
              <a:rPr lang="en-US" smtClean="0"/>
              <a:t>5/11/2020</a:t>
            </a:fld>
            <a:endParaRPr lang="en-US"/>
          </a:p>
        </p:txBody>
      </p:sp>
      <p:sp>
        <p:nvSpPr>
          <p:cNvPr id="5" name="Footer Placeholder 4">
            <a:extLst>
              <a:ext uri="{FF2B5EF4-FFF2-40B4-BE49-F238E27FC236}">
                <a16:creationId xmlns:a16="http://schemas.microsoft.com/office/drawing/2014/main" id="{0F944307-3584-4719-979F-50742D0B95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111FD8-1485-4A5B-ADA3-F06C612EE568}"/>
              </a:ext>
            </a:extLst>
          </p:cNvPr>
          <p:cNvSpPr>
            <a:spLocks noGrp="1"/>
          </p:cNvSpPr>
          <p:nvPr>
            <p:ph type="sldNum" sz="quarter" idx="12"/>
          </p:nvPr>
        </p:nvSpPr>
        <p:spPr/>
        <p:txBody>
          <a:bodyPr/>
          <a:lstStyle/>
          <a:p>
            <a:fld id="{2F0F96F3-396F-43AE-9162-D7413946F5E1}" type="slidenum">
              <a:rPr lang="en-US" smtClean="0"/>
              <a:t>‹#›</a:t>
            </a:fld>
            <a:endParaRPr lang="en-US"/>
          </a:p>
        </p:txBody>
      </p:sp>
    </p:spTree>
    <p:extLst>
      <p:ext uri="{BB962C8B-B14F-4D97-AF65-F5344CB8AC3E}">
        <p14:creationId xmlns:p14="http://schemas.microsoft.com/office/powerpoint/2010/main" val="2886554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16A0644-9F29-446F-8779-C716DA8248E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6D37D0C-727B-4524-B180-AD3B1957EB3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652335-FCB7-48CA-AEAB-BDC47E45B360}"/>
              </a:ext>
            </a:extLst>
          </p:cNvPr>
          <p:cNvSpPr>
            <a:spLocks noGrp="1"/>
          </p:cNvSpPr>
          <p:nvPr>
            <p:ph type="dt" sz="half" idx="10"/>
          </p:nvPr>
        </p:nvSpPr>
        <p:spPr/>
        <p:txBody>
          <a:bodyPr/>
          <a:lstStyle/>
          <a:p>
            <a:fld id="{EE07D273-E7B0-47B3-9E6A-13E28B53EF45}" type="datetimeFigureOut">
              <a:rPr lang="en-US" smtClean="0"/>
              <a:t>5/11/2020</a:t>
            </a:fld>
            <a:endParaRPr lang="en-US"/>
          </a:p>
        </p:txBody>
      </p:sp>
      <p:sp>
        <p:nvSpPr>
          <p:cNvPr id="5" name="Footer Placeholder 4">
            <a:extLst>
              <a:ext uri="{FF2B5EF4-FFF2-40B4-BE49-F238E27FC236}">
                <a16:creationId xmlns:a16="http://schemas.microsoft.com/office/drawing/2014/main" id="{51E60048-AB7B-4A4D-8D45-58A5E87ADF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221EEC-DFCA-4C6A-B5E0-514F71B455B3}"/>
              </a:ext>
            </a:extLst>
          </p:cNvPr>
          <p:cNvSpPr>
            <a:spLocks noGrp="1"/>
          </p:cNvSpPr>
          <p:nvPr>
            <p:ph type="sldNum" sz="quarter" idx="12"/>
          </p:nvPr>
        </p:nvSpPr>
        <p:spPr/>
        <p:txBody>
          <a:bodyPr/>
          <a:lstStyle/>
          <a:p>
            <a:fld id="{2F0F96F3-396F-43AE-9162-D7413946F5E1}" type="slidenum">
              <a:rPr lang="en-US" smtClean="0"/>
              <a:t>‹#›</a:t>
            </a:fld>
            <a:endParaRPr lang="en-US"/>
          </a:p>
        </p:txBody>
      </p:sp>
    </p:spTree>
    <p:extLst>
      <p:ext uri="{BB962C8B-B14F-4D97-AF65-F5344CB8AC3E}">
        <p14:creationId xmlns:p14="http://schemas.microsoft.com/office/powerpoint/2010/main" val="3012473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CEDB5-0B70-4B69-90C9-0281F58014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A15A2CA-9814-4827-86F2-0D8CA4DB9AD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FAE846-9ADD-431C-9F3F-B6DAF8778EB0}"/>
              </a:ext>
            </a:extLst>
          </p:cNvPr>
          <p:cNvSpPr>
            <a:spLocks noGrp="1"/>
          </p:cNvSpPr>
          <p:nvPr>
            <p:ph type="dt" sz="half" idx="10"/>
          </p:nvPr>
        </p:nvSpPr>
        <p:spPr/>
        <p:txBody>
          <a:bodyPr/>
          <a:lstStyle/>
          <a:p>
            <a:fld id="{EE07D273-E7B0-47B3-9E6A-13E28B53EF45}" type="datetimeFigureOut">
              <a:rPr lang="en-US" smtClean="0"/>
              <a:t>5/11/2020</a:t>
            </a:fld>
            <a:endParaRPr lang="en-US"/>
          </a:p>
        </p:txBody>
      </p:sp>
      <p:sp>
        <p:nvSpPr>
          <p:cNvPr id="5" name="Footer Placeholder 4">
            <a:extLst>
              <a:ext uri="{FF2B5EF4-FFF2-40B4-BE49-F238E27FC236}">
                <a16:creationId xmlns:a16="http://schemas.microsoft.com/office/drawing/2014/main" id="{9E6E99D0-1CFB-4BC5-A256-5AC86741F2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63EBBE-0FB3-42C6-89A0-84B3DC3A5BE0}"/>
              </a:ext>
            </a:extLst>
          </p:cNvPr>
          <p:cNvSpPr>
            <a:spLocks noGrp="1"/>
          </p:cNvSpPr>
          <p:nvPr>
            <p:ph type="sldNum" sz="quarter" idx="12"/>
          </p:nvPr>
        </p:nvSpPr>
        <p:spPr/>
        <p:txBody>
          <a:bodyPr/>
          <a:lstStyle/>
          <a:p>
            <a:fld id="{2F0F96F3-396F-43AE-9162-D7413946F5E1}" type="slidenum">
              <a:rPr lang="en-US" smtClean="0"/>
              <a:t>‹#›</a:t>
            </a:fld>
            <a:endParaRPr lang="en-US"/>
          </a:p>
        </p:txBody>
      </p:sp>
    </p:spTree>
    <p:extLst>
      <p:ext uri="{BB962C8B-B14F-4D97-AF65-F5344CB8AC3E}">
        <p14:creationId xmlns:p14="http://schemas.microsoft.com/office/powerpoint/2010/main" val="2088790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61C34-CC37-4F7A-9BED-AF8AD797B86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C3FC7EC-5FA3-47A7-99C2-ACAD8895FF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6F04F63-B78F-4F23-938C-5248DF781BF8}"/>
              </a:ext>
            </a:extLst>
          </p:cNvPr>
          <p:cNvSpPr>
            <a:spLocks noGrp="1"/>
          </p:cNvSpPr>
          <p:nvPr>
            <p:ph type="dt" sz="half" idx="10"/>
          </p:nvPr>
        </p:nvSpPr>
        <p:spPr/>
        <p:txBody>
          <a:bodyPr/>
          <a:lstStyle/>
          <a:p>
            <a:fld id="{EE07D273-E7B0-47B3-9E6A-13E28B53EF45}" type="datetimeFigureOut">
              <a:rPr lang="en-US" smtClean="0"/>
              <a:t>5/11/2020</a:t>
            </a:fld>
            <a:endParaRPr lang="en-US"/>
          </a:p>
        </p:txBody>
      </p:sp>
      <p:sp>
        <p:nvSpPr>
          <p:cNvPr id="5" name="Footer Placeholder 4">
            <a:extLst>
              <a:ext uri="{FF2B5EF4-FFF2-40B4-BE49-F238E27FC236}">
                <a16:creationId xmlns:a16="http://schemas.microsoft.com/office/drawing/2014/main" id="{916E32C2-E04A-489E-9E90-8E63CD5E4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7AD778-F5CF-4927-88D8-450CA553902F}"/>
              </a:ext>
            </a:extLst>
          </p:cNvPr>
          <p:cNvSpPr>
            <a:spLocks noGrp="1"/>
          </p:cNvSpPr>
          <p:nvPr>
            <p:ph type="sldNum" sz="quarter" idx="12"/>
          </p:nvPr>
        </p:nvSpPr>
        <p:spPr/>
        <p:txBody>
          <a:bodyPr/>
          <a:lstStyle/>
          <a:p>
            <a:fld id="{2F0F96F3-396F-43AE-9162-D7413946F5E1}" type="slidenum">
              <a:rPr lang="en-US" smtClean="0"/>
              <a:t>‹#›</a:t>
            </a:fld>
            <a:endParaRPr lang="en-US"/>
          </a:p>
        </p:txBody>
      </p:sp>
    </p:spTree>
    <p:extLst>
      <p:ext uri="{BB962C8B-B14F-4D97-AF65-F5344CB8AC3E}">
        <p14:creationId xmlns:p14="http://schemas.microsoft.com/office/powerpoint/2010/main" val="4042938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B3370-1EE6-471B-A461-71B08A30EC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20D6C26-A432-4E29-96B4-D8366089FC8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F02FCC-54B3-4CA1-9A28-BBC9E326FA5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D57D153-8AD1-4498-959C-46CC85A08E39}"/>
              </a:ext>
            </a:extLst>
          </p:cNvPr>
          <p:cNvSpPr>
            <a:spLocks noGrp="1"/>
          </p:cNvSpPr>
          <p:nvPr>
            <p:ph type="dt" sz="half" idx="10"/>
          </p:nvPr>
        </p:nvSpPr>
        <p:spPr/>
        <p:txBody>
          <a:bodyPr/>
          <a:lstStyle/>
          <a:p>
            <a:fld id="{EE07D273-E7B0-47B3-9E6A-13E28B53EF45}" type="datetimeFigureOut">
              <a:rPr lang="en-US" smtClean="0"/>
              <a:t>5/11/2020</a:t>
            </a:fld>
            <a:endParaRPr lang="en-US"/>
          </a:p>
        </p:txBody>
      </p:sp>
      <p:sp>
        <p:nvSpPr>
          <p:cNvPr id="6" name="Footer Placeholder 5">
            <a:extLst>
              <a:ext uri="{FF2B5EF4-FFF2-40B4-BE49-F238E27FC236}">
                <a16:creationId xmlns:a16="http://schemas.microsoft.com/office/drawing/2014/main" id="{3E180DAE-3775-4A6A-9386-ED3466CCF1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B2B85C-877F-4F16-AAA1-97B40635859E}"/>
              </a:ext>
            </a:extLst>
          </p:cNvPr>
          <p:cNvSpPr>
            <a:spLocks noGrp="1"/>
          </p:cNvSpPr>
          <p:nvPr>
            <p:ph type="sldNum" sz="quarter" idx="12"/>
          </p:nvPr>
        </p:nvSpPr>
        <p:spPr/>
        <p:txBody>
          <a:bodyPr/>
          <a:lstStyle/>
          <a:p>
            <a:fld id="{2F0F96F3-396F-43AE-9162-D7413946F5E1}" type="slidenum">
              <a:rPr lang="en-US" smtClean="0"/>
              <a:t>‹#›</a:t>
            </a:fld>
            <a:endParaRPr lang="en-US"/>
          </a:p>
        </p:txBody>
      </p:sp>
    </p:spTree>
    <p:extLst>
      <p:ext uri="{BB962C8B-B14F-4D97-AF65-F5344CB8AC3E}">
        <p14:creationId xmlns:p14="http://schemas.microsoft.com/office/powerpoint/2010/main" val="33845259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49B79-274E-4A84-9E89-661940B7152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DF833AC-5669-44CF-BB2B-3B4868442E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E9946BF-874B-416C-A737-44497DE6817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529D18-3BA7-41E2-95E0-418D421022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344D49-A9B4-4F89-AED6-4991FE5F9B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607534-89C1-482B-BEA1-705C857F863D}"/>
              </a:ext>
            </a:extLst>
          </p:cNvPr>
          <p:cNvSpPr>
            <a:spLocks noGrp="1"/>
          </p:cNvSpPr>
          <p:nvPr>
            <p:ph type="dt" sz="half" idx="10"/>
          </p:nvPr>
        </p:nvSpPr>
        <p:spPr/>
        <p:txBody>
          <a:bodyPr/>
          <a:lstStyle/>
          <a:p>
            <a:fld id="{EE07D273-E7B0-47B3-9E6A-13E28B53EF45}" type="datetimeFigureOut">
              <a:rPr lang="en-US" smtClean="0"/>
              <a:t>5/11/2020</a:t>
            </a:fld>
            <a:endParaRPr lang="en-US"/>
          </a:p>
        </p:txBody>
      </p:sp>
      <p:sp>
        <p:nvSpPr>
          <p:cNvPr id="8" name="Footer Placeholder 7">
            <a:extLst>
              <a:ext uri="{FF2B5EF4-FFF2-40B4-BE49-F238E27FC236}">
                <a16:creationId xmlns:a16="http://schemas.microsoft.com/office/drawing/2014/main" id="{DCEFD839-3A59-4013-93E6-05F587B543D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7537268-6902-4539-B514-3F6AEC92001C}"/>
              </a:ext>
            </a:extLst>
          </p:cNvPr>
          <p:cNvSpPr>
            <a:spLocks noGrp="1"/>
          </p:cNvSpPr>
          <p:nvPr>
            <p:ph type="sldNum" sz="quarter" idx="12"/>
          </p:nvPr>
        </p:nvSpPr>
        <p:spPr/>
        <p:txBody>
          <a:bodyPr/>
          <a:lstStyle/>
          <a:p>
            <a:fld id="{2F0F96F3-396F-43AE-9162-D7413946F5E1}" type="slidenum">
              <a:rPr lang="en-US" smtClean="0"/>
              <a:t>‹#›</a:t>
            </a:fld>
            <a:endParaRPr lang="en-US"/>
          </a:p>
        </p:txBody>
      </p:sp>
    </p:spTree>
    <p:extLst>
      <p:ext uri="{BB962C8B-B14F-4D97-AF65-F5344CB8AC3E}">
        <p14:creationId xmlns:p14="http://schemas.microsoft.com/office/powerpoint/2010/main" val="4152956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E1947-2C59-413D-A7C3-CF8908B1F8F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77D886E-FA70-48CF-8A57-863951E5A08A}"/>
              </a:ext>
            </a:extLst>
          </p:cNvPr>
          <p:cNvSpPr>
            <a:spLocks noGrp="1"/>
          </p:cNvSpPr>
          <p:nvPr>
            <p:ph type="dt" sz="half" idx="10"/>
          </p:nvPr>
        </p:nvSpPr>
        <p:spPr/>
        <p:txBody>
          <a:bodyPr/>
          <a:lstStyle/>
          <a:p>
            <a:fld id="{EE07D273-E7B0-47B3-9E6A-13E28B53EF45}" type="datetimeFigureOut">
              <a:rPr lang="en-US" smtClean="0"/>
              <a:t>5/11/2020</a:t>
            </a:fld>
            <a:endParaRPr lang="en-US"/>
          </a:p>
        </p:txBody>
      </p:sp>
      <p:sp>
        <p:nvSpPr>
          <p:cNvPr id="4" name="Footer Placeholder 3">
            <a:extLst>
              <a:ext uri="{FF2B5EF4-FFF2-40B4-BE49-F238E27FC236}">
                <a16:creationId xmlns:a16="http://schemas.microsoft.com/office/drawing/2014/main" id="{6879123B-9334-4D42-8188-F94A82C38D8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37B9C0B-0827-49BC-8B49-A44B4B40AA6E}"/>
              </a:ext>
            </a:extLst>
          </p:cNvPr>
          <p:cNvSpPr>
            <a:spLocks noGrp="1"/>
          </p:cNvSpPr>
          <p:nvPr>
            <p:ph type="sldNum" sz="quarter" idx="12"/>
          </p:nvPr>
        </p:nvSpPr>
        <p:spPr/>
        <p:txBody>
          <a:bodyPr/>
          <a:lstStyle/>
          <a:p>
            <a:fld id="{2F0F96F3-396F-43AE-9162-D7413946F5E1}" type="slidenum">
              <a:rPr lang="en-US" smtClean="0"/>
              <a:t>‹#›</a:t>
            </a:fld>
            <a:endParaRPr lang="en-US"/>
          </a:p>
        </p:txBody>
      </p:sp>
    </p:spTree>
    <p:extLst>
      <p:ext uri="{BB962C8B-B14F-4D97-AF65-F5344CB8AC3E}">
        <p14:creationId xmlns:p14="http://schemas.microsoft.com/office/powerpoint/2010/main" val="305583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A6EDDEA-4367-45D7-AFB5-1250E1275B5F}"/>
              </a:ext>
            </a:extLst>
          </p:cNvPr>
          <p:cNvSpPr>
            <a:spLocks noGrp="1"/>
          </p:cNvSpPr>
          <p:nvPr>
            <p:ph type="dt" sz="half" idx="10"/>
          </p:nvPr>
        </p:nvSpPr>
        <p:spPr/>
        <p:txBody>
          <a:bodyPr/>
          <a:lstStyle/>
          <a:p>
            <a:fld id="{EE07D273-E7B0-47B3-9E6A-13E28B53EF45}" type="datetimeFigureOut">
              <a:rPr lang="en-US" smtClean="0"/>
              <a:t>5/11/2020</a:t>
            </a:fld>
            <a:endParaRPr lang="en-US"/>
          </a:p>
        </p:txBody>
      </p:sp>
      <p:sp>
        <p:nvSpPr>
          <p:cNvPr id="3" name="Footer Placeholder 2">
            <a:extLst>
              <a:ext uri="{FF2B5EF4-FFF2-40B4-BE49-F238E27FC236}">
                <a16:creationId xmlns:a16="http://schemas.microsoft.com/office/drawing/2014/main" id="{4EA7BAD1-86FA-4D74-AC11-D856587581F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BBD28AA-A9E1-470F-85E3-3FDF9DC07941}"/>
              </a:ext>
            </a:extLst>
          </p:cNvPr>
          <p:cNvSpPr>
            <a:spLocks noGrp="1"/>
          </p:cNvSpPr>
          <p:nvPr>
            <p:ph type="sldNum" sz="quarter" idx="12"/>
          </p:nvPr>
        </p:nvSpPr>
        <p:spPr/>
        <p:txBody>
          <a:bodyPr/>
          <a:lstStyle/>
          <a:p>
            <a:fld id="{2F0F96F3-396F-43AE-9162-D7413946F5E1}" type="slidenum">
              <a:rPr lang="en-US" smtClean="0"/>
              <a:t>‹#›</a:t>
            </a:fld>
            <a:endParaRPr lang="en-US"/>
          </a:p>
        </p:txBody>
      </p:sp>
    </p:spTree>
    <p:extLst>
      <p:ext uri="{BB962C8B-B14F-4D97-AF65-F5344CB8AC3E}">
        <p14:creationId xmlns:p14="http://schemas.microsoft.com/office/powerpoint/2010/main" val="3971823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4EC27-0AF0-4C00-8442-0006359649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5B097DF-D219-4368-A9C5-8966637208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9EA7389-2EBF-4D77-ACE8-362BEE2092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B81506-8F5B-4E8F-A530-CD098217197B}"/>
              </a:ext>
            </a:extLst>
          </p:cNvPr>
          <p:cNvSpPr>
            <a:spLocks noGrp="1"/>
          </p:cNvSpPr>
          <p:nvPr>
            <p:ph type="dt" sz="half" idx="10"/>
          </p:nvPr>
        </p:nvSpPr>
        <p:spPr/>
        <p:txBody>
          <a:bodyPr/>
          <a:lstStyle/>
          <a:p>
            <a:fld id="{EE07D273-E7B0-47B3-9E6A-13E28B53EF45}" type="datetimeFigureOut">
              <a:rPr lang="en-US" smtClean="0"/>
              <a:t>5/11/2020</a:t>
            </a:fld>
            <a:endParaRPr lang="en-US"/>
          </a:p>
        </p:txBody>
      </p:sp>
      <p:sp>
        <p:nvSpPr>
          <p:cNvPr id="6" name="Footer Placeholder 5">
            <a:extLst>
              <a:ext uri="{FF2B5EF4-FFF2-40B4-BE49-F238E27FC236}">
                <a16:creationId xmlns:a16="http://schemas.microsoft.com/office/drawing/2014/main" id="{F8F8EAE5-E1BD-45BD-A57A-520B2F51DA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E6918E-AF6C-43A4-82B3-6DCE1E8560F4}"/>
              </a:ext>
            </a:extLst>
          </p:cNvPr>
          <p:cNvSpPr>
            <a:spLocks noGrp="1"/>
          </p:cNvSpPr>
          <p:nvPr>
            <p:ph type="sldNum" sz="quarter" idx="12"/>
          </p:nvPr>
        </p:nvSpPr>
        <p:spPr/>
        <p:txBody>
          <a:bodyPr/>
          <a:lstStyle/>
          <a:p>
            <a:fld id="{2F0F96F3-396F-43AE-9162-D7413946F5E1}" type="slidenum">
              <a:rPr lang="en-US" smtClean="0"/>
              <a:t>‹#›</a:t>
            </a:fld>
            <a:endParaRPr lang="en-US"/>
          </a:p>
        </p:txBody>
      </p:sp>
    </p:spTree>
    <p:extLst>
      <p:ext uri="{BB962C8B-B14F-4D97-AF65-F5344CB8AC3E}">
        <p14:creationId xmlns:p14="http://schemas.microsoft.com/office/powerpoint/2010/main" val="14528507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FED80-4FD3-4749-9540-558442BC27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2D98767-FEF7-427C-922D-2EB2249B47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8841780-134C-4014-AEDD-8672EBA41F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987EE6D-0050-405C-83D1-156A626B071B}"/>
              </a:ext>
            </a:extLst>
          </p:cNvPr>
          <p:cNvSpPr>
            <a:spLocks noGrp="1"/>
          </p:cNvSpPr>
          <p:nvPr>
            <p:ph type="dt" sz="half" idx="10"/>
          </p:nvPr>
        </p:nvSpPr>
        <p:spPr/>
        <p:txBody>
          <a:bodyPr/>
          <a:lstStyle/>
          <a:p>
            <a:fld id="{EE07D273-E7B0-47B3-9E6A-13E28B53EF45}" type="datetimeFigureOut">
              <a:rPr lang="en-US" smtClean="0"/>
              <a:t>5/11/2020</a:t>
            </a:fld>
            <a:endParaRPr lang="en-US"/>
          </a:p>
        </p:txBody>
      </p:sp>
      <p:sp>
        <p:nvSpPr>
          <p:cNvPr id="6" name="Footer Placeholder 5">
            <a:extLst>
              <a:ext uri="{FF2B5EF4-FFF2-40B4-BE49-F238E27FC236}">
                <a16:creationId xmlns:a16="http://schemas.microsoft.com/office/drawing/2014/main" id="{F4F471A1-F4CA-4705-B34A-93826016CA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B83527-5D85-4D40-B5A2-9D3020194A4E}"/>
              </a:ext>
            </a:extLst>
          </p:cNvPr>
          <p:cNvSpPr>
            <a:spLocks noGrp="1"/>
          </p:cNvSpPr>
          <p:nvPr>
            <p:ph type="sldNum" sz="quarter" idx="12"/>
          </p:nvPr>
        </p:nvSpPr>
        <p:spPr/>
        <p:txBody>
          <a:bodyPr/>
          <a:lstStyle/>
          <a:p>
            <a:fld id="{2F0F96F3-396F-43AE-9162-D7413946F5E1}" type="slidenum">
              <a:rPr lang="en-US" smtClean="0"/>
              <a:t>‹#›</a:t>
            </a:fld>
            <a:endParaRPr lang="en-US"/>
          </a:p>
        </p:txBody>
      </p:sp>
    </p:spTree>
    <p:extLst>
      <p:ext uri="{BB962C8B-B14F-4D97-AF65-F5344CB8AC3E}">
        <p14:creationId xmlns:p14="http://schemas.microsoft.com/office/powerpoint/2010/main" val="962035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2FC11F-A15D-4268-8611-4E83D927966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D217EBD-68C9-4AE9-B7E3-FB1EF9A30A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96E76E-9BD2-40E0-A320-8CEC18F0B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07D273-E7B0-47B3-9E6A-13E28B53EF45}" type="datetimeFigureOut">
              <a:rPr lang="en-US" smtClean="0"/>
              <a:t>5/11/2020</a:t>
            </a:fld>
            <a:endParaRPr lang="en-US"/>
          </a:p>
        </p:txBody>
      </p:sp>
      <p:sp>
        <p:nvSpPr>
          <p:cNvPr id="5" name="Footer Placeholder 4">
            <a:extLst>
              <a:ext uri="{FF2B5EF4-FFF2-40B4-BE49-F238E27FC236}">
                <a16:creationId xmlns:a16="http://schemas.microsoft.com/office/drawing/2014/main" id="{B2BE1F8E-2AFA-4389-A73F-5D3AD4C85D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53C6B5A-F85C-4B02-9C4C-CBDE9168A0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0F96F3-396F-43AE-9162-D7413946F5E1}" type="slidenum">
              <a:rPr lang="en-US" smtClean="0"/>
              <a:t>‹#›</a:t>
            </a:fld>
            <a:endParaRPr lang="en-US"/>
          </a:p>
        </p:txBody>
      </p:sp>
    </p:spTree>
    <p:extLst>
      <p:ext uri="{BB962C8B-B14F-4D97-AF65-F5344CB8AC3E}">
        <p14:creationId xmlns:p14="http://schemas.microsoft.com/office/powerpoint/2010/main" val="12178806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8.png"/><Relationship Id="rId7" Type="http://schemas.openxmlformats.org/officeDocument/2006/relationships/image" Target="../media/image26.png"/><Relationship Id="rId2" Type="http://schemas.openxmlformats.org/officeDocument/2006/relationships/chart" Target="../charts/chart1.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jpeg"/><Relationship Id="rId9"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8" Type="http://schemas.openxmlformats.org/officeDocument/2006/relationships/hyperlink" Target="https://bleacherreport.com/articles/2889425-timeline-of-michael-jordans-endorsement-contracts-rise-to-billionaire-status" TargetMode="External"/><Relationship Id="rId13" Type="http://schemas.openxmlformats.org/officeDocument/2006/relationships/image" Target="../media/image43.jpeg"/><Relationship Id="rId3" Type="http://schemas.openxmlformats.org/officeDocument/2006/relationships/hyperlink" Target="https://www.washingtonpost.com/archive/politics/1996/05/15/win-or-lose-dream-team-strikes-gold/92a886b5-892d-4854-90c5-ac37a3aaf9d6/" TargetMode="External"/><Relationship Id="rId7" Type="http://schemas.openxmlformats.org/officeDocument/2006/relationships/hyperlink" Target="https://www.si.com/nba/2019/07/24/zion-williamson-jordan-brand-shoe-deal-75-million-five-years" TargetMode="External"/><Relationship Id="rId12" Type="http://schemas.openxmlformats.org/officeDocument/2006/relationships/hyperlink" Target="https://www.forbes.com/sites/kurtbadenhausen/2011/09/22/the-business-of-michael-jordan-is-booming/#2498ac5d7179" TargetMode="External"/><Relationship Id="rId2" Type="http://schemas.openxmlformats.org/officeDocument/2006/relationships/hyperlink" Target="https://www.forbes.com/sites/kurtbadenhausen/2020/04/17/the-inside-story-of-how-michael-jordan-became-the-worlds-richest-athlete/" TargetMode="External"/><Relationship Id="rId1" Type="http://schemas.openxmlformats.org/officeDocument/2006/relationships/slideLayout" Target="../slideLayouts/slideLayout7.xml"/><Relationship Id="rId6" Type="http://schemas.openxmlformats.org/officeDocument/2006/relationships/hyperlink" Target="https://www.usatoday.com/story/sports/nba/2016/07/25/michael-jordan-speaks-out-recent-shootings-police-violence/87527386/" TargetMode="External"/><Relationship Id="rId11" Type="http://schemas.openxmlformats.org/officeDocument/2006/relationships/hyperlink" Target="https://www.sportscollectorsdaily.com/ebay-150-spike-in-jordan-rookie-card-prices-in-april/" TargetMode="External"/><Relationship Id="rId5" Type="http://schemas.openxmlformats.org/officeDocument/2006/relationships/hyperlink" Target="https://www.businessinsider.com/how-michael-jordan-spends-his-money-2015-3#the-beginning-of-espns-highly-anticipated-docuseries-about-jordans-time-on-the-1997-1998-chicago-bulls-team-drops-on-sunday-april-19-78" TargetMode="External"/><Relationship Id="rId10" Type="http://schemas.openxmlformats.org/officeDocument/2006/relationships/hyperlink" Target="https://www.reuters.com/article/us-basketball-nba-jordan/sweet-dream-jordan-1992-olympic-jersey-sells-for-216000-idUSKBN2222KZ" TargetMode="External"/><Relationship Id="rId4" Type="http://schemas.openxmlformats.org/officeDocument/2006/relationships/hyperlink" Target="https://www.linkedin.com/pulse/jordan-effect-chloe-johnson/" TargetMode="External"/><Relationship Id="rId9" Type="http://schemas.openxmlformats.org/officeDocument/2006/relationships/hyperlink" Target="https://espnpressroom.com/us/press-releases/2020/04/the-last-dance-series-premiere-episodes-are-the-most-viewed-espn-documentary-content-ever-averaging-6-1-million-viewers/"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Air Jordan Wallpapers - Wallpaper Cave">
            <a:extLst>
              <a:ext uri="{FF2B5EF4-FFF2-40B4-BE49-F238E27FC236}">
                <a16:creationId xmlns:a16="http://schemas.microsoft.com/office/drawing/2014/main" id="{287F2C52-8070-4857-8EA0-79DFC50DEC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765" b="2223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1"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67229DB3-A05F-4C4F-9CB6-F46D7C9464DD}"/>
              </a:ext>
            </a:extLst>
          </p:cNvPr>
          <p:cNvSpPr>
            <a:spLocks noGrp="1"/>
          </p:cNvSpPr>
          <p:nvPr>
            <p:ph type="ctrTitle"/>
          </p:nvPr>
        </p:nvSpPr>
        <p:spPr>
          <a:xfrm>
            <a:off x="7416897" y="2962621"/>
            <a:ext cx="4846826" cy="1834056"/>
          </a:xfrm>
        </p:spPr>
        <p:txBody>
          <a:bodyPr>
            <a:noAutofit/>
          </a:bodyPr>
          <a:lstStyle/>
          <a:p>
            <a:r>
              <a:rPr lang="en-US" b="1" dirty="0">
                <a:latin typeface="Century Gothic" panose="020B0502020202020204" pitchFamily="34" charset="0"/>
              </a:rPr>
              <a:t>Michael Jordan, Inc.</a:t>
            </a:r>
          </a:p>
        </p:txBody>
      </p:sp>
      <p:sp>
        <p:nvSpPr>
          <p:cNvPr id="3" name="Subtitle 2">
            <a:extLst>
              <a:ext uri="{FF2B5EF4-FFF2-40B4-BE49-F238E27FC236}">
                <a16:creationId xmlns:a16="http://schemas.microsoft.com/office/drawing/2014/main" id="{07EB9AFA-D279-4020-BE33-0E3524718BD1}"/>
              </a:ext>
            </a:extLst>
          </p:cNvPr>
          <p:cNvSpPr>
            <a:spLocks noGrp="1"/>
          </p:cNvSpPr>
          <p:nvPr>
            <p:ph type="subTitle" idx="1"/>
          </p:nvPr>
        </p:nvSpPr>
        <p:spPr>
          <a:xfrm>
            <a:off x="7782910" y="5242675"/>
            <a:ext cx="4330262" cy="683284"/>
          </a:xfrm>
        </p:spPr>
        <p:txBody>
          <a:bodyPr>
            <a:normAutofit/>
          </a:bodyPr>
          <a:lstStyle/>
          <a:p>
            <a:r>
              <a:rPr lang="en-US" sz="3200" b="1" i="1" dirty="0">
                <a:latin typeface="Century Gothic" panose="020B0502020202020204" pitchFamily="34" charset="0"/>
              </a:rPr>
              <a:t>By the Numbers</a:t>
            </a:r>
          </a:p>
        </p:txBody>
      </p:sp>
      <p:cxnSp>
        <p:nvCxnSpPr>
          <p:cNvPr id="73" name="Straight Connector 72">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pic>
        <p:nvPicPr>
          <p:cNvPr id="4" name="Picture 4" descr="Jordan Logo Jumpman Nike transparent PNG - StickPNG">
            <a:extLst>
              <a:ext uri="{FF2B5EF4-FFF2-40B4-BE49-F238E27FC236}">
                <a16:creationId xmlns:a16="http://schemas.microsoft.com/office/drawing/2014/main" id="{C9B2A65E-3788-4B3F-9AAD-B335632F43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0331" y="5896907"/>
            <a:ext cx="939800" cy="93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41917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C41595-4C1B-234C-BD5C-B1DEFC51C25A}"/>
              </a:ext>
            </a:extLst>
          </p:cNvPr>
          <p:cNvSpPr/>
          <p:nvPr/>
        </p:nvSpPr>
        <p:spPr>
          <a:xfrm>
            <a:off x="10088880" y="-3"/>
            <a:ext cx="210312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val 3">
            <a:extLst>
              <a:ext uri="{FF2B5EF4-FFF2-40B4-BE49-F238E27FC236}">
                <a16:creationId xmlns:a16="http://schemas.microsoft.com/office/drawing/2014/main" id="{230D40ED-5657-9A4C-8ECF-41C2BCBDBF9F}"/>
              </a:ext>
            </a:extLst>
          </p:cNvPr>
          <p:cNvSpPr/>
          <p:nvPr/>
        </p:nvSpPr>
        <p:spPr>
          <a:xfrm>
            <a:off x="8915400" y="2358912"/>
            <a:ext cx="2140172" cy="2140171"/>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BF4B90EF-05AD-004A-8F3A-CBE8CBDFCE29}"/>
              </a:ext>
            </a:extLst>
          </p:cNvPr>
          <p:cNvSpPr txBox="1">
            <a:spLocks/>
          </p:cNvSpPr>
          <p:nvPr/>
        </p:nvSpPr>
        <p:spPr>
          <a:xfrm>
            <a:off x="296092" y="198157"/>
            <a:ext cx="6023428" cy="118360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$175 million</a:t>
            </a:r>
          </a:p>
        </p:txBody>
      </p:sp>
      <p:sp>
        <p:nvSpPr>
          <p:cNvPr id="7" name="Title 1">
            <a:extLst>
              <a:ext uri="{FF2B5EF4-FFF2-40B4-BE49-F238E27FC236}">
                <a16:creationId xmlns:a16="http://schemas.microsoft.com/office/drawing/2014/main" id="{91B7FB87-A8DE-FD46-9FC8-D4B104B19B20}"/>
              </a:ext>
            </a:extLst>
          </p:cNvPr>
          <p:cNvSpPr txBox="1">
            <a:spLocks/>
          </p:cNvSpPr>
          <p:nvPr/>
        </p:nvSpPr>
        <p:spPr>
          <a:xfrm>
            <a:off x="296092" y="1381760"/>
            <a:ext cx="7482880" cy="50536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Jordan became part owner of the then-Charlotte Bobcats in June 2006 (they rebranded as the franchise’s original name, the Hornets, in 2014). </a:t>
            </a:r>
          </a:p>
          <a:p>
            <a:pPr lvl="0"/>
            <a:endParaRPr lang="en-US" sz="3200" dirty="0">
              <a:solidFill>
                <a:prstClr val="black"/>
              </a:solidFill>
              <a:latin typeface="Century Gothic" panose="020B0502020202020204" pitchFamily="34" charset="0"/>
            </a:endParaRPr>
          </a:p>
          <a:p>
            <a:pPr lvl="0"/>
            <a:r>
              <a:rPr lang="en-US" sz="3200" dirty="0">
                <a:solidFill>
                  <a:prstClr val="black"/>
                </a:solidFill>
                <a:latin typeface="Century Gothic" panose="020B0502020202020204" pitchFamily="34" charset="0"/>
              </a:rPr>
              <a:t>In 2010, Michael bought out owner Bob Johnson for $175 million to become the franchise’s majority owner.</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pic>
        <p:nvPicPr>
          <p:cNvPr id="2" name="Picture 1">
            <a:extLst>
              <a:ext uri="{FF2B5EF4-FFF2-40B4-BE49-F238E27FC236}">
                <a16:creationId xmlns:a16="http://schemas.microsoft.com/office/drawing/2014/main" id="{947CAFB7-5602-724F-9C0E-724FA4AA6B19}"/>
              </a:ext>
            </a:extLst>
          </p:cNvPr>
          <p:cNvPicPr>
            <a:picLocks noChangeAspect="1"/>
          </p:cNvPicPr>
          <p:nvPr/>
        </p:nvPicPr>
        <p:blipFill>
          <a:blip r:embed="rId2"/>
          <a:stretch>
            <a:fillRect/>
          </a:stretch>
        </p:blipFill>
        <p:spPr>
          <a:xfrm>
            <a:off x="9180409" y="2782956"/>
            <a:ext cx="1588212" cy="1540565"/>
          </a:xfrm>
          <a:prstGeom prst="rect">
            <a:avLst/>
          </a:prstGeom>
        </p:spPr>
      </p:pic>
    </p:spTree>
    <p:extLst>
      <p:ext uri="{BB962C8B-B14F-4D97-AF65-F5344CB8AC3E}">
        <p14:creationId xmlns:p14="http://schemas.microsoft.com/office/powerpoint/2010/main" val="1111367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C41595-4C1B-234C-BD5C-B1DEFC51C25A}"/>
              </a:ext>
            </a:extLst>
          </p:cNvPr>
          <p:cNvSpPr/>
          <p:nvPr/>
        </p:nvSpPr>
        <p:spPr>
          <a:xfrm>
            <a:off x="10088880" y="-3"/>
            <a:ext cx="210312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val 3">
            <a:extLst>
              <a:ext uri="{FF2B5EF4-FFF2-40B4-BE49-F238E27FC236}">
                <a16:creationId xmlns:a16="http://schemas.microsoft.com/office/drawing/2014/main" id="{230D40ED-5657-9A4C-8ECF-41C2BCBDBF9F}"/>
              </a:ext>
            </a:extLst>
          </p:cNvPr>
          <p:cNvSpPr/>
          <p:nvPr/>
        </p:nvSpPr>
        <p:spPr>
          <a:xfrm>
            <a:off x="8915400" y="2358912"/>
            <a:ext cx="2140172" cy="2140171"/>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BF4B90EF-05AD-004A-8F3A-CBE8CBDFCE29}"/>
              </a:ext>
            </a:extLst>
          </p:cNvPr>
          <p:cNvSpPr txBox="1">
            <a:spLocks/>
          </p:cNvSpPr>
          <p:nvPr/>
        </p:nvSpPr>
        <p:spPr>
          <a:xfrm>
            <a:off x="296092" y="198157"/>
            <a:ext cx="6023428" cy="118360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$1.5 billion</a:t>
            </a:r>
          </a:p>
        </p:txBody>
      </p:sp>
      <p:sp>
        <p:nvSpPr>
          <p:cNvPr id="7" name="Title 1">
            <a:extLst>
              <a:ext uri="{FF2B5EF4-FFF2-40B4-BE49-F238E27FC236}">
                <a16:creationId xmlns:a16="http://schemas.microsoft.com/office/drawing/2014/main" id="{91B7FB87-A8DE-FD46-9FC8-D4B104B19B20}"/>
              </a:ext>
            </a:extLst>
          </p:cNvPr>
          <p:cNvSpPr txBox="1">
            <a:spLocks/>
          </p:cNvSpPr>
          <p:nvPr/>
        </p:nvSpPr>
        <p:spPr>
          <a:xfrm>
            <a:off x="296092" y="1381760"/>
            <a:ext cx="7694969" cy="49190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According to Forbes’ most recent NBA franchise valuations, the Charlotte Hornets are currently worth $1.5 billion (ranking them 25</a:t>
            </a:r>
            <a:r>
              <a:rPr lang="en-US" sz="3200" baseline="30000" dirty="0">
                <a:solidFill>
                  <a:prstClr val="black"/>
                </a:solidFill>
                <a:latin typeface="Century Gothic" panose="020B0502020202020204" pitchFamily="34" charset="0"/>
              </a:rPr>
              <a:t>th</a:t>
            </a:r>
            <a:r>
              <a:rPr lang="en-US" sz="3200" dirty="0">
                <a:solidFill>
                  <a:prstClr val="black"/>
                </a:solidFill>
                <a:latin typeface="Century Gothic" panose="020B0502020202020204" pitchFamily="34" charset="0"/>
              </a:rPr>
              <a:t> out of 30 NBA teams).</a:t>
            </a:r>
          </a:p>
          <a:p>
            <a:pPr lvl="0"/>
            <a:endParaRPr lang="en-US" sz="3200" dirty="0">
              <a:solidFill>
                <a:prstClr val="black"/>
              </a:solidFill>
              <a:latin typeface="Century Gothic" panose="020B0502020202020204" pitchFamily="34" charset="0"/>
            </a:endParaRPr>
          </a:p>
          <a:p>
            <a:pPr lvl="0"/>
            <a:r>
              <a:rPr lang="en-US" sz="3200" dirty="0">
                <a:solidFill>
                  <a:prstClr val="black"/>
                </a:solidFill>
                <a:latin typeface="Century Gothic" panose="020B0502020202020204" pitchFamily="34" charset="0"/>
              </a:rPr>
              <a:t>That figure represents an increase in value of 20 percent from the 2018-19 season.</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pic>
        <p:nvPicPr>
          <p:cNvPr id="2" name="Picture 1">
            <a:extLst>
              <a:ext uri="{FF2B5EF4-FFF2-40B4-BE49-F238E27FC236}">
                <a16:creationId xmlns:a16="http://schemas.microsoft.com/office/drawing/2014/main" id="{947CAFB7-5602-724F-9C0E-724FA4AA6B19}"/>
              </a:ext>
            </a:extLst>
          </p:cNvPr>
          <p:cNvPicPr>
            <a:picLocks noChangeAspect="1"/>
          </p:cNvPicPr>
          <p:nvPr/>
        </p:nvPicPr>
        <p:blipFill>
          <a:blip r:embed="rId2"/>
          <a:stretch>
            <a:fillRect/>
          </a:stretch>
        </p:blipFill>
        <p:spPr>
          <a:xfrm>
            <a:off x="9180409" y="2782956"/>
            <a:ext cx="1588212" cy="1540565"/>
          </a:xfrm>
          <a:prstGeom prst="rect">
            <a:avLst/>
          </a:prstGeom>
        </p:spPr>
      </p:pic>
    </p:spTree>
    <p:extLst>
      <p:ext uri="{BB962C8B-B14F-4D97-AF65-F5344CB8AC3E}">
        <p14:creationId xmlns:p14="http://schemas.microsoft.com/office/powerpoint/2010/main" val="568221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C41595-4C1B-234C-BD5C-B1DEFC51C25A}"/>
              </a:ext>
            </a:extLst>
          </p:cNvPr>
          <p:cNvSpPr/>
          <p:nvPr/>
        </p:nvSpPr>
        <p:spPr>
          <a:xfrm>
            <a:off x="10088880" y="-3"/>
            <a:ext cx="210312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val 3">
            <a:extLst>
              <a:ext uri="{FF2B5EF4-FFF2-40B4-BE49-F238E27FC236}">
                <a16:creationId xmlns:a16="http://schemas.microsoft.com/office/drawing/2014/main" id="{230D40ED-5657-9A4C-8ECF-41C2BCBDBF9F}"/>
              </a:ext>
            </a:extLst>
          </p:cNvPr>
          <p:cNvSpPr/>
          <p:nvPr/>
        </p:nvSpPr>
        <p:spPr>
          <a:xfrm>
            <a:off x="8915400" y="2358912"/>
            <a:ext cx="2140172" cy="2140171"/>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BF4B90EF-05AD-004A-8F3A-CBE8CBDFCE29}"/>
              </a:ext>
            </a:extLst>
          </p:cNvPr>
          <p:cNvSpPr txBox="1">
            <a:spLocks/>
          </p:cNvSpPr>
          <p:nvPr/>
        </p:nvSpPr>
        <p:spPr>
          <a:xfrm>
            <a:off x="296092" y="198157"/>
            <a:ext cx="6023428" cy="118360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1%</a:t>
            </a:r>
          </a:p>
        </p:txBody>
      </p:sp>
      <p:pic>
        <p:nvPicPr>
          <p:cNvPr id="9218" name="Picture 2" descr="Miami Marlins - Wikipedia">
            <a:extLst>
              <a:ext uri="{FF2B5EF4-FFF2-40B4-BE49-F238E27FC236}">
                <a16:creationId xmlns:a16="http://schemas.microsoft.com/office/drawing/2014/main" id="{2785058B-688E-4676-AAD2-7DFF821ADB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9289" y="2517169"/>
            <a:ext cx="1713994" cy="166954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9B323FDF-2DC1-4425-8BA1-83760F422061}"/>
              </a:ext>
            </a:extLst>
          </p:cNvPr>
          <p:cNvSpPr txBox="1">
            <a:spLocks/>
          </p:cNvSpPr>
          <p:nvPr/>
        </p:nvSpPr>
        <p:spPr>
          <a:xfrm>
            <a:off x="296092" y="1381760"/>
            <a:ext cx="7559797" cy="491907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In 2017, MJ joined the investor group that purchased the Major League Baseball Miami Marlins for $1.2 billion. </a:t>
            </a:r>
          </a:p>
          <a:p>
            <a:pPr lvl="0"/>
            <a:endParaRPr lang="en-US" sz="3200" dirty="0">
              <a:solidFill>
                <a:prstClr val="black"/>
              </a:solidFill>
              <a:latin typeface="Century Gothic" panose="020B0502020202020204" pitchFamily="34" charset="0"/>
            </a:endParaRPr>
          </a:p>
          <a:p>
            <a:pPr lvl="0"/>
            <a:r>
              <a:rPr lang="en-US" sz="3200" dirty="0">
                <a:solidFill>
                  <a:prstClr val="black"/>
                </a:solidFill>
                <a:latin typeface="Century Gothic" panose="020B0502020202020204" pitchFamily="34" charset="0"/>
              </a:rPr>
              <a:t>Derek Jeter, former New York Yankees star and Jordan Brand athlete, is the club’s CEO and owns 4% of the team while Jordan owns roughly 1%.</a:t>
            </a:r>
          </a:p>
        </p:txBody>
      </p:sp>
    </p:spTree>
    <p:extLst>
      <p:ext uri="{BB962C8B-B14F-4D97-AF65-F5344CB8AC3E}">
        <p14:creationId xmlns:p14="http://schemas.microsoft.com/office/powerpoint/2010/main" val="42028616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36936-E24B-D74F-81F9-B2B94E4D5811}"/>
              </a:ext>
            </a:extLst>
          </p:cNvPr>
          <p:cNvSpPr txBox="1">
            <a:spLocks/>
          </p:cNvSpPr>
          <p:nvPr/>
        </p:nvSpPr>
        <p:spPr>
          <a:xfrm>
            <a:off x="589560" y="856180"/>
            <a:ext cx="4560584" cy="1128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5</a:t>
            </a:r>
          </a:p>
        </p:txBody>
      </p:sp>
      <p:sp>
        <p:nvSpPr>
          <p:cNvPr id="3" name="Title 1">
            <a:extLst>
              <a:ext uri="{FF2B5EF4-FFF2-40B4-BE49-F238E27FC236}">
                <a16:creationId xmlns:a16="http://schemas.microsoft.com/office/drawing/2014/main" id="{3DEAA574-7255-9445-931E-7A5FE5D5079D}"/>
              </a:ext>
            </a:extLst>
          </p:cNvPr>
          <p:cNvSpPr txBox="1">
            <a:spLocks/>
          </p:cNvSpPr>
          <p:nvPr/>
        </p:nvSpPr>
        <p:spPr>
          <a:xfrm>
            <a:off x="589560" y="3133434"/>
            <a:ext cx="3950635"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Jordan also owns a car dealership and is a partner in Cornerstone Restaurant Group, which runs five Jordan-branded restaurants.</a:t>
            </a:r>
            <a:endParaRPr lang="en-US" sz="6600" dirty="0">
              <a:solidFill>
                <a:prstClr val="black"/>
              </a:solidFill>
              <a:latin typeface="Century Gothic" panose="020B0502020202020204" pitchFamily="34" charset="0"/>
            </a:endParaRPr>
          </a:p>
        </p:txBody>
      </p:sp>
      <p:sp>
        <p:nvSpPr>
          <p:cNvPr id="4" name="Rectangle 3">
            <a:extLst>
              <a:ext uri="{FF2B5EF4-FFF2-40B4-BE49-F238E27FC236}">
                <a16:creationId xmlns:a16="http://schemas.microsoft.com/office/drawing/2014/main" id="{BA8A6F8C-DE7E-6B4D-A28A-BF05E9D7E7CE}"/>
              </a:ext>
            </a:extLst>
          </p:cNvPr>
          <p:cNvSpPr/>
          <p:nvPr/>
        </p:nvSpPr>
        <p:spPr>
          <a:xfrm>
            <a:off x="-1" y="1083484"/>
            <a:ext cx="355197" cy="6734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FEBFAFE-9956-6E43-9595-678428211D15}"/>
              </a:ext>
            </a:extLst>
          </p:cNvPr>
          <p:cNvSpPr/>
          <p:nvPr/>
        </p:nvSpPr>
        <p:spPr>
          <a:xfrm>
            <a:off x="665084" y="2090569"/>
            <a:ext cx="4297680" cy="787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55DBEA6E-84B9-C643-9F6D-49923F032E31}"/>
              </a:ext>
            </a:extLst>
          </p:cNvPr>
          <p:cNvSpPr/>
          <p:nvPr/>
        </p:nvSpPr>
        <p:spPr>
          <a:xfrm>
            <a:off x="10696157" y="0"/>
            <a:ext cx="1495842" cy="5095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B540989-4AF7-864B-80DB-2A6F5923A749}"/>
              </a:ext>
            </a:extLst>
          </p:cNvPr>
          <p:cNvSpPr/>
          <p:nvPr/>
        </p:nvSpPr>
        <p:spPr>
          <a:xfrm>
            <a:off x="11695176" y="2141"/>
            <a:ext cx="496824" cy="6855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9071BC6-CC56-D646-AC0F-16A49A38CF21}"/>
              </a:ext>
            </a:extLst>
          </p:cNvPr>
          <p:cNvSpPr/>
          <p:nvPr/>
        </p:nvSpPr>
        <p:spPr>
          <a:xfrm>
            <a:off x="10696158" y="6343359"/>
            <a:ext cx="1495842" cy="5161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6B0B899-CB54-C44A-ABF3-BE8C46220740}"/>
              </a:ext>
            </a:extLst>
          </p:cNvPr>
          <p:cNvSpPr/>
          <p:nvPr/>
        </p:nvSpPr>
        <p:spPr>
          <a:xfrm>
            <a:off x="5652341" y="492186"/>
            <a:ext cx="6053819" cy="598176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0CFDA12A-04DF-4890-A810-CAD8556290DE}"/>
              </a:ext>
            </a:extLst>
          </p:cNvPr>
          <p:cNvPicPr>
            <a:picLocks noChangeAspect="1"/>
          </p:cNvPicPr>
          <p:nvPr/>
        </p:nvPicPr>
        <p:blipFill>
          <a:blip r:embed="rId2"/>
          <a:stretch>
            <a:fillRect/>
          </a:stretch>
        </p:blipFill>
        <p:spPr>
          <a:xfrm>
            <a:off x="6149162" y="738187"/>
            <a:ext cx="5086350" cy="1724025"/>
          </a:xfrm>
          <a:prstGeom prst="rect">
            <a:avLst/>
          </a:prstGeom>
        </p:spPr>
      </p:pic>
      <p:pic>
        <p:nvPicPr>
          <p:cNvPr id="10242" name="Picture 2" descr="Michael Jordan's Steakhouse in Chicago on Michigan Ave. Fabulous ...">
            <a:extLst>
              <a:ext uri="{FF2B5EF4-FFF2-40B4-BE49-F238E27FC236}">
                <a16:creationId xmlns:a16="http://schemas.microsoft.com/office/drawing/2014/main" id="{3C7F034C-C29D-4EE5-9621-2EB89A3533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9729" y="2657244"/>
            <a:ext cx="5193854" cy="3462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91012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36936-E24B-D74F-81F9-B2B94E4D5811}"/>
              </a:ext>
            </a:extLst>
          </p:cNvPr>
          <p:cNvSpPr txBox="1">
            <a:spLocks/>
          </p:cNvSpPr>
          <p:nvPr/>
        </p:nvSpPr>
        <p:spPr>
          <a:xfrm>
            <a:off x="589560" y="895935"/>
            <a:ext cx="4560584" cy="1128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4</a:t>
            </a:r>
          </a:p>
        </p:txBody>
      </p:sp>
      <p:sp>
        <p:nvSpPr>
          <p:cNvPr id="3" name="Title 1">
            <a:extLst>
              <a:ext uri="{FF2B5EF4-FFF2-40B4-BE49-F238E27FC236}">
                <a16:creationId xmlns:a16="http://schemas.microsoft.com/office/drawing/2014/main" id="{3DEAA574-7255-9445-931E-7A5FE5D5079D}"/>
              </a:ext>
            </a:extLst>
          </p:cNvPr>
          <p:cNvSpPr txBox="1">
            <a:spLocks/>
          </p:cNvSpPr>
          <p:nvPr/>
        </p:nvSpPr>
        <p:spPr>
          <a:xfrm>
            <a:off x="589560" y="2692137"/>
            <a:ext cx="4559425"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The four highest-rated NBA Finals of all-time featured Jordan’s Bulls, with a record 29 million fans tuning in per game in 1998</a:t>
            </a:r>
          </a:p>
        </p:txBody>
      </p:sp>
      <p:sp>
        <p:nvSpPr>
          <p:cNvPr id="4" name="Rectangle 3">
            <a:extLst>
              <a:ext uri="{FF2B5EF4-FFF2-40B4-BE49-F238E27FC236}">
                <a16:creationId xmlns:a16="http://schemas.microsoft.com/office/drawing/2014/main" id="{BA8A6F8C-DE7E-6B4D-A28A-BF05E9D7E7CE}"/>
              </a:ext>
            </a:extLst>
          </p:cNvPr>
          <p:cNvSpPr/>
          <p:nvPr/>
        </p:nvSpPr>
        <p:spPr>
          <a:xfrm>
            <a:off x="-1" y="1083484"/>
            <a:ext cx="355197" cy="6734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FEBFAFE-9956-6E43-9595-678428211D15}"/>
              </a:ext>
            </a:extLst>
          </p:cNvPr>
          <p:cNvSpPr/>
          <p:nvPr/>
        </p:nvSpPr>
        <p:spPr>
          <a:xfrm>
            <a:off x="665084" y="2090569"/>
            <a:ext cx="4297680" cy="787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55DBEA6E-84B9-C643-9F6D-49923F032E31}"/>
              </a:ext>
            </a:extLst>
          </p:cNvPr>
          <p:cNvSpPr/>
          <p:nvPr/>
        </p:nvSpPr>
        <p:spPr>
          <a:xfrm>
            <a:off x="10696157" y="0"/>
            <a:ext cx="1495842" cy="8561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B540989-4AF7-864B-80DB-2A6F5923A749}"/>
              </a:ext>
            </a:extLst>
          </p:cNvPr>
          <p:cNvSpPr/>
          <p:nvPr/>
        </p:nvSpPr>
        <p:spPr>
          <a:xfrm>
            <a:off x="11695176" y="2141"/>
            <a:ext cx="496824" cy="6855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9071BC6-CC56-D646-AC0F-16A49A38CF21}"/>
              </a:ext>
            </a:extLst>
          </p:cNvPr>
          <p:cNvSpPr/>
          <p:nvPr/>
        </p:nvSpPr>
        <p:spPr>
          <a:xfrm>
            <a:off x="10696158" y="5815153"/>
            <a:ext cx="1495842" cy="10443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6B0B899-CB54-C44A-ABF3-BE8C46220740}"/>
              </a:ext>
            </a:extLst>
          </p:cNvPr>
          <p:cNvSpPr/>
          <p:nvPr/>
        </p:nvSpPr>
        <p:spPr>
          <a:xfrm>
            <a:off x="5652341" y="834124"/>
            <a:ext cx="6053819" cy="5059779"/>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a:extLst>
              <a:ext uri="{FF2B5EF4-FFF2-40B4-BE49-F238E27FC236}">
                <a16:creationId xmlns:a16="http://schemas.microsoft.com/office/drawing/2014/main" id="{FE6125B4-B6A6-804B-8346-163D3837BF6C}"/>
              </a:ext>
            </a:extLst>
          </p:cNvPr>
          <p:cNvPicPr>
            <a:picLocks noChangeAspect="1"/>
          </p:cNvPicPr>
          <p:nvPr/>
        </p:nvPicPr>
        <p:blipFill>
          <a:blip r:embed="rId2"/>
          <a:stretch>
            <a:fillRect/>
          </a:stretch>
        </p:blipFill>
        <p:spPr>
          <a:xfrm>
            <a:off x="6384336" y="2169320"/>
            <a:ext cx="4621263" cy="2675468"/>
          </a:xfrm>
          <a:prstGeom prst="rect">
            <a:avLst/>
          </a:prstGeom>
        </p:spPr>
      </p:pic>
    </p:spTree>
    <p:extLst>
      <p:ext uri="{BB962C8B-B14F-4D97-AF65-F5344CB8AC3E}">
        <p14:creationId xmlns:p14="http://schemas.microsoft.com/office/powerpoint/2010/main" val="37546277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36936-E24B-D74F-81F9-B2B94E4D5811}"/>
              </a:ext>
            </a:extLst>
          </p:cNvPr>
          <p:cNvSpPr txBox="1">
            <a:spLocks/>
          </p:cNvSpPr>
          <p:nvPr/>
        </p:nvSpPr>
        <p:spPr>
          <a:xfrm>
            <a:off x="589560" y="856180"/>
            <a:ext cx="4560584" cy="1128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45%</a:t>
            </a:r>
          </a:p>
        </p:txBody>
      </p:sp>
      <p:sp>
        <p:nvSpPr>
          <p:cNvPr id="3" name="Title 1">
            <a:extLst>
              <a:ext uri="{FF2B5EF4-FFF2-40B4-BE49-F238E27FC236}">
                <a16:creationId xmlns:a16="http://schemas.microsoft.com/office/drawing/2014/main" id="{3DEAA574-7255-9445-931E-7A5FE5D5079D}"/>
              </a:ext>
            </a:extLst>
          </p:cNvPr>
          <p:cNvSpPr txBox="1">
            <a:spLocks/>
          </p:cNvSpPr>
          <p:nvPr/>
        </p:nvSpPr>
        <p:spPr>
          <a:xfrm>
            <a:off x="590719" y="2851163"/>
            <a:ext cx="4559425"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When Jordan decided to leave the Chicago Bulls for good (his second retirement), NBA Finals viewership plunged 45%.</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sp>
        <p:nvSpPr>
          <p:cNvPr id="4" name="Rectangle 3">
            <a:extLst>
              <a:ext uri="{FF2B5EF4-FFF2-40B4-BE49-F238E27FC236}">
                <a16:creationId xmlns:a16="http://schemas.microsoft.com/office/drawing/2014/main" id="{BA8A6F8C-DE7E-6B4D-A28A-BF05E9D7E7CE}"/>
              </a:ext>
            </a:extLst>
          </p:cNvPr>
          <p:cNvSpPr/>
          <p:nvPr/>
        </p:nvSpPr>
        <p:spPr>
          <a:xfrm>
            <a:off x="-1" y="1083484"/>
            <a:ext cx="355197" cy="6734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FEBFAFE-9956-6E43-9595-678428211D15}"/>
              </a:ext>
            </a:extLst>
          </p:cNvPr>
          <p:cNvSpPr/>
          <p:nvPr/>
        </p:nvSpPr>
        <p:spPr>
          <a:xfrm>
            <a:off x="665084" y="2090569"/>
            <a:ext cx="4297680" cy="787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55DBEA6E-84B9-C643-9F6D-49923F032E31}"/>
              </a:ext>
            </a:extLst>
          </p:cNvPr>
          <p:cNvSpPr/>
          <p:nvPr/>
        </p:nvSpPr>
        <p:spPr>
          <a:xfrm>
            <a:off x="10696157" y="0"/>
            <a:ext cx="1495842" cy="8561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B540989-4AF7-864B-80DB-2A6F5923A749}"/>
              </a:ext>
            </a:extLst>
          </p:cNvPr>
          <p:cNvSpPr/>
          <p:nvPr/>
        </p:nvSpPr>
        <p:spPr>
          <a:xfrm>
            <a:off x="11695176" y="2141"/>
            <a:ext cx="496824" cy="6855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9071BC6-CC56-D646-AC0F-16A49A38CF21}"/>
              </a:ext>
            </a:extLst>
          </p:cNvPr>
          <p:cNvSpPr/>
          <p:nvPr/>
        </p:nvSpPr>
        <p:spPr>
          <a:xfrm>
            <a:off x="10696158" y="5815153"/>
            <a:ext cx="1495842" cy="10443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6B0B899-CB54-C44A-ABF3-BE8C46220740}"/>
              </a:ext>
            </a:extLst>
          </p:cNvPr>
          <p:cNvSpPr/>
          <p:nvPr/>
        </p:nvSpPr>
        <p:spPr>
          <a:xfrm>
            <a:off x="5652341" y="834124"/>
            <a:ext cx="6053819" cy="5059779"/>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C91F3942-C1A0-E04E-8675-C140C62682D7}"/>
              </a:ext>
            </a:extLst>
          </p:cNvPr>
          <p:cNvPicPr>
            <a:picLocks noChangeAspect="1"/>
          </p:cNvPicPr>
          <p:nvPr/>
        </p:nvPicPr>
        <p:blipFill>
          <a:blip r:embed="rId2"/>
          <a:stretch>
            <a:fillRect/>
          </a:stretch>
        </p:blipFill>
        <p:spPr>
          <a:xfrm>
            <a:off x="6386703" y="1768782"/>
            <a:ext cx="4585093" cy="3190461"/>
          </a:xfrm>
          <a:prstGeom prst="rect">
            <a:avLst/>
          </a:prstGeom>
        </p:spPr>
      </p:pic>
    </p:spTree>
    <p:extLst>
      <p:ext uri="{BB962C8B-B14F-4D97-AF65-F5344CB8AC3E}">
        <p14:creationId xmlns:p14="http://schemas.microsoft.com/office/powerpoint/2010/main" val="7744475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C41595-4C1B-234C-BD5C-B1DEFC51C25A}"/>
              </a:ext>
            </a:extLst>
          </p:cNvPr>
          <p:cNvSpPr/>
          <p:nvPr/>
        </p:nvSpPr>
        <p:spPr>
          <a:xfrm>
            <a:off x="10088880" y="-3"/>
            <a:ext cx="210312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val 3">
            <a:extLst>
              <a:ext uri="{FF2B5EF4-FFF2-40B4-BE49-F238E27FC236}">
                <a16:creationId xmlns:a16="http://schemas.microsoft.com/office/drawing/2014/main" id="{230D40ED-5657-9A4C-8ECF-41C2BCBDBF9F}"/>
              </a:ext>
            </a:extLst>
          </p:cNvPr>
          <p:cNvSpPr/>
          <p:nvPr/>
        </p:nvSpPr>
        <p:spPr>
          <a:xfrm>
            <a:off x="8915400" y="2358912"/>
            <a:ext cx="2140172" cy="2140171"/>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BF4B90EF-05AD-004A-8F3A-CBE8CBDFCE29}"/>
              </a:ext>
            </a:extLst>
          </p:cNvPr>
          <p:cNvSpPr txBox="1">
            <a:spLocks/>
          </p:cNvSpPr>
          <p:nvPr/>
        </p:nvSpPr>
        <p:spPr>
          <a:xfrm>
            <a:off x="296092" y="198157"/>
            <a:ext cx="6023428" cy="118360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20 million</a:t>
            </a:r>
          </a:p>
        </p:txBody>
      </p:sp>
      <p:pic>
        <p:nvPicPr>
          <p:cNvPr id="8" name="Picture 7">
            <a:extLst>
              <a:ext uri="{FF2B5EF4-FFF2-40B4-BE49-F238E27FC236}">
                <a16:creationId xmlns:a16="http://schemas.microsoft.com/office/drawing/2014/main" id="{1B3A78B5-04C8-1349-9913-930058751F9A}"/>
              </a:ext>
            </a:extLst>
          </p:cNvPr>
          <p:cNvPicPr>
            <a:picLocks noChangeAspect="1"/>
          </p:cNvPicPr>
          <p:nvPr/>
        </p:nvPicPr>
        <p:blipFill>
          <a:blip r:embed="rId2"/>
          <a:stretch>
            <a:fillRect/>
          </a:stretch>
        </p:blipFill>
        <p:spPr>
          <a:xfrm>
            <a:off x="9185869" y="2872597"/>
            <a:ext cx="1599233" cy="1112800"/>
          </a:xfrm>
          <a:prstGeom prst="rect">
            <a:avLst/>
          </a:prstGeom>
        </p:spPr>
      </p:pic>
      <p:sp>
        <p:nvSpPr>
          <p:cNvPr id="9" name="Title 1">
            <a:extLst>
              <a:ext uri="{FF2B5EF4-FFF2-40B4-BE49-F238E27FC236}">
                <a16:creationId xmlns:a16="http://schemas.microsoft.com/office/drawing/2014/main" id="{6AAC5884-0339-C445-97F3-0E1FAA8EB8BD}"/>
              </a:ext>
            </a:extLst>
          </p:cNvPr>
          <p:cNvSpPr txBox="1">
            <a:spLocks/>
          </p:cNvSpPr>
          <p:nvPr/>
        </p:nvSpPr>
        <p:spPr>
          <a:xfrm>
            <a:off x="296092" y="2419575"/>
            <a:ext cx="7482880"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Despite the league’s global increase in popularity (thanks in large part to Jordan and the Dream Team), ratings have not recovered.</a:t>
            </a:r>
          </a:p>
          <a:p>
            <a:pPr lvl="0"/>
            <a:endParaRPr lang="en-US" sz="3200" dirty="0">
              <a:solidFill>
                <a:prstClr val="black"/>
              </a:solidFill>
              <a:latin typeface="Century Gothic" panose="020B0502020202020204" pitchFamily="34" charset="0"/>
            </a:endParaRPr>
          </a:p>
          <a:p>
            <a:pPr lvl="0"/>
            <a:r>
              <a:rPr lang="en-US" sz="3200" dirty="0">
                <a:solidFill>
                  <a:prstClr val="black"/>
                </a:solidFill>
                <a:latin typeface="Century Gothic" panose="020B0502020202020204" pitchFamily="34" charset="0"/>
              </a:rPr>
              <a:t>The highest-rated Finals post-MJ—the Golden State Warriors versus the Cleveland Cavaliers—pulled 20 million viewers in both 2016 and 2017</a:t>
            </a:r>
          </a:p>
        </p:txBody>
      </p:sp>
    </p:spTree>
    <p:extLst>
      <p:ext uri="{BB962C8B-B14F-4D97-AF65-F5344CB8AC3E}">
        <p14:creationId xmlns:p14="http://schemas.microsoft.com/office/powerpoint/2010/main" val="3829966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8A11A-DE3D-A448-8044-E873ACB4212D}"/>
              </a:ext>
            </a:extLst>
          </p:cNvPr>
          <p:cNvSpPr txBox="1">
            <a:spLocks/>
          </p:cNvSpPr>
          <p:nvPr/>
        </p:nvSpPr>
        <p:spPr>
          <a:xfrm>
            <a:off x="221551" y="608890"/>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$2.8 million</a:t>
            </a:r>
          </a:p>
        </p:txBody>
      </p:sp>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934955"/>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6763121" y="434013"/>
            <a:ext cx="5124682"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EB006EE-B7F6-4EDD-9006-08D9D27EC88E}"/>
              </a:ext>
            </a:extLst>
          </p:cNvPr>
          <p:cNvSpPr txBox="1">
            <a:spLocks/>
          </p:cNvSpPr>
          <p:nvPr/>
        </p:nvSpPr>
        <p:spPr>
          <a:xfrm>
            <a:off x="221551" y="2614280"/>
            <a:ext cx="5718073"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Michael’s first NBA contract signed in1984 paid $2.8 million over four years. That’s about $7 million after adjusting for inflation, or $1.75 million a year.</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pic>
        <p:nvPicPr>
          <p:cNvPr id="2050" name="Picture 2" descr="Shortstops: Air Jordan, Cumberland Posey and other dual threats ...">
            <a:extLst>
              <a:ext uri="{FF2B5EF4-FFF2-40B4-BE49-F238E27FC236}">
                <a16:creationId xmlns:a16="http://schemas.microsoft.com/office/drawing/2014/main" id="{0D9AB9ED-B7DE-4B5D-888C-A30163BE25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2798" y="715618"/>
            <a:ext cx="4303789" cy="52654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0335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36936-E24B-D74F-81F9-B2B94E4D5811}"/>
              </a:ext>
            </a:extLst>
          </p:cNvPr>
          <p:cNvSpPr txBox="1">
            <a:spLocks/>
          </p:cNvSpPr>
          <p:nvPr/>
        </p:nvSpPr>
        <p:spPr>
          <a:xfrm>
            <a:off x="589560" y="856180"/>
            <a:ext cx="4560584" cy="1128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$94 million</a:t>
            </a:r>
          </a:p>
        </p:txBody>
      </p:sp>
      <p:sp>
        <p:nvSpPr>
          <p:cNvPr id="3" name="Title 1">
            <a:extLst>
              <a:ext uri="{FF2B5EF4-FFF2-40B4-BE49-F238E27FC236}">
                <a16:creationId xmlns:a16="http://schemas.microsoft.com/office/drawing/2014/main" id="{3DEAA574-7255-9445-931E-7A5FE5D5079D}"/>
              </a:ext>
            </a:extLst>
          </p:cNvPr>
          <p:cNvSpPr txBox="1">
            <a:spLocks/>
          </p:cNvSpPr>
          <p:nvPr/>
        </p:nvSpPr>
        <p:spPr>
          <a:xfrm>
            <a:off x="589560" y="3133434"/>
            <a:ext cx="4483372"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In total, Jordan earned $94 million before taxes during 13 seasons in the NBA with the Chicago Bulls and two years with the Washington Wizards</a:t>
            </a:r>
          </a:p>
        </p:txBody>
      </p:sp>
      <p:sp>
        <p:nvSpPr>
          <p:cNvPr id="4" name="Rectangle 3">
            <a:extLst>
              <a:ext uri="{FF2B5EF4-FFF2-40B4-BE49-F238E27FC236}">
                <a16:creationId xmlns:a16="http://schemas.microsoft.com/office/drawing/2014/main" id="{BA8A6F8C-DE7E-6B4D-A28A-BF05E9D7E7CE}"/>
              </a:ext>
            </a:extLst>
          </p:cNvPr>
          <p:cNvSpPr/>
          <p:nvPr/>
        </p:nvSpPr>
        <p:spPr>
          <a:xfrm>
            <a:off x="-1" y="1083484"/>
            <a:ext cx="355197" cy="6734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FEBFAFE-9956-6E43-9595-678428211D15}"/>
              </a:ext>
            </a:extLst>
          </p:cNvPr>
          <p:cNvSpPr/>
          <p:nvPr/>
        </p:nvSpPr>
        <p:spPr>
          <a:xfrm>
            <a:off x="665084" y="2090569"/>
            <a:ext cx="4297680" cy="787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55DBEA6E-84B9-C643-9F6D-49923F032E31}"/>
              </a:ext>
            </a:extLst>
          </p:cNvPr>
          <p:cNvSpPr/>
          <p:nvPr/>
        </p:nvSpPr>
        <p:spPr>
          <a:xfrm>
            <a:off x="10696157" y="0"/>
            <a:ext cx="1495842" cy="5095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B540989-4AF7-864B-80DB-2A6F5923A749}"/>
              </a:ext>
            </a:extLst>
          </p:cNvPr>
          <p:cNvSpPr/>
          <p:nvPr/>
        </p:nvSpPr>
        <p:spPr>
          <a:xfrm>
            <a:off x="11695176" y="2141"/>
            <a:ext cx="496824" cy="6855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9071BC6-CC56-D646-AC0F-16A49A38CF21}"/>
              </a:ext>
            </a:extLst>
          </p:cNvPr>
          <p:cNvSpPr/>
          <p:nvPr/>
        </p:nvSpPr>
        <p:spPr>
          <a:xfrm>
            <a:off x="10696158" y="6343359"/>
            <a:ext cx="1495842" cy="5161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6B0B899-CB54-C44A-ABF3-BE8C46220740}"/>
              </a:ext>
            </a:extLst>
          </p:cNvPr>
          <p:cNvSpPr/>
          <p:nvPr/>
        </p:nvSpPr>
        <p:spPr>
          <a:xfrm>
            <a:off x="5652341" y="492186"/>
            <a:ext cx="6053819" cy="598176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8" name="Picture 4">
            <a:extLst>
              <a:ext uri="{FF2B5EF4-FFF2-40B4-BE49-F238E27FC236}">
                <a16:creationId xmlns:a16="http://schemas.microsoft.com/office/drawing/2014/main" id="{79E01EF0-02B3-4FA7-A194-9416CEC000C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9212" b="17620"/>
          <a:stretch/>
        </p:blipFill>
        <p:spPr bwMode="auto">
          <a:xfrm>
            <a:off x="8896154" y="637961"/>
            <a:ext cx="2624662" cy="287267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isodes 7 and 8 of 'The Last Dance' examine Michael Jordan behind ...">
            <a:extLst>
              <a:ext uri="{FF2B5EF4-FFF2-40B4-BE49-F238E27FC236}">
                <a16:creationId xmlns:a16="http://schemas.microsoft.com/office/drawing/2014/main" id="{503FCC0D-3D08-43ED-ABD1-F7F36BAE45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3767" y="637961"/>
            <a:ext cx="2850225" cy="190015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Michael Jordan's Wizards Years are Underrated - The Passion of ...">
            <a:extLst>
              <a:ext uri="{FF2B5EF4-FFF2-40B4-BE49-F238E27FC236}">
                <a16:creationId xmlns:a16="http://schemas.microsoft.com/office/drawing/2014/main" id="{D9D5ED04-25F7-4C5F-9CED-A681037C51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6154" y="3601550"/>
            <a:ext cx="2624663" cy="268495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mj jordan Online Shopping for Women, Men, Kids Fashion &amp; Lifestyle ...">
            <a:extLst>
              <a:ext uri="{FF2B5EF4-FFF2-40B4-BE49-F238E27FC236}">
                <a16:creationId xmlns:a16="http://schemas.microsoft.com/office/drawing/2014/main" id="{16A26476-16EC-4310-A3B6-9E1987D763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3767" y="2731981"/>
            <a:ext cx="2841970" cy="3554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2189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8A11A-DE3D-A448-8044-E873ACB4212D}"/>
              </a:ext>
            </a:extLst>
          </p:cNvPr>
          <p:cNvSpPr txBox="1">
            <a:spLocks/>
          </p:cNvSpPr>
          <p:nvPr/>
        </p:nvSpPr>
        <p:spPr>
          <a:xfrm>
            <a:off x="221551" y="608890"/>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$4 million</a:t>
            </a:r>
          </a:p>
        </p:txBody>
      </p:sp>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934955"/>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6763121" y="434013"/>
            <a:ext cx="5124682"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EB006EE-B7F6-4EDD-9006-08D9D27EC88E}"/>
              </a:ext>
            </a:extLst>
          </p:cNvPr>
          <p:cNvSpPr txBox="1">
            <a:spLocks/>
          </p:cNvSpPr>
          <p:nvPr/>
        </p:nvSpPr>
        <p:spPr>
          <a:xfrm>
            <a:off x="221551" y="2614280"/>
            <a:ext cx="5683136"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Jordan was still paid his $4 million salary by the Chicago Bulls when he sat out the 1993-94 NBA season to play minor league baseball in the Chicago White Sox farm system</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pic>
        <p:nvPicPr>
          <p:cNvPr id="2050" name="Picture 2" descr="Shortstops: Air Jordan, Cumberland Posey and other dual threats ...">
            <a:extLst>
              <a:ext uri="{FF2B5EF4-FFF2-40B4-BE49-F238E27FC236}">
                <a16:creationId xmlns:a16="http://schemas.microsoft.com/office/drawing/2014/main" id="{0D9AB9ED-B7DE-4B5D-888C-A30163BE25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2798" y="715618"/>
            <a:ext cx="4303789" cy="52654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26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C41595-4C1B-234C-BD5C-B1DEFC51C25A}"/>
              </a:ext>
            </a:extLst>
          </p:cNvPr>
          <p:cNvSpPr/>
          <p:nvPr/>
        </p:nvSpPr>
        <p:spPr>
          <a:xfrm>
            <a:off x="10088880" y="-3"/>
            <a:ext cx="210312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val 3">
            <a:extLst>
              <a:ext uri="{FF2B5EF4-FFF2-40B4-BE49-F238E27FC236}">
                <a16:creationId xmlns:a16="http://schemas.microsoft.com/office/drawing/2014/main" id="{230D40ED-5657-9A4C-8ECF-41C2BCBDBF9F}"/>
              </a:ext>
            </a:extLst>
          </p:cNvPr>
          <p:cNvSpPr/>
          <p:nvPr/>
        </p:nvSpPr>
        <p:spPr>
          <a:xfrm>
            <a:off x="8915400" y="2358912"/>
            <a:ext cx="2140172" cy="2140171"/>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BF4B90EF-05AD-004A-8F3A-CBE8CBDFCE29}"/>
              </a:ext>
            </a:extLst>
          </p:cNvPr>
          <p:cNvSpPr txBox="1">
            <a:spLocks/>
          </p:cNvSpPr>
          <p:nvPr/>
        </p:nvSpPr>
        <p:spPr>
          <a:xfrm>
            <a:off x="296092" y="198157"/>
            <a:ext cx="6023428" cy="118360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$5.5 billion</a:t>
            </a:r>
          </a:p>
        </p:txBody>
      </p:sp>
      <p:sp>
        <p:nvSpPr>
          <p:cNvPr id="7" name="Title 1">
            <a:extLst>
              <a:ext uri="{FF2B5EF4-FFF2-40B4-BE49-F238E27FC236}">
                <a16:creationId xmlns:a16="http://schemas.microsoft.com/office/drawing/2014/main" id="{91B7FB87-A8DE-FD46-9FC8-D4B104B19B20}"/>
              </a:ext>
            </a:extLst>
          </p:cNvPr>
          <p:cNvSpPr txBox="1">
            <a:spLocks/>
          </p:cNvSpPr>
          <p:nvPr/>
        </p:nvSpPr>
        <p:spPr>
          <a:xfrm>
            <a:off x="310449" y="1381760"/>
            <a:ext cx="7893751" cy="37309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The NBA is a $5.5 billion industry and arguably the most popular international sport behind soccer.  Michael Jordan and the “Dream Team” are largely credited with expanding the league’s international popularity. </a:t>
            </a:r>
          </a:p>
        </p:txBody>
      </p:sp>
      <p:pic>
        <p:nvPicPr>
          <p:cNvPr id="9" name="Picture 2" descr="NBA Global Camp - Schedule - Jun 2-5, 2018">
            <a:extLst>
              <a:ext uri="{FF2B5EF4-FFF2-40B4-BE49-F238E27FC236}">
                <a16:creationId xmlns:a16="http://schemas.microsoft.com/office/drawing/2014/main" id="{F9A54282-255F-439F-BD16-D44CCB1AB3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9754" y="2791249"/>
            <a:ext cx="1511463" cy="1275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71753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36936-E24B-D74F-81F9-B2B94E4D5811}"/>
              </a:ext>
            </a:extLst>
          </p:cNvPr>
          <p:cNvSpPr txBox="1">
            <a:spLocks/>
          </p:cNvSpPr>
          <p:nvPr/>
        </p:nvSpPr>
        <p:spPr>
          <a:xfrm>
            <a:off x="589560" y="856180"/>
            <a:ext cx="4560584" cy="1128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$44 million</a:t>
            </a:r>
          </a:p>
        </p:txBody>
      </p:sp>
      <p:sp>
        <p:nvSpPr>
          <p:cNvPr id="3" name="Title 1">
            <a:extLst>
              <a:ext uri="{FF2B5EF4-FFF2-40B4-BE49-F238E27FC236}">
                <a16:creationId xmlns:a16="http://schemas.microsoft.com/office/drawing/2014/main" id="{3DEAA574-7255-9445-931E-7A5FE5D5079D}"/>
              </a:ext>
            </a:extLst>
          </p:cNvPr>
          <p:cNvSpPr txBox="1">
            <a:spLocks/>
          </p:cNvSpPr>
          <p:nvPr/>
        </p:nvSpPr>
        <p:spPr>
          <a:xfrm>
            <a:off x="550180" y="3231268"/>
            <a:ext cx="4732860"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For perspective on how much salaries have increased in the NBA (thanks in large part to Jordan), last year’s #1 overall draft pick (Zion Williamson) will make $44 million in his first four years in the league</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sp>
        <p:nvSpPr>
          <p:cNvPr id="4" name="Rectangle 3">
            <a:extLst>
              <a:ext uri="{FF2B5EF4-FFF2-40B4-BE49-F238E27FC236}">
                <a16:creationId xmlns:a16="http://schemas.microsoft.com/office/drawing/2014/main" id="{BA8A6F8C-DE7E-6B4D-A28A-BF05E9D7E7CE}"/>
              </a:ext>
            </a:extLst>
          </p:cNvPr>
          <p:cNvSpPr/>
          <p:nvPr/>
        </p:nvSpPr>
        <p:spPr>
          <a:xfrm>
            <a:off x="-1" y="1083484"/>
            <a:ext cx="355197" cy="6734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FEBFAFE-9956-6E43-9595-678428211D15}"/>
              </a:ext>
            </a:extLst>
          </p:cNvPr>
          <p:cNvSpPr/>
          <p:nvPr/>
        </p:nvSpPr>
        <p:spPr>
          <a:xfrm>
            <a:off x="665084" y="2090569"/>
            <a:ext cx="4297680" cy="787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55DBEA6E-84B9-C643-9F6D-49923F032E31}"/>
              </a:ext>
            </a:extLst>
          </p:cNvPr>
          <p:cNvSpPr/>
          <p:nvPr/>
        </p:nvSpPr>
        <p:spPr>
          <a:xfrm>
            <a:off x="10696157" y="0"/>
            <a:ext cx="1495842" cy="5095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B540989-4AF7-864B-80DB-2A6F5923A749}"/>
              </a:ext>
            </a:extLst>
          </p:cNvPr>
          <p:cNvSpPr/>
          <p:nvPr/>
        </p:nvSpPr>
        <p:spPr>
          <a:xfrm>
            <a:off x="11695176" y="2141"/>
            <a:ext cx="496824" cy="6855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9071BC6-CC56-D646-AC0F-16A49A38CF21}"/>
              </a:ext>
            </a:extLst>
          </p:cNvPr>
          <p:cNvSpPr/>
          <p:nvPr/>
        </p:nvSpPr>
        <p:spPr>
          <a:xfrm>
            <a:off x="10696158" y="6343359"/>
            <a:ext cx="1495842" cy="5161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6B0B899-CB54-C44A-ABF3-BE8C46220740}"/>
              </a:ext>
            </a:extLst>
          </p:cNvPr>
          <p:cNvSpPr/>
          <p:nvPr/>
        </p:nvSpPr>
        <p:spPr>
          <a:xfrm>
            <a:off x="5652341" y="492186"/>
            <a:ext cx="6053819" cy="598176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98" name="Picture 2" descr="Pelicans take Zion Williamson with No. 1 pick in NBA draft – The ...">
            <a:extLst>
              <a:ext uri="{FF2B5EF4-FFF2-40B4-BE49-F238E27FC236}">
                <a16:creationId xmlns:a16="http://schemas.microsoft.com/office/drawing/2014/main" id="{2CDE66AD-B980-45E9-BFBB-145DCBC1E6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8027" y="1236428"/>
            <a:ext cx="5482445" cy="4385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6272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8A11A-DE3D-A448-8044-E873ACB4212D}"/>
              </a:ext>
            </a:extLst>
          </p:cNvPr>
          <p:cNvSpPr txBox="1">
            <a:spLocks/>
          </p:cNvSpPr>
          <p:nvPr/>
        </p:nvSpPr>
        <p:spPr>
          <a:xfrm>
            <a:off x="221551" y="608890"/>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$75 million</a:t>
            </a:r>
          </a:p>
        </p:txBody>
      </p:sp>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934955"/>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6763121" y="434013"/>
            <a:ext cx="5124682"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EB006EE-B7F6-4EDD-9006-08D9D27EC88E}"/>
              </a:ext>
            </a:extLst>
          </p:cNvPr>
          <p:cNvSpPr txBox="1">
            <a:spLocks/>
          </p:cNvSpPr>
          <p:nvPr/>
        </p:nvSpPr>
        <p:spPr>
          <a:xfrm>
            <a:off x="221550" y="2614280"/>
            <a:ext cx="5948661"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Zion also had a $75 million shoe deal in place before ever stepping on an NBA court.  The five-year deal was reportedly the biggest rookie shoe deal ever…and he signed with Jordan Brand.</a:t>
            </a:r>
          </a:p>
        </p:txBody>
      </p:sp>
      <p:pic>
        <p:nvPicPr>
          <p:cNvPr id="6146" name="Picture 2" descr="Zion Williamson Joins Jordan Brand Family - Nike News">
            <a:extLst>
              <a:ext uri="{FF2B5EF4-FFF2-40B4-BE49-F238E27FC236}">
                <a16:creationId xmlns:a16="http://schemas.microsoft.com/office/drawing/2014/main" id="{82F07824-5542-4EB2-9239-A11D492CA2C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288" r="14954"/>
          <a:stretch/>
        </p:blipFill>
        <p:spPr bwMode="auto">
          <a:xfrm>
            <a:off x="6908426" y="1144988"/>
            <a:ext cx="4833154" cy="4402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09533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CB51434-7ADF-429B-BFAF-D9F54E7ECF42}"/>
              </a:ext>
            </a:extLst>
          </p:cNvPr>
          <p:cNvSpPr txBox="1">
            <a:spLocks/>
          </p:cNvSpPr>
          <p:nvPr/>
        </p:nvSpPr>
        <p:spPr>
          <a:xfrm>
            <a:off x="280105" y="1415690"/>
            <a:ext cx="7587988" cy="48181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200" dirty="0">
                <a:solidFill>
                  <a:prstClr val="black"/>
                </a:solidFill>
                <a:latin typeface="Century Gothic" panose="020B0502020202020204" pitchFamily="34" charset="0"/>
              </a:rPr>
              <a:t>Forbes’ recently reported that Michael Jordan’s Q Score of 37, a metric that measures levels of celebrity awareness, was second highest among all athletes in the U.S. (behind only Tiger Woods). Experts expect that number to increase with the recent release of ESPN's ‘The Last Dance’, and the millions that watched the documentary.</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sp>
        <p:nvSpPr>
          <p:cNvPr id="4" name="Rectangle 3">
            <a:extLst>
              <a:ext uri="{FF2B5EF4-FFF2-40B4-BE49-F238E27FC236}">
                <a16:creationId xmlns:a16="http://schemas.microsoft.com/office/drawing/2014/main" id="{243FC57C-10C5-4852-A34B-43CB8434A68C}"/>
              </a:ext>
            </a:extLst>
          </p:cNvPr>
          <p:cNvSpPr/>
          <p:nvPr/>
        </p:nvSpPr>
        <p:spPr>
          <a:xfrm>
            <a:off x="10088880" y="-3"/>
            <a:ext cx="210312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B2E9061-7593-42B8-AA72-584267C1ACB3}"/>
              </a:ext>
            </a:extLst>
          </p:cNvPr>
          <p:cNvSpPr/>
          <p:nvPr/>
        </p:nvSpPr>
        <p:spPr>
          <a:xfrm>
            <a:off x="8915400" y="2358912"/>
            <a:ext cx="2140172" cy="2140171"/>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12" descr="Jumpman (logo) - Wikipedia">
            <a:extLst>
              <a:ext uri="{FF2B5EF4-FFF2-40B4-BE49-F238E27FC236}">
                <a16:creationId xmlns:a16="http://schemas.microsoft.com/office/drawing/2014/main" id="{1003BED7-9246-4DC2-90DA-941C65FD7CC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346019" y="2705986"/>
            <a:ext cx="1285394" cy="1285394"/>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5EF3E96B-09E9-430D-B5AC-4D25E79ED9A8}"/>
              </a:ext>
            </a:extLst>
          </p:cNvPr>
          <p:cNvSpPr txBox="1">
            <a:spLocks/>
          </p:cNvSpPr>
          <p:nvPr/>
        </p:nvSpPr>
        <p:spPr>
          <a:xfrm>
            <a:off x="280105" y="0"/>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37</a:t>
            </a:r>
          </a:p>
        </p:txBody>
      </p:sp>
    </p:spTree>
    <p:extLst>
      <p:ext uri="{BB962C8B-B14F-4D97-AF65-F5344CB8AC3E}">
        <p14:creationId xmlns:p14="http://schemas.microsoft.com/office/powerpoint/2010/main" val="38683409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CB51434-7ADF-429B-BFAF-D9F54E7ECF42}"/>
              </a:ext>
            </a:extLst>
          </p:cNvPr>
          <p:cNvSpPr txBox="1">
            <a:spLocks/>
          </p:cNvSpPr>
          <p:nvPr/>
        </p:nvSpPr>
        <p:spPr>
          <a:xfrm>
            <a:off x="280105" y="1200361"/>
            <a:ext cx="7587988" cy="473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200" dirty="0">
                <a:solidFill>
                  <a:prstClr val="black"/>
                </a:solidFill>
                <a:latin typeface="Century Gothic" panose="020B0502020202020204" pitchFamily="34" charset="0"/>
              </a:rPr>
              <a:t>Like the Q-Score system, Nielsen and E-Poll Market Research produce an N-Score for celebrities that measures appeal, likability and awareness. </a:t>
            </a:r>
          </a:p>
          <a:p>
            <a:pPr lvl="0">
              <a:defRPr/>
            </a:pPr>
            <a:endParaRPr lang="en-US" sz="3200" dirty="0">
              <a:solidFill>
                <a:prstClr val="black"/>
              </a:solidFill>
              <a:latin typeface="Century Gothic" panose="020B0502020202020204" pitchFamily="34" charset="0"/>
            </a:endParaRPr>
          </a:p>
          <a:p>
            <a:pPr lvl="0">
              <a:defRPr/>
            </a:pPr>
            <a:r>
              <a:rPr lang="en-US" sz="3200" dirty="0">
                <a:solidFill>
                  <a:prstClr val="black"/>
                </a:solidFill>
                <a:latin typeface="Century Gothic" panose="020B0502020202020204" pitchFamily="34" charset="0"/>
              </a:rPr>
              <a:t>No athlete comes close to matching MJ’s stats who has an N-Score of 682, nearly 300 points higher than any other sports figure.</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sp>
        <p:nvSpPr>
          <p:cNvPr id="4" name="Rectangle 3">
            <a:extLst>
              <a:ext uri="{FF2B5EF4-FFF2-40B4-BE49-F238E27FC236}">
                <a16:creationId xmlns:a16="http://schemas.microsoft.com/office/drawing/2014/main" id="{243FC57C-10C5-4852-A34B-43CB8434A68C}"/>
              </a:ext>
            </a:extLst>
          </p:cNvPr>
          <p:cNvSpPr/>
          <p:nvPr/>
        </p:nvSpPr>
        <p:spPr>
          <a:xfrm>
            <a:off x="10088880" y="-3"/>
            <a:ext cx="210312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Oval 4">
            <a:extLst>
              <a:ext uri="{FF2B5EF4-FFF2-40B4-BE49-F238E27FC236}">
                <a16:creationId xmlns:a16="http://schemas.microsoft.com/office/drawing/2014/main" id="{CB2E9061-7593-42B8-AA72-584267C1ACB3}"/>
              </a:ext>
            </a:extLst>
          </p:cNvPr>
          <p:cNvSpPr/>
          <p:nvPr/>
        </p:nvSpPr>
        <p:spPr>
          <a:xfrm>
            <a:off x="8915400" y="2358912"/>
            <a:ext cx="2140172" cy="2140171"/>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12" descr="Jumpman (logo) - Wikipedia">
            <a:extLst>
              <a:ext uri="{FF2B5EF4-FFF2-40B4-BE49-F238E27FC236}">
                <a16:creationId xmlns:a16="http://schemas.microsoft.com/office/drawing/2014/main" id="{1003BED7-9246-4DC2-90DA-941C65FD7CC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346019" y="2705986"/>
            <a:ext cx="1285394" cy="1285394"/>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5EF3E96B-09E9-430D-B5AC-4D25E79ED9A8}"/>
              </a:ext>
            </a:extLst>
          </p:cNvPr>
          <p:cNvSpPr txBox="1">
            <a:spLocks/>
          </p:cNvSpPr>
          <p:nvPr/>
        </p:nvSpPr>
        <p:spPr>
          <a:xfrm>
            <a:off x="280105" y="0"/>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682</a:t>
            </a:r>
          </a:p>
        </p:txBody>
      </p:sp>
    </p:spTree>
    <p:extLst>
      <p:ext uri="{BB962C8B-B14F-4D97-AF65-F5344CB8AC3E}">
        <p14:creationId xmlns:p14="http://schemas.microsoft.com/office/powerpoint/2010/main" val="22307683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CB51434-7ADF-429B-BFAF-D9F54E7ECF42}"/>
              </a:ext>
            </a:extLst>
          </p:cNvPr>
          <p:cNvSpPr txBox="1">
            <a:spLocks/>
          </p:cNvSpPr>
          <p:nvPr/>
        </p:nvSpPr>
        <p:spPr>
          <a:xfrm>
            <a:off x="280105" y="1415691"/>
            <a:ext cx="7587988" cy="25122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200" dirty="0">
                <a:solidFill>
                  <a:prstClr val="black"/>
                </a:solidFill>
                <a:latin typeface="Century Gothic" panose="020B0502020202020204" pitchFamily="34" charset="0"/>
              </a:rPr>
              <a:t>Jordan's popularity extends to social media where his Facebook page counts 13.6 million fans, fourth highest among all athletes</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sp>
        <p:nvSpPr>
          <p:cNvPr id="4" name="Rectangle 3">
            <a:extLst>
              <a:ext uri="{FF2B5EF4-FFF2-40B4-BE49-F238E27FC236}">
                <a16:creationId xmlns:a16="http://schemas.microsoft.com/office/drawing/2014/main" id="{243FC57C-10C5-4852-A34B-43CB8434A68C}"/>
              </a:ext>
            </a:extLst>
          </p:cNvPr>
          <p:cNvSpPr/>
          <p:nvPr/>
        </p:nvSpPr>
        <p:spPr>
          <a:xfrm>
            <a:off x="10088880" y="-3"/>
            <a:ext cx="210312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Oval 4">
            <a:extLst>
              <a:ext uri="{FF2B5EF4-FFF2-40B4-BE49-F238E27FC236}">
                <a16:creationId xmlns:a16="http://schemas.microsoft.com/office/drawing/2014/main" id="{CB2E9061-7593-42B8-AA72-584267C1ACB3}"/>
              </a:ext>
            </a:extLst>
          </p:cNvPr>
          <p:cNvSpPr/>
          <p:nvPr/>
        </p:nvSpPr>
        <p:spPr>
          <a:xfrm>
            <a:off x="8915400" y="2358912"/>
            <a:ext cx="2140172" cy="2140171"/>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12" descr="Jumpman (logo) - Wikipedia">
            <a:extLst>
              <a:ext uri="{FF2B5EF4-FFF2-40B4-BE49-F238E27FC236}">
                <a16:creationId xmlns:a16="http://schemas.microsoft.com/office/drawing/2014/main" id="{1003BED7-9246-4DC2-90DA-941C65FD7CC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346019" y="2705986"/>
            <a:ext cx="1285394" cy="1285394"/>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5EF3E96B-09E9-430D-B5AC-4D25E79ED9A8}"/>
              </a:ext>
            </a:extLst>
          </p:cNvPr>
          <p:cNvSpPr txBox="1">
            <a:spLocks/>
          </p:cNvSpPr>
          <p:nvPr/>
        </p:nvSpPr>
        <p:spPr>
          <a:xfrm>
            <a:off x="280105" y="0"/>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13.6 million</a:t>
            </a:r>
          </a:p>
        </p:txBody>
      </p:sp>
    </p:spTree>
    <p:extLst>
      <p:ext uri="{BB962C8B-B14F-4D97-AF65-F5344CB8AC3E}">
        <p14:creationId xmlns:p14="http://schemas.microsoft.com/office/powerpoint/2010/main" val="28003244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36936-E24B-D74F-81F9-B2B94E4D5811}"/>
              </a:ext>
            </a:extLst>
          </p:cNvPr>
          <p:cNvSpPr txBox="1">
            <a:spLocks/>
          </p:cNvSpPr>
          <p:nvPr/>
        </p:nvSpPr>
        <p:spPr>
          <a:xfrm>
            <a:off x="589560" y="856180"/>
            <a:ext cx="4560584" cy="1128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$1.7 billion</a:t>
            </a:r>
          </a:p>
        </p:txBody>
      </p:sp>
      <p:sp>
        <p:nvSpPr>
          <p:cNvPr id="3" name="Title 1">
            <a:extLst>
              <a:ext uri="{FF2B5EF4-FFF2-40B4-BE49-F238E27FC236}">
                <a16:creationId xmlns:a16="http://schemas.microsoft.com/office/drawing/2014/main" id="{3DEAA574-7255-9445-931E-7A5FE5D5079D}"/>
              </a:ext>
            </a:extLst>
          </p:cNvPr>
          <p:cNvSpPr txBox="1">
            <a:spLocks/>
          </p:cNvSpPr>
          <p:nvPr/>
        </p:nvSpPr>
        <p:spPr>
          <a:xfrm>
            <a:off x="589561" y="3268606"/>
            <a:ext cx="4483372"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In his lifetime, Michael has earned $1.7 billion off the court through endorsement deals with brands like Nike, Coca-Cola, McDonald’s, Wheaties, Chevrolet, Hanes, Gatorade and Upper Deck.</a:t>
            </a:r>
          </a:p>
        </p:txBody>
      </p:sp>
      <p:sp>
        <p:nvSpPr>
          <p:cNvPr id="4" name="Rectangle 3">
            <a:extLst>
              <a:ext uri="{FF2B5EF4-FFF2-40B4-BE49-F238E27FC236}">
                <a16:creationId xmlns:a16="http://schemas.microsoft.com/office/drawing/2014/main" id="{BA8A6F8C-DE7E-6B4D-A28A-BF05E9D7E7CE}"/>
              </a:ext>
            </a:extLst>
          </p:cNvPr>
          <p:cNvSpPr/>
          <p:nvPr/>
        </p:nvSpPr>
        <p:spPr>
          <a:xfrm>
            <a:off x="-1" y="1083484"/>
            <a:ext cx="355197" cy="6734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FEBFAFE-9956-6E43-9595-678428211D15}"/>
              </a:ext>
            </a:extLst>
          </p:cNvPr>
          <p:cNvSpPr/>
          <p:nvPr/>
        </p:nvSpPr>
        <p:spPr>
          <a:xfrm>
            <a:off x="665084" y="2090569"/>
            <a:ext cx="4297680" cy="787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55DBEA6E-84B9-C643-9F6D-49923F032E31}"/>
              </a:ext>
            </a:extLst>
          </p:cNvPr>
          <p:cNvSpPr/>
          <p:nvPr/>
        </p:nvSpPr>
        <p:spPr>
          <a:xfrm>
            <a:off x="10696157" y="0"/>
            <a:ext cx="1495842" cy="5095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B540989-4AF7-864B-80DB-2A6F5923A749}"/>
              </a:ext>
            </a:extLst>
          </p:cNvPr>
          <p:cNvSpPr/>
          <p:nvPr/>
        </p:nvSpPr>
        <p:spPr>
          <a:xfrm>
            <a:off x="11695176" y="2141"/>
            <a:ext cx="496824" cy="6855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9071BC6-CC56-D646-AC0F-16A49A38CF21}"/>
              </a:ext>
            </a:extLst>
          </p:cNvPr>
          <p:cNvSpPr/>
          <p:nvPr/>
        </p:nvSpPr>
        <p:spPr>
          <a:xfrm>
            <a:off x="10696158" y="6343359"/>
            <a:ext cx="1495842" cy="5161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6B0B899-CB54-C44A-ABF3-BE8C46220740}"/>
              </a:ext>
            </a:extLst>
          </p:cNvPr>
          <p:cNvSpPr/>
          <p:nvPr/>
        </p:nvSpPr>
        <p:spPr>
          <a:xfrm>
            <a:off x="5652341" y="492186"/>
            <a:ext cx="6053819" cy="598176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2">
            <a:extLst>
              <a:ext uri="{FF2B5EF4-FFF2-40B4-BE49-F238E27FC236}">
                <a16:creationId xmlns:a16="http://schemas.microsoft.com/office/drawing/2014/main" id="{9031EBCF-977D-4368-9605-B0C2252A45E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384" r="-3" b="-3"/>
          <a:stretch/>
        </p:blipFill>
        <p:spPr bwMode="auto">
          <a:xfrm>
            <a:off x="5961054" y="856180"/>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56377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36936-E24B-D74F-81F9-B2B94E4D5811}"/>
              </a:ext>
            </a:extLst>
          </p:cNvPr>
          <p:cNvSpPr txBox="1">
            <a:spLocks/>
          </p:cNvSpPr>
          <p:nvPr/>
        </p:nvSpPr>
        <p:spPr>
          <a:xfrm>
            <a:off x="592248" y="906844"/>
            <a:ext cx="4560584" cy="1128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86%</a:t>
            </a:r>
          </a:p>
        </p:txBody>
      </p:sp>
      <p:sp>
        <p:nvSpPr>
          <p:cNvPr id="3" name="Title 1">
            <a:extLst>
              <a:ext uri="{FF2B5EF4-FFF2-40B4-BE49-F238E27FC236}">
                <a16:creationId xmlns:a16="http://schemas.microsoft.com/office/drawing/2014/main" id="{3DEAA574-7255-9445-931E-7A5FE5D5079D}"/>
              </a:ext>
            </a:extLst>
          </p:cNvPr>
          <p:cNvSpPr txBox="1">
            <a:spLocks/>
          </p:cNvSpPr>
          <p:nvPr/>
        </p:nvSpPr>
        <p:spPr>
          <a:xfrm>
            <a:off x="589560" y="3197045"/>
            <a:ext cx="4483372"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200" dirty="0">
                <a:solidFill>
                  <a:prstClr val="black"/>
                </a:solidFill>
                <a:latin typeface="Century Gothic" panose="020B0502020202020204" pitchFamily="34" charset="0"/>
              </a:rPr>
              <a:t>Nike’s share of the U.S. basketball performance shoe market—which includes the Jordan Brand—was 86% in 2019, according to market research firm NPD.</a:t>
            </a:r>
          </a:p>
        </p:txBody>
      </p:sp>
      <p:sp>
        <p:nvSpPr>
          <p:cNvPr id="4" name="Rectangle 3">
            <a:extLst>
              <a:ext uri="{FF2B5EF4-FFF2-40B4-BE49-F238E27FC236}">
                <a16:creationId xmlns:a16="http://schemas.microsoft.com/office/drawing/2014/main" id="{BA8A6F8C-DE7E-6B4D-A28A-BF05E9D7E7CE}"/>
              </a:ext>
            </a:extLst>
          </p:cNvPr>
          <p:cNvSpPr/>
          <p:nvPr/>
        </p:nvSpPr>
        <p:spPr>
          <a:xfrm>
            <a:off x="-1" y="1083484"/>
            <a:ext cx="355197" cy="6734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FEBFAFE-9956-6E43-9595-678428211D15}"/>
              </a:ext>
            </a:extLst>
          </p:cNvPr>
          <p:cNvSpPr/>
          <p:nvPr/>
        </p:nvSpPr>
        <p:spPr>
          <a:xfrm>
            <a:off x="665084" y="2090569"/>
            <a:ext cx="4297680" cy="787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55DBEA6E-84B9-C643-9F6D-49923F032E31}"/>
              </a:ext>
            </a:extLst>
          </p:cNvPr>
          <p:cNvSpPr/>
          <p:nvPr/>
        </p:nvSpPr>
        <p:spPr>
          <a:xfrm>
            <a:off x="10696157" y="0"/>
            <a:ext cx="1495842" cy="5095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B540989-4AF7-864B-80DB-2A6F5923A749}"/>
              </a:ext>
            </a:extLst>
          </p:cNvPr>
          <p:cNvSpPr/>
          <p:nvPr/>
        </p:nvSpPr>
        <p:spPr>
          <a:xfrm>
            <a:off x="11695176" y="2141"/>
            <a:ext cx="496824" cy="6855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9071BC6-CC56-D646-AC0F-16A49A38CF21}"/>
              </a:ext>
            </a:extLst>
          </p:cNvPr>
          <p:cNvSpPr/>
          <p:nvPr/>
        </p:nvSpPr>
        <p:spPr>
          <a:xfrm>
            <a:off x="10696158" y="6343359"/>
            <a:ext cx="1495842" cy="5161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6B0B899-CB54-C44A-ABF3-BE8C46220740}"/>
              </a:ext>
            </a:extLst>
          </p:cNvPr>
          <p:cNvSpPr/>
          <p:nvPr/>
        </p:nvSpPr>
        <p:spPr>
          <a:xfrm>
            <a:off x="5652341" y="492186"/>
            <a:ext cx="6053819" cy="598176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2" name="Chart 11">
            <a:extLst>
              <a:ext uri="{FF2B5EF4-FFF2-40B4-BE49-F238E27FC236}">
                <a16:creationId xmlns:a16="http://schemas.microsoft.com/office/drawing/2014/main" id="{B6C1EE5B-9C32-43E4-8014-B44BD4800731}"/>
              </a:ext>
            </a:extLst>
          </p:cNvPr>
          <p:cNvGraphicFramePr/>
          <p:nvPr>
            <p:extLst>
              <p:ext uri="{D42A27DB-BD31-4B8C-83A1-F6EECF244321}">
                <p14:modId xmlns:p14="http://schemas.microsoft.com/office/powerpoint/2010/main" val="3420329147"/>
              </p:ext>
            </p:extLst>
          </p:nvPr>
        </p:nvGraphicFramePr>
        <p:xfrm>
          <a:off x="4225402" y="475705"/>
          <a:ext cx="8907695" cy="5981766"/>
        </p:xfrm>
        <a:graphic>
          <a:graphicData uri="http://schemas.openxmlformats.org/drawingml/2006/chart">
            <c:chart xmlns:c="http://schemas.openxmlformats.org/drawingml/2006/chart" xmlns:r="http://schemas.openxmlformats.org/officeDocument/2006/relationships" r:id="rId2"/>
          </a:graphicData>
        </a:graphic>
      </p:graphicFrame>
      <p:pic>
        <p:nvPicPr>
          <p:cNvPr id="7172" name="Picture 4" descr="Jumpman (logo) - Wikipedia">
            <a:extLst>
              <a:ext uri="{FF2B5EF4-FFF2-40B4-BE49-F238E27FC236}">
                <a16:creationId xmlns:a16="http://schemas.microsoft.com/office/drawing/2014/main" id="{9E70F575-3069-4BF3-89A9-E218939EB3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2656" y="3821289"/>
            <a:ext cx="1212381" cy="121238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1473FA99-931A-4BC0-AC4B-D560DBEEE430}"/>
              </a:ext>
            </a:extLst>
          </p:cNvPr>
          <p:cNvSpPr/>
          <p:nvPr/>
        </p:nvSpPr>
        <p:spPr>
          <a:xfrm>
            <a:off x="9445352" y="4165869"/>
            <a:ext cx="1150423" cy="707886"/>
          </a:xfrm>
          <a:prstGeom prst="rect">
            <a:avLst/>
          </a:prstGeom>
        </p:spPr>
        <p:txBody>
          <a:bodyPr wrap="square">
            <a:spAutoFit/>
          </a:bodyPr>
          <a:lstStyle/>
          <a:p>
            <a:r>
              <a:rPr lang="en-US" sz="4000" b="1" dirty="0"/>
              <a:t>86%</a:t>
            </a:r>
          </a:p>
        </p:txBody>
      </p:sp>
      <p:pic>
        <p:nvPicPr>
          <p:cNvPr id="7176" name="Picture 8" descr="Basketball nike clipart - Clip Art Library">
            <a:extLst>
              <a:ext uri="{FF2B5EF4-FFF2-40B4-BE49-F238E27FC236}">
                <a16:creationId xmlns:a16="http://schemas.microsoft.com/office/drawing/2014/main" id="{6618ACFD-762D-4F57-8A8F-B609EC2F8C33}"/>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14453" y="3952164"/>
            <a:ext cx="1039985" cy="1039985"/>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Adidas - Wikipedia">
            <a:extLst>
              <a:ext uri="{FF2B5EF4-FFF2-40B4-BE49-F238E27FC236}">
                <a16:creationId xmlns:a16="http://schemas.microsoft.com/office/drawing/2014/main" id="{83F87542-CB55-4FDB-9570-E055C73BB4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3345" y="1769043"/>
            <a:ext cx="719217" cy="486079"/>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a:extLst>
              <a:ext uri="{FF2B5EF4-FFF2-40B4-BE49-F238E27FC236}">
                <a16:creationId xmlns:a16="http://schemas.microsoft.com/office/drawing/2014/main" id="{BA36D61C-B199-4FC4-8E1A-9A484E9D42A2}"/>
              </a:ext>
            </a:extLst>
          </p:cNvPr>
          <p:cNvSpPr/>
          <p:nvPr/>
        </p:nvSpPr>
        <p:spPr>
          <a:xfrm>
            <a:off x="7794095" y="1968856"/>
            <a:ext cx="801823" cy="461665"/>
          </a:xfrm>
          <a:prstGeom prst="rect">
            <a:avLst/>
          </a:prstGeom>
        </p:spPr>
        <p:txBody>
          <a:bodyPr wrap="none">
            <a:spAutoFit/>
          </a:bodyPr>
          <a:lstStyle/>
          <a:p>
            <a:r>
              <a:rPr lang="en-US" sz="2400" b="1" dirty="0"/>
              <a:t>6.9%</a:t>
            </a:r>
          </a:p>
        </p:txBody>
      </p:sp>
      <p:sp>
        <p:nvSpPr>
          <p:cNvPr id="21" name="Rectangle 20">
            <a:extLst>
              <a:ext uri="{FF2B5EF4-FFF2-40B4-BE49-F238E27FC236}">
                <a16:creationId xmlns:a16="http://schemas.microsoft.com/office/drawing/2014/main" id="{185A5BDF-8122-4F37-A999-3C1ED6BCEBC6}"/>
              </a:ext>
            </a:extLst>
          </p:cNvPr>
          <p:cNvSpPr/>
          <p:nvPr/>
        </p:nvSpPr>
        <p:spPr>
          <a:xfrm>
            <a:off x="7308255" y="2271603"/>
            <a:ext cx="700833" cy="400110"/>
          </a:xfrm>
          <a:prstGeom prst="rect">
            <a:avLst/>
          </a:prstGeom>
        </p:spPr>
        <p:txBody>
          <a:bodyPr wrap="none">
            <a:spAutoFit/>
          </a:bodyPr>
          <a:lstStyle/>
          <a:p>
            <a:r>
              <a:rPr lang="en-US" sz="2000" b="1" dirty="0"/>
              <a:t>5.5%</a:t>
            </a:r>
          </a:p>
        </p:txBody>
      </p:sp>
      <p:pic>
        <p:nvPicPr>
          <p:cNvPr id="7180" name="Picture 12" descr="Under Armour - Wikipedia">
            <a:extLst>
              <a:ext uri="{FF2B5EF4-FFF2-40B4-BE49-F238E27FC236}">
                <a16:creationId xmlns:a16="http://schemas.microsoft.com/office/drawing/2014/main" id="{1BD8E902-88A9-4B4C-9C35-F79B69E74D6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89730" y="1501567"/>
            <a:ext cx="788049" cy="461665"/>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a:extLst>
              <a:ext uri="{FF2B5EF4-FFF2-40B4-BE49-F238E27FC236}">
                <a16:creationId xmlns:a16="http://schemas.microsoft.com/office/drawing/2014/main" id="{0D9528DE-4327-4B40-B444-E8EB5F51A24C}"/>
              </a:ext>
            </a:extLst>
          </p:cNvPr>
          <p:cNvSpPr/>
          <p:nvPr/>
        </p:nvSpPr>
        <p:spPr>
          <a:xfrm>
            <a:off x="9718371" y="1211919"/>
            <a:ext cx="1702985" cy="369332"/>
          </a:xfrm>
          <a:prstGeom prst="rect">
            <a:avLst/>
          </a:prstGeom>
        </p:spPr>
        <p:txBody>
          <a:bodyPr wrap="square">
            <a:spAutoFit/>
          </a:bodyPr>
          <a:lstStyle/>
          <a:p>
            <a:r>
              <a:rPr lang="en-US" b="1" dirty="0"/>
              <a:t>1.6% (other)</a:t>
            </a:r>
          </a:p>
        </p:txBody>
      </p:sp>
      <p:cxnSp>
        <p:nvCxnSpPr>
          <p:cNvPr id="15" name="Straight Arrow Connector 14">
            <a:extLst>
              <a:ext uri="{FF2B5EF4-FFF2-40B4-BE49-F238E27FC236}">
                <a16:creationId xmlns:a16="http://schemas.microsoft.com/office/drawing/2014/main" id="{42E31E01-421B-45B8-907E-C085668DA110}"/>
              </a:ext>
            </a:extLst>
          </p:cNvPr>
          <p:cNvCxnSpPr>
            <a:cxnSpLocks/>
          </p:cNvCxnSpPr>
          <p:nvPr/>
        </p:nvCxnSpPr>
        <p:spPr>
          <a:xfrm flipH="1">
            <a:off x="8595918" y="1420214"/>
            <a:ext cx="1133709" cy="203103"/>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7182" name="Picture 14" descr="Puma (brand) - Wikipedia">
            <a:extLst>
              <a:ext uri="{FF2B5EF4-FFF2-40B4-BE49-F238E27FC236}">
                <a16:creationId xmlns:a16="http://schemas.microsoft.com/office/drawing/2014/main" id="{0710B004-68AE-4E62-9324-54C661DBDD1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72502" y="1600460"/>
            <a:ext cx="584064" cy="290085"/>
          </a:xfrm>
          <a:prstGeom prst="rect">
            <a:avLst/>
          </a:prstGeom>
          <a:noFill/>
          <a:extLst>
            <a:ext uri="{909E8E84-426E-40DD-AFC4-6F175D3DCCD1}">
              <a14:hiddenFill xmlns:a14="http://schemas.microsoft.com/office/drawing/2010/main">
                <a:solidFill>
                  <a:srgbClr val="FFFFFF"/>
                </a:solidFill>
              </a14:hiddenFill>
            </a:ext>
          </a:extLst>
        </p:spPr>
      </p:pic>
      <p:pic>
        <p:nvPicPr>
          <p:cNvPr id="7184" name="Picture 16" descr="Logo : New Balance | Logo vetement, Logo marque, Logos">
            <a:extLst>
              <a:ext uri="{FF2B5EF4-FFF2-40B4-BE49-F238E27FC236}">
                <a16:creationId xmlns:a16="http://schemas.microsoft.com/office/drawing/2014/main" id="{EFFDE8EE-8BD1-4CD1-A037-3FAC0907E37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750915" y="1948979"/>
            <a:ext cx="594021" cy="331585"/>
          </a:xfrm>
          <a:prstGeom prst="rect">
            <a:avLst/>
          </a:prstGeom>
          <a:noFill/>
          <a:extLst>
            <a:ext uri="{909E8E84-426E-40DD-AFC4-6F175D3DCCD1}">
              <a14:hiddenFill xmlns:a14="http://schemas.microsoft.com/office/drawing/2010/main">
                <a:solidFill>
                  <a:srgbClr val="FFFFFF"/>
                </a:solidFill>
              </a14:hiddenFill>
            </a:ext>
          </a:extLst>
        </p:spPr>
      </p:pic>
      <p:pic>
        <p:nvPicPr>
          <p:cNvPr id="7186" name="Picture 18" descr="Anta Sports - Wikipedia">
            <a:extLst>
              <a:ext uri="{FF2B5EF4-FFF2-40B4-BE49-F238E27FC236}">
                <a16:creationId xmlns:a16="http://schemas.microsoft.com/office/drawing/2014/main" id="{7A46C5EF-59F8-4F53-801D-7E1220F2E4B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988512" y="2364109"/>
            <a:ext cx="432844" cy="256700"/>
          </a:xfrm>
          <a:prstGeom prst="rect">
            <a:avLst/>
          </a:prstGeom>
          <a:noFill/>
          <a:extLst>
            <a:ext uri="{909E8E84-426E-40DD-AFC4-6F175D3DCCD1}">
              <a14:hiddenFill xmlns:a14="http://schemas.microsoft.com/office/drawing/2010/main">
                <a:solidFill>
                  <a:srgbClr val="FFFFFF"/>
                </a:solidFill>
              </a14:hiddenFill>
            </a:ext>
          </a:extLst>
        </p:spPr>
      </p:pic>
      <p:pic>
        <p:nvPicPr>
          <p:cNvPr id="7188" name="Picture 20" descr="Li-Ning - Wikipedia">
            <a:extLst>
              <a:ext uri="{FF2B5EF4-FFF2-40B4-BE49-F238E27FC236}">
                <a16:creationId xmlns:a16="http://schemas.microsoft.com/office/drawing/2014/main" id="{F76E2A44-8DF3-46F1-9574-9997292AA61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24784" y="2709834"/>
            <a:ext cx="451207" cy="221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99262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CB51434-7ADF-429B-BFAF-D9F54E7ECF42}"/>
              </a:ext>
            </a:extLst>
          </p:cNvPr>
          <p:cNvSpPr txBox="1">
            <a:spLocks/>
          </p:cNvSpPr>
          <p:nvPr/>
        </p:nvSpPr>
        <p:spPr>
          <a:xfrm>
            <a:off x="280105" y="1678083"/>
            <a:ext cx="7587988" cy="45477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In 1985, the year after Jordan was drafted, Jerry </a:t>
            </a:r>
            <a:r>
              <a:rPr lang="en-US" sz="3200" dirty="0" err="1">
                <a:solidFill>
                  <a:prstClr val="black"/>
                </a:solidFill>
                <a:latin typeface="Century Gothic" panose="020B0502020202020204" pitchFamily="34" charset="0"/>
              </a:rPr>
              <a:t>Reinsdorf</a:t>
            </a:r>
            <a:r>
              <a:rPr lang="en-US" sz="3200" dirty="0">
                <a:solidFill>
                  <a:prstClr val="black"/>
                </a:solidFill>
                <a:latin typeface="Century Gothic" panose="020B0502020202020204" pitchFamily="34" charset="0"/>
              </a:rPr>
              <a:t> led an investment group that paid $16 million to purchase the Bulls. </a:t>
            </a:r>
          </a:p>
          <a:p>
            <a:pPr lvl="0"/>
            <a:endParaRPr lang="en-US" sz="3200" dirty="0">
              <a:solidFill>
                <a:prstClr val="black"/>
              </a:solidFill>
              <a:latin typeface="Century Gothic" panose="020B0502020202020204" pitchFamily="34" charset="0"/>
            </a:endParaRPr>
          </a:p>
          <a:p>
            <a:pPr lvl="0"/>
            <a:r>
              <a:rPr lang="en-US" sz="3200" dirty="0">
                <a:solidFill>
                  <a:prstClr val="black"/>
                </a:solidFill>
                <a:latin typeface="Century Gothic" panose="020B0502020202020204" pitchFamily="34" charset="0"/>
              </a:rPr>
              <a:t>By 1998, when Jordan’s tenure with the Bulls ended, Chicago was the NBA’s most valuable team. Today, Forbes ranks the Bulls fourth in the NBA at $3.2 billion.</a:t>
            </a:r>
          </a:p>
        </p:txBody>
      </p:sp>
      <p:sp>
        <p:nvSpPr>
          <p:cNvPr id="4" name="Rectangle 3">
            <a:extLst>
              <a:ext uri="{FF2B5EF4-FFF2-40B4-BE49-F238E27FC236}">
                <a16:creationId xmlns:a16="http://schemas.microsoft.com/office/drawing/2014/main" id="{243FC57C-10C5-4852-A34B-43CB8434A68C}"/>
              </a:ext>
            </a:extLst>
          </p:cNvPr>
          <p:cNvSpPr/>
          <p:nvPr/>
        </p:nvSpPr>
        <p:spPr>
          <a:xfrm>
            <a:off x="10088880" y="-3"/>
            <a:ext cx="210312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Oval 4">
            <a:extLst>
              <a:ext uri="{FF2B5EF4-FFF2-40B4-BE49-F238E27FC236}">
                <a16:creationId xmlns:a16="http://schemas.microsoft.com/office/drawing/2014/main" id="{CB2E9061-7593-42B8-AA72-584267C1ACB3}"/>
              </a:ext>
            </a:extLst>
          </p:cNvPr>
          <p:cNvSpPr/>
          <p:nvPr/>
        </p:nvSpPr>
        <p:spPr>
          <a:xfrm>
            <a:off x="8915400" y="2358912"/>
            <a:ext cx="2140172" cy="2140171"/>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5EF3E96B-09E9-430D-B5AC-4D25E79ED9A8}"/>
              </a:ext>
            </a:extLst>
          </p:cNvPr>
          <p:cNvSpPr txBox="1">
            <a:spLocks/>
          </p:cNvSpPr>
          <p:nvPr/>
        </p:nvSpPr>
        <p:spPr>
          <a:xfrm>
            <a:off x="280105" y="0"/>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$16 million</a:t>
            </a:r>
          </a:p>
        </p:txBody>
      </p:sp>
      <p:pic>
        <p:nvPicPr>
          <p:cNvPr id="11266" name="Picture 2" descr="Chicago Bulls Logo transparent PNG - StickPNG">
            <a:extLst>
              <a:ext uri="{FF2B5EF4-FFF2-40B4-BE49-F238E27FC236}">
                <a16:creationId xmlns:a16="http://schemas.microsoft.com/office/drawing/2014/main" id="{33A01E8D-F071-4736-93F5-29428F0F06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7746" y="2784296"/>
            <a:ext cx="1517444" cy="1533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873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36936-E24B-D74F-81F9-B2B94E4D5811}"/>
              </a:ext>
            </a:extLst>
          </p:cNvPr>
          <p:cNvSpPr txBox="1">
            <a:spLocks/>
          </p:cNvSpPr>
          <p:nvPr/>
        </p:nvSpPr>
        <p:spPr>
          <a:xfrm>
            <a:off x="589560" y="856180"/>
            <a:ext cx="4560584" cy="1128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$3.1 billion</a:t>
            </a:r>
          </a:p>
        </p:txBody>
      </p:sp>
      <p:sp>
        <p:nvSpPr>
          <p:cNvPr id="3" name="Title 1">
            <a:extLst>
              <a:ext uri="{FF2B5EF4-FFF2-40B4-BE49-F238E27FC236}">
                <a16:creationId xmlns:a16="http://schemas.microsoft.com/office/drawing/2014/main" id="{3DEAA574-7255-9445-931E-7A5FE5D5079D}"/>
              </a:ext>
            </a:extLst>
          </p:cNvPr>
          <p:cNvSpPr txBox="1">
            <a:spLocks/>
          </p:cNvSpPr>
          <p:nvPr/>
        </p:nvSpPr>
        <p:spPr>
          <a:xfrm>
            <a:off x="577691" y="3189093"/>
            <a:ext cx="4729862"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Being the league’s top seller since 1989-90 and capturing nearly a quarter of all sales throughout the 1990’s, Michael’s impact on NBA merchandise sales was estimated to be $3.1 billion.</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sp>
        <p:nvSpPr>
          <p:cNvPr id="4" name="Rectangle 3">
            <a:extLst>
              <a:ext uri="{FF2B5EF4-FFF2-40B4-BE49-F238E27FC236}">
                <a16:creationId xmlns:a16="http://schemas.microsoft.com/office/drawing/2014/main" id="{BA8A6F8C-DE7E-6B4D-A28A-BF05E9D7E7CE}"/>
              </a:ext>
            </a:extLst>
          </p:cNvPr>
          <p:cNvSpPr/>
          <p:nvPr/>
        </p:nvSpPr>
        <p:spPr>
          <a:xfrm>
            <a:off x="-1" y="1083484"/>
            <a:ext cx="355197" cy="6734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FEBFAFE-9956-6E43-9595-678428211D15}"/>
              </a:ext>
            </a:extLst>
          </p:cNvPr>
          <p:cNvSpPr/>
          <p:nvPr/>
        </p:nvSpPr>
        <p:spPr>
          <a:xfrm>
            <a:off x="665084" y="2090569"/>
            <a:ext cx="4297680" cy="787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55DBEA6E-84B9-C643-9F6D-49923F032E31}"/>
              </a:ext>
            </a:extLst>
          </p:cNvPr>
          <p:cNvSpPr/>
          <p:nvPr/>
        </p:nvSpPr>
        <p:spPr>
          <a:xfrm>
            <a:off x="10696157" y="0"/>
            <a:ext cx="1495842" cy="5095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B540989-4AF7-864B-80DB-2A6F5923A749}"/>
              </a:ext>
            </a:extLst>
          </p:cNvPr>
          <p:cNvSpPr/>
          <p:nvPr/>
        </p:nvSpPr>
        <p:spPr>
          <a:xfrm>
            <a:off x="11695176" y="2141"/>
            <a:ext cx="496824" cy="6855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9071BC6-CC56-D646-AC0F-16A49A38CF21}"/>
              </a:ext>
            </a:extLst>
          </p:cNvPr>
          <p:cNvSpPr/>
          <p:nvPr/>
        </p:nvSpPr>
        <p:spPr>
          <a:xfrm>
            <a:off x="10696158" y="6343359"/>
            <a:ext cx="1495842" cy="5161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6B0B899-CB54-C44A-ABF3-BE8C46220740}"/>
              </a:ext>
            </a:extLst>
          </p:cNvPr>
          <p:cNvSpPr/>
          <p:nvPr/>
        </p:nvSpPr>
        <p:spPr>
          <a:xfrm>
            <a:off x="5652341" y="492186"/>
            <a:ext cx="6053819" cy="598176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122" name="Picture 2" descr="Mens Fan Gear Nike Mens's Chicago Bulls Michael Jordan Icon ...">
            <a:extLst>
              <a:ext uri="{FF2B5EF4-FFF2-40B4-BE49-F238E27FC236}">
                <a16:creationId xmlns:a16="http://schemas.microsoft.com/office/drawing/2014/main" id="{C836B9A3-9E6D-4ADF-80EC-3FC0A85D32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5359" y="1220466"/>
            <a:ext cx="48768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1063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8A11A-DE3D-A448-8044-E873ACB4212D}"/>
              </a:ext>
            </a:extLst>
          </p:cNvPr>
          <p:cNvSpPr txBox="1">
            <a:spLocks/>
          </p:cNvSpPr>
          <p:nvPr/>
        </p:nvSpPr>
        <p:spPr>
          <a:xfrm>
            <a:off x="221551" y="608890"/>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$80 million</a:t>
            </a:r>
          </a:p>
        </p:txBody>
      </p:sp>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934955"/>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7182195" y="434013"/>
            <a:ext cx="4705607"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EB006EE-B7F6-4EDD-9006-08D9D27EC88E}"/>
              </a:ext>
            </a:extLst>
          </p:cNvPr>
          <p:cNvSpPr txBox="1">
            <a:spLocks/>
          </p:cNvSpPr>
          <p:nvPr/>
        </p:nvSpPr>
        <p:spPr>
          <a:xfrm>
            <a:off x="221550" y="2614280"/>
            <a:ext cx="6445257"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200" dirty="0">
                <a:solidFill>
                  <a:prstClr val="black"/>
                </a:solidFill>
                <a:latin typeface="Century Gothic" panose="020B0502020202020204" pitchFamily="34" charset="0"/>
              </a:rPr>
              <a:t>In 1997, Michael Jordan had 3 films in the top 10 and by 1998 the videos (excluding ‘Space Jam’) generated revenues of over $80 million</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pic>
        <p:nvPicPr>
          <p:cNvPr id="3" name="Picture 2" descr="Amazon.com: Michael Jordan: Come Fly with Me 1991: Movies &amp; TV">
            <a:extLst>
              <a:ext uri="{FF2B5EF4-FFF2-40B4-BE49-F238E27FC236}">
                <a16:creationId xmlns:a16="http://schemas.microsoft.com/office/drawing/2014/main" id="{6858045B-6B9C-4182-AA99-667C0C99A5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5547" y="741935"/>
            <a:ext cx="2285296" cy="416033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Amazon.com: Michael Jordan Air Time [VHS]: Tim Ahern, Lisa Cohrs ...">
            <a:extLst>
              <a:ext uri="{FF2B5EF4-FFF2-40B4-BE49-F238E27FC236}">
                <a16:creationId xmlns:a16="http://schemas.microsoft.com/office/drawing/2014/main" id="{3D673204-0EDA-4B50-B8C9-6ED822215D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7984" y="2136371"/>
            <a:ext cx="2067249" cy="3770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9009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C41595-4C1B-234C-BD5C-B1DEFC51C25A}"/>
              </a:ext>
            </a:extLst>
          </p:cNvPr>
          <p:cNvSpPr/>
          <p:nvPr/>
        </p:nvSpPr>
        <p:spPr>
          <a:xfrm>
            <a:off x="10088880" y="-3"/>
            <a:ext cx="210312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val 3">
            <a:extLst>
              <a:ext uri="{FF2B5EF4-FFF2-40B4-BE49-F238E27FC236}">
                <a16:creationId xmlns:a16="http://schemas.microsoft.com/office/drawing/2014/main" id="{230D40ED-5657-9A4C-8ECF-41C2BCBDBF9F}"/>
              </a:ext>
            </a:extLst>
          </p:cNvPr>
          <p:cNvSpPr/>
          <p:nvPr/>
        </p:nvSpPr>
        <p:spPr>
          <a:xfrm>
            <a:off x="8915400" y="2358912"/>
            <a:ext cx="2140172" cy="2140171"/>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BF4B90EF-05AD-004A-8F3A-CBE8CBDFCE29}"/>
              </a:ext>
            </a:extLst>
          </p:cNvPr>
          <p:cNvSpPr txBox="1">
            <a:spLocks/>
          </p:cNvSpPr>
          <p:nvPr/>
        </p:nvSpPr>
        <p:spPr>
          <a:xfrm>
            <a:off x="296092" y="198157"/>
            <a:ext cx="6023428" cy="118360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$3 billion</a:t>
            </a:r>
          </a:p>
        </p:txBody>
      </p:sp>
      <p:sp>
        <p:nvSpPr>
          <p:cNvPr id="7" name="Title 1">
            <a:extLst>
              <a:ext uri="{FF2B5EF4-FFF2-40B4-BE49-F238E27FC236}">
                <a16:creationId xmlns:a16="http://schemas.microsoft.com/office/drawing/2014/main" id="{91B7FB87-A8DE-FD46-9FC8-D4B104B19B20}"/>
              </a:ext>
            </a:extLst>
          </p:cNvPr>
          <p:cNvSpPr txBox="1">
            <a:spLocks/>
          </p:cNvSpPr>
          <p:nvPr/>
        </p:nvSpPr>
        <p:spPr>
          <a:xfrm>
            <a:off x="296091" y="1381760"/>
            <a:ext cx="7893751" cy="51780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200" dirty="0">
                <a:solidFill>
                  <a:prstClr val="black"/>
                </a:solidFill>
                <a:latin typeface="Century Gothic" panose="020B0502020202020204" pitchFamily="34" charset="0"/>
              </a:rPr>
              <a:t>By the time the Dream Team took the court at the ’92 Summer Games in Barcelona, they were already selling more than $100 million per year in</a:t>
            </a: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 merchandise.</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The sale of NBA goods boomed as well, retail sales of NBA merchandise worldwide tripled, from $1 billion to $3 billion, </a:t>
            </a:r>
            <a:r>
              <a:rPr lang="en-US" sz="3200" dirty="0">
                <a:solidFill>
                  <a:prstClr val="black"/>
                </a:solidFill>
                <a:latin typeface="Century Gothic" panose="020B0502020202020204" pitchFamily="34" charset="0"/>
              </a:rPr>
              <a:t>in the two years leading up to the Olympics.</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pic>
        <p:nvPicPr>
          <p:cNvPr id="9" name="Picture 2" descr="USA DREAMTEAM - Dream Team 92 - Kids T-Shirt | TeePublic">
            <a:extLst>
              <a:ext uri="{FF2B5EF4-FFF2-40B4-BE49-F238E27FC236}">
                <a16:creationId xmlns:a16="http://schemas.microsoft.com/office/drawing/2014/main" id="{FD16C116-87ED-4094-8C1D-48E5CC42693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227" t="6232" r="14821" b="4599"/>
          <a:stretch/>
        </p:blipFill>
        <p:spPr bwMode="auto">
          <a:xfrm>
            <a:off x="9363322" y="2717355"/>
            <a:ext cx="1246388" cy="1566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153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8A11A-DE3D-A448-8044-E873ACB4212D}"/>
              </a:ext>
            </a:extLst>
          </p:cNvPr>
          <p:cNvSpPr txBox="1">
            <a:spLocks/>
          </p:cNvSpPr>
          <p:nvPr/>
        </p:nvSpPr>
        <p:spPr>
          <a:xfrm>
            <a:off x="221551" y="608890"/>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$100 million</a:t>
            </a:r>
          </a:p>
        </p:txBody>
      </p:sp>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934955"/>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7277789" y="434013"/>
            <a:ext cx="4610014"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EB006EE-B7F6-4EDD-9006-08D9D27EC88E}"/>
              </a:ext>
            </a:extLst>
          </p:cNvPr>
          <p:cNvSpPr txBox="1">
            <a:spLocks/>
          </p:cNvSpPr>
          <p:nvPr/>
        </p:nvSpPr>
        <p:spPr>
          <a:xfrm>
            <a:off x="221550" y="2614280"/>
            <a:ext cx="5686269"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200" dirty="0">
                <a:solidFill>
                  <a:prstClr val="black"/>
                </a:solidFill>
                <a:latin typeface="Century Gothic" panose="020B0502020202020204" pitchFamily="34" charset="0"/>
              </a:rPr>
              <a:t>In 2000, Michael Jordan to the MAX was released in IMAX theaters.  After the film was distributed to home video, gross revenue surpassed $100 million.</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pic>
        <p:nvPicPr>
          <p:cNvPr id="7170" name="Picture 2" descr="Michael Jordan to the MAX Free IMAX Chicago Screening - Free IMAX ...">
            <a:extLst>
              <a:ext uri="{FF2B5EF4-FFF2-40B4-BE49-F238E27FC236}">
                <a16:creationId xmlns:a16="http://schemas.microsoft.com/office/drawing/2014/main" id="{8AFEB743-3936-4A76-9951-C81A300374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1184" y="587536"/>
            <a:ext cx="3898065" cy="5478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09655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8A11A-DE3D-A448-8044-E873ACB4212D}"/>
              </a:ext>
            </a:extLst>
          </p:cNvPr>
          <p:cNvSpPr txBox="1">
            <a:spLocks/>
          </p:cNvSpPr>
          <p:nvPr/>
        </p:nvSpPr>
        <p:spPr>
          <a:xfrm>
            <a:off x="221551" y="357248"/>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$500 million</a:t>
            </a:r>
          </a:p>
        </p:txBody>
      </p:sp>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690249"/>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7863839" y="434013"/>
            <a:ext cx="4023963"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EB006EE-B7F6-4EDD-9006-08D9D27EC88E}"/>
              </a:ext>
            </a:extLst>
          </p:cNvPr>
          <p:cNvSpPr txBox="1">
            <a:spLocks/>
          </p:cNvSpPr>
          <p:nvPr/>
        </p:nvSpPr>
        <p:spPr>
          <a:xfrm>
            <a:off x="221550" y="2294313"/>
            <a:ext cx="6636449" cy="28632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In 1996, Warner Bros. released “Space Jam” (starring Michael Jordan) and it </a:t>
            </a:r>
            <a:r>
              <a:rPr lang="en-US" sz="3200" dirty="0">
                <a:solidFill>
                  <a:prstClr val="black"/>
                </a:solidFill>
                <a:latin typeface="Century Gothic" panose="020B0502020202020204" pitchFamily="34" charset="0"/>
              </a:rPr>
              <a:t>reached #1 at the box office in its first week. </a:t>
            </a:r>
          </a:p>
          <a:p>
            <a:pPr marL="0" marR="0" lvl="0" indent="0" algn="l" defTabSz="914400" rtl="0" eaLnBrk="1" fontAlgn="auto" latinLnBrk="0" hangingPunct="1">
              <a:lnSpc>
                <a:spcPct val="90000"/>
              </a:lnSpc>
              <a:spcBef>
                <a:spcPct val="0"/>
              </a:spcBef>
              <a:spcAft>
                <a:spcPts val="0"/>
              </a:spcAft>
              <a:buClrTx/>
              <a:buSzTx/>
              <a:buFontTx/>
              <a:buNone/>
              <a:tabLst/>
              <a:defRPr/>
            </a:pPr>
            <a:r>
              <a:rPr lang="en-US" sz="3200" dirty="0">
                <a:solidFill>
                  <a:prstClr val="black"/>
                </a:solidFill>
                <a:latin typeface="Century Gothic" panose="020B0502020202020204" pitchFamily="34" charset="0"/>
              </a:rPr>
              <a:t> </a:t>
            </a:r>
          </a:p>
          <a:p>
            <a:pPr marL="0" marR="0" lvl="0" indent="0" algn="l" defTabSz="914400" rtl="0" eaLnBrk="1" fontAlgn="auto" latinLnBrk="0" hangingPunct="1">
              <a:lnSpc>
                <a:spcPct val="90000"/>
              </a:lnSpc>
              <a:spcBef>
                <a:spcPct val="0"/>
              </a:spcBef>
              <a:spcAft>
                <a:spcPts val="0"/>
              </a:spcAft>
              <a:buClrTx/>
              <a:buSzTx/>
              <a:buFontTx/>
              <a:buNone/>
              <a:tabLst/>
              <a:defRPr/>
            </a:pPr>
            <a:r>
              <a:rPr lang="en-US" sz="3200" dirty="0">
                <a:solidFill>
                  <a:prstClr val="black"/>
                </a:solidFill>
                <a:latin typeface="Century Gothic" panose="020B0502020202020204" pitchFamily="34" charset="0"/>
              </a:rPr>
              <a:t>The movie would go on to make nearly $500 million globally.</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pic>
        <p:nvPicPr>
          <p:cNvPr id="9218" name="Picture 2" descr="SPACE JAM Movie Poster [Licensed-NEW-USA] 27x40&quot; Theater Size Michael Jordan (B)">
            <a:extLst>
              <a:ext uri="{FF2B5EF4-FFF2-40B4-BE49-F238E27FC236}">
                <a16:creationId xmlns:a16="http://schemas.microsoft.com/office/drawing/2014/main" id="{2D6D1A61-1707-4764-82D3-8F00AAF5D3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9726" y="580663"/>
            <a:ext cx="3706809" cy="5491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74413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8A11A-DE3D-A448-8044-E873ACB4212D}"/>
              </a:ext>
            </a:extLst>
          </p:cNvPr>
          <p:cNvSpPr txBox="1">
            <a:spLocks/>
          </p:cNvSpPr>
          <p:nvPr/>
        </p:nvSpPr>
        <p:spPr>
          <a:xfrm>
            <a:off x="221551" y="608890"/>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$1.2 billion</a:t>
            </a:r>
          </a:p>
        </p:txBody>
      </p:sp>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934955"/>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6763121" y="434013"/>
            <a:ext cx="5124682"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EB006EE-B7F6-4EDD-9006-08D9D27EC88E}"/>
              </a:ext>
            </a:extLst>
          </p:cNvPr>
          <p:cNvSpPr txBox="1">
            <a:spLocks/>
          </p:cNvSpPr>
          <p:nvPr/>
        </p:nvSpPr>
        <p:spPr>
          <a:xfrm>
            <a:off x="221550" y="2614280"/>
            <a:ext cx="5948661"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200" dirty="0">
                <a:solidFill>
                  <a:prstClr val="black"/>
                </a:solidFill>
                <a:latin typeface="Century Gothic" panose="020B0502020202020204" pitchFamily="34" charset="0"/>
              </a:rPr>
              <a:t>Space Jam merchandise grossed $1.2 billion in sales, helping to make it the top grossing basketball film of all time by a considerable margin</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pic>
        <p:nvPicPr>
          <p:cNvPr id="8194" name="Picture 2" descr="The 10 Greatest Pieces of Space Jam Merchandise – Laser Time">
            <a:extLst>
              <a:ext uri="{FF2B5EF4-FFF2-40B4-BE49-F238E27FC236}">
                <a16:creationId xmlns:a16="http://schemas.microsoft.com/office/drawing/2014/main" id="{34BAA172-8255-4BFC-BDD7-76D1C40D77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3351" y="679951"/>
            <a:ext cx="4039784" cy="5293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24465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8A11A-DE3D-A448-8044-E873ACB4212D}"/>
              </a:ext>
            </a:extLst>
          </p:cNvPr>
          <p:cNvSpPr txBox="1">
            <a:spLocks/>
          </p:cNvSpPr>
          <p:nvPr/>
        </p:nvSpPr>
        <p:spPr>
          <a:xfrm>
            <a:off x="221551" y="126156"/>
            <a:ext cx="4282983" cy="96546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$0</a:t>
            </a:r>
          </a:p>
        </p:txBody>
      </p:sp>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195905"/>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6763121" y="434013"/>
            <a:ext cx="5124682"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EB006EE-B7F6-4EDD-9006-08D9D27EC88E}"/>
              </a:ext>
            </a:extLst>
          </p:cNvPr>
          <p:cNvSpPr txBox="1">
            <a:spLocks/>
          </p:cNvSpPr>
          <p:nvPr/>
        </p:nvSpPr>
        <p:spPr>
          <a:xfrm>
            <a:off x="221551" y="1605604"/>
            <a:ext cx="4692660"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Jordan’s multimillion-dollar share of the proceeds from The Last Dance will all go to charity.  </a:t>
            </a:r>
            <a:endParaRPr lang="en-US" sz="6600" dirty="0">
              <a:solidFill>
                <a:prstClr val="black"/>
              </a:solidFill>
              <a:latin typeface="Century Gothic" panose="020B0502020202020204" pitchFamily="34" charset="0"/>
            </a:endParaRPr>
          </a:p>
        </p:txBody>
      </p:sp>
      <p:pic>
        <p:nvPicPr>
          <p:cNvPr id="12290" name="Picture 2" descr="The Last Dance (TV-MA) | Videos | Watch ESPN">
            <a:extLst>
              <a:ext uri="{FF2B5EF4-FFF2-40B4-BE49-F238E27FC236}">
                <a16:creationId xmlns:a16="http://schemas.microsoft.com/office/drawing/2014/main" id="{88EBED86-F951-4317-A51B-AF6F31978D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4306" y="608890"/>
            <a:ext cx="4802312" cy="4802312"/>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ESPN Again Most Valuable Cable Network to Operators - Multichannel">
            <a:extLst>
              <a:ext uri="{FF2B5EF4-FFF2-40B4-BE49-F238E27FC236}">
                <a16:creationId xmlns:a16="http://schemas.microsoft.com/office/drawing/2014/main" id="{38751220-9F76-45A6-9B02-36337D5DFA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5665" y="5427155"/>
            <a:ext cx="1791571" cy="665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06908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8A11A-DE3D-A448-8044-E873ACB4212D}"/>
              </a:ext>
            </a:extLst>
          </p:cNvPr>
          <p:cNvSpPr txBox="1">
            <a:spLocks/>
          </p:cNvSpPr>
          <p:nvPr/>
        </p:nvSpPr>
        <p:spPr>
          <a:xfrm>
            <a:off x="258054" y="144576"/>
            <a:ext cx="4282983" cy="99246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5.8 million</a:t>
            </a:r>
          </a:p>
        </p:txBody>
      </p:sp>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179583"/>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6763121" y="434013"/>
            <a:ext cx="5124682"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EB006EE-B7F6-4EDD-9006-08D9D27EC88E}"/>
              </a:ext>
            </a:extLst>
          </p:cNvPr>
          <p:cNvSpPr txBox="1">
            <a:spLocks/>
          </p:cNvSpPr>
          <p:nvPr/>
        </p:nvSpPr>
        <p:spPr>
          <a:xfrm>
            <a:off x="258055" y="2236594"/>
            <a:ext cx="5673618"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“The Last Dance” continues to reach massive audiences, averaging 5.8 million viewers for each of its first six episodes, which is 62% more viewers than the next-closest documentary debut on ESPN (“You Don’t Know Bo” in 2012). </a:t>
            </a:r>
          </a:p>
        </p:txBody>
      </p:sp>
      <p:pic>
        <p:nvPicPr>
          <p:cNvPr id="12290" name="Picture 2" descr="The Last Dance (TV-MA) | Videos | Watch ESPN">
            <a:extLst>
              <a:ext uri="{FF2B5EF4-FFF2-40B4-BE49-F238E27FC236}">
                <a16:creationId xmlns:a16="http://schemas.microsoft.com/office/drawing/2014/main" id="{88EBED86-F951-4317-A51B-AF6F31978D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4306" y="608890"/>
            <a:ext cx="4802312" cy="4802312"/>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ESPN Again Most Valuable Cable Network to Operators - Multichannel">
            <a:extLst>
              <a:ext uri="{FF2B5EF4-FFF2-40B4-BE49-F238E27FC236}">
                <a16:creationId xmlns:a16="http://schemas.microsoft.com/office/drawing/2014/main" id="{38751220-9F76-45A6-9B02-36337D5DFA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5665" y="5427155"/>
            <a:ext cx="1791571" cy="665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88538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CB51434-7ADF-429B-BFAF-D9F54E7ECF42}"/>
              </a:ext>
            </a:extLst>
          </p:cNvPr>
          <p:cNvSpPr txBox="1">
            <a:spLocks/>
          </p:cNvSpPr>
          <p:nvPr/>
        </p:nvSpPr>
        <p:spPr>
          <a:xfrm>
            <a:off x="280105" y="1200361"/>
            <a:ext cx="7973349" cy="54423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200" dirty="0">
                <a:solidFill>
                  <a:prstClr val="black"/>
                </a:solidFill>
                <a:latin typeface="Century Gothic" panose="020B0502020202020204" pitchFamily="34" charset="0"/>
              </a:rPr>
              <a:t>In recent years, MJ wrote seven-figure checks to support hurricane relief efforts in both the Bahamas ($1 million and 2019) and the Carolinas ($2 million in 2018), and he has been involved with the Make-A-Wish foundation for three decades as a donor and grantor of hundreds of wishes. In 2016, he donated $2 million to help address police-related shootings. </a:t>
            </a:r>
          </a:p>
        </p:txBody>
      </p:sp>
      <p:sp>
        <p:nvSpPr>
          <p:cNvPr id="4" name="Rectangle 3">
            <a:extLst>
              <a:ext uri="{FF2B5EF4-FFF2-40B4-BE49-F238E27FC236}">
                <a16:creationId xmlns:a16="http://schemas.microsoft.com/office/drawing/2014/main" id="{243FC57C-10C5-4852-A34B-43CB8434A68C}"/>
              </a:ext>
            </a:extLst>
          </p:cNvPr>
          <p:cNvSpPr/>
          <p:nvPr/>
        </p:nvSpPr>
        <p:spPr>
          <a:xfrm>
            <a:off x="10088880" y="-3"/>
            <a:ext cx="210312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Oval 4">
            <a:extLst>
              <a:ext uri="{FF2B5EF4-FFF2-40B4-BE49-F238E27FC236}">
                <a16:creationId xmlns:a16="http://schemas.microsoft.com/office/drawing/2014/main" id="{CB2E9061-7593-42B8-AA72-584267C1ACB3}"/>
              </a:ext>
            </a:extLst>
          </p:cNvPr>
          <p:cNvSpPr/>
          <p:nvPr/>
        </p:nvSpPr>
        <p:spPr>
          <a:xfrm>
            <a:off x="8915400" y="2358912"/>
            <a:ext cx="2140172" cy="2140171"/>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12" descr="Jumpman (logo) - Wikipedia">
            <a:extLst>
              <a:ext uri="{FF2B5EF4-FFF2-40B4-BE49-F238E27FC236}">
                <a16:creationId xmlns:a16="http://schemas.microsoft.com/office/drawing/2014/main" id="{1003BED7-9246-4DC2-90DA-941C65FD7CC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346019" y="2705986"/>
            <a:ext cx="1285394" cy="1285394"/>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5EF3E96B-09E9-430D-B5AC-4D25E79ED9A8}"/>
              </a:ext>
            </a:extLst>
          </p:cNvPr>
          <p:cNvSpPr txBox="1">
            <a:spLocks/>
          </p:cNvSpPr>
          <p:nvPr/>
        </p:nvSpPr>
        <p:spPr>
          <a:xfrm>
            <a:off x="280105" y="0"/>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MILLION$</a:t>
            </a:r>
          </a:p>
        </p:txBody>
      </p:sp>
    </p:spTree>
    <p:extLst>
      <p:ext uri="{BB962C8B-B14F-4D97-AF65-F5344CB8AC3E}">
        <p14:creationId xmlns:p14="http://schemas.microsoft.com/office/powerpoint/2010/main" val="10754836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CB51434-7ADF-429B-BFAF-D9F54E7ECF42}"/>
              </a:ext>
            </a:extLst>
          </p:cNvPr>
          <p:cNvSpPr txBox="1">
            <a:spLocks/>
          </p:cNvSpPr>
          <p:nvPr/>
        </p:nvSpPr>
        <p:spPr>
          <a:xfrm>
            <a:off x="280105" y="1415690"/>
            <a:ext cx="7838177" cy="51441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200" dirty="0">
                <a:solidFill>
                  <a:prstClr val="black"/>
                </a:solidFill>
                <a:latin typeface="Century Gothic" panose="020B0502020202020204" pitchFamily="34" charset="0"/>
              </a:rPr>
              <a:t>In 2009, two supermarkets, Dominick's and Jewel-Osco, associated themselves with Jordan without his permission.  He sued and was awarded nearly $9 million in damages.</a:t>
            </a:r>
          </a:p>
          <a:p>
            <a:pPr lvl="0">
              <a:defRPr/>
            </a:pPr>
            <a:endParaRPr lang="en-US" sz="3200" dirty="0">
              <a:solidFill>
                <a:prstClr val="black"/>
              </a:solidFill>
              <a:latin typeface="Century Gothic" panose="020B0502020202020204" pitchFamily="34" charset="0"/>
            </a:endParaRPr>
          </a:p>
          <a:p>
            <a:pPr lvl="0">
              <a:defRPr/>
            </a:pPr>
            <a:r>
              <a:rPr lang="en-US" sz="3200" dirty="0">
                <a:solidFill>
                  <a:prstClr val="black"/>
                </a:solidFill>
                <a:latin typeface="Century Gothic" panose="020B0502020202020204" pitchFamily="34" charset="0"/>
              </a:rPr>
              <a:t>However, Michael did not keep the money he was awarded.  Instead, he donated millions to 23 charities benefiting children in the Chicago area.</a:t>
            </a:r>
          </a:p>
        </p:txBody>
      </p:sp>
      <p:sp>
        <p:nvSpPr>
          <p:cNvPr id="4" name="Rectangle 3">
            <a:extLst>
              <a:ext uri="{FF2B5EF4-FFF2-40B4-BE49-F238E27FC236}">
                <a16:creationId xmlns:a16="http://schemas.microsoft.com/office/drawing/2014/main" id="{243FC57C-10C5-4852-A34B-43CB8434A68C}"/>
              </a:ext>
            </a:extLst>
          </p:cNvPr>
          <p:cNvSpPr/>
          <p:nvPr/>
        </p:nvSpPr>
        <p:spPr>
          <a:xfrm>
            <a:off x="10088880" y="-3"/>
            <a:ext cx="210312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Oval 4">
            <a:extLst>
              <a:ext uri="{FF2B5EF4-FFF2-40B4-BE49-F238E27FC236}">
                <a16:creationId xmlns:a16="http://schemas.microsoft.com/office/drawing/2014/main" id="{CB2E9061-7593-42B8-AA72-584267C1ACB3}"/>
              </a:ext>
            </a:extLst>
          </p:cNvPr>
          <p:cNvSpPr/>
          <p:nvPr/>
        </p:nvSpPr>
        <p:spPr>
          <a:xfrm>
            <a:off x="8915400" y="2358912"/>
            <a:ext cx="2140172" cy="2140171"/>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12" descr="Jumpman (logo) - Wikipedia">
            <a:extLst>
              <a:ext uri="{FF2B5EF4-FFF2-40B4-BE49-F238E27FC236}">
                <a16:creationId xmlns:a16="http://schemas.microsoft.com/office/drawing/2014/main" id="{1003BED7-9246-4DC2-90DA-941C65FD7CC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346019" y="2705986"/>
            <a:ext cx="1285394" cy="1285394"/>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5EF3E96B-09E9-430D-B5AC-4D25E79ED9A8}"/>
              </a:ext>
            </a:extLst>
          </p:cNvPr>
          <p:cNvSpPr txBox="1">
            <a:spLocks/>
          </p:cNvSpPr>
          <p:nvPr/>
        </p:nvSpPr>
        <p:spPr>
          <a:xfrm>
            <a:off x="280105" y="0"/>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23</a:t>
            </a:r>
          </a:p>
        </p:txBody>
      </p:sp>
    </p:spTree>
    <p:extLst>
      <p:ext uri="{BB962C8B-B14F-4D97-AF65-F5344CB8AC3E}">
        <p14:creationId xmlns:p14="http://schemas.microsoft.com/office/powerpoint/2010/main" val="4065211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36936-E24B-D74F-81F9-B2B94E4D5811}"/>
              </a:ext>
            </a:extLst>
          </p:cNvPr>
          <p:cNvSpPr txBox="1">
            <a:spLocks/>
          </p:cNvSpPr>
          <p:nvPr/>
        </p:nvSpPr>
        <p:spPr>
          <a:xfrm>
            <a:off x="589560" y="856180"/>
            <a:ext cx="4560584" cy="1128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$216,000</a:t>
            </a:r>
          </a:p>
        </p:txBody>
      </p:sp>
      <p:sp>
        <p:nvSpPr>
          <p:cNvPr id="3" name="Title 1">
            <a:extLst>
              <a:ext uri="{FF2B5EF4-FFF2-40B4-BE49-F238E27FC236}">
                <a16:creationId xmlns:a16="http://schemas.microsoft.com/office/drawing/2014/main" id="{3DEAA574-7255-9445-931E-7A5FE5D5079D}"/>
              </a:ext>
            </a:extLst>
          </p:cNvPr>
          <p:cNvSpPr txBox="1">
            <a:spLocks/>
          </p:cNvSpPr>
          <p:nvPr/>
        </p:nvSpPr>
        <p:spPr>
          <a:xfrm>
            <a:off x="553485" y="3133433"/>
            <a:ext cx="4754068"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The market for Jordan collectibles and memorabilia has never </a:t>
            </a:r>
            <a:r>
              <a:rPr lang="en-US" sz="3200" dirty="0">
                <a:solidFill>
                  <a:prstClr val="black"/>
                </a:solidFill>
                <a:latin typeface="Century Gothic" panose="020B0502020202020204" pitchFamily="34" charset="0"/>
              </a:rPr>
              <a:t>been hotter. MJ’s U.S. Basketball “Dream Team” jersey from the 1992 Barcelona Olympics recently sold for $216,000.</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sp>
        <p:nvSpPr>
          <p:cNvPr id="4" name="Rectangle 3">
            <a:extLst>
              <a:ext uri="{FF2B5EF4-FFF2-40B4-BE49-F238E27FC236}">
                <a16:creationId xmlns:a16="http://schemas.microsoft.com/office/drawing/2014/main" id="{BA8A6F8C-DE7E-6B4D-A28A-BF05E9D7E7CE}"/>
              </a:ext>
            </a:extLst>
          </p:cNvPr>
          <p:cNvSpPr/>
          <p:nvPr/>
        </p:nvSpPr>
        <p:spPr>
          <a:xfrm>
            <a:off x="-1" y="1083484"/>
            <a:ext cx="355197" cy="6734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FEBFAFE-9956-6E43-9595-678428211D15}"/>
              </a:ext>
            </a:extLst>
          </p:cNvPr>
          <p:cNvSpPr/>
          <p:nvPr/>
        </p:nvSpPr>
        <p:spPr>
          <a:xfrm>
            <a:off x="665084" y="2090569"/>
            <a:ext cx="4297680" cy="787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55DBEA6E-84B9-C643-9F6D-49923F032E31}"/>
              </a:ext>
            </a:extLst>
          </p:cNvPr>
          <p:cNvSpPr/>
          <p:nvPr/>
        </p:nvSpPr>
        <p:spPr>
          <a:xfrm>
            <a:off x="10696157" y="0"/>
            <a:ext cx="1495842" cy="5095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B540989-4AF7-864B-80DB-2A6F5923A749}"/>
              </a:ext>
            </a:extLst>
          </p:cNvPr>
          <p:cNvSpPr/>
          <p:nvPr/>
        </p:nvSpPr>
        <p:spPr>
          <a:xfrm>
            <a:off x="11695176" y="2141"/>
            <a:ext cx="496824" cy="6855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9071BC6-CC56-D646-AC0F-16A49A38CF21}"/>
              </a:ext>
            </a:extLst>
          </p:cNvPr>
          <p:cNvSpPr/>
          <p:nvPr/>
        </p:nvSpPr>
        <p:spPr>
          <a:xfrm>
            <a:off x="10696158" y="6343359"/>
            <a:ext cx="1495842" cy="5161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6B0B899-CB54-C44A-ABF3-BE8C46220740}"/>
              </a:ext>
            </a:extLst>
          </p:cNvPr>
          <p:cNvSpPr/>
          <p:nvPr/>
        </p:nvSpPr>
        <p:spPr>
          <a:xfrm>
            <a:off x="5652341" y="492186"/>
            <a:ext cx="6053819" cy="598176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50" name="Picture 2" descr="Mitchell &amp;amp; Ness Team USA Michael Jordan Jersey View 1">
            <a:extLst>
              <a:ext uri="{FF2B5EF4-FFF2-40B4-BE49-F238E27FC236}">
                <a16:creationId xmlns:a16="http://schemas.microsoft.com/office/drawing/2014/main" id="{B1538CE0-4548-4FA3-9E30-3F73F1234E6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800" r="15322"/>
          <a:stretch/>
        </p:blipFill>
        <p:spPr bwMode="auto">
          <a:xfrm>
            <a:off x="9658201" y="814687"/>
            <a:ext cx="1901739" cy="260950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itchell &amp;amp; Ness Team USA Michael Jordan Jersey View 2">
            <a:extLst>
              <a:ext uri="{FF2B5EF4-FFF2-40B4-BE49-F238E27FC236}">
                <a16:creationId xmlns:a16="http://schemas.microsoft.com/office/drawing/2014/main" id="{7C1378D0-9AEB-401C-B03E-4E0DD8A1F5B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966" r="13928"/>
          <a:stretch/>
        </p:blipFill>
        <p:spPr bwMode="auto">
          <a:xfrm>
            <a:off x="9700010" y="3466030"/>
            <a:ext cx="1938505" cy="265168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Michael Jordan 1992 USA Dream Team Jersey Sells for $60K – Beckett ...">
            <a:extLst>
              <a:ext uri="{FF2B5EF4-FFF2-40B4-BE49-F238E27FC236}">
                <a16:creationId xmlns:a16="http://schemas.microsoft.com/office/drawing/2014/main" id="{0C0B5207-44B6-426D-A89C-79934735956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813" r="7763"/>
          <a:stretch/>
        </p:blipFill>
        <p:spPr bwMode="auto">
          <a:xfrm>
            <a:off x="5929039" y="856180"/>
            <a:ext cx="3729162" cy="5219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2642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8A11A-DE3D-A448-8044-E873ACB4212D}"/>
              </a:ext>
            </a:extLst>
          </p:cNvPr>
          <p:cNvSpPr txBox="1">
            <a:spLocks/>
          </p:cNvSpPr>
          <p:nvPr/>
        </p:nvSpPr>
        <p:spPr>
          <a:xfrm>
            <a:off x="258054" y="144576"/>
            <a:ext cx="4282983" cy="99246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150%</a:t>
            </a:r>
          </a:p>
        </p:txBody>
      </p:sp>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179583"/>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7604819" y="434013"/>
            <a:ext cx="4282984"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EB006EE-B7F6-4EDD-9006-08D9D27EC88E}"/>
              </a:ext>
            </a:extLst>
          </p:cNvPr>
          <p:cNvSpPr txBox="1">
            <a:spLocks/>
          </p:cNvSpPr>
          <p:nvPr/>
        </p:nvSpPr>
        <p:spPr>
          <a:xfrm>
            <a:off x="258055" y="2236594"/>
            <a:ext cx="6778849"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3200" dirty="0">
                <a:solidFill>
                  <a:prstClr val="black"/>
                </a:solidFill>
                <a:latin typeface="Century Gothic" panose="020B0502020202020204" pitchFamily="34" charset="0"/>
              </a:rPr>
              <a:t>According to eBay, the price of Michael Jordan’s rookie card spiked 150% in the month of April. </a:t>
            </a:r>
          </a:p>
          <a:p>
            <a:pPr lvl="0"/>
            <a:endParaRPr lang="en-US" sz="3200" dirty="0">
              <a:solidFill>
                <a:prstClr val="black"/>
              </a:solidFill>
              <a:latin typeface="Century Gothic" panose="020B0502020202020204" pitchFamily="34" charset="0"/>
            </a:endParaRPr>
          </a:p>
          <a:p>
            <a:pPr lvl="0"/>
            <a:r>
              <a:rPr lang="en-US" sz="3200" dirty="0">
                <a:solidFill>
                  <a:prstClr val="black"/>
                </a:solidFill>
                <a:latin typeface="Century Gothic" panose="020B0502020202020204" pitchFamily="34" charset="0"/>
              </a:rPr>
              <a:t>Data analysts at the company say they sold more than 360 of them during the month of April, with sales exceeding $1.5 million.</a:t>
            </a: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endParaRPr>
          </a:p>
        </p:txBody>
      </p:sp>
      <p:pic>
        <p:nvPicPr>
          <p:cNvPr id="4098" name="Picture 2" descr="How to Spot a Counterfeit 1986-87 Fleer Michael Jordan Rookie Card">
            <a:extLst>
              <a:ext uri="{FF2B5EF4-FFF2-40B4-BE49-F238E27FC236}">
                <a16:creationId xmlns:a16="http://schemas.microsoft.com/office/drawing/2014/main" id="{C6176130-6E6C-4603-97CB-47556E3E7A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0243" y="630901"/>
            <a:ext cx="3860222" cy="5417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0587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Air Jordan Wallpapers - Wallpaper Cave">
            <a:extLst>
              <a:ext uri="{FF2B5EF4-FFF2-40B4-BE49-F238E27FC236}">
                <a16:creationId xmlns:a16="http://schemas.microsoft.com/office/drawing/2014/main" id="{287F2C52-8070-4857-8EA0-79DFC50DEC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765" b="2223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1"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marL="0" marR="0" lvl="0" indent="0" algn="ctr" defTabSz="914400" rtl="0" eaLnBrk="1" fontAlgn="auto" latinLnBrk="0" hangingPunct="1">
              <a:lnSpc>
                <a:spcPct val="100000"/>
              </a:lnSpc>
              <a:spcBef>
                <a:spcPts val="0"/>
              </a:spcBef>
              <a:spcAft>
                <a:spcPts val="1000"/>
              </a:spcAft>
              <a:buClr>
                <a:prstClr val="black"/>
              </a:buClr>
              <a:buSzPct val="100000"/>
              <a:buFont typeface="Arial"/>
              <a:buNone/>
              <a:tabLst/>
              <a:defRPr/>
            </a:pPr>
            <a:endParaRPr kumimoji="0" lang="en-US" sz="1600" b="0" i="0" u="none" strike="noStrike" kern="1200" cap="all"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7229DB3-A05F-4C4F-9CB6-F46D7C9464DD}"/>
              </a:ext>
            </a:extLst>
          </p:cNvPr>
          <p:cNvSpPr>
            <a:spLocks noGrp="1"/>
          </p:cNvSpPr>
          <p:nvPr>
            <p:ph type="ctrTitle"/>
          </p:nvPr>
        </p:nvSpPr>
        <p:spPr>
          <a:xfrm>
            <a:off x="7416897" y="2962621"/>
            <a:ext cx="4846826" cy="1834056"/>
          </a:xfrm>
        </p:spPr>
        <p:txBody>
          <a:bodyPr>
            <a:noAutofit/>
          </a:bodyPr>
          <a:lstStyle/>
          <a:p>
            <a:r>
              <a:rPr lang="en-US" b="1" dirty="0">
                <a:latin typeface="Century Gothic" panose="020B0502020202020204" pitchFamily="34" charset="0"/>
              </a:rPr>
              <a:t>Michael Jordan, Inc.</a:t>
            </a:r>
          </a:p>
        </p:txBody>
      </p:sp>
      <p:sp>
        <p:nvSpPr>
          <p:cNvPr id="3" name="Subtitle 2">
            <a:extLst>
              <a:ext uri="{FF2B5EF4-FFF2-40B4-BE49-F238E27FC236}">
                <a16:creationId xmlns:a16="http://schemas.microsoft.com/office/drawing/2014/main" id="{07EB9AFA-D279-4020-BE33-0E3524718BD1}"/>
              </a:ext>
            </a:extLst>
          </p:cNvPr>
          <p:cNvSpPr>
            <a:spLocks noGrp="1"/>
          </p:cNvSpPr>
          <p:nvPr>
            <p:ph type="subTitle" idx="1"/>
          </p:nvPr>
        </p:nvSpPr>
        <p:spPr>
          <a:xfrm>
            <a:off x="7782910" y="5242675"/>
            <a:ext cx="4330262" cy="683284"/>
          </a:xfrm>
        </p:spPr>
        <p:txBody>
          <a:bodyPr>
            <a:normAutofit/>
          </a:bodyPr>
          <a:lstStyle/>
          <a:p>
            <a:r>
              <a:rPr lang="en-US" sz="3200" b="1" i="1" dirty="0">
                <a:latin typeface="Century Gothic" panose="020B0502020202020204" pitchFamily="34" charset="0"/>
              </a:rPr>
              <a:t>Discussion Questions</a:t>
            </a:r>
          </a:p>
        </p:txBody>
      </p:sp>
      <p:cxnSp>
        <p:nvCxnSpPr>
          <p:cNvPr id="73" name="Straight Connector 72">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pic>
        <p:nvPicPr>
          <p:cNvPr id="4" name="Picture 4" descr="Jordan Logo Jumpman Nike transparent PNG - StickPNG">
            <a:extLst>
              <a:ext uri="{FF2B5EF4-FFF2-40B4-BE49-F238E27FC236}">
                <a16:creationId xmlns:a16="http://schemas.microsoft.com/office/drawing/2014/main" id="{C9B2A65E-3788-4B3F-9AAD-B335632F43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0331" y="5896907"/>
            <a:ext cx="939800" cy="93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4669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36936-E24B-D74F-81F9-B2B94E4D5811}"/>
              </a:ext>
            </a:extLst>
          </p:cNvPr>
          <p:cNvSpPr txBox="1">
            <a:spLocks/>
          </p:cNvSpPr>
          <p:nvPr/>
        </p:nvSpPr>
        <p:spPr>
          <a:xfrm>
            <a:off x="588401" y="-54464"/>
            <a:ext cx="4560584" cy="1128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$4 million</a:t>
            </a:r>
          </a:p>
        </p:txBody>
      </p:sp>
      <p:sp>
        <p:nvSpPr>
          <p:cNvPr id="3" name="Title 1">
            <a:extLst>
              <a:ext uri="{FF2B5EF4-FFF2-40B4-BE49-F238E27FC236}">
                <a16:creationId xmlns:a16="http://schemas.microsoft.com/office/drawing/2014/main" id="{3DEAA574-7255-9445-931E-7A5FE5D5079D}"/>
              </a:ext>
            </a:extLst>
          </p:cNvPr>
          <p:cNvSpPr txBox="1">
            <a:spLocks/>
          </p:cNvSpPr>
          <p:nvPr/>
        </p:nvSpPr>
        <p:spPr>
          <a:xfrm>
            <a:off x="589560" y="2441050"/>
            <a:ext cx="4559425" cy="293348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Reebok paid a reported $4 million for the rights to sponsor the Dream Team.  However, Michael Jordan, sponsored by Nike, controversially chose to cover the Reebok logo with the American flag during the medal ceremony.</a:t>
            </a:r>
          </a:p>
        </p:txBody>
      </p:sp>
      <p:sp>
        <p:nvSpPr>
          <p:cNvPr id="4" name="Rectangle 3">
            <a:extLst>
              <a:ext uri="{FF2B5EF4-FFF2-40B4-BE49-F238E27FC236}">
                <a16:creationId xmlns:a16="http://schemas.microsoft.com/office/drawing/2014/main" id="{BA8A6F8C-DE7E-6B4D-A28A-BF05E9D7E7CE}"/>
              </a:ext>
            </a:extLst>
          </p:cNvPr>
          <p:cNvSpPr/>
          <p:nvPr/>
        </p:nvSpPr>
        <p:spPr>
          <a:xfrm>
            <a:off x="0" y="155456"/>
            <a:ext cx="355197" cy="6734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FEBFAFE-9956-6E43-9595-678428211D15}"/>
              </a:ext>
            </a:extLst>
          </p:cNvPr>
          <p:cNvSpPr/>
          <p:nvPr/>
        </p:nvSpPr>
        <p:spPr>
          <a:xfrm>
            <a:off x="649181" y="986278"/>
            <a:ext cx="4297680" cy="787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55DBEA6E-84B9-C643-9F6D-49923F032E31}"/>
              </a:ext>
            </a:extLst>
          </p:cNvPr>
          <p:cNvSpPr/>
          <p:nvPr/>
        </p:nvSpPr>
        <p:spPr>
          <a:xfrm>
            <a:off x="10696157" y="0"/>
            <a:ext cx="1495842" cy="5095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B540989-4AF7-864B-80DB-2A6F5923A749}"/>
              </a:ext>
            </a:extLst>
          </p:cNvPr>
          <p:cNvSpPr/>
          <p:nvPr/>
        </p:nvSpPr>
        <p:spPr>
          <a:xfrm>
            <a:off x="11695176" y="2141"/>
            <a:ext cx="496824" cy="6855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9071BC6-CC56-D646-AC0F-16A49A38CF21}"/>
              </a:ext>
            </a:extLst>
          </p:cNvPr>
          <p:cNvSpPr/>
          <p:nvPr/>
        </p:nvSpPr>
        <p:spPr>
          <a:xfrm>
            <a:off x="10696158" y="6343359"/>
            <a:ext cx="1495842" cy="5161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6B0B899-CB54-C44A-ABF3-BE8C46220740}"/>
              </a:ext>
            </a:extLst>
          </p:cNvPr>
          <p:cNvSpPr/>
          <p:nvPr/>
        </p:nvSpPr>
        <p:spPr>
          <a:xfrm>
            <a:off x="5652341" y="492186"/>
            <a:ext cx="6053819" cy="598176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266" name="Picture 2" descr="If I Offended Anyone, That's Too Bad&quot;: How Michael Jordan Gave ...">
            <a:extLst>
              <a:ext uri="{FF2B5EF4-FFF2-40B4-BE49-F238E27FC236}">
                <a16:creationId xmlns:a16="http://schemas.microsoft.com/office/drawing/2014/main" id="{3C83764D-483D-47DB-9CD3-E27FBAB0A5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1750" y="1277198"/>
            <a:ext cx="5715000" cy="4429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4744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F3D2D-8C69-4194-AB62-CCFB6DFD9479}"/>
              </a:ext>
            </a:extLst>
          </p:cNvPr>
          <p:cNvSpPr>
            <a:spLocks noGrp="1"/>
          </p:cNvSpPr>
          <p:nvPr>
            <p:ph type="title"/>
          </p:nvPr>
        </p:nvSpPr>
        <p:spPr>
          <a:xfrm>
            <a:off x="377372" y="164252"/>
            <a:ext cx="10778308" cy="1017276"/>
          </a:xfrm>
        </p:spPr>
        <p:txBody>
          <a:bodyPr>
            <a:noAutofit/>
          </a:bodyPr>
          <a:lstStyle/>
          <a:p>
            <a:r>
              <a:rPr lang="en-US" sz="6600" b="1" dirty="0">
                <a:latin typeface="Arial Black" panose="020B0A04020102020204" pitchFamily="34" charset="0"/>
              </a:rPr>
              <a:t>discussion questions</a:t>
            </a:r>
          </a:p>
        </p:txBody>
      </p:sp>
      <p:sp>
        <p:nvSpPr>
          <p:cNvPr id="4" name="Title 1">
            <a:extLst>
              <a:ext uri="{FF2B5EF4-FFF2-40B4-BE49-F238E27FC236}">
                <a16:creationId xmlns:a16="http://schemas.microsoft.com/office/drawing/2014/main" id="{61E53428-EF74-4A1B-A753-F2C513975112}"/>
              </a:ext>
            </a:extLst>
          </p:cNvPr>
          <p:cNvSpPr txBox="1">
            <a:spLocks/>
          </p:cNvSpPr>
          <p:nvPr/>
        </p:nvSpPr>
        <p:spPr>
          <a:xfrm>
            <a:off x="377372" y="1324651"/>
            <a:ext cx="11437256" cy="54498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42950" marR="0" lvl="0" indent="-742950" algn="l" defTabSz="914400" rtl="0" eaLnBrk="1" fontAlgn="auto" latinLnBrk="0" hangingPunct="1">
              <a:lnSpc>
                <a:spcPct val="90000"/>
              </a:lnSpc>
              <a:spcBef>
                <a:spcPct val="0"/>
              </a:spcBef>
              <a:spcAft>
                <a:spcPts val="0"/>
              </a:spcAft>
              <a:buClrTx/>
              <a:buSzTx/>
              <a:buFontTx/>
              <a:buAutoNum type="arabicParenR"/>
              <a:tabLst/>
              <a:defRPr/>
            </a:pPr>
            <a:r>
              <a:rPr kumimoji="0" lang="en-US" sz="2800" b="0" i="0" u="none" strike="noStrike" kern="1200" cap="none" spc="0" normalizeH="0" baseline="0" noProof="0" dirty="0">
                <a:ln>
                  <a:noFill/>
                </a:ln>
                <a:solidFill>
                  <a:srgbClr val="FF0000"/>
                </a:solidFill>
                <a:effectLst/>
                <a:uLnTx/>
                <a:uFillTx/>
                <a:latin typeface="Century Gothic" panose="020B0502020202020204" pitchFamily="34" charset="0"/>
                <a:ea typeface="+mj-ea"/>
                <a:cs typeface="+mj-cs"/>
              </a:rPr>
              <a:t>How do you think the “Dream Team” helped the NBA to establish a global brand?</a:t>
            </a:r>
          </a:p>
          <a:p>
            <a:pPr marL="742950" marR="0" lvl="0" indent="-742950" algn="l" defTabSz="914400" rtl="0" eaLnBrk="1" fontAlgn="auto" latinLnBrk="0" hangingPunct="1">
              <a:lnSpc>
                <a:spcPct val="90000"/>
              </a:lnSpc>
              <a:spcBef>
                <a:spcPct val="0"/>
              </a:spcBef>
              <a:spcAft>
                <a:spcPts val="0"/>
              </a:spcAft>
              <a:buClrTx/>
              <a:buSzTx/>
              <a:buFontTx/>
              <a:buAutoNum type="arabicParenR"/>
              <a:tabLst/>
              <a:defRPr/>
            </a:pPr>
            <a:endParaRPr kumimoji="0" lang="en-US" sz="2800" b="0" i="0" u="none" strike="noStrike" kern="1200" cap="none" spc="0" normalizeH="0" baseline="0" noProof="0" dirty="0">
              <a:ln>
                <a:noFill/>
              </a:ln>
              <a:solidFill>
                <a:srgbClr val="FF0000"/>
              </a:solidFill>
              <a:effectLst/>
              <a:uLnTx/>
              <a:uFillTx/>
              <a:latin typeface="Century Gothic" panose="020B0502020202020204" pitchFamily="34" charset="0"/>
              <a:ea typeface="+mj-ea"/>
              <a:cs typeface="+mj-cs"/>
            </a:endParaRPr>
          </a:p>
          <a:p>
            <a:pPr marL="742950" marR="0" lvl="0" indent="-742950" algn="l" defTabSz="914400" rtl="0" eaLnBrk="1" fontAlgn="auto" latinLnBrk="0" hangingPunct="1">
              <a:lnSpc>
                <a:spcPct val="90000"/>
              </a:lnSpc>
              <a:spcBef>
                <a:spcPct val="0"/>
              </a:spcBef>
              <a:spcAft>
                <a:spcPts val="0"/>
              </a:spcAft>
              <a:buClrTx/>
              <a:buSzTx/>
              <a:buFontTx/>
              <a:buAutoNum type="arabicParenR"/>
              <a:tabLst/>
              <a:defRPr/>
            </a:pPr>
            <a:r>
              <a:rPr kumimoji="0" lang="en-US" sz="2800" b="0" i="0" u="none" strike="noStrike" kern="1200" cap="none" spc="0" normalizeH="0" baseline="0" noProof="0" dirty="0">
                <a:ln>
                  <a:noFill/>
                </a:ln>
                <a:solidFill>
                  <a:srgbClr val="FF0000"/>
                </a:solidFill>
                <a:effectLst/>
                <a:uLnTx/>
                <a:uFillTx/>
                <a:latin typeface="Century Gothic" panose="020B0502020202020204" pitchFamily="34" charset="0"/>
                <a:ea typeface="+mj-ea"/>
                <a:cs typeface="+mj-cs"/>
              </a:rPr>
              <a:t>How did the “Dream Team” help the league, overall, to grow?</a:t>
            </a:r>
          </a:p>
          <a:p>
            <a:pPr marL="742950" marR="0" lvl="0" indent="-742950" algn="l" defTabSz="914400" rtl="0" eaLnBrk="1" fontAlgn="auto" latinLnBrk="0" hangingPunct="1">
              <a:lnSpc>
                <a:spcPct val="90000"/>
              </a:lnSpc>
              <a:spcBef>
                <a:spcPct val="0"/>
              </a:spcBef>
              <a:spcAft>
                <a:spcPts val="0"/>
              </a:spcAft>
              <a:buClrTx/>
              <a:buSzTx/>
              <a:buFontTx/>
              <a:buAutoNum type="arabicParenR"/>
              <a:tabLst/>
              <a:defRPr/>
            </a:pPr>
            <a:endParaRPr kumimoji="0" lang="en-US" sz="2800" b="0" i="0" u="none" strike="noStrike" kern="1200" cap="none" spc="0" normalizeH="0" baseline="0" noProof="0" dirty="0">
              <a:ln>
                <a:noFill/>
              </a:ln>
              <a:solidFill>
                <a:srgbClr val="FF0000"/>
              </a:solidFill>
              <a:effectLst/>
              <a:uLnTx/>
              <a:uFillTx/>
              <a:latin typeface="Century Gothic" panose="020B0502020202020204" pitchFamily="34" charset="0"/>
              <a:ea typeface="+mj-ea"/>
              <a:cs typeface="+mj-cs"/>
            </a:endParaRPr>
          </a:p>
          <a:p>
            <a:pPr marL="742950" marR="0" lvl="0" indent="-742950" algn="l" defTabSz="914400" rtl="0" eaLnBrk="1" fontAlgn="auto" latinLnBrk="0" hangingPunct="1">
              <a:lnSpc>
                <a:spcPct val="90000"/>
              </a:lnSpc>
              <a:spcBef>
                <a:spcPct val="0"/>
              </a:spcBef>
              <a:spcAft>
                <a:spcPts val="0"/>
              </a:spcAft>
              <a:buClrTx/>
              <a:buSzTx/>
              <a:buFontTx/>
              <a:buAutoNum type="arabicParenR"/>
              <a:tabLst/>
              <a:defRPr/>
            </a:pPr>
            <a:r>
              <a:rPr kumimoji="0" lang="en-US" sz="2800" b="0" i="0" u="none" strike="noStrike" kern="1200" cap="none" spc="0" normalizeH="0" baseline="0" noProof="0" dirty="0">
                <a:ln>
                  <a:noFill/>
                </a:ln>
                <a:solidFill>
                  <a:srgbClr val="FF0000"/>
                </a:solidFill>
                <a:effectLst/>
                <a:uLnTx/>
                <a:uFillTx/>
                <a:latin typeface="Century Gothic" panose="020B0502020202020204" pitchFamily="34" charset="0"/>
                <a:ea typeface="+mj-ea"/>
                <a:cs typeface="+mj-cs"/>
              </a:rPr>
              <a:t>Do you think the impact the “Dream Team” had would be as big as it was if Michael Jordan hadn’t participated?  Why?</a:t>
            </a:r>
          </a:p>
          <a:p>
            <a:pPr marL="742950" marR="0" lvl="0" indent="-742950" algn="l" defTabSz="914400" rtl="0" eaLnBrk="1" fontAlgn="auto" latinLnBrk="0" hangingPunct="1">
              <a:lnSpc>
                <a:spcPct val="90000"/>
              </a:lnSpc>
              <a:spcBef>
                <a:spcPct val="0"/>
              </a:spcBef>
              <a:spcAft>
                <a:spcPts val="0"/>
              </a:spcAft>
              <a:buClrTx/>
              <a:buSzTx/>
              <a:buFontTx/>
              <a:buAutoNum type="arabicParenR"/>
              <a:tabLst/>
              <a:defRPr/>
            </a:pPr>
            <a:endParaRPr kumimoji="0" lang="en-US" sz="2800" b="0" i="0" u="none" strike="noStrike" kern="1200" cap="none" spc="0" normalizeH="0" baseline="0" noProof="0" dirty="0">
              <a:ln>
                <a:noFill/>
              </a:ln>
              <a:solidFill>
                <a:srgbClr val="FF0000"/>
              </a:solidFill>
              <a:effectLst/>
              <a:uLnTx/>
              <a:uFillTx/>
              <a:latin typeface="Century Gothic" panose="020B0502020202020204" pitchFamily="34" charset="0"/>
              <a:ea typeface="+mj-ea"/>
              <a:cs typeface="+mj-cs"/>
            </a:endParaRPr>
          </a:p>
          <a:p>
            <a:pPr marL="742950" marR="0" lvl="0" indent="-742950" algn="l" defTabSz="914400" rtl="0" eaLnBrk="1" fontAlgn="auto" latinLnBrk="0" hangingPunct="1">
              <a:lnSpc>
                <a:spcPct val="90000"/>
              </a:lnSpc>
              <a:spcBef>
                <a:spcPct val="0"/>
              </a:spcBef>
              <a:spcAft>
                <a:spcPts val="0"/>
              </a:spcAft>
              <a:buClrTx/>
              <a:buSzTx/>
              <a:buFontTx/>
              <a:buAutoNum type="arabicParenR"/>
              <a:tabLst/>
              <a:defRPr/>
            </a:pPr>
            <a:r>
              <a:rPr kumimoji="0" lang="en-US" sz="2800" b="0" i="0" u="none" strike="noStrike" kern="1200" cap="none" spc="0" normalizeH="0" baseline="0" noProof="0" dirty="0">
                <a:ln>
                  <a:noFill/>
                </a:ln>
                <a:solidFill>
                  <a:srgbClr val="FF0000"/>
                </a:solidFill>
                <a:effectLst/>
                <a:uLnTx/>
                <a:uFillTx/>
                <a:latin typeface="Century Gothic" panose="020B0502020202020204" pitchFamily="34" charset="0"/>
                <a:ea typeface="+mj-ea"/>
                <a:cs typeface="+mj-cs"/>
              </a:rPr>
              <a:t>What is ambush marketing?  Why did Michael Jordan cover up the Reebok logo on the team’s uniforms with the American Flag on the podium as the team accepted the gold medal and why did that put the NBA in a tough spot?</a:t>
            </a:r>
          </a:p>
        </p:txBody>
      </p:sp>
    </p:spTree>
    <p:extLst>
      <p:ext uri="{BB962C8B-B14F-4D97-AF65-F5344CB8AC3E}">
        <p14:creationId xmlns:p14="http://schemas.microsoft.com/office/powerpoint/2010/main" val="39407034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F3D2D-8C69-4194-AB62-CCFB6DFD9479}"/>
              </a:ext>
            </a:extLst>
          </p:cNvPr>
          <p:cNvSpPr>
            <a:spLocks noGrp="1"/>
          </p:cNvSpPr>
          <p:nvPr>
            <p:ph type="title"/>
          </p:nvPr>
        </p:nvSpPr>
        <p:spPr>
          <a:xfrm>
            <a:off x="377372" y="164252"/>
            <a:ext cx="10778308" cy="1017276"/>
          </a:xfrm>
        </p:spPr>
        <p:txBody>
          <a:bodyPr>
            <a:noAutofit/>
          </a:bodyPr>
          <a:lstStyle/>
          <a:p>
            <a:r>
              <a:rPr lang="en-US" sz="6600" b="1" dirty="0">
                <a:latin typeface="Arial Black" panose="020B0A04020102020204" pitchFamily="34" charset="0"/>
              </a:rPr>
              <a:t>discussion questions</a:t>
            </a:r>
          </a:p>
        </p:txBody>
      </p:sp>
      <p:sp>
        <p:nvSpPr>
          <p:cNvPr id="4" name="Title 1">
            <a:extLst>
              <a:ext uri="{FF2B5EF4-FFF2-40B4-BE49-F238E27FC236}">
                <a16:creationId xmlns:a16="http://schemas.microsoft.com/office/drawing/2014/main" id="{61E53428-EF74-4A1B-A753-F2C513975112}"/>
              </a:ext>
            </a:extLst>
          </p:cNvPr>
          <p:cNvSpPr txBox="1">
            <a:spLocks/>
          </p:cNvSpPr>
          <p:nvPr/>
        </p:nvSpPr>
        <p:spPr>
          <a:xfrm>
            <a:off x="377372" y="1181529"/>
            <a:ext cx="11437256" cy="523517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42950" lvl="0" indent="-742950">
              <a:buFont typeface="+mj-lt"/>
              <a:buAutoNum type="arabicParenR" startAt="5"/>
            </a:pPr>
            <a:r>
              <a:rPr lang="en-US" sz="2800" dirty="0">
                <a:solidFill>
                  <a:srgbClr val="FF0000"/>
                </a:solidFill>
                <a:latin typeface="Century Gothic" panose="020B0502020202020204" pitchFamily="34" charset="0"/>
              </a:rPr>
              <a:t>What is a brand?</a:t>
            </a:r>
          </a:p>
          <a:p>
            <a:pPr marL="742950" lvl="0" indent="-742950">
              <a:buAutoNum type="arabicParenR" startAt="5"/>
            </a:pPr>
            <a:endParaRPr lang="en-US" sz="2800" dirty="0">
              <a:solidFill>
                <a:srgbClr val="FF0000"/>
              </a:solidFill>
              <a:latin typeface="Century Gothic" panose="020B0502020202020204" pitchFamily="34" charset="0"/>
            </a:endParaRPr>
          </a:p>
          <a:p>
            <a:pPr marL="742950" lvl="0" indent="-742950">
              <a:buAutoNum type="arabicParenR" startAt="5"/>
            </a:pPr>
            <a:r>
              <a:rPr lang="en-US" sz="2800" dirty="0">
                <a:solidFill>
                  <a:srgbClr val="FF0000"/>
                </a:solidFill>
                <a:latin typeface="Century Gothic" panose="020B0502020202020204" pitchFamily="34" charset="0"/>
              </a:rPr>
              <a:t>Is Michael Jordan a brand?  The NBA?  The Chicago Bulls?  Nike?  Dream Team?</a:t>
            </a:r>
          </a:p>
          <a:p>
            <a:pPr marL="742950" lvl="0" indent="-742950">
              <a:buAutoNum type="arabicParenR" startAt="5"/>
            </a:pPr>
            <a:endParaRPr lang="en-US" sz="2800" dirty="0">
              <a:solidFill>
                <a:srgbClr val="FF0000"/>
              </a:solidFill>
              <a:latin typeface="Century Gothic" panose="020B0502020202020204" pitchFamily="34" charset="0"/>
            </a:endParaRPr>
          </a:p>
          <a:p>
            <a:pPr marL="742950" lvl="0" indent="-742950">
              <a:buAutoNum type="arabicParenR" startAt="5"/>
            </a:pPr>
            <a:r>
              <a:rPr lang="en-US" sz="2800" dirty="0">
                <a:solidFill>
                  <a:srgbClr val="FF0000"/>
                </a:solidFill>
                <a:latin typeface="Century Gothic" panose="020B0502020202020204" pitchFamily="34" charset="0"/>
              </a:rPr>
              <a:t>What is brand awareness?  Brand equity?  Brand image?  Brand loyalty?</a:t>
            </a:r>
          </a:p>
          <a:p>
            <a:pPr marL="742950" lvl="0" indent="-742950">
              <a:buAutoNum type="arabicParenR" startAt="5"/>
            </a:pPr>
            <a:endParaRPr lang="en-US" sz="2800" dirty="0">
              <a:solidFill>
                <a:srgbClr val="FF0000"/>
              </a:solidFill>
              <a:latin typeface="Century Gothic" panose="020B0502020202020204" pitchFamily="34" charset="0"/>
            </a:endParaRPr>
          </a:p>
          <a:p>
            <a:pPr marL="742950" lvl="0" indent="-742950">
              <a:buAutoNum type="arabicParenR" startAt="5"/>
            </a:pPr>
            <a:r>
              <a:rPr lang="en-US" sz="2800" dirty="0">
                <a:solidFill>
                  <a:srgbClr val="FF0000"/>
                </a:solidFill>
                <a:latin typeface="Century Gothic" panose="020B0502020202020204" pitchFamily="34" charset="0"/>
              </a:rPr>
              <a:t>How might these characteristics influence a brand’s value?</a:t>
            </a:r>
          </a:p>
          <a:p>
            <a:pPr marL="742950" lvl="0" indent="-742950">
              <a:buAutoNum type="arabicParenR" startAt="5"/>
            </a:pPr>
            <a:endParaRPr lang="en-US" sz="2800" dirty="0">
              <a:solidFill>
                <a:srgbClr val="FF0000"/>
              </a:solidFill>
              <a:latin typeface="Century Gothic" panose="020B0502020202020204" pitchFamily="34" charset="0"/>
            </a:endParaRPr>
          </a:p>
          <a:p>
            <a:pPr marL="742950" lvl="0" indent="-742950">
              <a:buAutoNum type="arabicParenR" startAt="5"/>
            </a:pPr>
            <a:r>
              <a:rPr lang="en-US" sz="2800" dirty="0">
                <a:solidFill>
                  <a:srgbClr val="FF0000"/>
                </a:solidFill>
                <a:latin typeface="Century Gothic" panose="020B0502020202020204" pitchFamily="34" charset="0"/>
              </a:rPr>
              <a:t>How do you think these characteristics impact the value of the Jordan Brand?</a:t>
            </a:r>
          </a:p>
        </p:txBody>
      </p:sp>
    </p:spTree>
    <p:extLst>
      <p:ext uri="{BB962C8B-B14F-4D97-AF65-F5344CB8AC3E}">
        <p14:creationId xmlns:p14="http://schemas.microsoft.com/office/powerpoint/2010/main" val="30003840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F3D2D-8C69-4194-AB62-CCFB6DFD9479}"/>
              </a:ext>
            </a:extLst>
          </p:cNvPr>
          <p:cNvSpPr>
            <a:spLocks noGrp="1"/>
          </p:cNvSpPr>
          <p:nvPr>
            <p:ph type="title"/>
          </p:nvPr>
        </p:nvSpPr>
        <p:spPr>
          <a:xfrm>
            <a:off x="305811" y="68837"/>
            <a:ext cx="10778308" cy="1017276"/>
          </a:xfrm>
        </p:spPr>
        <p:txBody>
          <a:bodyPr>
            <a:noAutofit/>
          </a:bodyPr>
          <a:lstStyle/>
          <a:p>
            <a:r>
              <a:rPr lang="en-US" sz="6600" b="1" dirty="0">
                <a:latin typeface="Arial Black" panose="020B0A04020102020204" pitchFamily="34" charset="0"/>
              </a:rPr>
              <a:t>discussion questions</a:t>
            </a:r>
          </a:p>
        </p:txBody>
      </p:sp>
      <p:sp>
        <p:nvSpPr>
          <p:cNvPr id="4" name="Title 1">
            <a:extLst>
              <a:ext uri="{FF2B5EF4-FFF2-40B4-BE49-F238E27FC236}">
                <a16:creationId xmlns:a16="http://schemas.microsoft.com/office/drawing/2014/main" id="{61E53428-EF74-4A1B-A753-F2C513975112}"/>
              </a:ext>
            </a:extLst>
          </p:cNvPr>
          <p:cNvSpPr txBox="1">
            <a:spLocks/>
          </p:cNvSpPr>
          <p:nvPr/>
        </p:nvSpPr>
        <p:spPr>
          <a:xfrm>
            <a:off x="305810" y="886294"/>
            <a:ext cx="11716561" cy="61667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742950" marR="0" lvl="0" indent="-742950" algn="l" defTabSz="914400" rtl="0" eaLnBrk="1" fontAlgn="auto" latinLnBrk="0" hangingPunct="1">
              <a:lnSpc>
                <a:spcPct val="90000"/>
              </a:lnSpc>
              <a:spcBef>
                <a:spcPct val="0"/>
              </a:spcBef>
              <a:spcAft>
                <a:spcPts val="0"/>
              </a:spcAft>
              <a:buClrTx/>
              <a:buSzTx/>
              <a:buFont typeface="+mj-lt"/>
              <a:buAutoNum type="arabicParenR" startAt="10"/>
              <a:tabLst/>
              <a:defRPr/>
            </a:pPr>
            <a:r>
              <a:rPr kumimoji="0" lang="en-US" sz="2800" b="0" i="0" u="none" strike="noStrike" kern="1200" cap="none" spc="0" normalizeH="0" baseline="0" noProof="0" dirty="0">
                <a:ln>
                  <a:noFill/>
                </a:ln>
                <a:solidFill>
                  <a:srgbClr val="FF0000"/>
                </a:solidFill>
                <a:effectLst/>
                <a:uLnTx/>
                <a:uFillTx/>
                <a:latin typeface="Century Gothic" panose="020B0502020202020204" pitchFamily="34" charset="0"/>
                <a:ea typeface="+mj-ea"/>
                <a:cs typeface="+mj-cs"/>
              </a:rPr>
              <a:t>What is product endorsement?  Why do brands contract athletes or celebrities to endorse products and services?</a:t>
            </a:r>
          </a:p>
          <a:p>
            <a:pPr marL="742950" marR="0" lvl="0" indent="-742950" algn="l" defTabSz="914400" rtl="0" eaLnBrk="1" fontAlgn="auto" latinLnBrk="0" hangingPunct="1">
              <a:lnSpc>
                <a:spcPct val="90000"/>
              </a:lnSpc>
              <a:spcBef>
                <a:spcPct val="0"/>
              </a:spcBef>
              <a:spcAft>
                <a:spcPts val="0"/>
              </a:spcAft>
              <a:buClrTx/>
              <a:buSzTx/>
              <a:buFontTx/>
              <a:buAutoNum type="arabicParenR" startAt="10"/>
              <a:tabLst/>
              <a:defRPr/>
            </a:pPr>
            <a:endParaRPr kumimoji="0" lang="en-US" sz="2800" b="0" i="0" u="none" strike="noStrike" kern="1200" cap="none" spc="0" normalizeH="0" baseline="0" noProof="0" dirty="0">
              <a:ln>
                <a:noFill/>
              </a:ln>
              <a:solidFill>
                <a:srgbClr val="FF0000"/>
              </a:solidFill>
              <a:effectLst/>
              <a:uLnTx/>
              <a:uFillTx/>
              <a:latin typeface="Century Gothic" panose="020B0502020202020204" pitchFamily="34" charset="0"/>
              <a:ea typeface="+mj-ea"/>
              <a:cs typeface="+mj-cs"/>
            </a:endParaRPr>
          </a:p>
          <a:p>
            <a:pPr marL="742950" indent="-742950">
              <a:buFontTx/>
              <a:buAutoNum type="arabicParenR" startAt="10"/>
              <a:defRPr/>
            </a:pPr>
            <a:r>
              <a:rPr lang="en-US" sz="2800" dirty="0">
                <a:solidFill>
                  <a:srgbClr val="FF0000"/>
                </a:solidFill>
                <a:latin typeface="Century Gothic" panose="020B0502020202020204" pitchFamily="34" charset="0"/>
              </a:rPr>
              <a:t>What is a “Q Score” or “N-Score” and why might that be valuable to a brand who is considering an athlete to endorse its products or services?</a:t>
            </a:r>
          </a:p>
          <a:p>
            <a:pPr marL="742950" marR="0" lvl="0" indent="-742950" algn="l" defTabSz="914400" rtl="0" eaLnBrk="1" fontAlgn="auto" latinLnBrk="0" hangingPunct="1">
              <a:lnSpc>
                <a:spcPct val="90000"/>
              </a:lnSpc>
              <a:spcBef>
                <a:spcPct val="0"/>
              </a:spcBef>
              <a:spcAft>
                <a:spcPts val="0"/>
              </a:spcAft>
              <a:buClrTx/>
              <a:buSzTx/>
              <a:buFontTx/>
              <a:buAutoNum type="arabicParenR" startAt="10"/>
              <a:tabLst/>
              <a:defRPr/>
            </a:pPr>
            <a:endParaRPr lang="en-US" sz="2800" dirty="0">
              <a:solidFill>
                <a:srgbClr val="FF0000"/>
              </a:solidFill>
              <a:latin typeface="Century Gothic" panose="020B0502020202020204" pitchFamily="34" charset="0"/>
            </a:endParaRPr>
          </a:p>
          <a:p>
            <a:pPr marL="742950" marR="0" lvl="0" indent="-742950" algn="l" defTabSz="914400" rtl="0" eaLnBrk="1" fontAlgn="auto" latinLnBrk="0" hangingPunct="1">
              <a:lnSpc>
                <a:spcPct val="90000"/>
              </a:lnSpc>
              <a:spcBef>
                <a:spcPct val="0"/>
              </a:spcBef>
              <a:spcAft>
                <a:spcPts val="0"/>
              </a:spcAft>
              <a:buClrTx/>
              <a:buSzTx/>
              <a:buFontTx/>
              <a:buAutoNum type="arabicParenR" startAt="10"/>
              <a:tabLst/>
              <a:defRPr/>
            </a:pPr>
            <a:r>
              <a:rPr lang="en-US" sz="2800" dirty="0">
                <a:solidFill>
                  <a:srgbClr val="FF0000"/>
                </a:solidFill>
                <a:latin typeface="Century Gothic" panose="020B0502020202020204" pitchFamily="34" charset="0"/>
              </a:rPr>
              <a:t>What characteristics do you think a brand looks for in trying to find the right athlete to promote their products and services?</a:t>
            </a:r>
          </a:p>
          <a:p>
            <a:pPr marL="742950" marR="0" lvl="0" indent="-742950" algn="l" defTabSz="914400" rtl="0" eaLnBrk="1" fontAlgn="auto" latinLnBrk="0" hangingPunct="1">
              <a:lnSpc>
                <a:spcPct val="90000"/>
              </a:lnSpc>
              <a:spcBef>
                <a:spcPct val="0"/>
              </a:spcBef>
              <a:spcAft>
                <a:spcPts val="0"/>
              </a:spcAft>
              <a:buClrTx/>
              <a:buSzTx/>
              <a:buFontTx/>
              <a:buAutoNum type="arabicParenR" startAt="10"/>
              <a:tabLst/>
              <a:defRPr/>
            </a:pPr>
            <a:endParaRPr lang="en-US" sz="2800" dirty="0">
              <a:solidFill>
                <a:srgbClr val="FF0000"/>
              </a:solidFill>
              <a:latin typeface="Century Gothic" panose="020B0502020202020204" pitchFamily="34" charset="0"/>
            </a:endParaRPr>
          </a:p>
          <a:p>
            <a:pPr marL="742950" marR="0" lvl="0" indent="-742950" algn="l" defTabSz="914400" rtl="0" eaLnBrk="1" fontAlgn="auto" latinLnBrk="0" hangingPunct="1">
              <a:lnSpc>
                <a:spcPct val="90000"/>
              </a:lnSpc>
              <a:spcBef>
                <a:spcPct val="0"/>
              </a:spcBef>
              <a:spcAft>
                <a:spcPts val="0"/>
              </a:spcAft>
              <a:buClrTx/>
              <a:buSzTx/>
              <a:buFontTx/>
              <a:buAutoNum type="arabicParenR" startAt="10"/>
              <a:tabLst/>
              <a:defRPr/>
            </a:pPr>
            <a:r>
              <a:rPr lang="en-US" sz="2800" dirty="0">
                <a:solidFill>
                  <a:srgbClr val="FF0000"/>
                </a:solidFill>
                <a:latin typeface="Century Gothic" panose="020B0502020202020204" pitchFamily="34" charset="0"/>
              </a:rPr>
              <a:t>Do you think there are any risks associated with endorsement?</a:t>
            </a:r>
          </a:p>
          <a:p>
            <a:pPr marL="742950" marR="0" lvl="0" indent="-742950" algn="l" defTabSz="914400" rtl="0" eaLnBrk="1" fontAlgn="auto" latinLnBrk="0" hangingPunct="1">
              <a:lnSpc>
                <a:spcPct val="90000"/>
              </a:lnSpc>
              <a:spcBef>
                <a:spcPct val="0"/>
              </a:spcBef>
              <a:spcAft>
                <a:spcPts val="0"/>
              </a:spcAft>
              <a:buClrTx/>
              <a:buSzTx/>
              <a:buFontTx/>
              <a:buAutoNum type="arabicParenR" startAt="10"/>
              <a:tabLst/>
              <a:defRPr/>
            </a:pPr>
            <a:endParaRPr lang="en-US" sz="2800" dirty="0">
              <a:solidFill>
                <a:srgbClr val="FF0000"/>
              </a:solidFill>
              <a:latin typeface="Century Gothic" panose="020B0502020202020204" pitchFamily="34" charset="0"/>
            </a:endParaRPr>
          </a:p>
          <a:p>
            <a:pPr marL="742950" marR="0" lvl="0" indent="-742950" algn="l" defTabSz="914400" rtl="0" eaLnBrk="1" fontAlgn="auto" latinLnBrk="0" hangingPunct="1">
              <a:lnSpc>
                <a:spcPct val="90000"/>
              </a:lnSpc>
              <a:spcBef>
                <a:spcPct val="0"/>
              </a:spcBef>
              <a:spcAft>
                <a:spcPts val="0"/>
              </a:spcAft>
              <a:buClrTx/>
              <a:buSzTx/>
              <a:buFontTx/>
              <a:buAutoNum type="arabicParenR" startAt="10"/>
              <a:tabLst/>
              <a:defRPr/>
            </a:pPr>
            <a:r>
              <a:rPr kumimoji="0" lang="en-US" sz="2800" b="0" i="0" u="none" strike="noStrike" kern="1200" cap="none" spc="0" normalizeH="0" baseline="0" noProof="0" dirty="0">
                <a:ln>
                  <a:noFill/>
                </a:ln>
                <a:solidFill>
                  <a:srgbClr val="FF0000"/>
                </a:solidFill>
                <a:effectLst/>
                <a:uLnTx/>
                <a:uFillTx/>
                <a:latin typeface="Century Gothic" panose="020B0502020202020204" pitchFamily="34" charset="0"/>
                <a:ea typeface="+mj-ea"/>
                <a:cs typeface="+mj-cs"/>
              </a:rPr>
              <a:t>We learn in ‘The Last Dance’ that Michael Jordan turned down offers to endorse certain brands. Why do you think he turned them down?</a:t>
            </a:r>
          </a:p>
        </p:txBody>
      </p:sp>
    </p:spTree>
    <p:extLst>
      <p:ext uri="{BB962C8B-B14F-4D97-AF65-F5344CB8AC3E}">
        <p14:creationId xmlns:p14="http://schemas.microsoft.com/office/powerpoint/2010/main" val="13141116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Air Jordan Wallpapers - Wallpaper Cave">
            <a:extLst>
              <a:ext uri="{FF2B5EF4-FFF2-40B4-BE49-F238E27FC236}">
                <a16:creationId xmlns:a16="http://schemas.microsoft.com/office/drawing/2014/main" id="{287F2C52-8070-4857-8EA0-79DFC50DEC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765" b="2223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1"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marL="0" marR="0" lvl="0" indent="0" algn="ctr" defTabSz="914400" rtl="0" eaLnBrk="1" fontAlgn="auto" latinLnBrk="0" hangingPunct="1">
              <a:lnSpc>
                <a:spcPct val="100000"/>
              </a:lnSpc>
              <a:spcBef>
                <a:spcPts val="0"/>
              </a:spcBef>
              <a:spcAft>
                <a:spcPts val="1000"/>
              </a:spcAft>
              <a:buClr>
                <a:prstClr val="black"/>
              </a:buClr>
              <a:buSzPct val="100000"/>
              <a:buFont typeface="Arial"/>
              <a:buNone/>
              <a:tabLst/>
              <a:defRPr/>
            </a:pPr>
            <a:endParaRPr kumimoji="0" lang="en-US" sz="1600" b="0" i="0" u="none" strike="noStrike" kern="1200" cap="all"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7229DB3-A05F-4C4F-9CB6-F46D7C9464DD}"/>
              </a:ext>
            </a:extLst>
          </p:cNvPr>
          <p:cNvSpPr>
            <a:spLocks noGrp="1"/>
          </p:cNvSpPr>
          <p:nvPr>
            <p:ph type="ctrTitle"/>
          </p:nvPr>
        </p:nvSpPr>
        <p:spPr>
          <a:xfrm>
            <a:off x="7416897" y="2962621"/>
            <a:ext cx="4846826" cy="1834056"/>
          </a:xfrm>
        </p:spPr>
        <p:txBody>
          <a:bodyPr>
            <a:noAutofit/>
          </a:bodyPr>
          <a:lstStyle/>
          <a:p>
            <a:r>
              <a:rPr lang="en-US" b="1" dirty="0">
                <a:latin typeface="Century Gothic" panose="020B0502020202020204" pitchFamily="34" charset="0"/>
              </a:rPr>
              <a:t>Michael Jordan, Inc.</a:t>
            </a:r>
          </a:p>
        </p:txBody>
      </p:sp>
      <p:sp>
        <p:nvSpPr>
          <p:cNvPr id="3" name="Subtitle 2">
            <a:extLst>
              <a:ext uri="{FF2B5EF4-FFF2-40B4-BE49-F238E27FC236}">
                <a16:creationId xmlns:a16="http://schemas.microsoft.com/office/drawing/2014/main" id="{07EB9AFA-D279-4020-BE33-0E3524718BD1}"/>
              </a:ext>
            </a:extLst>
          </p:cNvPr>
          <p:cNvSpPr>
            <a:spLocks noGrp="1"/>
          </p:cNvSpPr>
          <p:nvPr>
            <p:ph type="subTitle" idx="1"/>
          </p:nvPr>
        </p:nvSpPr>
        <p:spPr>
          <a:xfrm>
            <a:off x="7782910" y="5242675"/>
            <a:ext cx="4330262" cy="683284"/>
          </a:xfrm>
        </p:spPr>
        <p:txBody>
          <a:bodyPr>
            <a:normAutofit/>
          </a:bodyPr>
          <a:lstStyle/>
          <a:p>
            <a:r>
              <a:rPr lang="en-US" sz="3200" b="1" i="1" dirty="0">
                <a:latin typeface="Century Gothic" panose="020B0502020202020204" pitchFamily="34" charset="0"/>
              </a:rPr>
              <a:t>SOURCES</a:t>
            </a:r>
          </a:p>
        </p:txBody>
      </p:sp>
      <p:cxnSp>
        <p:nvCxnSpPr>
          <p:cNvPr id="73" name="Straight Connector 72">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pic>
        <p:nvPicPr>
          <p:cNvPr id="4" name="Picture 4" descr="Jordan Logo Jumpman Nike transparent PNG - StickPNG">
            <a:extLst>
              <a:ext uri="{FF2B5EF4-FFF2-40B4-BE49-F238E27FC236}">
                <a16:creationId xmlns:a16="http://schemas.microsoft.com/office/drawing/2014/main" id="{C9B2A65E-3788-4B3F-9AAD-B335632F43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0331" y="5896907"/>
            <a:ext cx="939800" cy="93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78284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8A11A-DE3D-A448-8044-E873ACB4212D}"/>
              </a:ext>
            </a:extLst>
          </p:cNvPr>
          <p:cNvSpPr txBox="1">
            <a:spLocks/>
          </p:cNvSpPr>
          <p:nvPr/>
        </p:nvSpPr>
        <p:spPr>
          <a:xfrm>
            <a:off x="221551" y="0"/>
            <a:ext cx="4282983" cy="93223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sources</a:t>
            </a:r>
          </a:p>
        </p:txBody>
      </p:sp>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935647"/>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7277789" y="434013"/>
            <a:ext cx="4610014"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itle 1">
            <a:extLst>
              <a:ext uri="{FF2B5EF4-FFF2-40B4-BE49-F238E27FC236}">
                <a16:creationId xmlns:a16="http://schemas.microsoft.com/office/drawing/2014/main" id="{7EB006EE-B7F6-4EDD-9006-08D9D27EC88E}"/>
              </a:ext>
            </a:extLst>
          </p:cNvPr>
          <p:cNvSpPr txBox="1">
            <a:spLocks/>
          </p:cNvSpPr>
          <p:nvPr/>
        </p:nvSpPr>
        <p:spPr>
          <a:xfrm>
            <a:off x="221551" y="2074537"/>
            <a:ext cx="5683136"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2800" dirty="0">
                <a:solidFill>
                  <a:srgbClr val="FF0000"/>
                </a:solidFill>
                <a:latin typeface="Century Gothic" panose="020B0502020202020204" pitchFamily="34" charset="0"/>
                <a:hlinkClick r:id="rId2">
                  <a:extLst>
                    <a:ext uri="{A12FA001-AC4F-418D-AE19-62706E023703}">
                      <ahyp:hlinkClr xmlns:ahyp="http://schemas.microsoft.com/office/drawing/2018/hyperlinkcolor" val="tx"/>
                    </a:ext>
                  </a:extLst>
                </a:hlinkClick>
              </a:rPr>
              <a:t>forbes.com</a:t>
            </a:r>
            <a:endParaRPr lang="en-US" sz="2800" dirty="0">
              <a:solidFill>
                <a:srgbClr val="FF0000"/>
              </a:solidFill>
              <a:latin typeface="Century Gothic" panose="020B0502020202020204" pitchFamily="34" charset="0"/>
            </a:endParaRPr>
          </a:p>
          <a:p>
            <a:pPr lvl="0">
              <a:defRPr/>
            </a:pPr>
            <a:r>
              <a:rPr lang="en-US" sz="2800" dirty="0">
                <a:solidFill>
                  <a:srgbClr val="FF0000"/>
                </a:solidFill>
                <a:latin typeface="Century Gothic" panose="020B0502020202020204" pitchFamily="34" charset="0"/>
                <a:hlinkClick r:id="rId3">
                  <a:extLst>
                    <a:ext uri="{A12FA001-AC4F-418D-AE19-62706E023703}">
                      <ahyp:hlinkClr xmlns:ahyp="http://schemas.microsoft.com/office/drawing/2018/hyperlinkcolor" val="tx"/>
                    </a:ext>
                  </a:extLst>
                </a:hlinkClick>
              </a:rPr>
              <a:t>washingtonpost.com</a:t>
            </a:r>
            <a:endParaRPr lang="en-US" sz="2800" dirty="0">
              <a:solidFill>
                <a:srgbClr val="FF0000"/>
              </a:solidFill>
              <a:latin typeface="Century Gothic" panose="020B0502020202020204" pitchFamily="34" charset="0"/>
            </a:endParaRPr>
          </a:p>
          <a:p>
            <a:pPr lvl="0">
              <a:defRPr/>
            </a:pPr>
            <a:r>
              <a:rPr lang="en-US" sz="2800" dirty="0">
                <a:solidFill>
                  <a:srgbClr val="FF0000"/>
                </a:solidFill>
                <a:latin typeface="Century Gothic" panose="020B0502020202020204" pitchFamily="34" charset="0"/>
                <a:hlinkClick r:id="rId4">
                  <a:extLst>
                    <a:ext uri="{A12FA001-AC4F-418D-AE19-62706E023703}">
                      <ahyp:hlinkClr xmlns:ahyp="http://schemas.microsoft.com/office/drawing/2018/hyperlinkcolor" val="tx"/>
                    </a:ext>
                  </a:extLst>
                </a:hlinkClick>
              </a:rPr>
              <a:t>linkedin.com</a:t>
            </a:r>
            <a:endParaRPr lang="en-US" sz="2800" dirty="0">
              <a:solidFill>
                <a:srgbClr val="FF0000"/>
              </a:solidFill>
              <a:latin typeface="Century Gothic" panose="020B0502020202020204" pitchFamily="34" charset="0"/>
            </a:endParaRPr>
          </a:p>
          <a:p>
            <a:pPr lvl="0">
              <a:defRPr/>
            </a:pPr>
            <a:r>
              <a:rPr lang="en-US" sz="2800" dirty="0">
                <a:solidFill>
                  <a:srgbClr val="FF0000"/>
                </a:solidFill>
                <a:latin typeface="Century Gothic" panose="020B0502020202020204" pitchFamily="34" charset="0"/>
                <a:hlinkClick r:id="rId5">
                  <a:extLst>
                    <a:ext uri="{A12FA001-AC4F-418D-AE19-62706E023703}">
                      <ahyp:hlinkClr xmlns:ahyp="http://schemas.microsoft.com/office/drawing/2018/hyperlinkcolor" val="tx"/>
                    </a:ext>
                  </a:extLst>
                </a:hlinkClick>
              </a:rPr>
              <a:t>businessinsider.com</a:t>
            </a:r>
            <a:endParaRPr lang="en-US" sz="2800" dirty="0">
              <a:solidFill>
                <a:srgbClr val="FF0000"/>
              </a:solidFill>
              <a:latin typeface="Century Gothic" panose="020B0502020202020204" pitchFamily="34" charset="0"/>
            </a:endParaRPr>
          </a:p>
          <a:p>
            <a:pPr lvl="0">
              <a:defRPr/>
            </a:pPr>
            <a:r>
              <a:rPr lang="en-US" sz="2800" dirty="0">
                <a:solidFill>
                  <a:srgbClr val="FF0000"/>
                </a:solidFill>
                <a:latin typeface="Century Gothic" panose="020B0502020202020204" pitchFamily="34" charset="0"/>
                <a:hlinkClick r:id="rId6">
                  <a:extLst>
                    <a:ext uri="{A12FA001-AC4F-418D-AE19-62706E023703}">
                      <ahyp:hlinkClr xmlns:ahyp="http://schemas.microsoft.com/office/drawing/2018/hyperlinkcolor" val="tx"/>
                    </a:ext>
                  </a:extLst>
                </a:hlinkClick>
              </a:rPr>
              <a:t>usatoday.com</a:t>
            </a:r>
            <a:endParaRPr lang="en-US" sz="2800" dirty="0">
              <a:solidFill>
                <a:srgbClr val="FF0000"/>
              </a:solidFill>
              <a:latin typeface="Century Gothic" panose="020B0502020202020204" pitchFamily="34" charset="0"/>
            </a:endParaRPr>
          </a:p>
          <a:p>
            <a:pPr lvl="0">
              <a:defRPr/>
            </a:pPr>
            <a:r>
              <a:rPr lang="en-US" sz="2800" dirty="0">
                <a:solidFill>
                  <a:srgbClr val="FF0000"/>
                </a:solidFill>
                <a:latin typeface="Century Gothic" panose="020B0502020202020204" pitchFamily="34" charset="0"/>
                <a:hlinkClick r:id="rId7">
                  <a:extLst>
                    <a:ext uri="{A12FA001-AC4F-418D-AE19-62706E023703}">
                      <ahyp:hlinkClr xmlns:ahyp="http://schemas.microsoft.com/office/drawing/2018/hyperlinkcolor" val="tx"/>
                    </a:ext>
                  </a:extLst>
                </a:hlinkClick>
              </a:rPr>
              <a:t>si.com</a:t>
            </a:r>
            <a:endParaRPr lang="en-US" sz="2800" dirty="0">
              <a:solidFill>
                <a:srgbClr val="FF0000"/>
              </a:solidFill>
              <a:latin typeface="Century Gothic" panose="020B0502020202020204" pitchFamily="34" charset="0"/>
            </a:endParaRPr>
          </a:p>
          <a:p>
            <a:pPr lvl="0">
              <a:defRPr/>
            </a:pPr>
            <a:r>
              <a:rPr lang="en-US" sz="2800" dirty="0">
                <a:solidFill>
                  <a:srgbClr val="FF0000"/>
                </a:solidFill>
                <a:latin typeface="Century Gothic" panose="020B0502020202020204" pitchFamily="34" charset="0"/>
                <a:hlinkClick r:id="rId8">
                  <a:extLst>
                    <a:ext uri="{A12FA001-AC4F-418D-AE19-62706E023703}">
                      <ahyp:hlinkClr xmlns:ahyp="http://schemas.microsoft.com/office/drawing/2018/hyperlinkcolor" val="tx"/>
                    </a:ext>
                  </a:extLst>
                </a:hlinkClick>
              </a:rPr>
              <a:t>bleacherreport.com</a:t>
            </a:r>
            <a:endParaRPr lang="en-US" sz="2800" dirty="0">
              <a:solidFill>
                <a:srgbClr val="FF0000"/>
              </a:solidFill>
              <a:latin typeface="Century Gothic" panose="020B0502020202020204" pitchFamily="34" charset="0"/>
            </a:endParaRPr>
          </a:p>
          <a:p>
            <a:pPr lvl="0">
              <a:defRPr/>
            </a:pPr>
            <a:r>
              <a:rPr lang="en-US" sz="2800" dirty="0">
                <a:solidFill>
                  <a:srgbClr val="FF0000"/>
                </a:solidFill>
                <a:latin typeface="Century Gothic" panose="020B0502020202020204" pitchFamily="34" charset="0"/>
                <a:hlinkClick r:id="rId9">
                  <a:extLst>
                    <a:ext uri="{A12FA001-AC4F-418D-AE19-62706E023703}">
                      <ahyp:hlinkClr xmlns:ahyp="http://schemas.microsoft.com/office/drawing/2018/hyperlinkcolor" val="tx"/>
                    </a:ext>
                  </a:extLst>
                </a:hlinkClick>
              </a:rPr>
              <a:t>espnpressroom.com</a:t>
            </a:r>
            <a:endParaRPr lang="en-US" sz="2800" dirty="0">
              <a:solidFill>
                <a:srgbClr val="FF0000"/>
              </a:solidFill>
              <a:latin typeface="Century Gothic" panose="020B0502020202020204" pitchFamily="34" charset="0"/>
            </a:endParaRPr>
          </a:p>
          <a:p>
            <a:pPr lvl="0">
              <a:defRPr/>
            </a:pPr>
            <a:r>
              <a:rPr lang="en-US" sz="2800" dirty="0">
                <a:solidFill>
                  <a:srgbClr val="FF0000"/>
                </a:solidFill>
                <a:latin typeface="Century Gothic" panose="020B0502020202020204" pitchFamily="34" charset="0"/>
                <a:hlinkClick r:id="rId10">
                  <a:extLst>
                    <a:ext uri="{A12FA001-AC4F-418D-AE19-62706E023703}">
                      <ahyp:hlinkClr xmlns:ahyp="http://schemas.microsoft.com/office/drawing/2018/hyperlinkcolor" val="tx"/>
                    </a:ext>
                  </a:extLst>
                </a:hlinkClick>
              </a:rPr>
              <a:t>reuters.com</a:t>
            </a:r>
            <a:endParaRPr lang="en-US" sz="2800" dirty="0">
              <a:solidFill>
                <a:srgbClr val="FF0000"/>
              </a:solidFill>
              <a:latin typeface="Century Gothic" panose="020B0502020202020204" pitchFamily="34" charset="0"/>
            </a:endParaRPr>
          </a:p>
          <a:p>
            <a:pPr lvl="0">
              <a:defRPr/>
            </a:pPr>
            <a:r>
              <a:rPr lang="en-US" sz="2800" dirty="0">
                <a:solidFill>
                  <a:srgbClr val="FF0000"/>
                </a:solidFill>
                <a:latin typeface="Century Gothic" panose="020B0502020202020204" pitchFamily="34" charset="0"/>
                <a:hlinkClick r:id="rId11">
                  <a:extLst>
                    <a:ext uri="{A12FA001-AC4F-418D-AE19-62706E023703}">
                      <ahyp:hlinkClr xmlns:ahyp="http://schemas.microsoft.com/office/drawing/2018/hyperlinkcolor" val="tx"/>
                    </a:ext>
                  </a:extLst>
                </a:hlinkClick>
              </a:rPr>
              <a:t>sportscollectorsdaily.com</a:t>
            </a:r>
            <a:endParaRPr lang="en-US" sz="2800" dirty="0">
              <a:solidFill>
                <a:srgbClr val="FF0000"/>
              </a:solidFill>
              <a:latin typeface="Century Gothic" panose="020B0502020202020204" pitchFamily="34" charset="0"/>
            </a:endParaRPr>
          </a:p>
          <a:p>
            <a:pPr lvl="0">
              <a:defRPr/>
            </a:pPr>
            <a:r>
              <a:rPr lang="en-US" sz="2800" dirty="0">
                <a:solidFill>
                  <a:srgbClr val="FF0000"/>
                </a:solidFill>
                <a:latin typeface="Century Gothic" panose="020B0502020202020204" pitchFamily="34" charset="0"/>
                <a:hlinkClick r:id="rId12">
                  <a:extLst>
                    <a:ext uri="{A12FA001-AC4F-418D-AE19-62706E023703}">
                      <ahyp:hlinkClr xmlns:ahyp="http://schemas.microsoft.com/office/drawing/2018/hyperlinkcolor" val="tx"/>
                    </a:ext>
                  </a:extLst>
                </a:hlinkClick>
              </a:rPr>
              <a:t>forbes.com</a:t>
            </a:r>
            <a:endParaRPr lang="en-US" sz="2800" dirty="0">
              <a:solidFill>
                <a:srgbClr val="FF0000"/>
              </a:solidFill>
              <a:latin typeface="Century Gothic" panose="020B0502020202020204" pitchFamily="34" charset="0"/>
            </a:endParaRPr>
          </a:p>
        </p:txBody>
      </p:sp>
      <p:pic>
        <p:nvPicPr>
          <p:cNvPr id="9" name="Picture 2" descr="Michael Jordan Dunk Poster 12x16 image 0">
            <a:extLst>
              <a:ext uri="{FF2B5EF4-FFF2-40B4-BE49-F238E27FC236}">
                <a16:creationId xmlns:a16="http://schemas.microsoft.com/office/drawing/2014/main" id="{29696D1A-9AF4-47D7-BC23-128995ECB1F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99904" y="549587"/>
            <a:ext cx="4340337" cy="5553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7852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36936-E24B-D74F-81F9-B2B94E4D5811}"/>
              </a:ext>
            </a:extLst>
          </p:cNvPr>
          <p:cNvSpPr txBox="1">
            <a:spLocks/>
          </p:cNvSpPr>
          <p:nvPr/>
        </p:nvSpPr>
        <p:spPr>
          <a:xfrm>
            <a:off x="589560" y="856180"/>
            <a:ext cx="4560584" cy="1128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b="1">
                <a:latin typeface="Century Gothic" panose="020B0502020202020204" pitchFamily="34" charset="0"/>
              </a:rPr>
              <a:t>$2.1 billion</a:t>
            </a:r>
            <a:endParaRPr lang="en-US" sz="5400" b="1" dirty="0">
              <a:latin typeface="Century Gothic" panose="020B0502020202020204" pitchFamily="34" charset="0"/>
            </a:endParaRPr>
          </a:p>
        </p:txBody>
      </p:sp>
      <p:sp>
        <p:nvSpPr>
          <p:cNvPr id="3" name="Title 1">
            <a:extLst>
              <a:ext uri="{FF2B5EF4-FFF2-40B4-BE49-F238E27FC236}">
                <a16:creationId xmlns:a16="http://schemas.microsoft.com/office/drawing/2014/main" id="{3DEAA574-7255-9445-931E-7A5FE5D5079D}"/>
              </a:ext>
            </a:extLst>
          </p:cNvPr>
          <p:cNvSpPr txBox="1">
            <a:spLocks/>
          </p:cNvSpPr>
          <p:nvPr/>
        </p:nvSpPr>
        <p:spPr>
          <a:xfrm>
            <a:off x="589560" y="2831285"/>
            <a:ext cx="4559425" cy="25432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Century Gothic" panose="020B0502020202020204" pitchFamily="34" charset="0"/>
              </a:rPr>
              <a:t>Michael Jordan was ranked number 1,001 in the latest Forbes’ report of the world’s billionaires with an estimated fortune of $2.1 billion.</a:t>
            </a:r>
          </a:p>
        </p:txBody>
      </p:sp>
      <p:sp>
        <p:nvSpPr>
          <p:cNvPr id="4" name="Rectangle 3">
            <a:extLst>
              <a:ext uri="{FF2B5EF4-FFF2-40B4-BE49-F238E27FC236}">
                <a16:creationId xmlns:a16="http://schemas.microsoft.com/office/drawing/2014/main" id="{BA8A6F8C-DE7E-6B4D-A28A-BF05E9D7E7CE}"/>
              </a:ext>
            </a:extLst>
          </p:cNvPr>
          <p:cNvSpPr/>
          <p:nvPr/>
        </p:nvSpPr>
        <p:spPr>
          <a:xfrm>
            <a:off x="-1" y="1083484"/>
            <a:ext cx="355197" cy="6734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5FEBFAFE-9956-6E43-9595-678428211D15}"/>
              </a:ext>
            </a:extLst>
          </p:cNvPr>
          <p:cNvSpPr/>
          <p:nvPr/>
        </p:nvSpPr>
        <p:spPr>
          <a:xfrm>
            <a:off x="665084" y="2090569"/>
            <a:ext cx="4297680" cy="787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55DBEA6E-84B9-C643-9F6D-49923F032E31}"/>
              </a:ext>
            </a:extLst>
          </p:cNvPr>
          <p:cNvSpPr/>
          <p:nvPr/>
        </p:nvSpPr>
        <p:spPr>
          <a:xfrm>
            <a:off x="10696157" y="0"/>
            <a:ext cx="1495842" cy="5095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B540989-4AF7-864B-80DB-2A6F5923A749}"/>
              </a:ext>
            </a:extLst>
          </p:cNvPr>
          <p:cNvSpPr/>
          <p:nvPr/>
        </p:nvSpPr>
        <p:spPr>
          <a:xfrm>
            <a:off x="11695176" y="2141"/>
            <a:ext cx="496824" cy="6855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9071BC6-CC56-D646-AC0F-16A49A38CF21}"/>
              </a:ext>
            </a:extLst>
          </p:cNvPr>
          <p:cNvSpPr/>
          <p:nvPr/>
        </p:nvSpPr>
        <p:spPr>
          <a:xfrm>
            <a:off x="10696158" y="6343359"/>
            <a:ext cx="1495842" cy="5161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6B0B899-CB54-C44A-ABF3-BE8C46220740}"/>
              </a:ext>
            </a:extLst>
          </p:cNvPr>
          <p:cNvSpPr/>
          <p:nvPr/>
        </p:nvSpPr>
        <p:spPr>
          <a:xfrm>
            <a:off x="5652341" y="492186"/>
            <a:ext cx="6053819" cy="598176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a:extLst>
              <a:ext uri="{FF2B5EF4-FFF2-40B4-BE49-F238E27FC236}">
                <a16:creationId xmlns:a16="http://schemas.microsoft.com/office/drawing/2014/main" id="{B0A96F51-E5CA-1145-8DC2-631661B6152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5970" r="1" b="12475"/>
          <a:stretch/>
        </p:blipFill>
        <p:spPr bwMode="auto">
          <a:xfrm>
            <a:off x="5966545" y="856180"/>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091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8A11A-DE3D-A448-8044-E873ACB4212D}"/>
              </a:ext>
            </a:extLst>
          </p:cNvPr>
          <p:cNvSpPr txBox="1">
            <a:spLocks/>
          </p:cNvSpPr>
          <p:nvPr/>
        </p:nvSpPr>
        <p:spPr>
          <a:xfrm>
            <a:off x="221551" y="608890"/>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b="1" dirty="0">
                <a:latin typeface="Century Gothic" panose="020B0502020202020204" pitchFamily="34" charset="0"/>
              </a:rPr>
              <a:t>$800 million</a:t>
            </a:r>
          </a:p>
        </p:txBody>
      </p:sp>
      <p:sp>
        <p:nvSpPr>
          <p:cNvPr id="3" name="Title 1">
            <a:extLst>
              <a:ext uri="{FF2B5EF4-FFF2-40B4-BE49-F238E27FC236}">
                <a16:creationId xmlns:a16="http://schemas.microsoft.com/office/drawing/2014/main" id="{F7C28EDC-92A9-294B-BCAD-C2A7B1704CD9}"/>
              </a:ext>
            </a:extLst>
          </p:cNvPr>
          <p:cNvSpPr txBox="1">
            <a:spLocks/>
          </p:cNvSpPr>
          <p:nvPr/>
        </p:nvSpPr>
        <p:spPr>
          <a:xfrm>
            <a:off x="221551" y="2651745"/>
            <a:ext cx="5374179" cy="226584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Century Gothic" panose="020B0502020202020204" pitchFamily="34" charset="0"/>
              </a:rPr>
              <a:t>According to Forbes, Tiger Woods is the next-richest athlete in the world with a net worth of roughly $800 million.</a:t>
            </a:r>
          </a:p>
        </p:txBody>
      </p:sp>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934955"/>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6763121" y="434013"/>
            <a:ext cx="5124682"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187F48B5-090F-FF4F-B8AA-7CBD3D6FA370}"/>
              </a:ext>
            </a:extLst>
          </p:cNvPr>
          <p:cNvPicPr>
            <a:picLocks noChangeAspect="1"/>
          </p:cNvPicPr>
          <p:nvPr/>
        </p:nvPicPr>
        <p:blipFill>
          <a:blip r:embed="rId2"/>
          <a:stretch>
            <a:fillRect/>
          </a:stretch>
        </p:blipFill>
        <p:spPr>
          <a:xfrm>
            <a:off x="7409739" y="1001659"/>
            <a:ext cx="3836503" cy="4649842"/>
          </a:xfrm>
          <a:prstGeom prst="rect">
            <a:avLst/>
          </a:prstGeom>
        </p:spPr>
      </p:pic>
    </p:spTree>
    <p:extLst>
      <p:ext uri="{BB962C8B-B14F-4D97-AF65-F5344CB8AC3E}">
        <p14:creationId xmlns:p14="http://schemas.microsoft.com/office/powerpoint/2010/main" val="520816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934955"/>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6763121" y="434013"/>
            <a:ext cx="5124682"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Jumpman (logo) - Wikipedia">
            <a:extLst>
              <a:ext uri="{FF2B5EF4-FFF2-40B4-BE49-F238E27FC236}">
                <a16:creationId xmlns:a16="http://schemas.microsoft.com/office/drawing/2014/main" id="{98611050-9482-6345-B93E-E5C115C25AD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54881" y="958419"/>
            <a:ext cx="4941161" cy="4941161"/>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5AC6BD5C-0636-3A42-BA4A-DF6EA2E54BE2}"/>
              </a:ext>
            </a:extLst>
          </p:cNvPr>
          <p:cNvSpPr txBox="1">
            <a:spLocks/>
          </p:cNvSpPr>
          <p:nvPr/>
        </p:nvSpPr>
        <p:spPr>
          <a:xfrm>
            <a:off x="221551" y="613695"/>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b="1" dirty="0">
                <a:latin typeface="Century Gothic" panose="020B0502020202020204" pitchFamily="34" charset="0"/>
              </a:rPr>
              <a:t>$500,000</a:t>
            </a:r>
          </a:p>
        </p:txBody>
      </p:sp>
      <p:sp>
        <p:nvSpPr>
          <p:cNvPr id="11" name="Title 1">
            <a:extLst>
              <a:ext uri="{FF2B5EF4-FFF2-40B4-BE49-F238E27FC236}">
                <a16:creationId xmlns:a16="http://schemas.microsoft.com/office/drawing/2014/main" id="{FD38D340-1278-B148-8804-7D4EE4E68801}"/>
              </a:ext>
            </a:extLst>
          </p:cNvPr>
          <p:cNvSpPr txBox="1">
            <a:spLocks/>
          </p:cNvSpPr>
          <p:nvPr/>
        </p:nvSpPr>
        <p:spPr>
          <a:xfrm>
            <a:off x="221551" y="2127247"/>
            <a:ext cx="5415924" cy="351194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Jordan signed his first deal with Nike in 1984, a five-year agreement worth $500,000 per year (about $1.2 million in today’s dollars), plus royalties. </a:t>
            </a:r>
          </a:p>
        </p:txBody>
      </p:sp>
    </p:spTree>
    <p:extLst>
      <p:ext uri="{BB962C8B-B14F-4D97-AF65-F5344CB8AC3E}">
        <p14:creationId xmlns:p14="http://schemas.microsoft.com/office/powerpoint/2010/main" val="2794119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934955"/>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6763121" y="434013"/>
            <a:ext cx="5124682"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Jumpman (logo) - Wikipedia">
            <a:extLst>
              <a:ext uri="{FF2B5EF4-FFF2-40B4-BE49-F238E27FC236}">
                <a16:creationId xmlns:a16="http://schemas.microsoft.com/office/drawing/2014/main" id="{98611050-9482-6345-B93E-E5C115C25AD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54881" y="958419"/>
            <a:ext cx="4941161" cy="4941161"/>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5AC6BD5C-0636-3A42-BA4A-DF6EA2E54BE2}"/>
              </a:ext>
            </a:extLst>
          </p:cNvPr>
          <p:cNvSpPr txBox="1">
            <a:spLocks/>
          </p:cNvSpPr>
          <p:nvPr/>
        </p:nvSpPr>
        <p:spPr>
          <a:xfrm>
            <a:off x="221551" y="613695"/>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$3.1 billion</a:t>
            </a:r>
          </a:p>
        </p:txBody>
      </p:sp>
      <p:sp>
        <p:nvSpPr>
          <p:cNvPr id="11" name="Title 1">
            <a:extLst>
              <a:ext uri="{FF2B5EF4-FFF2-40B4-BE49-F238E27FC236}">
                <a16:creationId xmlns:a16="http://schemas.microsoft.com/office/drawing/2014/main" id="{FD38D340-1278-B148-8804-7D4EE4E68801}"/>
              </a:ext>
            </a:extLst>
          </p:cNvPr>
          <p:cNvSpPr txBox="1">
            <a:spLocks/>
          </p:cNvSpPr>
          <p:nvPr/>
        </p:nvSpPr>
        <p:spPr>
          <a:xfrm>
            <a:off x="221551" y="2127247"/>
            <a:ext cx="5471583" cy="351194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spcAft>
                <a:spcPts val="600"/>
              </a:spcAft>
              <a:defRPr/>
            </a:pPr>
            <a:r>
              <a:rPr lang="en-US" sz="3200" dirty="0">
                <a:solidFill>
                  <a:prstClr val="black"/>
                </a:solidFill>
                <a:latin typeface="Century Gothic" panose="020B0502020202020204" pitchFamily="34" charset="0"/>
              </a:rPr>
              <a:t>Nike built the Jordan Brand into a massive standalone business with $3.1 billion in wholesale revenue in the fiscal year ending May 2019, up 10% from the prior year.</a:t>
            </a:r>
          </a:p>
        </p:txBody>
      </p:sp>
    </p:spTree>
    <p:extLst>
      <p:ext uri="{BB962C8B-B14F-4D97-AF65-F5344CB8AC3E}">
        <p14:creationId xmlns:p14="http://schemas.microsoft.com/office/powerpoint/2010/main" val="651416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79D6FED-2222-DF4A-A73B-911B31B1FD4A}"/>
              </a:ext>
            </a:extLst>
          </p:cNvPr>
          <p:cNvSpPr/>
          <p:nvPr/>
        </p:nvSpPr>
        <p:spPr>
          <a:xfrm>
            <a:off x="304197" y="5760089"/>
            <a:ext cx="11905456" cy="740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B6292CC-41FA-E242-B649-EDBA23999B93}"/>
              </a:ext>
            </a:extLst>
          </p:cNvPr>
          <p:cNvSpPr/>
          <p:nvPr/>
        </p:nvSpPr>
        <p:spPr>
          <a:xfrm>
            <a:off x="304197" y="1934955"/>
            <a:ext cx="4610014" cy="767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B81CF01-EE07-5648-B0EF-44A1E2CE9120}"/>
              </a:ext>
            </a:extLst>
          </p:cNvPr>
          <p:cNvSpPr/>
          <p:nvPr/>
        </p:nvSpPr>
        <p:spPr>
          <a:xfrm>
            <a:off x="6763121" y="434013"/>
            <a:ext cx="5124682" cy="57851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Jumpman (logo) - Wikipedia">
            <a:extLst>
              <a:ext uri="{FF2B5EF4-FFF2-40B4-BE49-F238E27FC236}">
                <a16:creationId xmlns:a16="http://schemas.microsoft.com/office/drawing/2014/main" id="{98611050-9482-6345-B93E-E5C115C25AD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54881" y="958419"/>
            <a:ext cx="4941161" cy="4941161"/>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5AC6BD5C-0636-3A42-BA4A-DF6EA2E54BE2}"/>
              </a:ext>
            </a:extLst>
          </p:cNvPr>
          <p:cNvSpPr txBox="1">
            <a:spLocks/>
          </p:cNvSpPr>
          <p:nvPr/>
        </p:nvSpPr>
        <p:spPr>
          <a:xfrm>
            <a:off x="221551" y="613695"/>
            <a:ext cx="4282983" cy="120036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$130 million</a:t>
            </a:r>
          </a:p>
        </p:txBody>
      </p:sp>
      <p:sp>
        <p:nvSpPr>
          <p:cNvPr id="11" name="Title 1">
            <a:extLst>
              <a:ext uri="{FF2B5EF4-FFF2-40B4-BE49-F238E27FC236}">
                <a16:creationId xmlns:a16="http://schemas.microsoft.com/office/drawing/2014/main" id="{FD38D340-1278-B148-8804-7D4EE4E68801}"/>
              </a:ext>
            </a:extLst>
          </p:cNvPr>
          <p:cNvSpPr txBox="1">
            <a:spLocks/>
          </p:cNvSpPr>
          <p:nvPr/>
        </p:nvSpPr>
        <p:spPr>
          <a:xfrm>
            <a:off x="221551" y="2127247"/>
            <a:ext cx="5598804" cy="351194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sz="3200" dirty="0">
                <a:solidFill>
                  <a:prstClr val="black"/>
                </a:solidFill>
                <a:latin typeface="Century Gothic" panose="020B0502020202020204" pitchFamily="34" charset="0"/>
              </a:rPr>
              <a:t>Jordan’s </a:t>
            </a: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take last year (2019) was $130 million by Forbes’ count, four times as much as that of LeBron James, who has the NBA’s second-biggest shoe deal.</a:t>
            </a:r>
          </a:p>
        </p:txBody>
      </p:sp>
    </p:spTree>
    <p:extLst>
      <p:ext uri="{BB962C8B-B14F-4D97-AF65-F5344CB8AC3E}">
        <p14:creationId xmlns:p14="http://schemas.microsoft.com/office/powerpoint/2010/main" val="38683155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3995</TotalTime>
  <Words>1855</Words>
  <Application>Microsoft Office PowerPoint</Application>
  <PresentationFormat>Widescreen</PresentationFormat>
  <Paragraphs>146</Paragraphs>
  <Slides>44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Arial</vt:lpstr>
      <vt:lpstr>Arial Black</vt:lpstr>
      <vt:lpstr>Calibri</vt:lpstr>
      <vt:lpstr>Calibri Light</vt:lpstr>
      <vt:lpstr>Century Gothic</vt:lpstr>
      <vt:lpstr>Office Theme</vt:lpstr>
      <vt:lpstr>Michael Jordan, Inc.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Michael Jordan, Inc.</vt:lpstr>
      <vt:lpstr>discussion questions</vt:lpstr>
      <vt:lpstr>discussion questions</vt:lpstr>
      <vt:lpstr>discussion questions</vt:lpstr>
      <vt:lpstr>Michael Jordan, Inc.</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Michael Jordan, Inc.</dc:title>
  <dc:creator>Chris Lindauer</dc:creator>
  <cp:lastModifiedBy>Chris Lindauer</cp:lastModifiedBy>
  <cp:revision>61</cp:revision>
  <dcterms:created xsi:type="dcterms:W3CDTF">2020-04-29T12:23:02Z</dcterms:created>
  <dcterms:modified xsi:type="dcterms:W3CDTF">2020-05-12T17:47:04Z</dcterms:modified>
</cp:coreProperties>
</file>