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63" r:id="rId4"/>
    <p:sldId id="264" r:id="rId5"/>
    <p:sldId id="278" r:id="rId6"/>
    <p:sldId id="279" r:id="rId7"/>
    <p:sldId id="280" r:id="rId8"/>
    <p:sldId id="284" r:id="rId9"/>
    <p:sldId id="286" r:id="rId10"/>
    <p:sldId id="287" r:id="rId11"/>
    <p:sldId id="266" r:id="rId12"/>
    <p:sldId id="267" r:id="rId13"/>
    <p:sldId id="281" r:id="rId14"/>
    <p:sldId id="269" r:id="rId15"/>
    <p:sldId id="282" r:id="rId16"/>
    <p:sldId id="273" r:id="rId17"/>
    <p:sldId id="283" r:id="rId18"/>
    <p:sldId id="285" r:id="rId19"/>
    <p:sldId id="288" r:id="rId20"/>
    <p:sldId id="289" r:id="rId21"/>
    <p:sldId id="292" r:id="rId22"/>
    <p:sldId id="291" r:id="rId23"/>
    <p:sldId id="257" r:id="rId24"/>
    <p:sldId id="275" r:id="rId25"/>
    <p:sldId id="274" r:id="rId26"/>
    <p:sldId id="260" r:id="rId27"/>
    <p:sldId id="276" r:id="rId28"/>
    <p:sldId id="293" r:id="rId29"/>
    <p:sldId id="277" r:id="rId30"/>
    <p:sldId id="290" r:id="rId31"/>
    <p:sldId id="261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6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5/1/2020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finance.yahoo.com/news/why-awards-do-matter-for-netflix-amazon-apple-and-other-streamers-195828528.html" TargetMode="External"/><Relationship Id="rId13" Type="http://schemas.openxmlformats.org/officeDocument/2006/relationships/hyperlink" Target="https://www.hollywoodreporter.com/live-feed/netflix-surprise-money-heist-projected-outdraw-tiger-king-1291132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www.nytimes.com/2020/02/04/business/media/netflix-academy-awards-oscars.html" TargetMode="External"/><Relationship Id="rId12" Type="http://schemas.openxmlformats.org/officeDocument/2006/relationships/hyperlink" Target="https://www.vulture.com/2020/04/tiger-king-ratings-netflix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hollywoodreporter.com/live-feed/tiger-king-is-streamed-show-america-1290735" TargetMode="External"/><Relationship Id="rId11" Type="http://schemas.openxmlformats.org/officeDocument/2006/relationships/hyperlink" Target="https://www.theguardian.com/media/2020/apr/16/netflix-now-worth-more-than-exxonmobil-as-value-reaches-187bn" TargetMode="External"/><Relationship Id="rId5" Type="http://schemas.openxmlformats.org/officeDocument/2006/relationships/hyperlink" Target="https://www.newsweek.com/people-have-watched-more-5-billion-minutes-tiger-king-netflix-ratings-show-1498710" TargetMode="External"/><Relationship Id="rId15" Type="http://schemas.openxmlformats.org/officeDocument/2006/relationships/hyperlink" Target="https://www.businessinsider.com/top-disney-plus-power-player-executives-creatives-list-leadership-team-2020-4" TargetMode="External"/><Relationship Id="rId10" Type="http://schemas.openxmlformats.org/officeDocument/2006/relationships/hyperlink" Target="https://observer.com/2019/10/netflix-disney-apple-amazon-hbo-max-peacock-content-budgets/" TargetMode="External"/><Relationship Id="rId4" Type="http://schemas.openxmlformats.org/officeDocument/2006/relationships/hyperlink" Target="https://www.cnn.com/2020/04/19/investing/stocks-week-ahead/index.html" TargetMode="External"/><Relationship Id="rId9" Type="http://schemas.openxmlformats.org/officeDocument/2006/relationships/hyperlink" Target="https://www.businessinsider.com/disney-plus-hulu-getting-biggest-subscriber-gains-surveys-2020-4" TargetMode="External"/><Relationship Id="rId14" Type="http://schemas.openxmlformats.org/officeDocument/2006/relationships/hyperlink" Target="https://deadline.com/2020/04/star-wars-rise-of-skywalker-disneyplus-two-months-early-1202918521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7D1BD5-F55A-4E52-9099-1361DE702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720" y="2063262"/>
            <a:ext cx="4612640" cy="2661138"/>
          </a:xfrm>
        </p:spPr>
        <p:txBody>
          <a:bodyPr anchor="ctr">
            <a:normAutofit fontScale="90000"/>
          </a:bodyPr>
          <a:lstStyle/>
          <a:p>
            <a:r>
              <a:rPr lang="en-US" sz="6000" dirty="0"/>
              <a:t>Tiger King &amp; the Streaming Wars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3283" y="5862200"/>
            <a:ext cx="6861976" cy="658396"/>
          </a:xfrm>
        </p:spPr>
        <p:txBody>
          <a:bodyPr>
            <a:noAutofit/>
          </a:bodyPr>
          <a:lstStyle/>
          <a:p>
            <a:r>
              <a:rPr lang="en-US" sz="6600" b="1" dirty="0"/>
              <a:t>By the Numbers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4606" y="1668104"/>
            <a:ext cx="6260963" cy="3521791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862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9001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150 million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5931659" y="1997838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3600" dirty="0">
                <a:solidFill>
                  <a:prstClr val="white"/>
                </a:solidFill>
                <a:latin typeface="Trebuchet MS" panose="020B0603020202020204"/>
              </a:rPr>
              <a:t>Over 150 consumers have Amazon Prime subscriptions </a:t>
            </a:r>
            <a:r>
              <a:rPr lang="en-US" sz="3600" dirty="0">
                <a:solidFill>
                  <a:prstClr val="white"/>
                </a:solidFill>
              </a:rPr>
              <a:t>which include access to Amazon Prime Video as part of their membership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653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9001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34 million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5985164" y="1056599"/>
            <a:ext cx="58446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>
                <a:solidFill>
                  <a:prstClr val="white"/>
                </a:solidFill>
              </a:rPr>
              <a:t>Roughly 34 million unique viewers watched Netflix’s ‘Tiger King’ over the first ten days of its release, according to Nielsen. </a:t>
            </a:r>
          </a:p>
          <a:p>
            <a:pPr lvl="0"/>
            <a:endParaRPr lang="en-US" sz="3600" dirty="0">
              <a:solidFill>
                <a:prstClr val="white"/>
              </a:solidFill>
            </a:endParaRPr>
          </a:p>
          <a:p>
            <a:pPr lvl="0"/>
            <a:r>
              <a:rPr lang="en-US" sz="3600" dirty="0">
                <a:solidFill>
                  <a:prstClr val="white"/>
                </a:solidFill>
              </a:rPr>
              <a:t>That figure doesn't include viewers outside of the United States.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238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9001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5 billion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6169228" y="1989632"/>
            <a:ext cx="57013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600" dirty="0">
                <a:solidFill>
                  <a:prstClr val="white"/>
                </a:solidFill>
              </a:rPr>
              <a:t>According to Nielsen, viewers watched more than 5 billion minutes of ‘Tiger King’ on Netflix over a one-week period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698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892266"/>
            <a:ext cx="4635880" cy="1057053"/>
          </a:xfrm>
        </p:spPr>
        <p:txBody>
          <a:bodyPr>
            <a:normAutofit/>
          </a:bodyPr>
          <a:lstStyle/>
          <a:p>
            <a:r>
              <a:rPr lang="en-US" sz="6600" b="1" dirty="0"/>
              <a:t>50%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5920794" y="1712633"/>
            <a:ext cx="59316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The original seven episodes of the popular show were by far the most-streamed content in the country, beating out Netflix's Ozark by 50 percent</a:t>
            </a: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075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359" y="2920794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76 million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6094412" y="1989632"/>
            <a:ext cx="594222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600" dirty="0">
                <a:solidFill>
                  <a:prstClr val="white"/>
                </a:solidFill>
              </a:rPr>
              <a:t>According to Netflix, its most popular </a:t>
            </a:r>
            <a:r>
              <a:rPr lang="en-US" sz="3600" u="sng" dirty="0">
                <a:solidFill>
                  <a:prstClr val="white"/>
                </a:solidFill>
              </a:rPr>
              <a:t>show</a:t>
            </a:r>
            <a:r>
              <a:rPr lang="en-US" sz="3600" dirty="0">
                <a:solidFill>
                  <a:prstClr val="white"/>
                </a:solidFill>
              </a:rPr>
              <a:t> ever is “The Witcher”, which was viewed by an audience of 76 million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825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9001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85 million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6092825" y="1158635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According to Netflix, its most-watched </a:t>
            </a:r>
            <a:r>
              <a:rPr kumimoji="0" lang="en-US" sz="36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movies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are the recently released Ryan Reynolds action movie “6 Underground” (83 million) and the Mark Wahlberg action movie “Spenser Confidential” (85 million)</a:t>
            </a: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516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0794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2 hours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5825212" y="889843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en-US" sz="3600" dirty="0">
                <a:solidFill>
                  <a:prstClr val="white"/>
                </a:solidFill>
              </a:rPr>
              <a:t>Netflix says subscribers watch over 2 hours of Netflix per day, on average.</a:t>
            </a:r>
          </a:p>
          <a:p>
            <a:pPr lvl="0">
              <a:defRPr/>
            </a:pPr>
            <a:endParaRPr lang="en-US" sz="3600" dirty="0">
              <a:solidFill>
                <a:prstClr val="white"/>
              </a:solidFill>
            </a:endParaRPr>
          </a:p>
          <a:p>
            <a:pPr lvl="0">
              <a:defRPr/>
            </a:pPr>
            <a:r>
              <a:rPr lang="en-US" sz="3600" dirty="0">
                <a:solidFill>
                  <a:prstClr val="white"/>
                </a:solidFill>
              </a:rPr>
              <a:t>By comparison, Disney says Disney+ subscribers spent between 6 hours and 7 hours per week in the first few months of its launch.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2624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0794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2 months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5920794" y="612844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en-US" sz="3600" dirty="0">
                <a:solidFill>
                  <a:prstClr val="white"/>
                </a:solidFill>
              </a:rPr>
              <a:t>Disney is releasing ‘Star Wars: The Rise of Skywalker’ on Disney+ two months ahead of schedule, with the movie now debuting online on May 4 globally.</a:t>
            </a:r>
          </a:p>
          <a:p>
            <a:pPr lvl="0">
              <a:defRPr/>
            </a:pPr>
            <a:endParaRPr lang="en-US" sz="3600" dirty="0">
              <a:solidFill>
                <a:prstClr val="white"/>
              </a:solidFill>
            </a:endParaRPr>
          </a:p>
          <a:p>
            <a:pPr lvl="0">
              <a:defRPr/>
            </a:pPr>
            <a:r>
              <a:rPr lang="en-US" sz="3600" dirty="0">
                <a:solidFill>
                  <a:prstClr val="white"/>
                </a:solidFill>
              </a:rPr>
              <a:t>Not coincidentally, the date marks an annual Star Wars celebration in pop culture.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522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0794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$0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6092824" y="1158634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Determined not to be left behind, Apple recently </a:t>
            </a:r>
            <a:r>
              <a:rPr lang="en-US" sz="3600" dirty="0">
                <a:solidFill>
                  <a:prstClr val="white"/>
                </a:solidFill>
              </a:rPr>
              <a:t>announced it would offer free access to seven complete TV+ series to almost any person with an Apple ID to help boost the platform’s audience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382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0794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8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5678881" y="1493718"/>
            <a:ext cx="642715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Netflix has won 8 Academy Awards from </a:t>
            </a:r>
            <a:r>
              <a:rPr lang="en-US" sz="3600" dirty="0">
                <a:solidFill>
                  <a:prstClr val="white"/>
                </a:solidFill>
              </a:rPr>
              <a:t>54 nominations, with 24 of them coming in 2020 (more than any other studio…not just streaming platforms like Hulu, but more than </a:t>
            </a:r>
            <a:r>
              <a:rPr lang="en-US" sz="3600" u="sng" dirty="0">
                <a:solidFill>
                  <a:prstClr val="white"/>
                </a:solidFill>
              </a:rPr>
              <a:t>any other movie studio</a:t>
            </a:r>
            <a:r>
              <a:rPr lang="en-US" sz="3600" dirty="0">
                <a:solidFill>
                  <a:prstClr val="white"/>
                </a:solidFill>
              </a:rPr>
              <a:t>)</a:t>
            </a:r>
          </a:p>
          <a:p>
            <a:pPr lvl="0">
              <a:defRPr/>
            </a:pPr>
            <a:endParaRPr lang="en-US" sz="3600" dirty="0">
              <a:solidFill>
                <a:prstClr val="white"/>
              </a:solidFill>
            </a:endParaRPr>
          </a:p>
          <a:p>
            <a:pPr lvl="0">
              <a:defRPr/>
            </a:pPr>
            <a:endParaRPr lang="en-US" sz="3600" dirty="0">
              <a:solidFill>
                <a:prstClr val="white"/>
              </a:solidFill>
            </a:endParaRP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083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9000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167 million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6174997" y="1435634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/>
              <a:t>Netflix is the king of streaming: It had 167 million subscribers around the world — before the entire world was forced inside because of the coronavirus outbreak</a:t>
            </a: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1149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0794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$70 million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5770321" y="1989631"/>
            <a:ext cx="62573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Leading up to the 2020 Oscars, some analysts suggested Netflix had spent as much as $70 million in awards-oriented marketing </a:t>
            </a: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4963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0794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$6 billion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5756449" y="1712632"/>
            <a:ext cx="62166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600" dirty="0">
                <a:solidFill>
                  <a:prstClr val="white"/>
                </a:solidFill>
              </a:rPr>
              <a:t>One industry analyst estimated Amazon and Apple+ spent up to $6 billion on original content last year, with Hulu spending an estimated $3 billion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0132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0794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$15 billion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5678881" y="1989631"/>
            <a:ext cx="64271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600" dirty="0">
                <a:solidFill>
                  <a:prstClr val="white"/>
                </a:solidFill>
              </a:rPr>
              <a:t>Netflix spent $15 billion on original content in 2019, and in 2020, CEO Reed Hastings said, “We plan on taking spend up quite a bit.”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6842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559375" y="5870407"/>
            <a:ext cx="9258464" cy="658396"/>
          </a:xfrm>
        </p:spPr>
        <p:txBody>
          <a:bodyPr>
            <a:noAutofit/>
          </a:bodyPr>
          <a:lstStyle/>
          <a:p>
            <a:r>
              <a:rPr lang="en-US" sz="6600" b="1" dirty="0"/>
              <a:t>Discussion Questions</a:t>
            </a:r>
          </a:p>
        </p:txBody>
      </p:sp>
      <p:pic>
        <p:nvPicPr>
          <p:cNvPr id="11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24A064CB-AE43-425B-9388-D80424073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4606" y="1668104"/>
            <a:ext cx="6260963" cy="3521791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E1A66F27-B9EE-4A2B-A887-E5B976F406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720" y="2063262"/>
            <a:ext cx="4612640" cy="2661138"/>
          </a:xfrm>
        </p:spPr>
        <p:txBody>
          <a:bodyPr anchor="ctr">
            <a:normAutofit fontScale="90000"/>
          </a:bodyPr>
          <a:lstStyle/>
          <a:p>
            <a:r>
              <a:rPr lang="en-US" sz="6000" dirty="0"/>
              <a:t>Tiger King &amp; the Streaming Wars</a:t>
            </a:r>
          </a:p>
        </p:txBody>
      </p:sp>
    </p:spTree>
    <p:extLst>
      <p:ext uri="{BB962C8B-B14F-4D97-AF65-F5344CB8AC3E}">
        <p14:creationId xmlns:p14="http://schemas.microsoft.com/office/powerpoint/2010/main" val="15672000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7D1BD5-F55A-4E52-9099-1361DE702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720" y="2063262"/>
            <a:ext cx="4612640" cy="2661138"/>
          </a:xfrm>
        </p:spPr>
        <p:txBody>
          <a:bodyPr anchor="ctr">
            <a:normAutofit/>
          </a:bodyPr>
          <a:lstStyle/>
          <a:p>
            <a:pPr algn="l"/>
            <a:r>
              <a:rPr lang="en-US" sz="6000" dirty="0"/>
              <a:t>Discussion Questions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9421" y="275101"/>
            <a:ext cx="6783910" cy="6591106"/>
          </a:xfrm>
        </p:spPr>
        <p:txBody>
          <a:bodyPr>
            <a:normAutofit fontScale="92500" lnSpcReduction="10000"/>
          </a:bodyPr>
          <a:lstStyle/>
          <a:p>
            <a:pPr marL="514350" indent="-514350" algn="l">
              <a:buAutoNum type="arabicParenR"/>
            </a:pPr>
            <a:r>
              <a:rPr lang="en-US" sz="3200" dirty="0"/>
              <a:t>What are ratings?  What are viewers?  What are “unique” viewers?</a:t>
            </a:r>
          </a:p>
          <a:p>
            <a:pPr marL="514350" indent="-514350" algn="l">
              <a:buAutoNum type="arabicParenR"/>
            </a:pPr>
            <a:endParaRPr lang="en-US" sz="3200" dirty="0"/>
          </a:p>
          <a:p>
            <a:pPr marL="514350" indent="-514350" algn="l">
              <a:buAutoNum type="arabicParenR"/>
            </a:pPr>
            <a:r>
              <a:rPr lang="en-US" sz="3200" dirty="0"/>
              <a:t>Why are ratings important to traditional broadcast and cable companies?</a:t>
            </a:r>
          </a:p>
          <a:p>
            <a:pPr marL="514350" indent="-514350" algn="l">
              <a:buAutoNum type="arabicParenR"/>
            </a:pPr>
            <a:endParaRPr lang="en-US" sz="3200" dirty="0"/>
          </a:p>
          <a:p>
            <a:pPr marL="514350" indent="-514350" algn="l">
              <a:buAutoNum type="arabicParenR"/>
            </a:pPr>
            <a:r>
              <a:rPr lang="en-US" sz="3200" dirty="0"/>
              <a:t>Why are ratings important to advertisers?</a:t>
            </a:r>
          </a:p>
          <a:p>
            <a:pPr marL="514350" indent="-514350" algn="l">
              <a:buAutoNum type="arabicParenR"/>
            </a:pPr>
            <a:endParaRPr lang="en-US" sz="3200" dirty="0"/>
          </a:p>
          <a:p>
            <a:pPr marL="514350" indent="-514350" algn="l">
              <a:buAutoNum type="arabicParenR"/>
            </a:pPr>
            <a:r>
              <a:rPr lang="en-US" sz="3200" dirty="0"/>
              <a:t>Netflix does not sell advertising.  Why do you think ratings might still be important to the company?</a:t>
            </a:r>
          </a:p>
        </p:txBody>
      </p:sp>
    </p:spTree>
    <p:extLst>
      <p:ext uri="{BB962C8B-B14F-4D97-AF65-F5344CB8AC3E}">
        <p14:creationId xmlns:p14="http://schemas.microsoft.com/office/powerpoint/2010/main" val="25047112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7D1BD5-F55A-4E52-9099-1361DE702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720" y="2063262"/>
            <a:ext cx="4612640" cy="2661138"/>
          </a:xfrm>
        </p:spPr>
        <p:txBody>
          <a:bodyPr anchor="ctr">
            <a:normAutofit/>
          </a:bodyPr>
          <a:lstStyle/>
          <a:p>
            <a:pPr algn="l"/>
            <a:r>
              <a:rPr lang="en-US" sz="6000" dirty="0"/>
              <a:t>Discussion Questions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9421" y="240964"/>
            <a:ext cx="6699859" cy="6625243"/>
          </a:xfrm>
        </p:spPr>
        <p:txBody>
          <a:bodyPr>
            <a:normAutofit fontScale="92500" lnSpcReduction="10000"/>
          </a:bodyPr>
          <a:lstStyle/>
          <a:p>
            <a:pPr marL="514350" indent="-514350" algn="l">
              <a:buFont typeface="+mj-lt"/>
              <a:buAutoNum type="arabicParenR" startAt="5"/>
            </a:pPr>
            <a:r>
              <a:rPr lang="en-US" sz="3200" dirty="0"/>
              <a:t>Netflix has publicly stated that they will not change their business model and sell ads.  Do you think they might change their minds at some point?</a:t>
            </a:r>
          </a:p>
          <a:p>
            <a:pPr marL="514350" indent="-514350" algn="l">
              <a:buFont typeface="+mj-lt"/>
              <a:buAutoNum type="arabicParenR" startAt="5"/>
            </a:pPr>
            <a:endParaRPr lang="en-US" sz="3200" dirty="0"/>
          </a:p>
          <a:p>
            <a:pPr marL="514350" indent="-514350" algn="l">
              <a:buAutoNum type="arabicParenR" startAt="5"/>
            </a:pPr>
            <a:r>
              <a:rPr lang="en-US" sz="3200" dirty="0"/>
              <a:t>Would you still watch Netflix if there were advertisements in your favorite shows?</a:t>
            </a:r>
          </a:p>
          <a:p>
            <a:pPr marL="514350" indent="-514350" algn="l">
              <a:buAutoNum type="arabicParenR" startAt="5"/>
            </a:pPr>
            <a:endParaRPr lang="en-US" sz="3200" dirty="0"/>
          </a:p>
          <a:p>
            <a:pPr marL="514350" indent="-514350" algn="l">
              <a:buAutoNum type="arabicParenR" startAt="5"/>
            </a:pPr>
            <a:r>
              <a:rPr lang="en-US" sz="3200" dirty="0"/>
              <a:t>What are your favorite shows on streaming services?  Why do you think that information might be important to Netflix, Amazon, Disney+, Hulu or Apple+?</a:t>
            </a:r>
          </a:p>
        </p:txBody>
      </p:sp>
    </p:spTree>
    <p:extLst>
      <p:ext uri="{BB962C8B-B14F-4D97-AF65-F5344CB8AC3E}">
        <p14:creationId xmlns:p14="http://schemas.microsoft.com/office/powerpoint/2010/main" val="24337726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7D1BD5-F55A-4E52-9099-1361DE702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720" y="2063262"/>
            <a:ext cx="4612640" cy="2661138"/>
          </a:xfrm>
        </p:spPr>
        <p:txBody>
          <a:bodyPr anchor="ctr">
            <a:normAutofit/>
          </a:bodyPr>
          <a:lstStyle/>
          <a:p>
            <a:pPr algn="l"/>
            <a:r>
              <a:rPr lang="en-US" sz="6000" dirty="0"/>
              <a:t>Discussion Questions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9421" y="166255"/>
            <a:ext cx="6376947" cy="6683538"/>
          </a:xfrm>
        </p:spPr>
        <p:txBody>
          <a:bodyPr>
            <a:normAutofit lnSpcReduction="10000"/>
          </a:bodyPr>
          <a:lstStyle/>
          <a:p>
            <a:pPr marL="514350" indent="-514350" algn="l">
              <a:buFont typeface="+mj-lt"/>
              <a:buAutoNum type="arabicParenR" startAt="8"/>
            </a:pPr>
            <a:r>
              <a:rPr lang="en-US" sz="3200" dirty="0"/>
              <a:t>Did you watch Tiger King?  If so, did you like it?  Do you think it was a success for Netflix even if people didn’t like it?</a:t>
            </a:r>
          </a:p>
          <a:p>
            <a:pPr marL="514350" indent="-514350" algn="l">
              <a:buFont typeface="+mj-lt"/>
              <a:buAutoNum type="arabicParenR" startAt="8"/>
            </a:pPr>
            <a:endParaRPr lang="en-US" sz="3200" dirty="0"/>
          </a:p>
          <a:p>
            <a:pPr marL="514350" indent="-514350" algn="l">
              <a:buAutoNum type="arabicParenR" startAt="8"/>
            </a:pPr>
            <a:r>
              <a:rPr lang="en-US" sz="3200" dirty="0"/>
              <a:t>Industry experts would suggest Tiger King went viral.  What does that mean and how did it help Netflix to boost its audience?</a:t>
            </a:r>
          </a:p>
          <a:p>
            <a:pPr marL="514350" indent="-514350" algn="l">
              <a:buAutoNum type="arabicParenR" startAt="8"/>
            </a:pPr>
            <a:endParaRPr lang="en-US" sz="3200" dirty="0"/>
          </a:p>
          <a:p>
            <a:pPr marL="514350" indent="-514350" algn="l">
              <a:buAutoNum type="arabicParenR" startAt="8"/>
            </a:pPr>
            <a:r>
              <a:rPr lang="en-US" sz="3200" dirty="0"/>
              <a:t> How do you think social media helped to boost Tiger King viewership?  </a:t>
            </a:r>
          </a:p>
        </p:txBody>
      </p:sp>
    </p:spTree>
    <p:extLst>
      <p:ext uri="{BB962C8B-B14F-4D97-AF65-F5344CB8AC3E}">
        <p14:creationId xmlns:p14="http://schemas.microsoft.com/office/powerpoint/2010/main" val="8367839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7D1BD5-F55A-4E52-9099-1361DE702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720" y="2063262"/>
            <a:ext cx="4612640" cy="2661138"/>
          </a:xfrm>
        </p:spPr>
        <p:txBody>
          <a:bodyPr anchor="ctr">
            <a:normAutofit/>
          </a:bodyPr>
          <a:lstStyle/>
          <a:p>
            <a:pPr algn="l"/>
            <a:r>
              <a:rPr lang="en-US" sz="6000" dirty="0"/>
              <a:t>Discussion Questions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9421" y="1056932"/>
            <a:ext cx="6699859" cy="4744136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arenR" startAt="11"/>
            </a:pPr>
            <a:r>
              <a:rPr lang="en-US" sz="3200" dirty="0"/>
              <a:t> What is competition?</a:t>
            </a:r>
          </a:p>
          <a:p>
            <a:pPr marL="514350" indent="-514350" algn="l">
              <a:buFont typeface="+mj-lt"/>
              <a:buAutoNum type="arabicParenR" startAt="11"/>
            </a:pPr>
            <a:endParaRPr lang="en-US" sz="3200" dirty="0"/>
          </a:p>
          <a:p>
            <a:pPr marL="514350" indent="-514350" algn="l">
              <a:buFont typeface="+mj-lt"/>
              <a:buAutoNum type="arabicParenR" startAt="11"/>
            </a:pPr>
            <a:r>
              <a:rPr lang="en-US" sz="3200" dirty="0"/>
              <a:t>Clarify what is meant by the competition for entertainment dollars.</a:t>
            </a:r>
          </a:p>
          <a:p>
            <a:pPr algn="l"/>
            <a:endParaRPr lang="en-US" sz="3200" dirty="0"/>
          </a:p>
          <a:p>
            <a:pPr marL="514350" indent="-514350" algn="l">
              <a:buFont typeface="+mj-lt"/>
              <a:buAutoNum type="arabicParenR" startAt="13"/>
            </a:pPr>
            <a:r>
              <a:rPr lang="en-US" sz="3200" dirty="0"/>
              <a:t>Explain what characteristics make sports and entertainment products unique.</a:t>
            </a:r>
          </a:p>
        </p:txBody>
      </p:sp>
    </p:spTree>
    <p:extLst>
      <p:ext uri="{BB962C8B-B14F-4D97-AF65-F5344CB8AC3E}">
        <p14:creationId xmlns:p14="http://schemas.microsoft.com/office/powerpoint/2010/main" val="36612249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7D1BD5-F55A-4E52-9099-1361DE702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720" y="2063262"/>
            <a:ext cx="4612640" cy="2661138"/>
          </a:xfrm>
        </p:spPr>
        <p:txBody>
          <a:bodyPr anchor="ctr">
            <a:normAutofit/>
          </a:bodyPr>
          <a:lstStyle/>
          <a:p>
            <a:pPr algn="l"/>
            <a:r>
              <a:rPr lang="en-US" sz="6000" dirty="0"/>
              <a:t>Discussion Questions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9421" y="275101"/>
            <a:ext cx="6699859" cy="6574692"/>
          </a:xfrm>
        </p:spPr>
        <p:txBody>
          <a:bodyPr>
            <a:normAutofit/>
          </a:bodyPr>
          <a:lstStyle/>
          <a:p>
            <a:pPr algn="l"/>
            <a:endParaRPr lang="en-US" sz="3200" dirty="0"/>
          </a:p>
          <a:p>
            <a:pPr marL="514350" indent="-514350" algn="l">
              <a:buFont typeface="+mj-lt"/>
              <a:buAutoNum type="arabicParenR" startAt="14"/>
            </a:pPr>
            <a:r>
              <a:rPr lang="en-US" sz="3200" dirty="0"/>
              <a:t>What is the difference between direct and indirect competition?</a:t>
            </a:r>
          </a:p>
          <a:p>
            <a:pPr marL="514350" indent="-514350" algn="l">
              <a:buFont typeface="+mj-lt"/>
              <a:buAutoNum type="arabicParenR" startAt="14"/>
            </a:pPr>
            <a:endParaRPr lang="en-US" sz="3200" dirty="0"/>
          </a:p>
          <a:p>
            <a:pPr marL="514350" indent="-514350" algn="l">
              <a:buFont typeface="+mj-lt"/>
              <a:buAutoNum type="arabicParenR" startAt="14"/>
            </a:pPr>
            <a:r>
              <a:rPr lang="en-US" sz="3200" dirty="0"/>
              <a:t> Who might represent direct competition for Netflix?  Indirect competition? </a:t>
            </a:r>
          </a:p>
          <a:p>
            <a:pPr marL="514350" indent="-514350" algn="l">
              <a:buFont typeface="+mj-lt"/>
              <a:buAutoNum type="arabicParenR" startAt="14"/>
            </a:pPr>
            <a:endParaRPr lang="en-US" sz="3200" dirty="0"/>
          </a:p>
          <a:p>
            <a:pPr marL="514350" indent="-514350" algn="l">
              <a:buFont typeface="+mj-lt"/>
              <a:buAutoNum type="arabicParenR" startAt="14"/>
            </a:pPr>
            <a:r>
              <a:rPr lang="en-US" sz="3200" dirty="0"/>
              <a:t> Do you think Netflix is concerned with indirect competitors?  Why or why not?</a:t>
            </a:r>
          </a:p>
        </p:txBody>
      </p:sp>
    </p:spTree>
    <p:extLst>
      <p:ext uri="{BB962C8B-B14F-4D97-AF65-F5344CB8AC3E}">
        <p14:creationId xmlns:p14="http://schemas.microsoft.com/office/powerpoint/2010/main" val="2998630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7D1BD5-F55A-4E52-9099-1361DE702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720" y="2063262"/>
            <a:ext cx="4612640" cy="2661138"/>
          </a:xfrm>
        </p:spPr>
        <p:txBody>
          <a:bodyPr anchor="ctr">
            <a:normAutofit/>
          </a:bodyPr>
          <a:lstStyle/>
          <a:p>
            <a:pPr algn="l"/>
            <a:r>
              <a:rPr lang="en-US" sz="6000" dirty="0"/>
              <a:t>Discussion Questions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9421" y="275101"/>
            <a:ext cx="6699859" cy="6307797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arenR" startAt="17"/>
            </a:pPr>
            <a:r>
              <a:rPr lang="en-US" sz="3200" dirty="0"/>
              <a:t> What is “market share” and how do you think streaming companies gain market share in the competition for viewers? </a:t>
            </a:r>
          </a:p>
          <a:p>
            <a:pPr marL="514350" indent="-514350" algn="l">
              <a:buFont typeface="+mj-lt"/>
              <a:buAutoNum type="arabicParenR" startAt="17"/>
            </a:pPr>
            <a:endParaRPr lang="en-US" sz="3200" dirty="0"/>
          </a:p>
          <a:p>
            <a:pPr marL="514350" indent="-514350" algn="l">
              <a:buFont typeface="+mj-lt"/>
              <a:buAutoNum type="arabicParenR" startAt="17"/>
            </a:pPr>
            <a:r>
              <a:rPr lang="en-US" sz="3200" dirty="0"/>
              <a:t> YouTube isn’t typically considered part of the “Big Five” in the streaming wars (Netflix, Amazon, Hulu, Disney+, Apple+).  Why do you think that is and do you think that could change in the future?  Why or why not?</a:t>
            </a:r>
          </a:p>
        </p:txBody>
      </p:sp>
    </p:spTree>
    <p:extLst>
      <p:ext uri="{BB962C8B-B14F-4D97-AF65-F5344CB8AC3E}">
        <p14:creationId xmlns:p14="http://schemas.microsoft.com/office/powerpoint/2010/main" val="1597538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9156" y="2945523"/>
            <a:ext cx="4635880" cy="966954"/>
          </a:xfrm>
        </p:spPr>
        <p:txBody>
          <a:bodyPr>
            <a:normAutofit lnSpcReduction="10000"/>
          </a:bodyPr>
          <a:lstStyle/>
          <a:p>
            <a:r>
              <a:rPr lang="en-US" sz="6600" b="1" dirty="0"/>
              <a:t>174 million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5597718" y="1989632"/>
            <a:ext cx="63551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>
                <a:solidFill>
                  <a:prstClr val="white"/>
                </a:solidFill>
              </a:rPr>
              <a:t>Netflix updated their subscriber forecast to roughly 174 million worldwide — growth of around 7 million from last quarter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3140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7D1BD5-F55A-4E52-9099-1361DE702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720" y="2063262"/>
            <a:ext cx="4612640" cy="2661138"/>
          </a:xfrm>
        </p:spPr>
        <p:txBody>
          <a:bodyPr anchor="ctr">
            <a:normAutofit/>
          </a:bodyPr>
          <a:lstStyle/>
          <a:p>
            <a:pPr algn="l"/>
            <a:r>
              <a:rPr lang="en-US" sz="6000" dirty="0"/>
              <a:t>Discussion Questions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9421" y="290945"/>
            <a:ext cx="6699859" cy="6276109"/>
          </a:xfrm>
        </p:spPr>
        <p:txBody>
          <a:bodyPr>
            <a:normAutofit lnSpcReduction="10000"/>
          </a:bodyPr>
          <a:lstStyle/>
          <a:p>
            <a:pPr marL="514350" indent="-514350" algn="l">
              <a:buFont typeface="+mj-lt"/>
              <a:buAutoNum type="arabicParenR" startAt="19"/>
            </a:pPr>
            <a:r>
              <a:rPr lang="en-US" sz="3200" dirty="0"/>
              <a:t> Why do streaming platforms spend so billions of dollars creating original content?</a:t>
            </a:r>
          </a:p>
          <a:p>
            <a:pPr marL="514350" indent="-514350" algn="l">
              <a:buFont typeface="+mj-lt"/>
              <a:buAutoNum type="arabicParenR" startAt="19"/>
            </a:pPr>
            <a:endParaRPr lang="en-US" sz="3200" dirty="0"/>
          </a:p>
          <a:p>
            <a:pPr marL="514350" indent="-514350" algn="l">
              <a:buFont typeface="+mj-lt"/>
              <a:buAutoNum type="arabicParenR" startAt="19"/>
            </a:pPr>
            <a:r>
              <a:rPr lang="en-US" sz="3200" dirty="0"/>
              <a:t>In the business of sports and entertainment, how might the quality of a product influence the company’s profitability?</a:t>
            </a:r>
          </a:p>
          <a:p>
            <a:pPr marL="514350" indent="-514350" algn="l">
              <a:buFont typeface="+mj-lt"/>
              <a:buAutoNum type="arabicParenR" startAt="19"/>
            </a:pPr>
            <a:endParaRPr lang="en-US" sz="3200" dirty="0"/>
          </a:p>
          <a:p>
            <a:pPr marL="514350" indent="-514350" algn="l">
              <a:buFont typeface="+mj-lt"/>
              <a:buAutoNum type="arabicParenR" startAt="19"/>
            </a:pPr>
            <a:r>
              <a:rPr lang="en-US" sz="3200" dirty="0"/>
              <a:t> Why might winning Academy Awards be important to a streaming service?  Why would Netflix spend millions in Oscars-related marketing campaigns?</a:t>
            </a:r>
          </a:p>
        </p:txBody>
      </p:sp>
    </p:spTree>
    <p:extLst>
      <p:ext uri="{BB962C8B-B14F-4D97-AF65-F5344CB8AC3E}">
        <p14:creationId xmlns:p14="http://schemas.microsoft.com/office/powerpoint/2010/main" val="23707908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7D1BD5-F55A-4E52-9099-1361DE702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720" y="2063262"/>
            <a:ext cx="4612640" cy="2661138"/>
          </a:xfrm>
        </p:spPr>
        <p:txBody>
          <a:bodyPr anchor="ctr">
            <a:normAutofit/>
          </a:bodyPr>
          <a:lstStyle/>
          <a:p>
            <a:pPr algn="l"/>
            <a:r>
              <a:rPr lang="en-US" sz="6000" dirty="0"/>
              <a:t>Sources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2333" y="483543"/>
            <a:ext cx="6376947" cy="589091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sz="32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cnn.com</a:t>
            </a:r>
            <a:endParaRPr lang="en-US" sz="3200" dirty="0"/>
          </a:p>
          <a:p>
            <a:pPr algn="l"/>
            <a:r>
              <a:rPr lang="en-US" sz="32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newsweek.com</a:t>
            </a:r>
            <a:endParaRPr lang="en-US" sz="3200" dirty="0"/>
          </a:p>
          <a:p>
            <a:pPr algn="l"/>
            <a:r>
              <a:rPr lang="en-US" sz="32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hollywoodreporter.com</a:t>
            </a:r>
            <a:endParaRPr lang="en-US" sz="3200" dirty="0"/>
          </a:p>
          <a:p>
            <a:pPr algn="l"/>
            <a:r>
              <a:rPr lang="en-US" sz="32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nytimes.com</a:t>
            </a:r>
            <a:endParaRPr lang="en-US" sz="3200" dirty="0"/>
          </a:p>
          <a:p>
            <a:pPr algn="l"/>
            <a:r>
              <a:rPr lang="en-US" sz="32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finance.yahoo.com</a:t>
            </a:r>
            <a:endParaRPr lang="en-US" sz="3200" dirty="0"/>
          </a:p>
          <a:p>
            <a:pPr algn="l"/>
            <a:r>
              <a:rPr lang="en-US" sz="32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cnn.com</a:t>
            </a:r>
            <a:endParaRPr lang="en-US" sz="3200" dirty="0"/>
          </a:p>
          <a:p>
            <a:pPr algn="l"/>
            <a:r>
              <a:rPr lang="en-US" sz="3200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businessinsider.com</a:t>
            </a:r>
            <a:endParaRPr lang="en-US" sz="3200" dirty="0"/>
          </a:p>
          <a:p>
            <a:pPr algn="l"/>
            <a:r>
              <a:rPr lang="en-US" sz="3200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observer.com</a:t>
            </a:r>
            <a:endParaRPr lang="en-US" sz="3200" dirty="0"/>
          </a:p>
          <a:p>
            <a:pPr algn="l"/>
            <a:r>
              <a:rPr lang="en-US" sz="32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cnn.com</a:t>
            </a:r>
            <a:endParaRPr lang="en-US" sz="3200" dirty="0"/>
          </a:p>
          <a:p>
            <a:pPr algn="l"/>
            <a:r>
              <a:rPr lang="en-US" sz="3200" dirty="0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theguardian.com</a:t>
            </a:r>
            <a:endParaRPr lang="en-US" sz="3200" dirty="0"/>
          </a:p>
          <a:p>
            <a:pPr algn="l"/>
            <a:r>
              <a:rPr lang="en-US" sz="3200" dirty="0"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vulture.com</a:t>
            </a:r>
            <a:endParaRPr lang="en-US" sz="3200" dirty="0"/>
          </a:p>
          <a:p>
            <a:pPr algn="l"/>
            <a:r>
              <a:rPr lang="en-US" sz="3200" dirty="0"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hollywoodreporter.com</a:t>
            </a:r>
            <a:endParaRPr lang="en-US" sz="3200" dirty="0"/>
          </a:p>
          <a:p>
            <a:pPr algn="l"/>
            <a:r>
              <a:rPr lang="en-US" sz="3200" dirty="0"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deadline.com</a:t>
            </a:r>
            <a:endParaRPr lang="en-US" sz="3200" dirty="0"/>
          </a:p>
          <a:p>
            <a:pPr algn="l"/>
            <a:r>
              <a:rPr lang="en-US" sz="3200" dirty="0"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businessinsider.com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64294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9001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30%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6094412" y="2266631"/>
            <a:ext cx="56534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>
                <a:solidFill>
                  <a:prstClr val="white"/>
                </a:solidFill>
              </a:rPr>
              <a:t>The COVID-19 health crisis has not hurt Netflix, the company’s stock is up 30% this year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82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9001"/>
            <a:ext cx="4635880" cy="999997"/>
          </a:xfrm>
        </p:spPr>
        <p:txBody>
          <a:bodyPr>
            <a:normAutofit fontScale="92500"/>
          </a:bodyPr>
          <a:lstStyle/>
          <a:p>
            <a:r>
              <a:rPr lang="en-US" sz="6600" b="1" dirty="0"/>
              <a:t>$196 billion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6094412" y="1158635"/>
            <a:ext cx="575644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Netflix’s market value is nearly $</a:t>
            </a:r>
            <a:r>
              <a:rPr lang="en-US" sz="3600" dirty="0">
                <a:solidFill>
                  <a:prstClr val="white"/>
                </a:solidFill>
              </a:rPr>
              <a:t>196 billion, making the company even more valuable than ExxonMobil.</a:t>
            </a:r>
          </a:p>
          <a:p>
            <a:pPr lvl="0"/>
            <a:r>
              <a:rPr lang="en-US" sz="3600" dirty="0">
                <a:solidFill>
                  <a:prstClr val="white"/>
                </a:solidFill>
              </a:rPr>
              <a:t> </a:t>
            </a:r>
          </a:p>
          <a:p>
            <a:pPr lvl="0"/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Disney's market value is currently sitting at roughly $184 billion. </a:t>
            </a: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712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9001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2x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5767023" y="889842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When Disney's stock hit an all-time high in November 2019, its market value was twice Netflix’s.  </a:t>
            </a:r>
            <a:endParaRPr lang="en-US" sz="3600" dirty="0">
              <a:solidFill>
                <a:prstClr val="white"/>
              </a:solidFill>
              <a:latin typeface="Trebuchet MS" panose="020B060302020202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The coronavirus outbreak has forced closures of its theme parks and hurt the company at the box office.</a:t>
            </a: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543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9001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50 million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5767023" y="604637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Like Netflix, however, Disney’s streaming service (Disney+) has been thriving during the pandemic. The service crossed the 50 million subscriber mark in March, making it the fastest streaming service to reach that milestone by a wide </a:t>
            </a:r>
            <a:r>
              <a:rPr lang="en-US" sz="3600" dirty="0">
                <a:solidFill>
                  <a:prstClr val="white"/>
                </a:solidFill>
              </a:rPr>
              <a:t>margin.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956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9001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90 million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5846536" y="1158635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Research firm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Lightshed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Partners estimated in a recent report that Disney Plus would reach 90 million subscribers by September 2021 and break 100 subscribers in fiscal year 2022 </a:t>
            </a: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25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F84762E-7FCC-4EAF-B9E7-CE7214491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27A1389-2A5D-4886-AD82-F213767E6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07"/>
            <a:ext cx="12192000" cy="685800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1038667-0C3F-4764-A24D-DA9D9B474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4527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AC2195B-895A-4535-8ECD-9F5B669C5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571EEFCA-9235-4BC2-85C3-A4EC6EE57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23FFF-DE41-4A08-BDF3-F161C66A99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41" y="2929001"/>
            <a:ext cx="4635880" cy="999997"/>
          </a:xfrm>
        </p:spPr>
        <p:txBody>
          <a:bodyPr>
            <a:normAutofit/>
          </a:bodyPr>
          <a:lstStyle/>
          <a:p>
            <a:r>
              <a:rPr lang="en-US" sz="6600" b="1" dirty="0"/>
              <a:t>31 million</a:t>
            </a:r>
          </a:p>
        </p:txBody>
      </p:sp>
      <p:pic>
        <p:nvPicPr>
          <p:cNvPr id="1026" name="Picture 2" descr="Netflix's new true crime series Tiger King both fascinating and ...">
            <a:extLst>
              <a:ext uri="{FF2B5EF4-FFF2-40B4-BE49-F238E27FC236}">
                <a16:creationId xmlns:a16="http://schemas.microsoft.com/office/drawing/2014/main" id="{63B75194-2FB0-4356-8BB6-D4402E51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6228" y="5166120"/>
            <a:ext cx="2732071" cy="1536790"/>
          </a:xfrm>
          <a:prstGeom prst="rect">
            <a:avLst/>
          </a:prstGeo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EBBA39-8E37-46F9-9272-82F69FD9102D}"/>
              </a:ext>
            </a:extLst>
          </p:cNvPr>
          <p:cNvSpPr/>
          <p:nvPr/>
        </p:nvSpPr>
        <p:spPr>
          <a:xfrm>
            <a:off x="5992356" y="2551836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3600" dirty="0">
                <a:solidFill>
                  <a:prstClr val="white"/>
                </a:solidFill>
              </a:rPr>
              <a:t>According to reports, Hulu currently has 30.7 million paid subscribers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28" name="Picture 4" descr="Netflix Logo Png Black">
            <a:extLst>
              <a:ext uri="{FF2B5EF4-FFF2-40B4-BE49-F238E27FC236}">
                <a16:creationId xmlns:a16="http://schemas.microsoft.com/office/drawing/2014/main" id="{FD066631-5A16-47CB-8A3E-52E7A377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7" y="459670"/>
            <a:ext cx="3359649" cy="91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608371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3337</TotalTime>
  <Words>1124</Words>
  <Application>Microsoft Office PowerPoint</Application>
  <PresentationFormat>Widescreen</PresentationFormat>
  <Paragraphs>114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Trebuchet MS</vt:lpstr>
      <vt:lpstr>Berlin</vt:lpstr>
      <vt:lpstr>Tiger King &amp; the Streaming Wars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Tiger King &amp; the Streaming Wars</vt:lpstr>
      <vt:lpstr>Discussion Questions</vt:lpstr>
      <vt:lpstr>Discussion Questions</vt:lpstr>
      <vt:lpstr>Discussion Questions</vt:lpstr>
      <vt:lpstr>Discussion Questions</vt:lpstr>
      <vt:lpstr>Discussion Questions</vt:lpstr>
      <vt:lpstr>Discussion Questions</vt:lpstr>
      <vt:lpstr>Discussion Questions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Netflix’s “Tiger King”</dc:title>
  <dc:creator>Chris Lindauer</dc:creator>
  <cp:lastModifiedBy>Chris Lindauer</cp:lastModifiedBy>
  <cp:revision>42</cp:revision>
  <dcterms:created xsi:type="dcterms:W3CDTF">2020-04-14T19:32:04Z</dcterms:created>
  <dcterms:modified xsi:type="dcterms:W3CDTF">2020-05-01T19:15:33Z</dcterms:modified>
</cp:coreProperties>
</file>