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8" r:id="rId4"/>
    <p:sldId id="259" r:id="rId5"/>
    <p:sldId id="260" r:id="rId6"/>
    <p:sldId id="261" r:id="rId7"/>
    <p:sldId id="262"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93CB-D7C4-4A96-BBF0-826CB858F5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F928BB-DE67-43BC-88B3-6B9E00528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6F229-70B8-433A-85F7-C8B80A19AEEA}"/>
              </a:ext>
            </a:extLst>
          </p:cNvPr>
          <p:cNvSpPr>
            <a:spLocks noGrp="1"/>
          </p:cNvSpPr>
          <p:nvPr>
            <p:ph type="dt" sz="half" idx="10"/>
          </p:nvPr>
        </p:nvSpPr>
        <p:spPr/>
        <p:txBody>
          <a:bodyPr/>
          <a:lstStyle/>
          <a:p>
            <a:fld id="{7FAD01D6-A689-4773-864D-CCEB1722F165}" type="datetimeFigureOut">
              <a:rPr lang="en-US" smtClean="0"/>
              <a:t>9/15/2020</a:t>
            </a:fld>
            <a:endParaRPr lang="en-US"/>
          </a:p>
        </p:txBody>
      </p:sp>
      <p:sp>
        <p:nvSpPr>
          <p:cNvPr id="5" name="Footer Placeholder 4">
            <a:extLst>
              <a:ext uri="{FF2B5EF4-FFF2-40B4-BE49-F238E27FC236}">
                <a16:creationId xmlns:a16="http://schemas.microsoft.com/office/drawing/2014/main" id="{4FCC2ED4-EA63-4B90-BF2A-20960D3F4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0BDC9-4E2E-496E-B911-DEDAE008B6F4}"/>
              </a:ext>
            </a:extLst>
          </p:cNvPr>
          <p:cNvSpPr>
            <a:spLocks noGrp="1"/>
          </p:cNvSpPr>
          <p:nvPr>
            <p:ph type="sldNum" sz="quarter" idx="12"/>
          </p:nvPr>
        </p:nvSpPr>
        <p:spPr/>
        <p:txBody>
          <a:bodyPr/>
          <a:lstStyle/>
          <a:p>
            <a:fld id="{09E40906-512F-4C1D-B43C-57F92F0A087A}" type="slidenum">
              <a:rPr lang="en-US" smtClean="0"/>
              <a:t>‹#›</a:t>
            </a:fld>
            <a:endParaRPr lang="en-US"/>
          </a:p>
        </p:txBody>
      </p:sp>
    </p:spTree>
    <p:extLst>
      <p:ext uri="{BB962C8B-B14F-4D97-AF65-F5344CB8AC3E}">
        <p14:creationId xmlns:p14="http://schemas.microsoft.com/office/powerpoint/2010/main" val="49572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A4BE-367D-483C-9F0B-B9A3A6DBFA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89B5F1-7E05-4EA1-B2DA-5C499EB772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9F0EC-3D84-4FBD-9B68-5A1AFE6CD562}"/>
              </a:ext>
            </a:extLst>
          </p:cNvPr>
          <p:cNvSpPr>
            <a:spLocks noGrp="1"/>
          </p:cNvSpPr>
          <p:nvPr>
            <p:ph type="dt" sz="half" idx="10"/>
          </p:nvPr>
        </p:nvSpPr>
        <p:spPr/>
        <p:txBody>
          <a:bodyPr/>
          <a:lstStyle/>
          <a:p>
            <a:fld id="{7FAD01D6-A689-4773-864D-CCEB1722F165}" type="datetimeFigureOut">
              <a:rPr lang="en-US" smtClean="0"/>
              <a:t>9/15/2020</a:t>
            </a:fld>
            <a:endParaRPr lang="en-US"/>
          </a:p>
        </p:txBody>
      </p:sp>
      <p:sp>
        <p:nvSpPr>
          <p:cNvPr id="5" name="Footer Placeholder 4">
            <a:extLst>
              <a:ext uri="{FF2B5EF4-FFF2-40B4-BE49-F238E27FC236}">
                <a16:creationId xmlns:a16="http://schemas.microsoft.com/office/drawing/2014/main" id="{1D51499B-BD68-49E7-A299-59024D96D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67AE6-B524-409D-9F22-F89DA7C6C882}"/>
              </a:ext>
            </a:extLst>
          </p:cNvPr>
          <p:cNvSpPr>
            <a:spLocks noGrp="1"/>
          </p:cNvSpPr>
          <p:nvPr>
            <p:ph type="sldNum" sz="quarter" idx="12"/>
          </p:nvPr>
        </p:nvSpPr>
        <p:spPr/>
        <p:txBody>
          <a:bodyPr/>
          <a:lstStyle/>
          <a:p>
            <a:fld id="{09E40906-512F-4C1D-B43C-57F92F0A087A}" type="slidenum">
              <a:rPr lang="en-US" smtClean="0"/>
              <a:t>‹#›</a:t>
            </a:fld>
            <a:endParaRPr lang="en-US"/>
          </a:p>
        </p:txBody>
      </p:sp>
    </p:spTree>
    <p:extLst>
      <p:ext uri="{BB962C8B-B14F-4D97-AF65-F5344CB8AC3E}">
        <p14:creationId xmlns:p14="http://schemas.microsoft.com/office/powerpoint/2010/main" val="111905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B8DC50-5531-4294-8790-6A7A83CA84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E91598-9782-4731-9D6D-D262693296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5B46A-BB8B-4054-BE2D-D14CCA67D8BA}"/>
              </a:ext>
            </a:extLst>
          </p:cNvPr>
          <p:cNvSpPr>
            <a:spLocks noGrp="1"/>
          </p:cNvSpPr>
          <p:nvPr>
            <p:ph type="dt" sz="half" idx="10"/>
          </p:nvPr>
        </p:nvSpPr>
        <p:spPr/>
        <p:txBody>
          <a:bodyPr/>
          <a:lstStyle/>
          <a:p>
            <a:fld id="{7FAD01D6-A689-4773-864D-CCEB1722F165}" type="datetimeFigureOut">
              <a:rPr lang="en-US" smtClean="0"/>
              <a:t>9/15/2020</a:t>
            </a:fld>
            <a:endParaRPr lang="en-US"/>
          </a:p>
        </p:txBody>
      </p:sp>
      <p:sp>
        <p:nvSpPr>
          <p:cNvPr id="5" name="Footer Placeholder 4">
            <a:extLst>
              <a:ext uri="{FF2B5EF4-FFF2-40B4-BE49-F238E27FC236}">
                <a16:creationId xmlns:a16="http://schemas.microsoft.com/office/drawing/2014/main" id="{61982D4C-90CC-40AB-94DB-96FDE815A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D7D2-CA7E-4C24-A6B6-AC176B2BA26F}"/>
              </a:ext>
            </a:extLst>
          </p:cNvPr>
          <p:cNvSpPr>
            <a:spLocks noGrp="1"/>
          </p:cNvSpPr>
          <p:nvPr>
            <p:ph type="sldNum" sz="quarter" idx="12"/>
          </p:nvPr>
        </p:nvSpPr>
        <p:spPr/>
        <p:txBody>
          <a:bodyPr/>
          <a:lstStyle/>
          <a:p>
            <a:fld id="{09E40906-512F-4C1D-B43C-57F92F0A087A}" type="slidenum">
              <a:rPr lang="en-US" smtClean="0"/>
              <a:t>‹#›</a:t>
            </a:fld>
            <a:endParaRPr lang="en-US"/>
          </a:p>
        </p:txBody>
      </p:sp>
    </p:spTree>
    <p:extLst>
      <p:ext uri="{BB962C8B-B14F-4D97-AF65-F5344CB8AC3E}">
        <p14:creationId xmlns:p14="http://schemas.microsoft.com/office/powerpoint/2010/main" val="401032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E796-A275-466E-A7D8-772A7339EB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23BF96-4F21-44F8-9C9C-2E8B8612C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BF52A-A361-4E42-9B2B-7621B9419654}"/>
              </a:ext>
            </a:extLst>
          </p:cNvPr>
          <p:cNvSpPr>
            <a:spLocks noGrp="1"/>
          </p:cNvSpPr>
          <p:nvPr>
            <p:ph type="dt" sz="half" idx="10"/>
          </p:nvPr>
        </p:nvSpPr>
        <p:spPr/>
        <p:txBody>
          <a:bodyPr/>
          <a:lstStyle/>
          <a:p>
            <a:fld id="{7FAD01D6-A689-4773-864D-CCEB1722F165}" type="datetimeFigureOut">
              <a:rPr lang="en-US" smtClean="0"/>
              <a:t>9/15/2020</a:t>
            </a:fld>
            <a:endParaRPr lang="en-US"/>
          </a:p>
        </p:txBody>
      </p:sp>
      <p:sp>
        <p:nvSpPr>
          <p:cNvPr id="5" name="Footer Placeholder 4">
            <a:extLst>
              <a:ext uri="{FF2B5EF4-FFF2-40B4-BE49-F238E27FC236}">
                <a16:creationId xmlns:a16="http://schemas.microsoft.com/office/drawing/2014/main" id="{40CBCBD2-A523-491B-908C-09758EC4C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BDEB6-871B-48FB-A991-DD1C92DDB5B4}"/>
              </a:ext>
            </a:extLst>
          </p:cNvPr>
          <p:cNvSpPr>
            <a:spLocks noGrp="1"/>
          </p:cNvSpPr>
          <p:nvPr>
            <p:ph type="sldNum" sz="quarter" idx="12"/>
          </p:nvPr>
        </p:nvSpPr>
        <p:spPr/>
        <p:txBody>
          <a:bodyPr/>
          <a:lstStyle/>
          <a:p>
            <a:fld id="{09E40906-512F-4C1D-B43C-57F92F0A087A}" type="slidenum">
              <a:rPr lang="en-US" smtClean="0"/>
              <a:t>‹#›</a:t>
            </a:fld>
            <a:endParaRPr lang="en-US"/>
          </a:p>
        </p:txBody>
      </p:sp>
    </p:spTree>
    <p:extLst>
      <p:ext uri="{BB962C8B-B14F-4D97-AF65-F5344CB8AC3E}">
        <p14:creationId xmlns:p14="http://schemas.microsoft.com/office/powerpoint/2010/main" val="126857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B8C5-47DB-4AFE-96B3-213CA561AE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711935-93FE-4BA5-A209-14C0AD3A7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AD459D-5766-40AC-B2AC-18D5E4E7F384}"/>
              </a:ext>
            </a:extLst>
          </p:cNvPr>
          <p:cNvSpPr>
            <a:spLocks noGrp="1"/>
          </p:cNvSpPr>
          <p:nvPr>
            <p:ph type="dt" sz="half" idx="10"/>
          </p:nvPr>
        </p:nvSpPr>
        <p:spPr/>
        <p:txBody>
          <a:bodyPr/>
          <a:lstStyle/>
          <a:p>
            <a:fld id="{7FAD01D6-A689-4773-864D-CCEB1722F165}" type="datetimeFigureOut">
              <a:rPr lang="en-US" smtClean="0"/>
              <a:t>9/15/2020</a:t>
            </a:fld>
            <a:endParaRPr lang="en-US"/>
          </a:p>
        </p:txBody>
      </p:sp>
      <p:sp>
        <p:nvSpPr>
          <p:cNvPr id="5" name="Footer Placeholder 4">
            <a:extLst>
              <a:ext uri="{FF2B5EF4-FFF2-40B4-BE49-F238E27FC236}">
                <a16:creationId xmlns:a16="http://schemas.microsoft.com/office/drawing/2014/main" id="{A5C14EFF-B8B7-4CD5-847C-76EA0518F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D27EE-F86A-4DD1-B4C5-D00161545364}"/>
              </a:ext>
            </a:extLst>
          </p:cNvPr>
          <p:cNvSpPr>
            <a:spLocks noGrp="1"/>
          </p:cNvSpPr>
          <p:nvPr>
            <p:ph type="sldNum" sz="quarter" idx="12"/>
          </p:nvPr>
        </p:nvSpPr>
        <p:spPr/>
        <p:txBody>
          <a:bodyPr/>
          <a:lstStyle/>
          <a:p>
            <a:fld id="{09E40906-512F-4C1D-B43C-57F92F0A087A}" type="slidenum">
              <a:rPr lang="en-US" smtClean="0"/>
              <a:t>‹#›</a:t>
            </a:fld>
            <a:endParaRPr lang="en-US"/>
          </a:p>
        </p:txBody>
      </p:sp>
    </p:spTree>
    <p:extLst>
      <p:ext uri="{BB962C8B-B14F-4D97-AF65-F5344CB8AC3E}">
        <p14:creationId xmlns:p14="http://schemas.microsoft.com/office/powerpoint/2010/main" val="12489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6659-BE24-4DFB-B238-6C29EE9A9A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4CC046-9EB5-450F-9F86-D5A720542E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2B164A-A280-41CC-B261-2F8C92FD96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26CB6B-A189-402B-834B-0AAAB9D823B8}"/>
              </a:ext>
            </a:extLst>
          </p:cNvPr>
          <p:cNvSpPr>
            <a:spLocks noGrp="1"/>
          </p:cNvSpPr>
          <p:nvPr>
            <p:ph type="dt" sz="half" idx="10"/>
          </p:nvPr>
        </p:nvSpPr>
        <p:spPr/>
        <p:txBody>
          <a:bodyPr/>
          <a:lstStyle/>
          <a:p>
            <a:fld id="{7FAD01D6-A689-4773-864D-CCEB1722F165}" type="datetimeFigureOut">
              <a:rPr lang="en-US" smtClean="0"/>
              <a:t>9/15/2020</a:t>
            </a:fld>
            <a:endParaRPr lang="en-US"/>
          </a:p>
        </p:txBody>
      </p:sp>
      <p:sp>
        <p:nvSpPr>
          <p:cNvPr id="6" name="Footer Placeholder 5">
            <a:extLst>
              <a:ext uri="{FF2B5EF4-FFF2-40B4-BE49-F238E27FC236}">
                <a16:creationId xmlns:a16="http://schemas.microsoft.com/office/drawing/2014/main" id="{9685B085-C01D-4799-A322-E80D987674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5366C-8CF3-4FA4-9CFE-7D0F97764694}"/>
              </a:ext>
            </a:extLst>
          </p:cNvPr>
          <p:cNvSpPr>
            <a:spLocks noGrp="1"/>
          </p:cNvSpPr>
          <p:nvPr>
            <p:ph type="sldNum" sz="quarter" idx="12"/>
          </p:nvPr>
        </p:nvSpPr>
        <p:spPr/>
        <p:txBody>
          <a:bodyPr/>
          <a:lstStyle/>
          <a:p>
            <a:fld id="{09E40906-512F-4C1D-B43C-57F92F0A087A}" type="slidenum">
              <a:rPr lang="en-US" smtClean="0"/>
              <a:t>‹#›</a:t>
            </a:fld>
            <a:endParaRPr lang="en-US"/>
          </a:p>
        </p:txBody>
      </p:sp>
    </p:spTree>
    <p:extLst>
      <p:ext uri="{BB962C8B-B14F-4D97-AF65-F5344CB8AC3E}">
        <p14:creationId xmlns:p14="http://schemas.microsoft.com/office/powerpoint/2010/main" val="134877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AA45-DA71-4F36-9ABD-676BC1BB9C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888B5D-4813-4DE1-B8AB-936ECD4F7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E9DE91-78E1-4DDC-9334-77D5D7BB6D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11DAB5-0AFF-4EC3-AA33-B99C2AB7C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55ED7F-D476-4A59-A5CA-00ADD5F9E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74E616-0123-4BBF-990F-B5B4D529FBFD}"/>
              </a:ext>
            </a:extLst>
          </p:cNvPr>
          <p:cNvSpPr>
            <a:spLocks noGrp="1"/>
          </p:cNvSpPr>
          <p:nvPr>
            <p:ph type="dt" sz="half" idx="10"/>
          </p:nvPr>
        </p:nvSpPr>
        <p:spPr/>
        <p:txBody>
          <a:bodyPr/>
          <a:lstStyle/>
          <a:p>
            <a:fld id="{7FAD01D6-A689-4773-864D-CCEB1722F165}" type="datetimeFigureOut">
              <a:rPr lang="en-US" smtClean="0"/>
              <a:t>9/15/2020</a:t>
            </a:fld>
            <a:endParaRPr lang="en-US"/>
          </a:p>
        </p:txBody>
      </p:sp>
      <p:sp>
        <p:nvSpPr>
          <p:cNvPr id="8" name="Footer Placeholder 7">
            <a:extLst>
              <a:ext uri="{FF2B5EF4-FFF2-40B4-BE49-F238E27FC236}">
                <a16:creationId xmlns:a16="http://schemas.microsoft.com/office/drawing/2014/main" id="{841C7E5F-84AC-4D83-AF02-F6F6F79AF6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A7657E-D037-49A0-970B-8FA98F26C197}"/>
              </a:ext>
            </a:extLst>
          </p:cNvPr>
          <p:cNvSpPr>
            <a:spLocks noGrp="1"/>
          </p:cNvSpPr>
          <p:nvPr>
            <p:ph type="sldNum" sz="quarter" idx="12"/>
          </p:nvPr>
        </p:nvSpPr>
        <p:spPr/>
        <p:txBody>
          <a:bodyPr/>
          <a:lstStyle/>
          <a:p>
            <a:fld id="{09E40906-512F-4C1D-B43C-57F92F0A087A}" type="slidenum">
              <a:rPr lang="en-US" smtClean="0"/>
              <a:t>‹#›</a:t>
            </a:fld>
            <a:endParaRPr lang="en-US"/>
          </a:p>
        </p:txBody>
      </p:sp>
    </p:spTree>
    <p:extLst>
      <p:ext uri="{BB962C8B-B14F-4D97-AF65-F5344CB8AC3E}">
        <p14:creationId xmlns:p14="http://schemas.microsoft.com/office/powerpoint/2010/main" val="340277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6176-59F1-45BB-8FD9-257C1F936A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8514A5-3DE4-40B6-A21C-4B098F6B36E5}"/>
              </a:ext>
            </a:extLst>
          </p:cNvPr>
          <p:cNvSpPr>
            <a:spLocks noGrp="1"/>
          </p:cNvSpPr>
          <p:nvPr>
            <p:ph type="dt" sz="half" idx="10"/>
          </p:nvPr>
        </p:nvSpPr>
        <p:spPr/>
        <p:txBody>
          <a:bodyPr/>
          <a:lstStyle/>
          <a:p>
            <a:fld id="{7FAD01D6-A689-4773-864D-CCEB1722F165}" type="datetimeFigureOut">
              <a:rPr lang="en-US" smtClean="0"/>
              <a:t>9/15/2020</a:t>
            </a:fld>
            <a:endParaRPr lang="en-US"/>
          </a:p>
        </p:txBody>
      </p:sp>
      <p:sp>
        <p:nvSpPr>
          <p:cNvPr id="4" name="Footer Placeholder 3">
            <a:extLst>
              <a:ext uri="{FF2B5EF4-FFF2-40B4-BE49-F238E27FC236}">
                <a16:creationId xmlns:a16="http://schemas.microsoft.com/office/drawing/2014/main" id="{8AE6F812-7655-4C95-8024-7BCAF35D9A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344DD7-7CD5-4DA2-BD77-90BC5E32390F}"/>
              </a:ext>
            </a:extLst>
          </p:cNvPr>
          <p:cNvSpPr>
            <a:spLocks noGrp="1"/>
          </p:cNvSpPr>
          <p:nvPr>
            <p:ph type="sldNum" sz="quarter" idx="12"/>
          </p:nvPr>
        </p:nvSpPr>
        <p:spPr/>
        <p:txBody>
          <a:bodyPr/>
          <a:lstStyle/>
          <a:p>
            <a:fld id="{09E40906-512F-4C1D-B43C-57F92F0A087A}" type="slidenum">
              <a:rPr lang="en-US" smtClean="0"/>
              <a:t>‹#›</a:t>
            </a:fld>
            <a:endParaRPr lang="en-US"/>
          </a:p>
        </p:txBody>
      </p:sp>
    </p:spTree>
    <p:extLst>
      <p:ext uri="{BB962C8B-B14F-4D97-AF65-F5344CB8AC3E}">
        <p14:creationId xmlns:p14="http://schemas.microsoft.com/office/powerpoint/2010/main" val="5237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05D91-A0C8-460B-9CB4-3D24B3C3FCE4}"/>
              </a:ext>
            </a:extLst>
          </p:cNvPr>
          <p:cNvSpPr>
            <a:spLocks noGrp="1"/>
          </p:cNvSpPr>
          <p:nvPr>
            <p:ph type="dt" sz="half" idx="10"/>
          </p:nvPr>
        </p:nvSpPr>
        <p:spPr/>
        <p:txBody>
          <a:bodyPr/>
          <a:lstStyle/>
          <a:p>
            <a:fld id="{7FAD01D6-A689-4773-864D-CCEB1722F165}" type="datetimeFigureOut">
              <a:rPr lang="en-US" smtClean="0"/>
              <a:t>9/15/2020</a:t>
            </a:fld>
            <a:endParaRPr lang="en-US"/>
          </a:p>
        </p:txBody>
      </p:sp>
      <p:sp>
        <p:nvSpPr>
          <p:cNvPr id="3" name="Footer Placeholder 2">
            <a:extLst>
              <a:ext uri="{FF2B5EF4-FFF2-40B4-BE49-F238E27FC236}">
                <a16:creationId xmlns:a16="http://schemas.microsoft.com/office/drawing/2014/main" id="{68AB6BCB-7347-4403-8FB8-314D5416FC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F3B9C3-19A5-4F19-A869-5A5EB40CEFAB}"/>
              </a:ext>
            </a:extLst>
          </p:cNvPr>
          <p:cNvSpPr>
            <a:spLocks noGrp="1"/>
          </p:cNvSpPr>
          <p:nvPr>
            <p:ph type="sldNum" sz="quarter" idx="12"/>
          </p:nvPr>
        </p:nvSpPr>
        <p:spPr/>
        <p:txBody>
          <a:bodyPr/>
          <a:lstStyle/>
          <a:p>
            <a:fld id="{09E40906-512F-4C1D-B43C-57F92F0A087A}" type="slidenum">
              <a:rPr lang="en-US" smtClean="0"/>
              <a:t>‹#›</a:t>
            </a:fld>
            <a:endParaRPr lang="en-US"/>
          </a:p>
        </p:txBody>
      </p:sp>
    </p:spTree>
    <p:extLst>
      <p:ext uri="{BB962C8B-B14F-4D97-AF65-F5344CB8AC3E}">
        <p14:creationId xmlns:p14="http://schemas.microsoft.com/office/powerpoint/2010/main" val="407023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24C7-C54D-4A79-B58C-8E0FA197C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6CA7ED-465B-4C5E-9132-71CAB3009D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6BF935-52AC-4B1F-8B35-294EF5CD5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E3A98B-0CE3-41FF-B3FC-6BC948F1CD94}"/>
              </a:ext>
            </a:extLst>
          </p:cNvPr>
          <p:cNvSpPr>
            <a:spLocks noGrp="1"/>
          </p:cNvSpPr>
          <p:nvPr>
            <p:ph type="dt" sz="half" idx="10"/>
          </p:nvPr>
        </p:nvSpPr>
        <p:spPr/>
        <p:txBody>
          <a:bodyPr/>
          <a:lstStyle/>
          <a:p>
            <a:fld id="{7FAD01D6-A689-4773-864D-CCEB1722F165}" type="datetimeFigureOut">
              <a:rPr lang="en-US" smtClean="0"/>
              <a:t>9/15/2020</a:t>
            </a:fld>
            <a:endParaRPr lang="en-US"/>
          </a:p>
        </p:txBody>
      </p:sp>
      <p:sp>
        <p:nvSpPr>
          <p:cNvPr id="6" name="Footer Placeholder 5">
            <a:extLst>
              <a:ext uri="{FF2B5EF4-FFF2-40B4-BE49-F238E27FC236}">
                <a16:creationId xmlns:a16="http://schemas.microsoft.com/office/drawing/2014/main" id="{E5BF04DA-67A7-4B05-B0B7-EB1E91316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EB37D-593B-49BD-9147-216AB7D69CD5}"/>
              </a:ext>
            </a:extLst>
          </p:cNvPr>
          <p:cNvSpPr>
            <a:spLocks noGrp="1"/>
          </p:cNvSpPr>
          <p:nvPr>
            <p:ph type="sldNum" sz="quarter" idx="12"/>
          </p:nvPr>
        </p:nvSpPr>
        <p:spPr/>
        <p:txBody>
          <a:bodyPr/>
          <a:lstStyle/>
          <a:p>
            <a:fld id="{09E40906-512F-4C1D-B43C-57F92F0A087A}" type="slidenum">
              <a:rPr lang="en-US" smtClean="0"/>
              <a:t>‹#›</a:t>
            </a:fld>
            <a:endParaRPr lang="en-US"/>
          </a:p>
        </p:txBody>
      </p:sp>
    </p:spTree>
    <p:extLst>
      <p:ext uri="{BB962C8B-B14F-4D97-AF65-F5344CB8AC3E}">
        <p14:creationId xmlns:p14="http://schemas.microsoft.com/office/powerpoint/2010/main" val="383559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DA11-0068-4CAD-BE29-912DB0910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CB52FA-D82C-4D33-B833-750ADAC22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A2C2F1-3DD7-4B5C-B6DB-39022E5E9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C69A3-724A-4548-9A0E-A29EE9C75204}"/>
              </a:ext>
            </a:extLst>
          </p:cNvPr>
          <p:cNvSpPr>
            <a:spLocks noGrp="1"/>
          </p:cNvSpPr>
          <p:nvPr>
            <p:ph type="dt" sz="half" idx="10"/>
          </p:nvPr>
        </p:nvSpPr>
        <p:spPr/>
        <p:txBody>
          <a:bodyPr/>
          <a:lstStyle/>
          <a:p>
            <a:fld id="{7FAD01D6-A689-4773-864D-CCEB1722F165}" type="datetimeFigureOut">
              <a:rPr lang="en-US" smtClean="0"/>
              <a:t>9/15/2020</a:t>
            </a:fld>
            <a:endParaRPr lang="en-US"/>
          </a:p>
        </p:txBody>
      </p:sp>
      <p:sp>
        <p:nvSpPr>
          <p:cNvPr id="6" name="Footer Placeholder 5">
            <a:extLst>
              <a:ext uri="{FF2B5EF4-FFF2-40B4-BE49-F238E27FC236}">
                <a16:creationId xmlns:a16="http://schemas.microsoft.com/office/drawing/2014/main" id="{2522A259-EB68-419E-B9D3-11172098F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B1E7B-24DE-4ECF-918A-3249D87EAC8E}"/>
              </a:ext>
            </a:extLst>
          </p:cNvPr>
          <p:cNvSpPr>
            <a:spLocks noGrp="1"/>
          </p:cNvSpPr>
          <p:nvPr>
            <p:ph type="sldNum" sz="quarter" idx="12"/>
          </p:nvPr>
        </p:nvSpPr>
        <p:spPr/>
        <p:txBody>
          <a:bodyPr/>
          <a:lstStyle/>
          <a:p>
            <a:fld id="{09E40906-512F-4C1D-B43C-57F92F0A087A}" type="slidenum">
              <a:rPr lang="en-US" smtClean="0"/>
              <a:t>‹#›</a:t>
            </a:fld>
            <a:endParaRPr lang="en-US"/>
          </a:p>
        </p:txBody>
      </p:sp>
    </p:spTree>
    <p:extLst>
      <p:ext uri="{BB962C8B-B14F-4D97-AF65-F5344CB8AC3E}">
        <p14:creationId xmlns:p14="http://schemas.microsoft.com/office/powerpoint/2010/main" val="374071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2C6560-3167-4FC6-BA1F-DED07D6E3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0EE322-284B-4286-9EBB-0D0A49BC1A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C0AB1-D67F-4675-B9C4-890E94AF2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D01D6-A689-4773-864D-CCEB1722F165}" type="datetimeFigureOut">
              <a:rPr lang="en-US" smtClean="0"/>
              <a:t>9/15/2020</a:t>
            </a:fld>
            <a:endParaRPr lang="en-US"/>
          </a:p>
        </p:txBody>
      </p:sp>
      <p:sp>
        <p:nvSpPr>
          <p:cNvPr id="5" name="Footer Placeholder 4">
            <a:extLst>
              <a:ext uri="{FF2B5EF4-FFF2-40B4-BE49-F238E27FC236}">
                <a16:creationId xmlns:a16="http://schemas.microsoft.com/office/drawing/2014/main" id="{E0CF1F57-FAB6-4833-8DBB-A0FB7E3ED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EBBCF8-AE9B-46C1-BA93-6725EC77C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40906-512F-4C1D-B43C-57F92F0A087A}" type="slidenum">
              <a:rPr lang="en-US" smtClean="0"/>
              <a:t>‹#›</a:t>
            </a:fld>
            <a:endParaRPr lang="en-US"/>
          </a:p>
        </p:txBody>
      </p:sp>
    </p:spTree>
    <p:extLst>
      <p:ext uri="{BB962C8B-B14F-4D97-AF65-F5344CB8AC3E}">
        <p14:creationId xmlns:p14="http://schemas.microsoft.com/office/powerpoint/2010/main" val="3118735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twitter.com/hashtag/NBATwitter"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witter.com/j_noah53/status/127767092437284454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7DB7F2-1056-44A8-895C-89CA543BC11C}"/>
              </a:ext>
            </a:extLst>
          </p:cNvPr>
          <p:cNvPicPr>
            <a:picLocks noChangeAspect="1"/>
          </p:cNvPicPr>
          <p:nvPr/>
        </p:nvPicPr>
        <p:blipFill rotWithShape="1">
          <a:blip r:embed="rId2"/>
          <a:srcRect t="17582"/>
          <a:stretch/>
        </p:blipFill>
        <p:spPr>
          <a:xfrm>
            <a:off x="20" y="10"/>
            <a:ext cx="12191980" cy="4571990"/>
          </a:xfrm>
          <a:prstGeom prst="rect">
            <a:avLst/>
          </a:prstGeom>
        </p:spPr>
      </p:pic>
      <p:sp>
        <p:nvSpPr>
          <p:cNvPr id="2" name="Title 1">
            <a:extLst>
              <a:ext uri="{FF2B5EF4-FFF2-40B4-BE49-F238E27FC236}">
                <a16:creationId xmlns:a16="http://schemas.microsoft.com/office/drawing/2014/main" id="{F476C0E1-CF53-4008-9F20-33EB58D49A62}"/>
              </a:ext>
            </a:extLst>
          </p:cNvPr>
          <p:cNvSpPr>
            <a:spLocks noGrp="1"/>
          </p:cNvSpPr>
          <p:nvPr>
            <p:ph type="ctrTitle"/>
          </p:nvPr>
        </p:nvSpPr>
        <p:spPr>
          <a:xfrm>
            <a:off x="433136" y="5091762"/>
            <a:ext cx="7834193" cy="1264588"/>
          </a:xfrm>
        </p:spPr>
        <p:txBody>
          <a:bodyPr anchor="ctr">
            <a:normAutofit/>
          </a:bodyPr>
          <a:lstStyle/>
          <a:p>
            <a:pPr algn="r"/>
            <a:r>
              <a:rPr lang="en-US" b="1" dirty="0">
                <a:latin typeface="Helvetica Neue LT"/>
              </a:rPr>
              <a:t>Social Sports</a:t>
            </a:r>
          </a:p>
        </p:txBody>
      </p:sp>
      <p:pic>
        <p:nvPicPr>
          <p:cNvPr id="7" name="Picture 6">
            <a:extLst>
              <a:ext uri="{FF2B5EF4-FFF2-40B4-BE49-F238E27FC236}">
                <a16:creationId xmlns:a16="http://schemas.microsoft.com/office/drawing/2014/main" id="{FFE06292-BB9D-4069-B516-955EC9BE231D}"/>
              </a:ext>
            </a:extLst>
          </p:cNvPr>
          <p:cNvPicPr>
            <a:picLocks noChangeAspect="1"/>
          </p:cNvPicPr>
          <p:nvPr/>
        </p:nvPicPr>
        <p:blipFill>
          <a:blip r:embed="rId3"/>
          <a:stretch>
            <a:fillRect/>
          </a:stretch>
        </p:blipFill>
        <p:spPr>
          <a:xfrm>
            <a:off x="8873172" y="5429478"/>
            <a:ext cx="2390775" cy="571500"/>
          </a:xfrm>
          <a:prstGeom prst="rect">
            <a:avLst/>
          </a:prstGeom>
        </p:spPr>
      </p:pic>
    </p:spTree>
    <p:extLst>
      <p:ext uri="{BB962C8B-B14F-4D97-AF65-F5344CB8AC3E}">
        <p14:creationId xmlns:p14="http://schemas.microsoft.com/office/powerpoint/2010/main" val="350354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B19B3CA-3013-478A-A6AE-BB9E40838EED}"/>
              </a:ext>
            </a:extLst>
          </p:cNvPr>
          <p:cNvSpPr txBox="1"/>
          <p:nvPr/>
        </p:nvSpPr>
        <p:spPr>
          <a:xfrm>
            <a:off x="341907" y="1731879"/>
            <a:ext cx="11038730" cy="4893647"/>
          </a:xfrm>
          <a:prstGeom prst="rect">
            <a:avLst/>
          </a:prstGeom>
          <a:noFill/>
        </p:spPr>
        <p:txBody>
          <a:bodyPr wrap="square">
            <a:spAutoFit/>
          </a:bodyPr>
          <a:lstStyle/>
          <a:p>
            <a:pPr algn="l"/>
            <a:r>
              <a:rPr lang="en-US" sz="2400" b="1" dirty="0">
                <a:solidFill>
                  <a:srgbClr val="0C141A"/>
                </a:solidFill>
                <a:latin typeface="Helvetica Neue LT"/>
              </a:rPr>
              <a:t>RETURN OF LIVE SPORTS:  TWITTER REACTS!</a:t>
            </a:r>
            <a:endParaRPr lang="en-US" sz="2400" b="1" i="0" dirty="0">
              <a:solidFill>
                <a:srgbClr val="0C141A"/>
              </a:solidFill>
              <a:effectLst/>
              <a:latin typeface="Helvetica Neue LT"/>
            </a:endParaRPr>
          </a:p>
          <a:p>
            <a:pPr algn="l"/>
            <a:endParaRPr lang="en-US" sz="2400" b="1" i="0" dirty="0">
              <a:solidFill>
                <a:srgbClr val="14171A"/>
              </a:solidFill>
              <a:effectLst/>
              <a:latin typeface="-apple-system"/>
            </a:endParaRPr>
          </a:p>
          <a:p>
            <a:r>
              <a:rPr lang="en-US" sz="2400" b="0" i="0" dirty="0">
                <a:effectLst/>
                <a:latin typeface="Helvetica Neue LT"/>
              </a:rPr>
              <a:t>When live sports returned in July of 2020, the jubilation among fans was evident on social media as fans finally had something to cheer for (and about) amid the ongoing pandemic.  Twitter released a report sharing some metrics relating to fan response on the popular social media platform as leagues like NASCAR, PGA Tour, MLB and NBA announced their restart plans. </a:t>
            </a:r>
            <a:endParaRPr lang="en-US" sz="2400" dirty="0">
              <a:solidFill>
                <a:srgbClr val="0C141A"/>
              </a:solidFill>
              <a:latin typeface="Helvetica Neue LT"/>
            </a:endParaRPr>
          </a:p>
          <a:p>
            <a:endParaRPr lang="en-US" sz="2400" b="0" i="0" dirty="0">
              <a:solidFill>
                <a:srgbClr val="0C141A"/>
              </a:solidFill>
              <a:effectLst/>
              <a:latin typeface="Helvetica Neue LT"/>
            </a:endParaRPr>
          </a:p>
          <a:p>
            <a:r>
              <a:rPr lang="en-US" sz="2400" b="0" i="0" dirty="0">
                <a:solidFill>
                  <a:srgbClr val="0C141A"/>
                </a:solidFill>
                <a:effectLst/>
                <a:latin typeface="Helvetica Neue LT"/>
              </a:rPr>
              <a:t>The statistics shared in the next few slides represent the time period from May of 2020, without live sports, to July of 2020, after sports began to resume play. Twitter used this data and these graphics to promote its advertising opportunities to brands looking to connect with sports fans.</a:t>
            </a:r>
          </a:p>
          <a:p>
            <a:pPr algn="l"/>
            <a:endParaRPr lang="en-US" sz="2400" b="0" i="0" dirty="0">
              <a:effectLst/>
              <a:latin typeface="Helvetica Neue LT"/>
            </a:endParaRPr>
          </a:p>
        </p:txBody>
      </p:sp>
      <p:sp>
        <p:nvSpPr>
          <p:cNvPr id="4" name="TextBox 3">
            <a:extLst>
              <a:ext uri="{FF2B5EF4-FFF2-40B4-BE49-F238E27FC236}">
                <a16:creationId xmlns:a16="http://schemas.microsoft.com/office/drawing/2014/main" id="{B1FFC9EF-C52C-4EA9-B225-99635E5DB196}"/>
              </a:ext>
            </a:extLst>
          </p:cNvPr>
          <p:cNvSpPr txBox="1"/>
          <p:nvPr/>
        </p:nvSpPr>
        <p:spPr>
          <a:xfrm>
            <a:off x="2132275" y="431734"/>
            <a:ext cx="609865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C141A"/>
                </a:solidFill>
                <a:effectLst/>
                <a:uLnTx/>
                <a:uFillTx/>
                <a:latin typeface="Helvetica Neue LT"/>
              </a:rPr>
              <a:t>SOCIAL SPORTS</a:t>
            </a:r>
          </a:p>
        </p:txBody>
      </p:sp>
      <p:pic>
        <p:nvPicPr>
          <p:cNvPr id="5" name="Picture 4">
            <a:extLst>
              <a:ext uri="{FF2B5EF4-FFF2-40B4-BE49-F238E27FC236}">
                <a16:creationId xmlns:a16="http://schemas.microsoft.com/office/drawing/2014/main" id="{80EA685D-7753-4393-BF95-79C69F730DCA}"/>
              </a:ext>
            </a:extLst>
          </p:cNvPr>
          <p:cNvPicPr>
            <a:picLocks noChangeAspect="1"/>
          </p:cNvPicPr>
          <p:nvPr/>
        </p:nvPicPr>
        <p:blipFill>
          <a:blip r:embed="rId2"/>
          <a:stretch>
            <a:fillRect/>
          </a:stretch>
        </p:blipFill>
        <p:spPr>
          <a:xfrm>
            <a:off x="7223595" y="530704"/>
            <a:ext cx="2390775" cy="571500"/>
          </a:xfrm>
          <a:prstGeom prst="rect">
            <a:avLst/>
          </a:prstGeom>
        </p:spPr>
      </p:pic>
    </p:spTree>
    <p:extLst>
      <p:ext uri="{BB962C8B-B14F-4D97-AF65-F5344CB8AC3E}">
        <p14:creationId xmlns:p14="http://schemas.microsoft.com/office/powerpoint/2010/main" val="270258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4" descr="Infographic showing a 31% Rise in sports Tweets last month">
            <a:extLst>
              <a:ext uri="{FF2B5EF4-FFF2-40B4-BE49-F238E27FC236}">
                <a16:creationId xmlns:a16="http://schemas.microsoft.com/office/drawing/2014/main" id="{58C8C243-8B36-4CFD-9B60-3425B1A06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516" y="619196"/>
            <a:ext cx="8482966" cy="53327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CE61D2-1FF2-4A61-B4C3-B8158A159477}"/>
              </a:ext>
            </a:extLst>
          </p:cNvPr>
          <p:cNvSpPr/>
          <p:nvPr/>
        </p:nvSpPr>
        <p:spPr>
          <a:xfrm>
            <a:off x="7193280" y="3820160"/>
            <a:ext cx="2042160" cy="31496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03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FCA6C54-CC87-4159-9FF4-0285B853DB50}"/>
              </a:ext>
            </a:extLst>
          </p:cNvPr>
          <p:cNvPicPr>
            <a:picLocks noChangeAspect="1"/>
          </p:cNvPicPr>
          <p:nvPr/>
        </p:nvPicPr>
        <p:blipFill>
          <a:blip r:embed="rId2"/>
          <a:stretch>
            <a:fillRect/>
          </a:stretch>
        </p:blipFill>
        <p:spPr>
          <a:xfrm>
            <a:off x="1434021" y="1110030"/>
            <a:ext cx="8543099" cy="5104502"/>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7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rt showing Tweet increase around sports and the percentage of growth">
            <a:extLst>
              <a:ext uri="{FF2B5EF4-FFF2-40B4-BE49-F238E27FC236}">
                <a16:creationId xmlns:a16="http://schemas.microsoft.com/office/drawing/2014/main" id="{A6B88539-6A15-4BC6-83A2-E693F529E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82" y="400050"/>
            <a:ext cx="6858000" cy="6057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3E5191-450E-4CC1-9427-157C8D7F7391}"/>
              </a:ext>
            </a:extLst>
          </p:cNvPr>
          <p:cNvSpPr txBox="1"/>
          <p:nvPr/>
        </p:nvSpPr>
        <p:spPr>
          <a:xfrm>
            <a:off x="7673008" y="612844"/>
            <a:ext cx="3927946" cy="5632311"/>
          </a:xfrm>
          <a:prstGeom prst="rect">
            <a:avLst/>
          </a:prstGeom>
          <a:noFill/>
        </p:spPr>
        <p:txBody>
          <a:bodyPr wrap="square">
            <a:spAutoFit/>
          </a:bodyPr>
          <a:lstStyle/>
          <a:p>
            <a:pPr algn="l"/>
            <a:r>
              <a:rPr lang="en-US" sz="2400" b="1" i="0" dirty="0">
                <a:solidFill>
                  <a:srgbClr val="0C141A"/>
                </a:solidFill>
                <a:effectLst/>
                <a:latin typeface="Helvetica Neue LT"/>
              </a:rPr>
              <a:t>All the sports. All the leagues.</a:t>
            </a:r>
          </a:p>
          <a:p>
            <a:pPr algn="l"/>
            <a:endParaRPr lang="en-US" sz="2400" b="1" i="0" dirty="0">
              <a:solidFill>
                <a:srgbClr val="14171A"/>
              </a:solidFill>
              <a:effectLst/>
              <a:latin typeface="-apple-system"/>
            </a:endParaRPr>
          </a:p>
          <a:p>
            <a:pPr algn="l"/>
            <a:r>
              <a:rPr lang="en-US" sz="2400" b="0" i="0" dirty="0">
                <a:solidFill>
                  <a:srgbClr val="0C141A"/>
                </a:solidFill>
                <a:effectLst/>
                <a:latin typeface="Helvetica Neue LT"/>
              </a:rPr>
              <a:t>Season openers are usually spread throughout the year. But 2020 is giving us a once-in-a-lifetime frenzy, with leagues starting all at once. Now action-starved fans are talking about every major sport at the same time. It’s a smorgasbord of predictions, rivalries, and a whole lot of Tweets.</a:t>
            </a:r>
            <a:endParaRPr lang="en-US" sz="2400" b="0" i="0" dirty="0">
              <a:solidFill>
                <a:srgbClr val="314351"/>
              </a:solidFill>
              <a:effectLst/>
              <a:latin typeface="Helvetica Neue LT"/>
            </a:endParaRPr>
          </a:p>
        </p:txBody>
      </p:sp>
    </p:spTree>
    <p:extLst>
      <p:ext uri="{BB962C8B-B14F-4D97-AF65-F5344CB8AC3E}">
        <p14:creationId xmlns:p14="http://schemas.microsoft.com/office/powerpoint/2010/main" val="271972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art showing NBA conversation on Twitter and the % change week over week">
            <a:extLst>
              <a:ext uri="{FF2B5EF4-FFF2-40B4-BE49-F238E27FC236}">
                <a16:creationId xmlns:a16="http://schemas.microsoft.com/office/drawing/2014/main" id="{94C1CFE3-2212-4B21-A48C-5F6D549F4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005" y="1700707"/>
            <a:ext cx="8165990" cy="49974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7FCBFC-09AB-4751-9AFB-4514EB303207}"/>
              </a:ext>
            </a:extLst>
          </p:cNvPr>
          <p:cNvSpPr txBox="1"/>
          <p:nvPr/>
        </p:nvSpPr>
        <p:spPr>
          <a:xfrm>
            <a:off x="1227151" y="144735"/>
            <a:ext cx="9737698" cy="1477328"/>
          </a:xfrm>
          <a:prstGeom prst="rect">
            <a:avLst/>
          </a:prstGeom>
          <a:noFill/>
        </p:spPr>
        <p:txBody>
          <a:bodyPr wrap="square">
            <a:spAutoFit/>
          </a:bodyPr>
          <a:lstStyle/>
          <a:p>
            <a:pPr algn="ctr"/>
            <a:r>
              <a:rPr lang="en-US" b="1" i="0" dirty="0">
                <a:solidFill>
                  <a:srgbClr val="0C141A"/>
                </a:solidFill>
                <a:effectLst/>
                <a:latin typeface="Helvetica Neue LT"/>
              </a:rPr>
              <a:t>Of course, some fans never stop</a:t>
            </a:r>
          </a:p>
          <a:p>
            <a:pPr algn="l"/>
            <a:endParaRPr lang="en-US" b="1" i="0" dirty="0">
              <a:solidFill>
                <a:srgbClr val="14171A"/>
              </a:solidFill>
              <a:effectLst/>
              <a:latin typeface="-apple-system"/>
            </a:endParaRPr>
          </a:p>
          <a:p>
            <a:pPr algn="l"/>
            <a:r>
              <a:rPr lang="en-US" b="0" i="0" u="none" strike="noStrike" dirty="0">
                <a:solidFill>
                  <a:srgbClr val="1B95E0"/>
                </a:solidFill>
                <a:effectLst/>
                <a:latin typeface="Helvetica Neue LT"/>
                <a:hlinkClick r:id="rId3" tooltip="Hashtag"/>
              </a:rPr>
              <a:t>#NBATwitter</a:t>
            </a:r>
            <a:r>
              <a:rPr lang="en-US" b="0" i="0" dirty="0">
                <a:solidFill>
                  <a:srgbClr val="0C141A"/>
                </a:solidFill>
                <a:effectLst/>
                <a:latin typeface="Helvetica Neue LT"/>
              </a:rPr>
              <a:t> is a massive community that’s one of the most engaged anywhere. Fueled by a hit documentary, classic highlights, and endless GOAT debates, these fans barely missed a beat. And now with teams about to hit the court again, they’re upping their Tweet game too.</a:t>
            </a:r>
            <a:endParaRPr lang="en-US" b="0" i="0" dirty="0">
              <a:solidFill>
                <a:srgbClr val="314351"/>
              </a:solidFill>
              <a:effectLst/>
              <a:latin typeface="Helvetica Neue LT"/>
            </a:endParaRPr>
          </a:p>
        </p:txBody>
      </p:sp>
    </p:spTree>
    <p:extLst>
      <p:ext uri="{BB962C8B-B14F-4D97-AF65-F5344CB8AC3E}">
        <p14:creationId xmlns:p14="http://schemas.microsoft.com/office/powerpoint/2010/main" val="308460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5D0906-DAB6-436C-AB51-ADCE1166F78D}"/>
              </a:ext>
            </a:extLst>
          </p:cNvPr>
          <p:cNvSpPr txBox="1"/>
          <p:nvPr/>
        </p:nvSpPr>
        <p:spPr>
          <a:xfrm>
            <a:off x="640080" y="4786174"/>
            <a:ext cx="10911840" cy="64008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400" b="0" i="0" dirty="0">
                <a:effectLst/>
                <a:latin typeface="Helvetica Neue LT"/>
                <a:ea typeface="+mj-ea"/>
                <a:cs typeface="+mj-cs"/>
              </a:rPr>
              <a:t>In the past month, Tweets about “following live sports” are up 32%.</a:t>
            </a:r>
            <a:r>
              <a:rPr lang="en-US" sz="2400" b="0" i="0" baseline="30000" dirty="0">
                <a:effectLst/>
                <a:latin typeface="Helvetica Neue LT"/>
                <a:ea typeface="+mj-ea"/>
                <a:cs typeface="+mj-cs"/>
              </a:rPr>
              <a:t>1</a:t>
            </a:r>
            <a:r>
              <a:rPr lang="en-US" sz="2400" b="0" i="0" dirty="0">
                <a:effectLst/>
                <a:latin typeface="Helvetica Neue LT"/>
                <a:ea typeface="+mj-ea"/>
                <a:cs typeface="+mj-cs"/>
              </a:rPr>
              <a:t> Even without packed venues and crowded sports bars, people are finding that shared edge-of-your-seat connection on Twitter. For fans today, Twitter is the roar of the stadium.</a:t>
            </a:r>
            <a:br>
              <a:rPr lang="en-US" sz="2400" dirty="0">
                <a:latin typeface="Helvetica Neue LT"/>
                <a:ea typeface="+mj-ea"/>
                <a:cs typeface="+mj-cs"/>
              </a:rPr>
            </a:br>
            <a:br>
              <a:rPr lang="en-US" sz="2400" dirty="0">
                <a:latin typeface="Helvetica Neue LT"/>
                <a:ea typeface="+mj-ea"/>
                <a:cs typeface="+mj-cs"/>
              </a:rPr>
            </a:br>
            <a:r>
              <a:rPr lang="en-US" sz="2400" b="0" i="0" dirty="0">
                <a:effectLst/>
                <a:latin typeface="Helvetica Neue LT"/>
                <a:ea typeface="+mj-ea"/>
                <a:cs typeface="+mj-cs"/>
              </a:rPr>
              <a:t>Passionate fans, eager to connect, all in one place? Yes, please. Don’t miss your chance to be part of this major cultural moment.</a:t>
            </a:r>
            <a:endParaRPr lang="en-US" sz="2400" dirty="0">
              <a:latin typeface="Helvetica Neue LT"/>
              <a:ea typeface="+mj-ea"/>
              <a:cs typeface="+mj-cs"/>
            </a:endParaRPr>
          </a:p>
        </p:txBody>
      </p:sp>
      <p:pic>
        <p:nvPicPr>
          <p:cNvPr id="9" name="Picture 2" descr="Tweet about sports from @j_noah53">
            <a:hlinkClick r:id="rId2"/>
            <a:extLst>
              <a:ext uri="{FF2B5EF4-FFF2-40B4-BE49-F238E27FC236}">
                <a16:creationId xmlns:a16="http://schemas.microsoft.com/office/drawing/2014/main" id="{28AD5C6C-EB9B-4357-956F-6E5FA6005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221" y="503871"/>
            <a:ext cx="5637558" cy="293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9506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B19B3CA-3013-478A-A6AE-BB9E40838EED}"/>
              </a:ext>
            </a:extLst>
          </p:cNvPr>
          <p:cNvSpPr txBox="1"/>
          <p:nvPr/>
        </p:nvSpPr>
        <p:spPr>
          <a:xfrm>
            <a:off x="510193" y="1731879"/>
            <a:ext cx="10727635"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14171A"/>
              </a:solidFill>
              <a:effectLst/>
              <a:uLnTx/>
              <a:uFillTx/>
              <a:latin typeface="Helvetica Neue LT"/>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2800" dirty="0">
                <a:solidFill>
                  <a:srgbClr val="0C141A"/>
                </a:solidFill>
                <a:latin typeface="Helvetica Neue LT"/>
              </a:rPr>
              <a:t> What is the difference between the marketing of sports and entertainment and marketing through sports and entertainment?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2800" dirty="0">
              <a:solidFill>
                <a:srgbClr val="0C141A"/>
              </a:solidFill>
              <a:latin typeface="Helvetica Neue LT"/>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2800" dirty="0">
                <a:solidFill>
                  <a:srgbClr val="0C141A"/>
                </a:solidFill>
                <a:latin typeface="Helvetica Neue LT"/>
              </a:rPr>
              <a:t> How might the information in this PPT represent an example of both?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2800" dirty="0">
              <a:solidFill>
                <a:srgbClr val="0C141A"/>
              </a:solidFill>
              <a:latin typeface="Helvetica Neue LT"/>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2800" dirty="0">
                <a:solidFill>
                  <a:srgbClr val="0C141A"/>
                </a:solidFill>
                <a:latin typeface="Helvetica Neue LT"/>
              </a:rPr>
              <a:t> What is fan engagement?  How do social media hashtags help sports teams to engage their fanbase?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a:noFill/>
              </a:ln>
              <a:solidFill>
                <a:srgbClr val="0C141A"/>
              </a:solidFill>
              <a:effectLst/>
              <a:uLnTx/>
              <a:uFillTx/>
              <a:latin typeface="Helvetica Neue LT"/>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a:noFill/>
              </a:ln>
              <a:solidFill>
                <a:srgbClr val="314351"/>
              </a:solidFill>
              <a:effectLst/>
              <a:uLnTx/>
              <a:uFillTx/>
              <a:latin typeface="Helvetica Neue LT"/>
            </a:endParaRPr>
          </a:p>
        </p:txBody>
      </p:sp>
      <p:sp>
        <p:nvSpPr>
          <p:cNvPr id="11" name="TextBox 10">
            <a:extLst>
              <a:ext uri="{FF2B5EF4-FFF2-40B4-BE49-F238E27FC236}">
                <a16:creationId xmlns:a16="http://schemas.microsoft.com/office/drawing/2014/main" id="{9E03F823-4A14-4764-8A64-D9547FAC991D}"/>
              </a:ext>
            </a:extLst>
          </p:cNvPr>
          <p:cNvSpPr txBox="1"/>
          <p:nvPr/>
        </p:nvSpPr>
        <p:spPr>
          <a:xfrm>
            <a:off x="2132275" y="431734"/>
            <a:ext cx="609865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C141A"/>
                </a:solidFill>
                <a:effectLst/>
                <a:uLnTx/>
                <a:uFillTx/>
                <a:latin typeface="Helvetica Neue LT"/>
              </a:rPr>
              <a:t>DISCUSSION</a:t>
            </a:r>
          </a:p>
        </p:txBody>
      </p:sp>
      <p:pic>
        <p:nvPicPr>
          <p:cNvPr id="4" name="Picture 3">
            <a:extLst>
              <a:ext uri="{FF2B5EF4-FFF2-40B4-BE49-F238E27FC236}">
                <a16:creationId xmlns:a16="http://schemas.microsoft.com/office/drawing/2014/main" id="{0901920A-0651-4EEF-8CC3-51924B641A96}"/>
              </a:ext>
            </a:extLst>
          </p:cNvPr>
          <p:cNvPicPr>
            <a:picLocks noChangeAspect="1"/>
          </p:cNvPicPr>
          <p:nvPr/>
        </p:nvPicPr>
        <p:blipFill>
          <a:blip r:embed="rId2"/>
          <a:stretch>
            <a:fillRect/>
          </a:stretch>
        </p:blipFill>
        <p:spPr>
          <a:xfrm>
            <a:off x="7223595" y="530704"/>
            <a:ext cx="2390775" cy="571500"/>
          </a:xfrm>
          <a:prstGeom prst="rect">
            <a:avLst/>
          </a:prstGeom>
        </p:spPr>
      </p:pic>
    </p:spTree>
    <p:extLst>
      <p:ext uri="{BB962C8B-B14F-4D97-AF65-F5344CB8AC3E}">
        <p14:creationId xmlns:p14="http://schemas.microsoft.com/office/powerpoint/2010/main" val="35903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B19B3CA-3013-478A-A6AE-BB9E40838EED}"/>
              </a:ext>
            </a:extLst>
          </p:cNvPr>
          <p:cNvSpPr txBox="1"/>
          <p:nvPr/>
        </p:nvSpPr>
        <p:spPr>
          <a:xfrm>
            <a:off x="510193" y="1731879"/>
            <a:ext cx="10891977"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14171A"/>
              </a:solidFill>
              <a:effectLst/>
              <a:uLnTx/>
              <a:uFillTx/>
              <a:latin typeface="Helvetica Neue LT"/>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arenR" startAt="4"/>
              <a:tabLst/>
              <a:defRPr/>
            </a:pPr>
            <a:r>
              <a:rPr kumimoji="0" lang="en-US" sz="2800" b="0" i="0" u="none" strike="noStrike" kern="1200" cap="none" spc="0" normalizeH="0" baseline="0" noProof="0" dirty="0">
                <a:ln>
                  <a:noFill/>
                </a:ln>
                <a:solidFill>
                  <a:srgbClr val="0C141A"/>
                </a:solidFill>
                <a:effectLst/>
                <a:uLnTx/>
                <a:uFillTx/>
                <a:latin typeface="Helvetica Neue LT"/>
                <a:ea typeface="+mn-ea"/>
                <a:cs typeface="+mn-cs"/>
              </a:rPr>
              <a:t>How do you think social media in general can help sports teams to engage fans?  How can it help brands to engage consumers?</a:t>
            </a:r>
          </a:p>
          <a:p>
            <a:pPr marL="514350" marR="0" lvl="0" indent="-514350" algn="l" defTabSz="914400" rtl="0" eaLnBrk="1" fontAlgn="auto" latinLnBrk="0" hangingPunct="1">
              <a:lnSpc>
                <a:spcPct val="100000"/>
              </a:lnSpc>
              <a:spcBef>
                <a:spcPts val="0"/>
              </a:spcBef>
              <a:spcAft>
                <a:spcPts val="0"/>
              </a:spcAft>
              <a:buClrTx/>
              <a:buSzTx/>
              <a:buFont typeface="+mj-lt"/>
              <a:buAutoNum type="arabicParenR" startAt="4"/>
              <a:tabLst/>
              <a:defRPr/>
            </a:pPr>
            <a:endParaRPr lang="en-US" sz="2800" dirty="0">
              <a:solidFill>
                <a:srgbClr val="0C141A"/>
              </a:solidFill>
              <a:latin typeface="Helvetica Neue LT"/>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arenR" startAt="4"/>
              <a:tabLst/>
              <a:defRPr/>
            </a:pPr>
            <a:r>
              <a:rPr kumimoji="0" lang="en-US" sz="2800" b="0" i="0" u="none" strike="noStrike" kern="1200" cap="none" spc="0" normalizeH="0" baseline="0" noProof="0" dirty="0">
                <a:ln>
                  <a:noFill/>
                </a:ln>
                <a:solidFill>
                  <a:srgbClr val="0C141A"/>
                </a:solidFill>
                <a:effectLst/>
                <a:uLnTx/>
                <a:uFillTx/>
                <a:latin typeface="Helvetica Neue LT"/>
                <a:ea typeface="+mn-ea"/>
                <a:cs typeface="+mn-cs"/>
              </a:rPr>
              <a:t>With the NBA Playoffs winding down, just a few teams are still playing.  If you were the social media marketing manager for one of the teams who has been eliminated from championship contention, what would you do to continue to engage your fans on social media when the team is no longer playing games?</a:t>
            </a:r>
          </a:p>
          <a:p>
            <a:pPr marL="342900" marR="0" lvl="0" indent="-342900" algn="l" defTabSz="914400" rtl="0" eaLnBrk="1" fontAlgn="auto" latinLnBrk="0" hangingPunct="1">
              <a:lnSpc>
                <a:spcPct val="100000"/>
              </a:lnSpc>
              <a:spcBef>
                <a:spcPts val="0"/>
              </a:spcBef>
              <a:spcAft>
                <a:spcPts val="0"/>
              </a:spcAft>
              <a:buClrTx/>
              <a:buSzTx/>
              <a:buFontTx/>
              <a:buAutoNum type="arabicParenR" startAt="4"/>
              <a:tabLst/>
              <a:defRPr/>
            </a:pPr>
            <a:endParaRPr kumimoji="0" lang="en-US" sz="2800" b="0" i="0" u="none" strike="noStrike" kern="1200" cap="none" spc="0" normalizeH="0" baseline="0" noProof="0" dirty="0">
              <a:ln>
                <a:noFill/>
              </a:ln>
              <a:solidFill>
                <a:srgbClr val="0C141A"/>
              </a:solidFill>
              <a:effectLst/>
              <a:uLnTx/>
              <a:uFillTx/>
              <a:latin typeface="Helvetica Neue 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startAt="4"/>
              <a:tabLst/>
              <a:defRPr/>
            </a:pPr>
            <a:endParaRPr kumimoji="0" lang="en-US" sz="2800" b="0" i="0" u="none" strike="noStrike" kern="1200" cap="none" spc="0" normalizeH="0" baseline="0" noProof="0" dirty="0">
              <a:ln>
                <a:noFill/>
              </a:ln>
              <a:solidFill>
                <a:srgbClr val="314351"/>
              </a:solidFill>
              <a:effectLst/>
              <a:uLnTx/>
              <a:uFillTx/>
              <a:latin typeface="Helvetica Neue LT"/>
              <a:ea typeface="+mn-ea"/>
              <a:cs typeface="+mn-cs"/>
            </a:endParaRPr>
          </a:p>
        </p:txBody>
      </p:sp>
      <p:sp>
        <p:nvSpPr>
          <p:cNvPr id="11" name="TextBox 10">
            <a:extLst>
              <a:ext uri="{FF2B5EF4-FFF2-40B4-BE49-F238E27FC236}">
                <a16:creationId xmlns:a16="http://schemas.microsoft.com/office/drawing/2014/main" id="{9E03F823-4A14-4764-8A64-D9547FAC991D}"/>
              </a:ext>
            </a:extLst>
          </p:cNvPr>
          <p:cNvSpPr txBox="1"/>
          <p:nvPr/>
        </p:nvSpPr>
        <p:spPr>
          <a:xfrm>
            <a:off x="2132275" y="431734"/>
            <a:ext cx="609865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C141A"/>
                </a:solidFill>
                <a:effectLst/>
                <a:uLnTx/>
                <a:uFillTx/>
                <a:latin typeface="Helvetica Neue LT"/>
                <a:ea typeface="+mn-ea"/>
                <a:cs typeface="+mn-cs"/>
              </a:rPr>
              <a:t>DISCUSSION</a:t>
            </a:r>
          </a:p>
        </p:txBody>
      </p:sp>
      <p:pic>
        <p:nvPicPr>
          <p:cNvPr id="4" name="Picture 3">
            <a:extLst>
              <a:ext uri="{FF2B5EF4-FFF2-40B4-BE49-F238E27FC236}">
                <a16:creationId xmlns:a16="http://schemas.microsoft.com/office/drawing/2014/main" id="{0901920A-0651-4EEF-8CC3-51924B641A96}"/>
              </a:ext>
            </a:extLst>
          </p:cNvPr>
          <p:cNvPicPr>
            <a:picLocks noChangeAspect="1"/>
          </p:cNvPicPr>
          <p:nvPr/>
        </p:nvPicPr>
        <p:blipFill>
          <a:blip r:embed="rId2"/>
          <a:stretch>
            <a:fillRect/>
          </a:stretch>
        </p:blipFill>
        <p:spPr>
          <a:xfrm>
            <a:off x="7223595" y="530704"/>
            <a:ext cx="2390775" cy="571500"/>
          </a:xfrm>
          <a:prstGeom prst="rect">
            <a:avLst/>
          </a:prstGeom>
        </p:spPr>
      </p:pic>
    </p:spTree>
    <p:extLst>
      <p:ext uri="{BB962C8B-B14F-4D97-AF65-F5344CB8AC3E}">
        <p14:creationId xmlns:p14="http://schemas.microsoft.com/office/powerpoint/2010/main" val="3259412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472</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-apple-system</vt:lpstr>
      <vt:lpstr>Arial</vt:lpstr>
      <vt:lpstr>Calibri</vt:lpstr>
      <vt:lpstr>Calibri Light</vt:lpstr>
      <vt:lpstr>Helvetica Neue LT</vt:lpstr>
      <vt:lpstr>Office Theme</vt:lpstr>
      <vt:lpstr>Social Sports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Sports</dc:title>
  <dc:creator>Chris Lindauer</dc:creator>
  <cp:lastModifiedBy>Chris Lindauer</cp:lastModifiedBy>
  <cp:revision>3</cp:revision>
  <dcterms:created xsi:type="dcterms:W3CDTF">2020-09-16T03:41:15Z</dcterms:created>
  <dcterms:modified xsi:type="dcterms:W3CDTF">2020-09-16T04:36:39Z</dcterms:modified>
</cp:coreProperties>
</file>