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82" r:id="rId4"/>
    <p:sldId id="277" r:id="rId5"/>
    <p:sldId id="278" r:id="rId6"/>
    <p:sldId id="264" r:id="rId7"/>
    <p:sldId id="265" r:id="rId8"/>
    <p:sldId id="266" r:id="rId9"/>
    <p:sldId id="267" r:id="rId10"/>
    <p:sldId id="268" r:id="rId11"/>
    <p:sldId id="270" r:id="rId12"/>
    <p:sldId id="273" r:id="rId13"/>
    <p:sldId id="274" r:id="rId14"/>
    <p:sldId id="271" r:id="rId15"/>
    <p:sldId id="272" r:id="rId16"/>
    <p:sldId id="259" r:id="rId17"/>
    <p:sldId id="280" r:id="rId18"/>
    <p:sldId id="260" r:id="rId19"/>
    <p:sldId id="281" r:id="rId20"/>
    <p:sldId id="283" r:id="rId21"/>
    <p:sldId id="269" r:id="rId22"/>
    <p:sldId id="279"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249" autoAdjust="0"/>
    <p:restoredTop sz="94660"/>
  </p:normalViewPr>
  <p:slideViewPr>
    <p:cSldViewPr snapToGrid="0">
      <p:cViewPr varScale="1">
        <p:scale>
          <a:sx n="80" d="100"/>
          <a:sy n="80" d="100"/>
        </p:scale>
        <p:origin x="88"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9/24/2020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9/24/2020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9/24/2020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9/24/2020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9/24/2020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9/24/2020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9/24/2020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9/24/2020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9/24/2020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9/24/2020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9/24/2020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9/24/2020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9/24/2020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9/24/2020</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9/24/2020</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810001" y="1620632"/>
            <a:ext cx="10572000" cy="2971051"/>
          </a:xfrm>
        </p:spPr>
        <p:txBody>
          <a:bodyPr/>
          <a:lstStyle/>
          <a:p>
            <a:r>
              <a:rPr lang="en-US" dirty="0"/>
              <a:t>BRANDING &amp; LICENSING</a:t>
            </a:r>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810001" y="5280846"/>
            <a:ext cx="10572000" cy="1422103"/>
          </a:xfrm>
        </p:spPr>
        <p:txBody>
          <a:bodyPr>
            <a:normAutofit/>
          </a:bodyPr>
          <a:lstStyle/>
          <a:p>
            <a:r>
              <a:rPr lang="en-US" sz="2400" b="1" dirty="0"/>
              <a:t>TRADEMARKS IN SPORTS &amp; ENTERTAINMENT</a:t>
            </a:r>
          </a:p>
          <a:p>
            <a:r>
              <a:rPr lang="en-US" sz="2400" b="1" dirty="0"/>
              <a:t>LESSON 6.1 – BRANDING            LESSON 6.2 - LICENSING</a:t>
            </a:r>
          </a:p>
        </p:txBody>
      </p:sp>
      <p:pic>
        <p:nvPicPr>
          <p:cNvPr id="1026" name="Picture 2" descr="Jordan Logo Jumpman Nike transparent PNG - StickPNG">
            <a:extLst>
              <a:ext uri="{FF2B5EF4-FFF2-40B4-BE49-F238E27FC236}">
                <a16:creationId xmlns:a16="http://schemas.microsoft.com/office/drawing/2014/main" id="{8A3B493F-8BCD-48BC-A0CC-9E2F0183A9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9792" y="133211"/>
            <a:ext cx="3233972" cy="32339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me Page | TB12 Sports">
            <a:extLst>
              <a:ext uri="{FF2B5EF4-FFF2-40B4-BE49-F238E27FC236}">
                <a16:creationId xmlns:a16="http://schemas.microsoft.com/office/drawing/2014/main" id="{5DC54E0D-622F-440B-B69B-FEC9C6F682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202756">
            <a:off x="810001" y="588499"/>
            <a:ext cx="1112837" cy="74189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iger Woods Logo PNG Transparent &amp; SVG Vector - Freebie Supply">
            <a:extLst>
              <a:ext uri="{FF2B5EF4-FFF2-40B4-BE49-F238E27FC236}">
                <a16:creationId xmlns:a16="http://schemas.microsoft.com/office/drawing/2014/main" id="{6EF83FF7-7193-4A7C-A6F1-0BFC4FA942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559" y="1743038"/>
            <a:ext cx="1823720" cy="182372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Let´s Get Ready to Rumble Home Wall Sticker - TenStickers">
            <a:extLst>
              <a:ext uri="{FF2B5EF4-FFF2-40B4-BE49-F238E27FC236}">
                <a16:creationId xmlns:a16="http://schemas.microsoft.com/office/drawing/2014/main" id="{F8666C4B-C058-49F0-AA36-61E028DD39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2116" y="959444"/>
            <a:ext cx="1923516" cy="220472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Download Usain Bolt Silhouette Transparent 349×499 - Usain Bolt Silhouette  PNG Image with No Background - PNGkey.com">
            <a:extLst>
              <a:ext uri="{FF2B5EF4-FFF2-40B4-BE49-F238E27FC236}">
                <a16:creationId xmlns:a16="http://schemas.microsoft.com/office/drawing/2014/main" id="{BACC96A2-E303-4E64-AABB-772C974CD130}"/>
              </a:ext>
            </a:extLst>
          </p:cNvPr>
          <p:cNvPicPr>
            <a:picLocks noChangeAspect="1" noChangeArrowheads="1"/>
          </p:cNvPicPr>
          <p:nvPr/>
        </p:nvPicPr>
        <p:blipFill>
          <a:blip r:embed="rId6">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5245409" y="133211"/>
            <a:ext cx="2508471" cy="1771225"/>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387970D1-D6AF-4000-B1EA-2A648E556295}"/>
              </a:ext>
            </a:extLst>
          </p:cNvPr>
          <p:cNvSpPr/>
          <p:nvPr/>
        </p:nvSpPr>
        <p:spPr>
          <a:xfrm>
            <a:off x="4850294" y="5968044"/>
            <a:ext cx="137142" cy="14651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Kobe Bryant Logo - Kobe Bryant Logo Png , Free Transparent Clipart -  ClipartKey">
            <a:extLst>
              <a:ext uri="{FF2B5EF4-FFF2-40B4-BE49-F238E27FC236}">
                <a16:creationId xmlns:a16="http://schemas.microsoft.com/office/drawing/2014/main" id="{2C38423A-C14D-4BE6-8FD6-30C07E72191F}"/>
              </a:ext>
            </a:extLst>
          </p:cNvPr>
          <p:cNvPicPr>
            <a:picLocks noChangeAspect="1" noChangeArrowheads="1"/>
          </p:cNvPicPr>
          <p:nvPr/>
        </p:nvPicPr>
        <p:blipFill>
          <a:blip r:embed="rId7">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5831567" y="1904436"/>
            <a:ext cx="1336154" cy="1632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54030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690731" y="5373115"/>
            <a:ext cx="10572000" cy="1023709"/>
          </a:xfrm>
        </p:spPr>
        <p:txBody>
          <a:bodyPr/>
          <a:lstStyle/>
          <a:p>
            <a:r>
              <a:rPr lang="en-US" dirty="0"/>
              <a:t>KOBE BRYANT</a:t>
            </a:r>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690731" y="294198"/>
            <a:ext cx="7157206" cy="4333461"/>
          </a:xfrm>
        </p:spPr>
        <p:txBody>
          <a:bodyPr>
            <a:normAutofit/>
          </a:bodyPr>
          <a:lstStyle/>
          <a:p>
            <a:r>
              <a:rPr lang="en-US" sz="2000" b="1" dirty="0"/>
              <a:t>Most of Kobe Bryant’s trademark applications have historically been related to sports and apparel, including his sports academy “Mamba Sports Academy”. He actually trademarked the name and several parts of the academy's logo. It was an intent to use application for clothing and apparel.  However, Bryant does not own the trademark for “Black Mamba”, his nickname for his on-court alter-ego. </a:t>
            </a:r>
          </a:p>
          <a:p>
            <a:endParaRPr lang="en-US" sz="2000" b="1" dirty="0"/>
          </a:p>
          <a:p>
            <a:r>
              <a:rPr lang="en-US" sz="2000" b="1" dirty="0"/>
              <a:t>The NBA star filed “</a:t>
            </a:r>
            <a:r>
              <a:rPr lang="en-US" sz="2000" b="1" dirty="0" err="1"/>
              <a:t>Mambacita</a:t>
            </a:r>
            <a:r>
              <a:rPr lang="en-US" sz="2000" b="1" dirty="0"/>
              <a:t>” as a trademark for his late daughter, Gianna Bryant last year. It was an intent to use application for clothing and apparel. </a:t>
            </a:r>
          </a:p>
        </p:txBody>
      </p:sp>
      <p:pic>
        <p:nvPicPr>
          <p:cNvPr id="12292" name="Picture 4" descr="Kobe Bryant Logo - Kobe Bryant Logo Png , Free Transparent Clipart -  ClipartKey">
            <a:extLst>
              <a:ext uri="{FF2B5EF4-FFF2-40B4-BE49-F238E27FC236}">
                <a16:creationId xmlns:a16="http://schemas.microsoft.com/office/drawing/2014/main" id="{0A5B6BA4-B809-439C-9E83-B2C71F83F27A}"/>
              </a:ext>
            </a:extLst>
          </p:cNvPr>
          <p:cNvPicPr>
            <a:picLocks noChangeAspect="1" noChangeArrowheads="1"/>
          </p:cNvPicPr>
          <p:nvPr/>
        </p:nvPicPr>
        <p:blipFill>
          <a:blip r:embed="rId2">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8477471" y="612251"/>
            <a:ext cx="3230451" cy="39478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1411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547607" y="5325408"/>
            <a:ext cx="10572000" cy="1023709"/>
          </a:xfrm>
        </p:spPr>
        <p:txBody>
          <a:bodyPr/>
          <a:lstStyle/>
          <a:p>
            <a:r>
              <a:rPr lang="en-US" dirty="0"/>
              <a:t>USAIN BOLT</a:t>
            </a:r>
          </a:p>
        </p:txBody>
      </p:sp>
      <p:pic>
        <p:nvPicPr>
          <p:cNvPr id="4" name="Picture 14" descr="Download Usain Bolt Silhouette Transparent 349×499 - Usain Bolt Silhouette  PNG Image with No Background - PNGkey.com">
            <a:extLst>
              <a:ext uri="{FF2B5EF4-FFF2-40B4-BE49-F238E27FC236}">
                <a16:creationId xmlns:a16="http://schemas.microsoft.com/office/drawing/2014/main" id="{5F607475-4F8F-46FE-9EFF-D33B4DC5B129}"/>
              </a:ext>
            </a:extLst>
          </p:cNvPr>
          <p:cNvPicPr>
            <a:picLocks noChangeAspect="1" noChangeArrowheads="1"/>
          </p:cNvPicPr>
          <p:nvPr/>
        </p:nvPicPr>
        <p:blipFill rotWithShape="1">
          <a:blip r:embed="rId2">
            <a:clrChange>
              <a:clrFrom>
                <a:srgbClr val="F6F6F6"/>
              </a:clrFrom>
              <a:clrTo>
                <a:srgbClr val="F6F6F6">
                  <a:alpha val="0"/>
                </a:srgbClr>
              </a:clrTo>
            </a:clrChange>
            <a:extLst>
              <a:ext uri="{28A0092B-C50C-407E-A947-70E740481C1C}">
                <a14:useLocalDpi xmlns:a14="http://schemas.microsoft.com/office/drawing/2010/main" val="0"/>
              </a:ext>
            </a:extLst>
          </a:blip>
          <a:srcRect l="22112" r="23611"/>
          <a:stretch/>
        </p:blipFill>
        <p:spPr bwMode="auto">
          <a:xfrm>
            <a:off x="8231367" y="175493"/>
            <a:ext cx="3513593" cy="4570869"/>
          </a:xfrm>
          <a:prstGeom prst="rect">
            <a:avLst/>
          </a:prstGeom>
          <a:noFill/>
          <a:extLst>
            <a:ext uri="{909E8E84-426E-40DD-AFC4-6F175D3DCCD1}">
              <a14:hiddenFill xmlns:a14="http://schemas.microsoft.com/office/drawing/2010/main">
                <a:solidFill>
                  <a:srgbClr val="FFFFFF"/>
                </a:solidFill>
              </a14:hiddenFill>
            </a:ext>
          </a:extLst>
        </p:spPr>
      </p:pic>
      <p:sp>
        <p:nvSpPr>
          <p:cNvPr id="13" name="Subtitle 2">
            <a:extLst>
              <a:ext uri="{FF2B5EF4-FFF2-40B4-BE49-F238E27FC236}">
                <a16:creationId xmlns:a16="http://schemas.microsoft.com/office/drawing/2014/main" id="{399B8B48-20F3-44FA-908C-CD0C745A6866}"/>
              </a:ext>
            </a:extLst>
          </p:cNvPr>
          <p:cNvSpPr txBox="1">
            <a:spLocks/>
          </p:cNvSpPr>
          <p:nvPr/>
        </p:nvSpPr>
        <p:spPr>
          <a:xfrm>
            <a:off x="547607" y="702424"/>
            <a:ext cx="6544956" cy="4333461"/>
          </a:xfrm>
          <a:prstGeom prst="rect">
            <a:avLst/>
          </a:prstGeom>
          <a:effectLst>
            <a:outerShdw blurRad="50800" dir="14400000">
              <a:srgbClr val="000000">
                <a:alpha val="40000"/>
              </a:srgbClr>
            </a:outerShdw>
          </a:effectLst>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accent1"/>
              </a:buClr>
              <a:buFont typeface="Wingdings 2" charset="2"/>
              <a:buNone/>
              <a:defRPr sz="1800" kern="1200">
                <a:solidFill>
                  <a:schemeClr val="tx1"/>
                </a:solidFill>
                <a:latin typeface="+mn-lt"/>
                <a:ea typeface="+mn-ea"/>
                <a:cs typeface="+mn-cs"/>
              </a:defRPr>
            </a:lvl1pPr>
            <a:lvl2pPr marL="457200" indent="0" algn="ctr" defTabSz="457200" rtl="0" eaLnBrk="1" latinLnBrk="0" hangingPunct="1">
              <a:spcBef>
                <a:spcPct val="20000"/>
              </a:spcBef>
              <a:spcAft>
                <a:spcPts val="600"/>
              </a:spcAft>
              <a:buClr>
                <a:schemeClr val="accent1"/>
              </a:buClr>
              <a:buFont typeface="Wingdings 2"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1"/>
              </a:buClr>
              <a:buFont typeface="Wingdings 2"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9pPr>
          </a:lstStyle>
          <a:p>
            <a:r>
              <a:rPr lang="en-US" sz="2400" b="1" dirty="0"/>
              <a:t> Jamaican track star Usain Bolt’s “Lightening Bolt” pose and his “to di world” slogan are registered trademarks.  Even without a registered trademark, however, celebrity athletes have “image (or personality) rights” to prevent unauthorized use of their name, likeness or other personal attributes.</a:t>
            </a:r>
          </a:p>
        </p:txBody>
      </p:sp>
    </p:spTree>
    <p:extLst>
      <p:ext uri="{BB962C8B-B14F-4D97-AF65-F5344CB8AC3E}">
        <p14:creationId xmlns:p14="http://schemas.microsoft.com/office/powerpoint/2010/main" val="2743937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672692" y="5317456"/>
            <a:ext cx="10572000" cy="1023709"/>
          </a:xfrm>
        </p:spPr>
        <p:txBody>
          <a:bodyPr/>
          <a:lstStyle/>
          <a:p>
            <a:r>
              <a:rPr lang="en-US" dirty="0"/>
              <a:t>TIGER WOODS</a:t>
            </a:r>
          </a:p>
        </p:txBody>
      </p:sp>
      <p:pic>
        <p:nvPicPr>
          <p:cNvPr id="6" name="Picture 8" descr="Tiger Woods Logo PNG Transparent &amp; SVG Vector - Freebie Supply">
            <a:extLst>
              <a:ext uri="{FF2B5EF4-FFF2-40B4-BE49-F238E27FC236}">
                <a16:creationId xmlns:a16="http://schemas.microsoft.com/office/drawing/2014/main" id="{04BE3580-8F59-46C2-8812-106BF151D0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7897" y="567535"/>
            <a:ext cx="3394103" cy="3394103"/>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a:extLst>
              <a:ext uri="{FF2B5EF4-FFF2-40B4-BE49-F238E27FC236}">
                <a16:creationId xmlns:a16="http://schemas.microsoft.com/office/drawing/2014/main" id="{71978E09-9BBB-4086-92E9-917D7A6D6FBF}"/>
              </a:ext>
            </a:extLst>
          </p:cNvPr>
          <p:cNvSpPr txBox="1">
            <a:spLocks/>
          </p:cNvSpPr>
          <p:nvPr/>
        </p:nvSpPr>
        <p:spPr>
          <a:xfrm>
            <a:off x="672692" y="914399"/>
            <a:ext cx="7268525" cy="4333461"/>
          </a:xfrm>
          <a:prstGeom prst="rect">
            <a:avLst/>
          </a:prstGeom>
          <a:effectLst>
            <a:outerShdw blurRad="50800" dir="14400000">
              <a:srgbClr val="000000">
                <a:alpha val="40000"/>
              </a:srgbClr>
            </a:outerShdw>
          </a:effectLst>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accent1"/>
              </a:buClr>
              <a:buFont typeface="Wingdings 2" charset="2"/>
              <a:buNone/>
              <a:defRPr sz="1800" kern="1200">
                <a:solidFill>
                  <a:schemeClr val="tx1"/>
                </a:solidFill>
                <a:latin typeface="+mn-lt"/>
                <a:ea typeface="+mn-ea"/>
                <a:cs typeface="+mn-cs"/>
              </a:defRPr>
            </a:lvl1pPr>
            <a:lvl2pPr marL="457200" indent="0" algn="ctr" defTabSz="457200" rtl="0" eaLnBrk="1" latinLnBrk="0" hangingPunct="1">
              <a:spcBef>
                <a:spcPct val="20000"/>
              </a:spcBef>
              <a:spcAft>
                <a:spcPts val="600"/>
              </a:spcAft>
              <a:buClr>
                <a:schemeClr val="accent1"/>
              </a:buClr>
              <a:buFont typeface="Wingdings 2"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1"/>
              </a:buClr>
              <a:buFont typeface="Wingdings 2"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9pPr>
          </a:lstStyle>
          <a:p>
            <a:r>
              <a:rPr lang="en-US" sz="2400" b="1" dirty="0"/>
              <a:t>Golfer Tiger Woods owns dozens of  trademarks on a wide variety of things he thinks he could profit from including his own autograph, his name in video games, his website and when his name is used in conjunction with personal or professional appearances.  He also owns the rights to several logos.</a:t>
            </a:r>
          </a:p>
        </p:txBody>
      </p:sp>
    </p:spTree>
    <p:extLst>
      <p:ext uri="{BB962C8B-B14F-4D97-AF65-F5344CB8AC3E}">
        <p14:creationId xmlns:p14="http://schemas.microsoft.com/office/powerpoint/2010/main" val="36488839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690731" y="5325678"/>
            <a:ext cx="10572000" cy="1023709"/>
          </a:xfrm>
        </p:spPr>
        <p:txBody>
          <a:bodyPr/>
          <a:lstStyle/>
          <a:p>
            <a:r>
              <a:rPr lang="en-US" dirty="0"/>
              <a:t>KAWHI LEONARD</a:t>
            </a:r>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690731" y="437322"/>
            <a:ext cx="7324184" cy="4333461"/>
          </a:xfrm>
        </p:spPr>
        <p:txBody>
          <a:bodyPr>
            <a:normAutofit lnSpcReduction="10000"/>
          </a:bodyPr>
          <a:lstStyle/>
          <a:p>
            <a:r>
              <a:rPr lang="en-US" sz="2400" b="1" dirty="0"/>
              <a:t>Kawhi Leonard lost a lawsuit in a battle over who owns the trademark rights to the basketball star’s “</a:t>
            </a:r>
            <a:r>
              <a:rPr lang="en-US" sz="2400" b="1" dirty="0" err="1"/>
              <a:t>Klaw</a:t>
            </a:r>
            <a:r>
              <a:rPr lang="en-US" sz="2400" b="1" dirty="0"/>
              <a:t>” logo earlier this year when a judge ruled in favor of Nike.</a:t>
            </a:r>
          </a:p>
          <a:p>
            <a:endParaRPr lang="en-US" sz="2400" b="1" dirty="0"/>
          </a:p>
          <a:p>
            <a:r>
              <a:rPr lang="en-US" sz="2400" b="1" dirty="0"/>
              <a:t>Leonard is now the face of New Balance basketball, but the logo is not used in any product marketing. Leonard has filed to trademark two phrases for use on clothing and footwear; "What it do baby" and "City views over interviews.”</a:t>
            </a:r>
          </a:p>
        </p:txBody>
      </p:sp>
      <p:pic>
        <p:nvPicPr>
          <p:cNvPr id="8" name="Picture 12" descr="Kawhi Leonard Logo | Cool Logos">
            <a:extLst>
              <a:ext uri="{FF2B5EF4-FFF2-40B4-BE49-F238E27FC236}">
                <a16:creationId xmlns:a16="http://schemas.microsoft.com/office/drawing/2014/main" id="{B6E00538-281F-424A-B39E-902054C2A30A}"/>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609275" y="880315"/>
            <a:ext cx="2891994" cy="28919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5194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491948" y="5365164"/>
            <a:ext cx="10572000" cy="1023709"/>
          </a:xfrm>
        </p:spPr>
        <p:txBody>
          <a:bodyPr/>
          <a:lstStyle/>
          <a:p>
            <a:r>
              <a:rPr lang="en-US" dirty="0"/>
              <a:t>MICHAEL BUFFER</a:t>
            </a:r>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690730" y="294198"/>
            <a:ext cx="7467307" cy="4333461"/>
          </a:xfrm>
        </p:spPr>
        <p:txBody>
          <a:bodyPr>
            <a:normAutofit fontScale="92500"/>
          </a:bodyPr>
          <a:lstStyle/>
          <a:p>
            <a:r>
              <a:rPr lang="en-US" sz="2400" b="1" dirty="0"/>
              <a:t>Legendary boxing announcer Michael Buffer owns the trademark to the phrase "Let's get ready to rumble!“, a catchphrase that earned him worldwide fame.</a:t>
            </a:r>
          </a:p>
          <a:p>
            <a:endParaRPr lang="en-US" sz="2400" b="1" dirty="0"/>
          </a:p>
          <a:p>
            <a:r>
              <a:rPr lang="en-US" sz="2400" b="1" dirty="0"/>
              <a:t>The trademark has proved to be lucrative, as some estimates suggest Buffer earns between $25,000 and $100,000 every time he utters the iconic phrase at paid appearances, and even more through licensing deals.  His net worth is a reported $400 million dollars after revenue from those licensing deals.</a:t>
            </a:r>
          </a:p>
        </p:txBody>
      </p:sp>
      <p:pic>
        <p:nvPicPr>
          <p:cNvPr id="6" name="Picture 10" descr="Let´s Get Ready to Rumble Home Wall Sticker - TenStickers">
            <a:extLst>
              <a:ext uri="{FF2B5EF4-FFF2-40B4-BE49-F238E27FC236}">
                <a16:creationId xmlns:a16="http://schemas.microsoft.com/office/drawing/2014/main" id="{7BBBE982-6396-4D20-95EC-561AC2B550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24033" y="840173"/>
            <a:ext cx="2661018" cy="30500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952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690731" y="5333359"/>
            <a:ext cx="10572000" cy="1023709"/>
          </a:xfrm>
        </p:spPr>
        <p:txBody>
          <a:bodyPr/>
          <a:lstStyle/>
          <a:p>
            <a:r>
              <a:rPr lang="en-US" dirty="0"/>
              <a:t>PAT RILEY</a:t>
            </a:r>
          </a:p>
        </p:txBody>
      </p:sp>
      <p:pic>
        <p:nvPicPr>
          <p:cNvPr id="13314" name="Picture 2" descr="Three-PeatⓇ: A trademark achievement for three-time champions">
            <a:extLst>
              <a:ext uri="{FF2B5EF4-FFF2-40B4-BE49-F238E27FC236}">
                <a16:creationId xmlns:a16="http://schemas.microsoft.com/office/drawing/2014/main" id="{242A0956-C825-4800-85F4-2E4F79D8B1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0804" y="5034110"/>
            <a:ext cx="6912292" cy="1622206"/>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a:extLst>
              <a:ext uri="{FF2B5EF4-FFF2-40B4-BE49-F238E27FC236}">
                <a16:creationId xmlns:a16="http://schemas.microsoft.com/office/drawing/2014/main" id="{D48BE478-0ACB-4E6F-9C21-4B225BB3B98D}"/>
              </a:ext>
            </a:extLst>
          </p:cNvPr>
          <p:cNvSpPr txBox="1">
            <a:spLocks/>
          </p:cNvSpPr>
          <p:nvPr/>
        </p:nvSpPr>
        <p:spPr>
          <a:xfrm>
            <a:off x="480548" y="401401"/>
            <a:ext cx="10992365" cy="4333461"/>
          </a:xfrm>
          <a:prstGeom prst="rect">
            <a:avLst/>
          </a:prstGeom>
          <a:effectLst>
            <a:outerShdw blurRad="50800" dir="14400000">
              <a:srgbClr val="000000">
                <a:alpha val="40000"/>
              </a:srgbClr>
            </a:outerShdw>
          </a:effectLst>
        </p:spPr>
        <p:txBody>
          <a:bodyPr vert="horz" lIns="91440" tIns="45720" rIns="91440" bIns="45720" rtlCol="0" anchor="t">
            <a:normAutofit lnSpcReduction="10000"/>
          </a:bodyPr>
          <a:lstStyle>
            <a:lvl1pPr marL="0" indent="0" algn="l" defTabSz="457200" rtl="0" eaLnBrk="1" latinLnBrk="0" hangingPunct="1">
              <a:spcBef>
                <a:spcPct val="20000"/>
              </a:spcBef>
              <a:spcAft>
                <a:spcPts val="600"/>
              </a:spcAft>
              <a:buClr>
                <a:schemeClr val="accent1"/>
              </a:buClr>
              <a:buFont typeface="Wingdings 2" charset="2"/>
              <a:buNone/>
              <a:defRPr sz="1800" kern="1200">
                <a:solidFill>
                  <a:schemeClr val="tx1"/>
                </a:solidFill>
                <a:latin typeface="+mn-lt"/>
                <a:ea typeface="+mn-ea"/>
                <a:cs typeface="+mn-cs"/>
              </a:defRPr>
            </a:lvl1pPr>
            <a:lvl2pPr marL="457200" indent="0" algn="ctr" defTabSz="457200" rtl="0" eaLnBrk="1" latinLnBrk="0" hangingPunct="1">
              <a:spcBef>
                <a:spcPct val="20000"/>
              </a:spcBef>
              <a:spcAft>
                <a:spcPts val="600"/>
              </a:spcAft>
              <a:buClr>
                <a:schemeClr val="accent1"/>
              </a:buClr>
              <a:buFont typeface="Wingdings 2"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1"/>
              </a:buClr>
              <a:buFont typeface="Wingdings 2"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1"/>
              </a:buClr>
              <a:buFont typeface="Wingdings 2" charset="2"/>
              <a:buNone/>
              <a:defRPr sz="1200" kern="1200">
                <a:solidFill>
                  <a:schemeClr val="tx1">
                    <a:tint val="75000"/>
                  </a:schemeClr>
                </a:solidFill>
                <a:latin typeface="+mn-lt"/>
                <a:ea typeface="+mn-ea"/>
                <a:cs typeface="+mn-cs"/>
              </a:defRPr>
            </a:lvl9pPr>
          </a:lstStyle>
          <a:p>
            <a:r>
              <a:rPr lang="en-US" sz="2400" b="1" dirty="0"/>
              <a:t>Any time a sports team is in position to win three championships in a row, aka a “Three-Peat”, Pat Riley stands to cash in as he owns the trademark to the phrase.  The Hall of Fame former player, coach and current front office executive earns royalties on any items commercially sold that use the phrase, including hats, t-shirts and anything else a team might sell.  </a:t>
            </a:r>
          </a:p>
          <a:p>
            <a:endParaRPr lang="en-US" sz="2400" b="1" dirty="0"/>
          </a:p>
          <a:p>
            <a:r>
              <a:rPr lang="en-US" sz="2400" b="1" dirty="0"/>
              <a:t>According to Celebrity Net Worth, Riley earned an estimated $300,000 in licensing and royalty fees after the Chicago Bulls completed their first “three-peat”. In 1998, the Bulls’ second “three-peat”, the royalty income doubled to nearly $600,000. Riley would cash in again in 2002 when the Lakers won their third straight championship.</a:t>
            </a:r>
          </a:p>
        </p:txBody>
      </p:sp>
    </p:spTree>
    <p:extLst>
      <p:ext uri="{BB962C8B-B14F-4D97-AF65-F5344CB8AC3E}">
        <p14:creationId xmlns:p14="http://schemas.microsoft.com/office/powerpoint/2010/main" val="1347095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810001" y="1620632"/>
            <a:ext cx="10572000" cy="2971051"/>
          </a:xfrm>
        </p:spPr>
        <p:txBody>
          <a:bodyPr/>
          <a:lstStyle/>
          <a:p>
            <a:r>
              <a:rPr lang="en-US" dirty="0"/>
              <a:t>DISCUSSION QUESTIONS</a:t>
            </a:r>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810001" y="5280846"/>
            <a:ext cx="10572000" cy="1422103"/>
          </a:xfrm>
        </p:spPr>
        <p:txBody>
          <a:bodyPr>
            <a:normAutofit/>
          </a:bodyPr>
          <a:lstStyle/>
          <a:p>
            <a:r>
              <a:rPr lang="en-US" sz="2400" b="1" dirty="0"/>
              <a:t>TRADEMARKS IN SPORTS &amp; ENTERTAINMENT – </a:t>
            </a:r>
            <a:r>
              <a:rPr lang="en-US" sz="2400" b="1" u="sng" dirty="0"/>
              <a:t>DISCUSSION</a:t>
            </a:r>
            <a:r>
              <a:rPr lang="en-US" sz="2400" b="1" dirty="0"/>
              <a:t> </a:t>
            </a:r>
          </a:p>
          <a:p>
            <a:r>
              <a:rPr lang="en-US" sz="2400" b="1" dirty="0"/>
              <a:t>LESSON 6.1 – BRANDING            LESSON 6.2 - LICENSING</a:t>
            </a:r>
          </a:p>
        </p:txBody>
      </p:sp>
      <p:pic>
        <p:nvPicPr>
          <p:cNvPr id="1026" name="Picture 2" descr="Jordan Logo Jumpman Nike transparent PNG - StickPNG">
            <a:extLst>
              <a:ext uri="{FF2B5EF4-FFF2-40B4-BE49-F238E27FC236}">
                <a16:creationId xmlns:a16="http://schemas.microsoft.com/office/drawing/2014/main" id="{8A3B493F-8BCD-48BC-A0CC-9E2F0183A9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9792" y="133211"/>
            <a:ext cx="3233972" cy="32339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me Page | TB12 Sports">
            <a:extLst>
              <a:ext uri="{FF2B5EF4-FFF2-40B4-BE49-F238E27FC236}">
                <a16:creationId xmlns:a16="http://schemas.microsoft.com/office/drawing/2014/main" id="{5DC54E0D-622F-440B-B69B-FEC9C6F682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202756">
            <a:off x="810001" y="588499"/>
            <a:ext cx="1112837" cy="74189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iger Woods Logo PNG Transparent &amp; SVG Vector - Freebie Supply">
            <a:extLst>
              <a:ext uri="{FF2B5EF4-FFF2-40B4-BE49-F238E27FC236}">
                <a16:creationId xmlns:a16="http://schemas.microsoft.com/office/drawing/2014/main" id="{6EF83FF7-7193-4A7C-A6F1-0BFC4FA942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559" y="1743038"/>
            <a:ext cx="1823720" cy="182372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Let´s Get Ready to Rumble Home Wall Sticker - TenStickers">
            <a:extLst>
              <a:ext uri="{FF2B5EF4-FFF2-40B4-BE49-F238E27FC236}">
                <a16:creationId xmlns:a16="http://schemas.microsoft.com/office/drawing/2014/main" id="{F8666C4B-C058-49F0-AA36-61E028DD39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2116" y="959444"/>
            <a:ext cx="1923516" cy="220472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Download Usain Bolt Silhouette Transparent 349×499 - Usain Bolt Silhouette  PNG Image with No Background - PNGkey.com">
            <a:extLst>
              <a:ext uri="{FF2B5EF4-FFF2-40B4-BE49-F238E27FC236}">
                <a16:creationId xmlns:a16="http://schemas.microsoft.com/office/drawing/2014/main" id="{BACC96A2-E303-4E64-AABB-772C974CD130}"/>
              </a:ext>
            </a:extLst>
          </p:cNvPr>
          <p:cNvPicPr>
            <a:picLocks noChangeAspect="1" noChangeArrowheads="1"/>
          </p:cNvPicPr>
          <p:nvPr/>
        </p:nvPicPr>
        <p:blipFill>
          <a:blip r:embed="rId6">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5245409" y="133211"/>
            <a:ext cx="2508471" cy="1771225"/>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387970D1-D6AF-4000-B1EA-2A648E556295}"/>
              </a:ext>
            </a:extLst>
          </p:cNvPr>
          <p:cNvSpPr/>
          <p:nvPr/>
        </p:nvSpPr>
        <p:spPr>
          <a:xfrm>
            <a:off x="4850294" y="5968044"/>
            <a:ext cx="137142" cy="14651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Kobe Bryant Logo - Kobe Bryant Logo Png , Free Transparent Clipart -  ClipartKey">
            <a:extLst>
              <a:ext uri="{FF2B5EF4-FFF2-40B4-BE49-F238E27FC236}">
                <a16:creationId xmlns:a16="http://schemas.microsoft.com/office/drawing/2014/main" id="{D7FB6CD0-6E80-4378-9289-8847E8D37117}"/>
              </a:ext>
            </a:extLst>
          </p:cNvPr>
          <p:cNvPicPr>
            <a:picLocks noChangeAspect="1" noChangeArrowheads="1"/>
          </p:cNvPicPr>
          <p:nvPr/>
        </p:nvPicPr>
        <p:blipFill>
          <a:blip r:embed="rId7">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5831567" y="1904436"/>
            <a:ext cx="1336154" cy="1632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51524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330366" y="5322613"/>
            <a:ext cx="10572000" cy="1023709"/>
          </a:xfrm>
        </p:spPr>
        <p:txBody>
          <a:bodyPr/>
          <a:lstStyle/>
          <a:p>
            <a:r>
              <a:rPr lang="en-US" dirty="0"/>
              <a:t>DISCUSSION QUESTIONS</a:t>
            </a:r>
          </a:p>
        </p:txBody>
      </p:sp>
      <p:sp>
        <p:nvSpPr>
          <p:cNvPr id="11" name="TextBox 10">
            <a:extLst>
              <a:ext uri="{FF2B5EF4-FFF2-40B4-BE49-F238E27FC236}">
                <a16:creationId xmlns:a16="http://schemas.microsoft.com/office/drawing/2014/main" id="{42627B32-9629-4ACA-8445-E3387D997284}"/>
              </a:ext>
            </a:extLst>
          </p:cNvPr>
          <p:cNvSpPr txBox="1"/>
          <p:nvPr/>
        </p:nvSpPr>
        <p:spPr>
          <a:xfrm>
            <a:off x="330366" y="142289"/>
            <a:ext cx="11531268" cy="4622804"/>
          </a:xfrm>
          <a:prstGeom prst="rect">
            <a:avLst/>
          </a:prstGeom>
          <a:noFill/>
        </p:spPr>
        <p:txBody>
          <a:bodyPr wrap="square">
            <a:spAutoFit/>
          </a:bodyPr>
          <a:lstStyle/>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r>
              <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rPr>
              <a:t>1) What is a brand?</a:t>
            </a:r>
          </a:p>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endPar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r>
              <a:rPr lang="en-US" sz="2400" b="1" dirty="0">
                <a:solidFill>
                  <a:prstClr val="white"/>
                </a:solidFill>
                <a:latin typeface="Century Gothic" panose="020B0502020202020204"/>
              </a:rPr>
              <a:t>2) What is brand extension?</a:t>
            </a:r>
          </a:p>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endPar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r>
              <a:rPr lang="en-US" sz="2400" b="1" dirty="0">
                <a:solidFill>
                  <a:prstClr val="white"/>
                </a:solidFill>
                <a:latin typeface="Century Gothic" panose="020B0502020202020204"/>
              </a:rPr>
              <a:t>3) What is licensing?</a:t>
            </a:r>
          </a:p>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endPar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r>
              <a:rPr lang="en-US" sz="2400" b="1" dirty="0">
                <a:solidFill>
                  <a:prstClr val="white"/>
                </a:solidFill>
                <a:latin typeface="Century Gothic" panose="020B0502020202020204"/>
              </a:rPr>
              <a:t>4) What is a trademark?</a:t>
            </a:r>
          </a:p>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endPar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r>
              <a:rPr lang="en-US" sz="2400" b="1" dirty="0">
                <a:solidFill>
                  <a:prstClr val="white"/>
                </a:solidFill>
                <a:latin typeface="Century Gothic" panose="020B0502020202020204"/>
              </a:rPr>
              <a:t>5) Why are trademarks important to anyone looking to protect their brand?</a:t>
            </a:r>
            <a:endPar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040856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810001" y="1620632"/>
            <a:ext cx="10572000" cy="2971051"/>
          </a:xfrm>
        </p:spPr>
        <p:txBody>
          <a:bodyPr/>
          <a:lstStyle/>
          <a:p>
            <a:r>
              <a:rPr lang="en-US" dirty="0"/>
              <a:t>STUDENT ACTIVITY</a:t>
            </a:r>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810001" y="5280846"/>
            <a:ext cx="10572000" cy="1422103"/>
          </a:xfrm>
        </p:spPr>
        <p:txBody>
          <a:bodyPr>
            <a:normAutofit/>
          </a:bodyPr>
          <a:lstStyle/>
          <a:p>
            <a:r>
              <a:rPr lang="en-US" sz="2400" b="1" dirty="0"/>
              <a:t>TRADEMARKS IN SPORTS &amp; ENTERTAINMENT – </a:t>
            </a:r>
            <a:r>
              <a:rPr lang="en-US" sz="2400" b="1" u="sng" dirty="0"/>
              <a:t>ACTIVITY</a:t>
            </a:r>
            <a:r>
              <a:rPr lang="en-US" sz="2400" b="1" dirty="0"/>
              <a:t> </a:t>
            </a:r>
          </a:p>
          <a:p>
            <a:r>
              <a:rPr lang="en-US" sz="2400" b="1" dirty="0"/>
              <a:t>LESSON 6.1 – BRANDING            LESSON 6.2 - LICENSING</a:t>
            </a:r>
          </a:p>
        </p:txBody>
      </p:sp>
      <p:pic>
        <p:nvPicPr>
          <p:cNvPr id="1026" name="Picture 2" descr="Jordan Logo Jumpman Nike transparent PNG - StickPNG">
            <a:extLst>
              <a:ext uri="{FF2B5EF4-FFF2-40B4-BE49-F238E27FC236}">
                <a16:creationId xmlns:a16="http://schemas.microsoft.com/office/drawing/2014/main" id="{8A3B493F-8BCD-48BC-A0CC-9E2F0183A9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9792" y="133211"/>
            <a:ext cx="3233972" cy="32339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me Page | TB12 Sports">
            <a:extLst>
              <a:ext uri="{FF2B5EF4-FFF2-40B4-BE49-F238E27FC236}">
                <a16:creationId xmlns:a16="http://schemas.microsoft.com/office/drawing/2014/main" id="{5DC54E0D-622F-440B-B69B-FEC9C6F682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202756">
            <a:off x="810001" y="588499"/>
            <a:ext cx="1112837" cy="74189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iger Woods Logo PNG Transparent &amp; SVG Vector - Freebie Supply">
            <a:extLst>
              <a:ext uri="{FF2B5EF4-FFF2-40B4-BE49-F238E27FC236}">
                <a16:creationId xmlns:a16="http://schemas.microsoft.com/office/drawing/2014/main" id="{6EF83FF7-7193-4A7C-A6F1-0BFC4FA942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559" y="1743038"/>
            <a:ext cx="1823720" cy="182372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Let´s Get Ready to Rumble Home Wall Sticker - TenStickers">
            <a:extLst>
              <a:ext uri="{FF2B5EF4-FFF2-40B4-BE49-F238E27FC236}">
                <a16:creationId xmlns:a16="http://schemas.microsoft.com/office/drawing/2014/main" id="{F8666C4B-C058-49F0-AA36-61E028DD39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2116" y="959444"/>
            <a:ext cx="1923516" cy="220472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Download Usain Bolt Silhouette Transparent 349×499 - Usain Bolt Silhouette  PNG Image with No Background - PNGkey.com">
            <a:extLst>
              <a:ext uri="{FF2B5EF4-FFF2-40B4-BE49-F238E27FC236}">
                <a16:creationId xmlns:a16="http://schemas.microsoft.com/office/drawing/2014/main" id="{BACC96A2-E303-4E64-AABB-772C974CD130}"/>
              </a:ext>
            </a:extLst>
          </p:cNvPr>
          <p:cNvPicPr>
            <a:picLocks noChangeAspect="1" noChangeArrowheads="1"/>
          </p:cNvPicPr>
          <p:nvPr/>
        </p:nvPicPr>
        <p:blipFill>
          <a:blip r:embed="rId6">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5245409" y="133211"/>
            <a:ext cx="2508471" cy="1771225"/>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387970D1-D6AF-4000-B1EA-2A648E556295}"/>
              </a:ext>
            </a:extLst>
          </p:cNvPr>
          <p:cNvSpPr/>
          <p:nvPr/>
        </p:nvSpPr>
        <p:spPr>
          <a:xfrm>
            <a:off x="4850294" y="5968044"/>
            <a:ext cx="137142" cy="14651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Kobe Bryant Logo - Kobe Bryant Logo Png , Free Transparent Clipart -  ClipartKey">
            <a:extLst>
              <a:ext uri="{FF2B5EF4-FFF2-40B4-BE49-F238E27FC236}">
                <a16:creationId xmlns:a16="http://schemas.microsoft.com/office/drawing/2014/main" id="{F96CEE68-C19C-4B91-99CC-4E1B2899E71E}"/>
              </a:ext>
            </a:extLst>
          </p:cNvPr>
          <p:cNvPicPr>
            <a:picLocks noChangeAspect="1" noChangeArrowheads="1"/>
          </p:cNvPicPr>
          <p:nvPr/>
        </p:nvPicPr>
        <p:blipFill>
          <a:blip r:embed="rId7">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5831567" y="1904436"/>
            <a:ext cx="1336154" cy="1632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96389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330366" y="5322613"/>
            <a:ext cx="10572000" cy="1023709"/>
          </a:xfrm>
        </p:spPr>
        <p:txBody>
          <a:bodyPr/>
          <a:lstStyle/>
          <a:p>
            <a:r>
              <a:rPr lang="en-US" dirty="0"/>
              <a:t>STUDENT ACTIVITY</a:t>
            </a:r>
          </a:p>
        </p:txBody>
      </p:sp>
      <p:sp>
        <p:nvSpPr>
          <p:cNvPr id="11" name="TextBox 10">
            <a:extLst>
              <a:ext uri="{FF2B5EF4-FFF2-40B4-BE49-F238E27FC236}">
                <a16:creationId xmlns:a16="http://schemas.microsoft.com/office/drawing/2014/main" id="{42627B32-9629-4ACA-8445-E3387D997284}"/>
              </a:ext>
            </a:extLst>
          </p:cNvPr>
          <p:cNvSpPr txBox="1"/>
          <p:nvPr/>
        </p:nvSpPr>
        <p:spPr>
          <a:xfrm>
            <a:off x="330366" y="349023"/>
            <a:ext cx="11531268" cy="4019562"/>
          </a:xfrm>
          <a:prstGeom prst="rect">
            <a:avLst/>
          </a:prstGeom>
          <a:noFill/>
        </p:spPr>
        <p:txBody>
          <a:bodyPr wrap="square">
            <a:spAutoFit/>
          </a:bodyPr>
          <a:lstStyle/>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r>
              <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rPr>
              <a:t>1) Think of your favorite athlete or celebrity.  How would you describe their brand?</a:t>
            </a:r>
          </a:p>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endPar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r>
              <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rPr>
              <a:t>2) Come </a:t>
            </a:r>
            <a:r>
              <a:rPr lang="en-US" sz="2400" b="1" dirty="0">
                <a:solidFill>
                  <a:prstClr val="white"/>
                </a:solidFill>
                <a:latin typeface="Century Gothic" panose="020B0502020202020204"/>
              </a:rPr>
              <a:t>up with one example of a brand extension that would be a good fit for this athlete or celebrity. Describe the brand extension in detail.</a:t>
            </a:r>
            <a:endPar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endPar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r>
              <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rPr>
              <a:t>3) </a:t>
            </a:r>
            <a:r>
              <a:rPr lang="en-US" sz="2400" b="1" dirty="0">
                <a:solidFill>
                  <a:prstClr val="white"/>
                </a:solidFill>
                <a:latin typeface="Century Gothic" panose="020B0502020202020204"/>
              </a:rPr>
              <a:t>Create a slogan, phrase and/or logo that would be something the athlete or celebrity would want to trademark to protect their brand and future potential brand extensions.</a:t>
            </a:r>
            <a:endPar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443658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738439" y="2917145"/>
            <a:ext cx="11001804" cy="1023709"/>
          </a:xfrm>
        </p:spPr>
        <p:txBody>
          <a:bodyPr/>
          <a:lstStyle/>
          <a:p>
            <a:r>
              <a:rPr lang="en-US" sz="4000" dirty="0"/>
              <a:t>Branding </a:t>
            </a:r>
            <a:r>
              <a:rPr lang="en-US" sz="4000" b="0" dirty="0"/>
              <a:t>is the use of a name, design, symbol, or a combination of those elements that a sports or entertainment organization uses to help differentiate its products from the competition </a:t>
            </a:r>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738439" y="5654558"/>
            <a:ext cx="10572000" cy="785999"/>
          </a:xfrm>
        </p:spPr>
        <p:txBody>
          <a:bodyPr>
            <a:normAutofit/>
          </a:bodyPr>
          <a:lstStyle/>
          <a:p>
            <a:r>
              <a:rPr lang="en-US" sz="4400" b="1" dirty="0"/>
              <a:t>WHAT IS BRANDING?</a:t>
            </a:r>
          </a:p>
        </p:txBody>
      </p:sp>
    </p:spTree>
    <p:extLst>
      <p:ext uri="{BB962C8B-B14F-4D97-AF65-F5344CB8AC3E}">
        <p14:creationId xmlns:p14="http://schemas.microsoft.com/office/powerpoint/2010/main" val="25982923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810001" y="1620632"/>
            <a:ext cx="10572000" cy="2971051"/>
          </a:xfrm>
        </p:spPr>
        <p:txBody>
          <a:bodyPr/>
          <a:lstStyle/>
          <a:p>
            <a:r>
              <a:rPr lang="en-US" dirty="0"/>
              <a:t>SOURCES</a:t>
            </a:r>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810001" y="5280846"/>
            <a:ext cx="10572000" cy="1422103"/>
          </a:xfrm>
        </p:spPr>
        <p:txBody>
          <a:bodyPr>
            <a:normAutofit/>
          </a:bodyPr>
          <a:lstStyle/>
          <a:p>
            <a:r>
              <a:rPr lang="en-US" sz="2400" b="1" dirty="0"/>
              <a:t>TRADEMARKS IN SPORTS &amp; ENTERTAINMENT – </a:t>
            </a:r>
            <a:r>
              <a:rPr lang="en-US" sz="2400" b="1" u="sng" dirty="0"/>
              <a:t>SOURCES</a:t>
            </a:r>
            <a:r>
              <a:rPr lang="en-US" sz="2400" b="1" dirty="0"/>
              <a:t> </a:t>
            </a:r>
          </a:p>
          <a:p>
            <a:r>
              <a:rPr lang="en-US" sz="2400" b="1" dirty="0"/>
              <a:t>LESSON 6.1 – BRANDING            LESSON 6.2 - LICENSING</a:t>
            </a:r>
          </a:p>
        </p:txBody>
      </p:sp>
      <p:pic>
        <p:nvPicPr>
          <p:cNvPr id="1026" name="Picture 2" descr="Jordan Logo Jumpman Nike transparent PNG - StickPNG">
            <a:extLst>
              <a:ext uri="{FF2B5EF4-FFF2-40B4-BE49-F238E27FC236}">
                <a16:creationId xmlns:a16="http://schemas.microsoft.com/office/drawing/2014/main" id="{8A3B493F-8BCD-48BC-A0CC-9E2F0183A9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9792" y="133211"/>
            <a:ext cx="3233972" cy="32339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me Page | TB12 Sports">
            <a:extLst>
              <a:ext uri="{FF2B5EF4-FFF2-40B4-BE49-F238E27FC236}">
                <a16:creationId xmlns:a16="http://schemas.microsoft.com/office/drawing/2014/main" id="{5DC54E0D-622F-440B-B69B-FEC9C6F682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202756">
            <a:off x="810001" y="588499"/>
            <a:ext cx="1112837" cy="74189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iger Woods Logo PNG Transparent &amp; SVG Vector - Freebie Supply">
            <a:extLst>
              <a:ext uri="{FF2B5EF4-FFF2-40B4-BE49-F238E27FC236}">
                <a16:creationId xmlns:a16="http://schemas.microsoft.com/office/drawing/2014/main" id="{6EF83FF7-7193-4A7C-A6F1-0BFC4FA942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559" y="1743038"/>
            <a:ext cx="1823720" cy="182372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Let´s Get Ready to Rumble Home Wall Sticker - TenStickers">
            <a:extLst>
              <a:ext uri="{FF2B5EF4-FFF2-40B4-BE49-F238E27FC236}">
                <a16:creationId xmlns:a16="http://schemas.microsoft.com/office/drawing/2014/main" id="{F8666C4B-C058-49F0-AA36-61E028DD39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2116" y="959444"/>
            <a:ext cx="1923516" cy="220472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Download Usain Bolt Silhouette Transparent 349×499 - Usain Bolt Silhouette  PNG Image with No Background - PNGkey.com">
            <a:extLst>
              <a:ext uri="{FF2B5EF4-FFF2-40B4-BE49-F238E27FC236}">
                <a16:creationId xmlns:a16="http://schemas.microsoft.com/office/drawing/2014/main" id="{BACC96A2-E303-4E64-AABB-772C974CD130}"/>
              </a:ext>
            </a:extLst>
          </p:cNvPr>
          <p:cNvPicPr>
            <a:picLocks noChangeAspect="1" noChangeArrowheads="1"/>
          </p:cNvPicPr>
          <p:nvPr/>
        </p:nvPicPr>
        <p:blipFill>
          <a:blip r:embed="rId6">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5245409" y="133211"/>
            <a:ext cx="2508471" cy="1771225"/>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387970D1-D6AF-4000-B1EA-2A648E556295}"/>
              </a:ext>
            </a:extLst>
          </p:cNvPr>
          <p:cNvSpPr/>
          <p:nvPr/>
        </p:nvSpPr>
        <p:spPr>
          <a:xfrm>
            <a:off x="4850294" y="5968044"/>
            <a:ext cx="137142" cy="14651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pic>
        <p:nvPicPr>
          <p:cNvPr id="5" name="Picture 4" descr="Kobe Bryant Logo - Kobe Bryant Logo Png , Free Transparent Clipart -  ClipartKey">
            <a:extLst>
              <a:ext uri="{FF2B5EF4-FFF2-40B4-BE49-F238E27FC236}">
                <a16:creationId xmlns:a16="http://schemas.microsoft.com/office/drawing/2014/main" id="{FC9B643D-2A23-41ED-8CF5-F979BA40C6E2}"/>
              </a:ext>
            </a:extLst>
          </p:cNvPr>
          <p:cNvPicPr>
            <a:picLocks noChangeAspect="1" noChangeArrowheads="1"/>
          </p:cNvPicPr>
          <p:nvPr/>
        </p:nvPicPr>
        <p:blipFill>
          <a:blip r:embed="rId7">
            <a:clrChange>
              <a:clrFrom>
                <a:srgbClr val="F7F7F7"/>
              </a:clrFrom>
              <a:clrTo>
                <a:srgbClr val="F7F7F7">
                  <a:alpha val="0"/>
                </a:srgbClr>
              </a:clrTo>
            </a:clrChange>
            <a:extLst>
              <a:ext uri="{28A0092B-C50C-407E-A947-70E740481C1C}">
                <a14:useLocalDpi xmlns:a14="http://schemas.microsoft.com/office/drawing/2010/main" val="0"/>
              </a:ext>
            </a:extLst>
          </a:blip>
          <a:srcRect/>
          <a:stretch>
            <a:fillRect/>
          </a:stretch>
        </p:blipFill>
        <p:spPr bwMode="auto">
          <a:xfrm>
            <a:off x="5831567" y="1904436"/>
            <a:ext cx="1336154" cy="1632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1635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445273" y="715618"/>
            <a:ext cx="10936728" cy="4206240"/>
          </a:xfrm>
        </p:spPr>
        <p:txBody>
          <a:bodyPr/>
          <a:lstStyle/>
          <a:p>
            <a:br>
              <a:rPr lang="en-US" sz="2400" dirty="0"/>
            </a:br>
            <a:br>
              <a:rPr lang="en-US" sz="2400" dirty="0"/>
            </a:br>
            <a:r>
              <a:rPr lang="en-US" sz="2400" dirty="0"/>
              <a:t>https://www.espn.com/nba/story/_/id/29941024/from-mj-jumpman-dj-danny-dimes-sports-weirdest-most-lucrative-underworld</a:t>
            </a:r>
            <a:br>
              <a:rPr lang="en-US" sz="2400" dirty="0"/>
            </a:br>
            <a:br>
              <a:rPr lang="en-US" sz="2400" dirty="0"/>
            </a:br>
            <a:r>
              <a:rPr lang="en-US" sz="2400" dirty="0"/>
              <a:t>https://golf.com/news/phil-mickelson-may-soon-be-selling-hit-bombs-shirts-and-hats/</a:t>
            </a:r>
            <a:br>
              <a:rPr lang="en-US" sz="2400" dirty="0"/>
            </a:br>
            <a:br>
              <a:rPr lang="en-US" sz="2400" dirty="0"/>
            </a:br>
            <a:r>
              <a:rPr lang="en-US" sz="2400" dirty="0"/>
              <a:t>https://laconyamurray.com/did-kobe-trademark-mamba-if-so-what-happens-now/</a:t>
            </a:r>
            <a:br>
              <a:rPr lang="en-US" sz="2400" dirty="0"/>
            </a:br>
            <a:br>
              <a:rPr lang="en-US" sz="2400" dirty="0"/>
            </a:br>
            <a:r>
              <a:rPr lang="en-US" sz="2400" dirty="0"/>
              <a:t>https://threepeat.com/</a:t>
            </a:r>
            <a:br>
              <a:rPr lang="en-US" sz="2400" dirty="0"/>
            </a:br>
            <a:br>
              <a:rPr lang="en-US" sz="2400" dirty="0"/>
            </a:br>
            <a:r>
              <a:rPr lang="en-US" sz="2400" dirty="0"/>
              <a:t>https://trademarks.justia.com/877/13/shaquille-o-neal-87713785.html</a:t>
            </a:r>
            <a:br>
              <a:rPr lang="en-US" sz="2400" dirty="0"/>
            </a:br>
            <a:endParaRPr lang="en-US" sz="2400" dirty="0"/>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738439" y="5456960"/>
            <a:ext cx="10572000" cy="1023710"/>
          </a:xfrm>
        </p:spPr>
        <p:txBody>
          <a:bodyPr>
            <a:normAutofit/>
          </a:bodyPr>
          <a:lstStyle/>
          <a:p>
            <a:r>
              <a:rPr lang="en-US" sz="6000" b="1" dirty="0"/>
              <a:t>SOURCES</a:t>
            </a:r>
          </a:p>
        </p:txBody>
      </p:sp>
    </p:spTree>
    <p:extLst>
      <p:ext uri="{BB962C8B-B14F-4D97-AF65-F5344CB8AC3E}">
        <p14:creationId xmlns:p14="http://schemas.microsoft.com/office/powerpoint/2010/main" val="35605960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76863" y="787180"/>
            <a:ext cx="11895151" cy="4206240"/>
          </a:xfrm>
        </p:spPr>
        <p:txBody>
          <a:bodyPr/>
          <a:lstStyle/>
          <a:p>
            <a:br>
              <a:rPr lang="en-US" sz="2400" dirty="0"/>
            </a:br>
            <a:br>
              <a:rPr lang="en-US" sz="2400" dirty="0"/>
            </a:br>
            <a:r>
              <a:rPr lang="en-US" sz="2400" dirty="0"/>
              <a:t>https://www.nbcsports.com/boston/patriots/tom-bradys-new-bucs-trademark-filings-are-getting-destroyed-twitter</a:t>
            </a:r>
            <a:br>
              <a:rPr lang="en-US" sz="2400" dirty="0"/>
            </a:br>
            <a:br>
              <a:rPr lang="en-US" sz="2400" dirty="0"/>
            </a:br>
            <a:r>
              <a:rPr lang="en-US" sz="2400" dirty="0"/>
              <a:t>https://www.one37pm.com/grind/entrepreneurs/how-legendary-sports-phrase-lets-get-ready-to-rumble-made-400-million</a:t>
            </a:r>
            <a:br>
              <a:rPr lang="en-US" sz="2400" dirty="0"/>
            </a:br>
            <a:br>
              <a:rPr lang="en-US" sz="2400" dirty="0"/>
            </a:br>
            <a:r>
              <a:rPr lang="en-US" sz="2400" dirty="0"/>
              <a:t>https://www.wipo.int/ip-sport/en/branding.html</a:t>
            </a:r>
            <a:br>
              <a:rPr lang="en-US" sz="2400" dirty="0"/>
            </a:br>
            <a:br>
              <a:rPr lang="en-US" sz="2400" dirty="0"/>
            </a:br>
            <a:r>
              <a:rPr lang="en-US" sz="2400" dirty="0"/>
              <a:t>https://thegolfnewsnet.com/golfnewsnetteam/2015/03/10/trademarks-tiger-woods-owns-10136/</a:t>
            </a:r>
            <a:br>
              <a:rPr lang="en-US" sz="2400" dirty="0"/>
            </a:br>
            <a:br>
              <a:rPr lang="en-US" sz="2400" dirty="0"/>
            </a:br>
            <a:r>
              <a:rPr lang="en-US" sz="2400" dirty="0"/>
              <a:t>https://www.si.com/nba/2020/04/23/kawhi-leonard-loses-lawsuit-against-nike</a:t>
            </a:r>
            <a:br>
              <a:rPr lang="en-US" sz="2400" dirty="0"/>
            </a:br>
            <a:endParaRPr lang="en-US" sz="2400" dirty="0"/>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738439" y="5456960"/>
            <a:ext cx="10572000" cy="1023710"/>
          </a:xfrm>
        </p:spPr>
        <p:txBody>
          <a:bodyPr>
            <a:normAutofit/>
          </a:bodyPr>
          <a:lstStyle/>
          <a:p>
            <a:r>
              <a:rPr lang="en-US" sz="6000" b="1" dirty="0"/>
              <a:t>SOURCES</a:t>
            </a:r>
          </a:p>
        </p:txBody>
      </p:sp>
    </p:spTree>
    <p:extLst>
      <p:ext uri="{BB962C8B-B14F-4D97-AF65-F5344CB8AC3E}">
        <p14:creationId xmlns:p14="http://schemas.microsoft.com/office/powerpoint/2010/main" val="1209280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738439" y="2225381"/>
            <a:ext cx="11001804" cy="1023709"/>
          </a:xfrm>
        </p:spPr>
        <p:txBody>
          <a:bodyPr/>
          <a:lstStyle/>
          <a:p>
            <a:r>
              <a:rPr lang="en-US" sz="4000" dirty="0"/>
              <a:t>Brand extension</a:t>
            </a:r>
            <a:r>
              <a:rPr lang="en-US" sz="4000" b="0" dirty="0"/>
              <a:t> refers to the use of a successful brand name to launch a new or modified product or service in a new market </a:t>
            </a:r>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738439" y="5654558"/>
            <a:ext cx="10572000" cy="785999"/>
          </a:xfrm>
        </p:spPr>
        <p:txBody>
          <a:bodyPr>
            <a:normAutofit/>
          </a:bodyPr>
          <a:lstStyle/>
          <a:p>
            <a:r>
              <a:rPr lang="en-US" sz="4400" b="1" dirty="0"/>
              <a:t>WHAT IS BRAND EXTENSION?</a:t>
            </a:r>
          </a:p>
        </p:txBody>
      </p:sp>
    </p:spTree>
    <p:extLst>
      <p:ext uri="{BB962C8B-B14F-4D97-AF65-F5344CB8AC3E}">
        <p14:creationId xmlns:p14="http://schemas.microsoft.com/office/powerpoint/2010/main" val="2860786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738439" y="2405291"/>
            <a:ext cx="11001804" cy="1023709"/>
          </a:xfrm>
        </p:spPr>
        <p:txBody>
          <a:bodyPr/>
          <a:lstStyle/>
          <a:p>
            <a:r>
              <a:rPr lang="en-US" sz="4000" dirty="0"/>
              <a:t>Licensing </a:t>
            </a:r>
            <a:r>
              <a:rPr lang="en-US" sz="4000" b="0" dirty="0"/>
              <a:t>refers to an agreement which gives a company the right to use another’s brand name, patent, or other intellectual property for a royalty or fee </a:t>
            </a:r>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738439" y="5654558"/>
            <a:ext cx="10572000" cy="785999"/>
          </a:xfrm>
        </p:spPr>
        <p:txBody>
          <a:bodyPr>
            <a:normAutofit/>
          </a:bodyPr>
          <a:lstStyle/>
          <a:p>
            <a:r>
              <a:rPr lang="en-US" sz="4400" b="1" dirty="0"/>
              <a:t>WHAT IS LICENSING?</a:t>
            </a:r>
          </a:p>
        </p:txBody>
      </p:sp>
    </p:spTree>
    <p:extLst>
      <p:ext uri="{BB962C8B-B14F-4D97-AF65-F5344CB8AC3E}">
        <p14:creationId xmlns:p14="http://schemas.microsoft.com/office/powerpoint/2010/main" val="734202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738439" y="1741488"/>
            <a:ext cx="11001804" cy="1023709"/>
          </a:xfrm>
        </p:spPr>
        <p:txBody>
          <a:bodyPr/>
          <a:lstStyle/>
          <a:p>
            <a:r>
              <a:rPr lang="en-US" sz="4000" b="0" dirty="0"/>
              <a:t>A</a:t>
            </a:r>
            <a:r>
              <a:rPr lang="en-US" sz="4000" dirty="0"/>
              <a:t> trademark </a:t>
            </a:r>
            <a:r>
              <a:rPr lang="en-US" sz="4000" b="0" dirty="0"/>
              <a:t>a device that legally identifies ownership of a registered brand or trade name </a:t>
            </a:r>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738439" y="5654558"/>
            <a:ext cx="10572000" cy="785999"/>
          </a:xfrm>
        </p:spPr>
        <p:txBody>
          <a:bodyPr>
            <a:normAutofit/>
          </a:bodyPr>
          <a:lstStyle/>
          <a:p>
            <a:r>
              <a:rPr lang="en-US" sz="4400" b="1" dirty="0"/>
              <a:t>WHAT IS A TRADEMARK?</a:t>
            </a:r>
          </a:p>
        </p:txBody>
      </p:sp>
    </p:spTree>
    <p:extLst>
      <p:ext uri="{BB962C8B-B14F-4D97-AF65-F5344CB8AC3E}">
        <p14:creationId xmlns:p14="http://schemas.microsoft.com/office/powerpoint/2010/main" val="3274115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555558" y="5377877"/>
            <a:ext cx="10572000" cy="1023709"/>
          </a:xfrm>
        </p:spPr>
        <p:txBody>
          <a:bodyPr/>
          <a:lstStyle/>
          <a:p>
            <a:r>
              <a:rPr lang="en-US" dirty="0"/>
              <a:t>MICHAEL JORDAN</a:t>
            </a:r>
          </a:p>
        </p:txBody>
      </p:sp>
      <p:sp>
        <p:nvSpPr>
          <p:cNvPr id="3" name="Subtitle 2">
            <a:extLst>
              <a:ext uri="{FF2B5EF4-FFF2-40B4-BE49-F238E27FC236}">
                <a16:creationId xmlns:a16="http://schemas.microsoft.com/office/drawing/2014/main" id="{948B3161-FFD1-475B-8ED8-35494FBB612A}"/>
              </a:ext>
            </a:extLst>
          </p:cNvPr>
          <p:cNvSpPr>
            <a:spLocks noGrp="1"/>
          </p:cNvSpPr>
          <p:nvPr>
            <p:ph type="subTitle" idx="1"/>
          </p:nvPr>
        </p:nvSpPr>
        <p:spPr>
          <a:xfrm>
            <a:off x="555558" y="1279179"/>
            <a:ext cx="7196964" cy="2580984"/>
          </a:xfrm>
        </p:spPr>
        <p:txBody>
          <a:bodyPr>
            <a:normAutofit/>
          </a:bodyPr>
          <a:lstStyle/>
          <a:p>
            <a:r>
              <a:rPr lang="en-US" sz="2400" b="1" dirty="0"/>
              <a:t>The Jump Man logo, synonymous with Michael Jordan’s brand, did over $3 billion dollars in sales last year, appearing on a wide range of products ranging from backpacks to some of the most popular sneakers in the world</a:t>
            </a:r>
          </a:p>
        </p:txBody>
      </p:sp>
      <p:pic>
        <p:nvPicPr>
          <p:cNvPr id="5" name="Picture 2" descr="Jordan Logo Jumpman Nike transparent PNG - StickPNG">
            <a:extLst>
              <a:ext uri="{FF2B5EF4-FFF2-40B4-BE49-F238E27FC236}">
                <a16:creationId xmlns:a16="http://schemas.microsoft.com/office/drawing/2014/main" id="{A5096D3E-C348-4B73-BD98-F6B52DE4FA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084" y="626191"/>
            <a:ext cx="3233972" cy="3233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8473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770942" y="5418029"/>
            <a:ext cx="10572000" cy="1023709"/>
          </a:xfrm>
        </p:spPr>
        <p:txBody>
          <a:bodyPr/>
          <a:lstStyle/>
          <a:p>
            <a:r>
              <a:rPr lang="en-US" dirty="0"/>
              <a:t>TOM BRADY</a:t>
            </a:r>
          </a:p>
        </p:txBody>
      </p:sp>
      <p:pic>
        <p:nvPicPr>
          <p:cNvPr id="4" name="Picture 4" descr="Home Page | TB12 Sports">
            <a:extLst>
              <a:ext uri="{FF2B5EF4-FFF2-40B4-BE49-F238E27FC236}">
                <a16:creationId xmlns:a16="http://schemas.microsoft.com/office/drawing/2014/main" id="{0E73F85B-7F46-453F-A126-EFAE138395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02756">
            <a:off x="8982640" y="1256760"/>
            <a:ext cx="2435025" cy="1623349"/>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a:extLst>
              <a:ext uri="{FF2B5EF4-FFF2-40B4-BE49-F238E27FC236}">
                <a16:creationId xmlns:a16="http://schemas.microsoft.com/office/drawing/2014/main" id="{D34E022F-A727-4400-9062-3728F4804E4B}"/>
              </a:ext>
            </a:extLst>
          </p:cNvPr>
          <p:cNvSpPr>
            <a:spLocks noGrp="1"/>
          </p:cNvSpPr>
          <p:nvPr>
            <p:ph type="subTitle" idx="1"/>
          </p:nvPr>
        </p:nvSpPr>
        <p:spPr>
          <a:xfrm>
            <a:off x="603266" y="1272872"/>
            <a:ext cx="7196964" cy="2580984"/>
          </a:xfrm>
        </p:spPr>
        <p:txBody>
          <a:bodyPr>
            <a:normAutofit/>
          </a:bodyPr>
          <a:lstStyle/>
          <a:p>
            <a:r>
              <a:rPr lang="en-US" sz="2400" b="1" dirty="0"/>
              <a:t>Tom Brady’s TB12 brand includes a variety of health and wellness products, and the star QB of the Tampa Bay Buccaneers recently applied for the trademarks for “</a:t>
            </a:r>
            <a:r>
              <a:rPr lang="en-US" sz="2400" b="1" dirty="0" err="1"/>
              <a:t>Tompa</a:t>
            </a:r>
            <a:r>
              <a:rPr lang="en-US" sz="2400" b="1" dirty="0"/>
              <a:t> Bay” and “Tampa Brady”</a:t>
            </a:r>
          </a:p>
        </p:txBody>
      </p:sp>
    </p:spTree>
    <p:extLst>
      <p:ext uri="{BB962C8B-B14F-4D97-AF65-F5344CB8AC3E}">
        <p14:creationId xmlns:p14="http://schemas.microsoft.com/office/powerpoint/2010/main" val="1170576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330366" y="5322613"/>
            <a:ext cx="10572000" cy="1023709"/>
          </a:xfrm>
        </p:spPr>
        <p:txBody>
          <a:bodyPr/>
          <a:lstStyle/>
          <a:p>
            <a:r>
              <a:rPr lang="en-US" dirty="0"/>
              <a:t>SHAQ</a:t>
            </a:r>
          </a:p>
        </p:txBody>
      </p:sp>
      <p:sp>
        <p:nvSpPr>
          <p:cNvPr id="11" name="TextBox 10">
            <a:extLst>
              <a:ext uri="{FF2B5EF4-FFF2-40B4-BE49-F238E27FC236}">
                <a16:creationId xmlns:a16="http://schemas.microsoft.com/office/drawing/2014/main" id="{42627B32-9629-4ACA-8445-E3387D997284}"/>
              </a:ext>
            </a:extLst>
          </p:cNvPr>
          <p:cNvSpPr txBox="1"/>
          <p:nvPr/>
        </p:nvSpPr>
        <p:spPr>
          <a:xfrm>
            <a:off x="330366" y="205900"/>
            <a:ext cx="5765634" cy="4524315"/>
          </a:xfrm>
          <a:prstGeom prst="rect">
            <a:avLst/>
          </a:prstGeom>
          <a:noFill/>
        </p:spPr>
        <p:txBody>
          <a:bodyPr wrap="square">
            <a:spAutoFit/>
          </a:bodyPr>
          <a:lstStyle/>
          <a:p>
            <a:pPr marL="0" marR="0" lvl="0" indent="0" algn="l" defTabSz="457200" rtl="0" eaLnBrk="1" fontAlgn="auto" latinLnBrk="0" hangingPunct="1">
              <a:lnSpc>
                <a:spcPct val="100000"/>
              </a:lnSpc>
              <a:spcBef>
                <a:spcPct val="20000"/>
              </a:spcBef>
              <a:spcAft>
                <a:spcPts val="600"/>
              </a:spcAft>
              <a:buClr>
                <a:srgbClr val="00C6BB"/>
              </a:buClr>
              <a:buSzTx/>
              <a:buFont typeface="Wingdings 2" charset="2"/>
              <a:buNone/>
              <a:tabLst/>
              <a:defRPr/>
            </a:pPr>
            <a:r>
              <a:rPr kumimoji="0" lang="en-US" sz="2400" b="1" i="0" u="none" strike="noStrike" kern="1200" cap="none" spc="0" normalizeH="0" baseline="0" noProof="0" dirty="0">
                <a:ln>
                  <a:noFill/>
                </a:ln>
                <a:solidFill>
                  <a:prstClr val="white"/>
                </a:solidFill>
                <a:effectLst/>
                <a:uLnTx/>
                <a:uFillTx/>
                <a:latin typeface="Century Gothic" panose="020B0502020202020204"/>
                <a:ea typeface="+mn-ea"/>
                <a:cs typeface="+mn-cs"/>
              </a:rPr>
              <a:t>Shaq’s business empire includes endorsement deals with a variety of companies, ranging from Papa John’s to The General auto insurance.  One of his brand extensions includes a trademark for “Shaquille O’Neal XLG”, an exclusive clothing line at JC Penney, offering (according to the Trademark application) “Clothing, namely, men's suits, tuxedos, sport coats, pants, shirts, sweaters, coats, jackets, neckwear, socks, belts”</a:t>
            </a:r>
          </a:p>
        </p:txBody>
      </p:sp>
      <p:pic>
        <p:nvPicPr>
          <p:cNvPr id="2054" name="Picture 6" descr="Shaquille O'Neal Set To Release Big &amp; Tall Collection At J.C. Penney">
            <a:extLst>
              <a:ext uri="{FF2B5EF4-FFF2-40B4-BE49-F238E27FC236}">
                <a16:creationId xmlns:a16="http://schemas.microsoft.com/office/drawing/2014/main" id="{F4CF9395-C8FB-464A-AC30-3AFDB5D2B6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9704" y="679481"/>
            <a:ext cx="5363110" cy="3577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494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FD673-2661-493B-8A4E-875713906298}"/>
              </a:ext>
            </a:extLst>
          </p:cNvPr>
          <p:cNvSpPr>
            <a:spLocks noGrp="1"/>
          </p:cNvSpPr>
          <p:nvPr>
            <p:ph type="ctrTitle"/>
          </p:nvPr>
        </p:nvSpPr>
        <p:spPr>
          <a:xfrm>
            <a:off x="906500" y="5388912"/>
            <a:ext cx="10572000" cy="1023709"/>
          </a:xfrm>
        </p:spPr>
        <p:txBody>
          <a:bodyPr/>
          <a:lstStyle/>
          <a:p>
            <a:r>
              <a:rPr lang="en-US" dirty="0"/>
              <a:t>PHIL MICKELSON</a:t>
            </a:r>
          </a:p>
        </p:txBody>
      </p:sp>
      <p:pic>
        <p:nvPicPr>
          <p:cNvPr id="12290" name="Picture 2" descr="Jumping Phil: Our Favorite Masters Moment - McDowell Mountain Golf |  McDowell Mountain Golf">
            <a:extLst>
              <a:ext uri="{FF2B5EF4-FFF2-40B4-BE49-F238E27FC236}">
                <a16:creationId xmlns:a16="http://schemas.microsoft.com/office/drawing/2014/main" id="{D9FF1206-A1B8-4ECD-9376-5FBA5B4A72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09347" y="0"/>
            <a:ext cx="2663613" cy="5029200"/>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2">
            <a:extLst>
              <a:ext uri="{FF2B5EF4-FFF2-40B4-BE49-F238E27FC236}">
                <a16:creationId xmlns:a16="http://schemas.microsoft.com/office/drawing/2014/main" id="{D7E9BF29-197B-4FC1-9AF4-5CCA471A19DD}"/>
              </a:ext>
            </a:extLst>
          </p:cNvPr>
          <p:cNvSpPr>
            <a:spLocks noGrp="1"/>
          </p:cNvSpPr>
          <p:nvPr>
            <p:ph type="subTitle" idx="1"/>
          </p:nvPr>
        </p:nvSpPr>
        <p:spPr>
          <a:xfrm>
            <a:off x="906500" y="659339"/>
            <a:ext cx="7196964" cy="2580984"/>
          </a:xfrm>
        </p:spPr>
        <p:txBody>
          <a:bodyPr>
            <a:normAutofit/>
          </a:bodyPr>
          <a:lstStyle/>
          <a:p>
            <a:r>
              <a:rPr lang="en-US" sz="2400" b="1" dirty="0"/>
              <a:t>Mickelson, Inc., Phil Mickelson’s company, filed for a “Hit Bombs” trademark with the U.S. Patent and Trademark Office this year, with the intent to potentially use it on golf shirts, shirts, golf caps and hats.</a:t>
            </a:r>
          </a:p>
        </p:txBody>
      </p:sp>
    </p:spTree>
    <p:extLst>
      <p:ext uri="{BB962C8B-B14F-4D97-AF65-F5344CB8AC3E}">
        <p14:creationId xmlns:p14="http://schemas.microsoft.com/office/powerpoint/2010/main" val="8463674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TM03457503[[fn=Quotable]]</Template>
  <TotalTime>7996</TotalTime>
  <Words>1189</Words>
  <Application>Microsoft Office PowerPoint</Application>
  <PresentationFormat>Widescreen</PresentationFormat>
  <Paragraphs>68</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Century Gothic</vt:lpstr>
      <vt:lpstr>Wingdings 2</vt:lpstr>
      <vt:lpstr>Quotable</vt:lpstr>
      <vt:lpstr>BRANDING &amp; LICENSING</vt:lpstr>
      <vt:lpstr>Branding is the use of a name, design, symbol, or a combination of those elements that a sports or entertainment organization uses to help differentiate its products from the competition </vt:lpstr>
      <vt:lpstr>Brand extension refers to the use of a successful brand name to launch a new or modified product or service in a new market </vt:lpstr>
      <vt:lpstr>Licensing refers to an agreement which gives a company the right to use another’s brand name, patent, or other intellectual property for a royalty or fee </vt:lpstr>
      <vt:lpstr>A trademark a device that legally identifies ownership of a registered brand or trade name </vt:lpstr>
      <vt:lpstr>MICHAEL JORDAN</vt:lpstr>
      <vt:lpstr>TOM BRADY</vt:lpstr>
      <vt:lpstr>SHAQ</vt:lpstr>
      <vt:lpstr>PHIL MICKELSON</vt:lpstr>
      <vt:lpstr>KOBE BRYANT</vt:lpstr>
      <vt:lpstr>USAIN BOLT</vt:lpstr>
      <vt:lpstr>TIGER WOODS</vt:lpstr>
      <vt:lpstr>KAWHI LEONARD</vt:lpstr>
      <vt:lpstr>MICHAEL BUFFER</vt:lpstr>
      <vt:lpstr>PAT RILEY</vt:lpstr>
      <vt:lpstr>DISCUSSION QUESTIONS</vt:lpstr>
      <vt:lpstr>DISCUSSION QUESTIONS</vt:lpstr>
      <vt:lpstr>STUDENT ACTIVITY</vt:lpstr>
      <vt:lpstr>STUDENT ACTIVITY</vt:lpstr>
      <vt:lpstr>SOURCES</vt:lpstr>
      <vt:lpstr>  https://www.espn.com/nba/story/_/id/29941024/from-mj-jumpman-dj-danny-dimes-sports-weirdest-most-lucrative-underworld  https://golf.com/news/phil-mickelson-may-soon-be-selling-hit-bombs-shirts-and-hats/  https://laconyamurray.com/did-kobe-trademark-mamba-if-so-what-happens-now/  https://threepeat.com/  https://trademarks.justia.com/877/13/shaquille-o-neal-87713785.html </vt:lpstr>
      <vt:lpstr>  https://www.nbcsports.com/boston/patriots/tom-bradys-new-bucs-trademark-filings-are-getting-destroyed-twitter  https://www.one37pm.com/grind/entrepreneurs/how-legendary-sports-phrase-lets-get-ready-to-rumble-made-400-million  https://www.wipo.int/ip-sport/en/branding.html  https://thegolfnewsnet.com/golfnewsnetteam/2015/03/10/trademarks-tiger-woods-owns-10136/  https://www.si.com/nba/2020/04/23/kawhi-leonard-loses-lawsuit-against-nike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BRANDING</dc:title>
  <dc:creator>Chris Lindauer</dc:creator>
  <cp:lastModifiedBy>Chris Lindauer</cp:lastModifiedBy>
  <cp:revision>26</cp:revision>
  <dcterms:created xsi:type="dcterms:W3CDTF">2020-09-24T23:21:03Z</dcterms:created>
  <dcterms:modified xsi:type="dcterms:W3CDTF">2020-09-30T12:37:33Z</dcterms:modified>
</cp:coreProperties>
</file>