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75" r:id="rId4"/>
    <p:sldId id="274" r:id="rId5"/>
    <p:sldId id="276" r:id="rId6"/>
    <p:sldId id="277" r:id="rId7"/>
    <p:sldId id="278" r:id="rId8"/>
    <p:sldId id="279" r:id="rId9"/>
    <p:sldId id="282" r:id="rId10"/>
    <p:sldId id="280" r:id="rId11"/>
    <p:sldId id="284" r:id="rId12"/>
    <p:sldId id="285" r:id="rId13"/>
    <p:sldId id="286" r:id="rId14"/>
    <p:sldId id="283" r:id="rId15"/>
    <p:sldId id="288" r:id="rId16"/>
    <p:sldId id="287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63D5-BD0C-4F93-94B8-D312EC71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D0392-86F9-45B8-B1E8-332E36076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7989-C070-457C-99F5-FAD6351D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A268-28E8-498C-BCEB-3BECE640E13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350DE-9EF4-46F2-ABFE-1374B918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F3D8C-EC83-427C-BBFA-D360C637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7073-BF2C-4AC5-A050-ECB141D52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9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81F7-4CBB-41EB-9B38-C17B6EAC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F5A43-9BDE-47A8-9375-0F9CF02C7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BEA8-3940-455F-A342-30235615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A268-28E8-498C-BCEB-3BECE640E13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94941-A879-430A-9DF5-05C5EA41B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6988-A30A-4F86-BA00-1344E9B5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7073-BF2C-4AC5-A050-ECB141D52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4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E7C97-0776-4044-98C5-D0008AD58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B4430-C754-4A25-AC20-5281E0608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53112-E65B-4460-ACD1-52BF061E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A268-28E8-498C-BCEB-3BECE640E13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D4A79-4A06-46E0-B1ED-854DFC87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08672-89B6-4F7A-8939-E7D8A97B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7073-BF2C-4AC5-A050-ECB141D52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9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CAFE-CE9D-4F58-98CA-330D6768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9B7B-FEB7-4199-B1A5-D7111C729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5A890-5E57-4941-8C1C-301620B3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A268-28E8-498C-BCEB-3BECE640E13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A619B-2282-426C-98BC-CD9A3638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670D3-E0D8-4551-932C-BA35C68A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7073-BF2C-4AC5-A050-ECB141D52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E0D9-6312-4A0D-B2A7-6F08E265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13F69-317A-48E7-AD95-B1D63EF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02A3D-D25B-4DF1-974A-DF70FFA5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A268-28E8-498C-BCEB-3BECE640E13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ACB65-7B90-424B-94B9-E164F6AA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8ECB8-15B3-4498-B33B-DE3FE8D6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7073-BF2C-4AC5-A050-ECB141D52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2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549D-DAB8-400B-B542-45DC9B5C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ABC9-8A3B-4C9E-B576-E3DCEE8E0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C72A8-BED8-4001-B559-F8AB09221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1B9A7-93E9-4253-B195-37D53747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A268-28E8-498C-BCEB-3BECE640E13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E8072-43F1-4ED6-B781-6EA15336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914B5-EFA5-4998-8D51-A07B0389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7073-BF2C-4AC5-A050-ECB141D52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3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E5F2-0F47-4720-99DD-5D2A2613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B48B7-B088-45D9-BE38-DDCD1F80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EE299-3A6B-497D-9092-75CEB58B0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EA0E-BB0E-4EDD-BE1A-0FEA22D0A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108B9-5317-4213-A508-D73B1024C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A4661-7773-45FF-B9C7-E28FB738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A268-28E8-498C-BCEB-3BECE640E13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AACE3A-288C-4CF0-BFE5-B0A2509D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CC016-1212-420A-92D9-44C0BEC2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7073-BF2C-4AC5-A050-ECB141D52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49E2-AEF4-49BF-A664-C87F42A4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7A50E-0CFF-47D7-8A22-17F3A844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A268-28E8-498C-BCEB-3BECE640E13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E3CD0-729A-4950-8CFF-F82E2BD28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11377-80EA-4522-BFAE-342B41AE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7073-BF2C-4AC5-A050-ECB141D52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5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13F1D-B2D2-4EE3-8666-7A53D910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A268-28E8-498C-BCEB-3BECE640E13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A8674-A412-46DB-BEEF-B1C3C4EE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2846B-403F-4D18-850D-0148F112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7073-BF2C-4AC5-A050-ECB141D52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B790-53EA-4F2D-9E79-BA5438EA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9D204-A6A6-4729-B3FF-1F97E7160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68F9C-F4A2-4EEF-BE05-6A979C053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6D771-5C7C-43E3-8DD6-79AAD5DD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A268-28E8-498C-BCEB-3BECE640E13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BEA87-3872-473D-BD3D-588D5595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640C9-94D2-4BC8-9A43-9BE69D60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7073-BF2C-4AC5-A050-ECB141D52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B2F3-E83D-46A6-A032-68B8C313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49CDF-262A-4532-81F6-B9DACB3C1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7430A-2CA6-4398-97D2-3F0B5DCF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D9CA7-28FD-4E2F-8809-1799269E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A268-28E8-498C-BCEB-3BECE640E13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A9669-7F54-415C-B886-76546A3A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3456F-4F7A-4778-9392-D34E95D2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7073-BF2C-4AC5-A050-ECB141D52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F203E-608D-4214-9EA9-CE596A80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615E-D33B-4557-9467-BB57BD978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7171C-D05D-486D-82A4-3B1FD7B72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A268-28E8-498C-BCEB-3BECE640E13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5EE39-F5A9-419C-A3F5-9403A81DB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3F951-87A1-4DD0-A45B-EB74471DE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77073-BF2C-4AC5-A050-ECB141D52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urniture, curtain&#10;&#10;Description automatically generated">
            <a:extLst>
              <a:ext uri="{FF2B5EF4-FFF2-40B4-BE49-F238E27FC236}">
                <a16:creationId xmlns:a16="http://schemas.microsoft.com/office/drawing/2014/main" id="{E2B7A00D-5522-42CC-AB82-418B71061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52" y="1"/>
            <a:ext cx="10323149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45D7-463E-40F1-8DBB-E1A64C679152}"/>
              </a:ext>
            </a:extLst>
          </p:cNvPr>
          <p:cNvSpPr txBox="1">
            <a:spLocks/>
          </p:cNvSpPr>
          <p:nvPr/>
        </p:nvSpPr>
        <p:spPr>
          <a:xfrm>
            <a:off x="4457322" y="1649342"/>
            <a:ext cx="796065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Broadway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D4C48D-4034-46F8-A979-186C22C91D8B}"/>
              </a:ext>
            </a:extLst>
          </p:cNvPr>
          <p:cNvSpPr txBox="1"/>
          <p:nvPr/>
        </p:nvSpPr>
        <p:spPr>
          <a:xfrm>
            <a:off x="708850" y="4709505"/>
            <a:ext cx="6097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PH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By the Numbers </a:t>
            </a:r>
            <a:r>
              <a:rPr kumimoji="0" lang="en-P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2018-2019 SEASON</a:t>
            </a:r>
          </a:p>
        </p:txBody>
      </p:sp>
    </p:spTree>
    <p:extLst>
      <p:ext uri="{BB962C8B-B14F-4D97-AF65-F5344CB8AC3E}">
        <p14:creationId xmlns:p14="http://schemas.microsoft.com/office/powerpoint/2010/main" val="4288659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/>
            </a:gs>
            <a:gs pos="65000">
              <a:srgbClr val="C00000"/>
            </a:gs>
            <a:gs pos="84000">
              <a:srgbClr val="FF0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9499567-C1DB-4383-935D-1FFDA75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1318"/>
            <a:ext cx="11353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Google was the most common initial source theatregoers named when they were asked where they looked for information about Broadway shows. 22% said that they relied primarily on word-of-mouth from people they knew.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FF4F384-C2C3-4998-9D1D-18060236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52" y="4729354"/>
            <a:ext cx="4592548" cy="212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E432E-10B0-4384-8021-5C5E3D41C425}"/>
              </a:ext>
            </a:extLst>
          </p:cNvPr>
          <p:cNvSpPr txBox="1"/>
          <p:nvPr/>
        </p:nvSpPr>
        <p:spPr>
          <a:xfrm>
            <a:off x="304800" y="252591"/>
            <a:ext cx="6906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22%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0" descr="Broadway Shows | Broadway Show Tickets">
            <a:extLst>
              <a:ext uri="{FF2B5EF4-FFF2-40B4-BE49-F238E27FC236}">
                <a16:creationId xmlns:a16="http://schemas.microsoft.com/office/drawing/2014/main" id="{3EC8EC4A-7642-4E99-9653-70BD819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0" y="4945306"/>
            <a:ext cx="4592548" cy="16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5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/>
            </a:gs>
            <a:gs pos="65000">
              <a:srgbClr val="C00000"/>
            </a:gs>
            <a:gs pos="84000">
              <a:srgbClr val="FF0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9499567-C1DB-4383-935D-1FFDA75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1318"/>
            <a:ext cx="11353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An estimated 97,000 workers rely on Broadway for their livelihood each year. 97,000 workers who rely on Broadway for their livelihood and an annual economic impact of $14.8 billion to the city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FF4F384-C2C3-4998-9D1D-18060236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52" y="4729354"/>
            <a:ext cx="4592548" cy="212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E432E-10B0-4384-8021-5C5E3D41C425}"/>
              </a:ext>
            </a:extLst>
          </p:cNvPr>
          <p:cNvSpPr txBox="1"/>
          <p:nvPr/>
        </p:nvSpPr>
        <p:spPr>
          <a:xfrm>
            <a:off x="304800" y="252591"/>
            <a:ext cx="6906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97,000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0" descr="Broadway Shows | Broadway Show Tickets">
            <a:extLst>
              <a:ext uri="{FF2B5EF4-FFF2-40B4-BE49-F238E27FC236}">
                <a16:creationId xmlns:a16="http://schemas.microsoft.com/office/drawing/2014/main" id="{3EC8EC4A-7642-4E99-9653-70BD819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0" y="4945306"/>
            <a:ext cx="4592548" cy="16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4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/>
            </a:gs>
            <a:gs pos="65000">
              <a:srgbClr val="C00000"/>
            </a:gs>
            <a:gs pos="84000">
              <a:srgbClr val="FF0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9499567-C1DB-4383-935D-1FFDA75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1318"/>
            <a:ext cx="11353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n-US" altLang="en-US" sz="4000" dirty="0">
                <a:solidFill>
                  <a:prstClr val="white"/>
                </a:solidFill>
                <a:latin typeface="Arial Narrow" panose="020B0606020202030204" pitchFamily="34" charset="0"/>
              </a:rPr>
              <a:t>Broadway’s estimated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annual economic impact on the city of New York is $14.8 billion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FF4F384-C2C3-4998-9D1D-18060236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52" y="4729354"/>
            <a:ext cx="4592548" cy="212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E432E-10B0-4384-8021-5C5E3D41C425}"/>
              </a:ext>
            </a:extLst>
          </p:cNvPr>
          <p:cNvSpPr txBox="1"/>
          <p:nvPr/>
        </p:nvSpPr>
        <p:spPr>
          <a:xfrm>
            <a:off x="304800" y="252591"/>
            <a:ext cx="6906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$14.8 billion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0" descr="Broadway Shows | Broadway Show Tickets">
            <a:extLst>
              <a:ext uri="{FF2B5EF4-FFF2-40B4-BE49-F238E27FC236}">
                <a16:creationId xmlns:a16="http://schemas.microsoft.com/office/drawing/2014/main" id="{3EC8EC4A-7642-4E99-9653-70BD819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0" y="4945306"/>
            <a:ext cx="4592548" cy="16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4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/>
            </a:gs>
            <a:gs pos="65000">
              <a:srgbClr val="C00000"/>
            </a:gs>
            <a:gs pos="84000">
              <a:srgbClr val="FF0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9499567-C1DB-4383-935D-1FFDA75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1318"/>
            <a:ext cx="11353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Because of the ongoing COVID-19 pandemic, Broadway recently announced that its shutdown will be extended to May 30, 2021, a staggering blow to the industry.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FF4F384-C2C3-4998-9D1D-18060236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52" y="4729354"/>
            <a:ext cx="4592548" cy="212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E432E-10B0-4384-8021-5C5E3D41C425}"/>
              </a:ext>
            </a:extLst>
          </p:cNvPr>
          <p:cNvSpPr txBox="1"/>
          <p:nvPr/>
        </p:nvSpPr>
        <p:spPr>
          <a:xfrm>
            <a:off x="304800" y="252591"/>
            <a:ext cx="6906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May 30th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0" descr="Broadway Shows | Broadway Show Tickets">
            <a:extLst>
              <a:ext uri="{FF2B5EF4-FFF2-40B4-BE49-F238E27FC236}">
                <a16:creationId xmlns:a16="http://schemas.microsoft.com/office/drawing/2014/main" id="{3EC8EC4A-7642-4E99-9653-70BD819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0" y="4945306"/>
            <a:ext cx="4592548" cy="16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9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urniture, curtain&#10;&#10;Description automatically generated">
            <a:extLst>
              <a:ext uri="{FF2B5EF4-FFF2-40B4-BE49-F238E27FC236}">
                <a16:creationId xmlns:a16="http://schemas.microsoft.com/office/drawing/2014/main" id="{E2B7A00D-5522-42CC-AB82-418B71061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28" y="-1"/>
            <a:ext cx="10311181" cy="68500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45D7-463E-40F1-8DBB-E1A64C679152}"/>
              </a:ext>
            </a:extLst>
          </p:cNvPr>
          <p:cNvSpPr txBox="1">
            <a:spLocks/>
          </p:cNvSpPr>
          <p:nvPr/>
        </p:nvSpPr>
        <p:spPr>
          <a:xfrm>
            <a:off x="4457322" y="1649342"/>
            <a:ext cx="796065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Broadway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D4C48D-4034-46F8-A979-186C22C91D8B}"/>
              </a:ext>
            </a:extLst>
          </p:cNvPr>
          <p:cNvSpPr txBox="1"/>
          <p:nvPr/>
        </p:nvSpPr>
        <p:spPr>
          <a:xfrm>
            <a:off x="834891" y="4693602"/>
            <a:ext cx="60977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261849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/>
            </a:gs>
            <a:gs pos="65000">
              <a:srgbClr val="C00000"/>
            </a:gs>
            <a:gs pos="84000">
              <a:srgbClr val="FF0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9499567-C1DB-4383-935D-1FFDA75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41" y="1736104"/>
            <a:ext cx="11353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14350" marR="0" lvl="3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What is revenue?</a:t>
            </a:r>
          </a:p>
          <a:p>
            <a:pPr marL="514350" marR="0" lvl="3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Why is revenue important to Broadway?</a:t>
            </a:r>
          </a:p>
          <a:p>
            <a:pPr marL="514350" marR="0" lvl="3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How important are ticket sales to Broadway?</a:t>
            </a:r>
          </a:p>
          <a:p>
            <a:pPr marL="514350" marR="0" lvl="3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What is economic impact?  How do Broadway shows impact the NYC economy and how has the pandemic influenced that economic impact?</a:t>
            </a:r>
          </a:p>
          <a:p>
            <a:pPr marL="514350" marR="0" lvl="3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Do you think there is anything Broadway can do to generate revenue despite the ongoing pandemic? Why or why not? Be prepared to discuss your answers.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E432E-10B0-4384-8021-5C5E3D41C425}"/>
              </a:ext>
            </a:extLst>
          </p:cNvPr>
          <p:cNvSpPr txBox="1"/>
          <p:nvPr/>
        </p:nvSpPr>
        <p:spPr>
          <a:xfrm>
            <a:off x="304800" y="170374"/>
            <a:ext cx="6906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discussion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12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urniture, curtain&#10;&#10;Description automatically generated">
            <a:extLst>
              <a:ext uri="{FF2B5EF4-FFF2-40B4-BE49-F238E27FC236}">
                <a16:creationId xmlns:a16="http://schemas.microsoft.com/office/drawing/2014/main" id="{E2B7A00D-5522-42CC-AB82-418B71061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28" y="-1"/>
            <a:ext cx="10311181" cy="68500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45D7-463E-40F1-8DBB-E1A64C679152}"/>
              </a:ext>
            </a:extLst>
          </p:cNvPr>
          <p:cNvSpPr txBox="1">
            <a:spLocks/>
          </p:cNvSpPr>
          <p:nvPr/>
        </p:nvSpPr>
        <p:spPr>
          <a:xfrm>
            <a:off x="4457322" y="1649342"/>
            <a:ext cx="796065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Broadway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D4C48D-4034-46F8-A979-186C22C91D8B}"/>
              </a:ext>
            </a:extLst>
          </p:cNvPr>
          <p:cNvSpPr txBox="1"/>
          <p:nvPr/>
        </p:nvSpPr>
        <p:spPr>
          <a:xfrm>
            <a:off x="764509" y="5592099"/>
            <a:ext cx="6097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8660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/>
            </a:gs>
            <a:gs pos="65000">
              <a:srgbClr val="C00000"/>
            </a:gs>
            <a:gs pos="84000">
              <a:srgbClr val="FF0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9499567-C1DB-4383-935D-1FFDA75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1318"/>
            <a:ext cx="11353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https://www.broadwayleague.com/research/research-reports/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https://www.usatoday.com/story/entertainment/2020/10/09/broadway-shutdown-due-coronavirus-extended-again-until-may-30/5935868002/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FF4F384-C2C3-4998-9D1D-18060236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52" y="4729354"/>
            <a:ext cx="4592548" cy="212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E432E-10B0-4384-8021-5C5E3D41C425}"/>
              </a:ext>
            </a:extLst>
          </p:cNvPr>
          <p:cNvSpPr txBox="1"/>
          <p:nvPr/>
        </p:nvSpPr>
        <p:spPr>
          <a:xfrm>
            <a:off x="304800" y="252591"/>
            <a:ext cx="6906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sources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0" descr="Broadway Shows | Broadway Show Tickets">
            <a:extLst>
              <a:ext uri="{FF2B5EF4-FFF2-40B4-BE49-F238E27FC236}">
                <a16:creationId xmlns:a16="http://schemas.microsoft.com/office/drawing/2014/main" id="{3EC8EC4A-7642-4E99-9653-70BD819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0" y="4945306"/>
            <a:ext cx="4592548" cy="16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35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/>
            </a:gs>
            <a:gs pos="65000">
              <a:srgbClr val="C00000"/>
            </a:gs>
            <a:gs pos="84000">
              <a:srgbClr val="FF0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9499567-C1DB-4383-935D-1FFDA75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1318"/>
            <a:ext cx="11353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In the 2018–2019 season, Broadway shows welcomed 14.8 million admissions, an all-time high.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FF4F384-C2C3-4998-9D1D-18060236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52" y="4729354"/>
            <a:ext cx="4592548" cy="212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E432E-10B0-4384-8021-5C5E3D41C425}"/>
              </a:ext>
            </a:extLst>
          </p:cNvPr>
          <p:cNvSpPr txBox="1"/>
          <p:nvPr/>
        </p:nvSpPr>
        <p:spPr>
          <a:xfrm>
            <a:off x="304800" y="252591"/>
            <a:ext cx="6906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14.8 million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0" descr="Broadway Shows | Broadway Show Tickets">
            <a:extLst>
              <a:ext uri="{FF2B5EF4-FFF2-40B4-BE49-F238E27FC236}">
                <a16:creationId xmlns:a16="http://schemas.microsoft.com/office/drawing/2014/main" id="{3EC8EC4A-7642-4E99-9653-70BD819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0" y="4945306"/>
            <a:ext cx="4592548" cy="16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/>
            </a:gs>
            <a:gs pos="65000">
              <a:srgbClr val="C00000"/>
            </a:gs>
            <a:gs pos="84000">
              <a:srgbClr val="FF0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9499567-C1DB-4383-935D-1FFDA75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1318"/>
            <a:ext cx="11353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Of those attendees, approximately 35% were New York City metropolitan area residents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FF4F384-C2C3-4998-9D1D-18060236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52" y="4729354"/>
            <a:ext cx="4592548" cy="212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E432E-10B0-4384-8021-5C5E3D41C425}"/>
              </a:ext>
            </a:extLst>
          </p:cNvPr>
          <p:cNvSpPr txBox="1"/>
          <p:nvPr/>
        </p:nvSpPr>
        <p:spPr>
          <a:xfrm>
            <a:off x="304800" y="252591"/>
            <a:ext cx="6906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35%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0" descr="Broadway Shows | Broadway Show Tickets">
            <a:extLst>
              <a:ext uri="{FF2B5EF4-FFF2-40B4-BE49-F238E27FC236}">
                <a16:creationId xmlns:a16="http://schemas.microsoft.com/office/drawing/2014/main" id="{3EC8EC4A-7642-4E99-9653-70BD819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0" y="4945306"/>
            <a:ext cx="4592548" cy="16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9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/>
            </a:gs>
            <a:gs pos="65000">
              <a:srgbClr val="C00000"/>
            </a:gs>
            <a:gs pos="84000">
              <a:srgbClr val="FF0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9499567-C1DB-4383-935D-1FFDA75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1318"/>
            <a:ext cx="11353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That means approximately 65% of attendees to Broadway shows were tourists.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FF4F384-C2C3-4998-9D1D-18060236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52" y="4729354"/>
            <a:ext cx="4592548" cy="212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E432E-10B0-4384-8021-5C5E3D41C425}"/>
              </a:ext>
            </a:extLst>
          </p:cNvPr>
          <p:cNvSpPr txBox="1"/>
          <p:nvPr/>
        </p:nvSpPr>
        <p:spPr>
          <a:xfrm>
            <a:off x="304800" y="252591"/>
            <a:ext cx="6906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65%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0" descr="Broadway Shows | Broadway Show Tickets">
            <a:extLst>
              <a:ext uri="{FF2B5EF4-FFF2-40B4-BE49-F238E27FC236}">
                <a16:creationId xmlns:a16="http://schemas.microsoft.com/office/drawing/2014/main" id="{3EC8EC4A-7642-4E99-9653-70BD819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0" y="4945306"/>
            <a:ext cx="4592548" cy="16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18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/>
            </a:gs>
            <a:gs pos="65000">
              <a:srgbClr val="C00000"/>
            </a:gs>
            <a:gs pos="84000">
              <a:srgbClr val="FF0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9499567-C1DB-4383-935D-1FFDA75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1318"/>
            <a:ext cx="11353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19% of those tourists were visiting from another country, the highest number of attendances by foreign visitors ever.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FF4F384-C2C3-4998-9D1D-18060236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52" y="4729354"/>
            <a:ext cx="4592548" cy="212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E432E-10B0-4384-8021-5C5E3D41C425}"/>
              </a:ext>
            </a:extLst>
          </p:cNvPr>
          <p:cNvSpPr txBox="1"/>
          <p:nvPr/>
        </p:nvSpPr>
        <p:spPr>
          <a:xfrm>
            <a:off x="304800" y="252591"/>
            <a:ext cx="6906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19%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0" descr="Broadway Shows | Broadway Show Tickets">
            <a:extLst>
              <a:ext uri="{FF2B5EF4-FFF2-40B4-BE49-F238E27FC236}">
                <a16:creationId xmlns:a16="http://schemas.microsoft.com/office/drawing/2014/main" id="{3EC8EC4A-7642-4E99-9653-70BD819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0" y="4945306"/>
            <a:ext cx="4592548" cy="16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2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/>
            </a:gs>
            <a:gs pos="65000">
              <a:srgbClr val="C00000"/>
            </a:gs>
            <a:gs pos="84000">
              <a:srgbClr val="FF0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9499567-C1DB-4383-935D-1FFDA75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1318"/>
            <a:ext cx="1135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Sixty-eight percent of the audiences were female.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FF4F384-C2C3-4998-9D1D-18060236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52" y="4729354"/>
            <a:ext cx="4592548" cy="212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E432E-10B0-4384-8021-5C5E3D41C425}"/>
              </a:ext>
            </a:extLst>
          </p:cNvPr>
          <p:cNvSpPr txBox="1"/>
          <p:nvPr/>
        </p:nvSpPr>
        <p:spPr>
          <a:xfrm>
            <a:off x="304800" y="252591"/>
            <a:ext cx="6906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68%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0" descr="Broadway Shows | Broadway Show Tickets">
            <a:extLst>
              <a:ext uri="{FF2B5EF4-FFF2-40B4-BE49-F238E27FC236}">
                <a16:creationId xmlns:a16="http://schemas.microsoft.com/office/drawing/2014/main" id="{3EC8EC4A-7642-4E99-9653-70BD819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0" y="4945306"/>
            <a:ext cx="4592548" cy="16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9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/>
            </a:gs>
            <a:gs pos="65000">
              <a:srgbClr val="C00000"/>
            </a:gs>
            <a:gs pos="84000">
              <a:srgbClr val="FF0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9499567-C1DB-4383-935D-1FFDA75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1318"/>
            <a:ext cx="11353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The average annual household income of the Broadway theatregoer was $261,000.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FF4F384-C2C3-4998-9D1D-18060236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52" y="4729354"/>
            <a:ext cx="4592548" cy="212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E432E-10B0-4384-8021-5C5E3D41C425}"/>
              </a:ext>
            </a:extLst>
          </p:cNvPr>
          <p:cNvSpPr txBox="1"/>
          <p:nvPr/>
        </p:nvSpPr>
        <p:spPr>
          <a:xfrm>
            <a:off x="304800" y="252591"/>
            <a:ext cx="6906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$261,000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0" descr="Broadway Shows | Broadway Show Tickets">
            <a:extLst>
              <a:ext uri="{FF2B5EF4-FFF2-40B4-BE49-F238E27FC236}">
                <a16:creationId xmlns:a16="http://schemas.microsoft.com/office/drawing/2014/main" id="{3EC8EC4A-7642-4E99-9653-70BD819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0" y="4945306"/>
            <a:ext cx="4592548" cy="16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8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/>
            </a:gs>
            <a:gs pos="65000">
              <a:srgbClr val="C00000"/>
            </a:gs>
            <a:gs pos="84000">
              <a:srgbClr val="FF0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9499567-C1DB-4383-935D-1FFDA75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1318"/>
            <a:ext cx="11353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Respondents reported having paid an average of $145.60 per ticket.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FF4F384-C2C3-4998-9D1D-18060236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52" y="4729354"/>
            <a:ext cx="4592548" cy="212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E432E-10B0-4384-8021-5C5E3D41C425}"/>
              </a:ext>
            </a:extLst>
          </p:cNvPr>
          <p:cNvSpPr txBox="1"/>
          <p:nvPr/>
        </p:nvSpPr>
        <p:spPr>
          <a:xfrm>
            <a:off x="304800" y="252591"/>
            <a:ext cx="6906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$145.60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0" descr="Broadway Shows | Broadway Show Tickets">
            <a:extLst>
              <a:ext uri="{FF2B5EF4-FFF2-40B4-BE49-F238E27FC236}">
                <a16:creationId xmlns:a16="http://schemas.microsoft.com/office/drawing/2014/main" id="{3EC8EC4A-7642-4E99-9653-70BD819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0" y="4945306"/>
            <a:ext cx="4592548" cy="16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2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tx1"/>
            </a:gs>
            <a:gs pos="65000">
              <a:srgbClr val="C00000"/>
            </a:gs>
            <a:gs pos="84000">
              <a:srgbClr val="FF0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9499567-C1DB-4383-935D-1FFDA75F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1318"/>
            <a:ext cx="11353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Fifty-nine percent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percent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 of respondents said they purchased their tickets online.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FF4F384-C2C3-4998-9D1D-18060236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52" y="4729354"/>
            <a:ext cx="4592548" cy="212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E432E-10B0-4384-8021-5C5E3D41C425}"/>
              </a:ext>
            </a:extLst>
          </p:cNvPr>
          <p:cNvSpPr txBox="1"/>
          <p:nvPr/>
        </p:nvSpPr>
        <p:spPr>
          <a:xfrm>
            <a:off x="304800" y="252591"/>
            <a:ext cx="6906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7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59%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0" descr="Broadway Shows | Broadway Show Tickets">
            <a:extLst>
              <a:ext uri="{FF2B5EF4-FFF2-40B4-BE49-F238E27FC236}">
                <a16:creationId xmlns:a16="http://schemas.microsoft.com/office/drawing/2014/main" id="{3EC8EC4A-7642-4E99-9653-70BD819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0" y="4945306"/>
            <a:ext cx="4592548" cy="166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17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5517</TotalTime>
  <Words>391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Lindauer</dc:creator>
  <cp:lastModifiedBy>Chris Lindauer</cp:lastModifiedBy>
  <cp:revision>12</cp:revision>
  <dcterms:created xsi:type="dcterms:W3CDTF">2020-08-12T23:46:52Z</dcterms:created>
  <dcterms:modified xsi:type="dcterms:W3CDTF">2020-10-12T03:26:54Z</dcterms:modified>
</cp:coreProperties>
</file>