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4" r:id="rId4"/>
    <p:sldId id="265" r:id="rId5"/>
    <p:sldId id="267" r:id="rId6"/>
    <p:sldId id="266"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4" r:id="rId23"/>
    <p:sldId id="285" r:id="rId24"/>
    <p:sldId id="286" r:id="rId25"/>
    <p:sldId id="287" r:id="rId26"/>
    <p:sldId id="288" r:id="rId27"/>
    <p:sldId id="289" r:id="rId28"/>
    <p:sldId id="290" r:id="rId29"/>
    <p:sldId id="291" r:id="rId30"/>
    <p:sldId id="292" r:id="rId31"/>
    <p:sldId id="262" r:id="rId32"/>
    <p:sldId id="263" r:id="rId33"/>
    <p:sldId id="293" r:id="rId34"/>
    <p:sldId id="295" r:id="rId35"/>
    <p:sldId id="261" r:id="rId36"/>
    <p:sldId id="296" r:id="rId37"/>
    <p:sldId id="29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10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BB2D5-9834-4BAB-B8EF-4BABABFC714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5B61E97-AD8D-412C-B9D5-5952F8D012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FC98F9-96A5-48BF-907E-C79B04273FB4}"/>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5" name="Footer Placeholder 4">
            <a:extLst>
              <a:ext uri="{FF2B5EF4-FFF2-40B4-BE49-F238E27FC236}">
                <a16:creationId xmlns:a16="http://schemas.microsoft.com/office/drawing/2014/main" id="{E6EC23BF-5011-425D-B0EB-1F8FD273B6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B6EA63-3982-4635-AD1A-E07756B4BF02}"/>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1486505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745FE-B461-4DD6-A81A-DF3F43B5D91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190384-C053-4769-A8A8-EE5A68472D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147726-AFFD-421E-9263-3DCF532D54BF}"/>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5" name="Footer Placeholder 4">
            <a:extLst>
              <a:ext uri="{FF2B5EF4-FFF2-40B4-BE49-F238E27FC236}">
                <a16:creationId xmlns:a16="http://schemas.microsoft.com/office/drawing/2014/main" id="{9FD92968-5EE6-4FF5-B792-8456CC6BD9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09CA5B-0185-4E66-9C63-888EE83397DC}"/>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24125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910B07-A44C-4D68-9CF7-64A345B2931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7412B6-4B4D-4FEC-A3E9-DC4DE12C1D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73069C-F039-4B0B-AAFE-FED6DD581ABF}"/>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5" name="Footer Placeholder 4">
            <a:extLst>
              <a:ext uri="{FF2B5EF4-FFF2-40B4-BE49-F238E27FC236}">
                <a16:creationId xmlns:a16="http://schemas.microsoft.com/office/drawing/2014/main" id="{A486C454-265C-4D48-B454-1428692E06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3F56D8-6542-4DBF-861F-6BC30CC7A71E}"/>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3856460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8F138-56BD-46F9-831F-8869315B6C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B90778-6A05-4278-B887-321A13BA12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56FB01-7355-440F-8118-D3D3E1F82DEF}"/>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5" name="Footer Placeholder 4">
            <a:extLst>
              <a:ext uri="{FF2B5EF4-FFF2-40B4-BE49-F238E27FC236}">
                <a16:creationId xmlns:a16="http://schemas.microsoft.com/office/drawing/2014/main" id="{050EF365-A9C5-465B-94E2-91C7613E43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4E52E0-3314-4204-98C5-A24160A83FFA}"/>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3507638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41026-E0BF-4C33-8F6B-231D65536F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980AF08-A740-41BB-9E76-1AB5AD76E7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A211718-8E99-4002-96A7-9A31957EF0AD}"/>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5" name="Footer Placeholder 4">
            <a:extLst>
              <a:ext uri="{FF2B5EF4-FFF2-40B4-BE49-F238E27FC236}">
                <a16:creationId xmlns:a16="http://schemas.microsoft.com/office/drawing/2014/main" id="{98515F5F-4EF2-4144-B1CC-B17EA5865B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38A089-4654-42BB-90F7-DFF4BF60DC82}"/>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2821344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D8E4B-A01D-41DD-A891-641F7B28D5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548E08-EBA8-4D95-8DC6-E37AF9200E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FB4846-DF14-418C-AEBA-5897D72D0D9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5FE365-CB59-4F33-BC41-AAB534306BF3}"/>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6" name="Footer Placeholder 5">
            <a:extLst>
              <a:ext uri="{FF2B5EF4-FFF2-40B4-BE49-F238E27FC236}">
                <a16:creationId xmlns:a16="http://schemas.microsoft.com/office/drawing/2014/main" id="{6F0A1EDC-4BC8-4E4C-AD21-C6DC9DE9CC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FD1945-EB7B-4177-8FDA-3CA007F30508}"/>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977565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37A94-9F83-48CB-8D25-57F4CB4407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1C45DA4-EBC4-4F17-ACAF-C58B99F32F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DF2B3D-5366-4586-A50F-AB8A1D282BE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39451C-A6E1-46F8-A7E8-AF0CBA7A2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313243-34BB-4A49-AD19-029BBD9E3B6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47850E2-A744-4C8B-8FCC-2E1A9A52020F}"/>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8" name="Footer Placeholder 7">
            <a:extLst>
              <a:ext uri="{FF2B5EF4-FFF2-40B4-BE49-F238E27FC236}">
                <a16:creationId xmlns:a16="http://schemas.microsoft.com/office/drawing/2014/main" id="{558CE4D8-0A18-4162-A6C4-54718F778FB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633224-E3B6-48BC-AE40-B910308CCF4D}"/>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987719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3BAA1-44D8-4B52-B6D4-71A33C9D80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40AF1C-3EC3-4E15-B05B-6F92DE54E178}"/>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4" name="Footer Placeholder 3">
            <a:extLst>
              <a:ext uri="{FF2B5EF4-FFF2-40B4-BE49-F238E27FC236}">
                <a16:creationId xmlns:a16="http://schemas.microsoft.com/office/drawing/2014/main" id="{05FFD3FF-7EEB-4696-805C-5BE6C1F8C4F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5048E5-FF61-4768-9BAB-359636078600}"/>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2849335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23D4A3-3AFD-4523-89BE-9D10975179EA}"/>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3" name="Footer Placeholder 2">
            <a:extLst>
              <a:ext uri="{FF2B5EF4-FFF2-40B4-BE49-F238E27FC236}">
                <a16:creationId xmlns:a16="http://schemas.microsoft.com/office/drawing/2014/main" id="{DCD72061-F687-4205-A15B-EB4DEC7F9A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A31A7F-09EB-434F-9989-1EA2C77AD2CF}"/>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1470600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BE6A9-A70B-4970-85D3-DE98E5A2B6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542DC7-424E-4FE8-BFF5-0C7503F61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EAC3D4-17BA-46D9-BD23-CF29AA2253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A50187-0235-4F2A-ACF2-C03DC5A2AFA3}"/>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6" name="Footer Placeholder 5">
            <a:extLst>
              <a:ext uri="{FF2B5EF4-FFF2-40B4-BE49-F238E27FC236}">
                <a16:creationId xmlns:a16="http://schemas.microsoft.com/office/drawing/2014/main" id="{337AAA42-426A-4259-9263-0D845B384B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2E7FAA-1EC0-4BAD-A24C-7485DF9D4C56}"/>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752944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157FF-26EB-4295-B4D4-340BC8E7DB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796349B-736C-4AB1-8393-8381EB7678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5A7F87-2410-45F5-A598-4FCF315A53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0F6F07-AB42-4710-A7E5-5E01F744219D}"/>
              </a:ext>
            </a:extLst>
          </p:cNvPr>
          <p:cNvSpPr>
            <a:spLocks noGrp="1"/>
          </p:cNvSpPr>
          <p:nvPr>
            <p:ph type="dt" sz="half" idx="10"/>
          </p:nvPr>
        </p:nvSpPr>
        <p:spPr/>
        <p:txBody>
          <a:bodyPr/>
          <a:lstStyle/>
          <a:p>
            <a:fld id="{D09E0EFD-16B5-42C7-A94A-1B7038E319EA}" type="datetimeFigureOut">
              <a:rPr lang="en-US" smtClean="0"/>
              <a:t>10/16/2020</a:t>
            </a:fld>
            <a:endParaRPr lang="en-US"/>
          </a:p>
        </p:txBody>
      </p:sp>
      <p:sp>
        <p:nvSpPr>
          <p:cNvPr id="6" name="Footer Placeholder 5">
            <a:extLst>
              <a:ext uri="{FF2B5EF4-FFF2-40B4-BE49-F238E27FC236}">
                <a16:creationId xmlns:a16="http://schemas.microsoft.com/office/drawing/2014/main" id="{FDD3E584-C2BD-455D-8849-F33A5E43C5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A89BFF-9A32-41D9-A0AA-C85C3DE7862F}"/>
              </a:ext>
            </a:extLst>
          </p:cNvPr>
          <p:cNvSpPr>
            <a:spLocks noGrp="1"/>
          </p:cNvSpPr>
          <p:nvPr>
            <p:ph type="sldNum" sz="quarter" idx="12"/>
          </p:nvPr>
        </p:nvSpPr>
        <p:spPr/>
        <p:txBody>
          <a:bodyPr/>
          <a:lstStyle/>
          <a:p>
            <a:fld id="{FFD452C0-2532-4DBA-A7FC-6BAB25644F6F}" type="slidenum">
              <a:rPr lang="en-US" smtClean="0"/>
              <a:t>‹#›</a:t>
            </a:fld>
            <a:endParaRPr lang="en-US"/>
          </a:p>
        </p:txBody>
      </p:sp>
    </p:spTree>
    <p:extLst>
      <p:ext uri="{BB962C8B-B14F-4D97-AF65-F5344CB8AC3E}">
        <p14:creationId xmlns:p14="http://schemas.microsoft.com/office/powerpoint/2010/main" val="3266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8C0AC-F61F-4D54-A39C-8CAB2469DC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C0E1DC-76F1-4E62-8267-36C2CF203B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DABCCA-EEA1-48F8-AFF5-7FB61868C8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9E0EFD-16B5-42C7-A94A-1B7038E319EA}" type="datetimeFigureOut">
              <a:rPr lang="en-US" smtClean="0"/>
              <a:t>10/16/2020</a:t>
            </a:fld>
            <a:endParaRPr lang="en-US"/>
          </a:p>
        </p:txBody>
      </p:sp>
      <p:sp>
        <p:nvSpPr>
          <p:cNvPr id="5" name="Footer Placeholder 4">
            <a:extLst>
              <a:ext uri="{FF2B5EF4-FFF2-40B4-BE49-F238E27FC236}">
                <a16:creationId xmlns:a16="http://schemas.microsoft.com/office/drawing/2014/main" id="{C591C71D-5C88-458A-8AA4-0C41DFC453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098563-7BE0-47B3-8CA8-A7AE85FF24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D452C0-2532-4DBA-A7FC-6BAB25644F6F}" type="slidenum">
              <a:rPr lang="en-US" smtClean="0"/>
              <a:t>‹#›</a:t>
            </a:fld>
            <a:endParaRPr lang="en-US"/>
          </a:p>
        </p:txBody>
      </p:sp>
    </p:spTree>
    <p:extLst>
      <p:ext uri="{BB962C8B-B14F-4D97-AF65-F5344CB8AC3E}">
        <p14:creationId xmlns:p14="http://schemas.microsoft.com/office/powerpoint/2010/main" val="391980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espn.com/nfl/story/_/id/29372091/ranking-nfl-stadiums-1-28-lambeau-leap-dc-disaster"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525597" y="426720"/>
            <a:ext cx="10993549" cy="1475013"/>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  THE BEST NFL STADIUMS ACCORDING TO ESPN</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525597" y="2049086"/>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kumimoji="0" lang="en-US" sz="3200" b="1" i="0" u="none" strike="noStrike" kern="1200" cap="all" spc="0" normalizeH="0" baseline="0" noProof="0" dirty="0">
                <a:ln>
                  <a:noFill/>
                </a:ln>
                <a:solidFill>
                  <a:srgbClr val="00B050"/>
                </a:solidFill>
                <a:effectLst/>
                <a:uLnTx/>
                <a:uFillTx/>
                <a:latin typeface="Franklin Gothic Book" panose="020B0502020104020203"/>
                <a:ea typeface="+mn-ea"/>
                <a:cs typeface="+mn-cs"/>
              </a:rPr>
              <a:t>A FAN EXPERIENCE LESSON PLAN</a:t>
            </a: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590677" y="2899875"/>
            <a:ext cx="10993546" cy="3788482"/>
          </a:xfrm>
          <a:prstGeom prst="rect">
            <a:avLst/>
          </a:prstGeom>
        </p:spPr>
      </p:pic>
    </p:spTree>
    <p:extLst>
      <p:ext uri="{BB962C8B-B14F-4D97-AF65-F5344CB8AC3E}">
        <p14:creationId xmlns:p14="http://schemas.microsoft.com/office/powerpoint/2010/main" val="1052396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1901" y="2180826"/>
            <a:ext cx="5644099"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19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23</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Mass transit accessibility, close to train stop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Via ESPN, “the aesthetic isn't great.” </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#21</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254610" y="799802"/>
            <a:ext cx="76564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MetLife Stadium, New York Giants and Jets, est. 2010</a:t>
            </a:r>
          </a:p>
        </p:txBody>
      </p:sp>
      <p:pic>
        <p:nvPicPr>
          <p:cNvPr id="14338" name="Picture 2" descr="MetLife named highest grossing stadium in the world - nj.com">
            <a:extLst>
              <a:ext uri="{FF2B5EF4-FFF2-40B4-BE49-F238E27FC236}">
                <a16:creationId xmlns:a16="http://schemas.microsoft.com/office/drawing/2014/main" id="{24970F33-02F5-4DF1-BCE0-BDCDDEEA4D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4269" y="2645597"/>
            <a:ext cx="5238611" cy="3194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245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9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20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Franchise museum located on-site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lang="en-US" sz="2000" i="1" dirty="0">
                <a:solidFill>
                  <a:srgbClr val="006600"/>
                </a:solidFill>
                <a:latin typeface="Franklin Gothic Medium" panose="020B0603020102020204" pitchFamily="34" charset="0"/>
              </a:rPr>
              <a:t>S</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anta Clara location (45 minutes from San Francisco)</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#20</a:t>
            </a:r>
          </a:p>
        </p:txBody>
      </p:sp>
      <p:sp>
        <p:nvSpPr>
          <p:cNvPr id="11" name="TextBox 10">
            <a:extLst>
              <a:ext uri="{FF2B5EF4-FFF2-40B4-BE49-F238E27FC236}">
                <a16:creationId xmlns:a16="http://schemas.microsoft.com/office/drawing/2014/main" id="{F034960C-8EDC-4CC7-82AC-1E4675C650E2}"/>
              </a:ext>
            </a:extLst>
          </p:cNvPr>
          <p:cNvSpPr txBox="1"/>
          <p:nvPr/>
        </p:nvSpPr>
        <p:spPr>
          <a:xfrm>
            <a:off x="3309066" y="1034333"/>
            <a:ext cx="843103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Levi's Stadium, San Francisco 49ers, est. 2014</a:t>
            </a:r>
          </a:p>
        </p:txBody>
      </p:sp>
      <p:pic>
        <p:nvPicPr>
          <p:cNvPr id="3" name="Picture 2">
            <a:extLst>
              <a:ext uri="{FF2B5EF4-FFF2-40B4-BE49-F238E27FC236}">
                <a16:creationId xmlns:a16="http://schemas.microsoft.com/office/drawing/2014/main" id="{F974C356-0D09-43BA-92C6-3722445EC2C8}"/>
              </a:ext>
            </a:extLst>
          </p:cNvPr>
          <p:cNvPicPr>
            <a:picLocks noChangeAspect="1"/>
          </p:cNvPicPr>
          <p:nvPr/>
        </p:nvPicPr>
        <p:blipFill>
          <a:blip r:embed="rId2"/>
          <a:stretch>
            <a:fillRect/>
          </a:stretch>
        </p:blipFill>
        <p:spPr>
          <a:xfrm>
            <a:off x="6244426" y="2716528"/>
            <a:ext cx="5362989" cy="3015505"/>
          </a:xfrm>
          <a:prstGeom prst="rect">
            <a:avLst/>
          </a:prstGeom>
        </p:spPr>
      </p:pic>
    </p:spTree>
    <p:extLst>
      <p:ext uri="{BB962C8B-B14F-4D97-AF65-F5344CB8AC3E}">
        <p14:creationId xmlns:p14="http://schemas.microsoft.com/office/powerpoint/2010/main" val="3361624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20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Thanksgiving Day tradition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Uninspiring atmosphere</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#19</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44494" y="1034333"/>
            <a:ext cx="6595606"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Ford Field, Detroit Lions, est. 2002</a:t>
            </a: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p:txBody>
      </p:sp>
      <p:pic>
        <p:nvPicPr>
          <p:cNvPr id="16386" name="Picture 2" descr="About Ford Field | Ford Field">
            <a:extLst>
              <a:ext uri="{FF2B5EF4-FFF2-40B4-BE49-F238E27FC236}">
                <a16:creationId xmlns:a16="http://schemas.microsoft.com/office/drawing/2014/main" id="{D9670EF4-E079-43F8-967F-2D1B5AF35A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782" r="12684"/>
          <a:stretch/>
        </p:blipFill>
        <p:spPr bwMode="auto">
          <a:xfrm>
            <a:off x="7225086" y="2682294"/>
            <a:ext cx="4260574" cy="2785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1561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0934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19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Nostalgia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Older, aging stadium</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#18</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841560" y="766730"/>
            <a:ext cx="5644100"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Mercedes-Benz Superdome, New Orleans Saints, est. 1975</a:t>
            </a:r>
          </a:p>
        </p:txBody>
      </p:sp>
      <p:pic>
        <p:nvPicPr>
          <p:cNvPr id="17410" name="Picture 2" descr="Porn site goes after New Orleans Superdome naming rights with a great pitch  | Sporting News">
            <a:extLst>
              <a:ext uri="{FF2B5EF4-FFF2-40B4-BE49-F238E27FC236}">
                <a16:creationId xmlns:a16="http://schemas.microsoft.com/office/drawing/2014/main" id="{D359F940-6777-4F71-8227-33F7187F2F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209" y="2828703"/>
            <a:ext cx="5114012" cy="2876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589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Awesome local concessions </a:t>
            </a:r>
            <a:r>
              <a:rPr lang="en-US" sz="2000" i="1" dirty="0">
                <a:solidFill>
                  <a:srgbClr val="006600"/>
                </a:solidFill>
                <a:latin typeface="Franklin Gothic Medium" panose="020B0603020102020204" pitchFamily="34" charset="0"/>
              </a:rPr>
              <a:t>menu items like Texas BBQ</a:t>
            </a: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Traffic, the retractable roof is rarely used</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#17</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968780" y="870097"/>
            <a:ext cx="5644100"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NRG Stadium, Houston Texans, est. 2002</a:t>
            </a:r>
          </a:p>
        </p:txBody>
      </p:sp>
      <p:pic>
        <p:nvPicPr>
          <p:cNvPr id="18434" name="Picture 2" descr="History">
            <a:extLst>
              <a:ext uri="{FF2B5EF4-FFF2-40B4-BE49-F238E27FC236}">
                <a16:creationId xmlns:a16="http://schemas.microsoft.com/office/drawing/2014/main" id="{FBC05045-E8A9-4E9C-AA0B-C2B2AB2008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9583" y="2618320"/>
            <a:ext cx="4886077" cy="3257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244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Great 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Via ESPN: “Stadium received low marks for personality and tradition”</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#16</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841560" y="766730"/>
            <a:ext cx="5644100"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Nissan Stadium, Tennessee Titans, est. 1999</a:t>
            </a:r>
          </a:p>
        </p:txBody>
      </p:sp>
      <p:pic>
        <p:nvPicPr>
          <p:cNvPr id="19458" name="Picture 2" descr="Report: Nissan Stadium Needs $293.2M in Upgrades - Music City Miracles">
            <a:extLst>
              <a:ext uri="{FF2B5EF4-FFF2-40B4-BE49-F238E27FC236}">
                <a16:creationId xmlns:a16="http://schemas.microsoft.com/office/drawing/2014/main" id="{76337573-9198-4C3D-A521-8563F76C1A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4005" y="2633540"/>
            <a:ext cx="4428875" cy="3321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387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Great location, local concessions items, no bad seats, affordable tickets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Limited parking</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#15</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841560" y="766730"/>
            <a:ext cx="5644100"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M&amp;T Bank Stadium, Baltimore Ravens, est. 1998</a:t>
            </a:r>
          </a:p>
        </p:txBody>
      </p:sp>
      <p:pic>
        <p:nvPicPr>
          <p:cNvPr id="20482" name="Picture 2" descr="Visiting M&amp;T Bank Stadium | NFLGirlUK">
            <a:extLst>
              <a:ext uri="{FF2B5EF4-FFF2-40B4-BE49-F238E27FC236}">
                <a16:creationId xmlns:a16="http://schemas.microsoft.com/office/drawing/2014/main" id="{E2A7ADF2-D2E2-450B-BD40-C85EEF463C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629" r="7049"/>
          <a:stretch/>
        </p:blipFill>
        <p:spPr bwMode="auto">
          <a:xfrm>
            <a:off x="6640003" y="2382557"/>
            <a:ext cx="4845657" cy="3760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558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Via ESPN: “The Bills experience is all about fun”,  No bad seats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Traffic, Weather, Aging stadium</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#14</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738977" y="1077047"/>
            <a:ext cx="681824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Bills Stadium, Buffalo Bills, est. 1973</a:t>
            </a:r>
          </a:p>
        </p:txBody>
      </p:sp>
      <p:pic>
        <p:nvPicPr>
          <p:cNvPr id="21506" name="Picture 2" descr="The Realistic Options for a New Buffalo Bills Stadium - Buffalo Fanatics -  Buffalo Bills">
            <a:extLst>
              <a:ext uri="{FF2B5EF4-FFF2-40B4-BE49-F238E27FC236}">
                <a16:creationId xmlns:a16="http://schemas.microsoft.com/office/drawing/2014/main" id="{B1D9A166-2B54-411C-BEAA-7288D9B875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588" y="2751151"/>
            <a:ext cx="5159513" cy="2902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573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0934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Nostalgia, retractable roof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Poor location, lacks personality </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#13</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04737"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State Farm Stadium, Arizona Cardinals, est. 2006</a:t>
            </a:r>
          </a:p>
        </p:txBody>
      </p:sp>
      <p:pic>
        <p:nvPicPr>
          <p:cNvPr id="22530" name="Picture 2">
            <a:extLst>
              <a:ext uri="{FF2B5EF4-FFF2-40B4-BE49-F238E27FC236}">
                <a16:creationId xmlns:a16="http://schemas.microsoft.com/office/drawing/2014/main" id="{0827C08C-65B0-4968-9FFC-B581369537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897" y="2601972"/>
            <a:ext cx="5100763" cy="3396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865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Futuristic roof, transparent walls, amazing video board, 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Lack of tradition, history</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#12</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972214"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Mercedes-Benz Stadium, Atlanta Falcons, est. 2017</a:t>
            </a:r>
          </a:p>
        </p:txBody>
      </p:sp>
      <p:pic>
        <p:nvPicPr>
          <p:cNvPr id="23554" name="Picture 2" descr="Where to Eat at Mercedes-Benz Stadium, Home of the Atlanta Falcons and  Atlanta United FC - Eater Atlanta">
            <a:extLst>
              <a:ext uri="{FF2B5EF4-FFF2-40B4-BE49-F238E27FC236}">
                <a16:creationId xmlns:a16="http://schemas.microsoft.com/office/drawing/2014/main" id="{558FFF57-79BD-4E51-BB80-E853E9E501A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1180"/>
          <a:stretch/>
        </p:blipFill>
        <p:spPr bwMode="auto">
          <a:xfrm>
            <a:off x="6416372" y="2870346"/>
            <a:ext cx="5069288" cy="3001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538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579120" y="1407380"/>
            <a:ext cx="11033760" cy="5262979"/>
          </a:xfrm>
          <a:prstGeom prst="rect">
            <a:avLst/>
          </a:prstGeom>
          <a:noFill/>
        </p:spPr>
        <p:txBody>
          <a:bodyPr wrap="square" rtlCol="0">
            <a:spAutoFit/>
          </a:bodyPr>
          <a:lstStyle/>
          <a:p>
            <a:r>
              <a:rPr lang="en-US" sz="2400" dirty="0">
                <a:solidFill>
                  <a:srgbClr val="006600"/>
                </a:solidFill>
                <a:latin typeface="Franklin Gothic Medium" panose="020B0603020102020204" pitchFamily="34" charset="0"/>
              </a:rPr>
              <a:t>ESPN recently ranked every NFL stadium, evaluating “multiple aspects of the NFL experience”, using the following formula below to determine the best venues in the league.  We share the results in the slides that follow to help guide a discussion on the topic of fan experience in your classroom.</a:t>
            </a:r>
          </a:p>
          <a:p>
            <a:endParaRPr lang="en-US" sz="2400" dirty="0">
              <a:solidFill>
                <a:srgbClr val="006600"/>
              </a:solidFill>
              <a:latin typeface="Franklin Gothic Medium" panose="020B0603020102020204" pitchFamily="34" charset="0"/>
            </a:endParaRP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Atmosphere (20%)</a:t>
            </a: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Features (20%)</a:t>
            </a: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Traditions (15%)</a:t>
            </a: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Tailgating (15%)</a:t>
            </a: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Location (10%)</a:t>
            </a: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Cost (10%)</a:t>
            </a:r>
          </a:p>
          <a:p>
            <a:pPr marL="342900" indent="-342900">
              <a:buFont typeface="Arial" panose="020B0604020202020204" pitchFamily="34" charset="0"/>
              <a:buChar char="•"/>
            </a:pPr>
            <a:r>
              <a:rPr lang="en-US" sz="2400" dirty="0">
                <a:solidFill>
                  <a:srgbClr val="006600"/>
                </a:solidFill>
                <a:latin typeface="Franklin Gothic Medium" panose="020B0603020102020204" pitchFamily="34" charset="0"/>
              </a:rPr>
              <a:t>History (10%)</a:t>
            </a:r>
          </a:p>
          <a:p>
            <a:endParaRPr lang="en-US" sz="2400" dirty="0">
              <a:solidFill>
                <a:srgbClr val="006600"/>
              </a:solidFill>
              <a:latin typeface="Franklin Gothic Medium" panose="020B0603020102020204" pitchFamily="34" charset="0"/>
            </a:endParaRPr>
          </a:p>
          <a:p>
            <a:r>
              <a:rPr lang="en-US" sz="2400" dirty="0">
                <a:solidFill>
                  <a:srgbClr val="006600"/>
                </a:solidFill>
                <a:latin typeface="Franklin Gothic Medium" panose="020B0603020102020204" pitchFamily="34" charset="0"/>
              </a:rPr>
              <a:t>For more on ESPN’s ranking, click </a:t>
            </a:r>
            <a:r>
              <a:rPr lang="en-US" sz="2400" dirty="0">
                <a:solidFill>
                  <a:srgbClr val="006600"/>
                </a:solidFill>
                <a:latin typeface="Franklin Gothic Medium" panose="020B0603020102020204" pitchFamily="34" charset="0"/>
                <a:hlinkClick r:id="rId2"/>
              </a:rPr>
              <a:t>here</a:t>
            </a:r>
            <a:r>
              <a:rPr lang="en-US" sz="2400" dirty="0">
                <a:solidFill>
                  <a:srgbClr val="006600"/>
                </a:solidFill>
                <a:latin typeface="Franklin Gothic Medium" panose="020B0603020102020204" pitchFamily="34" charset="0"/>
              </a:rPr>
              <a:t>.  </a:t>
            </a: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1010627" y="538038"/>
            <a:ext cx="10993549"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THE BEST NFL STADIUMS ACCORDING TO ESPN</a:t>
            </a:r>
          </a:p>
        </p:txBody>
      </p:sp>
    </p:spTree>
    <p:extLst>
      <p:ext uri="{BB962C8B-B14F-4D97-AF65-F5344CB8AC3E}">
        <p14:creationId xmlns:p14="http://schemas.microsoft.com/office/powerpoint/2010/main" val="4274937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19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9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Atmosphere, location, tailgating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Cold and windy weather coming off Lake Erie</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#11</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972214"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FirstEnergy Stadium, Cleveland Browns, est. 1999</a:t>
            </a:r>
          </a:p>
        </p:txBody>
      </p:sp>
      <p:pic>
        <p:nvPicPr>
          <p:cNvPr id="24578" name="Picture 2" descr="FirstEnergy Stadium Improvements - Cleveland Browns">
            <a:extLst>
              <a:ext uri="{FF2B5EF4-FFF2-40B4-BE49-F238E27FC236}">
                <a16:creationId xmlns:a16="http://schemas.microsoft.com/office/drawing/2014/main" id="{BB8A83E6-2261-4F08-92D8-D3EEA7AF3E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1768" y="2601972"/>
            <a:ext cx="5133892" cy="3208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5815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0934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Location, affordability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limitations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#10</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972214"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Lucas Oil Stadium, Indianapolis Colts, est. 2008</a:t>
            </a:r>
          </a:p>
        </p:txBody>
      </p:sp>
      <p:pic>
        <p:nvPicPr>
          <p:cNvPr id="26626" name="Picture 2" descr="Your Guide to an Amazing Colts Gameday at Lucas Oil Stadium">
            <a:extLst>
              <a:ext uri="{FF2B5EF4-FFF2-40B4-BE49-F238E27FC236}">
                <a16:creationId xmlns:a16="http://schemas.microsoft.com/office/drawing/2014/main" id="{9F565F97-B0DB-41E0-ADAE-3036274A64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0867" y="2722567"/>
            <a:ext cx="4352013" cy="32640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313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Character, traditions, ambiance, views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Ticket prices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#9</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972214"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Empower Field at Mile High,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Denver Broncos, est. 2001</a:t>
            </a:r>
          </a:p>
        </p:txBody>
      </p:sp>
      <p:pic>
        <p:nvPicPr>
          <p:cNvPr id="27650" name="Picture 2" descr="Broncos Practice In Empty Empower Field At Mile High – CBS Denver">
            <a:extLst>
              <a:ext uri="{FF2B5EF4-FFF2-40B4-BE49-F238E27FC236}">
                <a16:creationId xmlns:a16="http://schemas.microsoft.com/office/drawing/2014/main" id="{96BB5A27-9CF7-4A1F-897E-5ECC8B8E06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0332" y="2754943"/>
            <a:ext cx="5463429" cy="3073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562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Pirate ship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great for tailgating, not close to restaurants etc.</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#8</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972214"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Raymond James Stadium, Tampa Bay Buccaneers, est. 1998</a:t>
            </a:r>
          </a:p>
        </p:txBody>
      </p:sp>
      <p:pic>
        <p:nvPicPr>
          <p:cNvPr id="3" name="Picture 2">
            <a:extLst>
              <a:ext uri="{FF2B5EF4-FFF2-40B4-BE49-F238E27FC236}">
                <a16:creationId xmlns:a16="http://schemas.microsoft.com/office/drawing/2014/main" id="{888F27D2-C023-4D54-8052-035C71C65893}"/>
              </a:ext>
            </a:extLst>
          </p:cNvPr>
          <p:cNvPicPr>
            <a:picLocks noChangeAspect="1"/>
          </p:cNvPicPr>
          <p:nvPr/>
        </p:nvPicPr>
        <p:blipFill>
          <a:blip r:embed="rId2"/>
          <a:stretch>
            <a:fillRect/>
          </a:stretch>
        </p:blipFill>
        <p:spPr>
          <a:xfrm>
            <a:off x="6416703" y="2601972"/>
            <a:ext cx="5068957" cy="3379305"/>
          </a:xfrm>
          <a:prstGeom prst="rect">
            <a:avLst/>
          </a:prstGeom>
        </p:spPr>
      </p:pic>
    </p:spTree>
    <p:extLst>
      <p:ext uri="{BB962C8B-B14F-4D97-AF65-F5344CB8AC3E}">
        <p14:creationId xmlns:p14="http://schemas.microsoft.com/office/powerpoint/2010/main" val="28184582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13</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Tailgating experience, stadium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Ticket prices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#7</a:t>
            </a:r>
          </a:p>
        </p:txBody>
      </p:sp>
      <p:sp>
        <p:nvSpPr>
          <p:cNvPr id="11" name="TextBox 10">
            <a:extLst>
              <a:ext uri="{FF2B5EF4-FFF2-40B4-BE49-F238E27FC236}">
                <a16:creationId xmlns:a16="http://schemas.microsoft.com/office/drawing/2014/main" id="{F034960C-8EDC-4CC7-82AC-1E4675C650E2}"/>
              </a:ext>
            </a:extLst>
          </p:cNvPr>
          <p:cNvSpPr txBox="1"/>
          <p:nvPr/>
        </p:nvSpPr>
        <p:spPr>
          <a:xfrm>
            <a:off x="4972214" y="766730"/>
            <a:ext cx="681824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Lincoln Financial Field, Philadelphia Eagles, est. 2003</a:t>
            </a:r>
          </a:p>
        </p:txBody>
      </p:sp>
      <p:pic>
        <p:nvPicPr>
          <p:cNvPr id="28674" name="Picture 2" descr="Eagles offer Lincoln Financial Field for free wedding ceremonies for  frontline workers">
            <a:extLst>
              <a:ext uri="{FF2B5EF4-FFF2-40B4-BE49-F238E27FC236}">
                <a16:creationId xmlns:a16="http://schemas.microsoft.com/office/drawing/2014/main" id="{15A985CA-E222-4C07-A823-A398F47EE80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027"/>
          <a:stretch/>
        </p:blipFill>
        <p:spPr bwMode="auto">
          <a:xfrm>
            <a:off x="5751771" y="2722567"/>
            <a:ext cx="5733889" cy="2901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2102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10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Amazing video board, comfortable seating, great sightlines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Ticket prices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#6</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36541" y="867583"/>
            <a:ext cx="628683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AT&amp;T Stadium, Dallas Cowboys, est. 2009</a:t>
            </a:r>
          </a:p>
        </p:txBody>
      </p:sp>
      <p:pic>
        <p:nvPicPr>
          <p:cNvPr id="3" name="Picture 2">
            <a:extLst>
              <a:ext uri="{FF2B5EF4-FFF2-40B4-BE49-F238E27FC236}">
                <a16:creationId xmlns:a16="http://schemas.microsoft.com/office/drawing/2014/main" id="{8EB17AF7-0297-414A-A8D8-BF7E03C87FAD}"/>
              </a:ext>
            </a:extLst>
          </p:cNvPr>
          <p:cNvPicPr>
            <a:picLocks noChangeAspect="1"/>
          </p:cNvPicPr>
          <p:nvPr/>
        </p:nvPicPr>
        <p:blipFill>
          <a:blip r:embed="rId2"/>
          <a:stretch>
            <a:fillRect/>
          </a:stretch>
        </p:blipFill>
        <p:spPr>
          <a:xfrm>
            <a:off x="6831164" y="2823420"/>
            <a:ext cx="4592210" cy="3061473"/>
          </a:xfrm>
          <a:prstGeom prst="rect">
            <a:avLst/>
          </a:prstGeom>
        </p:spPr>
      </p:pic>
    </p:spTree>
    <p:extLst>
      <p:ext uri="{BB962C8B-B14F-4D97-AF65-F5344CB8AC3E}">
        <p14:creationId xmlns:p14="http://schemas.microsoft.com/office/powerpoint/2010/main" val="3607399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Viking ship, indoor/outdoor aesthetic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Ticket prices, lack of tailgating options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#5</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36541" y="867583"/>
            <a:ext cx="628683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U.S. Bank Stadium,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Minnesota Vikings, est. 2016</a:t>
            </a: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p:txBody>
      </p:sp>
      <p:pic>
        <p:nvPicPr>
          <p:cNvPr id="5" name="Picture 4">
            <a:extLst>
              <a:ext uri="{FF2B5EF4-FFF2-40B4-BE49-F238E27FC236}">
                <a16:creationId xmlns:a16="http://schemas.microsoft.com/office/drawing/2014/main" id="{C2E919B1-63D8-4AAE-AF3F-04493C80AA71}"/>
              </a:ext>
            </a:extLst>
          </p:cNvPr>
          <p:cNvPicPr>
            <a:picLocks noChangeAspect="1"/>
          </p:cNvPicPr>
          <p:nvPr/>
        </p:nvPicPr>
        <p:blipFill>
          <a:blip r:embed="rId2"/>
          <a:stretch>
            <a:fillRect/>
          </a:stretch>
        </p:blipFill>
        <p:spPr>
          <a:xfrm>
            <a:off x="6623238" y="2895674"/>
            <a:ext cx="4800136" cy="3204301"/>
          </a:xfrm>
          <a:prstGeom prst="rect">
            <a:avLst/>
          </a:prstGeom>
        </p:spPr>
      </p:pic>
    </p:spTree>
    <p:extLst>
      <p:ext uri="{BB962C8B-B14F-4D97-AF65-F5344CB8AC3E}">
        <p14:creationId xmlns:p14="http://schemas.microsoft.com/office/powerpoint/2010/main" val="635295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Location, traditions, atmosphere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Ticket prices, concessions prices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#4</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36541" y="867583"/>
            <a:ext cx="628683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Heinz Field, Pittsburgh Steelers, est. 2001</a:t>
            </a:r>
          </a:p>
        </p:txBody>
      </p:sp>
      <p:pic>
        <p:nvPicPr>
          <p:cNvPr id="30722" name="Picture 2" descr="Heinz Field - Wikipedia">
            <a:extLst>
              <a:ext uri="{FF2B5EF4-FFF2-40B4-BE49-F238E27FC236}">
                <a16:creationId xmlns:a16="http://schemas.microsoft.com/office/drawing/2014/main" id="{E605CBDA-56AA-4344-B5E1-67DD0720A1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255" r="10353"/>
          <a:stretch/>
        </p:blipFill>
        <p:spPr bwMode="auto">
          <a:xfrm>
            <a:off x="6542264" y="2680296"/>
            <a:ext cx="4943396" cy="3310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523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0934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Tailgating, atmosphere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#3</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36541" y="867583"/>
            <a:ext cx="628683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Arrowhead Stadium, Kansas City Chiefs, est. 1972</a:t>
            </a:r>
          </a:p>
        </p:txBody>
      </p:sp>
      <p:pic>
        <p:nvPicPr>
          <p:cNvPr id="34818" name="Picture 2" descr="Chiefs to reduce capacity to 22% at Arrowhead; tickets go on sale next week  | FOX 4 Kansas City WDAF-TV | News, Weather, Sports">
            <a:extLst>
              <a:ext uri="{FF2B5EF4-FFF2-40B4-BE49-F238E27FC236}">
                <a16:creationId xmlns:a16="http://schemas.microsoft.com/office/drawing/2014/main" id="{5956FDB6-01A4-4FB7-9F08-AC649425B8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7698" y="2893798"/>
            <a:ext cx="5495676" cy="3091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22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Tradition, atmosphere, 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Ticket prices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36541" y="867583"/>
            <a:ext cx="628683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CenturyLink Field, Seattle Seahawks, est. 2002</a:t>
            </a:r>
          </a:p>
        </p:txBody>
      </p:sp>
      <p:pic>
        <p:nvPicPr>
          <p:cNvPr id="33794" name="Picture 2" descr="NFL To Announce 2020 Schedule Thursday">
            <a:extLst>
              <a:ext uri="{FF2B5EF4-FFF2-40B4-BE49-F238E27FC236}">
                <a16:creationId xmlns:a16="http://schemas.microsoft.com/office/drawing/2014/main" id="{3D4A7F61-272B-4909-B145-B76894C83E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8980" y="2904700"/>
            <a:ext cx="5433900" cy="305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057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#28</a:t>
            </a:r>
          </a:p>
        </p:txBody>
      </p:sp>
      <p:sp>
        <p:nvSpPr>
          <p:cNvPr id="11" name="TextBox 10">
            <a:extLst>
              <a:ext uri="{FF2B5EF4-FFF2-40B4-BE49-F238E27FC236}">
                <a16:creationId xmlns:a16="http://schemas.microsoft.com/office/drawing/2014/main" id="{F034960C-8EDC-4CC7-82AC-1E4675C650E2}"/>
              </a:ext>
            </a:extLst>
          </p:cNvPr>
          <p:cNvSpPr txBox="1"/>
          <p:nvPr/>
        </p:nvSpPr>
        <p:spPr>
          <a:xfrm>
            <a:off x="2903551" y="1099576"/>
            <a:ext cx="8904136" cy="584775"/>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3200" b="0" i="0" u="none" strike="noStrike" kern="1200" cap="none" spc="0" normalizeH="0" baseline="0" noProof="0" dirty="0">
                <a:ln>
                  <a:noFill/>
                </a:ln>
                <a:effectLst/>
                <a:uLnTx/>
                <a:uFillTx/>
                <a:latin typeface="Franklin Gothic Medium" panose="020B0603020102020204" pitchFamily="34" charset="0"/>
                <a:ea typeface="+mn-ea"/>
                <a:cs typeface="+mn-cs"/>
              </a:rPr>
              <a:t>FedEx Field, Washington Football Team, est. 1997</a:t>
            </a:r>
          </a:p>
        </p:txBody>
      </p:sp>
      <p:pic>
        <p:nvPicPr>
          <p:cNvPr id="2050" name="Picture 2" descr="Will D.C. Be the Next City Suckered Into Paying for an NFL Stadium? –  Reason.com">
            <a:extLst>
              <a:ext uri="{FF2B5EF4-FFF2-40B4-BE49-F238E27FC236}">
                <a16:creationId xmlns:a16="http://schemas.microsoft.com/office/drawing/2014/main" id="{2AE1FB54-6C2B-4136-B131-E99E47E121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8292" y="2726908"/>
            <a:ext cx="4853277" cy="363995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799FFD1-68C1-4556-830A-4698651D58E6}"/>
              </a:ext>
            </a:extLst>
          </p:cNvPr>
          <p:cNvSpPr txBox="1"/>
          <p:nvPr/>
        </p:nvSpPr>
        <p:spPr>
          <a:xfrm>
            <a:off x="424734" y="2213611"/>
            <a:ext cx="5172984"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According to ESPN’s report: “There's really not much, as FedEx Field finished in the lower half of six of the seven categories.”</a:t>
            </a:r>
          </a:p>
        </p:txBody>
      </p:sp>
    </p:spTree>
    <p:extLst>
      <p:ext uri="{BB962C8B-B14F-4D97-AF65-F5344CB8AC3E}">
        <p14:creationId xmlns:p14="http://schemas.microsoft.com/office/powerpoint/2010/main" val="1859874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7202" y="2063363"/>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 Tradition, nostalgia, atmosphere, tailgating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ticket prices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#1</a:t>
            </a:r>
          </a:p>
        </p:txBody>
      </p:sp>
      <p:sp>
        <p:nvSpPr>
          <p:cNvPr id="11" name="TextBox 10">
            <a:extLst>
              <a:ext uri="{FF2B5EF4-FFF2-40B4-BE49-F238E27FC236}">
                <a16:creationId xmlns:a16="http://schemas.microsoft.com/office/drawing/2014/main" id="{F034960C-8EDC-4CC7-82AC-1E4675C650E2}"/>
              </a:ext>
            </a:extLst>
          </p:cNvPr>
          <p:cNvSpPr txBox="1"/>
          <p:nvPr/>
        </p:nvSpPr>
        <p:spPr>
          <a:xfrm>
            <a:off x="5136541" y="867583"/>
            <a:ext cx="628683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Lambeau Field, Green Bay Packers, est. 1957</a:t>
            </a:r>
          </a:p>
        </p:txBody>
      </p:sp>
      <p:pic>
        <p:nvPicPr>
          <p:cNvPr id="35842" name="Picture 2" descr="Lambeau Field ready for Packers-Cardinals game">
            <a:extLst>
              <a:ext uri="{FF2B5EF4-FFF2-40B4-BE49-F238E27FC236}">
                <a16:creationId xmlns:a16="http://schemas.microsoft.com/office/drawing/2014/main" id="{A44AB733-BC10-45DF-B907-A6049145DF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2877" y="2821387"/>
            <a:ext cx="56896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4351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525597" y="426720"/>
            <a:ext cx="10993549" cy="1475013"/>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  THE BEST NFL STADIUMS ACCORDING TO ESPN</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525597" y="1901733"/>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lang="en-US" sz="4400" b="1" dirty="0">
                <a:solidFill>
                  <a:srgbClr val="00B050"/>
                </a:solidFill>
                <a:latin typeface="Franklin Gothic Book" panose="020B0502020104020203"/>
              </a:rPr>
              <a:t>DISCUSSION QUESTIONS</a:t>
            </a:r>
            <a:endParaRPr kumimoji="0" lang="en-US" sz="4400" b="1" i="0" u="none" strike="noStrike" kern="1200" cap="all" spc="0" normalizeH="0" baseline="0" noProof="0" dirty="0">
              <a:ln>
                <a:noFill/>
              </a:ln>
              <a:solidFill>
                <a:srgbClr val="00B050"/>
              </a:solidFill>
              <a:effectLst/>
              <a:uLnTx/>
              <a:uFillTx/>
              <a:latin typeface="Franklin Gothic Book" panose="020B0502020104020203"/>
              <a:ea typeface="+mn-ea"/>
              <a:cs typeface="+mn-cs"/>
            </a:endParaRP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590677" y="2899875"/>
            <a:ext cx="10993546" cy="3788482"/>
          </a:xfrm>
          <a:prstGeom prst="rect">
            <a:avLst/>
          </a:prstGeom>
        </p:spPr>
      </p:pic>
    </p:spTree>
    <p:extLst>
      <p:ext uri="{BB962C8B-B14F-4D97-AF65-F5344CB8AC3E}">
        <p14:creationId xmlns:p14="http://schemas.microsoft.com/office/powerpoint/2010/main" val="35565506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1088004" y="371922"/>
            <a:ext cx="8578646" cy="791597"/>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1088004" y="1090918"/>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kumimoji="0" lang="en-US" sz="3600" b="1" i="0" u="none" strike="noStrike" kern="1200" cap="all" spc="0" normalizeH="0" baseline="0" noProof="0" dirty="0">
                <a:ln>
                  <a:noFill/>
                </a:ln>
                <a:solidFill>
                  <a:srgbClr val="00B050"/>
                </a:solidFill>
                <a:effectLst/>
                <a:uLnTx/>
                <a:uFillTx/>
                <a:latin typeface="Franklin Gothic Book" panose="020B0502020104020203"/>
                <a:ea typeface="+mn-ea"/>
                <a:cs typeface="+mn-cs"/>
              </a:rPr>
              <a:t>DISCUSSION QUESTIONS</a:t>
            </a: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6875673" y="588236"/>
            <a:ext cx="4228323" cy="1457121"/>
          </a:xfrm>
          <a:prstGeom prst="rect">
            <a:avLst/>
          </a:prstGeom>
        </p:spPr>
      </p:pic>
      <p:sp>
        <p:nvSpPr>
          <p:cNvPr id="3" name="TextBox 2">
            <a:extLst>
              <a:ext uri="{FF2B5EF4-FFF2-40B4-BE49-F238E27FC236}">
                <a16:creationId xmlns:a16="http://schemas.microsoft.com/office/drawing/2014/main" id="{E13EE5C8-2E30-4795-830E-0EBFB28C7CEE}"/>
              </a:ext>
            </a:extLst>
          </p:cNvPr>
          <p:cNvSpPr txBox="1"/>
          <p:nvPr/>
        </p:nvSpPr>
        <p:spPr>
          <a:xfrm>
            <a:off x="219986" y="2064380"/>
            <a:ext cx="11752028" cy="6001643"/>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lang="en-US" sz="2400" dirty="0">
                <a:solidFill>
                  <a:prstClr val="black"/>
                </a:solidFill>
                <a:latin typeface="Franklin Gothic Medium" panose="020B0603020102020204" pitchFamily="34" charset="0"/>
              </a:rPr>
              <a:t>What is revenue?</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lang="en-US" sz="2400" dirty="0">
                <a:solidFill>
                  <a:prstClr val="black"/>
                </a:solidFill>
                <a:latin typeface="Franklin Gothic Medium" panose="020B0603020102020204" pitchFamily="34" charset="0"/>
              </a:rPr>
              <a:t>How do sports teams generate revenue?</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lang="en-US" sz="2400" dirty="0">
                <a:solidFill>
                  <a:prstClr val="black"/>
                </a:solidFill>
                <a:latin typeface="Franklin Gothic Medium" panose="020B0603020102020204" pitchFamily="34" charset="0"/>
              </a:rPr>
              <a:t>How might new stadiums help a sports team to maximize revenue? </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lang="en-US" sz="2400" dirty="0">
                <a:solidFill>
                  <a:prstClr val="black"/>
                </a:solidFill>
                <a:latin typeface="Franklin Gothic Medium" panose="020B0603020102020204" pitchFamily="34" charset="0"/>
              </a:rPr>
              <a:t>What is a Personal Seat License (PSL) and why do some new stadium projects sell them?</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indent="-457200">
              <a:buFontTx/>
              <a:buAutoNum type="arabicPeriod"/>
              <a:defRPr/>
            </a:pPr>
            <a:r>
              <a:rPr lang="en-US" sz="2400" dirty="0">
                <a:solidFill>
                  <a:prstClr val="black"/>
                </a:solidFill>
                <a:latin typeface="Franklin Gothic Medium" panose="020B0603020102020204" pitchFamily="34" charset="0"/>
              </a:rPr>
              <a:t>What is the fan experience?</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lang="en-US" sz="2400" dirty="0">
                <a:solidFill>
                  <a:prstClr val="black"/>
                </a:solidFill>
                <a:latin typeface="Franklin Gothic Medium" panose="020B0603020102020204" pitchFamily="34" charset="0"/>
              </a:rPr>
              <a:t>When does the fan experience begin and what impact might a stadium have on the overall fan experience on game days?</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kumimoji="0" lang="en-US" sz="24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12055265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1088004" y="569213"/>
            <a:ext cx="8578646" cy="791597"/>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1088004" y="1379833"/>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kumimoji="0" lang="en-US" sz="3600" b="1" i="0" u="none" strike="noStrike" kern="1200" cap="all" spc="0" normalizeH="0" baseline="0" noProof="0" dirty="0">
                <a:ln>
                  <a:noFill/>
                </a:ln>
                <a:solidFill>
                  <a:srgbClr val="00B050"/>
                </a:solidFill>
                <a:effectLst/>
                <a:uLnTx/>
                <a:uFillTx/>
                <a:latin typeface="Franklin Gothic Book" panose="020B0502020104020203"/>
                <a:ea typeface="+mn-ea"/>
                <a:cs typeface="+mn-cs"/>
              </a:rPr>
              <a:t>DISCUSSION QUESTIONS</a:t>
            </a: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6875673" y="588236"/>
            <a:ext cx="4228323" cy="1457121"/>
          </a:xfrm>
          <a:prstGeom prst="rect">
            <a:avLst/>
          </a:prstGeom>
        </p:spPr>
      </p:pic>
      <p:sp>
        <p:nvSpPr>
          <p:cNvPr id="3" name="TextBox 2">
            <a:extLst>
              <a:ext uri="{FF2B5EF4-FFF2-40B4-BE49-F238E27FC236}">
                <a16:creationId xmlns:a16="http://schemas.microsoft.com/office/drawing/2014/main" id="{E13EE5C8-2E30-4795-830E-0EBFB28C7CEE}"/>
              </a:ext>
            </a:extLst>
          </p:cNvPr>
          <p:cNvSpPr txBox="1"/>
          <p:nvPr/>
        </p:nvSpPr>
        <p:spPr>
          <a:xfrm>
            <a:off x="579120" y="2425241"/>
            <a:ext cx="11033760" cy="4524315"/>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What factors might influence fan experience from a game day perspective at a NFL stadium?</a:t>
            </a: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r>
              <a:rPr lang="en-US" sz="2400" dirty="0">
                <a:solidFill>
                  <a:prstClr val="black"/>
                </a:solidFill>
                <a:latin typeface="Franklin Gothic Medium" panose="020B0603020102020204" pitchFamily="34" charset="0"/>
              </a:rPr>
              <a:t>How might stadium technology impact the fan experience?</a:t>
            </a: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endParaRPr lang="en-US" sz="2400" dirty="0">
              <a:solidFill>
                <a:prstClr val="black"/>
              </a:solidFill>
              <a:latin typeface="Franklin Gothic Medium" panose="020B0603020102020204" pitchFamily="34" charset="0"/>
            </a:endParaRPr>
          </a:p>
          <a:p>
            <a:pPr marL="457200" indent="-457200">
              <a:buFontTx/>
              <a:buAutoNum type="arabicPeriod" startAt="6"/>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How do you think ESPN determined which NFL stadiums offer the best fan experience?  How did those variables influence these rankings?</a:t>
            </a: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r>
              <a:rPr lang="en-US" sz="2400" dirty="0">
                <a:solidFill>
                  <a:prstClr val="black"/>
                </a:solidFill>
                <a:latin typeface="Franklin Gothic Medium" panose="020B0603020102020204" pitchFamily="34" charset="0"/>
              </a:rPr>
              <a:t>What is economic impact?</a:t>
            </a: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r>
              <a:rPr lang="en-US" sz="2400" dirty="0">
                <a:solidFill>
                  <a:prstClr val="black"/>
                </a:solidFill>
                <a:latin typeface="Franklin Gothic Medium" panose="020B0603020102020204" pitchFamily="34" charset="0"/>
              </a:rPr>
              <a:t>How might stadiums impact local economies?</a:t>
            </a:r>
          </a:p>
          <a:p>
            <a:pPr marL="457200" marR="0" lvl="0" indent="-457200" algn="l" defTabSz="914400" rtl="0" eaLnBrk="1" fontAlgn="auto" latinLnBrk="0" hangingPunct="1">
              <a:lnSpc>
                <a:spcPct val="100000"/>
              </a:lnSpc>
              <a:spcBef>
                <a:spcPts val="0"/>
              </a:spcBef>
              <a:spcAft>
                <a:spcPts val="0"/>
              </a:spcAft>
              <a:buClrTx/>
              <a:buSzTx/>
              <a:buFontTx/>
              <a:buAutoNum type="arabicPeriod" startAt="6"/>
              <a:tabLst/>
              <a:defRPr/>
            </a:pPr>
            <a:endParaRPr kumimoji="0" lang="en-US" sz="24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2330043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525597" y="426720"/>
            <a:ext cx="10993549" cy="1475013"/>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  THE BEST NFL STADIUMS ACCORDING TO ESPN</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525597" y="1901733"/>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lang="en-US" sz="4400" b="1" dirty="0">
                <a:solidFill>
                  <a:srgbClr val="00B050"/>
                </a:solidFill>
                <a:latin typeface="Franklin Gothic Book" panose="020B0502020104020203"/>
              </a:rPr>
              <a:t>STUDENT ACTIVITY</a:t>
            </a:r>
            <a:endParaRPr kumimoji="0" lang="en-US" sz="4400" b="1" i="0" u="none" strike="noStrike" kern="1200" cap="all" spc="0" normalizeH="0" baseline="0" noProof="0" dirty="0">
              <a:ln>
                <a:noFill/>
              </a:ln>
              <a:solidFill>
                <a:srgbClr val="00B050"/>
              </a:solidFill>
              <a:effectLst/>
              <a:uLnTx/>
              <a:uFillTx/>
              <a:latin typeface="Franklin Gothic Book" panose="020B0502020104020203"/>
              <a:ea typeface="+mn-ea"/>
              <a:cs typeface="+mn-cs"/>
            </a:endParaRP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590677" y="2899875"/>
            <a:ext cx="10993546" cy="3788482"/>
          </a:xfrm>
          <a:prstGeom prst="rect">
            <a:avLst/>
          </a:prstGeom>
        </p:spPr>
      </p:pic>
    </p:spTree>
    <p:extLst>
      <p:ext uri="{BB962C8B-B14F-4D97-AF65-F5344CB8AC3E}">
        <p14:creationId xmlns:p14="http://schemas.microsoft.com/office/powerpoint/2010/main" val="39907377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1088004" y="569213"/>
            <a:ext cx="8578646" cy="791597"/>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1088004" y="1379833"/>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kumimoji="0" lang="en-US" sz="3600" b="1" i="0" u="none" strike="noStrike" kern="1200" cap="all" spc="0" normalizeH="0" baseline="0" noProof="0" dirty="0">
                <a:ln>
                  <a:noFill/>
                </a:ln>
                <a:solidFill>
                  <a:srgbClr val="00B050"/>
                </a:solidFill>
                <a:effectLst/>
                <a:uLnTx/>
                <a:uFillTx/>
                <a:latin typeface="Franklin Gothic Book" panose="020B0502020104020203"/>
                <a:ea typeface="+mn-ea"/>
                <a:cs typeface="+mn-cs"/>
              </a:rPr>
              <a:t>ACTIVITY INSTRUCTIONS</a:t>
            </a: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6875673" y="588236"/>
            <a:ext cx="4228323" cy="1457121"/>
          </a:xfrm>
          <a:prstGeom prst="rect">
            <a:avLst/>
          </a:prstGeom>
        </p:spPr>
      </p:pic>
      <p:sp>
        <p:nvSpPr>
          <p:cNvPr id="3" name="TextBox 2">
            <a:extLst>
              <a:ext uri="{FF2B5EF4-FFF2-40B4-BE49-F238E27FC236}">
                <a16:creationId xmlns:a16="http://schemas.microsoft.com/office/drawing/2014/main" id="{683AE0B2-C0D6-4D65-9CA5-AC52D7DCC8A5}"/>
              </a:ext>
            </a:extLst>
          </p:cNvPr>
          <p:cNvSpPr txBox="1"/>
          <p:nvPr/>
        </p:nvSpPr>
        <p:spPr>
          <a:xfrm>
            <a:off x="579120" y="2333685"/>
            <a:ext cx="11033760" cy="4154984"/>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lang="en-US" sz="2400" dirty="0">
                <a:solidFill>
                  <a:prstClr val="black"/>
                </a:solidFill>
                <a:latin typeface="Franklin Gothic Medium" panose="020B0603020102020204" pitchFamily="34" charset="0"/>
              </a:rPr>
              <a:t>Based on information from the previous slides, select a NFL team that would benefit from either a new stadium or a renovation project.  Then, develop preliminary plans for a new or renovated stadium.  When your plans are complete, be prepared to present your ideas.  You must convince officials in your city why the stadium project should be approved.</a:t>
            </a:r>
          </a:p>
          <a:p>
            <a:pPr marR="0" lvl="0" algn="l" defTabSz="914400" rtl="0" eaLnBrk="1" fontAlgn="auto" latinLnBrk="0" hangingPunct="1">
              <a:lnSpc>
                <a:spcPct val="100000"/>
              </a:lnSpc>
              <a:spcBef>
                <a:spcPts val="0"/>
              </a:spcBef>
              <a:spcAft>
                <a:spcPts val="0"/>
              </a:spcAft>
              <a:buClrTx/>
              <a:buSzTx/>
              <a:tabLst/>
              <a:defRPr/>
            </a:pPr>
            <a:endParaRPr lang="en-US" sz="2400" dirty="0">
              <a:solidFill>
                <a:prstClr val="black"/>
              </a:solidFill>
              <a:latin typeface="Franklin Gothic Medium" panose="020B06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sz="2400" dirty="0">
                <a:solidFill>
                  <a:prstClr val="black"/>
                </a:solidFill>
                <a:latin typeface="Franklin Gothic Medium" panose="020B0603020102020204" pitchFamily="34" charset="0"/>
              </a:rPr>
              <a:t>Your stadium plan and presentation must communicate the following:</a:t>
            </a: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How the stadium project will be financed</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How the stadium project will result in an attendance increase</a:t>
            </a:r>
          </a:p>
        </p:txBody>
      </p:sp>
    </p:spTree>
    <p:extLst>
      <p:ext uri="{BB962C8B-B14F-4D97-AF65-F5344CB8AC3E}">
        <p14:creationId xmlns:p14="http://schemas.microsoft.com/office/powerpoint/2010/main" val="937093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1088004" y="569213"/>
            <a:ext cx="8578646" cy="791597"/>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1088004" y="1379833"/>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kumimoji="0" lang="en-US" sz="3600" b="1" i="0" u="none" strike="noStrike" kern="1200" cap="all" spc="0" normalizeH="0" baseline="0" noProof="0" dirty="0">
                <a:ln>
                  <a:noFill/>
                </a:ln>
                <a:solidFill>
                  <a:srgbClr val="00B050"/>
                </a:solidFill>
                <a:effectLst/>
                <a:uLnTx/>
                <a:uFillTx/>
                <a:latin typeface="Franklin Gothic Book" panose="020B0502020104020203"/>
                <a:ea typeface="+mn-ea"/>
                <a:cs typeface="+mn-cs"/>
              </a:rPr>
              <a:t>STUDENT ACTIVITY</a:t>
            </a: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6875673" y="588236"/>
            <a:ext cx="4228323" cy="1457121"/>
          </a:xfrm>
          <a:prstGeom prst="rect">
            <a:avLst/>
          </a:prstGeom>
        </p:spPr>
      </p:pic>
      <p:sp>
        <p:nvSpPr>
          <p:cNvPr id="3" name="TextBox 2">
            <a:extLst>
              <a:ext uri="{FF2B5EF4-FFF2-40B4-BE49-F238E27FC236}">
                <a16:creationId xmlns:a16="http://schemas.microsoft.com/office/drawing/2014/main" id="{683AE0B2-C0D6-4D65-9CA5-AC52D7DCC8A5}"/>
              </a:ext>
            </a:extLst>
          </p:cNvPr>
          <p:cNvSpPr txBox="1"/>
          <p:nvPr/>
        </p:nvSpPr>
        <p:spPr>
          <a:xfrm>
            <a:off x="579120" y="2504754"/>
            <a:ext cx="11033760" cy="3785652"/>
          </a:xfrm>
          <a:prstGeom prst="rect">
            <a:avLst/>
          </a:prstGeom>
          <a:noFill/>
        </p:spPr>
        <p:txBody>
          <a:bodyPr wrap="square" rtlCol="0">
            <a:spAutoFit/>
          </a:bodyPr>
          <a:lstStyle/>
          <a:p>
            <a:pPr marL="457200" indent="-457200">
              <a:buFont typeface="+mj-lt"/>
              <a:buAutoNum type="arabicPeriod" startAt="4"/>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How the stadium project will impact the local economy</a:t>
            </a:r>
          </a:p>
          <a:p>
            <a:pPr marL="457200" indent="-457200">
              <a:buFont typeface="+mj-lt"/>
              <a:buAutoNum type="arabicPeriod" startAt="4"/>
              <a:defRPr/>
            </a:pP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Description of technology that will be implemented as part of the stadium project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4"/>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Overview of how the stadium project will improve fan safety and precautions from a health perspective amid concerns during the ongoing pandemic</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4"/>
              <a:tabLst/>
              <a:defRPr/>
            </a:pP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Explanation of the concept of fan experience and description of how the stadium project will improve the overall fan experience</a:t>
            </a:r>
          </a:p>
        </p:txBody>
      </p:sp>
    </p:spTree>
    <p:extLst>
      <p:ext uri="{BB962C8B-B14F-4D97-AF65-F5344CB8AC3E}">
        <p14:creationId xmlns:p14="http://schemas.microsoft.com/office/powerpoint/2010/main" val="10259551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E475A60-4F9C-430C-AC87-532B78B3787E}"/>
              </a:ext>
            </a:extLst>
          </p:cNvPr>
          <p:cNvSpPr txBox="1">
            <a:spLocks/>
          </p:cNvSpPr>
          <p:nvPr/>
        </p:nvSpPr>
        <p:spPr>
          <a:xfrm>
            <a:off x="1088004" y="569213"/>
            <a:ext cx="8578646" cy="791597"/>
          </a:xfrm>
          <a:prstGeom prst="rect">
            <a:avLst/>
          </a:prstGeom>
          <a:effectLst/>
        </p:spPr>
        <p:txBody>
          <a:bodyPr vert="horz" lIns="91440" tIns="45720" rIns="91440" bIns="45720" rtlCol="0" anchor="b">
            <a:norm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STADIUM TOUR</a:t>
            </a:r>
          </a:p>
        </p:txBody>
      </p:sp>
      <p:sp>
        <p:nvSpPr>
          <p:cNvPr id="9" name="Subtitle 2">
            <a:extLst>
              <a:ext uri="{FF2B5EF4-FFF2-40B4-BE49-F238E27FC236}">
                <a16:creationId xmlns:a16="http://schemas.microsoft.com/office/drawing/2014/main" id="{F64664C9-F097-4288-9710-2C6D5495DB7E}"/>
              </a:ext>
            </a:extLst>
          </p:cNvPr>
          <p:cNvSpPr txBox="1">
            <a:spLocks/>
          </p:cNvSpPr>
          <p:nvPr/>
        </p:nvSpPr>
        <p:spPr>
          <a:xfrm>
            <a:off x="1088004" y="1379833"/>
            <a:ext cx="10993546" cy="468233"/>
          </a:xfrm>
          <a:prstGeom prst="rect">
            <a:avLst/>
          </a:prstGeom>
        </p:spPr>
        <p:txBody>
          <a:bodyPr vert="horz" lIns="91440" tIns="45720" rIns="91440" bIns="45720" rtlCol="0" anchor="t">
            <a:no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sz="1600" kern="1200" cap="all">
                <a:solidFill>
                  <a:schemeClr val="accent1"/>
                </a:solidFill>
                <a:latin typeface="+mn-lt"/>
                <a:ea typeface="+mn-ea"/>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4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3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sz="11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10000"/>
              </a:lnSpc>
              <a:spcBef>
                <a:spcPct val="20000"/>
              </a:spcBef>
              <a:spcAft>
                <a:spcPts val="600"/>
              </a:spcAft>
              <a:buClr>
                <a:srgbClr val="1CADE4"/>
              </a:buClr>
              <a:buSzPct val="92000"/>
              <a:buFont typeface="Wingdings 2" panose="05020102010507070707" pitchFamily="18" charset="2"/>
              <a:buNone/>
              <a:tabLst/>
              <a:defRPr/>
            </a:pPr>
            <a:r>
              <a:rPr kumimoji="0" lang="en-US" sz="3600" b="1" i="0" u="none" strike="noStrike" kern="1200" cap="all" spc="0" normalizeH="0" baseline="0" noProof="0" dirty="0">
                <a:ln>
                  <a:noFill/>
                </a:ln>
                <a:solidFill>
                  <a:srgbClr val="00B050"/>
                </a:solidFill>
                <a:effectLst/>
                <a:uLnTx/>
                <a:uFillTx/>
                <a:latin typeface="Franklin Gothic Book" panose="020B0502020104020203"/>
                <a:ea typeface="+mn-ea"/>
                <a:cs typeface="+mn-cs"/>
              </a:rPr>
              <a:t>ACTIVITY INSTRUCTIONS</a:t>
            </a:r>
          </a:p>
        </p:txBody>
      </p:sp>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descr="A picture containing mirror, game&#10;&#10;Description automatically generated">
            <a:extLst>
              <a:ext uri="{FF2B5EF4-FFF2-40B4-BE49-F238E27FC236}">
                <a16:creationId xmlns:a16="http://schemas.microsoft.com/office/drawing/2014/main" id="{3FFB48B5-BAB2-473E-A72B-11FEFA6650BD}"/>
              </a:ext>
            </a:extLst>
          </p:cNvPr>
          <p:cNvPicPr>
            <a:picLocks noChangeAspect="1"/>
          </p:cNvPicPr>
          <p:nvPr/>
        </p:nvPicPr>
        <p:blipFill rotWithShape="1">
          <a:blip r:embed="rId2">
            <a:extLst>
              <a:ext uri="{28A0092B-C50C-407E-A947-70E740481C1C}">
                <a14:useLocalDpi xmlns:a14="http://schemas.microsoft.com/office/drawing/2010/main" val="0"/>
              </a:ext>
            </a:extLst>
          </a:blip>
          <a:srcRect t="19942" b="12020"/>
          <a:stretch/>
        </p:blipFill>
        <p:spPr>
          <a:xfrm>
            <a:off x="6875673" y="588236"/>
            <a:ext cx="4228323" cy="1457121"/>
          </a:xfrm>
          <a:prstGeom prst="rect">
            <a:avLst/>
          </a:prstGeom>
        </p:spPr>
      </p:pic>
      <p:sp>
        <p:nvSpPr>
          <p:cNvPr id="3" name="TextBox 2">
            <a:extLst>
              <a:ext uri="{FF2B5EF4-FFF2-40B4-BE49-F238E27FC236}">
                <a16:creationId xmlns:a16="http://schemas.microsoft.com/office/drawing/2014/main" id="{683AE0B2-C0D6-4D65-9CA5-AC52D7DCC8A5}"/>
              </a:ext>
            </a:extLst>
          </p:cNvPr>
          <p:cNvSpPr txBox="1"/>
          <p:nvPr/>
        </p:nvSpPr>
        <p:spPr>
          <a:xfrm>
            <a:off x="227937" y="2206873"/>
            <a:ext cx="11736125" cy="4524315"/>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lang="en-US" sz="2400" dirty="0">
                <a:solidFill>
                  <a:prstClr val="black"/>
                </a:solidFill>
                <a:latin typeface="Franklin Gothic Medium" panose="020B0603020102020204" pitchFamily="34" charset="0"/>
              </a:rPr>
              <a:t>Your stadium plan and presentation should include, at a minimum the following details:</a:t>
            </a: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Is this an indoor or outdoor stadium?</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Franklin Gothic Medium" panose="020B0603020102020204" pitchFamily="34" charset="0"/>
              </a:rPr>
              <a:t>What is the stadium name (will it include naming rights)?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Where is the stadium located?</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Franklin Gothic Medium" panose="020B0603020102020204" pitchFamily="34" charset="0"/>
              </a:rPr>
              <a:t>What is the stadium capacity?</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What type of premium s</a:t>
            </a:r>
            <a:r>
              <a:rPr lang="en-US" sz="2400" dirty="0">
                <a:solidFill>
                  <a:prstClr val="black"/>
                </a:solidFill>
                <a:latin typeface="Franklin Gothic Medium" panose="020B0603020102020204" pitchFamily="34" charset="0"/>
              </a:rPr>
              <a:t>eating options will be featured at the stadium?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sz="2400" dirty="0">
                <a:solidFill>
                  <a:prstClr val="black"/>
                </a:solidFill>
                <a:latin typeface="Franklin Gothic Medium" panose="020B0603020102020204" pitchFamily="34" charset="0"/>
              </a:rPr>
              <a:t>Your stadium plan and presentation must also include:</a:t>
            </a:r>
            <a:endPar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400" dirty="0">
              <a:solidFill>
                <a:prstClr val="black"/>
              </a:solidFill>
              <a:latin typeface="Franklin Gothic Medium" panose="020B0603020102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A sketch, drawing, digital design, or physical model of what your stadium will look like</a:t>
            </a:r>
          </a:p>
        </p:txBody>
      </p:sp>
    </p:spTree>
    <p:extLst>
      <p:ext uri="{BB962C8B-B14F-4D97-AF65-F5344CB8AC3E}">
        <p14:creationId xmlns:p14="http://schemas.microsoft.com/office/powerpoint/2010/main" val="1378787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1901" y="2180826"/>
            <a:ext cx="5495676"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Franklin Gothic Medium" panose="020B0603020102020204" pitchFamily="34" charset="0"/>
              </a:rPr>
              <a:t>ESPN’s Ranking:</a:t>
            </a:r>
            <a:endParaRPr lang="en-US" sz="2000" dirty="0">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000" dirty="0">
              <a:solidFill>
                <a:srgbClr val="006600"/>
              </a:solidFill>
              <a:latin typeface="Franklin Gothic Medium" panose="020B06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sz="2000" dirty="0">
                <a:latin typeface="Franklin Gothic Medium" panose="020B0603020102020204" pitchFamily="34" charset="0"/>
              </a:rPr>
              <a:t>Notable Features:  </a:t>
            </a:r>
            <a:r>
              <a:rPr lang="en-US" sz="2000" i="1" dirty="0">
                <a:solidFill>
                  <a:srgbClr val="006600"/>
                </a:solidFill>
                <a:latin typeface="Franklin Gothic Medium" panose="020B0603020102020204" pitchFamily="34" charset="0"/>
              </a:rPr>
              <a:t>It has one of the league's most distinctive features -- a swimming pool from which fans can watch the game. It has a great location along the St. John's River</a:t>
            </a:r>
          </a:p>
          <a:p>
            <a:pPr marR="0" lvl="0" algn="l" defTabSz="914400" rtl="0" eaLnBrk="1" fontAlgn="auto" latinLnBrk="0" hangingPunct="1">
              <a:lnSpc>
                <a:spcPct val="100000"/>
              </a:lnSpc>
              <a:spcBef>
                <a:spcPts val="0"/>
              </a:spcBef>
              <a:spcAft>
                <a:spcPts val="0"/>
              </a:spcAft>
              <a:buClrTx/>
              <a:buSzTx/>
              <a:tabLst/>
              <a:defRPr/>
            </a:pPr>
            <a:endParaRPr lang="en-US" sz="2000" dirty="0">
              <a:solidFill>
                <a:srgbClr val="006600"/>
              </a:solidFill>
              <a:latin typeface="Franklin Gothic Medium" panose="020B0603020102020204" pitchFamily="34" charset="0"/>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#27</a:t>
            </a:r>
          </a:p>
        </p:txBody>
      </p:sp>
      <p:sp>
        <p:nvSpPr>
          <p:cNvPr id="11" name="TextBox 10">
            <a:extLst>
              <a:ext uri="{FF2B5EF4-FFF2-40B4-BE49-F238E27FC236}">
                <a16:creationId xmlns:a16="http://schemas.microsoft.com/office/drawing/2014/main" id="{F034960C-8EDC-4CC7-82AC-1E4675C650E2}"/>
              </a:ext>
            </a:extLst>
          </p:cNvPr>
          <p:cNvSpPr txBox="1"/>
          <p:nvPr/>
        </p:nvSpPr>
        <p:spPr>
          <a:xfrm>
            <a:off x="2855843" y="1099576"/>
            <a:ext cx="9137374" cy="584775"/>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3200" b="0" i="0" u="none" strike="noStrike" kern="1200" cap="none" spc="0" normalizeH="0" baseline="0" noProof="0" dirty="0">
                <a:ln>
                  <a:noFill/>
                </a:ln>
                <a:effectLst/>
                <a:uLnTx/>
                <a:uFillTx/>
                <a:latin typeface="Franklin Gothic Medium" panose="020B0603020102020204" pitchFamily="34" charset="0"/>
                <a:ea typeface="+mn-ea"/>
                <a:cs typeface="+mn-cs"/>
              </a:rPr>
              <a:t>TIAA Bank Field, Jacksonville Jaguars, est. 1995</a:t>
            </a:r>
          </a:p>
        </p:txBody>
      </p:sp>
      <p:pic>
        <p:nvPicPr>
          <p:cNvPr id="8194" name="Picture 2" descr="TIAA Bank Field – Jacksonville Jaguars | Stadium Journey">
            <a:extLst>
              <a:ext uri="{FF2B5EF4-FFF2-40B4-BE49-F238E27FC236}">
                <a16:creationId xmlns:a16="http://schemas.microsoft.com/office/drawing/2014/main" id="{1EE82976-CC28-4D29-9D86-3EF2513195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9929" y="2941982"/>
            <a:ext cx="4622951" cy="3081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490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#26</a:t>
            </a:r>
          </a:p>
        </p:txBody>
      </p:sp>
      <p:sp>
        <p:nvSpPr>
          <p:cNvPr id="11" name="TextBox 10">
            <a:extLst>
              <a:ext uri="{FF2B5EF4-FFF2-40B4-BE49-F238E27FC236}">
                <a16:creationId xmlns:a16="http://schemas.microsoft.com/office/drawing/2014/main" id="{F034960C-8EDC-4CC7-82AC-1E4675C650E2}"/>
              </a:ext>
            </a:extLst>
          </p:cNvPr>
          <p:cNvSpPr txBox="1"/>
          <p:nvPr/>
        </p:nvSpPr>
        <p:spPr>
          <a:xfrm>
            <a:off x="3980952" y="766730"/>
            <a:ext cx="7759148" cy="1077218"/>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3200" b="0" i="0" u="none" strike="noStrike" kern="1200" cap="none" spc="0" normalizeH="0" baseline="0" noProof="0" dirty="0">
                <a:ln>
                  <a:noFill/>
                </a:ln>
                <a:effectLst/>
                <a:uLnTx/>
                <a:uFillTx/>
                <a:latin typeface="Franklin Gothic Medium" panose="020B0603020102020204" pitchFamily="34" charset="0"/>
                <a:ea typeface="+mn-ea"/>
                <a:cs typeface="+mn-cs"/>
              </a:rPr>
              <a:t>Paul Brown Stadium, Cincinnati Bengals, est. 2000</a:t>
            </a:r>
          </a:p>
        </p:txBody>
      </p:sp>
      <p:pic>
        <p:nvPicPr>
          <p:cNvPr id="9218" name="Picture 2" descr="Paul Brown Stadium Section 305 Seat Views | SeatGeek">
            <a:extLst>
              <a:ext uri="{FF2B5EF4-FFF2-40B4-BE49-F238E27FC236}">
                <a16:creationId xmlns:a16="http://schemas.microsoft.com/office/drawing/2014/main" id="{6D9882EE-4F9D-4BE5-9BCB-8A2E994DE0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662513"/>
            <a:ext cx="4842081" cy="36859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178F104-8C23-4D37-9770-647DD16CDE5D}"/>
              </a:ext>
            </a:extLst>
          </p:cNvPr>
          <p:cNvSpPr txBox="1"/>
          <p:nvPr/>
        </p:nvSpPr>
        <p:spPr>
          <a:xfrm>
            <a:off x="451901" y="2180826"/>
            <a:ext cx="5495676"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19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T21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27</a:t>
            </a:r>
            <a:endParaRPr lang="en-US" sz="2000" dirty="0">
              <a:solidFill>
                <a:srgbClr val="006600"/>
              </a:solidFill>
              <a:latin typeface="Franklin Gothic Medium" panose="020B06030201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Cheap, accessible tickets and location, sightlines.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i="1" dirty="0">
              <a:solidFill>
                <a:srgbClr val="006600"/>
              </a:solidFill>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Uninspiring atmosphere</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56198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1901" y="2180826"/>
            <a:ext cx="5495676"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25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28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The stadium’s new canopy provides relief from the hot South Florida sun.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i="1" dirty="0">
              <a:solidFill>
                <a:srgbClr val="006600"/>
              </a:solidFill>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Poor location, bad traffic.</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#25</a:t>
            </a:r>
          </a:p>
        </p:txBody>
      </p:sp>
      <p:sp>
        <p:nvSpPr>
          <p:cNvPr id="11" name="TextBox 10">
            <a:extLst>
              <a:ext uri="{FF2B5EF4-FFF2-40B4-BE49-F238E27FC236}">
                <a16:creationId xmlns:a16="http://schemas.microsoft.com/office/drawing/2014/main" id="{F034960C-8EDC-4CC7-82AC-1E4675C650E2}"/>
              </a:ext>
            </a:extLst>
          </p:cNvPr>
          <p:cNvSpPr txBox="1"/>
          <p:nvPr/>
        </p:nvSpPr>
        <p:spPr>
          <a:xfrm>
            <a:off x="3199739" y="1099576"/>
            <a:ext cx="843103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Hard Rock Stadium, Miami Dolphins, est. 1987</a:t>
            </a:r>
          </a:p>
        </p:txBody>
      </p:sp>
      <p:pic>
        <p:nvPicPr>
          <p:cNvPr id="10244" name="Picture 4" descr="The Super Bowl is not in Miami. It's in a Black city. | The Crusader  Newspaper Group">
            <a:extLst>
              <a:ext uri="{FF2B5EF4-FFF2-40B4-BE49-F238E27FC236}">
                <a16:creationId xmlns:a16="http://schemas.microsoft.com/office/drawing/2014/main" id="{23839ECF-9021-40CC-BFC5-017B5CF90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4425" y="2619052"/>
            <a:ext cx="5269561" cy="352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676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1901" y="2180826"/>
            <a:ext cx="5495676"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22</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17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T20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10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10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The views of downtown, no obstructed seats - “not a bad seat in the house”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Lacks modern amenities</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#24</a:t>
            </a:r>
          </a:p>
        </p:txBody>
      </p:sp>
      <p:sp>
        <p:nvSpPr>
          <p:cNvPr id="11" name="TextBox 10">
            <a:extLst>
              <a:ext uri="{FF2B5EF4-FFF2-40B4-BE49-F238E27FC236}">
                <a16:creationId xmlns:a16="http://schemas.microsoft.com/office/drawing/2014/main" id="{F034960C-8EDC-4CC7-82AC-1E4675C650E2}"/>
              </a:ext>
            </a:extLst>
          </p:cNvPr>
          <p:cNvSpPr txBox="1"/>
          <p:nvPr/>
        </p:nvSpPr>
        <p:spPr>
          <a:xfrm>
            <a:off x="3398521" y="767721"/>
            <a:ext cx="843103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Bank of America Stadium, Carolina Panthers, est. 1996</a:t>
            </a:r>
          </a:p>
        </p:txBody>
      </p:sp>
      <p:pic>
        <p:nvPicPr>
          <p:cNvPr id="3" name="Picture 2">
            <a:extLst>
              <a:ext uri="{FF2B5EF4-FFF2-40B4-BE49-F238E27FC236}">
                <a16:creationId xmlns:a16="http://schemas.microsoft.com/office/drawing/2014/main" id="{A2DA1CA0-6B6F-43B8-AE6A-92CC97CBA3BE}"/>
              </a:ext>
            </a:extLst>
          </p:cNvPr>
          <p:cNvPicPr>
            <a:picLocks noChangeAspect="1"/>
          </p:cNvPicPr>
          <p:nvPr/>
        </p:nvPicPr>
        <p:blipFill>
          <a:blip r:embed="rId2"/>
          <a:stretch>
            <a:fillRect/>
          </a:stretch>
        </p:blipFill>
        <p:spPr>
          <a:xfrm>
            <a:off x="6320957" y="2617453"/>
            <a:ext cx="5291923" cy="3527949"/>
          </a:xfrm>
          <a:prstGeom prst="rect">
            <a:avLst/>
          </a:prstGeom>
        </p:spPr>
      </p:pic>
    </p:spTree>
    <p:extLst>
      <p:ext uri="{BB962C8B-B14F-4D97-AF65-F5344CB8AC3E}">
        <p14:creationId xmlns:p14="http://schemas.microsoft.com/office/powerpoint/2010/main" val="1899814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1901" y="2180826"/>
            <a:ext cx="5495675"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10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13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18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20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like the minutemen firing the muskets to the blaring of the fog horn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High ticket prices, bad traffic flow</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#23</a:t>
            </a:r>
          </a:p>
        </p:txBody>
      </p:sp>
      <p:sp>
        <p:nvSpPr>
          <p:cNvPr id="11" name="TextBox 10">
            <a:extLst>
              <a:ext uri="{FF2B5EF4-FFF2-40B4-BE49-F238E27FC236}">
                <a16:creationId xmlns:a16="http://schemas.microsoft.com/office/drawing/2014/main" id="{F034960C-8EDC-4CC7-82AC-1E4675C650E2}"/>
              </a:ext>
            </a:extLst>
          </p:cNvPr>
          <p:cNvSpPr txBox="1"/>
          <p:nvPr/>
        </p:nvSpPr>
        <p:spPr>
          <a:xfrm>
            <a:off x="3546944" y="855185"/>
            <a:ext cx="843103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Gillette Stadium, New England Patriots,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est. 2002</a:t>
            </a:r>
          </a:p>
        </p:txBody>
      </p:sp>
      <p:pic>
        <p:nvPicPr>
          <p:cNvPr id="5" name="Picture 4">
            <a:extLst>
              <a:ext uri="{FF2B5EF4-FFF2-40B4-BE49-F238E27FC236}">
                <a16:creationId xmlns:a16="http://schemas.microsoft.com/office/drawing/2014/main" id="{EE8E6D6E-90A9-41A2-A768-D8C982D4347C}"/>
              </a:ext>
            </a:extLst>
          </p:cNvPr>
          <p:cNvPicPr>
            <a:picLocks noChangeAspect="1"/>
          </p:cNvPicPr>
          <p:nvPr/>
        </p:nvPicPr>
        <p:blipFill>
          <a:blip r:embed="rId2"/>
          <a:stretch>
            <a:fillRect/>
          </a:stretch>
        </p:blipFill>
        <p:spPr>
          <a:xfrm>
            <a:off x="6482880" y="2670976"/>
            <a:ext cx="5130000" cy="3429000"/>
          </a:xfrm>
          <a:prstGeom prst="rect">
            <a:avLst/>
          </a:prstGeom>
        </p:spPr>
      </p:pic>
    </p:spTree>
    <p:extLst>
      <p:ext uri="{BB962C8B-B14F-4D97-AF65-F5344CB8AC3E}">
        <p14:creationId xmlns:p14="http://schemas.microsoft.com/office/powerpoint/2010/main" val="4136424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A99D87-6F82-4B62-BD06-BF82B1E4CA3D}"/>
              </a:ext>
            </a:extLst>
          </p:cNvPr>
          <p:cNvSpPr/>
          <p:nvPr/>
        </p:nvSpPr>
        <p:spPr>
          <a:xfrm>
            <a:off x="579120" y="345440"/>
            <a:ext cx="3332922" cy="8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290E388-A939-4BFB-9E6C-682354B1290F}"/>
              </a:ext>
            </a:extLst>
          </p:cNvPr>
          <p:cNvSpPr/>
          <p:nvPr/>
        </p:nvSpPr>
        <p:spPr>
          <a:xfrm>
            <a:off x="4429539" y="345440"/>
            <a:ext cx="3332922" cy="812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E5F24B-2C0D-47B3-AF37-CF618C06C257}"/>
              </a:ext>
            </a:extLst>
          </p:cNvPr>
          <p:cNvSpPr/>
          <p:nvPr/>
        </p:nvSpPr>
        <p:spPr>
          <a:xfrm>
            <a:off x="8279958" y="345440"/>
            <a:ext cx="3332922" cy="812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26AAFB6-59BD-48D7-8828-3E3BEF1778E5}"/>
              </a:ext>
            </a:extLst>
          </p:cNvPr>
          <p:cNvSpPr txBox="1"/>
          <p:nvPr/>
        </p:nvSpPr>
        <p:spPr>
          <a:xfrm>
            <a:off x="451900" y="2063363"/>
            <a:ext cx="5932996"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ESPN’s Ranking: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Atmosphere: 24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Features: 26</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Traditions: 16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Tailgating: 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Location: 9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Cost: 23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History: 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Notable Features: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Historic venue, great location, unique look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Drawbacks:  </a:t>
            </a:r>
            <a:r>
              <a:rPr kumimoji="0" lang="en-US" sz="2000" b="0" i="1"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rPr>
              <a:t>Renovations altered distinct architecture, low capacity, high ticket cost</a:t>
            </a:r>
            <a:endParaRPr kumimoji="0" lang="en-US" sz="2000" b="0" i="0" u="none" strike="noStrike" kern="1200" cap="none" spc="0" normalizeH="0" baseline="0" noProof="0" dirty="0">
              <a:ln>
                <a:noFill/>
              </a:ln>
              <a:solidFill>
                <a:srgbClr val="006600"/>
              </a:solidFill>
              <a:effectLst/>
              <a:uLnTx/>
              <a:uFillTx/>
              <a:latin typeface="Franklin Gothic Medium" panose="020B0603020102020204" pitchFamily="34" charset="0"/>
              <a:ea typeface="+mn-ea"/>
              <a:cs typeface="+mn-cs"/>
            </a:endParaRPr>
          </a:p>
        </p:txBody>
      </p:sp>
      <p:sp>
        <p:nvSpPr>
          <p:cNvPr id="6" name="Title 1">
            <a:extLst>
              <a:ext uri="{FF2B5EF4-FFF2-40B4-BE49-F238E27FC236}">
                <a16:creationId xmlns:a16="http://schemas.microsoft.com/office/drawing/2014/main" id="{932CAAEC-EA07-4819-8373-76A8B1B84F0A}"/>
              </a:ext>
            </a:extLst>
          </p:cNvPr>
          <p:cNvSpPr txBox="1">
            <a:spLocks/>
          </p:cNvSpPr>
          <p:nvPr/>
        </p:nvSpPr>
        <p:spPr>
          <a:xfrm>
            <a:off x="451900" y="1305339"/>
            <a:ext cx="11033760" cy="758024"/>
          </a:xfrm>
          <a:prstGeom prst="rect">
            <a:avLst/>
          </a:prstGeom>
          <a:effectLst/>
        </p:spPr>
        <p:txBody>
          <a:bodyPr vert="horz" lIns="91440" tIns="45720" rIns="91440" bIns="45720" rtlCol="0" anchor="b">
            <a:noAutofit/>
          </a:bodyPr>
          <a:lstStyle>
            <a:lvl1pPr algn="l" defTabSz="457200" rtl="0" eaLnBrk="1" latinLnBrk="0" hangingPunct="1">
              <a:lnSpc>
                <a:spcPct val="100000"/>
              </a:lnSpc>
              <a:spcBef>
                <a:spcPct val="0"/>
              </a:spcBef>
              <a:buNone/>
              <a:defRPr sz="36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800" b="0" i="0" u="none" strike="noStrike" kern="1200" cap="all" spc="0" normalizeH="0" baseline="0" noProof="0" dirty="0">
                <a:ln>
                  <a:noFill/>
                </a:ln>
                <a:solidFill>
                  <a:sysClr val="windowText" lastClr="000000">
                    <a:lumMod val="75000"/>
                    <a:lumOff val="25000"/>
                  </a:sysClr>
                </a:solidFill>
                <a:effectLst/>
                <a:uLnTx/>
                <a:uFillTx/>
                <a:latin typeface="Franklin Gothic Demi" panose="020B0502020104020203"/>
                <a:ea typeface="+mj-ea"/>
                <a:cs typeface="+mj-cs"/>
              </a:rPr>
              <a:t>#22</a:t>
            </a:r>
          </a:p>
        </p:txBody>
      </p:sp>
      <p:sp>
        <p:nvSpPr>
          <p:cNvPr id="11" name="TextBox 10">
            <a:extLst>
              <a:ext uri="{FF2B5EF4-FFF2-40B4-BE49-F238E27FC236}">
                <a16:creationId xmlns:a16="http://schemas.microsoft.com/office/drawing/2014/main" id="{F034960C-8EDC-4CC7-82AC-1E4675C650E2}"/>
              </a:ext>
            </a:extLst>
          </p:cNvPr>
          <p:cNvSpPr txBox="1"/>
          <p:nvPr/>
        </p:nvSpPr>
        <p:spPr>
          <a:xfrm>
            <a:off x="3546944" y="999857"/>
            <a:ext cx="843103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Soldier Field, Chicago Bears, est. 1924</a:t>
            </a:r>
          </a:p>
        </p:txBody>
      </p:sp>
      <p:pic>
        <p:nvPicPr>
          <p:cNvPr id="3" name="Picture 2">
            <a:extLst>
              <a:ext uri="{FF2B5EF4-FFF2-40B4-BE49-F238E27FC236}">
                <a16:creationId xmlns:a16="http://schemas.microsoft.com/office/drawing/2014/main" id="{6C2F90B6-EB47-4383-BCD2-B519C60DC002}"/>
              </a:ext>
            </a:extLst>
          </p:cNvPr>
          <p:cNvPicPr>
            <a:picLocks noChangeAspect="1"/>
          </p:cNvPicPr>
          <p:nvPr/>
        </p:nvPicPr>
        <p:blipFill>
          <a:blip r:embed="rId2"/>
          <a:stretch>
            <a:fillRect/>
          </a:stretch>
        </p:blipFill>
        <p:spPr>
          <a:xfrm>
            <a:off x="6845722" y="2561122"/>
            <a:ext cx="4639938" cy="2991539"/>
          </a:xfrm>
          <a:prstGeom prst="rect">
            <a:avLst/>
          </a:prstGeom>
        </p:spPr>
      </p:pic>
    </p:spTree>
    <p:extLst>
      <p:ext uri="{BB962C8B-B14F-4D97-AF65-F5344CB8AC3E}">
        <p14:creationId xmlns:p14="http://schemas.microsoft.com/office/powerpoint/2010/main" val="21860162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12863</TotalTime>
  <Words>2073</Words>
  <Application>Microsoft Office PowerPoint</Application>
  <PresentationFormat>Widescreen</PresentationFormat>
  <Paragraphs>493</Paragraphs>
  <Slides>37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Calibri Light</vt:lpstr>
      <vt:lpstr>Franklin Gothic Book</vt:lpstr>
      <vt:lpstr>Franklin Gothic Demi</vt:lpstr>
      <vt:lpstr>Franklin Gothic Medium</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46</cp:revision>
  <dcterms:created xsi:type="dcterms:W3CDTF">2020-09-21T16:02:53Z</dcterms:created>
  <dcterms:modified xsi:type="dcterms:W3CDTF">2020-10-16T17:17:12Z</dcterms:modified>
</cp:coreProperties>
</file>