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57" r:id="rId4"/>
    <p:sldId id="258" r:id="rId5"/>
    <p:sldId id="273" r:id="rId6"/>
    <p:sldId id="271" r:id="rId7"/>
    <p:sldId id="272" r:id="rId8"/>
    <p:sldId id="274" r:id="rId9"/>
    <p:sldId id="275" r:id="rId10"/>
    <p:sldId id="276" r:id="rId11"/>
    <p:sldId id="260" r:id="rId12"/>
    <p:sldId id="268" r:id="rId13"/>
    <p:sldId id="277" r:id="rId14"/>
    <p:sldId id="261"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1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11/19/2020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11/19/2020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11/19/2020</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11/19/2020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11/19/2020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11/19/2020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11/19/2020</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gif"/><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png"/><Relationship Id="rId7" Type="http://schemas.openxmlformats.org/officeDocument/2006/relationships/image" Target="../media/image40.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png"/><Relationship Id="rId7"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33.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5.pn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2.png"/><Relationship Id="rId7" Type="http://schemas.openxmlformats.org/officeDocument/2006/relationships/image" Target="../media/image3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80322" y="2546733"/>
            <a:ext cx="8144134" cy="1373070"/>
          </a:xfrm>
        </p:spPr>
        <p:txBody>
          <a:bodyPr/>
          <a:lstStyle/>
          <a:p>
            <a:r>
              <a:rPr lang="en-US"/>
              <a:t>NBA Branding</a:t>
            </a:r>
            <a:endParaRPr lang="en-US" dirty="0"/>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850255" y="4523512"/>
            <a:ext cx="8144134" cy="1805726"/>
          </a:xfrm>
        </p:spPr>
        <p:txBody>
          <a:bodyPr>
            <a:normAutofit/>
          </a:bodyPr>
          <a:lstStyle/>
          <a:p>
            <a:r>
              <a:rPr lang="en-US" sz="4000" i="1" dirty="0"/>
              <a:t>2020-21 NBA Uniform Collections</a:t>
            </a:r>
          </a:p>
          <a:p>
            <a:endParaRPr lang="en-US" i="1" dirty="0"/>
          </a:p>
          <a:p>
            <a:endParaRPr lang="en-US" i="1" dirty="0"/>
          </a:p>
        </p:txBody>
      </p:sp>
      <p:pic>
        <p:nvPicPr>
          <p:cNvPr id="1028" name="Picture 4" descr="Image result for nba logo transparent&quot;">
            <a:extLst>
              <a:ext uri="{FF2B5EF4-FFF2-40B4-BE49-F238E27FC236}">
                <a16:creationId xmlns:a16="http://schemas.microsoft.com/office/drawing/2014/main" id="{29E53C85-2F65-4E9A-806F-C3D5C99455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4033" y="2546733"/>
            <a:ext cx="2594927" cy="176453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040" y="2933833"/>
            <a:ext cx="1899920" cy="9903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3AF05D95-6A0F-42C1-9700-B70B8A5EF5C9}"/>
              </a:ext>
            </a:extLst>
          </p:cNvPr>
          <p:cNvPicPr>
            <a:picLocks noChangeAspect="1"/>
          </p:cNvPicPr>
          <p:nvPr/>
        </p:nvPicPr>
        <p:blipFill>
          <a:blip r:embed="rId4">
            <a:clrChange>
              <a:clrFrom>
                <a:srgbClr val="000000"/>
              </a:clrFrom>
              <a:clrTo>
                <a:srgbClr val="000000">
                  <a:alpha val="0"/>
                </a:srgbClr>
              </a:clrTo>
            </a:clrChange>
          </a:blip>
          <a:stretch>
            <a:fillRect/>
          </a:stretch>
        </p:blipFill>
        <p:spPr>
          <a:xfrm>
            <a:off x="1968680" y="2590948"/>
            <a:ext cx="1700848" cy="1630710"/>
          </a:xfrm>
          <a:prstGeom prst="rect">
            <a:avLst/>
          </a:prstGeom>
        </p:spPr>
      </p:pic>
      <p:pic>
        <p:nvPicPr>
          <p:cNvPr id="8" name="Picture 7" descr="A close up of a logo&#10;&#10;Description automatically generated">
            <a:extLst>
              <a:ext uri="{FF2B5EF4-FFF2-40B4-BE49-F238E27FC236}">
                <a16:creationId xmlns:a16="http://schemas.microsoft.com/office/drawing/2014/main" id="{24F28D22-1E18-4068-9717-2CD1783EA2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16" name="TextBox 15">
            <a:extLst>
              <a:ext uri="{FF2B5EF4-FFF2-40B4-BE49-F238E27FC236}">
                <a16:creationId xmlns:a16="http://schemas.microsoft.com/office/drawing/2014/main" id="{55C9B5F6-6364-43B9-B5C3-80F1678AD081}"/>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4270500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169933" y="5261995"/>
            <a:ext cx="4823881" cy="1116622"/>
          </a:xfrm>
        </p:spPr>
        <p:txBody>
          <a:bodyPr>
            <a:noAutofit/>
          </a:bodyPr>
          <a:lstStyle/>
          <a:p>
            <a:pPr algn="l"/>
            <a:r>
              <a:rPr lang="en-US" sz="3200" b="1" dirty="0"/>
              <a:t>2020-21 Portland Trail Blazers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9"/>
            <a:ext cx="4685288" cy="3336736"/>
          </a:xfrm>
          <a:prstGeom prst="rect">
            <a:avLst/>
          </a:prstGeom>
        </p:spPr>
        <p:txBody>
          <a:bodyPr vert="horz" lIns="91440" tIns="45720" rIns="91440" bIns="45720" rtlCol="0">
            <a:normAutofit fontScale="85000"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Blazers’ 2020-21 uniform celebrates the unique beauty of Oregon’s landscape as well as acknowledging &amp; honoring the tribal nations throughout what is now considered Oregon who have called this land their home from the beginning. </a:t>
            </a:r>
            <a:endParaRPr lang="en-US" i="1" dirty="0">
              <a:solidFill>
                <a:prstClr val="white"/>
              </a:solidFill>
              <a:latin typeface="Trebuchet MS" panose="020B0603020202020204"/>
            </a:endParaRP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lead design element is earth tone colors, representing the beautiful landscape of Oregon. </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For the first time in team history, “Oregon” is stitched across the chest displaying the pride for our state using the font from the iconic sign. </a:t>
            </a:r>
          </a:p>
        </p:txBody>
      </p:sp>
      <p:pic>
        <p:nvPicPr>
          <p:cNvPr id="5128" name="Picture 8" descr="Image">
            <a:extLst>
              <a:ext uri="{FF2B5EF4-FFF2-40B4-BE49-F238E27FC236}">
                <a16:creationId xmlns:a16="http://schemas.microsoft.com/office/drawing/2014/main" id="{1A719188-9FA2-4F86-A255-DB102A5A25B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738"/>
          <a:stretch/>
        </p:blipFill>
        <p:spPr bwMode="auto">
          <a:xfrm>
            <a:off x="8967405" y="544386"/>
            <a:ext cx="2739689" cy="2395346"/>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E521A195-3D71-4DBF-BEF1-DD553918B55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3453" r="8769"/>
          <a:stretch/>
        </p:blipFill>
        <p:spPr bwMode="auto">
          <a:xfrm>
            <a:off x="5449197" y="782319"/>
            <a:ext cx="3377803" cy="289712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Image">
            <a:extLst>
              <a:ext uri="{FF2B5EF4-FFF2-40B4-BE49-F238E27FC236}">
                <a16:creationId xmlns:a16="http://schemas.microsoft.com/office/drawing/2014/main" id="{5D972A25-7246-4096-8F0F-D14FDF92662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320" t="10677" r="10183" b="5278"/>
          <a:stretch/>
        </p:blipFill>
        <p:spPr bwMode="auto">
          <a:xfrm>
            <a:off x="5448569" y="4312736"/>
            <a:ext cx="3377803" cy="19593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B5EF6F4-FE6D-410F-900B-049AD49ECF51}"/>
              </a:ext>
            </a:extLst>
          </p:cNvPr>
          <p:cNvPicPr>
            <a:picLocks noChangeAspect="1"/>
          </p:cNvPicPr>
          <p:nvPr/>
        </p:nvPicPr>
        <p:blipFill rotWithShape="1">
          <a:blip r:embed="rId8"/>
          <a:srcRect l="-1" r="-19621" b="28325"/>
          <a:stretch/>
        </p:blipFill>
        <p:spPr>
          <a:xfrm>
            <a:off x="9362391" y="3136906"/>
            <a:ext cx="2292687" cy="3219594"/>
          </a:xfrm>
          <a:prstGeom prst="rect">
            <a:avLst/>
          </a:prstGeom>
        </p:spPr>
      </p:pic>
      <p:pic>
        <p:nvPicPr>
          <p:cNvPr id="27" name="Picture 4" descr="Image result for nba logo transparent&quot;">
            <a:extLst>
              <a:ext uri="{FF2B5EF4-FFF2-40B4-BE49-F238E27FC236}">
                <a16:creationId xmlns:a16="http://schemas.microsoft.com/office/drawing/2014/main" id="{2A6D00D3-DCDC-4E42-B65D-38B647B3C20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Image result for nike swoosh transparent white&quot;">
            <a:extLst>
              <a:ext uri="{FF2B5EF4-FFF2-40B4-BE49-F238E27FC236}">
                <a16:creationId xmlns:a16="http://schemas.microsoft.com/office/drawing/2014/main" id="{DAE536A3-F1D8-403E-94D1-CBE7D229C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Jordan Logo Jumpman Nike transparent PNG - StickPNG">
            <a:extLst>
              <a:ext uri="{FF2B5EF4-FFF2-40B4-BE49-F238E27FC236}">
                <a16:creationId xmlns:a16="http://schemas.microsoft.com/office/drawing/2014/main" id="{E7425CC0-C385-4976-812A-E334F402D5E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BBA083B3-6772-4C7E-923B-75731618B256}"/>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627517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709655" y="5127485"/>
            <a:ext cx="7284680" cy="940240"/>
          </a:xfrm>
        </p:spPr>
        <p:txBody>
          <a:bodyPr>
            <a:normAutofit fontScale="90000"/>
          </a:bodyPr>
          <a:lstStyle/>
          <a:p>
            <a:r>
              <a:rPr lang="en-US" sz="4800" dirty="0"/>
              <a:t>NBA Marketing &amp; Branding Discussion</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Title 1">
            <a:extLst>
              <a:ext uri="{FF2B5EF4-FFF2-40B4-BE49-F238E27FC236}">
                <a16:creationId xmlns:a16="http://schemas.microsoft.com/office/drawing/2014/main" id="{D9C85063-EAB8-4A4C-AFDE-1C1A8B52264D}"/>
              </a:ext>
            </a:extLst>
          </p:cNvPr>
          <p:cNvSpPr txBox="1">
            <a:spLocks/>
          </p:cNvSpPr>
          <p:nvPr/>
        </p:nvSpPr>
        <p:spPr>
          <a:xfrm>
            <a:off x="240316" y="170190"/>
            <a:ext cx="11687344" cy="4256203"/>
          </a:xfrm>
          <a:prstGeom prst="rect">
            <a:avLst/>
          </a:prstGeom>
        </p:spPr>
        <p:txBody>
          <a:bodyPr vert="horz" lIns="91440" tIns="45720" rIns="91440" bIns="45720" rtlCol="0" anchor="b">
            <a:normAutofit lnSpcReduction="10000"/>
          </a:bodyPr>
          <a:lstStyle>
            <a:lvl1pPr algn="r"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914400" lvl="0" indent="-914400" algn="l">
              <a:buFontTx/>
              <a:buAutoNum type="arabicParenR"/>
              <a:defRPr/>
            </a:pPr>
            <a:r>
              <a:rPr lang="en-US" sz="2400" dirty="0">
                <a:solidFill>
                  <a:prstClr val="white"/>
                </a:solidFill>
              </a:rPr>
              <a:t>What is a brand?  Is the NBA a brand?  Nike?  Jordan?  Can a city be a brand?</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lang="en-US" sz="2400" dirty="0">
                <a:solidFill>
                  <a:prstClr val="white"/>
                </a:solidFill>
                <a:latin typeface="Trebuchet MS" panose="020B0603020202020204"/>
              </a:rPr>
              <a:t>Why is branding important to NBA teams?  To Nike and Jordan Brand?</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lang="en-US" sz="2400" dirty="0">
                <a:solidFill>
                  <a:prstClr val="white"/>
                </a:solidFill>
                <a:latin typeface="Trebuchet MS" panose="020B0603020202020204"/>
              </a:rPr>
              <a:t>How has the partnership with Nike helped the NBA from a branding and marketing perspective? </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How might the different uniform variations help NBA teams to sell more merchandise?  How might Nike and Jordan Brand benefit from an increase in jersey sales?</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Why do you think teams offer city-themed uniforms that pay tribute the communities in which they play? </a:t>
            </a:r>
          </a:p>
        </p:txBody>
      </p:sp>
      <p:pic>
        <p:nvPicPr>
          <p:cNvPr id="21" name="Picture 4" descr="Image result for nba logo transparent&quot;">
            <a:extLst>
              <a:ext uri="{FF2B5EF4-FFF2-40B4-BE49-F238E27FC236}">
                <a16:creationId xmlns:a16="http://schemas.microsoft.com/office/drawing/2014/main" id="{201465CA-5D47-48C1-88D2-2C5659DDF4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Image result for nike swoosh transparent white&quot;">
            <a:extLst>
              <a:ext uri="{FF2B5EF4-FFF2-40B4-BE49-F238E27FC236}">
                <a16:creationId xmlns:a16="http://schemas.microsoft.com/office/drawing/2014/main" id="{5ABCA6E0-773A-4AEB-B75A-B5FEDCCB48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Jordan Logo Jumpman Nike transparent PNG - StickPNG">
            <a:extLst>
              <a:ext uri="{FF2B5EF4-FFF2-40B4-BE49-F238E27FC236}">
                <a16:creationId xmlns:a16="http://schemas.microsoft.com/office/drawing/2014/main" id="{6A1C262E-3D36-49A2-B8CD-577C9C952B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D07C1BD1-DD56-44B9-979E-F3AA8C31C2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A2DA2D83-698C-4677-A6CC-699FDB81E52E}"/>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1944025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709655" y="5127485"/>
            <a:ext cx="7284680" cy="940240"/>
          </a:xfrm>
        </p:spPr>
        <p:txBody>
          <a:bodyPr>
            <a:normAutofit fontScale="90000"/>
          </a:bodyPr>
          <a:lstStyle/>
          <a:p>
            <a:r>
              <a:rPr lang="en-US" sz="4800" dirty="0"/>
              <a:t>NBA Marketing &amp; Branding Discussion</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Title 1">
            <a:extLst>
              <a:ext uri="{FF2B5EF4-FFF2-40B4-BE49-F238E27FC236}">
                <a16:creationId xmlns:a16="http://schemas.microsoft.com/office/drawing/2014/main" id="{D9C85063-EAB8-4A4C-AFDE-1C1A8B52264D}"/>
              </a:ext>
            </a:extLst>
          </p:cNvPr>
          <p:cNvSpPr txBox="1">
            <a:spLocks/>
          </p:cNvSpPr>
          <p:nvPr/>
        </p:nvSpPr>
        <p:spPr>
          <a:xfrm>
            <a:off x="315589" y="579010"/>
            <a:ext cx="10673395" cy="4406070"/>
          </a:xfrm>
          <a:prstGeom prst="rect">
            <a:avLst/>
          </a:prstGeom>
        </p:spPr>
        <p:txBody>
          <a:bodyPr vert="horz" lIns="91440" tIns="45720" rIns="91440" bIns="45720" rtlCol="0" anchor="b">
            <a:normAutofit/>
          </a:bodyPr>
          <a:lstStyle>
            <a:lvl1pPr algn="r" defTabSz="914400" rtl="0" eaLnBrk="1" latinLnBrk="0" hangingPunct="1">
              <a:lnSpc>
                <a:spcPct val="90000"/>
              </a:lnSpc>
              <a:spcBef>
                <a:spcPct val="0"/>
              </a:spcBef>
              <a:buNone/>
              <a:defRPr sz="5400" kern="1200">
                <a:solidFill>
                  <a:schemeClr val="tx1"/>
                </a:solidFill>
                <a:latin typeface="+mj-lt"/>
                <a:ea typeface="+mj-ea"/>
                <a:cs typeface="+mj-cs"/>
              </a:defRPr>
            </a:lvl1pPr>
          </a:lstStyle>
          <a:p>
            <a:pPr lvl="0" algn="l"/>
            <a:endParaRPr lang="en-US" sz="2400" dirty="0">
              <a:solidFill>
                <a:prstClr val="white"/>
              </a:solidFill>
            </a:endParaRPr>
          </a:p>
          <a:p>
            <a:pPr marL="914400" lvl="0" indent="-914400" algn="l">
              <a:buFontTx/>
              <a:buAutoNum type="arabicParenR" startAt="6"/>
            </a:pPr>
            <a:r>
              <a:rPr lang="en-US" sz="2400" dirty="0">
                <a:solidFill>
                  <a:prstClr val="white"/>
                </a:solidFill>
              </a:rPr>
              <a:t>What is licensing?</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r>
              <a:rPr lang="en-US" sz="2400" dirty="0">
                <a:solidFill>
                  <a:prstClr val="white"/>
                </a:solidFill>
              </a:rPr>
              <a:t>In this case, who is the licensee, Nike and Jordan Brand or the NBA?  Who is the licensee?</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r>
              <a:rPr lang="en-US" sz="2400" dirty="0">
                <a:solidFill>
                  <a:prstClr val="white"/>
                </a:solidFill>
              </a:rPr>
              <a:t>What is sponsorship?</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r>
              <a:rPr lang="en-US" sz="2400" dirty="0">
                <a:solidFill>
                  <a:prstClr val="white"/>
                </a:solidFill>
              </a:rPr>
              <a:t>Two years ago, the league allowed teams to sell advertising on the jerseys in the form a small 2” by 2” patch, displaying the sponsor’s logo.  How might special edition jerseys help add value for those corporate partners?  Why is that important?  What do you think teams are doing to help generate exposure for their jersey partners?</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endParaRPr lang="en-US" sz="2400" dirty="0">
              <a:solidFill>
                <a:prstClr val="white"/>
              </a:solidFill>
            </a:endParaRPr>
          </a:p>
        </p:txBody>
      </p:sp>
      <p:pic>
        <p:nvPicPr>
          <p:cNvPr id="21" name="Picture 4" descr="Image result for nba logo transparent&quot;">
            <a:extLst>
              <a:ext uri="{FF2B5EF4-FFF2-40B4-BE49-F238E27FC236}">
                <a16:creationId xmlns:a16="http://schemas.microsoft.com/office/drawing/2014/main" id="{9023AFA2-FD65-42AB-8D9C-B84151F36C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Image result for nike swoosh transparent white&quot;">
            <a:extLst>
              <a:ext uri="{FF2B5EF4-FFF2-40B4-BE49-F238E27FC236}">
                <a16:creationId xmlns:a16="http://schemas.microsoft.com/office/drawing/2014/main" id="{DA4D9551-19F0-4EE6-B033-ED635EB2DF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Jordan Logo Jumpman Nike transparent PNG - StickPNG">
            <a:extLst>
              <a:ext uri="{FF2B5EF4-FFF2-40B4-BE49-F238E27FC236}">
                <a16:creationId xmlns:a16="http://schemas.microsoft.com/office/drawing/2014/main" id="{A2DD43A8-DB2C-4584-A903-D3557C19D1C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2255E83C-2FB3-4981-A42A-23468D1E0A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ABC84696-18FE-47A7-B196-ECEA8693F5D0}"/>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853249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709655" y="5127485"/>
            <a:ext cx="7284680" cy="940240"/>
          </a:xfrm>
        </p:spPr>
        <p:txBody>
          <a:bodyPr>
            <a:normAutofit fontScale="90000"/>
          </a:bodyPr>
          <a:lstStyle/>
          <a:p>
            <a:r>
              <a:rPr lang="en-US" sz="4800" dirty="0"/>
              <a:t>NBA Marketing &amp; Branding Discussion</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Title 1">
            <a:extLst>
              <a:ext uri="{FF2B5EF4-FFF2-40B4-BE49-F238E27FC236}">
                <a16:creationId xmlns:a16="http://schemas.microsoft.com/office/drawing/2014/main" id="{D9C85063-EAB8-4A4C-AFDE-1C1A8B52264D}"/>
              </a:ext>
            </a:extLst>
          </p:cNvPr>
          <p:cNvSpPr txBox="1">
            <a:spLocks/>
          </p:cNvSpPr>
          <p:nvPr/>
        </p:nvSpPr>
        <p:spPr>
          <a:xfrm>
            <a:off x="347395" y="691286"/>
            <a:ext cx="10673395" cy="4406070"/>
          </a:xfrm>
          <a:prstGeom prst="rect">
            <a:avLst/>
          </a:prstGeom>
        </p:spPr>
        <p:txBody>
          <a:bodyPr vert="horz" lIns="91440" tIns="45720" rIns="91440" bIns="45720" rtlCol="0" anchor="b">
            <a:normAutofit/>
          </a:bodyPr>
          <a:lstStyle>
            <a:lvl1pPr algn="r"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Why do you think it is even more important for sports teams to find ways to provide value for sponsors during the pandemic?</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What are community relations?</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lang="en-US" sz="2400" dirty="0">
                <a:solidFill>
                  <a:prstClr val="white"/>
                </a:solidFill>
                <a:latin typeface="Trebuchet MS" panose="020B0603020202020204"/>
              </a:rPr>
              <a:t>How might teams wearing “City Edition” uniforms provide community relations opportunities?</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Based on information from the previous slides and the NBA website, what is one example of how a team has used the “City Edition” uniforms to build a community relations initiative?</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lang="en-US" sz="2400" dirty="0">
              <a:solidFill>
                <a:prstClr val="white"/>
              </a:solidFill>
              <a:latin typeface="Trebuchet MS" panose="020B0603020202020204"/>
            </a:endParaRPr>
          </a:p>
          <a:p>
            <a:pPr marL="914400" indent="-914400" algn="l">
              <a:buFont typeface="+mj-lt"/>
              <a:buAutoNum type="arabicParenR" startAt="10"/>
            </a:pPr>
            <a:r>
              <a:rPr lang="en-US" sz="2400" dirty="0">
                <a:solidFill>
                  <a:prstClr val="white"/>
                </a:solidFill>
              </a:rPr>
              <a:t>Which City Edition NBA uniform was your favorite?  Why?</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Tx/>
              <a:buAutoNum type="arabicParenR" startAt="10"/>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p:txBody>
      </p:sp>
      <p:pic>
        <p:nvPicPr>
          <p:cNvPr id="21" name="Picture 4" descr="Image result for nba logo transparent&quot;">
            <a:extLst>
              <a:ext uri="{FF2B5EF4-FFF2-40B4-BE49-F238E27FC236}">
                <a16:creationId xmlns:a16="http://schemas.microsoft.com/office/drawing/2014/main" id="{F79D09BD-A7E7-40A9-A837-2ABF7CB2FA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Image result for nike swoosh transparent white&quot;">
            <a:extLst>
              <a:ext uri="{FF2B5EF4-FFF2-40B4-BE49-F238E27FC236}">
                <a16:creationId xmlns:a16="http://schemas.microsoft.com/office/drawing/2014/main" id="{256FDFF2-B411-49B0-9FDD-21F0D5AF3F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Jordan Logo Jumpman Nike transparent PNG - StickPNG">
            <a:extLst>
              <a:ext uri="{FF2B5EF4-FFF2-40B4-BE49-F238E27FC236}">
                <a16:creationId xmlns:a16="http://schemas.microsoft.com/office/drawing/2014/main" id="{D48F51AF-BF13-4D26-AA25-0BBFA1FECF3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D819EBF0-9CA3-4AED-A8A1-FB59CAFF5E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186A6D70-7F85-4882-86CE-C3203A439B6C}"/>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461783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667385" y="19450"/>
            <a:ext cx="5194525" cy="830214"/>
          </a:xfrm>
        </p:spPr>
        <p:txBody>
          <a:bodyPr>
            <a:normAutofit/>
          </a:bodyPr>
          <a:lstStyle/>
          <a:p>
            <a:r>
              <a:rPr lang="en-US" sz="4800" dirty="0"/>
              <a:t>Branding Activity</a:t>
            </a:r>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6288102" y="4422702"/>
            <a:ext cx="5712385" cy="1945728"/>
          </a:xfrm>
        </p:spPr>
        <p:txBody>
          <a:bodyPr>
            <a:noAutofit/>
          </a:bodyPr>
          <a:lstStyle/>
          <a:p>
            <a:pPr algn="l"/>
            <a:r>
              <a:rPr lang="en-US" sz="2400" dirty="0"/>
              <a:t>Using the handout provided by your teacher, design your own version of a City Edition basketball uniform, imagining your school as the NBA team and your city as the team’s home.  Provide details on how the uniform represents your community.</a:t>
            </a:r>
          </a:p>
        </p:txBody>
      </p:sp>
      <p:pic>
        <p:nvPicPr>
          <p:cNvPr id="15" name="Picture 4" descr="Image result for nba logo transparent&quot;">
            <a:extLst>
              <a:ext uri="{FF2B5EF4-FFF2-40B4-BE49-F238E27FC236}">
                <a16:creationId xmlns:a16="http://schemas.microsoft.com/office/drawing/2014/main" id="{FE6D8279-8905-4265-8E0D-30357E530C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301" r="-8" b="13884"/>
          <a:stretch/>
        </p:blipFill>
        <p:spPr bwMode="auto">
          <a:xfrm>
            <a:off x="10095913" y="3076939"/>
            <a:ext cx="1253334" cy="603482"/>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pic>
        <p:nvPicPr>
          <p:cNvPr id="17" name="Picture 12" descr="Image result for nike swoosh transparent white&quot;">
            <a:extLst>
              <a:ext uri="{FF2B5EF4-FFF2-40B4-BE49-F238E27FC236}">
                <a16:creationId xmlns:a16="http://schemas.microsoft.com/office/drawing/2014/main" id="{5E9B2B75-4657-4664-920A-E103A41078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102" y="2732320"/>
            <a:ext cx="1347451" cy="7023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s://upload.wikimedia.org/wikipedia/commons/a/af/NBA_Uniform_template.png">
            <a:extLst>
              <a:ext uri="{FF2B5EF4-FFF2-40B4-BE49-F238E27FC236}">
                <a16:creationId xmlns:a16="http://schemas.microsoft.com/office/drawing/2014/main" id="{986C7BA4-67D8-4F83-9A76-A7395ECB0AC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09" t="6390" r="4604" b="9413"/>
          <a:stretch/>
        </p:blipFill>
        <p:spPr bwMode="auto">
          <a:xfrm>
            <a:off x="0" y="-1763"/>
            <a:ext cx="6096000" cy="68597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5E70017-DC93-49B4-AA22-F94E06920718}"/>
              </a:ext>
            </a:extLst>
          </p:cNvPr>
          <p:cNvSpPr/>
          <p:nvPr/>
        </p:nvSpPr>
        <p:spPr>
          <a:xfrm>
            <a:off x="6216648" y="1134329"/>
            <a:ext cx="6096000" cy="1200329"/>
          </a:xfrm>
          <a:prstGeom prst="rect">
            <a:avLst/>
          </a:prstGeom>
        </p:spPr>
        <p:txBody>
          <a:bodyPr>
            <a:spAutoFit/>
          </a:bodyPr>
          <a:lstStyle/>
          <a:p>
            <a:r>
              <a:rPr lang="en-US" i="1" dirty="0"/>
              <a:t>Nike has collaborated with NBA teams this season to release a “City Edition” uniform collection.  NBA teams will wear these uniforms for specific games this season, each paying tribute to their home city.</a:t>
            </a:r>
          </a:p>
        </p:txBody>
      </p:sp>
      <p:pic>
        <p:nvPicPr>
          <p:cNvPr id="8" name="Picture 7">
            <a:extLst>
              <a:ext uri="{FF2B5EF4-FFF2-40B4-BE49-F238E27FC236}">
                <a16:creationId xmlns:a16="http://schemas.microsoft.com/office/drawing/2014/main" id="{F9B80DF5-ECE9-4AB9-AA4B-D07987173C56}"/>
              </a:ext>
            </a:extLst>
          </p:cNvPr>
          <p:cNvPicPr>
            <a:picLocks noChangeAspect="1"/>
          </p:cNvPicPr>
          <p:nvPr/>
        </p:nvPicPr>
        <p:blipFill>
          <a:blip r:embed="rId5">
            <a:clrChange>
              <a:clrFrom>
                <a:srgbClr val="000000"/>
              </a:clrFrom>
              <a:clrTo>
                <a:srgbClr val="000000">
                  <a:alpha val="0"/>
                </a:srgbClr>
              </a:clrTo>
            </a:clrChange>
          </a:blip>
          <a:stretch>
            <a:fillRect/>
          </a:stretch>
        </p:blipFill>
        <p:spPr>
          <a:xfrm>
            <a:off x="7363388" y="2732319"/>
            <a:ext cx="1582991" cy="1517713"/>
          </a:xfrm>
          <a:prstGeom prst="rect">
            <a:avLst/>
          </a:prstGeom>
        </p:spPr>
      </p:pic>
    </p:spTree>
    <p:extLst>
      <p:ext uri="{BB962C8B-B14F-4D97-AF65-F5344CB8AC3E}">
        <p14:creationId xmlns:p14="http://schemas.microsoft.com/office/powerpoint/2010/main" val="1231568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37547" y="4848142"/>
            <a:ext cx="7284680" cy="940240"/>
          </a:xfrm>
        </p:spPr>
        <p:txBody>
          <a:bodyPr>
            <a:normAutofit/>
          </a:bodyPr>
          <a:lstStyle/>
          <a:p>
            <a:r>
              <a:rPr lang="en-US" sz="4800" dirty="0"/>
              <a:t>Sources</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5" name="Rectangle 4">
            <a:extLst>
              <a:ext uri="{FF2B5EF4-FFF2-40B4-BE49-F238E27FC236}">
                <a16:creationId xmlns:a16="http://schemas.microsoft.com/office/drawing/2014/main" id="{CAF0A062-8FF5-4AEF-A500-7502B07F048B}"/>
              </a:ext>
            </a:extLst>
          </p:cNvPr>
          <p:cNvSpPr/>
          <p:nvPr/>
        </p:nvSpPr>
        <p:spPr>
          <a:xfrm>
            <a:off x="433988" y="144420"/>
            <a:ext cx="11317672" cy="4278094"/>
          </a:xfrm>
          <a:prstGeom prst="rect">
            <a:avLst/>
          </a:prstGeom>
        </p:spPr>
        <p:txBody>
          <a:bodyPr wrap="square">
            <a:spAutoFit/>
          </a:bodyPr>
          <a:lstStyle/>
          <a:p>
            <a:pPr>
              <a:defRPr/>
            </a:pPr>
            <a:r>
              <a:rPr lang="en-US" sz="1600" dirty="0"/>
              <a:t>https://www.nba.com/news/new-team-uniforms-2020-21-season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https://www.nba.com/news/hawks-martin-luther-king-legacy-uniform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solidFill>
                <a:prstClr val="white"/>
              </a:solidFill>
              <a:latin typeface="Trebuchet MS" panose="020B060302020202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https://www.nba.com/news/new-team-uniforms-2020-21-season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solidFill>
                <a:prstClr val="white"/>
              </a:solidFill>
              <a:latin typeface="Trebuchet MS" panose="020B060302020202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https://www.nba.com/news/charlotte-hornets-unveil-association-icon-uniforms-official-release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solidFill>
                <a:prstClr val="white"/>
              </a:solidFill>
              <a:latin typeface="Trebuchet MS" panose="020B060302020202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https://www.nba.com/bulls/city-edition/2021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solidFill>
                <a:prstClr val="white"/>
              </a:solidFill>
              <a:latin typeface="Trebuchet MS" panose="020B060302020202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rebuchet MS" panose="020B0603020202020204"/>
              </a:rPr>
              <a:t>https://www.nba.com/nuggets/pr-city-edition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rebuchet MS" panose="020B0603020202020204"/>
              </a:rPr>
              <a:t>https://www.nba.com/news/golden-state-warriors-unveil-oakland-forever-city-edition-uniform</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Trebuchet MS" panose="020B06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rebuchet MS" panose="020B0603020202020204"/>
              </a:rPr>
              <a:t>https://www.nba.com/pelicans/cityedition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solidFill>
                <a:prstClr val="white"/>
              </a:solidFill>
              <a:latin typeface="Trebuchet MS" panose="020B060302020202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rebuchet MS" panose="020B0603020202020204"/>
              </a:rPr>
              <a:t>https://www.nba.com/news/portland-trail-blazers-city-edition-uniform-oregon</a:t>
            </a:r>
          </a:p>
        </p:txBody>
      </p:sp>
      <p:pic>
        <p:nvPicPr>
          <p:cNvPr id="19" name="Picture 4" descr="Image result for nba logo transparent&quot;">
            <a:extLst>
              <a:ext uri="{FF2B5EF4-FFF2-40B4-BE49-F238E27FC236}">
                <a16:creationId xmlns:a16="http://schemas.microsoft.com/office/drawing/2014/main" id="{9E8E0510-0065-48FD-ABC5-9BD57AD2F9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Image result for nike swoosh transparent white&quot;">
            <a:extLst>
              <a:ext uri="{FF2B5EF4-FFF2-40B4-BE49-F238E27FC236}">
                <a16:creationId xmlns:a16="http://schemas.microsoft.com/office/drawing/2014/main" id="{4761FF27-D291-4553-8278-D262978C69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Jordan Logo Jumpman Nike transparent PNG - StickPNG">
            <a:extLst>
              <a:ext uri="{FF2B5EF4-FFF2-40B4-BE49-F238E27FC236}">
                <a16:creationId xmlns:a16="http://schemas.microsoft.com/office/drawing/2014/main" id="{E9A696A6-BDCF-417E-BD6B-0A260E9BA8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51B32070-D8FB-48A9-834B-4B72DD8408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9F39FCC8-FFCF-4340-BD8F-3C09FF4FA126}"/>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3895167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90908" y="4710483"/>
            <a:ext cx="7284680" cy="940240"/>
          </a:xfrm>
        </p:spPr>
        <p:txBody>
          <a:bodyPr>
            <a:normAutofit/>
          </a:bodyPr>
          <a:lstStyle/>
          <a:p>
            <a:r>
              <a:rPr lang="en-US" sz="4800" dirty="0"/>
              <a:t>NBA Branding</a:t>
            </a:r>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690908" y="5650118"/>
            <a:ext cx="7295335" cy="406566"/>
          </a:xfrm>
        </p:spPr>
        <p:txBody>
          <a:bodyPr>
            <a:normAutofit/>
          </a:bodyPr>
          <a:lstStyle/>
          <a:p>
            <a:r>
              <a:rPr lang="en-US" sz="1800" i="1" dirty="0"/>
              <a:t>2020-21 NBA Uniform Collections</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AF0A062-8FF5-4AEF-A500-7502B07F048B}"/>
              </a:ext>
            </a:extLst>
          </p:cNvPr>
          <p:cNvSpPr/>
          <p:nvPr/>
        </p:nvSpPr>
        <p:spPr>
          <a:xfrm>
            <a:off x="433988" y="187026"/>
            <a:ext cx="11317672" cy="4093428"/>
          </a:xfrm>
          <a:prstGeom prst="rect">
            <a:avLst/>
          </a:prstGeom>
        </p:spPr>
        <p:txBody>
          <a:bodyPr wrap="square">
            <a:spAutoFit/>
          </a:bodyPr>
          <a:lstStyle/>
          <a:p>
            <a:r>
              <a:rPr lang="en-US" sz="2000" dirty="0"/>
              <a:t>Nike introduced the NBA City Edition uniforms when they became the NBA’s official partner in 2017 (replacing adidas), designed to (according to the brand) “represent insights and emotion from the court to the upper deck to the cities’ streets, in pursuit of a unique way to capture each team and its city in a way that respects the past and present of the clubs while also positioning them for the future.”</a:t>
            </a:r>
          </a:p>
          <a:p>
            <a:endParaRPr lang="en-US" sz="2000" dirty="0"/>
          </a:p>
          <a:p>
            <a:r>
              <a:rPr lang="en-US" sz="2000" dirty="0"/>
              <a:t>The concept was, not surprisingly, incredibly popular with fans.  This season, fans will see more than half the teams in the league offering new city-themed uniforms.  In addition to the “City Edition” uniforms, NBA teams (in collaboration with Nike and Jordan Brand) continue to release alternative jersey collections, with titles like “Classic Edition”, “Statement Edition” and more. </a:t>
            </a:r>
            <a:r>
              <a:rPr kumimoji="0" lang="en-US" sz="2000" b="0" i="0" u="none" strike="noStrike" kern="1200" cap="none" spc="0" normalizeH="0" baseline="0" noProof="0" dirty="0">
                <a:ln>
                  <a:noFill/>
                </a:ln>
                <a:solidFill>
                  <a:prstClr val="white"/>
                </a:solidFill>
                <a:effectLst/>
                <a:uLnTx/>
                <a:uFillTx/>
                <a:latin typeface="Trebuchet MS" panose="020B0603020202020204"/>
                <a:ea typeface="+mn-ea"/>
                <a:cs typeface="+mn-cs"/>
              </a:rPr>
              <a:t>One new addition </a:t>
            </a:r>
            <a:r>
              <a:rPr lang="en-US" sz="2000" dirty="0">
                <a:solidFill>
                  <a:prstClr val="white"/>
                </a:solidFill>
                <a:latin typeface="Trebuchet MS" panose="020B0603020202020204"/>
              </a:rPr>
              <a:t>for the 2020-21 jerseys will be the inclusion of</a:t>
            </a:r>
            <a:r>
              <a:rPr kumimoji="0" lang="en-US" sz="2000" b="0" i="0" u="none" strike="noStrike" kern="1200" cap="none" spc="0" normalizeH="0" baseline="0" noProof="0" dirty="0">
                <a:ln>
                  <a:noFill/>
                </a:ln>
                <a:solidFill>
                  <a:prstClr val="white"/>
                </a:solidFill>
                <a:effectLst/>
                <a:uLnTx/>
                <a:uFillTx/>
                <a:latin typeface="Trebuchet MS" panose="020B0603020202020204"/>
                <a:ea typeface="+mn-ea"/>
                <a:cs typeface="+mn-cs"/>
              </a:rPr>
              <a:t> Jordan Brand’s </a:t>
            </a:r>
            <a:r>
              <a:rPr kumimoji="0" lang="en-US" sz="2000" b="0" i="0" u="none" strike="noStrike" kern="1200" cap="none" spc="0" normalizeH="0" baseline="0" noProof="0" dirty="0" err="1">
                <a:ln>
                  <a:noFill/>
                </a:ln>
                <a:solidFill>
                  <a:prstClr val="white"/>
                </a:solidFill>
                <a:effectLst/>
                <a:uLnTx/>
                <a:uFillTx/>
                <a:latin typeface="Trebuchet MS" panose="020B0603020202020204"/>
                <a:ea typeface="+mn-ea"/>
                <a:cs typeface="+mn-cs"/>
              </a:rPr>
              <a:t>Jumpman</a:t>
            </a:r>
            <a:r>
              <a:rPr kumimoji="0" lang="en-US" sz="2000" b="0" i="0" u="none" strike="noStrike" kern="1200" cap="none" spc="0" normalizeH="0" baseline="0" noProof="0" dirty="0">
                <a:ln>
                  <a:noFill/>
                </a:ln>
                <a:solidFill>
                  <a:prstClr val="white"/>
                </a:solidFill>
                <a:effectLst/>
                <a:uLnTx/>
                <a:uFillTx/>
                <a:latin typeface="Trebuchet MS" panose="020B0603020202020204"/>
                <a:ea typeface="+mn-ea"/>
                <a:cs typeface="+mn-cs"/>
              </a:rPr>
              <a:t> logo, which will be featured on Statement Edition uniforms.  </a:t>
            </a:r>
            <a:r>
              <a:rPr lang="en-US" sz="2000" dirty="0"/>
              <a:t>Overall, the initiative provides for fantastic branding and merchandising opportunities for the NBA, its teams, Nike and Jordan. </a:t>
            </a:r>
          </a:p>
        </p:txBody>
      </p:sp>
      <p:pic>
        <p:nvPicPr>
          <p:cNvPr id="23" name="Picture 4" descr="Image result for nba logo transparent&quot;">
            <a:extLst>
              <a:ext uri="{FF2B5EF4-FFF2-40B4-BE49-F238E27FC236}">
                <a16:creationId xmlns:a16="http://schemas.microsoft.com/office/drawing/2014/main" id="{C12BA862-085B-4E79-A82C-31C876AA27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Image result for nike swoosh transparent white&quot;">
            <a:extLst>
              <a:ext uri="{FF2B5EF4-FFF2-40B4-BE49-F238E27FC236}">
                <a16:creationId xmlns:a16="http://schemas.microsoft.com/office/drawing/2014/main" id="{089419FA-B3DB-41B4-95B3-D070885C1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Jordan Logo Jumpman Nike transparent PNG - StickPNG">
            <a:extLst>
              <a:ext uri="{FF2B5EF4-FFF2-40B4-BE49-F238E27FC236}">
                <a16:creationId xmlns:a16="http://schemas.microsoft.com/office/drawing/2014/main" id="{32155589-C941-44D1-9806-150678E412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A close up of a logo&#10;&#10;Description automatically generated">
            <a:extLst>
              <a:ext uri="{FF2B5EF4-FFF2-40B4-BE49-F238E27FC236}">
                <a16:creationId xmlns:a16="http://schemas.microsoft.com/office/drawing/2014/main" id="{9956C09D-C5E6-421C-8136-F9D7929C6E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8" name="TextBox 27">
            <a:extLst>
              <a:ext uri="{FF2B5EF4-FFF2-40B4-BE49-F238E27FC236}">
                <a16:creationId xmlns:a16="http://schemas.microsoft.com/office/drawing/2014/main" id="{4B8D4C10-7765-41A2-B41D-884E608FB2BF}"/>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1648098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038" name="Rectangle 80">
            <a:extLst>
              <a:ext uri="{FF2B5EF4-FFF2-40B4-BE49-F238E27FC236}">
                <a16:creationId xmlns:a16="http://schemas.microsoft.com/office/drawing/2014/main" id="{4EF2B093-EE03-4513-9CC1-3FED134DB8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9" name="Picture 82">
            <a:extLst>
              <a:ext uri="{FF2B5EF4-FFF2-40B4-BE49-F238E27FC236}">
                <a16:creationId xmlns:a16="http://schemas.microsoft.com/office/drawing/2014/main" id="{570CB42E-9381-4467-808D-9C9C9B347B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40" name="Picture 84">
            <a:extLst>
              <a:ext uri="{FF2B5EF4-FFF2-40B4-BE49-F238E27FC236}">
                <a16:creationId xmlns:a16="http://schemas.microsoft.com/office/drawing/2014/main" id="{797E5EB0-850D-4E1E-B5E1-15BDE5953C3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041" name="Rectangle 86">
            <a:extLst>
              <a:ext uri="{FF2B5EF4-FFF2-40B4-BE49-F238E27FC236}">
                <a16:creationId xmlns:a16="http://schemas.microsoft.com/office/drawing/2014/main" id="{ACA8B7CD-4C32-4DF2-B96E-2B432707C7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97166" y="5352599"/>
            <a:ext cx="4430822" cy="838256"/>
          </a:xfrm>
        </p:spPr>
        <p:txBody>
          <a:bodyPr>
            <a:noAutofit/>
          </a:bodyPr>
          <a:lstStyle/>
          <a:p>
            <a:pPr algn="l"/>
            <a:r>
              <a:rPr lang="en-US" sz="3200" b="1" dirty="0"/>
              <a:t>2020-21 Atlanta Hawks “City Edition” Uniforms</a:t>
            </a:r>
          </a:p>
        </p:txBody>
      </p:sp>
      <p:sp>
        <p:nvSpPr>
          <p:cNvPr id="1042" name="Rectangle 88">
            <a:extLst>
              <a:ext uri="{FF2B5EF4-FFF2-40B4-BE49-F238E27FC236}">
                <a16:creationId xmlns:a16="http://schemas.microsoft.com/office/drawing/2014/main" id="{0E5F4282-D045-4B94-88BF-ABB9DC2249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609941" y="1447876"/>
            <a:ext cx="3056465" cy="1597002"/>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90">
            <a:extLst>
              <a:ext uri="{FF2B5EF4-FFF2-40B4-BE49-F238E27FC236}">
                <a16:creationId xmlns:a16="http://schemas.microsoft.com/office/drawing/2014/main" id="{589B80DF-5D27-45E5-B4BC-AF179FC03C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79" y="488844"/>
            <a:ext cx="2739690" cy="248087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4" name="Rectangle 92">
            <a:extLst>
              <a:ext uri="{FF2B5EF4-FFF2-40B4-BE49-F238E27FC236}">
                <a16:creationId xmlns:a16="http://schemas.microsoft.com/office/drawing/2014/main" id="{6428145A-0D28-4D99-ADCE-27370688D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8" y="4169238"/>
            <a:ext cx="3378077" cy="2209379"/>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5" name="Rectangle 94">
            <a:extLst>
              <a:ext uri="{FF2B5EF4-FFF2-40B4-BE49-F238E27FC236}">
                <a16:creationId xmlns:a16="http://schemas.microsoft.com/office/drawing/2014/main" id="{E01DAC29-F89D-4AA8-87C4-DBC8B397BD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96483"/>
          </a:xfrm>
          <a:prstGeom prst="rect">
            <a:avLst/>
          </a:prstGeom>
        </p:spPr>
        <p:txBody>
          <a:bodyPr vert="horz" lIns="91440" tIns="45720" rIns="91440" bIns="45720" rtlCol="0">
            <a:normAutofit fontScale="92500" lnSpcReduction="2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Wingdings" panose="05000000000000000000" pitchFamily="2" charset="2"/>
              <a:buChar char="Ø"/>
            </a:pPr>
            <a:r>
              <a:rPr lang="en-US" i="1" dirty="0"/>
              <a:t>The Hawks revealed uniforms that are inspired by the franchise’s signature colors and marks synonymous with the team and its history in the city of Atlanta.</a:t>
            </a:r>
          </a:p>
          <a:p>
            <a:pPr marL="342900" indent="-342900" algn="l">
              <a:buFont typeface="Wingdings" panose="05000000000000000000" pitchFamily="2" charset="2"/>
              <a:buChar char="Ø"/>
            </a:pPr>
            <a:r>
              <a:rPr lang="en-US" i="1" dirty="0"/>
              <a:t>Atlanta also announced an unprecedented partnership with the estate of civil rights icon Dr. Martin Luther King Jr, the National Basketball Association (NBA), the National Basketball Players Association (NBPA) and Nike with the release of its 2020–21 MLK Nike City Edition uniform.</a:t>
            </a:r>
          </a:p>
        </p:txBody>
      </p:sp>
      <p:pic>
        <p:nvPicPr>
          <p:cNvPr id="30" name="Picture 4" descr="Image result for nba logo transparent&quot;">
            <a:extLst>
              <a:ext uri="{FF2B5EF4-FFF2-40B4-BE49-F238E27FC236}">
                <a16:creationId xmlns:a16="http://schemas.microsoft.com/office/drawing/2014/main" id="{B5466D2C-9906-4BC0-A05F-804DE104FD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descr="Image result for nike swoosh transparent white&quot;">
            <a:extLst>
              <a:ext uri="{FF2B5EF4-FFF2-40B4-BE49-F238E27FC236}">
                <a16:creationId xmlns:a16="http://schemas.microsoft.com/office/drawing/2014/main" id="{302DBB7F-BDA0-4826-B357-651218C410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499BAB9-3D39-4A37-92FF-29AD0FE14BE2}"/>
              </a:ext>
            </a:extLst>
          </p:cNvPr>
          <p:cNvSpPr/>
          <p:nvPr/>
        </p:nvSpPr>
        <p:spPr>
          <a:xfrm>
            <a:off x="8967678" y="3130582"/>
            <a:ext cx="2739691" cy="29841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12CD0A15-4448-45F4-8E46-A53138FBDB15}"/>
              </a:ext>
            </a:extLst>
          </p:cNvPr>
          <p:cNvSpPr/>
          <p:nvPr/>
        </p:nvSpPr>
        <p:spPr>
          <a:xfrm>
            <a:off x="8967678" y="6100298"/>
            <a:ext cx="2739690" cy="27831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A7B5327-B736-42CB-AC56-403D069CD326}"/>
              </a:ext>
            </a:extLst>
          </p:cNvPr>
          <p:cNvPicPr>
            <a:picLocks noChangeAspect="1"/>
          </p:cNvPicPr>
          <p:nvPr/>
        </p:nvPicPr>
        <p:blipFill>
          <a:blip r:embed="rId6"/>
          <a:stretch>
            <a:fillRect/>
          </a:stretch>
        </p:blipFill>
        <p:spPr>
          <a:xfrm>
            <a:off x="8967678" y="3887880"/>
            <a:ext cx="2739690" cy="1744119"/>
          </a:xfrm>
          <a:prstGeom prst="rect">
            <a:avLst/>
          </a:prstGeom>
        </p:spPr>
      </p:pic>
      <p:pic>
        <p:nvPicPr>
          <p:cNvPr id="10" name="Picture 9">
            <a:extLst>
              <a:ext uri="{FF2B5EF4-FFF2-40B4-BE49-F238E27FC236}">
                <a16:creationId xmlns:a16="http://schemas.microsoft.com/office/drawing/2014/main" id="{C70739C7-73F5-4535-AA83-B5E00F6A61D1}"/>
              </a:ext>
            </a:extLst>
          </p:cNvPr>
          <p:cNvPicPr>
            <a:picLocks noChangeAspect="1"/>
          </p:cNvPicPr>
          <p:nvPr/>
        </p:nvPicPr>
        <p:blipFill>
          <a:blip r:embed="rId7"/>
          <a:stretch>
            <a:fillRect/>
          </a:stretch>
        </p:blipFill>
        <p:spPr>
          <a:xfrm>
            <a:off x="5390984" y="479383"/>
            <a:ext cx="3498574" cy="3535501"/>
          </a:xfrm>
          <a:prstGeom prst="rect">
            <a:avLst/>
          </a:prstGeom>
        </p:spPr>
      </p:pic>
      <p:pic>
        <p:nvPicPr>
          <p:cNvPr id="12" name="Picture 11">
            <a:extLst>
              <a:ext uri="{FF2B5EF4-FFF2-40B4-BE49-F238E27FC236}">
                <a16:creationId xmlns:a16="http://schemas.microsoft.com/office/drawing/2014/main" id="{C270910D-92A0-40DD-A972-BA3B3B13B66F}"/>
              </a:ext>
            </a:extLst>
          </p:cNvPr>
          <p:cNvPicPr>
            <a:picLocks noChangeAspect="1"/>
          </p:cNvPicPr>
          <p:nvPr/>
        </p:nvPicPr>
        <p:blipFill>
          <a:blip r:embed="rId8"/>
          <a:stretch>
            <a:fillRect/>
          </a:stretch>
        </p:blipFill>
        <p:spPr>
          <a:xfrm>
            <a:off x="9268604" y="488844"/>
            <a:ext cx="2137838" cy="2480872"/>
          </a:xfrm>
          <a:prstGeom prst="rect">
            <a:avLst/>
          </a:prstGeom>
        </p:spPr>
      </p:pic>
      <p:pic>
        <p:nvPicPr>
          <p:cNvPr id="14" name="Picture 13">
            <a:extLst>
              <a:ext uri="{FF2B5EF4-FFF2-40B4-BE49-F238E27FC236}">
                <a16:creationId xmlns:a16="http://schemas.microsoft.com/office/drawing/2014/main" id="{DDDE6645-D763-45AC-82C9-38B28293C860}"/>
              </a:ext>
            </a:extLst>
          </p:cNvPr>
          <p:cNvPicPr>
            <a:picLocks noChangeAspect="1"/>
          </p:cNvPicPr>
          <p:nvPr/>
        </p:nvPicPr>
        <p:blipFill>
          <a:blip r:embed="rId9"/>
          <a:stretch>
            <a:fillRect/>
          </a:stretch>
        </p:blipFill>
        <p:spPr>
          <a:xfrm>
            <a:off x="5725531" y="4169238"/>
            <a:ext cx="2862896" cy="2212756"/>
          </a:xfrm>
          <a:prstGeom prst="rect">
            <a:avLst/>
          </a:prstGeom>
        </p:spPr>
      </p:pic>
      <p:pic>
        <p:nvPicPr>
          <p:cNvPr id="6148" name="Picture 4" descr="Jordan Logo Jumpman Nike transparent PNG - StickPNG">
            <a:extLst>
              <a:ext uri="{FF2B5EF4-FFF2-40B4-BE49-F238E27FC236}">
                <a16:creationId xmlns:a16="http://schemas.microsoft.com/office/drawing/2014/main" id="{C101F245-7E64-47B0-B5C5-C0E8FDD8FE2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EC6C4066-EFDD-4C9B-B260-C90D4154ADF1}"/>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2141206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2020-21 Brooklyn Nets “Classic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9"/>
            <a:ext cx="4685288" cy="3019156"/>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The Nets unveiled their Classic Edition uniform, which honors a fan-favorite “tie-dye” design worn during the 1990-91 season.</a:t>
            </a:r>
          </a:p>
          <a:p>
            <a:pPr marL="342900" lvl="0" indent="-342900" algn="l">
              <a:buFont typeface="Wingdings" panose="05000000000000000000" pitchFamily="2" charset="2"/>
              <a:buChar char="Ø"/>
            </a:pPr>
            <a:endParaRPr lang="en-US" i="1" dirty="0">
              <a:solidFill>
                <a:prstClr val="white"/>
              </a:solidFill>
            </a:endParaRPr>
          </a:p>
          <a:p>
            <a:pPr marL="342900" lvl="0" indent="-342900" algn="l">
              <a:buFont typeface="Wingdings" panose="05000000000000000000" pitchFamily="2" charset="2"/>
              <a:buChar char="Ø"/>
            </a:pPr>
            <a:r>
              <a:rPr lang="en-US" i="1" dirty="0">
                <a:solidFill>
                  <a:prstClr val="white"/>
                </a:solidFill>
              </a:rPr>
              <a:t>The team also announced a new Classic Edition Court for next season.</a:t>
            </a:r>
            <a:endParaRPr kumimoji="0" lang="en-US"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5" name="Picture 4">
            <a:extLst>
              <a:ext uri="{FF2B5EF4-FFF2-40B4-BE49-F238E27FC236}">
                <a16:creationId xmlns:a16="http://schemas.microsoft.com/office/drawing/2014/main" id="{B28106D9-9286-4690-8204-AD95A3B68523}"/>
              </a:ext>
            </a:extLst>
          </p:cNvPr>
          <p:cNvPicPr>
            <a:picLocks noChangeAspect="1"/>
          </p:cNvPicPr>
          <p:nvPr/>
        </p:nvPicPr>
        <p:blipFill>
          <a:blip r:embed="rId5"/>
          <a:stretch>
            <a:fillRect/>
          </a:stretch>
        </p:blipFill>
        <p:spPr>
          <a:xfrm>
            <a:off x="9015959" y="3514164"/>
            <a:ext cx="2643132" cy="2480872"/>
          </a:xfrm>
          <a:prstGeom prst="rect">
            <a:avLst/>
          </a:prstGeom>
        </p:spPr>
      </p:pic>
      <p:pic>
        <p:nvPicPr>
          <p:cNvPr id="8" name="Picture 7">
            <a:extLst>
              <a:ext uri="{FF2B5EF4-FFF2-40B4-BE49-F238E27FC236}">
                <a16:creationId xmlns:a16="http://schemas.microsoft.com/office/drawing/2014/main" id="{C7C099A7-7BE0-429D-9041-5D5AD55A4F47}"/>
              </a:ext>
            </a:extLst>
          </p:cNvPr>
          <p:cNvPicPr>
            <a:picLocks noChangeAspect="1"/>
          </p:cNvPicPr>
          <p:nvPr/>
        </p:nvPicPr>
        <p:blipFill>
          <a:blip r:embed="rId6"/>
          <a:stretch>
            <a:fillRect/>
          </a:stretch>
        </p:blipFill>
        <p:spPr>
          <a:xfrm>
            <a:off x="5480374" y="4242402"/>
            <a:ext cx="3319397" cy="2047080"/>
          </a:xfrm>
          <a:prstGeom prst="rect">
            <a:avLst/>
          </a:prstGeom>
        </p:spPr>
      </p:pic>
      <p:pic>
        <p:nvPicPr>
          <p:cNvPr id="10" name="Picture 9">
            <a:extLst>
              <a:ext uri="{FF2B5EF4-FFF2-40B4-BE49-F238E27FC236}">
                <a16:creationId xmlns:a16="http://schemas.microsoft.com/office/drawing/2014/main" id="{7349B6A9-72FB-4984-B1E0-E9811BA7B622}"/>
              </a:ext>
            </a:extLst>
          </p:cNvPr>
          <p:cNvPicPr>
            <a:picLocks noChangeAspect="1"/>
          </p:cNvPicPr>
          <p:nvPr/>
        </p:nvPicPr>
        <p:blipFill>
          <a:blip r:embed="rId7"/>
          <a:stretch>
            <a:fillRect/>
          </a:stretch>
        </p:blipFill>
        <p:spPr>
          <a:xfrm>
            <a:off x="8967680" y="813941"/>
            <a:ext cx="2747807" cy="1837260"/>
          </a:xfrm>
          <a:prstGeom prst="rect">
            <a:avLst/>
          </a:prstGeom>
        </p:spPr>
      </p:pic>
      <p:pic>
        <p:nvPicPr>
          <p:cNvPr id="12" name="Picture 11">
            <a:extLst>
              <a:ext uri="{FF2B5EF4-FFF2-40B4-BE49-F238E27FC236}">
                <a16:creationId xmlns:a16="http://schemas.microsoft.com/office/drawing/2014/main" id="{28E93A12-42AE-4F75-8798-E065D4DBBB9B}"/>
              </a:ext>
            </a:extLst>
          </p:cNvPr>
          <p:cNvPicPr>
            <a:picLocks noChangeAspect="1"/>
          </p:cNvPicPr>
          <p:nvPr/>
        </p:nvPicPr>
        <p:blipFill>
          <a:blip r:embed="rId8"/>
          <a:stretch>
            <a:fillRect/>
          </a:stretch>
        </p:blipFill>
        <p:spPr>
          <a:xfrm>
            <a:off x="5915629" y="479383"/>
            <a:ext cx="2464437" cy="3526040"/>
          </a:xfrm>
          <a:prstGeom prst="rect">
            <a:avLst/>
          </a:prstGeom>
        </p:spPr>
      </p:pic>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9E33CF1A-A938-407F-BAD0-D340A58F6203}"/>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810432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169933" y="5166064"/>
            <a:ext cx="5016262" cy="1116622"/>
          </a:xfrm>
        </p:spPr>
        <p:txBody>
          <a:bodyPr>
            <a:noAutofit/>
          </a:bodyPr>
          <a:lstStyle/>
          <a:p>
            <a:pPr algn="l"/>
            <a:r>
              <a:rPr lang="en-US" sz="3200" b="1" dirty="0"/>
              <a:t>2020-21 Charlotte Hornets “Association” &amp; “Icon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9"/>
            <a:ext cx="4685288" cy="3019156"/>
          </a:xfrm>
          <a:prstGeom prst="rect">
            <a:avLst/>
          </a:prstGeom>
        </p:spPr>
        <p:txBody>
          <a:bodyPr vert="horz" lIns="91440" tIns="45720" rIns="91440" bIns="45720" rtlCol="0">
            <a:normAutofit fontScale="92500"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Hornets unveiled new Association and Icon Edition uniforms, which feature double pinstripes on the jersey, reminiscent of the second iteration of uniforms donned by the original Charlotte Hornets from 1997-2002.</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en-US" i="1" dirty="0">
                <a:solidFill>
                  <a:prstClr val="white"/>
                </a:solidFill>
                <a:latin typeface="Trebuchet MS" panose="020B0603020202020204"/>
              </a:rPr>
              <a:t>A “Buzz City” Icon Edition jersey celebrates Charlotte’s history as home of the first U.S. Branch Mint and the Carolina Gold Rush of the early 1800s.</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4" name="Picture 3">
            <a:extLst>
              <a:ext uri="{FF2B5EF4-FFF2-40B4-BE49-F238E27FC236}">
                <a16:creationId xmlns:a16="http://schemas.microsoft.com/office/drawing/2014/main" id="{67F1E34C-3CCD-4541-BF52-796AF13AEE91}"/>
              </a:ext>
            </a:extLst>
          </p:cNvPr>
          <p:cNvPicPr>
            <a:picLocks noChangeAspect="1"/>
          </p:cNvPicPr>
          <p:nvPr/>
        </p:nvPicPr>
        <p:blipFill>
          <a:blip r:embed="rId5"/>
          <a:stretch>
            <a:fillRect/>
          </a:stretch>
        </p:blipFill>
        <p:spPr>
          <a:xfrm>
            <a:off x="8967679" y="3721426"/>
            <a:ext cx="2739691" cy="2066347"/>
          </a:xfrm>
          <a:prstGeom prst="rect">
            <a:avLst/>
          </a:prstGeom>
        </p:spPr>
      </p:pic>
      <p:pic>
        <p:nvPicPr>
          <p:cNvPr id="7" name="Picture 6">
            <a:extLst>
              <a:ext uri="{FF2B5EF4-FFF2-40B4-BE49-F238E27FC236}">
                <a16:creationId xmlns:a16="http://schemas.microsoft.com/office/drawing/2014/main" id="{B39F0961-5472-44BC-A0B3-CDECC27C4B6B}"/>
              </a:ext>
            </a:extLst>
          </p:cNvPr>
          <p:cNvPicPr>
            <a:picLocks noChangeAspect="1"/>
          </p:cNvPicPr>
          <p:nvPr/>
        </p:nvPicPr>
        <p:blipFill>
          <a:blip r:embed="rId6"/>
          <a:stretch>
            <a:fillRect/>
          </a:stretch>
        </p:blipFill>
        <p:spPr>
          <a:xfrm>
            <a:off x="5481456" y="4175751"/>
            <a:ext cx="3304734" cy="2204678"/>
          </a:xfrm>
          <a:prstGeom prst="rect">
            <a:avLst/>
          </a:prstGeom>
        </p:spPr>
      </p:pic>
      <p:pic>
        <p:nvPicPr>
          <p:cNvPr id="11" name="Picture 10">
            <a:extLst>
              <a:ext uri="{FF2B5EF4-FFF2-40B4-BE49-F238E27FC236}">
                <a16:creationId xmlns:a16="http://schemas.microsoft.com/office/drawing/2014/main" id="{1146E0CE-ED88-44E8-ABB5-6AE472E3CC9C}"/>
              </a:ext>
            </a:extLst>
          </p:cNvPr>
          <p:cNvPicPr>
            <a:picLocks noChangeAspect="1"/>
          </p:cNvPicPr>
          <p:nvPr/>
        </p:nvPicPr>
        <p:blipFill>
          <a:blip r:embed="rId7"/>
          <a:stretch>
            <a:fillRect/>
          </a:stretch>
        </p:blipFill>
        <p:spPr>
          <a:xfrm>
            <a:off x="5843354" y="540690"/>
            <a:ext cx="2607013" cy="3416272"/>
          </a:xfrm>
          <a:prstGeom prst="rect">
            <a:avLst/>
          </a:prstGeom>
        </p:spPr>
      </p:pic>
      <p:pic>
        <p:nvPicPr>
          <p:cNvPr id="14" name="Picture 13">
            <a:extLst>
              <a:ext uri="{FF2B5EF4-FFF2-40B4-BE49-F238E27FC236}">
                <a16:creationId xmlns:a16="http://schemas.microsoft.com/office/drawing/2014/main" id="{87A523C6-4957-4A1A-A464-97EA7F9ECE50}"/>
              </a:ext>
            </a:extLst>
          </p:cNvPr>
          <p:cNvPicPr>
            <a:picLocks noChangeAspect="1"/>
          </p:cNvPicPr>
          <p:nvPr/>
        </p:nvPicPr>
        <p:blipFill>
          <a:blip r:embed="rId8"/>
          <a:stretch>
            <a:fillRect/>
          </a:stretch>
        </p:blipFill>
        <p:spPr>
          <a:xfrm>
            <a:off x="8967679" y="771763"/>
            <a:ext cx="2739691" cy="1875204"/>
          </a:xfrm>
          <a:prstGeom prst="rect">
            <a:avLst/>
          </a:prstGeom>
        </p:spPr>
      </p:pic>
      <p:pic>
        <p:nvPicPr>
          <p:cNvPr id="19" name="Picture 4" descr="Image result for nba logo transparent&quot;">
            <a:extLst>
              <a:ext uri="{FF2B5EF4-FFF2-40B4-BE49-F238E27FC236}">
                <a16:creationId xmlns:a16="http://schemas.microsoft.com/office/drawing/2014/main" id="{1B4C491B-A1A4-4A88-8712-E1BE307FF00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DDB383E9-8E51-415E-A323-65E2C6129E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BE5F041F-4CC6-45FB-91C0-ED7B4D97C94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747D10A5-214F-40E5-A7DD-A1EBC6676CCD}"/>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4024738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2020-21 Chicago Bulls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39638" y="2000081"/>
            <a:ext cx="4685288" cy="3019156"/>
          </a:xfrm>
          <a:prstGeom prst="rect">
            <a:avLst/>
          </a:prstGeom>
        </p:spPr>
        <p:txBody>
          <a:bodyPr vert="horz" lIns="91440" tIns="45720" rIns="91440" bIns="45720" rtlCol="0">
            <a:normAutofit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a:t>
            </a:r>
            <a:r>
              <a:rPr lang="en-US" i="1" dirty="0">
                <a:solidFill>
                  <a:prstClr val="white"/>
                </a:solidFill>
                <a:latin typeface="Trebuchet MS" panose="020B0603020202020204"/>
              </a:rPr>
              <a:t>Bulls’ uniform </a:t>
            </a: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honors Chicago in many different ways, including a homage to Daniel Burnham, the city planner who designed the city after the great Chicago fire of 1871.</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Chicago wordmark and the numbers on the jersey are displayed in an art deco style font. This font was inspired by the one used on directional signage at the United Center.</a:t>
            </a:r>
          </a:p>
        </p:txBody>
      </p:sp>
      <p:pic>
        <p:nvPicPr>
          <p:cNvPr id="1026" name="Picture 2">
            <a:extLst>
              <a:ext uri="{FF2B5EF4-FFF2-40B4-BE49-F238E27FC236}">
                <a16:creationId xmlns:a16="http://schemas.microsoft.com/office/drawing/2014/main" id="{43F95D56-04B5-4103-9724-D399D50972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8570" y="4312624"/>
            <a:ext cx="3378704" cy="19005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E8FBB32-F204-4CCC-A7C7-15E0F3BD5D3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143" r="4084"/>
          <a:stretch/>
        </p:blipFill>
        <p:spPr bwMode="auto">
          <a:xfrm>
            <a:off x="8967680" y="774313"/>
            <a:ext cx="2739690" cy="190793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6D465EF-A6DF-43CB-A4BF-DF5B7B46B9D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8015" r="25000"/>
          <a:stretch/>
        </p:blipFill>
        <p:spPr bwMode="auto">
          <a:xfrm>
            <a:off x="5445153" y="588712"/>
            <a:ext cx="3383887" cy="333449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2020-21 City Edition Jersey">
            <a:extLst>
              <a:ext uri="{FF2B5EF4-FFF2-40B4-BE49-F238E27FC236}">
                <a16:creationId xmlns:a16="http://schemas.microsoft.com/office/drawing/2014/main" id="{66C84CF0-E477-4BEF-93A4-A6471727022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8649" r="24529"/>
          <a:stretch/>
        </p:blipFill>
        <p:spPr bwMode="auto">
          <a:xfrm>
            <a:off x="8967680" y="3108953"/>
            <a:ext cx="2739690" cy="329129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Image result for nba logo transparent&quot;">
            <a:extLst>
              <a:ext uri="{FF2B5EF4-FFF2-40B4-BE49-F238E27FC236}">
                <a16:creationId xmlns:a16="http://schemas.microsoft.com/office/drawing/2014/main" id="{85D986DF-8546-412B-89B6-D4F698975B1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Image result for nike swoosh transparent white&quot;">
            <a:extLst>
              <a:ext uri="{FF2B5EF4-FFF2-40B4-BE49-F238E27FC236}">
                <a16:creationId xmlns:a16="http://schemas.microsoft.com/office/drawing/2014/main" id="{6AF60C77-E1CD-468F-87D6-89FE143C03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Jordan Logo Jumpman Nike transparent PNG - StickPNG">
            <a:extLst>
              <a:ext uri="{FF2B5EF4-FFF2-40B4-BE49-F238E27FC236}">
                <a16:creationId xmlns:a16="http://schemas.microsoft.com/office/drawing/2014/main" id="{F928F581-BDA7-4B00-A0A3-7FD252BD3CE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0BAD29FC-BAAD-4053-BBCE-CC5D8F9379A8}"/>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113792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2020-21 Denver Nuggets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9"/>
            <a:ext cx="4685288" cy="3019156"/>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Nuggets 2020-2021 City Edition uniform is the third in a series that brought back the rainbow skyline and will conclude the three-year design concept. </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flatirons red color nods to the landscape of Colorado and is a universal color for goodwill, which captures the meaning behind the jersey.</a:t>
            </a:r>
            <a:endParaRPr lang="en-US" i="1" dirty="0">
              <a:solidFill>
                <a:prstClr val="white"/>
              </a:solidFill>
              <a:latin typeface="Trebuchet MS" panose="020B0603020202020204"/>
            </a:endParaRP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2050" name="Picture 2">
            <a:extLst>
              <a:ext uri="{FF2B5EF4-FFF2-40B4-BE49-F238E27FC236}">
                <a16:creationId xmlns:a16="http://schemas.microsoft.com/office/drawing/2014/main" id="{957A7849-02D1-454C-9AAB-B5E4F54E98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9215" y="4175751"/>
            <a:ext cx="3006795" cy="22352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19FB259-9F11-426A-91C8-327A2264CEFF}"/>
              </a:ext>
            </a:extLst>
          </p:cNvPr>
          <p:cNvPicPr>
            <a:picLocks noChangeAspect="1"/>
          </p:cNvPicPr>
          <p:nvPr/>
        </p:nvPicPr>
        <p:blipFill>
          <a:blip r:embed="rId6"/>
          <a:stretch>
            <a:fillRect/>
          </a:stretch>
        </p:blipFill>
        <p:spPr>
          <a:xfrm>
            <a:off x="5706298" y="488844"/>
            <a:ext cx="2852627" cy="3540964"/>
          </a:xfrm>
          <a:prstGeom prst="rect">
            <a:avLst/>
          </a:prstGeom>
        </p:spPr>
      </p:pic>
      <p:pic>
        <p:nvPicPr>
          <p:cNvPr id="7" name="Picture 6">
            <a:extLst>
              <a:ext uri="{FF2B5EF4-FFF2-40B4-BE49-F238E27FC236}">
                <a16:creationId xmlns:a16="http://schemas.microsoft.com/office/drawing/2014/main" id="{71A275E9-8AB3-468E-BECD-A7FC900516A8}"/>
              </a:ext>
            </a:extLst>
          </p:cNvPr>
          <p:cNvPicPr>
            <a:picLocks noChangeAspect="1"/>
          </p:cNvPicPr>
          <p:nvPr/>
        </p:nvPicPr>
        <p:blipFill rotWithShape="1">
          <a:blip r:embed="rId7"/>
          <a:srcRect r="19185"/>
          <a:stretch/>
        </p:blipFill>
        <p:spPr>
          <a:xfrm>
            <a:off x="8967680" y="473996"/>
            <a:ext cx="2739690" cy="2495720"/>
          </a:xfrm>
          <a:prstGeom prst="rect">
            <a:avLst/>
          </a:prstGeom>
        </p:spPr>
      </p:pic>
      <p:pic>
        <p:nvPicPr>
          <p:cNvPr id="2052" name="Picture 4">
            <a:extLst>
              <a:ext uri="{FF2B5EF4-FFF2-40B4-BE49-F238E27FC236}">
                <a16:creationId xmlns:a16="http://schemas.microsoft.com/office/drawing/2014/main" id="{F3A46789-2612-4D5C-9A52-B9CF801032D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67679" y="3369407"/>
            <a:ext cx="2749957" cy="274995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Image result for nba logo transparent&quot;">
            <a:extLst>
              <a:ext uri="{FF2B5EF4-FFF2-40B4-BE49-F238E27FC236}">
                <a16:creationId xmlns:a16="http://schemas.microsoft.com/office/drawing/2014/main" id="{B583C913-8BD8-4A9D-B655-A7A9C3DCF1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Image result for nike swoosh transparent white&quot;">
            <a:extLst>
              <a:ext uri="{FF2B5EF4-FFF2-40B4-BE49-F238E27FC236}">
                <a16:creationId xmlns:a16="http://schemas.microsoft.com/office/drawing/2014/main" id="{7FDE16E3-AF17-4817-B9A5-69590CFE24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Jordan Logo Jumpman Nike transparent PNG - StickPNG">
            <a:extLst>
              <a:ext uri="{FF2B5EF4-FFF2-40B4-BE49-F238E27FC236}">
                <a16:creationId xmlns:a16="http://schemas.microsoft.com/office/drawing/2014/main" id="{DE679E3D-A048-4960-91B0-FD0958A3FB4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E1037D8-E08F-44F5-8041-0BFBEB3DC66B}"/>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4082559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2020-21 Golden State Warriors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314651"/>
          </a:xfrm>
          <a:prstGeom prst="rect">
            <a:avLst/>
          </a:prstGeom>
        </p:spPr>
        <p:txBody>
          <a:bodyPr vert="horz" lIns="91440" tIns="45720" rIns="91440" bIns="45720" rtlCol="0">
            <a:normAutofit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“Oakland Forever," presented by Rakuten, is a nod to the Warriors’ “We Believe” era and its turning point in Oakland’s basketball history.</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team’s City Edition Nike jerseys are set to celebrate the team’s 47 seasons in Oakland by focusing on the “We Believe” playoff run in 2007.</a:t>
            </a:r>
          </a:p>
        </p:txBody>
      </p:sp>
      <p:pic>
        <p:nvPicPr>
          <p:cNvPr id="3074" name="Picture 2">
            <a:extLst>
              <a:ext uri="{FF2B5EF4-FFF2-40B4-BE49-F238E27FC236}">
                <a16:creationId xmlns:a16="http://schemas.microsoft.com/office/drawing/2014/main" id="{7927A077-EE45-40F5-8F6A-2EA69570E63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089" r="15211"/>
          <a:stretch/>
        </p:blipFill>
        <p:spPr bwMode="auto">
          <a:xfrm>
            <a:off x="5449197" y="488844"/>
            <a:ext cx="3377803" cy="352212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a:extLst>
              <a:ext uri="{FF2B5EF4-FFF2-40B4-BE49-F238E27FC236}">
                <a16:creationId xmlns:a16="http://schemas.microsoft.com/office/drawing/2014/main" id="{B58073B1-4283-4D7D-A3F4-7B3B25D754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8570" y="4334392"/>
            <a:ext cx="3377803" cy="19000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he Warriors' new Oakland Forever jerseys, presented by Rakuten, will serve as the City Edition Nike jerseys for the upcoming NBA season. The jerseys celebrate the team’s 47 seasons in Oakland by focusing on one of the We Believe era.(warriors.com)">
            <a:extLst>
              <a:ext uri="{FF2B5EF4-FFF2-40B4-BE49-F238E27FC236}">
                <a16:creationId xmlns:a16="http://schemas.microsoft.com/office/drawing/2014/main" id="{ACEE0529-D0DC-4CAD-B019-A0641DC265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66779" y="3360034"/>
            <a:ext cx="2739690" cy="273969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Image">
            <a:extLst>
              <a:ext uri="{FF2B5EF4-FFF2-40B4-BE49-F238E27FC236}">
                <a16:creationId xmlns:a16="http://schemas.microsoft.com/office/drawing/2014/main" id="{55A06F8D-3895-49C4-92E1-344BA70C7DD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1101" t="7559" r="31942" b="15043"/>
          <a:stretch/>
        </p:blipFill>
        <p:spPr bwMode="auto">
          <a:xfrm>
            <a:off x="9271220" y="474039"/>
            <a:ext cx="2115048" cy="24915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Image result for nba logo transparent&quot;">
            <a:extLst>
              <a:ext uri="{FF2B5EF4-FFF2-40B4-BE49-F238E27FC236}">
                <a16:creationId xmlns:a16="http://schemas.microsoft.com/office/drawing/2014/main" id="{C552C7AD-4F80-4D57-BEFA-871524E9013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Image result for nike swoosh transparent white&quot;">
            <a:extLst>
              <a:ext uri="{FF2B5EF4-FFF2-40B4-BE49-F238E27FC236}">
                <a16:creationId xmlns:a16="http://schemas.microsoft.com/office/drawing/2014/main" id="{F18128FD-8AAA-48EA-8121-95A6A4AC49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Jordan Logo Jumpman Nike transparent PNG - StickPNG">
            <a:extLst>
              <a:ext uri="{FF2B5EF4-FFF2-40B4-BE49-F238E27FC236}">
                <a16:creationId xmlns:a16="http://schemas.microsoft.com/office/drawing/2014/main" id="{3664568E-6AF6-4B29-929D-46A3C67E597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F6D348BA-0714-45B4-ADCD-BAE85B3F0250}"/>
              </a:ext>
            </a:extLst>
          </p:cNvPr>
          <p:cNvSpPr txBox="1"/>
          <p:nvPr/>
        </p:nvSpPr>
        <p:spPr>
          <a:xfrm>
            <a:off x="5878663" y="6457558"/>
            <a:ext cx="5527779" cy="307777"/>
          </a:xfrm>
          <a:prstGeom prst="rect">
            <a:avLst/>
          </a:prstGeom>
          <a:noFill/>
        </p:spPr>
        <p:txBody>
          <a:bodyPr wrap="square">
            <a:spAutoFit/>
          </a:bodyPr>
          <a:lstStyle/>
          <a:p>
            <a:r>
              <a:rPr lang="en-US" sz="1400" i="1" dirty="0"/>
              <a:t>https://www.nba.com/news/new-team-uniforms-2020-21-season</a:t>
            </a:r>
          </a:p>
        </p:txBody>
      </p:sp>
    </p:spTree>
    <p:extLst>
      <p:ext uri="{BB962C8B-B14F-4D97-AF65-F5344CB8AC3E}">
        <p14:creationId xmlns:p14="http://schemas.microsoft.com/office/powerpoint/2010/main" val="1414957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8678" y="5248496"/>
            <a:ext cx="4471630" cy="1116622"/>
          </a:xfrm>
        </p:spPr>
        <p:txBody>
          <a:bodyPr>
            <a:noAutofit/>
          </a:bodyPr>
          <a:lstStyle/>
          <a:p>
            <a:pPr algn="l"/>
            <a:r>
              <a:rPr lang="en-US" sz="3200" b="1" dirty="0"/>
              <a:t>2020-21 New Orleans Pelicans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9"/>
            <a:ext cx="4685288" cy="3019156"/>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New Orleans Pelicans unveiled their latest City Edition uniforms, and the design is inspired by the city’s municipal flags. </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rPr>
              <a:t>“The color scheme and design dates back to 1918 when the official flag was adopted by the City of New Orleans,” the team said in a statement.</a:t>
            </a:r>
          </a:p>
        </p:txBody>
      </p:sp>
      <p:pic>
        <p:nvPicPr>
          <p:cNvPr id="4098" name="Picture 2">
            <a:extLst>
              <a:ext uri="{FF2B5EF4-FFF2-40B4-BE49-F238E27FC236}">
                <a16:creationId xmlns:a16="http://schemas.microsoft.com/office/drawing/2014/main" id="{B76D33A5-58B2-424F-A734-974387BDCB3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5984"/>
          <a:stretch/>
        </p:blipFill>
        <p:spPr bwMode="auto">
          <a:xfrm>
            <a:off x="5449197" y="479383"/>
            <a:ext cx="3377804" cy="35355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D82FE8C-8F2F-413E-9E50-95F34F24A88C}"/>
              </a:ext>
            </a:extLst>
          </p:cNvPr>
          <p:cNvPicPr>
            <a:picLocks noChangeAspect="1"/>
          </p:cNvPicPr>
          <p:nvPr/>
        </p:nvPicPr>
        <p:blipFill>
          <a:blip r:embed="rId6"/>
          <a:stretch>
            <a:fillRect/>
          </a:stretch>
        </p:blipFill>
        <p:spPr>
          <a:xfrm>
            <a:off x="9195452" y="488844"/>
            <a:ext cx="2265624" cy="2480872"/>
          </a:xfrm>
          <a:prstGeom prst="rect">
            <a:avLst/>
          </a:prstGeom>
        </p:spPr>
      </p:pic>
      <p:pic>
        <p:nvPicPr>
          <p:cNvPr id="4102" name="Picture 6" descr="Pelicans City Edition Jersey">
            <a:extLst>
              <a:ext uri="{FF2B5EF4-FFF2-40B4-BE49-F238E27FC236}">
                <a16:creationId xmlns:a16="http://schemas.microsoft.com/office/drawing/2014/main" id="{0A70F55F-884B-485E-9F41-079B0B33E7D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9138" b="18597"/>
          <a:stretch/>
        </p:blipFill>
        <p:spPr bwMode="auto">
          <a:xfrm>
            <a:off x="8967680" y="3130583"/>
            <a:ext cx="2750843" cy="353550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a:extLst>
              <a:ext uri="{FF2B5EF4-FFF2-40B4-BE49-F238E27FC236}">
                <a16:creationId xmlns:a16="http://schemas.microsoft.com/office/drawing/2014/main" id="{22ACCEC5-B8D6-47DB-AC00-BAA2D2C39380}"/>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8706"/>
          <a:stretch/>
        </p:blipFill>
        <p:spPr bwMode="auto">
          <a:xfrm>
            <a:off x="5556036" y="4189250"/>
            <a:ext cx="3164125" cy="218936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Image result for nba logo transparent&quot;">
            <a:extLst>
              <a:ext uri="{FF2B5EF4-FFF2-40B4-BE49-F238E27FC236}">
                <a16:creationId xmlns:a16="http://schemas.microsoft.com/office/drawing/2014/main" id="{4DC61A25-0E9E-4A54-95F6-DFFD8E53D5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Image result for nike swoosh transparent white&quot;">
            <a:extLst>
              <a:ext uri="{FF2B5EF4-FFF2-40B4-BE49-F238E27FC236}">
                <a16:creationId xmlns:a16="http://schemas.microsoft.com/office/drawing/2014/main" id="{2FF35949-AFAE-4028-A88B-FB6D858FE2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Jordan Logo Jumpman Nike transparent PNG - StickPNG">
            <a:extLst>
              <a:ext uri="{FF2B5EF4-FFF2-40B4-BE49-F238E27FC236}">
                <a16:creationId xmlns:a16="http://schemas.microsoft.com/office/drawing/2014/main" id="{989747A7-0EFF-45FE-8E42-ABC0664CC1C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566777"/>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otalTime>7393</TotalTime>
  <Words>1369</Words>
  <Application>Microsoft Office PowerPoint</Application>
  <PresentationFormat>Widescreen</PresentationFormat>
  <Paragraphs>97</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Trebuchet MS</vt:lpstr>
      <vt:lpstr>Wingdings</vt:lpstr>
      <vt:lpstr>Berlin</vt:lpstr>
      <vt:lpstr>NBA Branding</vt:lpstr>
      <vt:lpstr>NBA Branding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NBA Marketing &amp; Branding Discussion</vt:lpstr>
      <vt:lpstr>NBA Marketing &amp; Branding Discussion</vt:lpstr>
      <vt:lpstr>NBA Marketing &amp; Branding Discussion</vt:lpstr>
      <vt:lpstr>Branding Activity</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NBA Branding</dc:title>
  <dc:creator>Chris Lindauer</dc:creator>
  <cp:lastModifiedBy>Chris Lindauer</cp:lastModifiedBy>
  <cp:revision>70</cp:revision>
  <dcterms:created xsi:type="dcterms:W3CDTF">2019-11-12T15:47:39Z</dcterms:created>
  <dcterms:modified xsi:type="dcterms:W3CDTF">2020-11-20T19:02:50Z</dcterms:modified>
</cp:coreProperties>
</file>