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80" r:id="rId4"/>
    <p:sldId id="276" r:id="rId5"/>
    <p:sldId id="277" r:id="rId6"/>
    <p:sldId id="274" r:id="rId7"/>
    <p:sldId id="275" r:id="rId8"/>
    <p:sldId id="281" r:id="rId9"/>
    <p:sldId id="257" r:id="rId10"/>
    <p:sldId id="258" r:id="rId11"/>
    <p:sldId id="259" r:id="rId12"/>
    <p:sldId id="260" r:id="rId13"/>
    <p:sldId id="270" r:id="rId14"/>
    <p:sldId id="271" r:id="rId15"/>
    <p:sldId id="272" r:id="rId16"/>
    <p:sldId id="264" r:id="rId17"/>
    <p:sldId id="282" r:id="rId18"/>
    <p:sldId id="262" r:id="rId19"/>
    <p:sldId id="263" r:id="rId20"/>
    <p:sldId id="283" r:id="rId21"/>
    <p:sldId id="265" r:id="rId22"/>
    <p:sldId id="266" r:id="rId23"/>
    <p:sldId id="268" r:id="rId24"/>
    <p:sldId id="278" r:id="rId25"/>
    <p:sldId id="269" r:id="rId26"/>
    <p:sldId id="267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7499B-ECE5-4C96-BCE4-A9AA8EC11A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A4C465-0CC0-4C98-84AF-FC38668792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E75B4-7A33-4375-840B-5CC65B1CA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2662EE-8FBE-4FAF-9049-CD2270905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004673-F536-4DA1-B57B-37C185E28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572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B90E6-CB80-4972-9A94-413D94B00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CF081F-CD30-4280-88C3-7B6B64B45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BEBBE-D013-437E-B948-B655446A8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E60CC-0443-425A-BF2F-7A1022C5F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AF9CA-FF1C-40E5-8561-BCB3250C3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839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A70528-78D8-40A0-9909-CC31898A86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AF1938-FA05-4E85-9FC4-2E0CCEBC43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3903B-940F-480D-A16C-57D947082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9D98C-E2D5-400A-9C34-8186B77EC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B674CF-147D-4FA8-BB13-78F98ABF5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56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127B3-F330-495E-960E-C567C706F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7585C1-7128-4E30-BC5B-3139A7FE1B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117A06-E701-4642-9BD9-4F7FD501A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780B51-F451-4167-86BB-4B45C0379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974892-1924-4EC3-8F79-A5BDC0635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17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8273E-6EDB-4E5B-B65E-FEC905F21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9594E0-4444-471E-9150-709F7B097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AC7719-3603-486D-BEB1-50B6E7FAD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39A1F-EDFB-4B7D-A92F-B134C60BC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69EF2-E4AF-477E-A9FA-8D99CF1A9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69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07175-491F-455C-9193-DAC11E247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09340-0330-43E1-ADB8-57922E8E8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B0BA90-92EF-417D-92DB-8CCFED65DD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AC805E-6BC0-4B83-BF6E-ACC25B218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68672-A92B-4DD0-A7E0-DA8F5E844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7BCA2C-CCF0-45BC-963A-B47D63301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57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06C37-9A2B-4AA6-8738-CAABBB14F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4EAFB0-0A69-41ED-8C96-0B979E39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6D38F5-2E05-472E-88B8-3242538D0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79A5CF-CCF6-4BC4-8C56-EC80F7333D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7F38A5-32F0-4BFD-B167-A4F695EAFA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A7F889-E5BD-4A2C-87A1-F505E0FC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E889BD-5B6F-4521-B8C2-2816CF798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BE923F-5679-4016-807A-C241E7559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3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5650B-8EAD-4692-B392-22F7A8E57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937252-EA26-4A88-AC69-1E54F062F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DA8C72-E221-484D-9A9A-5281B11A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3941F-02FB-426F-B6D4-20D5C3B1B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814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E22BB0-2560-4423-95B3-F36777656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6C47B2-139F-4746-BE79-4368B89BA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21462-B77A-4DA2-AEC8-125D7FCD8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58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C7C34-C14D-4BD7-91D5-8DAA0848C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C0441-6F24-4BE9-8CFB-D363EA94E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D95750-161C-41F7-AB61-E22B6E65E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7ACB70-3522-40EC-914F-B37823C6B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C594A9-B1D7-480E-A14D-F226B45D2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0DCCE0-78B8-47D3-9D46-E2AA1A7E0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59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E244F-9EC4-4A3E-8332-7A0ECAEF9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794F1E-8AEF-4045-8740-355948AD2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9AF29-0C63-431D-98A6-02F4A314AD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BB6FE-DB1B-44A8-93CB-5C5ECB4F8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4A9C8D-31F6-48B6-BAA1-14229DBD8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09372-2A5E-4C1D-B41F-525CE833B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801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45D8CC-D9B9-4E2C-8432-C269FA81A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B222F8-FB74-4782-AD94-A824DB9F4B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750953-C90D-4A43-A0C0-1D25454EAC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27A07-E24C-4DEB-BAF7-9F7A56470742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486F7-7F3C-4289-9736-E80D439752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98C14-77D3-4822-A01B-A27A2BD597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1663A-E83A-49C3-AE79-16F7765A5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147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57 million sports nerds can't be wrong » strategy">
            <a:extLst>
              <a:ext uri="{FF2B5EF4-FFF2-40B4-BE49-F238E27FC236}">
                <a16:creationId xmlns:a16="http://schemas.microsoft.com/office/drawing/2014/main" id="{122AF672-275E-4900-96D9-44A427B8E7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3" r="22507"/>
          <a:stretch/>
        </p:blipFill>
        <p:spPr bwMode="auto">
          <a:xfrm>
            <a:off x="6482080" y="-6818"/>
            <a:ext cx="5709920" cy="686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632899" y="-293953"/>
            <a:ext cx="6253317" cy="36860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Bookman Old Style" panose="020F0302020204030204"/>
              </a:rPr>
              <a:t>Ratings Report</a:t>
            </a:r>
            <a:endParaRPr kumimoji="0" lang="en-US" sz="8000" b="0" i="0" u="none" strike="noStrike" kern="1200" cap="none" spc="-5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Bookman Old Style" panose="020F0302020204030204"/>
              <a:ea typeface="+mj-ea"/>
              <a:cs typeface="+mj-cs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632899" y="4103532"/>
            <a:ext cx="6269347" cy="10214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400" b="0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Covid-19 and its impact on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400" b="0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Sports Television viewership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688558" y="3571903"/>
            <a:ext cx="50243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203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33%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387778" y="1953112"/>
            <a:ext cx="6547128" cy="2951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800" b="0" i="0" u="none" strike="noStrike" kern="1200" cap="all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When asked why they were watching less sports, 33% responded that “sports have become </a:t>
            </a:r>
            <a:r>
              <a:rPr kumimoji="0" lang="en-US" sz="2800" b="0" i="0" u="none" strike="noStrike" kern="1200" cap="all" spc="2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too political’’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picture containing person, floor, indoor, wall&#10;&#10;Description automatically generated">
            <a:extLst>
              <a:ext uri="{FF2B5EF4-FFF2-40B4-BE49-F238E27FC236}">
                <a16:creationId xmlns:a16="http://schemas.microsoft.com/office/drawing/2014/main" id="{A6D46701-68CD-46F6-BF40-7E3569E39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7"/>
          <a:stretch/>
        </p:blipFill>
        <p:spPr>
          <a:xfrm>
            <a:off x="434930" y="2365513"/>
            <a:ext cx="4001897" cy="30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92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40%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414841" y="2219108"/>
            <a:ext cx="6517157" cy="15969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top response (40%) was from fans who said they “found other things to do” 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picture containing person, floor, indoor, wall&#10;&#10;Description automatically generated">
            <a:extLst>
              <a:ext uri="{FF2B5EF4-FFF2-40B4-BE49-F238E27FC236}">
                <a16:creationId xmlns:a16="http://schemas.microsoft.com/office/drawing/2014/main" id="{A6D46701-68CD-46F6-BF40-7E3569E39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7"/>
          <a:stretch/>
        </p:blipFill>
        <p:spPr>
          <a:xfrm>
            <a:off x="434930" y="2365513"/>
            <a:ext cx="4001897" cy="30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722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30%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597720" y="2493728"/>
            <a:ext cx="6467611" cy="1870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800" b="0" i="0" u="none" strike="noStrike" kern="1200" cap="all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30% of respondents said they found sports “less exciting without fans”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picture containing person, floor, indoor, wall&#10;&#10;Description automatically generated">
            <a:extLst>
              <a:ext uri="{FF2B5EF4-FFF2-40B4-BE49-F238E27FC236}">
                <a16:creationId xmlns:a16="http://schemas.microsoft.com/office/drawing/2014/main" id="{A6D46701-68CD-46F6-BF40-7E3569E39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7"/>
          <a:stretch/>
        </p:blipFill>
        <p:spPr>
          <a:xfrm>
            <a:off x="434930" y="2365513"/>
            <a:ext cx="4001897" cy="30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502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7%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443437" y="2184768"/>
            <a:ext cx="6467611" cy="1665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800" b="0" i="0" u="none" strike="noStrike" kern="1200" cap="all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7% said too many sports are on and they can only watch one thing at a time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picture containing person, floor, indoor, wall&#10;&#10;Description automatically generated">
            <a:extLst>
              <a:ext uri="{FF2B5EF4-FFF2-40B4-BE49-F238E27FC236}">
                <a16:creationId xmlns:a16="http://schemas.microsoft.com/office/drawing/2014/main" id="{A6D46701-68CD-46F6-BF40-7E3569E39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7"/>
          <a:stretch/>
        </p:blipFill>
        <p:spPr>
          <a:xfrm>
            <a:off x="434930" y="2365513"/>
            <a:ext cx="4001897" cy="30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837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11%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443437" y="2184767"/>
            <a:ext cx="6467611" cy="2426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800" b="0" i="0" u="none" strike="noStrike" kern="1200" cap="all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11% said they didn’t view games in shortened / abbreviated seasons as legitimate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picture containing person, floor, indoor, wall&#10;&#10;Description automatically generated">
            <a:extLst>
              <a:ext uri="{FF2B5EF4-FFF2-40B4-BE49-F238E27FC236}">
                <a16:creationId xmlns:a16="http://schemas.microsoft.com/office/drawing/2014/main" id="{A6D46701-68CD-46F6-BF40-7E3569E39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7"/>
          <a:stretch/>
        </p:blipFill>
        <p:spPr>
          <a:xfrm>
            <a:off x="434930" y="2365513"/>
            <a:ext cx="4001897" cy="30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5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11%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443437" y="2184767"/>
            <a:ext cx="6467611" cy="2426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800" b="0" i="0" u="none" strike="noStrike" kern="1200" cap="all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11% cited concerns about getting together with others to watch live sports amid a pandemic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picture containing person, floor, indoor, wall&#10;&#10;Description automatically generated">
            <a:extLst>
              <a:ext uri="{FF2B5EF4-FFF2-40B4-BE49-F238E27FC236}">
                <a16:creationId xmlns:a16="http://schemas.microsoft.com/office/drawing/2014/main" id="{A6D46701-68CD-46F6-BF40-7E3569E39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7"/>
          <a:stretch/>
        </p:blipFill>
        <p:spPr>
          <a:xfrm>
            <a:off x="434930" y="2365513"/>
            <a:ext cx="4001897" cy="30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88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70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06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7" name="Rectangle 72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B4776CF-29B3-4F86-AB6C-7710C1E50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35728" y="478460"/>
            <a:ext cx="6520544" cy="588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995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57 million sports nerds can't be wrong » strategy">
            <a:extLst>
              <a:ext uri="{FF2B5EF4-FFF2-40B4-BE49-F238E27FC236}">
                <a16:creationId xmlns:a16="http://schemas.microsoft.com/office/drawing/2014/main" id="{122AF672-275E-4900-96D9-44A427B8E7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3" r="22507"/>
          <a:stretch/>
        </p:blipFill>
        <p:spPr bwMode="auto">
          <a:xfrm>
            <a:off x="6482080" y="-6818"/>
            <a:ext cx="5709920" cy="686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632899" y="520739"/>
            <a:ext cx="6253317" cy="25961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Ratings Report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632899" y="4213570"/>
            <a:ext cx="5219261" cy="2123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4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Are there any positives that could come of the ratings decline with sports broadcasts?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632899" y="3556000"/>
            <a:ext cx="50243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90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48%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363924" y="2004796"/>
            <a:ext cx="6578932" cy="2848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800" b="0" i="0" u="none" strike="noStrike" kern="1200" cap="all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48% of fans said the wide variety of different sports during the pandemic allowed them to watch or follow a new sport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 descr="A picture containing indoor, person, wall, floor&#10;&#10;Description automatically generated">
            <a:extLst>
              <a:ext uri="{FF2B5EF4-FFF2-40B4-BE49-F238E27FC236}">
                <a16:creationId xmlns:a16="http://schemas.microsoft.com/office/drawing/2014/main" id="{FC3F9A2B-1B5E-4638-BA1A-C3C69E57B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1" y="2870421"/>
            <a:ext cx="4002067" cy="266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837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94%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597549" y="2370556"/>
            <a:ext cx="6467611" cy="2116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800" b="0" i="0" u="none" strike="noStrike" kern="1200" cap="all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94% of that group said they will continue to follow that new sport 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picture containing indoor, person, wall, floor&#10;&#10;Description automatically generated">
            <a:extLst>
              <a:ext uri="{FF2B5EF4-FFF2-40B4-BE49-F238E27FC236}">
                <a16:creationId xmlns:a16="http://schemas.microsoft.com/office/drawing/2014/main" id="{A36DA302-18CF-4E93-B18D-3D6A34C49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1" y="2870421"/>
            <a:ext cx="4002067" cy="266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23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632899" y="520739"/>
            <a:ext cx="7922704" cy="1212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Ratings Report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37484" y="2253502"/>
            <a:ext cx="11230446" cy="10214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tabLst/>
              <a:defRPr/>
            </a:pPr>
            <a:r>
              <a:rPr kumimoji="0" lang="en-US" sz="24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When live sports returned 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amid the pandemic earlier this year, viewership levels spiked to near record levels.  However, that ratings boost was short-lived.  By the time many sports leagues reached the playoffs, ratings were down significantly, even setting ratings lows in some cases.</a:t>
            </a:r>
          </a:p>
          <a:p>
            <a:pPr marR="0" lvl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tabLst/>
              <a:defRPr/>
            </a:pPr>
            <a:endParaRPr kumimoji="0" lang="en-US" sz="2400" b="1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tabLst/>
              <a:defRPr/>
            </a:pPr>
            <a:r>
              <a:rPr kumimoji="0" lang="en-US" sz="24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A recent study conducted by a market research group sought to identify why viewership has declined during the pandemic across the sports broadcasting landscape.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632899" y="1902128"/>
            <a:ext cx="746152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11816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493%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363924" y="2004796"/>
            <a:ext cx="6578932" cy="2848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800" b="0" i="0" u="none" strike="noStrike" kern="1200" cap="all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Bucking the trend of declining ratings, the national women’s soccer league has seen ratings jump by 493%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 descr="A picture containing indoor, person, wall, floor&#10;&#10;Description automatically generated">
            <a:extLst>
              <a:ext uri="{FF2B5EF4-FFF2-40B4-BE49-F238E27FC236}">
                <a16:creationId xmlns:a16="http://schemas.microsoft.com/office/drawing/2014/main" id="{FC3F9A2B-1B5E-4638-BA1A-C3C69E57B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1" y="2870421"/>
            <a:ext cx="4002067" cy="266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713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62%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472333" y="1095501"/>
            <a:ext cx="6284736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800" b="0" i="0" u="none" strike="noStrike" kern="1200" cap="all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62% of fans said they were now ready to adopt new tech, like augmented and virtual reality, because of the pandemic, potentially creating new opportunities for sports marketers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picture containing indoor, person, wall, floor&#10;&#10;Description automatically generated">
            <a:extLst>
              <a:ext uri="{FF2B5EF4-FFF2-40B4-BE49-F238E27FC236}">
                <a16:creationId xmlns:a16="http://schemas.microsoft.com/office/drawing/2014/main" id="{FCC69509-04A2-4AED-968B-9F87A7A5D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1" y="2870421"/>
            <a:ext cx="4002067" cy="266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16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57 million sports nerds can't be wrong » strategy">
            <a:extLst>
              <a:ext uri="{FF2B5EF4-FFF2-40B4-BE49-F238E27FC236}">
                <a16:creationId xmlns:a16="http://schemas.microsoft.com/office/drawing/2014/main" id="{122AF672-275E-4900-96D9-44A427B8E7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3" r="22507"/>
          <a:stretch/>
        </p:blipFill>
        <p:spPr bwMode="auto">
          <a:xfrm>
            <a:off x="6482080" y="-6818"/>
            <a:ext cx="5709920" cy="686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632899" y="520739"/>
            <a:ext cx="6253317" cy="24689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Ratings Report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616869" y="4122058"/>
            <a:ext cx="6269347" cy="10214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40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DISCUSSION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sz="4000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QUESTIONS</a:t>
            </a:r>
            <a:endParaRPr kumimoji="0" lang="en-US" sz="4000" b="1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632899" y="3462572"/>
            <a:ext cx="50243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0869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632899" y="83667"/>
            <a:ext cx="7159379" cy="95794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Discussion Questions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480777" y="1545836"/>
            <a:ext cx="11230446" cy="10214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/>
              <a:tabLst/>
              <a:defRPr/>
            </a:pPr>
            <a:r>
              <a:rPr kumimoji="0" lang="en-US" sz="24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What are broadcast rights?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/>
              <a:tabLst/>
              <a:defRPr/>
            </a:pP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Why are broadcast rights important to companies like </a:t>
            </a:r>
            <a:r>
              <a:rPr lang="en-US" b="1" dirty="0" err="1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espn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 and fox?  Why are they important to sports leagues like the </a:t>
            </a:r>
            <a:r>
              <a:rPr lang="en-US" b="1" dirty="0" err="1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nba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, </a:t>
            </a:r>
            <a:r>
              <a:rPr lang="en-US" b="1" dirty="0" err="1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nfl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, </a:t>
            </a:r>
            <a:r>
              <a:rPr lang="en-US" b="1" dirty="0" err="1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mlb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 and </a:t>
            </a:r>
            <a:r>
              <a:rPr lang="en-US" b="1" dirty="0" err="1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nhl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?  </a:t>
            </a:r>
            <a:endParaRPr kumimoji="0" lang="en-US" sz="2400" b="1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/>
              <a:tabLst/>
              <a:defRPr/>
            </a:pP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What are ratings?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/>
              <a:tabLst/>
              <a:defRPr/>
            </a:pPr>
            <a:r>
              <a:rPr kumimoji="0" lang="en-US" sz="24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Why are ratings important to broadcast companies?  Why are they important to sports leagues?  </a:t>
            </a: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/>
              <a:tabLst/>
              <a:defRPr/>
            </a:pPr>
            <a:r>
              <a:rPr kumimoji="0" lang="en-US" sz="24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Why are ratings important to advertisers?</a:t>
            </a:r>
          </a:p>
          <a:p>
            <a:pPr marR="0" lvl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tabLst/>
              <a:defRPr/>
            </a:pPr>
            <a:endParaRPr kumimoji="0" lang="en-US" sz="2400" b="1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632899" y="1162657"/>
            <a:ext cx="671410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9660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632899" y="83667"/>
            <a:ext cx="7159379" cy="95794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Discussion Questions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480777" y="1545836"/>
            <a:ext cx="11230446" cy="10214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+mj-lt"/>
              <a:buAutoNum type="arabicParenR" startAt="6"/>
              <a:tabLst/>
              <a:defRPr/>
            </a:pP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What is leisure time?  Why might that be an important concept to sports and entertainment marketing professionals?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+mj-lt"/>
              <a:buAutoNum type="arabicParenR" startAt="6"/>
              <a:tabLst/>
              <a:defRPr/>
            </a:pPr>
            <a:r>
              <a:rPr kumimoji="0" lang="en-US" sz="24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What is a niche sport?</a:t>
            </a: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 startAt="6"/>
              <a:tabLst/>
              <a:defRPr/>
            </a:pP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According to the study, how might niche sports have growth opportunities as a result of the pandemic?</a:t>
            </a: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 startAt="6"/>
              <a:tabLst/>
              <a:defRPr/>
            </a:pPr>
            <a:r>
              <a:rPr kumimoji="0" lang="en-US" sz="24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Have you been watching any live sports during the pandemic?  If so, what?</a:t>
            </a: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 startAt="6"/>
              <a:tabLst/>
              <a:defRPr/>
            </a:pP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Do you think ratings will bounce back next season for mainstream sports leagues like </a:t>
            </a:r>
            <a:r>
              <a:rPr lang="en-US" b="1" dirty="0" err="1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nfl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, </a:t>
            </a:r>
            <a:r>
              <a:rPr lang="en-US" b="1" dirty="0" err="1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nhl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, </a:t>
            </a:r>
            <a:r>
              <a:rPr lang="en-US" b="1" dirty="0" err="1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nba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 and </a:t>
            </a:r>
            <a:r>
              <a:rPr lang="en-US" b="1" dirty="0" err="1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mlb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?</a:t>
            </a:r>
            <a:endParaRPr kumimoji="0" lang="en-US" sz="2400" b="1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632899" y="1162657"/>
            <a:ext cx="671410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0531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57 million sports nerds can't be wrong » strategy">
            <a:extLst>
              <a:ext uri="{FF2B5EF4-FFF2-40B4-BE49-F238E27FC236}">
                <a16:creationId xmlns:a16="http://schemas.microsoft.com/office/drawing/2014/main" id="{122AF672-275E-4900-96D9-44A427B8E7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3" r="22507"/>
          <a:stretch/>
        </p:blipFill>
        <p:spPr bwMode="auto">
          <a:xfrm>
            <a:off x="6482080" y="-6818"/>
            <a:ext cx="5709920" cy="686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632899" y="520739"/>
            <a:ext cx="6253317" cy="24212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Ratings Report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632899" y="4384575"/>
            <a:ext cx="6269347" cy="10214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40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sources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632899" y="3587805"/>
            <a:ext cx="50243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0250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632899" y="520739"/>
            <a:ext cx="6253317" cy="1212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Sources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37484" y="2333015"/>
            <a:ext cx="11230446" cy="10214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/>
              <a:tabLst/>
              <a:defRPr/>
            </a:pPr>
            <a:r>
              <a:rPr kumimoji="0" lang="en-US" sz="16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bloomberg.com/news/articles/2020-10-13/</a:t>
            </a:r>
            <a:r>
              <a:rPr kumimoji="0" lang="en-US" sz="1600" b="1" i="0" u="none" strike="noStrike" kern="1200" cap="all" spc="200" normalizeH="0" baseline="0" noProof="0" dirty="0" err="1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nba</a:t>
            </a:r>
            <a:r>
              <a:rPr kumimoji="0" lang="en-US" sz="16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-ratings-decline-points-to-broader-trouble-in-tv-watching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/>
              <a:tabLst/>
              <a:defRPr/>
            </a:pPr>
            <a:r>
              <a:rPr lang="en-US" sz="1600" b="1" noProof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sportspromedia.com/news/stanley-cup-final-tv-ratings-nbc-tampa-bay-lightning-dallas-stars</a:t>
            </a:r>
            <a:r>
              <a:rPr kumimoji="0" lang="en-US" sz="1600" b="1" i="1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Sports business journal</a:t>
            </a:r>
            <a:r>
              <a:rPr kumimoji="0" lang="en-US" sz="1600" b="1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, e-mail newsletter; </a:t>
            </a:r>
            <a:r>
              <a:rPr kumimoji="0" lang="de-DE" sz="1600" b="1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Nov 3, 2020, 11:06 AM</a:t>
            </a:r>
            <a:endParaRPr lang="de-DE" sz="1600" b="1" dirty="0">
              <a:solidFill>
                <a:sysClr val="windowText" lastClr="000000">
                  <a:lumMod val="85000"/>
                  <a:lumOff val="15000"/>
                </a:sysClr>
              </a:solidFill>
              <a:latin typeface="Franklin Gothic Book" panose="020F0502020204030204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/>
              <a:tabLst/>
              <a:defRPr/>
            </a:pPr>
            <a:r>
              <a:rPr kumimoji="0" lang="de-DE" sz="16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sports.yahoo.com/2020-world-series-dodgers-rays-ratings-average-viewership-mlb-023421427.html</a:t>
            </a:r>
          </a:p>
          <a:p>
            <a:pPr marL="457200" marR="0" lvl="0" indent="-4572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AutoNum type="arabicParenR"/>
              <a:tabLst/>
              <a:defRPr/>
            </a:pPr>
            <a:r>
              <a:rPr kumimoji="0" lang="en-US" sz="16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abcnews.go.com/Entertainment/wireStory/world-series-tv-ratings-drop-32-previous-low-73893147</a:t>
            </a:r>
          </a:p>
          <a:p>
            <a:pPr marL="457200" indent="-457200">
              <a:buClr>
                <a:srgbClr val="F36826"/>
              </a:buClr>
              <a:buFont typeface="Calibri" panose="020F0502020204030204" pitchFamily="34" charset="0"/>
              <a:buAutoNum type="arabicParenR"/>
            </a:pPr>
            <a:r>
              <a:rPr kumimoji="0" lang="en-US" sz="1600" b="1" i="1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Sports business journal</a:t>
            </a:r>
            <a:r>
              <a:rPr kumimoji="0" lang="en-US" sz="16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, e-mail newsletter; </a:t>
            </a:r>
            <a:r>
              <a:rPr kumimoji="0" lang="de-DE" sz="16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Nov 4, 2020, 4:09 PM</a:t>
            </a:r>
          </a:p>
          <a:p>
            <a:pPr marL="457200" indent="-457200">
              <a:buClr>
                <a:srgbClr val="F36826"/>
              </a:buClr>
              <a:buFont typeface="Calibri" panose="020F0502020204030204" pitchFamily="34" charset="0"/>
              <a:buAutoNum type="arabicParenR"/>
            </a:pPr>
            <a:r>
              <a:rPr lang="de-DE" sz="1600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insider.com/nwsl-viewership-up-493-percent-despite-sports-ratings-struggles-2020-10</a:t>
            </a:r>
          </a:p>
          <a:p>
            <a:pPr marR="0" lvl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tabLst/>
              <a:defRPr/>
            </a:pPr>
            <a:endParaRPr kumimoji="0" lang="en-US" sz="2000" b="1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632899" y="1902128"/>
            <a:ext cx="50243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5519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57 million sports nerds can't be wrong » strategy">
            <a:extLst>
              <a:ext uri="{FF2B5EF4-FFF2-40B4-BE49-F238E27FC236}">
                <a16:creationId xmlns:a16="http://schemas.microsoft.com/office/drawing/2014/main" id="{122AF672-275E-4900-96D9-44A427B8E7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3" r="22507"/>
          <a:stretch/>
        </p:blipFill>
        <p:spPr bwMode="auto">
          <a:xfrm>
            <a:off x="6482080" y="-6818"/>
            <a:ext cx="5709920" cy="686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632899" y="520739"/>
            <a:ext cx="6253317" cy="252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Ratings Report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632899" y="4050495"/>
            <a:ext cx="5024341" cy="2123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tabLst/>
              <a:defRPr/>
            </a:pPr>
            <a:r>
              <a:rPr kumimoji="0" lang="en-US" sz="24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How do recent sports broadcasts compare with similar broadcasts from a year ago, prior to the pandemic?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728314" y="3454621"/>
            <a:ext cx="50243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348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51%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375080" y="558579"/>
            <a:ext cx="6639337" cy="373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This year’s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nba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finals between the Los Angeles Lakers’ and the Miami Heat averaged 7.5 million viewers on ABC over the six games, a 51% decline from last year’s broadcast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picture containing person, indoor, wall, floor&#10;&#10;Description automatically generated">
            <a:extLst>
              <a:ext uri="{FF2B5EF4-FFF2-40B4-BE49-F238E27FC236}">
                <a16:creationId xmlns:a16="http://schemas.microsoft.com/office/drawing/2014/main" id="{40876972-42D3-4B4B-A6C7-CF5EC1D71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92" y="2685992"/>
            <a:ext cx="4011907" cy="2675369"/>
          </a:xfrm>
          <a:prstGeom prst="rect">
            <a:avLst/>
          </a:prstGeom>
        </p:spPr>
      </p:pic>
      <p:pic>
        <p:nvPicPr>
          <p:cNvPr id="12290" name="Picture 2" descr="NBA Logo PNG Transparent &amp; SVG Vector - Freebie Supply">
            <a:extLst>
              <a:ext uri="{FF2B5EF4-FFF2-40B4-BE49-F238E27FC236}">
                <a16:creationId xmlns:a16="http://schemas.microsoft.com/office/drawing/2014/main" id="{2265D9AB-7FB5-4DC3-AE29-FC3D02502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4147" y="5182263"/>
            <a:ext cx="502721" cy="111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648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61%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287621" y="254615"/>
            <a:ext cx="6710896" cy="544647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This year’s Stanley Cup Final was the least-watched edition of the National Hockey League’s (NHL) champion-crowning series since 2007, according to Sports Media Watch.  the six-game series between the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tampa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Bay lightning and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dallas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stars on NBC saw ratings decline 61% from last year’s broadcast.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person, indoor, wall, floor&#10;&#10;Description automatically generated">
            <a:extLst>
              <a:ext uri="{FF2B5EF4-FFF2-40B4-BE49-F238E27FC236}">
                <a16:creationId xmlns:a16="http://schemas.microsoft.com/office/drawing/2014/main" id="{5DE65916-8FF0-4B61-B115-37A619D60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92" y="2685992"/>
            <a:ext cx="4011907" cy="2675369"/>
          </a:xfrm>
          <a:prstGeom prst="rect">
            <a:avLst/>
          </a:prstGeom>
        </p:spPr>
      </p:pic>
      <p:pic>
        <p:nvPicPr>
          <p:cNvPr id="11266" name="Picture 2" descr="National Hockey League Logo transparent PNG - StickPNG">
            <a:extLst>
              <a:ext uri="{FF2B5EF4-FFF2-40B4-BE49-F238E27FC236}">
                <a16:creationId xmlns:a16="http://schemas.microsoft.com/office/drawing/2014/main" id="{309A1F74-7693-4581-A4AE-DEDE390EC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9415" y="5361361"/>
            <a:ext cx="779102" cy="88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73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7%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292362" y="550795"/>
            <a:ext cx="6467611" cy="3305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 the half-way point of the season, NFL game viewership is off 7% from the same time  of last season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person, indoor, wall, floor&#10;&#10;Description automatically generated">
            <a:extLst>
              <a:ext uri="{FF2B5EF4-FFF2-40B4-BE49-F238E27FC236}">
                <a16:creationId xmlns:a16="http://schemas.microsoft.com/office/drawing/2014/main" id="{C3084AEA-7583-4B91-8E8E-937FE01C8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92" y="2685992"/>
            <a:ext cx="4011907" cy="2675369"/>
          </a:xfrm>
          <a:prstGeom prst="rect">
            <a:avLst/>
          </a:prstGeom>
        </p:spPr>
      </p:pic>
      <p:pic>
        <p:nvPicPr>
          <p:cNvPr id="4" name="Picture 2" descr="NFL Logo transparent PNG - StickPNG">
            <a:extLst>
              <a:ext uri="{FF2B5EF4-FFF2-40B4-BE49-F238E27FC236}">
                <a16:creationId xmlns:a16="http://schemas.microsoft.com/office/drawing/2014/main" id="{13B5CB4C-0BA5-45BB-8A67-7426537CF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448" y="5302538"/>
            <a:ext cx="763035" cy="100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968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12%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355974" y="495134"/>
            <a:ext cx="6189320" cy="4506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ratings declines also are hitting pregame shows, with “Fox NFL Kickoff” down 10%, “Fox NFL Sunday” down 9%, CBS’s “The NFL Today” down 4% and ESPN’s “Sunday NFL Countdown” down 12%.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person, indoor, wall, floor&#10;&#10;Description automatically generated">
            <a:extLst>
              <a:ext uri="{FF2B5EF4-FFF2-40B4-BE49-F238E27FC236}">
                <a16:creationId xmlns:a16="http://schemas.microsoft.com/office/drawing/2014/main" id="{6D490918-23AF-4D6B-937D-DBE57ADB4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92" y="2685992"/>
            <a:ext cx="4011907" cy="2675369"/>
          </a:xfrm>
          <a:prstGeom prst="rect">
            <a:avLst/>
          </a:prstGeom>
        </p:spPr>
      </p:pic>
      <p:pic>
        <p:nvPicPr>
          <p:cNvPr id="4" name="Picture 2" descr="NFL Logo transparent PNG - StickPNG">
            <a:extLst>
              <a:ext uri="{FF2B5EF4-FFF2-40B4-BE49-F238E27FC236}">
                <a16:creationId xmlns:a16="http://schemas.microsoft.com/office/drawing/2014/main" id="{49743E60-B998-4965-A1D7-EB0791723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448" y="5302538"/>
            <a:ext cx="763035" cy="100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143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57 million sports nerds can't be wrong » strategy">
            <a:extLst>
              <a:ext uri="{FF2B5EF4-FFF2-40B4-BE49-F238E27FC236}">
                <a16:creationId xmlns:a16="http://schemas.microsoft.com/office/drawing/2014/main" id="{122AF672-275E-4900-96D9-44A427B8E7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3" r="22507"/>
          <a:stretch/>
        </p:blipFill>
        <p:spPr bwMode="auto">
          <a:xfrm>
            <a:off x="6482080" y="-6818"/>
            <a:ext cx="5709920" cy="686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632899" y="-497029"/>
            <a:ext cx="6253317" cy="36860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Ratings Report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632899" y="4265181"/>
            <a:ext cx="5322628" cy="2123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400" b="1" i="0" u="none" strike="noStrike" kern="1200" cap="all" spc="20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WHY might ratings be dropping?  A </a:t>
            </a:r>
            <a:r>
              <a:rPr kumimoji="0" lang="en-US" sz="2400" b="1" i="0" u="none" strike="noStrike" kern="1200" cap="all" spc="200" normalizeH="0" baseline="0" noProof="0" dirty="0" err="1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recen</a:t>
            </a:r>
            <a:r>
              <a:rPr lang="en-US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Franklin Gothic Book" panose="020F0502020204030204"/>
              </a:rPr>
              <a:t>t study tries to answer that question…</a:t>
            </a:r>
            <a:endParaRPr kumimoji="0" lang="en-US" sz="2400" b="1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728315" y="3699124"/>
            <a:ext cx="50243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307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767C37-CF81-466D-98A2-DB215E892F07}"/>
              </a:ext>
            </a:extLst>
          </p:cNvPr>
          <p:cNvSpPr txBox="1">
            <a:spLocks/>
          </p:cNvSpPr>
          <p:nvPr/>
        </p:nvSpPr>
        <p:spPr>
          <a:xfrm>
            <a:off x="927097" y="294371"/>
            <a:ext cx="3509730" cy="16022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-5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20%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20EC85B-FE70-461B-B0BD-3AB87EFC6FEE}"/>
              </a:ext>
            </a:extLst>
          </p:cNvPr>
          <p:cNvSpPr txBox="1">
            <a:spLocks/>
          </p:cNvSpPr>
          <p:nvPr/>
        </p:nvSpPr>
        <p:spPr>
          <a:xfrm>
            <a:off x="5419584" y="1328947"/>
            <a:ext cx="6467611" cy="33773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rgbClr val="F36826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20% of sports fans polled in a recent 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MKTG/SRI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survey said they were watching less TV sports since the return amid the pandemic (evident based on viewership figures!)</a:t>
            </a:r>
            <a:endParaRPr kumimoji="0" lang="en-US" sz="2800" b="0" i="0" u="none" strike="noStrike" kern="1200" cap="all" spc="20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31C9C22-E1C6-4F80-834D-F966EE3FAF6B}"/>
              </a:ext>
            </a:extLst>
          </p:cNvPr>
          <p:cNvCxnSpPr>
            <a:cxnSpLocks/>
          </p:cNvCxnSpPr>
          <p:nvPr/>
        </p:nvCxnSpPr>
        <p:spPr>
          <a:xfrm>
            <a:off x="5017273" y="294371"/>
            <a:ext cx="0" cy="5446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DE2FE2-692B-451E-A19D-762FC4CD9267}"/>
              </a:ext>
            </a:extLst>
          </p:cNvPr>
          <p:cNvSpPr/>
          <p:nvPr/>
        </p:nvSpPr>
        <p:spPr>
          <a:xfrm>
            <a:off x="0" y="6353092"/>
            <a:ext cx="12192000" cy="504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person, floor, indoor, wall&#10;&#10;Description automatically generated">
            <a:extLst>
              <a:ext uri="{FF2B5EF4-FFF2-40B4-BE49-F238E27FC236}">
                <a16:creationId xmlns:a16="http://schemas.microsoft.com/office/drawing/2014/main" id="{A6D46701-68CD-46F6-BF40-7E3569E39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7"/>
          <a:stretch/>
        </p:blipFill>
        <p:spPr>
          <a:xfrm>
            <a:off x="434930" y="2365513"/>
            <a:ext cx="4001897" cy="30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60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4361</TotalTime>
  <Words>770</Words>
  <Application>Microsoft Office PowerPoint</Application>
  <PresentationFormat>Widescreen</PresentationFormat>
  <Paragraphs>67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Bookman Old Style</vt:lpstr>
      <vt:lpstr>Calibri</vt:lpstr>
      <vt:lpstr>Calibri Light</vt:lpstr>
      <vt:lpstr>Franklin Gothic 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Lindauer</dc:creator>
  <cp:lastModifiedBy>Chris Lindauer</cp:lastModifiedBy>
  <cp:revision>29</cp:revision>
  <dcterms:created xsi:type="dcterms:W3CDTF">2020-11-04T19:05:34Z</dcterms:created>
  <dcterms:modified xsi:type="dcterms:W3CDTF">2020-11-08T19:50:25Z</dcterms:modified>
</cp:coreProperties>
</file>