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4"/>
  </p:notesMasterIdLst>
  <p:handoutMasterIdLst>
    <p:handoutMasterId r:id="rId25"/>
  </p:handoutMasterIdLst>
  <p:sldIdLst>
    <p:sldId id="256" r:id="rId2"/>
    <p:sldId id="277" r:id="rId3"/>
    <p:sldId id="278" r:id="rId4"/>
    <p:sldId id="279" r:id="rId5"/>
    <p:sldId id="288" r:id="rId6"/>
    <p:sldId id="281" r:id="rId7"/>
    <p:sldId id="282" r:id="rId8"/>
    <p:sldId id="285" r:id="rId9"/>
    <p:sldId id="312" r:id="rId10"/>
    <p:sldId id="322" r:id="rId11"/>
    <p:sldId id="334" r:id="rId12"/>
    <p:sldId id="290" r:id="rId13"/>
    <p:sldId id="331" r:id="rId14"/>
    <p:sldId id="292" r:id="rId15"/>
    <p:sldId id="295" r:id="rId16"/>
    <p:sldId id="333" r:id="rId17"/>
    <p:sldId id="309" r:id="rId18"/>
    <p:sldId id="276" r:id="rId19"/>
    <p:sldId id="318" r:id="rId20"/>
    <p:sldId id="319" r:id="rId21"/>
    <p:sldId id="320" r:id="rId22"/>
    <p:sldId id="335"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7" autoAdjust="0"/>
    <p:restoredTop sz="94724"/>
  </p:normalViewPr>
  <p:slideViewPr>
    <p:cSldViewPr>
      <p:cViewPr varScale="1">
        <p:scale>
          <a:sx n="75" d="100"/>
          <a:sy n="75" d="100"/>
        </p:scale>
        <p:origin x="656" y="5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24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0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C4133C-D33D-4E82-95C2-F0307C4F6D1B}" type="slidenum">
              <a:rPr lang="en-US"/>
              <a:pPr/>
              <a:t>‹#›</a:t>
            </a:fld>
            <a:endParaRPr lang="en-US"/>
          </a:p>
        </p:txBody>
      </p:sp>
    </p:spTree>
    <p:extLst>
      <p:ext uri="{BB962C8B-B14F-4D97-AF65-F5344CB8AC3E}">
        <p14:creationId xmlns:p14="http://schemas.microsoft.com/office/powerpoint/2010/main" val="20448343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63F8D-C3E2-47E1-A7D4-AC5D1F43B3CF}" type="slidenum">
              <a:rPr lang="en-US"/>
              <a:pPr/>
              <a:t>1</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4036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10</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040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1E6641-6355-4E45-A493-4107CA3D581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031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12</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859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13</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356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14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43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15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814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16</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207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63F8D-C3E2-47E1-A7D4-AC5D1F43B3CF}" type="slidenum">
              <a:rPr lang="en-US"/>
              <a:pPr/>
              <a:t>17</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3468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18</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5709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19</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570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2</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400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20</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5709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21</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5709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22</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393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3</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517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14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2777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6</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432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7</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135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8</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884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6641-6355-4E45-A493-4107CA3D5812}" type="slidenum">
              <a:rPr lang="en-US"/>
              <a:pPr/>
              <a:t>9</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0431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2843213" y="2349500"/>
            <a:ext cx="6048375" cy="863600"/>
          </a:xfrm>
        </p:spPr>
        <p:txBody>
          <a:bodyPr/>
          <a:lstStyle>
            <a:lvl1pPr algn="ctr">
              <a:defRPr sz="3200" b="1">
                <a:solidFill>
                  <a:srgbClr val="080808"/>
                </a:solidFill>
              </a:defRPr>
            </a:lvl1pPr>
          </a:lstStyle>
          <a:p>
            <a:r>
              <a:rPr lang="en-US"/>
              <a:t>Click to edit Master title style</a:t>
            </a:r>
            <a:endParaRPr lang="ru-RU"/>
          </a:p>
        </p:txBody>
      </p:sp>
      <p:sp>
        <p:nvSpPr>
          <p:cNvPr id="273412" name="Rectangle 4"/>
          <p:cNvSpPr>
            <a:spLocks noGrp="1" noChangeArrowheads="1"/>
          </p:cNvSpPr>
          <p:nvPr>
            <p:ph type="subTitle" idx="1"/>
          </p:nvPr>
        </p:nvSpPr>
        <p:spPr>
          <a:xfrm>
            <a:off x="2843213" y="3141663"/>
            <a:ext cx="6048375" cy="576262"/>
          </a:xfrm>
        </p:spPr>
        <p:txBody>
          <a:bodyPr/>
          <a:lstStyle>
            <a:lvl1pPr marL="0" indent="0" algn="ctr">
              <a:buFontTx/>
              <a:buNone/>
              <a:defRPr sz="2400" b="1"/>
            </a:lvl1pPr>
          </a:lstStyle>
          <a:p>
            <a:r>
              <a:rPr lang="en-US"/>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43663" y="115888"/>
            <a:ext cx="1871662" cy="6048375"/>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827088" y="115888"/>
            <a:ext cx="5464175" cy="604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827088" y="115888"/>
            <a:ext cx="7488237" cy="6048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Содержимое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Содержимое 2"/>
          <p:cNvSpPr>
            <a:spLocks noGrp="1"/>
          </p:cNvSpPr>
          <p:nvPr>
            <p:ph sz="half" idx="1"/>
          </p:nvPr>
        </p:nvSpPr>
        <p:spPr>
          <a:xfrm>
            <a:off x="827088" y="908050"/>
            <a:ext cx="3667125"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Содержимое 3"/>
          <p:cNvSpPr>
            <a:spLocks noGrp="1"/>
          </p:cNvSpPr>
          <p:nvPr>
            <p:ph sz="half" idx="2"/>
          </p:nvPr>
        </p:nvSpPr>
        <p:spPr>
          <a:xfrm>
            <a:off x="4646613" y="908050"/>
            <a:ext cx="3668712"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900113" y="115888"/>
            <a:ext cx="69850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272387" name="Rectangle 3"/>
          <p:cNvSpPr>
            <a:spLocks noGrp="1" noChangeArrowheads="1"/>
          </p:cNvSpPr>
          <p:nvPr>
            <p:ph type="body" idx="1"/>
          </p:nvPr>
        </p:nvSpPr>
        <p:spPr bwMode="auto">
          <a:xfrm>
            <a:off x="827088" y="908050"/>
            <a:ext cx="7488237" cy="5256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3563888" y="1772816"/>
            <a:ext cx="5356275" cy="841375"/>
          </a:xfrm>
        </p:spPr>
        <p:txBody>
          <a:bodyPr/>
          <a:lstStyle/>
          <a:p>
            <a:pPr algn="r"/>
            <a:r>
              <a:rPr lang="en-US" sz="4000" dirty="0"/>
              <a:t>College Football </a:t>
            </a:r>
            <a:br>
              <a:rPr lang="en-US" sz="4000" dirty="0"/>
            </a:br>
            <a:r>
              <a:rPr lang="en-US" sz="4000" dirty="0"/>
              <a:t>Bowl $eason</a:t>
            </a:r>
            <a:endParaRPr lang="uk-UA" sz="4000" dirty="0"/>
          </a:p>
        </p:txBody>
      </p:sp>
      <p:sp>
        <p:nvSpPr>
          <p:cNvPr id="280579" name="Rectangle 3"/>
          <p:cNvSpPr>
            <a:spLocks noGrp="1" noChangeArrowheads="1"/>
          </p:cNvSpPr>
          <p:nvPr>
            <p:ph type="subTitle" idx="1"/>
          </p:nvPr>
        </p:nvSpPr>
        <p:spPr>
          <a:xfrm>
            <a:off x="2620963" y="3181350"/>
            <a:ext cx="6286500" cy="536575"/>
          </a:xfrm>
        </p:spPr>
        <p:txBody>
          <a:bodyPr/>
          <a:lstStyle/>
          <a:p>
            <a:pPr algn="r"/>
            <a:r>
              <a:rPr lang="en-US" sz="2800" dirty="0">
                <a:latin typeface="Verdana" pitchFamily="34" charset="0"/>
              </a:rPr>
              <a:t>By the numbers…</a:t>
            </a:r>
          </a:p>
          <a:p>
            <a:pPr algn="r"/>
            <a:r>
              <a:rPr lang="en-US" sz="2800" dirty="0">
                <a:latin typeface="Verdana" pitchFamily="34" charset="0"/>
              </a:rPr>
              <a:t>2020-21 Edition</a:t>
            </a:r>
          </a:p>
        </p:txBody>
      </p:sp>
      <p:pic>
        <p:nvPicPr>
          <p:cNvPr id="4" name="Picture 3"/>
          <p:cNvPicPr>
            <a:picLocks noChangeAspect="1"/>
          </p:cNvPicPr>
          <p:nvPr/>
        </p:nvPicPr>
        <p:blipFill>
          <a:blip r:embed="rId3"/>
          <a:stretch>
            <a:fillRect/>
          </a:stretch>
        </p:blipFill>
        <p:spPr>
          <a:xfrm>
            <a:off x="4355976" y="4569296"/>
            <a:ext cx="4594896" cy="2288704"/>
          </a:xfrm>
          <a:prstGeom prst="rect">
            <a:avLst/>
          </a:prstGeom>
        </p:spPr>
      </p:pic>
      <p:pic>
        <p:nvPicPr>
          <p:cNvPr id="5" name="Picture 4"/>
          <p:cNvPicPr>
            <a:picLocks noChangeAspect="1"/>
          </p:cNvPicPr>
          <p:nvPr/>
        </p:nvPicPr>
        <p:blipFill>
          <a:blip r:embed="rId4"/>
          <a:stretch>
            <a:fillRect/>
          </a:stretch>
        </p:blipFill>
        <p:spPr>
          <a:xfrm>
            <a:off x="1403648" y="415866"/>
            <a:ext cx="2808312" cy="13901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392460" y="2134920"/>
            <a:ext cx="8359080" cy="2246769"/>
          </a:xfrm>
          <a:prstGeom prst="rect">
            <a:avLst/>
          </a:prstGeom>
          <a:noFill/>
          <a:ln w="0" algn="ctr">
            <a:noFill/>
            <a:miter lim="800000"/>
            <a:headEnd/>
            <a:tailEnd/>
          </a:ln>
          <a:effectLst/>
        </p:spPr>
        <p:txBody>
          <a:bodyPr wrap="square">
            <a:spAutoFit/>
          </a:bodyPr>
          <a:lstStyle/>
          <a:p>
            <a:pPr algn="ctr"/>
            <a:r>
              <a:rPr lang="en-US" sz="2800" dirty="0">
                <a:latin typeface="Calibri" pitchFamily="34" charset="0"/>
              </a:rPr>
              <a:t>Ohio State’s victory over Clemson in the 2021 Sugar Bowl drew 19.1 million viewers. That game, along with the Rose Bowl game, represent the largest viewing audience on cable television since last year’s College Football National Championship Game.</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19.1 million</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43430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647700" y="2160320"/>
            <a:ext cx="7848600" cy="2677656"/>
          </a:xfrm>
          <a:prstGeom prst="rect">
            <a:avLst/>
          </a:prstGeom>
          <a:noFill/>
          <a:ln w="0" algn="ctr">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D4D4D"/>
                </a:solidFill>
                <a:effectLst/>
                <a:uLnTx/>
                <a:uFillTx/>
                <a:latin typeface="Calibri" pitchFamily="34" charset="0"/>
                <a:ea typeface="+mn-ea"/>
                <a:cs typeface="+mn-cs"/>
              </a:rPr>
              <a:t>The National Championship Game between Ohio State and Alabama delivered the LOWEST audience in the seven-year history of the title game, despite what many considered to be a “dream matchup” in terms of fan interest and what many had hoped would be a ratings bonanza.</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8800" b="1" i="0" u="none" strike="noStrike" kern="1200" cap="none" spc="0" normalizeH="0" baseline="-25000" noProof="0" dirty="0">
                <a:ln>
                  <a:noFill/>
                </a:ln>
                <a:solidFill>
                  <a:srgbClr val="080808"/>
                </a:solidFill>
                <a:effectLst/>
                <a:uLnTx/>
                <a:uFillTx/>
                <a:latin typeface="Arial" charset="0"/>
                <a:ea typeface="굴림" charset="-127"/>
                <a:cs typeface="+mn-cs"/>
              </a:rPr>
              <a:t>18.5 million</a:t>
            </a:r>
          </a:p>
        </p:txBody>
      </p:sp>
      <p:sp>
        <p:nvSpPr>
          <p:cNvPr id="10" name="Rectangle 9"/>
          <p:cNvSpPr/>
          <p:nvPr/>
        </p:nvSpPr>
        <p:spPr>
          <a:xfrm>
            <a:off x="685800" y="76200"/>
            <a:ext cx="7848600" cy="58477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itchFamily="34" charset="0"/>
                <a:ea typeface="+mn-ea"/>
                <a:cs typeface="+mn-cs"/>
              </a:rPr>
              <a:t>College Football Bowl $eason by the Numbers</a:t>
            </a:r>
            <a:endParaRPr kumimoji="0" lang="en-US" sz="32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42998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251520" y="2051505"/>
            <a:ext cx="8640960" cy="3046988"/>
          </a:xfrm>
          <a:prstGeom prst="rect">
            <a:avLst/>
          </a:prstGeom>
          <a:noFill/>
          <a:ln w="0" algn="ctr">
            <a:noFill/>
            <a:miter lim="800000"/>
            <a:headEnd/>
            <a:tailEnd/>
          </a:ln>
          <a:effectLst/>
        </p:spPr>
        <p:txBody>
          <a:bodyPr wrap="square">
            <a:spAutoFit/>
          </a:bodyPr>
          <a:lstStyle/>
          <a:p>
            <a:pPr algn="ctr"/>
            <a:r>
              <a:rPr lang="en-US" sz="3200" dirty="0">
                <a:latin typeface="Calibri" pitchFamily="34" charset="0"/>
              </a:rPr>
              <a:t>Bowl games in 2020-21 restricted attendance, in some cases not allowing any fans in the stadium. The Citrus Bowl between the Auburn Tigers and the Northwestern Wildcats was the highest-attended game of the bowl season, seeing 15,698 fans in the stadium for the game.</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15,698</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73768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253380" y="2160320"/>
            <a:ext cx="8637240" cy="2862322"/>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Compare that to last year when a matchup between Tennessee and Indiana drew the largest crowd for the TaxSlayer Gator Bowl in nearly ten years with an announced attendance of 61,789 fans</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61,789</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17907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316260" y="1997839"/>
            <a:ext cx="8587680" cy="3416320"/>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According to a report published last December, the economic impact of the nation's college bowl games is $1.5 billion annually.  Without fans traveling to stadiums, that number will be significantly lower for the 2020-21 college football bowl season.</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$1.5 billion</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73768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201960" y="2220408"/>
            <a:ext cx="8740080" cy="2308324"/>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Just 16,000 fans (or 20 percent capacity) were be allowed into Hard Rock Stadium to watch the Crimson Tide take on the Buckeyes in this year’s National Championship Game</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16,000</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73768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520080" y="2043038"/>
            <a:ext cx="8103840" cy="3046988"/>
          </a:xfrm>
          <a:prstGeom prst="rect">
            <a:avLst/>
          </a:prstGeom>
          <a:noFill/>
          <a:ln w="0" algn="ctr">
            <a:noFill/>
            <a:miter lim="800000"/>
            <a:headEnd/>
            <a:tailEnd/>
          </a:ln>
          <a:effectLst/>
        </p:spPr>
        <p:txBody>
          <a:bodyPr wrap="square">
            <a:spAutoFit/>
          </a:bodyPr>
          <a:lstStyle/>
          <a:p>
            <a:pPr algn="ctr"/>
            <a:r>
              <a:rPr lang="en-US" sz="3200" dirty="0">
                <a:latin typeface="Calibri" pitchFamily="34" charset="0"/>
              </a:rPr>
              <a:t>That exclusivity is driving up the price of a ticket to get in. The average ticket price for the 2021 College Football Playoff National Championship game cost an average of $1,759.68 (up 34% from last year and the second-highest of all-time). The cheapest ticket was $1,045.</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$1,759.68</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268071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3563888" y="1772816"/>
            <a:ext cx="5356275" cy="841375"/>
          </a:xfrm>
        </p:spPr>
        <p:txBody>
          <a:bodyPr/>
          <a:lstStyle/>
          <a:p>
            <a:pPr algn="r"/>
            <a:r>
              <a:rPr lang="en-US" sz="4000" dirty="0"/>
              <a:t>College Football </a:t>
            </a:r>
            <a:br>
              <a:rPr lang="en-US" sz="4000" dirty="0"/>
            </a:br>
            <a:r>
              <a:rPr lang="en-US" sz="4000" dirty="0"/>
              <a:t>Bowl $eason</a:t>
            </a:r>
            <a:endParaRPr lang="uk-UA" sz="4000" dirty="0"/>
          </a:p>
        </p:txBody>
      </p:sp>
      <p:sp>
        <p:nvSpPr>
          <p:cNvPr id="280579" name="Rectangle 3"/>
          <p:cNvSpPr>
            <a:spLocks noGrp="1" noChangeArrowheads="1"/>
          </p:cNvSpPr>
          <p:nvPr>
            <p:ph type="subTitle" idx="1"/>
          </p:nvPr>
        </p:nvSpPr>
        <p:spPr>
          <a:xfrm>
            <a:off x="2620963" y="3181350"/>
            <a:ext cx="6286500" cy="536575"/>
          </a:xfrm>
        </p:spPr>
        <p:txBody>
          <a:bodyPr/>
          <a:lstStyle/>
          <a:p>
            <a:pPr algn="r"/>
            <a:r>
              <a:rPr lang="en-US" sz="2800" dirty="0">
                <a:latin typeface="Verdana" pitchFamily="34" charset="0"/>
              </a:rPr>
              <a:t>Discussion Questions</a:t>
            </a:r>
            <a:endParaRPr lang="uk-UA" sz="2800" dirty="0">
              <a:latin typeface="Verdana" pitchFamily="34" charset="0"/>
            </a:endParaRPr>
          </a:p>
        </p:txBody>
      </p:sp>
      <p:pic>
        <p:nvPicPr>
          <p:cNvPr id="4" name="Picture 3"/>
          <p:cNvPicPr>
            <a:picLocks noChangeAspect="1"/>
          </p:cNvPicPr>
          <p:nvPr/>
        </p:nvPicPr>
        <p:blipFill>
          <a:blip r:embed="rId3"/>
          <a:stretch>
            <a:fillRect/>
          </a:stretch>
        </p:blipFill>
        <p:spPr>
          <a:xfrm>
            <a:off x="4355976" y="4569296"/>
            <a:ext cx="4594896" cy="2288704"/>
          </a:xfrm>
          <a:prstGeom prst="rect">
            <a:avLst/>
          </a:prstGeom>
        </p:spPr>
      </p:pic>
      <p:pic>
        <p:nvPicPr>
          <p:cNvPr id="5" name="Picture 4"/>
          <p:cNvPicPr>
            <a:picLocks noChangeAspect="1"/>
          </p:cNvPicPr>
          <p:nvPr/>
        </p:nvPicPr>
        <p:blipFill>
          <a:blip r:embed="rId4"/>
          <a:stretch>
            <a:fillRect/>
          </a:stretch>
        </p:blipFill>
        <p:spPr>
          <a:xfrm>
            <a:off x="1403648" y="415866"/>
            <a:ext cx="2808312" cy="1390114"/>
          </a:xfrm>
          <a:prstGeom prst="rect">
            <a:avLst/>
          </a:prstGeom>
        </p:spPr>
      </p:pic>
    </p:spTree>
    <p:extLst>
      <p:ext uri="{BB962C8B-B14F-4D97-AF65-F5344CB8AC3E}">
        <p14:creationId xmlns:p14="http://schemas.microsoft.com/office/powerpoint/2010/main" val="91818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1592643" y="1172570"/>
            <a:ext cx="7322757" cy="2308324"/>
          </a:xfrm>
          <a:prstGeom prst="rect">
            <a:avLst/>
          </a:prstGeom>
          <a:noFill/>
          <a:ln w="0" algn="ctr">
            <a:noFill/>
            <a:miter lim="800000"/>
            <a:headEnd/>
            <a:tailEnd/>
          </a:ln>
          <a:effectLst/>
        </p:spPr>
        <p:txBody>
          <a:bodyPr wrap="square">
            <a:spAutoFit/>
          </a:bodyPr>
          <a:lstStyle/>
          <a:p>
            <a:r>
              <a:rPr lang="en-US" sz="3600" dirty="0">
                <a:latin typeface="Calibri" pitchFamily="34" charset="0"/>
              </a:rPr>
              <a:t>What are broadcast rights?  Why do you think ESPN invested so much in the rights to the college football playoffs?</a:t>
            </a:r>
          </a:p>
        </p:txBody>
      </p:sp>
      <p:pic>
        <p:nvPicPr>
          <p:cNvPr id="4" name="Picture 3"/>
          <p:cNvPicPr>
            <a:picLocks noChangeAspect="1"/>
          </p:cNvPicPr>
          <p:nvPr/>
        </p:nvPicPr>
        <p:blipFill>
          <a:blip r:embed="rId3"/>
          <a:stretch>
            <a:fillRect/>
          </a:stretch>
        </p:blipFill>
        <p:spPr>
          <a:xfrm>
            <a:off x="152400" y="1295400"/>
            <a:ext cx="1209735" cy="1440160"/>
          </a:xfrm>
          <a:prstGeom prst="rect">
            <a:avLst/>
          </a:prstGeom>
        </p:spPr>
      </p:pic>
      <p:sp>
        <p:nvSpPr>
          <p:cNvPr id="51" name="Rectangle 21"/>
          <p:cNvSpPr>
            <a:spLocks noChangeArrowheads="1"/>
          </p:cNvSpPr>
          <p:nvPr/>
        </p:nvSpPr>
        <p:spPr bwMode="auto">
          <a:xfrm>
            <a:off x="-45025" y="1551056"/>
            <a:ext cx="1981200" cy="646331"/>
          </a:xfrm>
          <a:prstGeom prst="rect">
            <a:avLst/>
          </a:prstGeom>
          <a:noFill/>
          <a:ln w="9525">
            <a:noFill/>
            <a:miter lim="800000"/>
            <a:headEnd/>
            <a:tailEnd/>
          </a:ln>
          <a:effectLst/>
        </p:spPr>
        <p:txBody>
          <a:bodyPr wrap="square">
            <a:spAutoFit/>
          </a:bodyPr>
          <a:lstStyle/>
          <a:p>
            <a:pPr algn="ctr"/>
            <a:r>
              <a:rPr lang="en-US" altLang="ko-KR" sz="5400" b="1" baseline="-25000" dirty="0">
                <a:solidFill>
                  <a:schemeClr val="bg1"/>
                </a:solidFill>
                <a:ea typeface="굴림" charset="-127"/>
              </a:rPr>
              <a:t>1</a:t>
            </a:r>
            <a:endParaRPr lang="en-US" sz="5400" b="1" baseline="-25000" dirty="0">
              <a:solidFill>
                <a:schemeClr val="bg1"/>
              </a:solidFill>
            </a:endParaRPr>
          </a:p>
        </p:txBody>
      </p:sp>
      <p:sp>
        <p:nvSpPr>
          <p:cNvPr id="5" name="Rectangle 4"/>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
        <p:nvSpPr>
          <p:cNvPr id="6" name="Text Box 10"/>
          <p:cNvSpPr txBox="1">
            <a:spLocks noChangeArrowheads="1"/>
          </p:cNvSpPr>
          <p:nvPr/>
        </p:nvSpPr>
        <p:spPr bwMode="auto">
          <a:xfrm>
            <a:off x="1600200" y="3733800"/>
            <a:ext cx="7322757" cy="1754327"/>
          </a:xfrm>
          <a:prstGeom prst="rect">
            <a:avLst/>
          </a:prstGeom>
          <a:noFill/>
          <a:ln w="0" algn="ctr">
            <a:noFill/>
            <a:miter lim="800000"/>
            <a:headEnd/>
            <a:tailEnd/>
          </a:ln>
          <a:effectLst/>
        </p:spPr>
        <p:txBody>
          <a:bodyPr wrap="square">
            <a:spAutoFit/>
          </a:bodyPr>
          <a:lstStyle/>
          <a:p>
            <a:r>
              <a:rPr lang="en-US" sz="3600" dirty="0">
                <a:latin typeface="Calibri" pitchFamily="34" charset="0"/>
              </a:rPr>
              <a:t>What are ratings?  Why are they important to sponsors and advertisers?</a:t>
            </a:r>
          </a:p>
        </p:txBody>
      </p:sp>
      <p:pic>
        <p:nvPicPr>
          <p:cNvPr id="7" name="Picture 6"/>
          <p:cNvPicPr>
            <a:picLocks noChangeAspect="1"/>
          </p:cNvPicPr>
          <p:nvPr/>
        </p:nvPicPr>
        <p:blipFill>
          <a:blip r:embed="rId3"/>
          <a:stretch>
            <a:fillRect/>
          </a:stretch>
        </p:blipFill>
        <p:spPr>
          <a:xfrm>
            <a:off x="228600" y="3733800"/>
            <a:ext cx="1209735" cy="1440160"/>
          </a:xfrm>
          <a:prstGeom prst="rect">
            <a:avLst/>
          </a:prstGeom>
        </p:spPr>
      </p:pic>
      <p:sp>
        <p:nvSpPr>
          <p:cNvPr id="8" name="Rectangle 21"/>
          <p:cNvSpPr>
            <a:spLocks noChangeArrowheads="1"/>
          </p:cNvSpPr>
          <p:nvPr/>
        </p:nvSpPr>
        <p:spPr bwMode="auto">
          <a:xfrm>
            <a:off x="0" y="3964632"/>
            <a:ext cx="1981200" cy="646331"/>
          </a:xfrm>
          <a:prstGeom prst="rect">
            <a:avLst/>
          </a:prstGeom>
          <a:noFill/>
          <a:ln w="9525">
            <a:noFill/>
            <a:miter lim="800000"/>
            <a:headEnd/>
            <a:tailEnd/>
          </a:ln>
          <a:effectLst/>
        </p:spPr>
        <p:txBody>
          <a:bodyPr wrap="square">
            <a:spAutoFit/>
          </a:bodyPr>
          <a:lstStyle/>
          <a:p>
            <a:pPr algn="ctr"/>
            <a:r>
              <a:rPr lang="en-US" altLang="ko-KR" sz="5400" b="1" baseline="-25000" dirty="0">
                <a:solidFill>
                  <a:schemeClr val="bg1"/>
                </a:solidFill>
                <a:ea typeface="굴림" charset="-127"/>
              </a:rPr>
              <a:t>2</a:t>
            </a:r>
            <a:endParaRPr lang="en-US" sz="5400" b="1" baseline="-25000" dirty="0">
              <a:solidFill>
                <a:schemeClr val="bg1"/>
              </a:solidFill>
            </a:endParaRPr>
          </a:p>
        </p:txBody>
      </p:sp>
    </p:spTree>
    <p:extLst>
      <p:ext uri="{BB962C8B-B14F-4D97-AF65-F5344CB8AC3E}">
        <p14:creationId xmlns:p14="http://schemas.microsoft.com/office/powerpoint/2010/main" val="213168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1600200" y="1143000"/>
            <a:ext cx="7322757" cy="2062103"/>
          </a:xfrm>
          <a:prstGeom prst="rect">
            <a:avLst/>
          </a:prstGeom>
          <a:noFill/>
          <a:ln w="0" algn="ctr">
            <a:noFill/>
            <a:miter lim="800000"/>
            <a:headEnd/>
            <a:tailEnd/>
          </a:ln>
          <a:effectLst/>
        </p:spPr>
        <p:txBody>
          <a:bodyPr wrap="square">
            <a:spAutoFit/>
          </a:bodyPr>
          <a:lstStyle/>
          <a:p>
            <a:r>
              <a:rPr lang="en-US" sz="3200" dirty="0">
                <a:latin typeface="Calibri" pitchFamily="34" charset="0"/>
              </a:rPr>
              <a:t>What is economic impact?  Why is it an important concept when it relates to mega events like the Super Bowl, Olympic Games and NCAA Tournament?  </a:t>
            </a:r>
          </a:p>
        </p:txBody>
      </p:sp>
      <p:pic>
        <p:nvPicPr>
          <p:cNvPr id="4" name="Picture 3"/>
          <p:cNvPicPr>
            <a:picLocks noChangeAspect="1"/>
          </p:cNvPicPr>
          <p:nvPr/>
        </p:nvPicPr>
        <p:blipFill>
          <a:blip r:embed="rId3"/>
          <a:stretch>
            <a:fillRect/>
          </a:stretch>
        </p:blipFill>
        <p:spPr>
          <a:xfrm>
            <a:off x="152400" y="1447800"/>
            <a:ext cx="1209735" cy="1440160"/>
          </a:xfrm>
          <a:prstGeom prst="rect">
            <a:avLst/>
          </a:prstGeom>
        </p:spPr>
      </p:pic>
      <p:sp>
        <p:nvSpPr>
          <p:cNvPr id="51" name="Rectangle 21"/>
          <p:cNvSpPr>
            <a:spLocks noChangeArrowheads="1"/>
          </p:cNvSpPr>
          <p:nvPr/>
        </p:nvSpPr>
        <p:spPr bwMode="auto">
          <a:xfrm>
            <a:off x="-70425" y="1645930"/>
            <a:ext cx="1981200" cy="646331"/>
          </a:xfrm>
          <a:prstGeom prst="rect">
            <a:avLst/>
          </a:prstGeom>
          <a:noFill/>
          <a:ln w="9525">
            <a:noFill/>
            <a:miter lim="800000"/>
            <a:headEnd/>
            <a:tailEnd/>
          </a:ln>
          <a:effectLst/>
        </p:spPr>
        <p:txBody>
          <a:bodyPr wrap="square">
            <a:spAutoFit/>
          </a:bodyPr>
          <a:lstStyle/>
          <a:p>
            <a:pPr algn="ctr"/>
            <a:r>
              <a:rPr lang="en-US" altLang="ko-KR" sz="5400" b="1" baseline="-25000" dirty="0">
                <a:solidFill>
                  <a:schemeClr val="bg1"/>
                </a:solidFill>
                <a:ea typeface="굴림" charset="-127"/>
              </a:rPr>
              <a:t>3</a:t>
            </a:r>
            <a:endParaRPr lang="en-US" sz="5400" b="1" baseline="-25000" dirty="0">
              <a:solidFill>
                <a:schemeClr val="bg1"/>
              </a:solidFill>
            </a:endParaRPr>
          </a:p>
        </p:txBody>
      </p:sp>
      <p:sp>
        <p:nvSpPr>
          <p:cNvPr id="5" name="Rectangle 4"/>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
        <p:nvSpPr>
          <p:cNvPr id="6" name="Text Box 10"/>
          <p:cNvSpPr txBox="1">
            <a:spLocks noChangeArrowheads="1"/>
          </p:cNvSpPr>
          <p:nvPr/>
        </p:nvSpPr>
        <p:spPr bwMode="auto">
          <a:xfrm>
            <a:off x="1600200" y="3627498"/>
            <a:ext cx="7322757" cy="2062103"/>
          </a:xfrm>
          <a:prstGeom prst="rect">
            <a:avLst/>
          </a:prstGeom>
          <a:noFill/>
          <a:ln w="0" algn="ctr">
            <a:noFill/>
            <a:miter lim="800000"/>
            <a:headEnd/>
            <a:tailEnd/>
          </a:ln>
          <a:effectLst/>
        </p:spPr>
        <p:txBody>
          <a:bodyPr wrap="square">
            <a:spAutoFit/>
          </a:bodyPr>
          <a:lstStyle/>
          <a:p>
            <a:r>
              <a:rPr lang="en-US" sz="3200" dirty="0">
                <a:latin typeface="Calibri" pitchFamily="34" charset="0"/>
              </a:rPr>
              <a:t>What factors influence economic impact? How do you think the pandemic influenced the impact of this year’s bowl games on the economies of host cities?</a:t>
            </a:r>
          </a:p>
        </p:txBody>
      </p:sp>
      <p:pic>
        <p:nvPicPr>
          <p:cNvPr id="7" name="Picture 6"/>
          <p:cNvPicPr>
            <a:picLocks noChangeAspect="1"/>
          </p:cNvPicPr>
          <p:nvPr/>
        </p:nvPicPr>
        <p:blipFill>
          <a:blip r:embed="rId3"/>
          <a:stretch>
            <a:fillRect/>
          </a:stretch>
        </p:blipFill>
        <p:spPr>
          <a:xfrm>
            <a:off x="152400" y="3657600"/>
            <a:ext cx="1209735" cy="1440160"/>
          </a:xfrm>
          <a:prstGeom prst="rect">
            <a:avLst/>
          </a:prstGeom>
        </p:spPr>
      </p:pic>
      <p:sp>
        <p:nvSpPr>
          <p:cNvPr id="8" name="Rectangle 21"/>
          <p:cNvSpPr>
            <a:spLocks noChangeArrowheads="1"/>
          </p:cNvSpPr>
          <p:nvPr/>
        </p:nvSpPr>
        <p:spPr bwMode="auto">
          <a:xfrm>
            <a:off x="-106680" y="3867834"/>
            <a:ext cx="1981200" cy="646331"/>
          </a:xfrm>
          <a:prstGeom prst="rect">
            <a:avLst/>
          </a:prstGeom>
          <a:noFill/>
          <a:ln w="9525">
            <a:noFill/>
            <a:miter lim="800000"/>
            <a:headEnd/>
            <a:tailEnd/>
          </a:ln>
          <a:effectLst/>
        </p:spPr>
        <p:txBody>
          <a:bodyPr wrap="square">
            <a:spAutoFit/>
          </a:bodyPr>
          <a:lstStyle/>
          <a:p>
            <a:pPr algn="ctr"/>
            <a:r>
              <a:rPr lang="en-US" altLang="ko-KR" sz="5400" b="1" baseline="-25000" dirty="0">
                <a:solidFill>
                  <a:schemeClr val="bg1"/>
                </a:solidFill>
                <a:ea typeface="굴림" charset="-127"/>
              </a:rPr>
              <a:t>4</a:t>
            </a:r>
            <a:endParaRPr lang="en-US" sz="5400" b="1" baseline="-25000" dirty="0">
              <a:solidFill>
                <a:schemeClr val="bg1"/>
              </a:solidFill>
            </a:endParaRPr>
          </a:p>
        </p:txBody>
      </p:sp>
    </p:spTree>
    <p:extLst>
      <p:ext uri="{BB962C8B-B14F-4D97-AF65-F5344CB8AC3E}">
        <p14:creationId xmlns:p14="http://schemas.microsoft.com/office/powerpoint/2010/main" val="251462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152400" y="2209800"/>
            <a:ext cx="7848600" cy="2862322"/>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The 2020-21 college football bowl season featured </a:t>
            </a:r>
            <a:r>
              <a:rPr lang="en-US" sz="3600" b="1" u="sng" dirty="0">
                <a:latin typeface="Calibri" pitchFamily="34" charset="0"/>
              </a:rPr>
              <a:t>26</a:t>
            </a:r>
            <a:r>
              <a:rPr lang="en-US" sz="3600" dirty="0">
                <a:latin typeface="Calibri" pitchFamily="34" charset="0"/>
              </a:rPr>
              <a:t> bowl games (down from 41 last year due to the ongoing coronavirus pandemic, 35 games were originally scheduled in October of 2020)</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3203848" y="620688"/>
            <a:ext cx="2276455" cy="1323439"/>
          </a:xfrm>
          <a:prstGeom prst="rect">
            <a:avLst/>
          </a:prstGeom>
          <a:noFill/>
          <a:ln w="9525">
            <a:noFill/>
            <a:miter lim="800000"/>
            <a:headEnd/>
            <a:tailEnd/>
          </a:ln>
          <a:effectLst/>
        </p:spPr>
        <p:txBody>
          <a:bodyPr wrap="square">
            <a:spAutoFit/>
          </a:bodyPr>
          <a:lstStyle/>
          <a:p>
            <a:pPr algn="ctr"/>
            <a:r>
              <a:rPr lang="en-US" sz="12000" b="1" baseline="-25000" dirty="0">
                <a:solidFill>
                  <a:srgbClr val="080808"/>
                </a:solidFill>
                <a:ea typeface="굴림" charset="-127"/>
              </a:rPr>
              <a:t>26</a:t>
            </a:r>
            <a:endParaRPr lang="en-US" sz="12000" b="1" baseline="-25000" dirty="0">
              <a:solidFill>
                <a:srgbClr val="080808"/>
              </a:solidFill>
            </a:endParaRP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91401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1589079" y="1134533"/>
            <a:ext cx="7322757" cy="1569660"/>
          </a:xfrm>
          <a:prstGeom prst="rect">
            <a:avLst/>
          </a:prstGeom>
          <a:noFill/>
          <a:ln w="0" algn="ctr">
            <a:noFill/>
            <a:miter lim="800000"/>
            <a:headEnd/>
            <a:tailEnd/>
          </a:ln>
          <a:effectLst/>
        </p:spPr>
        <p:txBody>
          <a:bodyPr wrap="square">
            <a:spAutoFit/>
          </a:bodyPr>
          <a:lstStyle/>
          <a:p>
            <a:r>
              <a:rPr lang="en-US" sz="3200" dirty="0">
                <a:latin typeface="Calibri" pitchFamily="34" charset="0"/>
              </a:rPr>
              <a:t>How do you think the pandemic has impacted the business of college football? How did it impact this year’s bowl season?</a:t>
            </a:r>
          </a:p>
        </p:txBody>
      </p:sp>
      <p:pic>
        <p:nvPicPr>
          <p:cNvPr id="4" name="Picture 3"/>
          <p:cNvPicPr>
            <a:picLocks noChangeAspect="1"/>
          </p:cNvPicPr>
          <p:nvPr/>
        </p:nvPicPr>
        <p:blipFill>
          <a:blip r:embed="rId3"/>
          <a:stretch>
            <a:fillRect/>
          </a:stretch>
        </p:blipFill>
        <p:spPr>
          <a:xfrm>
            <a:off x="179512" y="1143000"/>
            <a:ext cx="1209735" cy="1440160"/>
          </a:xfrm>
          <a:prstGeom prst="rect">
            <a:avLst/>
          </a:prstGeom>
        </p:spPr>
      </p:pic>
      <p:sp>
        <p:nvSpPr>
          <p:cNvPr id="51" name="Rectangle 21"/>
          <p:cNvSpPr>
            <a:spLocks noChangeArrowheads="1"/>
          </p:cNvSpPr>
          <p:nvPr/>
        </p:nvSpPr>
        <p:spPr bwMode="auto">
          <a:xfrm>
            <a:off x="-20320" y="1321044"/>
            <a:ext cx="1981200" cy="646331"/>
          </a:xfrm>
          <a:prstGeom prst="rect">
            <a:avLst/>
          </a:prstGeom>
          <a:noFill/>
          <a:ln w="9525">
            <a:noFill/>
            <a:miter lim="800000"/>
            <a:headEnd/>
            <a:tailEnd/>
          </a:ln>
          <a:effectLst/>
        </p:spPr>
        <p:txBody>
          <a:bodyPr wrap="square">
            <a:spAutoFit/>
          </a:bodyPr>
          <a:lstStyle/>
          <a:p>
            <a:pPr algn="ctr"/>
            <a:r>
              <a:rPr lang="en-US" altLang="ko-KR" sz="5400" b="1" baseline="-25000" dirty="0">
                <a:solidFill>
                  <a:schemeClr val="bg1"/>
                </a:solidFill>
                <a:ea typeface="굴림" charset="-127"/>
              </a:rPr>
              <a:t>5</a:t>
            </a:r>
            <a:endParaRPr lang="en-US" sz="5400" b="1" baseline="-25000" dirty="0">
              <a:solidFill>
                <a:schemeClr val="bg1"/>
              </a:solidFill>
            </a:endParaRPr>
          </a:p>
        </p:txBody>
      </p:sp>
      <p:sp>
        <p:nvSpPr>
          <p:cNvPr id="5" name="Rectangle 4"/>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
        <p:nvSpPr>
          <p:cNvPr id="6" name="Text Box 10"/>
          <p:cNvSpPr txBox="1">
            <a:spLocks noChangeArrowheads="1"/>
          </p:cNvSpPr>
          <p:nvPr/>
        </p:nvSpPr>
        <p:spPr bwMode="auto">
          <a:xfrm>
            <a:off x="1592643" y="3303346"/>
            <a:ext cx="7322757" cy="2554545"/>
          </a:xfrm>
          <a:prstGeom prst="rect">
            <a:avLst/>
          </a:prstGeom>
          <a:noFill/>
          <a:ln w="0" algn="ctr">
            <a:noFill/>
            <a:miter lim="800000"/>
            <a:headEnd/>
            <a:tailEnd/>
          </a:ln>
          <a:effectLst/>
        </p:spPr>
        <p:txBody>
          <a:bodyPr wrap="square">
            <a:spAutoFit/>
          </a:bodyPr>
          <a:lstStyle/>
          <a:p>
            <a:r>
              <a:rPr lang="en-US" sz="3200" dirty="0">
                <a:latin typeface="Calibri" pitchFamily="34" charset="0"/>
              </a:rPr>
              <a:t>Why do you think companies invest millions for the naming rights to bowl games?  Why is sponsorship important to organizers of a bowl game?  Can you name 5 sponsors of this year’s bowl games?</a:t>
            </a:r>
          </a:p>
        </p:txBody>
      </p:sp>
      <p:pic>
        <p:nvPicPr>
          <p:cNvPr id="7" name="Picture 6"/>
          <p:cNvPicPr>
            <a:picLocks noChangeAspect="1"/>
          </p:cNvPicPr>
          <p:nvPr/>
        </p:nvPicPr>
        <p:blipFill>
          <a:blip r:embed="rId3"/>
          <a:stretch>
            <a:fillRect/>
          </a:stretch>
        </p:blipFill>
        <p:spPr>
          <a:xfrm>
            <a:off x="179512" y="3273776"/>
            <a:ext cx="1209735" cy="1440160"/>
          </a:xfrm>
          <a:prstGeom prst="rect">
            <a:avLst/>
          </a:prstGeom>
        </p:spPr>
      </p:pic>
      <p:sp>
        <p:nvSpPr>
          <p:cNvPr id="8" name="Rectangle 21"/>
          <p:cNvSpPr>
            <a:spLocks noChangeArrowheads="1"/>
          </p:cNvSpPr>
          <p:nvPr/>
        </p:nvSpPr>
        <p:spPr bwMode="auto">
          <a:xfrm>
            <a:off x="-23884" y="3495522"/>
            <a:ext cx="1981200" cy="646331"/>
          </a:xfrm>
          <a:prstGeom prst="rect">
            <a:avLst/>
          </a:prstGeom>
          <a:noFill/>
          <a:ln w="9525">
            <a:noFill/>
            <a:miter lim="800000"/>
            <a:headEnd/>
            <a:tailEnd/>
          </a:ln>
          <a:effectLst/>
        </p:spPr>
        <p:txBody>
          <a:bodyPr wrap="square">
            <a:spAutoFit/>
          </a:bodyPr>
          <a:lstStyle/>
          <a:p>
            <a:pPr algn="ctr"/>
            <a:r>
              <a:rPr lang="en-US" altLang="ko-KR" sz="5400" b="1" baseline="-25000" dirty="0">
                <a:solidFill>
                  <a:schemeClr val="bg1"/>
                </a:solidFill>
                <a:ea typeface="굴림" charset="-127"/>
              </a:rPr>
              <a:t>6</a:t>
            </a:r>
            <a:endParaRPr lang="en-US" sz="5400" b="1" baseline="-25000" dirty="0">
              <a:solidFill>
                <a:schemeClr val="bg1"/>
              </a:solidFill>
            </a:endParaRPr>
          </a:p>
        </p:txBody>
      </p:sp>
    </p:spTree>
    <p:extLst>
      <p:ext uri="{BB962C8B-B14F-4D97-AF65-F5344CB8AC3E}">
        <p14:creationId xmlns:p14="http://schemas.microsoft.com/office/powerpoint/2010/main" val="251462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1592643" y="1172570"/>
            <a:ext cx="7322757" cy="4031873"/>
          </a:xfrm>
          <a:prstGeom prst="rect">
            <a:avLst/>
          </a:prstGeom>
          <a:noFill/>
          <a:ln w="0" algn="ctr">
            <a:noFill/>
            <a:miter lim="800000"/>
            <a:headEnd/>
            <a:tailEnd/>
          </a:ln>
          <a:effectLst/>
        </p:spPr>
        <p:txBody>
          <a:bodyPr wrap="square">
            <a:spAutoFit/>
          </a:bodyPr>
          <a:lstStyle/>
          <a:p>
            <a:r>
              <a:rPr lang="en-US" sz="3200" dirty="0">
                <a:latin typeface="Calibri" pitchFamily="34" charset="0"/>
              </a:rPr>
              <a:t>Ratings were down for this year’s title game.  Do you think college football business professionals (including Bowl Game organizers, sponsors, the NCAA and its conferences and broadcast partners) should be worried?  Why or why not?</a:t>
            </a:r>
          </a:p>
          <a:p>
            <a:endParaRPr lang="en-US" sz="3200" dirty="0">
              <a:latin typeface="Calibri" pitchFamily="34" charset="0"/>
            </a:endParaRPr>
          </a:p>
          <a:p>
            <a:endParaRPr lang="en-US" sz="3200" dirty="0">
              <a:latin typeface="Calibri" pitchFamily="34" charset="0"/>
            </a:endParaRPr>
          </a:p>
        </p:txBody>
      </p:sp>
      <p:pic>
        <p:nvPicPr>
          <p:cNvPr id="4" name="Picture 3"/>
          <p:cNvPicPr>
            <a:picLocks noChangeAspect="1"/>
          </p:cNvPicPr>
          <p:nvPr/>
        </p:nvPicPr>
        <p:blipFill>
          <a:blip r:embed="rId3"/>
          <a:stretch>
            <a:fillRect/>
          </a:stretch>
        </p:blipFill>
        <p:spPr>
          <a:xfrm>
            <a:off x="179512" y="1143000"/>
            <a:ext cx="1209735" cy="1440160"/>
          </a:xfrm>
          <a:prstGeom prst="rect">
            <a:avLst/>
          </a:prstGeom>
        </p:spPr>
      </p:pic>
      <p:sp>
        <p:nvSpPr>
          <p:cNvPr id="51" name="Rectangle 21"/>
          <p:cNvSpPr>
            <a:spLocks noChangeArrowheads="1"/>
          </p:cNvSpPr>
          <p:nvPr/>
        </p:nvSpPr>
        <p:spPr bwMode="auto">
          <a:xfrm>
            <a:off x="-76200" y="1374949"/>
            <a:ext cx="1981200" cy="646331"/>
          </a:xfrm>
          <a:prstGeom prst="rect">
            <a:avLst/>
          </a:prstGeom>
          <a:noFill/>
          <a:ln w="9525">
            <a:noFill/>
            <a:miter lim="800000"/>
            <a:headEnd/>
            <a:tailEnd/>
          </a:ln>
          <a:effectLst/>
        </p:spPr>
        <p:txBody>
          <a:bodyPr wrap="square">
            <a:spAutoFit/>
          </a:bodyPr>
          <a:lstStyle/>
          <a:p>
            <a:pPr algn="ctr"/>
            <a:r>
              <a:rPr lang="en-US" altLang="ko-KR" sz="5400" b="1" baseline="-25000" dirty="0">
                <a:solidFill>
                  <a:schemeClr val="bg1"/>
                </a:solidFill>
                <a:ea typeface="굴림" charset="-127"/>
              </a:rPr>
              <a:t>7</a:t>
            </a:r>
            <a:endParaRPr lang="en-US" sz="5400" b="1" baseline="-25000" dirty="0">
              <a:solidFill>
                <a:schemeClr val="bg1"/>
              </a:solidFill>
            </a:endParaRPr>
          </a:p>
        </p:txBody>
      </p:sp>
      <p:sp>
        <p:nvSpPr>
          <p:cNvPr id="5" name="Rectangle 4"/>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251462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1592643" y="1172570"/>
            <a:ext cx="7322757" cy="3539430"/>
          </a:xfrm>
          <a:prstGeom prst="rect">
            <a:avLst/>
          </a:prstGeom>
          <a:noFill/>
          <a:ln w="0" algn="ctr">
            <a:noFill/>
            <a:miter lim="800000"/>
            <a:headEnd/>
            <a:tailEnd/>
          </a:ln>
          <a:effectLst/>
        </p:spPr>
        <p:txBody>
          <a:bodyPr wrap="square">
            <a:spAutoFit/>
          </a:bodyPr>
          <a:lstStyle/>
          <a:p>
            <a:r>
              <a:rPr lang="en-US" sz="3200" dirty="0">
                <a:latin typeface="Calibri" pitchFamily="34" charset="0"/>
              </a:rPr>
              <a:t>What is leadership?  Why is leadership important?  Why do you think leadership might be particularly important when navigating the pandemic and preparing for the future</a:t>
            </a:r>
            <a:r>
              <a:rPr lang="en-US" sz="3200">
                <a:latin typeface="Calibri" pitchFamily="34" charset="0"/>
              </a:rPr>
              <a:t>?  </a:t>
            </a:r>
            <a:endParaRPr lang="en-US" sz="3200" dirty="0">
              <a:latin typeface="Calibri" pitchFamily="34" charset="0"/>
            </a:endParaRPr>
          </a:p>
          <a:p>
            <a:endParaRPr lang="en-US" sz="3200" dirty="0">
              <a:latin typeface="Calibri" pitchFamily="34" charset="0"/>
            </a:endParaRPr>
          </a:p>
          <a:p>
            <a:endParaRPr lang="en-US" sz="3200" dirty="0">
              <a:latin typeface="Calibri" pitchFamily="34" charset="0"/>
            </a:endParaRPr>
          </a:p>
        </p:txBody>
      </p:sp>
      <p:pic>
        <p:nvPicPr>
          <p:cNvPr id="4" name="Picture 3"/>
          <p:cNvPicPr>
            <a:picLocks noChangeAspect="1"/>
          </p:cNvPicPr>
          <p:nvPr/>
        </p:nvPicPr>
        <p:blipFill>
          <a:blip r:embed="rId3"/>
          <a:stretch>
            <a:fillRect/>
          </a:stretch>
        </p:blipFill>
        <p:spPr>
          <a:xfrm>
            <a:off x="179512" y="1143000"/>
            <a:ext cx="1209735" cy="1440160"/>
          </a:xfrm>
          <a:prstGeom prst="rect">
            <a:avLst/>
          </a:prstGeom>
        </p:spPr>
      </p:pic>
      <p:sp>
        <p:nvSpPr>
          <p:cNvPr id="51" name="Rectangle 21"/>
          <p:cNvSpPr>
            <a:spLocks noChangeArrowheads="1"/>
          </p:cNvSpPr>
          <p:nvPr/>
        </p:nvSpPr>
        <p:spPr bwMode="auto">
          <a:xfrm>
            <a:off x="-76200" y="1374949"/>
            <a:ext cx="1981200" cy="646331"/>
          </a:xfrm>
          <a:prstGeom prst="rect">
            <a:avLst/>
          </a:prstGeom>
          <a:noFill/>
          <a:ln w="9525">
            <a:noFill/>
            <a:miter lim="800000"/>
            <a:headEnd/>
            <a:tailEnd/>
          </a:ln>
          <a:effectLst/>
        </p:spPr>
        <p:txBody>
          <a:bodyPr wrap="square">
            <a:spAutoFit/>
          </a:bodyPr>
          <a:lstStyle/>
          <a:p>
            <a:pPr algn="ctr"/>
            <a:r>
              <a:rPr lang="en-US" altLang="ko-KR" sz="5400" b="1" baseline="-25000" dirty="0">
                <a:solidFill>
                  <a:schemeClr val="bg1"/>
                </a:solidFill>
                <a:ea typeface="굴림" charset="-127"/>
              </a:rPr>
              <a:t>8</a:t>
            </a:r>
            <a:endParaRPr lang="en-US" sz="5400" b="1" baseline="-25000" dirty="0">
              <a:solidFill>
                <a:schemeClr val="bg1"/>
              </a:solidFill>
            </a:endParaRPr>
          </a:p>
        </p:txBody>
      </p:sp>
      <p:sp>
        <p:nvSpPr>
          <p:cNvPr id="5" name="Rectangle 4"/>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23186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251520" y="2348880"/>
            <a:ext cx="8640960" cy="1200329"/>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Compare that to 1968, when there were 11 bowls, or even 1984, when there were 18</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1968-1984</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99603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251520" y="2348880"/>
            <a:ext cx="8640960" cy="1754327"/>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In the late 1990s the bowl field began expanding rapidly, reaching 20 games in 1997, 25 in 2000 and 32 in 2006</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1997-2006</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217489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468660" y="2175135"/>
            <a:ext cx="8282880" cy="2862322"/>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Of the games, ESPN (and its affiliates including ABC and ESPN2) held the broadcast rights to all but one of them (the Arizona Bowl, played on December 31</a:t>
            </a:r>
            <a:r>
              <a:rPr lang="en-US" sz="3600" baseline="30000" dirty="0">
                <a:latin typeface="Calibri" pitchFamily="34" charset="0"/>
              </a:rPr>
              <a:t>st</a:t>
            </a:r>
            <a:r>
              <a:rPr lang="en-US" sz="3600" dirty="0">
                <a:latin typeface="Calibri" pitchFamily="34" charset="0"/>
              </a:rPr>
              <a:t> aired on CBS) </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1077218"/>
          </a:xfrm>
          <a:prstGeom prst="rect">
            <a:avLst/>
          </a:prstGeom>
          <a:noFill/>
          <a:ln w="9525">
            <a:noFill/>
            <a:miter lim="800000"/>
            <a:headEnd/>
            <a:tailEnd/>
          </a:ln>
          <a:effectLst/>
        </p:spPr>
        <p:txBody>
          <a:bodyPr wrap="square">
            <a:spAutoFit/>
          </a:bodyPr>
          <a:lstStyle/>
          <a:p>
            <a:pPr algn="ctr"/>
            <a:r>
              <a:rPr lang="en-US" altLang="ko-KR" sz="9600" b="1" baseline="-25000" dirty="0">
                <a:solidFill>
                  <a:srgbClr val="080808"/>
                </a:solidFill>
                <a:ea typeface="굴림" charset="-127"/>
              </a:rPr>
              <a:t>1</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73768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445740" y="1889745"/>
            <a:ext cx="8252520" cy="3539430"/>
          </a:xfrm>
          <a:prstGeom prst="rect">
            <a:avLst/>
          </a:prstGeom>
          <a:noFill/>
          <a:ln w="0" algn="ctr">
            <a:noFill/>
            <a:miter lim="800000"/>
            <a:headEnd/>
            <a:tailEnd/>
          </a:ln>
          <a:effectLst/>
        </p:spPr>
        <p:txBody>
          <a:bodyPr wrap="square">
            <a:spAutoFit/>
          </a:bodyPr>
          <a:lstStyle/>
          <a:p>
            <a:pPr algn="ctr"/>
            <a:r>
              <a:rPr lang="en-US" sz="3200" dirty="0">
                <a:latin typeface="Calibri" pitchFamily="34" charset="0"/>
              </a:rPr>
              <a:t>Industry experts estimate title sponsors for the “New Year’s Six” bowl games (Capital One, Allstate, Goodyear, Northwestern Mutual, Chick-fil-A, PlayStation) typically pay around $35 million each for their title sponsorships in a package that includes advertising spots throughout the college football regular season)</a:t>
            </a:r>
          </a:p>
        </p:txBody>
      </p:sp>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$35 million</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
        <p:nvSpPr>
          <p:cNvPr id="6" name="Rectangle 5"/>
          <p:cNvSpPr/>
          <p:nvPr/>
        </p:nvSpPr>
        <p:spPr>
          <a:xfrm>
            <a:off x="827584" y="6657945"/>
            <a:ext cx="8534400" cy="400110"/>
          </a:xfrm>
          <a:prstGeom prst="rect">
            <a:avLst/>
          </a:prstGeom>
        </p:spPr>
        <p:txBody>
          <a:bodyPr wrap="square">
            <a:spAutoFit/>
          </a:bodyPr>
          <a:lstStyle/>
          <a:p>
            <a:r>
              <a:rPr lang="en-US" sz="1000" dirty="0"/>
              <a:t>Source:  http://</a:t>
            </a:r>
            <a:r>
              <a:rPr lang="en-US" sz="1000" dirty="0" err="1"/>
              <a:t>www.miamiherald.com</a:t>
            </a:r>
            <a:r>
              <a:rPr lang="en-US" sz="1000" dirty="0"/>
              <a:t>/news/business/biz-</a:t>
            </a:r>
            <a:r>
              <a:rPr lang="en-US" sz="1000" dirty="0" err="1"/>
              <a:t>monday</a:t>
            </a:r>
            <a:r>
              <a:rPr lang="en-US" sz="1000" dirty="0"/>
              <a:t>/article52690925.html#storylink=</a:t>
            </a:r>
            <a:r>
              <a:rPr lang="en-US" sz="1000" dirty="0" err="1"/>
              <a:t>cpy</a:t>
            </a:r>
            <a:endParaRPr lang="en-US" sz="1000" dirty="0"/>
          </a:p>
          <a:p>
            <a:endParaRPr lang="en-US" sz="1000" dirty="0"/>
          </a:p>
        </p:txBody>
      </p:sp>
      <p:pic>
        <p:nvPicPr>
          <p:cNvPr id="1026" name="Picture 2" descr="https://220fzh2tz1sq2pu40a44wqcw-wpengine.netdna-ssl.com/wp-content/uploads/NY6-ASB-logo.jpg">
            <a:extLst>
              <a:ext uri="{FF2B5EF4-FFF2-40B4-BE49-F238E27FC236}">
                <a16:creationId xmlns:a16="http://schemas.microsoft.com/office/drawing/2014/main" id="{6E9692D0-C426-4EF4-8126-2BA2BA737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715000"/>
            <a:ext cx="20002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8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467544" y="2204864"/>
            <a:ext cx="8280920" cy="2862322"/>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College bowl game season is a big event for the Central Florida's sports industry, bringing in $80 million in economic impact (according to a story published in the </a:t>
            </a:r>
            <a:r>
              <a:rPr lang="en-US" sz="3600" i="1" dirty="0">
                <a:latin typeface="Calibri" pitchFamily="34" charset="0"/>
              </a:rPr>
              <a:t>Orlando Business Journal</a:t>
            </a:r>
            <a:r>
              <a:rPr lang="en-US" sz="3600" dirty="0">
                <a:latin typeface="Calibri" pitchFamily="34" charset="0"/>
              </a:rPr>
              <a:t>)</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$80 million</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73768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251520" y="2348880"/>
            <a:ext cx="8640960" cy="2308324"/>
          </a:xfrm>
          <a:prstGeom prst="rect">
            <a:avLst/>
          </a:prstGeom>
          <a:noFill/>
          <a:ln w="0" algn="ctr">
            <a:noFill/>
            <a:miter lim="800000"/>
            <a:headEnd/>
            <a:tailEnd/>
          </a:ln>
          <a:effectLst/>
        </p:spPr>
        <p:txBody>
          <a:bodyPr wrap="square">
            <a:spAutoFit/>
          </a:bodyPr>
          <a:lstStyle/>
          <a:p>
            <a:pPr algn="ctr"/>
            <a:r>
              <a:rPr lang="en-US" sz="3600" dirty="0">
                <a:latin typeface="Calibri" pitchFamily="34" charset="0"/>
              </a:rPr>
              <a:t>ESPN has a lot at stake with ratings for the College Football Playoff</a:t>
            </a:r>
            <a:r>
              <a:rPr lang="mr-IN" sz="3600" dirty="0">
                <a:latin typeface="Calibri" pitchFamily="34" charset="0"/>
              </a:rPr>
              <a:t>…</a:t>
            </a:r>
            <a:r>
              <a:rPr lang="en-US" sz="3600" dirty="0">
                <a:latin typeface="Calibri" pitchFamily="34" charset="0"/>
              </a:rPr>
              <a:t>the network invested $5.64 billion in a 12-year deal to televise the 4-team playoff in 2012</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$5.6 billion</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73768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2" name="Text Box 10"/>
          <p:cNvSpPr txBox="1">
            <a:spLocks noChangeArrowheads="1"/>
          </p:cNvSpPr>
          <p:nvPr/>
        </p:nvSpPr>
        <p:spPr bwMode="auto">
          <a:xfrm>
            <a:off x="304800" y="2043038"/>
            <a:ext cx="8534400" cy="3046988"/>
          </a:xfrm>
          <a:prstGeom prst="rect">
            <a:avLst/>
          </a:prstGeom>
          <a:noFill/>
          <a:ln w="0" algn="ctr">
            <a:noFill/>
            <a:miter lim="800000"/>
            <a:headEnd/>
            <a:tailEnd/>
          </a:ln>
          <a:effectLst/>
        </p:spPr>
        <p:txBody>
          <a:bodyPr wrap="square">
            <a:spAutoFit/>
          </a:bodyPr>
          <a:lstStyle/>
          <a:p>
            <a:pPr algn="ctr"/>
            <a:r>
              <a:rPr lang="en-US" sz="3200" dirty="0">
                <a:latin typeface="Calibri" pitchFamily="34" charset="0"/>
              </a:rPr>
              <a:t>Nearly 19 million fans tuned in to watch the Alabama Crimson Tide defeat the Notre Dame Fighting Irish in this year’s Rose Bowl, representing an 8% increase in viewership from last year’s matchup between the Wisconsin Badgers and Oregon Ducks.</a:t>
            </a:r>
          </a:p>
        </p:txBody>
      </p:sp>
      <p:pic>
        <p:nvPicPr>
          <p:cNvPr id="2" name="Picture 1"/>
          <p:cNvPicPr>
            <a:picLocks noChangeAspect="1"/>
          </p:cNvPicPr>
          <p:nvPr/>
        </p:nvPicPr>
        <p:blipFill>
          <a:blip r:embed="rId3"/>
          <a:stretch>
            <a:fillRect/>
          </a:stretch>
        </p:blipFill>
        <p:spPr>
          <a:xfrm>
            <a:off x="6419010" y="5517232"/>
            <a:ext cx="2691781" cy="1340768"/>
          </a:xfrm>
          <a:prstGeom prst="rect">
            <a:avLst/>
          </a:prstGeom>
        </p:spPr>
      </p:pic>
      <p:sp>
        <p:nvSpPr>
          <p:cNvPr id="9" name="Rectangle 21"/>
          <p:cNvSpPr>
            <a:spLocks noChangeArrowheads="1"/>
          </p:cNvSpPr>
          <p:nvPr/>
        </p:nvSpPr>
        <p:spPr bwMode="auto">
          <a:xfrm>
            <a:off x="1403648" y="620688"/>
            <a:ext cx="6336704" cy="995144"/>
          </a:xfrm>
          <a:prstGeom prst="rect">
            <a:avLst/>
          </a:prstGeom>
          <a:noFill/>
          <a:ln w="9525">
            <a:noFill/>
            <a:miter lim="800000"/>
            <a:headEnd/>
            <a:tailEnd/>
          </a:ln>
          <a:effectLst/>
        </p:spPr>
        <p:txBody>
          <a:bodyPr wrap="square">
            <a:spAutoFit/>
          </a:bodyPr>
          <a:lstStyle/>
          <a:p>
            <a:pPr algn="ctr"/>
            <a:r>
              <a:rPr lang="en-US" altLang="ko-KR" sz="8800" b="1" baseline="-25000" dirty="0">
                <a:solidFill>
                  <a:srgbClr val="080808"/>
                </a:solidFill>
                <a:ea typeface="굴림" charset="-127"/>
              </a:rPr>
              <a:t>18.9 million</a:t>
            </a:r>
          </a:p>
        </p:txBody>
      </p:sp>
      <p:sp>
        <p:nvSpPr>
          <p:cNvPr id="10" name="Rectangle 9"/>
          <p:cNvSpPr/>
          <p:nvPr/>
        </p:nvSpPr>
        <p:spPr>
          <a:xfrm>
            <a:off x="685800" y="76200"/>
            <a:ext cx="7848600" cy="584776"/>
          </a:xfrm>
          <a:prstGeom prst="rect">
            <a:avLst/>
          </a:prstGeom>
        </p:spPr>
        <p:txBody>
          <a:bodyPr wrap="square">
            <a:spAutoFit/>
          </a:bodyPr>
          <a:lstStyle/>
          <a:p>
            <a:r>
              <a:rPr lang="en-US" sz="3200" dirty="0">
                <a:solidFill>
                  <a:schemeClr val="bg1"/>
                </a:solidFill>
                <a:latin typeface="Calibri" pitchFamily="34" charset="0"/>
              </a:rPr>
              <a:t>College Football Bowl $eason by the Numbers</a:t>
            </a:r>
            <a:endParaRPr lang="en-US" sz="3200" dirty="0">
              <a:solidFill>
                <a:schemeClr val="bg1"/>
              </a:solidFill>
            </a:endParaRPr>
          </a:p>
        </p:txBody>
      </p:sp>
    </p:spTree>
    <p:extLst>
      <p:ext uri="{BB962C8B-B14F-4D97-AF65-F5344CB8AC3E}">
        <p14:creationId xmlns:p14="http://schemas.microsoft.com/office/powerpoint/2010/main" val="3210108289"/>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4D4D4D"/>
      </a:dk2>
      <a:lt2>
        <a:srgbClr val="5C4A1A"/>
      </a:lt2>
      <a:accent1>
        <a:srgbClr val="C9C18D"/>
      </a:accent1>
      <a:accent2>
        <a:srgbClr val="A38028"/>
      </a:accent2>
      <a:accent3>
        <a:srgbClr val="FFFFFF"/>
      </a:accent3>
      <a:accent4>
        <a:srgbClr val="404040"/>
      </a:accent4>
      <a:accent5>
        <a:srgbClr val="E1DDC5"/>
      </a:accent5>
      <a:accent6>
        <a:srgbClr val="937323"/>
      </a:accent6>
      <a:hlink>
        <a:srgbClr val="8D4E27"/>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303030"/>
        </a:lt2>
        <a:accent1>
          <a:srgbClr val="C6714B"/>
        </a:accent1>
        <a:accent2>
          <a:srgbClr val="7FC3C3"/>
        </a:accent2>
        <a:accent3>
          <a:srgbClr val="FFFFFF"/>
        </a:accent3>
        <a:accent4>
          <a:srgbClr val="404040"/>
        </a:accent4>
        <a:accent5>
          <a:srgbClr val="DFBBB1"/>
        </a:accent5>
        <a:accent6>
          <a:srgbClr val="72B0B0"/>
        </a:accent6>
        <a:hlink>
          <a:srgbClr val="5D5D5D"/>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292929"/>
        </a:lt2>
        <a:accent1>
          <a:srgbClr val="4D4D4D"/>
        </a:accent1>
        <a:accent2>
          <a:srgbClr val="808080"/>
        </a:accent2>
        <a:accent3>
          <a:srgbClr val="FFFFFF"/>
        </a:accent3>
        <a:accent4>
          <a:srgbClr val="404040"/>
        </a:accent4>
        <a:accent5>
          <a:srgbClr val="B2B2B2"/>
        </a:accent5>
        <a:accent6>
          <a:srgbClr val="737373"/>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18191C"/>
        </a:lt2>
        <a:accent1>
          <a:srgbClr val="7F95BE"/>
        </a:accent1>
        <a:accent2>
          <a:srgbClr val="3B4A61"/>
        </a:accent2>
        <a:accent3>
          <a:srgbClr val="FFFFFF"/>
        </a:accent3>
        <a:accent4>
          <a:srgbClr val="404040"/>
        </a:accent4>
        <a:accent5>
          <a:srgbClr val="C0C8DB"/>
        </a:accent5>
        <a:accent6>
          <a:srgbClr val="354257"/>
        </a:accent6>
        <a:hlink>
          <a:srgbClr val="EBE60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1E1266"/>
        </a:lt2>
        <a:accent1>
          <a:srgbClr val="7645DC"/>
        </a:accent1>
        <a:accent2>
          <a:srgbClr val="A25792"/>
        </a:accent2>
        <a:accent3>
          <a:srgbClr val="FFFFFF"/>
        </a:accent3>
        <a:accent4>
          <a:srgbClr val="404040"/>
        </a:accent4>
        <a:accent5>
          <a:srgbClr val="BDB0EB"/>
        </a:accent5>
        <a:accent6>
          <a:srgbClr val="924E84"/>
        </a:accent6>
        <a:hlink>
          <a:srgbClr val="A45A67"/>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0D254C"/>
        </a:lt2>
        <a:accent1>
          <a:srgbClr val="1F3F6F"/>
        </a:accent1>
        <a:accent2>
          <a:srgbClr val="3366FF"/>
        </a:accent2>
        <a:accent3>
          <a:srgbClr val="FFFFFF"/>
        </a:accent3>
        <a:accent4>
          <a:srgbClr val="404040"/>
        </a:accent4>
        <a:accent5>
          <a:srgbClr val="ABAFBB"/>
        </a:accent5>
        <a:accent6>
          <a:srgbClr val="2D5CE7"/>
        </a:accent6>
        <a:hlink>
          <a:srgbClr val="EDA3FF"/>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0D254C"/>
        </a:lt2>
        <a:accent1>
          <a:srgbClr val="C5CBE6"/>
        </a:accent1>
        <a:accent2>
          <a:srgbClr val="384590"/>
        </a:accent2>
        <a:accent3>
          <a:srgbClr val="FFFFFF"/>
        </a:accent3>
        <a:accent4>
          <a:srgbClr val="404040"/>
        </a:accent4>
        <a:accent5>
          <a:srgbClr val="DFE2F0"/>
        </a:accent5>
        <a:accent6>
          <a:srgbClr val="323E82"/>
        </a:accent6>
        <a:hlink>
          <a:srgbClr val="7A8BCA"/>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CFB1617BTN</Template>
  <TotalTime>10622</TotalTime>
  <Words>1054</Words>
  <Application>Microsoft Office PowerPoint</Application>
  <PresentationFormat>On-screen Show (4:3)</PresentationFormat>
  <Paragraphs>94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Verdana</vt:lpstr>
      <vt:lpstr>template</vt:lpstr>
      <vt:lpstr>College Football  Bowl $eason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 Football  Bowl $eason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Football  Bowl $eason</dc:title>
  <dc:creator>Chris Lindauer</dc:creator>
  <cp:lastModifiedBy>Chris Lindauer</cp:lastModifiedBy>
  <cp:revision>78</cp:revision>
  <dcterms:created xsi:type="dcterms:W3CDTF">2017-01-05T03:10:14Z</dcterms:created>
  <dcterms:modified xsi:type="dcterms:W3CDTF">2021-01-14T03:40:44Z</dcterms:modified>
</cp:coreProperties>
</file>