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1"/>
  </p:notesMasterIdLst>
  <p:handoutMasterIdLst>
    <p:handoutMasterId r:id="rId32"/>
  </p:handoutMasterIdLst>
  <p:sldIdLst>
    <p:sldId id="256" r:id="rId2"/>
    <p:sldId id="297" r:id="rId3"/>
    <p:sldId id="257" r:id="rId4"/>
    <p:sldId id="277" r:id="rId5"/>
    <p:sldId id="279" r:id="rId6"/>
    <p:sldId id="278" r:id="rId7"/>
    <p:sldId id="280" r:id="rId8"/>
    <p:sldId id="281" r:id="rId9"/>
    <p:sldId id="282" r:id="rId10"/>
    <p:sldId id="289" r:id="rId11"/>
    <p:sldId id="283" r:id="rId12"/>
    <p:sldId id="284" r:id="rId13"/>
    <p:sldId id="286" r:id="rId14"/>
    <p:sldId id="287" r:id="rId15"/>
    <p:sldId id="288" r:id="rId16"/>
    <p:sldId id="290" r:id="rId17"/>
    <p:sldId id="291" r:id="rId18"/>
    <p:sldId id="292" r:id="rId19"/>
    <p:sldId id="293" r:id="rId20"/>
    <p:sldId id="294" r:id="rId21"/>
    <p:sldId id="295" r:id="rId22"/>
    <p:sldId id="301" r:id="rId23"/>
    <p:sldId id="302" r:id="rId24"/>
    <p:sldId id="303" r:id="rId25"/>
    <p:sldId id="276" r:id="rId26"/>
    <p:sldId id="298" r:id="rId27"/>
    <p:sldId id="304" r:id="rId28"/>
    <p:sldId id="299" r:id="rId29"/>
    <p:sldId id="300" r:id="rId30"/>
  </p:sldIdLst>
  <p:sldSz cx="9144000" cy="6858000" type="screen4x3"/>
  <p:notesSz cx="6858000" cy="9144000"/>
  <p:defaultTextStyle>
    <a:defPPr>
      <a:defRPr lang="ru-RU"/>
    </a:defPPr>
    <a:lvl1pPr algn="l" rtl="0" fontAlgn="base">
      <a:spcBef>
        <a:spcPct val="0"/>
      </a:spcBef>
      <a:spcAft>
        <a:spcPct val="0"/>
      </a:spcAft>
      <a:defRPr sz="3600" kern="1200">
        <a:solidFill>
          <a:srgbClr val="101F26"/>
        </a:solidFill>
        <a:latin typeface="Futura LT Medium" pitchFamily="2" charset="0"/>
        <a:ea typeface="굴림" charset="-127"/>
        <a:cs typeface="+mn-cs"/>
      </a:defRPr>
    </a:lvl1pPr>
    <a:lvl2pPr marL="457200" algn="l" rtl="0" fontAlgn="base">
      <a:spcBef>
        <a:spcPct val="0"/>
      </a:spcBef>
      <a:spcAft>
        <a:spcPct val="0"/>
      </a:spcAft>
      <a:defRPr sz="3600" kern="1200">
        <a:solidFill>
          <a:srgbClr val="101F26"/>
        </a:solidFill>
        <a:latin typeface="Futura LT Medium" pitchFamily="2" charset="0"/>
        <a:ea typeface="굴림" charset="-127"/>
        <a:cs typeface="+mn-cs"/>
      </a:defRPr>
    </a:lvl2pPr>
    <a:lvl3pPr marL="914400" algn="l" rtl="0" fontAlgn="base">
      <a:spcBef>
        <a:spcPct val="0"/>
      </a:spcBef>
      <a:spcAft>
        <a:spcPct val="0"/>
      </a:spcAft>
      <a:defRPr sz="3600" kern="1200">
        <a:solidFill>
          <a:srgbClr val="101F26"/>
        </a:solidFill>
        <a:latin typeface="Futura LT Medium" pitchFamily="2" charset="0"/>
        <a:ea typeface="굴림" charset="-127"/>
        <a:cs typeface="+mn-cs"/>
      </a:defRPr>
    </a:lvl3pPr>
    <a:lvl4pPr marL="1371600" algn="l" rtl="0" fontAlgn="base">
      <a:spcBef>
        <a:spcPct val="0"/>
      </a:spcBef>
      <a:spcAft>
        <a:spcPct val="0"/>
      </a:spcAft>
      <a:defRPr sz="3600" kern="1200">
        <a:solidFill>
          <a:srgbClr val="101F26"/>
        </a:solidFill>
        <a:latin typeface="Futura LT Medium" pitchFamily="2" charset="0"/>
        <a:ea typeface="굴림" charset="-127"/>
        <a:cs typeface="+mn-cs"/>
      </a:defRPr>
    </a:lvl4pPr>
    <a:lvl5pPr marL="1828800" algn="l" rtl="0" fontAlgn="base">
      <a:spcBef>
        <a:spcPct val="0"/>
      </a:spcBef>
      <a:spcAft>
        <a:spcPct val="0"/>
      </a:spcAft>
      <a:defRPr sz="3600" kern="1200">
        <a:solidFill>
          <a:srgbClr val="101F26"/>
        </a:solidFill>
        <a:latin typeface="Futura LT Medium" pitchFamily="2" charset="0"/>
        <a:ea typeface="굴림" charset="-127"/>
        <a:cs typeface="+mn-cs"/>
      </a:defRPr>
    </a:lvl5pPr>
    <a:lvl6pPr marL="2286000" algn="l" defTabSz="914400" rtl="0" eaLnBrk="1" latinLnBrk="0" hangingPunct="1">
      <a:defRPr sz="3600" kern="1200">
        <a:solidFill>
          <a:srgbClr val="101F26"/>
        </a:solidFill>
        <a:latin typeface="Futura LT Medium" pitchFamily="2" charset="0"/>
        <a:ea typeface="굴림" charset="-127"/>
        <a:cs typeface="+mn-cs"/>
      </a:defRPr>
    </a:lvl6pPr>
    <a:lvl7pPr marL="2743200" algn="l" defTabSz="914400" rtl="0" eaLnBrk="1" latinLnBrk="0" hangingPunct="1">
      <a:defRPr sz="3600" kern="1200">
        <a:solidFill>
          <a:srgbClr val="101F26"/>
        </a:solidFill>
        <a:latin typeface="Futura LT Medium" pitchFamily="2" charset="0"/>
        <a:ea typeface="굴림" charset="-127"/>
        <a:cs typeface="+mn-cs"/>
      </a:defRPr>
    </a:lvl7pPr>
    <a:lvl8pPr marL="3200400" algn="l" defTabSz="914400" rtl="0" eaLnBrk="1" latinLnBrk="0" hangingPunct="1">
      <a:defRPr sz="3600" kern="1200">
        <a:solidFill>
          <a:srgbClr val="101F26"/>
        </a:solidFill>
        <a:latin typeface="Futura LT Medium" pitchFamily="2" charset="0"/>
        <a:ea typeface="굴림" charset="-127"/>
        <a:cs typeface="+mn-cs"/>
      </a:defRPr>
    </a:lvl8pPr>
    <a:lvl9pPr marL="3657600" algn="l" defTabSz="914400" rtl="0" eaLnBrk="1" latinLnBrk="0" hangingPunct="1">
      <a:defRPr sz="3600" kern="1200">
        <a:solidFill>
          <a:srgbClr val="101F26"/>
        </a:solidFill>
        <a:latin typeface="Futura LT Medium" pitchFamily="2" charset="0"/>
        <a:ea typeface="굴림"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16"/>
    <a:srgbClr val="231F20"/>
    <a:srgbClr val="322C24"/>
    <a:srgbClr val="494949"/>
    <a:srgbClr val="777777"/>
    <a:srgbClr val="000000"/>
    <a:srgbClr val="4D4D4D"/>
    <a:srgbClr val="101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p:cViewPr varScale="1">
        <p:scale>
          <a:sx n="75" d="100"/>
          <a:sy n="75" d="100"/>
        </p:scale>
        <p:origin x="1020" y="5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513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endParaRPr lang="en-US"/>
          </a:p>
        </p:txBody>
      </p:sp>
      <p:sp>
        <p:nvSpPr>
          <p:cNvPr id="3102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endParaRPr lang="en-US"/>
          </a:p>
        </p:txBody>
      </p:sp>
      <p:sp>
        <p:nvSpPr>
          <p:cNvPr id="310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02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02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endParaRPr lang="en-US"/>
          </a:p>
        </p:txBody>
      </p:sp>
      <p:sp>
        <p:nvSpPr>
          <p:cNvPr id="3102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2A2AB217-30EA-4504-845C-BE64F9854A52}" type="slidenum">
              <a:rPr lang="en-US"/>
              <a:pPr/>
              <a:t>‹#›</a:t>
            </a:fld>
            <a:endParaRPr lang="en-US"/>
          </a:p>
        </p:txBody>
      </p:sp>
    </p:spTree>
    <p:extLst>
      <p:ext uri="{BB962C8B-B14F-4D97-AF65-F5344CB8AC3E}">
        <p14:creationId xmlns:p14="http://schemas.microsoft.com/office/powerpoint/2010/main" val="35887455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C895C-BE65-4E2D-9989-4870504DF24E}" type="slidenum">
              <a:rPr lang="en-US"/>
              <a:pPr/>
              <a:t>1</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10</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613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11</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627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12</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3834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13</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2908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14</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106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15</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00458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16</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062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17</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6251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18</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3503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19</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772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8416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20</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7680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21</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2187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22</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6453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23</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014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24</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6781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25</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3219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26</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1513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27</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74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28</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2034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29</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970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3</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4</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6728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5</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675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6</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014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7</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5877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8</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954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9</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1684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3411" name="Rectangle 3"/>
          <p:cNvSpPr>
            <a:spLocks noGrp="1" noChangeArrowheads="1"/>
          </p:cNvSpPr>
          <p:nvPr>
            <p:ph type="ctrTitle"/>
          </p:nvPr>
        </p:nvSpPr>
        <p:spPr>
          <a:xfrm>
            <a:off x="790575" y="2709863"/>
            <a:ext cx="7597775" cy="1296987"/>
          </a:xfrm>
        </p:spPr>
        <p:txBody>
          <a:bodyPr/>
          <a:lstStyle>
            <a:lvl1pPr algn="ctr">
              <a:defRPr>
                <a:latin typeface="Futura LT Book" pitchFamily="2" charset="0"/>
              </a:defRPr>
            </a:lvl1pPr>
          </a:lstStyle>
          <a:p>
            <a:pPr lvl="0"/>
            <a:r>
              <a:rPr lang="ru-RU" noProof="0"/>
              <a:t>Click to edit Master title style</a:t>
            </a:r>
          </a:p>
        </p:txBody>
      </p:sp>
      <p:sp>
        <p:nvSpPr>
          <p:cNvPr id="273412" name="Rectangle 4"/>
          <p:cNvSpPr>
            <a:spLocks noGrp="1" noChangeArrowheads="1"/>
          </p:cNvSpPr>
          <p:nvPr>
            <p:ph type="subTitle" idx="1"/>
          </p:nvPr>
        </p:nvSpPr>
        <p:spPr>
          <a:xfrm>
            <a:off x="790575" y="4078288"/>
            <a:ext cx="7597775" cy="86360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a:latin typeface="Futura LT Book" pitchFamily="2" charset="0"/>
              </a:defRPr>
            </a:lvl1pPr>
          </a:lstStyle>
          <a:p>
            <a:pPr lvl="0"/>
            <a:r>
              <a:rPr lang="ru-RU"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8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765175"/>
            <a:ext cx="2079625"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0213" y="765175"/>
            <a:ext cx="6086475"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54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0213" y="765175"/>
            <a:ext cx="8318500"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4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21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660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0213" y="2060575"/>
            <a:ext cx="40830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5663" y="2060575"/>
            <a:ext cx="40830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9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16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227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9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389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430213" y="765175"/>
            <a:ext cx="83185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272387" name="Rectangle 3"/>
          <p:cNvSpPr>
            <a:spLocks noGrp="1" noChangeArrowheads="1"/>
          </p:cNvSpPr>
          <p:nvPr>
            <p:ph type="body" idx="1"/>
          </p:nvPr>
        </p:nvSpPr>
        <p:spPr bwMode="auto">
          <a:xfrm>
            <a:off x="430213" y="2060575"/>
            <a:ext cx="83185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rtl="0" fontAlgn="base">
        <a:spcBef>
          <a:spcPct val="0"/>
        </a:spcBef>
        <a:spcAft>
          <a:spcPct val="0"/>
        </a:spcAft>
        <a:defRPr sz="3600">
          <a:solidFill>
            <a:srgbClr val="000000"/>
          </a:solidFill>
          <a:latin typeface="+mj-lt"/>
          <a:ea typeface="+mj-ea"/>
          <a:cs typeface="+mj-cs"/>
        </a:defRPr>
      </a:lvl1pPr>
      <a:lvl2pPr algn="l" rtl="0" fontAlgn="base">
        <a:spcBef>
          <a:spcPct val="0"/>
        </a:spcBef>
        <a:spcAft>
          <a:spcPct val="0"/>
        </a:spcAft>
        <a:defRPr sz="3600">
          <a:solidFill>
            <a:srgbClr val="000000"/>
          </a:solidFill>
          <a:latin typeface="Futura LT Medium" pitchFamily="2" charset="0"/>
          <a:ea typeface="굴림" charset="-127"/>
        </a:defRPr>
      </a:lvl2pPr>
      <a:lvl3pPr algn="l" rtl="0" fontAlgn="base">
        <a:spcBef>
          <a:spcPct val="0"/>
        </a:spcBef>
        <a:spcAft>
          <a:spcPct val="0"/>
        </a:spcAft>
        <a:defRPr sz="3600">
          <a:solidFill>
            <a:srgbClr val="000000"/>
          </a:solidFill>
          <a:latin typeface="Futura LT Medium" pitchFamily="2" charset="0"/>
          <a:ea typeface="굴림" charset="-127"/>
        </a:defRPr>
      </a:lvl3pPr>
      <a:lvl4pPr algn="l" rtl="0" fontAlgn="base">
        <a:spcBef>
          <a:spcPct val="0"/>
        </a:spcBef>
        <a:spcAft>
          <a:spcPct val="0"/>
        </a:spcAft>
        <a:defRPr sz="3600">
          <a:solidFill>
            <a:srgbClr val="000000"/>
          </a:solidFill>
          <a:latin typeface="Futura LT Medium" pitchFamily="2" charset="0"/>
          <a:ea typeface="굴림" charset="-127"/>
        </a:defRPr>
      </a:lvl4pPr>
      <a:lvl5pPr algn="l" rtl="0" fontAlgn="base">
        <a:spcBef>
          <a:spcPct val="0"/>
        </a:spcBef>
        <a:spcAft>
          <a:spcPct val="0"/>
        </a:spcAft>
        <a:defRPr sz="3600">
          <a:solidFill>
            <a:srgbClr val="000000"/>
          </a:solidFill>
          <a:latin typeface="Futura LT Medium" pitchFamily="2" charset="0"/>
          <a:ea typeface="굴림" charset="-127"/>
        </a:defRPr>
      </a:lvl5pPr>
      <a:lvl6pPr marL="457200" algn="l" rtl="0" fontAlgn="base">
        <a:spcBef>
          <a:spcPct val="0"/>
        </a:spcBef>
        <a:spcAft>
          <a:spcPct val="0"/>
        </a:spcAft>
        <a:defRPr sz="3600">
          <a:solidFill>
            <a:srgbClr val="000000"/>
          </a:solidFill>
          <a:latin typeface="Futura LT Medium" pitchFamily="2" charset="0"/>
          <a:ea typeface="굴림" charset="-127"/>
        </a:defRPr>
      </a:lvl6pPr>
      <a:lvl7pPr marL="914400" algn="l" rtl="0" fontAlgn="base">
        <a:spcBef>
          <a:spcPct val="0"/>
        </a:spcBef>
        <a:spcAft>
          <a:spcPct val="0"/>
        </a:spcAft>
        <a:defRPr sz="3600">
          <a:solidFill>
            <a:srgbClr val="000000"/>
          </a:solidFill>
          <a:latin typeface="Futura LT Medium" pitchFamily="2" charset="0"/>
          <a:ea typeface="굴림" charset="-127"/>
        </a:defRPr>
      </a:lvl7pPr>
      <a:lvl8pPr marL="1371600" algn="l" rtl="0" fontAlgn="base">
        <a:spcBef>
          <a:spcPct val="0"/>
        </a:spcBef>
        <a:spcAft>
          <a:spcPct val="0"/>
        </a:spcAft>
        <a:defRPr sz="3600">
          <a:solidFill>
            <a:srgbClr val="000000"/>
          </a:solidFill>
          <a:latin typeface="Futura LT Medium" pitchFamily="2" charset="0"/>
          <a:ea typeface="굴림" charset="-127"/>
        </a:defRPr>
      </a:lvl8pPr>
      <a:lvl9pPr marL="1828800" algn="l" rtl="0" fontAlgn="base">
        <a:spcBef>
          <a:spcPct val="0"/>
        </a:spcBef>
        <a:spcAft>
          <a:spcPct val="0"/>
        </a:spcAft>
        <a:defRPr sz="3600">
          <a:solidFill>
            <a:srgbClr val="000000"/>
          </a:solidFill>
          <a:latin typeface="Futura LT Medium" pitchFamily="2" charset="0"/>
          <a:ea typeface="굴림" charset="-127"/>
        </a:defRPr>
      </a:lvl9pPr>
    </p:titleStyle>
    <p:bodyStyle>
      <a:lvl1pPr marL="342900" indent="-342900" algn="l" rtl="0" fontAlgn="base">
        <a:spcBef>
          <a:spcPct val="20000"/>
        </a:spcBef>
        <a:spcAft>
          <a:spcPct val="0"/>
        </a:spcAft>
        <a:buChar char="•"/>
        <a:defRPr sz="2000">
          <a:solidFill>
            <a:srgbClr val="000000"/>
          </a:solidFill>
          <a:latin typeface="+mn-lt"/>
          <a:ea typeface="+mn-ea"/>
          <a:cs typeface="+mn-cs"/>
        </a:defRPr>
      </a:lvl1pPr>
      <a:lvl2pPr marL="742950" indent="-285750" algn="l" rtl="0" fontAlgn="base">
        <a:spcBef>
          <a:spcPct val="20000"/>
        </a:spcBef>
        <a:spcAft>
          <a:spcPct val="0"/>
        </a:spcAft>
        <a:buChar char="–"/>
        <a:defRPr sz="2000">
          <a:solidFill>
            <a:srgbClr val="000000"/>
          </a:solidFill>
          <a:latin typeface="+mn-lt"/>
        </a:defRPr>
      </a:lvl2pPr>
      <a:lvl3pPr marL="1143000" indent="-228600" algn="l" rtl="0" fontAlgn="base">
        <a:spcBef>
          <a:spcPct val="20000"/>
        </a:spcBef>
        <a:spcAft>
          <a:spcPct val="0"/>
        </a:spcAft>
        <a:buChar char="•"/>
        <a:defRPr sz="20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5.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hyperlink" Target="mailto:chris@sportscareerconsulting.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ctrTitle"/>
          </p:nvPr>
        </p:nvSpPr>
        <p:spPr>
          <a:xfrm>
            <a:off x="971550" y="2395063"/>
            <a:ext cx="7200900" cy="1368425"/>
          </a:xfrm>
        </p:spPr>
        <p:txBody>
          <a:bodyPr/>
          <a:lstStyle/>
          <a:p>
            <a:r>
              <a:rPr lang="en-US" sz="4800" b="1" dirty="0">
                <a:latin typeface="+mn-lt"/>
              </a:rPr>
              <a:t>Super Displays</a:t>
            </a:r>
            <a:endParaRPr lang="uk-UA" sz="4800" b="1" dirty="0">
              <a:latin typeface="+mn-lt"/>
            </a:endParaRPr>
          </a:p>
        </p:txBody>
      </p:sp>
      <p:sp>
        <p:nvSpPr>
          <p:cNvPr id="280579" name="Rectangle 3"/>
          <p:cNvSpPr>
            <a:spLocks noGrp="1" noChangeArrowheads="1"/>
          </p:cNvSpPr>
          <p:nvPr>
            <p:ph type="subTitle" idx="1"/>
          </p:nvPr>
        </p:nvSpPr>
        <p:spPr>
          <a:xfrm>
            <a:off x="946562" y="3742376"/>
            <a:ext cx="7240588" cy="647700"/>
          </a:xfrm>
        </p:spPr>
        <p:txBody>
          <a:bodyPr/>
          <a:lstStyle/>
          <a:p>
            <a:r>
              <a:rPr lang="en-US" sz="3200" b="1" i="1" dirty="0">
                <a:latin typeface="+mn-lt"/>
              </a:rPr>
              <a:t>Super Bowl </a:t>
            </a:r>
          </a:p>
          <a:p>
            <a:r>
              <a:rPr lang="en-US" sz="3200" b="1" i="1" dirty="0">
                <a:latin typeface="+mn-lt"/>
              </a:rPr>
              <a:t>Sales &amp; Promotion </a:t>
            </a:r>
            <a:endParaRPr lang="uk-UA" sz="3200" b="1" i="1" dirty="0">
              <a:latin typeface="+mn-lt"/>
            </a:endParaRPr>
          </a:p>
        </p:txBody>
      </p:sp>
      <p:pic>
        <p:nvPicPr>
          <p:cNvPr id="1026" name="Picture 2">
            <a:extLst>
              <a:ext uri="{FF2B5EF4-FFF2-40B4-BE49-F238E27FC236}">
                <a16:creationId xmlns:a16="http://schemas.microsoft.com/office/drawing/2014/main" id="{B29B3A97-94B8-4834-A1FC-AFF418ED4E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6978" y="3318954"/>
            <a:ext cx="1413782" cy="11222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ky, black, different, line&#10;&#10;Description automatically generated">
            <a:extLst>
              <a:ext uri="{FF2B5EF4-FFF2-40B4-BE49-F238E27FC236}">
                <a16:creationId xmlns:a16="http://schemas.microsoft.com/office/drawing/2014/main" id="{DC575849-B5DA-40CE-B9A7-1F9B29384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40" y="3318954"/>
            <a:ext cx="1196619" cy="12618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Grocery Store Pepsi Soda Cans Patriots Stock Photo (Edit Now) 1313495258">
            <a:extLst>
              <a:ext uri="{FF2B5EF4-FFF2-40B4-BE49-F238E27FC236}">
                <a16:creationId xmlns:a16="http://schemas.microsoft.com/office/drawing/2014/main" id="{F5E863A2-0403-448C-878E-BE3310AF66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222"/>
          <a:stretch/>
        </p:blipFill>
        <p:spPr bwMode="auto">
          <a:xfrm>
            <a:off x="503548" y="692696"/>
            <a:ext cx="8136904" cy="53399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606EBF-8C84-4FB3-AB1B-1181814A7571}"/>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287983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187D7631-AFFC-4369-8C4E-6825054AE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0775" y="260894"/>
            <a:ext cx="4362450" cy="5848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84DAF7-2927-46E0-9E86-9A65144A13AA}"/>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1161900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A416D875-78E9-48CB-BE5D-B30F35AAC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96" y="674385"/>
            <a:ext cx="7272808" cy="544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FA1928-444B-4E1A-96C5-3242A6102A41}"/>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3391453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4362307-B90E-46A9-981E-5C806C165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66" y="571018"/>
            <a:ext cx="7793868" cy="55195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3CFE50-DD71-4CDE-88A0-D41356FF7609}"/>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4034847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CDFB0755-761D-4FAD-BBA6-630C24260F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50" b="4850"/>
          <a:stretch/>
        </p:blipFill>
        <p:spPr bwMode="auto">
          <a:xfrm>
            <a:off x="2000250" y="476672"/>
            <a:ext cx="5143500" cy="561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AA4730E-F2D3-47B2-932D-5207877C4F5A}"/>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258606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1A574C-C0C2-4BF2-B5A5-3F39678CF4BC}"/>
              </a:ext>
            </a:extLst>
          </p:cNvPr>
          <p:cNvPicPr>
            <a:picLocks noChangeAspect="1"/>
          </p:cNvPicPr>
          <p:nvPr/>
        </p:nvPicPr>
        <p:blipFill>
          <a:blip r:embed="rId5"/>
          <a:stretch>
            <a:fillRect/>
          </a:stretch>
        </p:blipFill>
        <p:spPr>
          <a:xfrm>
            <a:off x="2621" y="1"/>
            <a:ext cx="9144000" cy="580145"/>
          </a:xfrm>
          <a:prstGeom prst="rect">
            <a:avLst/>
          </a:prstGeom>
        </p:spPr>
      </p:pic>
      <p:pic>
        <p:nvPicPr>
          <p:cNvPr id="15362" name="Picture 2" descr="Super Bowl Produce Promotions | Produce Business Magazine">
            <a:extLst>
              <a:ext uri="{FF2B5EF4-FFF2-40B4-BE49-F238E27FC236}">
                <a16:creationId xmlns:a16="http://schemas.microsoft.com/office/drawing/2014/main" id="{89651B18-B3A3-41E9-B781-676BC697E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764704"/>
            <a:ext cx="9164529" cy="51543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5DDEA8-125E-4525-8C62-ABE4612A5449}"/>
              </a:ext>
            </a:extLst>
          </p:cNvPr>
          <p:cNvPicPr>
            <a:picLocks noChangeAspect="1"/>
          </p:cNvPicPr>
          <p:nvPr/>
        </p:nvPicPr>
        <p:blipFill>
          <a:blip r:embed="rId5"/>
          <a:stretch>
            <a:fillRect/>
          </a:stretch>
        </p:blipFill>
        <p:spPr>
          <a:xfrm>
            <a:off x="2621" y="1"/>
            <a:ext cx="9144000" cy="807854"/>
          </a:xfrm>
          <a:prstGeom prst="rect">
            <a:avLst/>
          </a:prstGeom>
        </p:spPr>
      </p:pic>
    </p:spTree>
    <p:extLst>
      <p:ext uri="{BB962C8B-B14F-4D97-AF65-F5344CB8AC3E}">
        <p14:creationId xmlns:p14="http://schemas.microsoft.com/office/powerpoint/2010/main" val="236095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nacks gear up for Super Bowl week | Store Brands">
            <a:extLst>
              <a:ext uri="{FF2B5EF4-FFF2-40B4-BE49-F238E27FC236}">
                <a16:creationId xmlns:a16="http://schemas.microsoft.com/office/drawing/2014/main" id="{4AE2286A-03BB-48FF-A844-6AC30533C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32" y="580146"/>
            <a:ext cx="8424936" cy="5416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BFE9B33-F878-404F-AC66-9D2FA93E8905}"/>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194409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uper Bowl 2018 Promo Displays - Observa">
            <a:extLst>
              <a:ext uri="{FF2B5EF4-FFF2-40B4-BE49-F238E27FC236}">
                <a16:creationId xmlns:a16="http://schemas.microsoft.com/office/drawing/2014/main" id="{4C5A4688-FFC4-41A2-8805-05D7C9012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568314"/>
            <a:ext cx="7344816" cy="5508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AA200B-8733-4F7D-93B8-2DD1B6A0F8DF}"/>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520862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isplay Archives - Mahaska Blog">
            <a:extLst>
              <a:ext uri="{FF2B5EF4-FFF2-40B4-BE49-F238E27FC236}">
                <a16:creationId xmlns:a16="http://schemas.microsoft.com/office/drawing/2014/main" id="{C4F4D601-9F87-44BA-A944-E97E20A9F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77081"/>
            <a:ext cx="9144000" cy="5303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4A6A136-52B0-4CA5-AB35-DDE0B3C4A1DF}"/>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2770719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Popon | Image Gallery | Lay's Super Bowl 50 Pallet Display">
            <a:extLst>
              <a:ext uri="{FF2B5EF4-FFF2-40B4-BE49-F238E27FC236}">
                <a16:creationId xmlns:a16="http://schemas.microsoft.com/office/drawing/2014/main" id="{F0FC70C6-2848-4633-9BE5-C7C676A1F5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89" r="11334" b="2001"/>
          <a:stretch/>
        </p:blipFill>
        <p:spPr bwMode="auto">
          <a:xfrm>
            <a:off x="2375756" y="576615"/>
            <a:ext cx="4392488" cy="5534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0C21996-B5D7-458B-8DB5-289179EC76C9}"/>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282868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835695" y="549275"/>
            <a:ext cx="6841579" cy="1295400"/>
          </a:xfrm>
        </p:spPr>
        <p:txBody>
          <a:bodyPr/>
          <a:lstStyle/>
          <a:p>
            <a:r>
              <a:rPr lang="en-US" b="1" dirty="0"/>
              <a:t>SUPER		      DISPLAYS</a:t>
            </a:r>
            <a:endParaRPr lang="uk-UA" b="1" dirty="0"/>
          </a:p>
        </p:txBody>
      </p:sp>
      <p:sp>
        <p:nvSpPr>
          <p:cNvPr id="281603" name="Rectangle 3"/>
          <p:cNvSpPr>
            <a:spLocks noGrp="1" noChangeArrowheads="1"/>
          </p:cNvSpPr>
          <p:nvPr>
            <p:ph type="body" idx="1"/>
          </p:nvPr>
        </p:nvSpPr>
        <p:spPr>
          <a:xfrm>
            <a:off x="469899" y="1988840"/>
            <a:ext cx="8207375" cy="3722153"/>
          </a:xfrm>
        </p:spPr>
        <p:txBody>
          <a:bodyPr/>
          <a:lstStyle/>
          <a:p>
            <a:pPr marL="0" indent="0">
              <a:buNone/>
            </a:pPr>
            <a:r>
              <a:rPr lang="en-US" altLang="ko-KR" dirty="0">
                <a:ea typeface="굴림" charset="-127"/>
              </a:rPr>
              <a:t>Every year, sales of consumer goods like soda, snacks, pizza, chicken wings, avocados, beer and even televisions spike in the week leading up to the Super Bowl.</a:t>
            </a:r>
          </a:p>
          <a:p>
            <a:pPr marL="0" indent="0">
              <a:buNone/>
            </a:pPr>
            <a:endParaRPr lang="en-US" altLang="ko-KR" dirty="0">
              <a:ea typeface="굴림" charset="-127"/>
            </a:endParaRPr>
          </a:p>
          <a:p>
            <a:pPr marL="0" indent="0">
              <a:buNone/>
            </a:pPr>
            <a:r>
              <a:rPr lang="en-US" altLang="ko-KR" dirty="0">
                <a:ea typeface="굴림" charset="-127"/>
              </a:rPr>
              <a:t>Not coincidentally, vendors work with supermarkets around the country and go all out to create elaborate point-of-purchase displays. </a:t>
            </a:r>
          </a:p>
          <a:p>
            <a:pPr marL="0" indent="0">
              <a:buNone/>
            </a:pPr>
            <a:endParaRPr lang="en-US" altLang="ko-KR" dirty="0">
              <a:ea typeface="굴림" charset="-127"/>
            </a:endParaRPr>
          </a:p>
          <a:p>
            <a:pPr marL="0" indent="0">
              <a:buNone/>
            </a:pPr>
            <a:r>
              <a:rPr lang="en-US" altLang="ko-KR" dirty="0">
                <a:ea typeface="굴림" charset="-127"/>
              </a:rPr>
              <a:t>The following slides provide examples of ways brands have demonstrated creative ways to capitalize on the hype surrounding the Super Bowl in an effort to boost sales at retail.</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2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Super Sales in the Produce Section - Produce Business">
            <a:extLst>
              <a:ext uri="{FF2B5EF4-FFF2-40B4-BE49-F238E27FC236}">
                <a16:creationId xmlns:a16="http://schemas.microsoft.com/office/drawing/2014/main" id="{1BF423B1-5EC9-4380-82D9-96E6C6E47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0" y="764704"/>
            <a:ext cx="9153230" cy="5256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6C6A2B8-28EA-42B2-AB91-88C76F60B2E7}"/>
              </a:ext>
            </a:extLst>
          </p:cNvPr>
          <p:cNvPicPr>
            <a:picLocks noChangeAspect="1"/>
          </p:cNvPicPr>
          <p:nvPr/>
        </p:nvPicPr>
        <p:blipFill>
          <a:blip r:embed="rId6"/>
          <a:stretch>
            <a:fillRect/>
          </a:stretch>
        </p:blipFill>
        <p:spPr>
          <a:xfrm>
            <a:off x="2621" y="1"/>
            <a:ext cx="9144000" cy="807854"/>
          </a:xfrm>
          <a:prstGeom prst="rect">
            <a:avLst/>
          </a:prstGeom>
        </p:spPr>
      </p:pic>
      <p:pic>
        <p:nvPicPr>
          <p:cNvPr id="10" name="Picture 9" descr="A picture containing sky, black, different, line&#10;&#10;Description automatically generated">
            <a:extLst>
              <a:ext uri="{FF2B5EF4-FFF2-40B4-BE49-F238E27FC236}">
                <a16:creationId xmlns:a16="http://schemas.microsoft.com/office/drawing/2014/main" id="{33849017-F253-450E-89E7-F1D8EA8F9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023" y="78486"/>
            <a:ext cx="650723" cy="686218"/>
          </a:xfrm>
          <a:prstGeom prst="rect">
            <a:avLst/>
          </a:prstGeom>
        </p:spPr>
      </p:pic>
    </p:spTree>
    <p:extLst>
      <p:ext uri="{BB962C8B-B14F-4D97-AF65-F5344CB8AC3E}">
        <p14:creationId xmlns:p14="http://schemas.microsoft.com/office/powerpoint/2010/main" val="3993258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per Bowl Produce Promotions | Produce Business Magazine">
            <a:extLst>
              <a:ext uri="{FF2B5EF4-FFF2-40B4-BE49-F238E27FC236}">
                <a16:creationId xmlns:a16="http://schemas.microsoft.com/office/drawing/2014/main" id="{F36EBB5C-FFF2-4690-8F10-D7982B011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620688"/>
            <a:ext cx="5472608" cy="5472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8F2470-CF4E-46ED-B0DD-E3E0F80D1DAE}"/>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85756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4A1332-6A6D-4962-88B6-E3E729211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98505" y="188640"/>
            <a:ext cx="7850836" cy="5888127"/>
          </a:xfrm>
          <a:prstGeom prst="rect">
            <a:avLst/>
          </a:prstGeom>
        </p:spPr>
      </p:pic>
      <p:pic>
        <p:nvPicPr>
          <p:cNvPr id="10" name="Picture 9">
            <a:extLst>
              <a:ext uri="{FF2B5EF4-FFF2-40B4-BE49-F238E27FC236}">
                <a16:creationId xmlns:a16="http://schemas.microsoft.com/office/drawing/2014/main" id="{19670F2F-96AB-4141-A4A5-A3037BD0ED57}"/>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73863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46FE086-8CCA-4286-8FD7-7982131D86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90388" y="1173089"/>
            <a:ext cx="5526523" cy="4144892"/>
          </a:xfrm>
          <a:prstGeom prst="rect">
            <a:avLst/>
          </a:prstGeom>
        </p:spPr>
      </p:pic>
      <p:pic>
        <p:nvPicPr>
          <p:cNvPr id="10" name="Picture 9">
            <a:extLst>
              <a:ext uri="{FF2B5EF4-FFF2-40B4-BE49-F238E27FC236}">
                <a16:creationId xmlns:a16="http://schemas.microsoft.com/office/drawing/2014/main" id="{45D21A18-1B72-422B-9955-75EDDCB5E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43404" y="908629"/>
            <a:ext cx="5828763" cy="4371572"/>
          </a:xfrm>
          <a:prstGeom prst="rect">
            <a:avLst/>
          </a:prstGeom>
        </p:spPr>
      </p:pic>
      <p:pic>
        <p:nvPicPr>
          <p:cNvPr id="12" name="Picture 11">
            <a:extLst>
              <a:ext uri="{FF2B5EF4-FFF2-40B4-BE49-F238E27FC236}">
                <a16:creationId xmlns:a16="http://schemas.microsoft.com/office/drawing/2014/main" id="{5C6A1636-9511-49A4-9B83-A24912411E68}"/>
              </a:ext>
            </a:extLst>
          </p:cNvPr>
          <p:cNvPicPr>
            <a:picLocks noChangeAspect="1"/>
          </p:cNvPicPr>
          <p:nvPr/>
        </p:nvPicPr>
        <p:blipFill>
          <a:blip r:embed="rId7"/>
          <a:stretch>
            <a:fillRect/>
          </a:stretch>
        </p:blipFill>
        <p:spPr>
          <a:xfrm>
            <a:off x="2621" y="1"/>
            <a:ext cx="9144000" cy="807854"/>
          </a:xfrm>
          <a:prstGeom prst="rect">
            <a:avLst/>
          </a:prstGeom>
        </p:spPr>
      </p:pic>
    </p:spTree>
    <p:extLst>
      <p:ext uri="{BB962C8B-B14F-4D97-AF65-F5344CB8AC3E}">
        <p14:creationId xmlns:p14="http://schemas.microsoft.com/office/powerpoint/2010/main" val="483542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6EF4C83-D3DB-496E-B6AB-319AFD477B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97" r="12851"/>
          <a:stretch/>
        </p:blipFill>
        <p:spPr>
          <a:xfrm rot="5400000">
            <a:off x="1727684" y="136434"/>
            <a:ext cx="5688632" cy="6223620"/>
          </a:xfrm>
          <a:prstGeom prst="rect">
            <a:avLst/>
          </a:prstGeom>
        </p:spPr>
      </p:pic>
      <p:pic>
        <p:nvPicPr>
          <p:cNvPr id="10" name="Picture 9">
            <a:extLst>
              <a:ext uri="{FF2B5EF4-FFF2-40B4-BE49-F238E27FC236}">
                <a16:creationId xmlns:a16="http://schemas.microsoft.com/office/drawing/2014/main" id="{099ABAB4-C5B7-427E-89F9-E8A91FACAEF6}"/>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83775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85775" y="549275"/>
            <a:ext cx="8191500" cy="1295400"/>
          </a:xfrm>
        </p:spPr>
        <p:txBody>
          <a:bodyPr/>
          <a:lstStyle/>
          <a:p>
            <a:r>
              <a:rPr lang="en-US" b="1" dirty="0"/>
              <a:t>DISCUSSION		          QUESTIONS</a:t>
            </a:r>
            <a:endParaRPr lang="uk-UA" b="1" dirty="0"/>
          </a:p>
        </p:txBody>
      </p:sp>
      <p:sp>
        <p:nvSpPr>
          <p:cNvPr id="281603" name="Rectangle 3"/>
          <p:cNvSpPr>
            <a:spLocks noGrp="1" noChangeArrowheads="1"/>
          </p:cNvSpPr>
          <p:nvPr>
            <p:ph type="body" idx="1"/>
          </p:nvPr>
        </p:nvSpPr>
        <p:spPr>
          <a:xfrm>
            <a:off x="468313" y="1700809"/>
            <a:ext cx="8207375" cy="4536480"/>
          </a:xfrm>
        </p:spPr>
        <p:txBody>
          <a:bodyPr/>
          <a:lstStyle/>
          <a:p>
            <a:pPr marL="0" indent="0">
              <a:buNone/>
            </a:pPr>
            <a:endParaRPr lang="en-US" altLang="ko-KR" dirty="0">
              <a:ea typeface="굴림" charset="-127"/>
            </a:endParaRPr>
          </a:p>
          <a:p>
            <a:pPr marL="457200" indent="-457200">
              <a:buAutoNum type="arabicParenR"/>
            </a:pPr>
            <a:r>
              <a:rPr lang="en-US" b="0" i="0" dirty="0">
                <a:solidFill>
                  <a:srgbClr val="373737"/>
                </a:solidFill>
                <a:effectLst/>
                <a:latin typeface="Helvetica Neue"/>
              </a:rPr>
              <a:t>What types of displays have you seen at your local grocery store?</a:t>
            </a:r>
          </a:p>
          <a:p>
            <a:pPr marL="457200" indent="-457200">
              <a:buAutoNum type="arabicParenR"/>
            </a:pPr>
            <a:endParaRPr lang="en-US" altLang="ko-KR" dirty="0">
              <a:solidFill>
                <a:srgbClr val="373737"/>
              </a:solidFill>
              <a:latin typeface="Helvetica Neue"/>
              <a:ea typeface="굴림" charset="-127"/>
            </a:endParaRPr>
          </a:p>
          <a:p>
            <a:pPr marL="457200" indent="-457200">
              <a:buAutoNum type="arabicParenR"/>
            </a:pPr>
            <a:r>
              <a:rPr lang="en-US" altLang="ko-KR" dirty="0">
                <a:ea typeface="굴림" charset="-127"/>
              </a:rPr>
              <a:t>What is a “vendor” and why would they spend the time to build a Super Bowl display at a supermarket?</a:t>
            </a:r>
          </a:p>
          <a:p>
            <a:pPr marL="457200" indent="-457200">
              <a:buAutoNum type="arabicParenR"/>
            </a:pPr>
            <a:endParaRPr lang="en-US" altLang="ko-KR" dirty="0">
              <a:ea typeface="굴림" charset="-127"/>
            </a:endParaRPr>
          </a:p>
          <a:p>
            <a:pPr marL="457200" indent="-457200">
              <a:buAutoNum type="arabicParenR"/>
            </a:pPr>
            <a:r>
              <a:rPr lang="en-US" altLang="ko-KR" dirty="0">
                <a:ea typeface="굴림" charset="-127"/>
              </a:rPr>
              <a:t>Why might a supermarket allow a brand like Coke or Doritos to build an elaborate display in their store?</a:t>
            </a:r>
          </a:p>
          <a:p>
            <a:pPr marL="457200" indent="-457200">
              <a:buAutoNum type="arabicParenR"/>
            </a:pPr>
            <a:endParaRPr lang="en-US" altLang="ko-KR" dirty="0">
              <a:ea typeface="굴림" charset="-127"/>
            </a:endParaRPr>
          </a:p>
          <a:p>
            <a:pPr marL="457200" indent="-457200">
              <a:buAutoNum type="arabicParenR"/>
            </a:pPr>
            <a:r>
              <a:rPr lang="en-US" altLang="ko-KR" dirty="0">
                <a:ea typeface="굴림" charset="-127"/>
              </a:rPr>
              <a:t>What type of consumer are these brands targeting with displays like these?</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33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85775" y="549275"/>
            <a:ext cx="8191500" cy="1295400"/>
          </a:xfrm>
        </p:spPr>
        <p:txBody>
          <a:bodyPr/>
          <a:lstStyle/>
          <a:p>
            <a:r>
              <a:rPr lang="en-US" b="1" dirty="0"/>
              <a:t>DISCUSSION		          QUESTIONS</a:t>
            </a:r>
            <a:endParaRPr lang="uk-UA" b="1" dirty="0"/>
          </a:p>
        </p:txBody>
      </p:sp>
      <p:sp>
        <p:nvSpPr>
          <p:cNvPr id="281603" name="Rectangle 3"/>
          <p:cNvSpPr>
            <a:spLocks noGrp="1" noChangeArrowheads="1"/>
          </p:cNvSpPr>
          <p:nvPr>
            <p:ph type="body" idx="1"/>
          </p:nvPr>
        </p:nvSpPr>
        <p:spPr>
          <a:xfrm>
            <a:off x="468313" y="1556793"/>
            <a:ext cx="8207375" cy="4248472"/>
          </a:xfrm>
        </p:spPr>
        <p:txBody>
          <a:bodyPr/>
          <a:lstStyle/>
          <a:p>
            <a:pPr marL="0" indent="0">
              <a:buNone/>
            </a:pPr>
            <a:endParaRPr lang="en-US" altLang="ko-KR" dirty="0">
              <a:ea typeface="굴림" charset="-127"/>
            </a:endParaRPr>
          </a:p>
          <a:p>
            <a:pPr marL="457200" indent="-457200">
              <a:buFont typeface="+mj-lt"/>
              <a:buAutoNum type="arabicParenR" startAt="5"/>
            </a:pPr>
            <a:r>
              <a:rPr lang="en-US" b="0" i="0" dirty="0">
                <a:solidFill>
                  <a:srgbClr val="373737"/>
                </a:solidFill>
                <a:effectLst/>
                <a:latin typeface="Helvetica Neue"/>
              </a:rPr>
              <a:t>What types of products do you think typically see a sales boost in the lead up to the Super Bowl?</a:t>
            </a:r>
          </a:p>
          <a:p>
            <a:pPr marL="457200" indent="-457200">
              <a:buFont typeface="+mj-lt"/>
              <a:buAutoNum type="arabicParenR" startAt="5"/>
            </a:pPr>
            <a:endParaRPr lang="en-US" dirty="0">
              <a:solidFill>
                <a:srgbClr val="373737"/>
              </a:solidFill>
              <a:latin typeface="Helvetica Neue"/>
            </a:endParaRPr>
          </a:p>
          <a:p>
            <a:pPr marL="457200" indent="-457200">
              <a:buFont typeface="+mj-lt"/>
              <a:buAutoNum type="arabicParenR" startAt="5"/>
            </a:pPr>
            <a:r>
              <a:rPr lang="en-US" dirty="0">
                <a:solidFill>
                  <a:srgbClr val="373737"/>
                </a:solidFill>
                <a:latin typeface="Helvetica Neue"/>
              </a:rPr>
              <a:t>What types of products might benefit from the added exposure that a point-of-purchase display can provide in a retail setting?</a:t>
            </a:r>
          </a:p>
          <a:p>
            <a:pPr marL="457200" indent="-457200">
              <a:buFont typeface="+mj-lt"/>
              <a:buAutoNum type="arabicParenR" startAt="5"/>
            </a:pPr>
            <a:endParaRPr lang="en-US" dirty="0">
              <a:solidFill>
                <a:srgbClr val="373737"/>
              </a:solidFill>
              <a:latin typeface="Helvetica Neue"/>
            </a:endParaRPr>
          </a:p>
          <a:p>
            <a:pPr marL="457200" indent="-457200">
              <a:buFont typeface="+mj-lt"/>
              <a:buAutoNum type="arabicParenR" startAt="5"/>
            </a:pPr>
            <a:r>
              <a:rPr lang="en-US" dirty="0">
                <a:solidFill>
                  <a:srgbClr val="373737"/>
                </a:solidFill>
                <a:latin typeface="Helvetica Neue"/>
              </a:rPr>
              <a:t>Do you think the placement of the display has an impact on sales?  Why or why not?</a:t>
            </a:r>
          </a:p>
          <a:p>
            <a:pPr marL="457200" indent="-457200">
              <a:buFont typeface="+mj-lt"/>
              <a:buAutoNum type="arabicParenR" startAt="5"/>
            </a:pPr>
            <a:endParaRPr lang="en-US" dirty="0">
              <a:solidFill>
                <a:srgbClr val="373737"/>
              </a:solidFill>
              <a:latin typeface="Helvetica Neue"/>
            </a:endParaRPr>
          </a:p>
          <a:p>
            <a:pPr marL="457200" indent="-457200">
              <a:buFont typeface="+mj-lt"/>
              <a:buAutoNum type="arabicParenR" startAt="5"/>
            </a:pPr>
            <a:r>
              <a:rPr lang="en-US" dirty="0">
                <a:solidFill>
                  <a:srgbClr val="373737"/>
                </a:solidFill>
                <a:latin typeface="Helvetica Neue"/>
              </a:rPr>
              <a:t>Have you seen any displays at your local supermarket or retail store?</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237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85775" y="549275"/>
            <a:ext cx="8191500" cy="1295400"/>
          </a:xfrm>
        </p:spPr>
        <p:txBody>
          <a:bodyPr/>
          <a:lstStyle/>
          <a:p>
            <a:r>
              <a:rPr lang="en-US" b="1" dirty="0"/>
              <a:t>DISCUSSION		          QUESTIONS</a:t>
            </a:r>
            <a:endParaRPr lang="uk-UA" b="1" dirty="0"/>
          </a:p>
        </p:txBody>
      </p:sp>
      <p:sp>
        <p:nvSpPr>
          <p:cNvPr id="281603" name="Rectangle 3"/>
          <p:cNvSpPr>
            <a:spLocks noGrp="1" noChangeArrowheads="1"/>
          </p:cNvSpPr>
          <p:nvPr>
            <p:ph type="body" idx="1"/>
          </p:nvPr>
        </p:nvSpPr>
        <p:spPr>
          <a:xfrm>
            <a:off x="468313" y="1556793"/>
            <a:ext cx="8207375" cy="4248472"/>
          </a:xfrm>
        </p:spPr>
        <p:txBody>
          <a:bodyPr/>
          <a:lstStyle/>
          <a:p>
            <a:pPr marL="0" indent="0">
              <a:buNone/>
            </a:pPr>
            <a:endParaRPr lang="en-US" altLang="ko-KR" dirty="0">
              <a:ea typeface="굴림" charset="-127"/>
            </a:endParaRPr>
          </a:p>
          <a:p>
            <a:pPr marL="457200" indent="-457200">
              <a:buFont typeface="+mj-lt"/>
              <a:buAutoNum type="arabicParenR" startAt="9"/>
            </a:pPr>
            <a:r>
              <a:rPr lang="en-US" b="0" i="0" dirty="0">
                <a:solidFill>
                  <a:srgbClr val="373737"/>
                </a:solidFill>
                <a:effectLst/>
                <a:latin typeface="Helvetica Neue"/>
              </a:rPr>
              <a:t>What is sponsorship?</a:t>
            </a:r>
          </a:p>
          <a:p>
            <a:pPr marL="457200" indent="-457200">
              <a:buFont typeface="+mj-lt"/>
              <a:buAutoNum type="arabicParenR" startAt="9"/>
            </a:pPr>
            <a:endParaRPr lang="en-US" dirty="0">
              <a:solidFill>
                <a:srgbClr val="373737"/>
              </a:solidFill>
              <a:latin typeface="Helvetica Neue"/>
            </a:endParaRPr>
          </a:p>
          <a:p>
            <a:pPr marL="457200" indent="-457200">
              <a:buFont typeface="+mj-lt"/>
              <a:buAutoNum type="arabicParenR" startAt="9"/>
            </a:pPr>
            <a:r>
              <a:rPr lang="en-US" dirty="0">
                <a:solidFill>
                  <a:srgbClr val="373737"/>
                </a:solidFill>
                <a:latin typeface="Helvetica Neue"/>
              </a:rPr>
              <a:t>Why do you think a brand might want to be an official sponsor of the NFL?</a:t>
            </a:r>
          </a:p>
          <a:p>
            <a:pPr marL="457200" indent="-457200">
              <a:buFont typeface="+mj-lt"/>
              <a:buAutoNum type="arabicParenR" startAt="9"/>
            </a:pPr>
            <a:endParaRPr lang="en-US" dirty="0">
              <a:solidFill>
                <a:srgbClr val="373737"/>
              </a:solidFill>
              <a:latin typeface="Helvetica Neue"/>
            </a:endParaRPr>
          </a:p>
          <a:p>
            <a:pPr marL="457200" indent="-457200">
              <a:buFont typeface="+mj-lt"/>
              <a:buAutoNum type="arabicParenR" startAt="9"/>
            </a:pPr>
            <a:r>
              <a:rPr lang="en-US" dirty="0">
                <a:solidFill>
                  <a:srgbClr val="373737"/>
                </a:solidFill>
                <a:latin typeface="Helvetica Neue"/>
              </a:rPr>
              <a:t>What is ambush marketing?</a:t>
            </a:r>
          </a:p>
          <a:p>
            <a:pPr marL="457200" indent="-457200">
              <a:buFont typeface="+mj-lt"/>
              <a:buAutoNum type="arabicParenR" startAt="9"/>
            </a:pPr>
            <a:endParaRPr lang="en-US" dirty="0">
              <a:solidFill>
                <a:srgbClr val="373737"/>
              </a:solidFill>
              <a:latin typeface="Helvetica Neue"/>
            </a:endParaRPr>
          </a:p>
          <a:p>
            <a:pPr marL="457200" indent="-457200">
              <a:buFont typeface="+mj-lt"/>
              <a:buAutoNum type="arabicParenR" startAt="9"/>
            </a:pPr>
            <a:r>
              <a:rPr lang="en-US" dirty="0">
                <a:solidFill>
                  <a:srgbClr val="373737"/>
                </a:solidFill>
                <a:latin typeface="Helvetica Neue"/>
              </a:rPr>
              <a:t>Based on the images of supermarket and retail displays in the previous slide show, can you tell which brands are NFL sponsors and </a:t>
            </a:r>
            <a:r>
              <a:rPr lang="en-US">
                <a:solidFill>
                  <a:srgbClr val="373737"/>
                </a:solidFill>
                <a:latin typeface="Helvetica Neue"/>
              </a:rPr>
              <a:t>which brands are not?</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46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403647" y="549275"/>
            <a:ext cx="7273627" cy="1295400"/>
          </a:xfrm>
        </p:spPr>
        <p:txBody>
          <a:bodyPr/>
          <a:lstStyle/>
          <a:p>
            <a:r>
              <a:rPr lang="en-US" b="1" dirty="0"/>
              <a:t>STUDENT                ACTIVITY</a:t>
            </a:r>
            <a:endParaRPr lang="uk-UA" b="1" dirty="0"/>
          </a:p>
        </p:txBody>
      </p:sp>
      <p:sp>
        <p:nvSpPr>
          <p:cNvPr id="281603" name="Rectangle 3"/>
          <p:cNvSpPr>
            <a:spLocks noGrp="1" noChangeArrowheads="1"/>
          </p:cNvSpPr>
          <p:nvPr>
            <p:ph type="body" idx="1"/>
          </p:nvPr>
        </p:nvSpPr>
        <p:spPr>
          <a:xfrm>
            <a:off x="253106" y="1412776"/>
            <a:ext cx="8424168" cy="4680520"/>
          </a:xfrm>
        </p:spPr>
        <p:txBody>
          <a:bodyPr/>
          <a:lstStyle/>
          <a:p>
            <a:pPr marL="0" indent="0">
              <a:buNone/>
            </a:pPr>
            <a:endParaRPr lang="en-US" altLang="ko-KR" dirty="0">
              <a:ea typeface="굴림" charset="-127"/>
            </a:endParaRPr>
          </a:p>
          <a:p>
            <a:r>
              <a:rPr lang="en-US" b="0" i="0" dirty="0">
                <a:solidFill>
                  <a:srgbClr val="373737"/>
                </a:solidFill>
                <a:effectLst/>
                <a:latin typeface="Helvetica Neue"/>
              </a:rPr>
              <a:t>Choose a consumer product category (snack foods, soda, pizza or TVs) and one of your favorite brands in that category</a:t>
            </a:r>
          </a:p>
          <a:p>
            <a:endParaRPr lang="en-US" dirty="0">
              <a:solidFill>
                <a:srgbClr val="373737"/>
              </a:solidFill>
              <a:latin typeface="Helvetica Neue"/>
            </a:endParaRPr>
          </a:p>
          <a:p>
            <a:r>
              <a:rPr lang="en-US" dirty="0">
                <a:solidFill>
                  <a:srgbClr val="373737"/>
                </a:solidFill>
                <a:latin typeface="Helvetica Neue"/>
              </a:rPr>
              <a:t>Explain how a supermarket or retail display could help increase product sales for the brand leading up to this year’s Super Bowl</a:t>
            </a:r>
          </a:p>
          <a:p>
            <a:endParaRPr lang="en-US" dirty="0">
              <a:solidFill>
                <a:srgbClr val="373737"/>
              </a:solidFill>
              <a:latin typeface="Helvetica Neue"/>
            </a:endParaRPr>
          </a:p>
          <a:p>
            <a:r>
              <a:rPr lang="en-US" dirty="0">
                <a:solidFill>
                  <a:srgbClr val="373737"/>
                </a:solidFill>
                <a:latin typeface="Helvetica Neue"/>
              </a:rPr>
              <a:t>Create your own point-of-purchase display with either a physical model, sketch/drawing, or digital design</a:t>
            </a:r>
          </a:p>
          <a:p>
            <a:endParaRPr lang="en-US" dirty="0">
              <a:solidFill>
                <a:srgbClr val="373737"/>
              </a:solidFill>
              <a:latin typeface="Helvetica Neue"/>
            </a:endParaRPr>
          </a:p>
          <a:p>
            <a:r>
              <a:rPr lang="en-US" dirty="0">
                <a:solidFill>
                  <a:srgbClr val="373737"/>
                </a:solidFill>
                <a:latin typeface="Helvetica Neue"/>
              </a:rPr>
              <a:t>Describe where in the store you will position your display and how it will draw consumer attention, along with an explanation of how it will increase sales</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193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403647" y="549275"/>
            <a:ext cx="7273627" cy="1295400"/>
          </a:xfrm>
        </p:spPr>
        <p:txBody>
          <a:bodyPr/>
          <a:lstStyle/>
          <a:p>
            <a:r>
              <a:rPr lang="en-US" b="1" dirty="0"/>
              <a:t>STUDENT                COMPETITION</a:t>
            </a:r>
            <a:endParaRPr lang="uk-UA" b="1" dirty="0"/>
          </a:p>
        </p:txBody>
      </p:sp>
      <p:sp>
        <p:nvSpPr>
          <p:cNvPr id="281603" name="Rectangle 3"/>
          <p:cNvSpPr>
            <a:spLocks noGrp="1" noChangeArrowheads="1"/>
          </p:cNvSpPr>
          <p:nvPr>
            <p:ph type="body" idx="1"/>
          </p:nvPr>
        </p:nvSpPr>
        <p:spPr>
          <a:xfrm>
            <a:off x="321564" y="1268760"/>
            <a:ext cx="8650153" cy="4680520"/>
          </a:xfrm>
        </p:spPr>
        <p:txBody>
          <a:bodyPr/>
          <a:lstStyle/>
          <a:p>
            <a:pPr marL="0" indent="0">
              <a:buNone/>
            </a:pPr>
            <a:endParaRPr lang="en-US" altLang="ko-KR" dirty="0">
              <a:ea typeface="굴림" charset="-127"/>
            </a:endParaRPr>
          </a:p>
          <a:p>
            <a:r>
              <a:rPr lang="en-US" b="0" i="0" dirty="0">
                <a:solidFill>
                  <a:srgbClr val="373737"/>
                </a:solidFill>
                <a:effectLst/>
                <a:latin typeface="Helvetica Neue"/>
              </a:rPr>
              <a:t>Following the criteria presented in the previous slide, we will be awarding prizes to the top three point-of-purchase displays.</a:t>
            </a:r>
          </a:p>
          <a:p>
            <a:endParaRPr lang="en-US" dirty="0">
              <a:solidFill>
                <a:srgbClr val="373737"/>
              </a:solidFill>
              <a:latin typeface="Helvetica Neue"/>
            </a:endParaRPr>
          </a:p>
          <a:p>
            <a:r>
              <a:rPr lang="en-US" dirty="0">
                <a:solidFill>
                  <a:srgbClr val="373737"/>
                </a:solidFill>
                <a:latin typeface="Helvetica Neue"/>
              </a:rPr>
              <a:t>Entries will be evaluated based on creativity and effectiveness.  In other words, do the judges believe the display would actually help the brand to increase sales?  How well did you describe the promotion and explain why it would be effective (including location of the display in the supermarket or store)?</a:t>
            </a:r>
          </a:p>
          <a:p>
            <a:endParaRPr lang="en-US" dirty="0">
              <a:solidFill>
                <a:srgbClr val="373737"/>
              </a:solidFill>
              <a:latin typeface="Helvetica Neue"/>
            </a:endParaRPr>
          </a:p>
          <a:p>
            <a:r>
              <a:rPr lang="en-US" dirty="0">
                <a:solidFill>
                  <a:srgbClr val="373737"/>
                </a:solidFill>
                <a:latin typeface="Helvetica Neue"/>
              </a:rPr>
              <a:t>Entries should be emailed to </a:t>
            </a:r>
            <a:r>
              <a:rPr lang="en-US" dirty="0">
                <a:solidFill>
                  <a:srgbClr val="373737"/>
                </a:solidFill>
                <a:latin typeface="Helvetica Neue"/>
                <a:hlinkClick r:id="rId3"/>
              </a:rPr>
              <a:t>chris@sportscareerconsulting.com</a:t>
            </a:r>
            <a:r>
              <a:rPr lang="en-US" dirty="0">
                <a:solidFill>
                  <a:srgbClr val="373737"/>
                </a:solidFill>
                <a:latin typeface="Helvetica Neue"/>
              </a:rPr>
              <a:t> with the subject “Super Bowl LV Competition” in the subject line.  </a:t>
            </a:r>
          </a:p>
          <a:p>
            <a:endParaRPr lang="en-US" dirty="0">
              <a:solidFill>
                <a:srgbClr val="373737"/>
              </a:solidFill>
              <a:latin typeface="Helvetica Neue"/>
            </a:endParaRPr>
          </a:p>
          <a:p>
            <a:r>
              <a:rPr lang="en-US" b="1" dirty="0">
                <a:solidFill>
                  <a:srgbClr val="373737"/>
                </a:solidFill>
                <a:latin typeface="Helvetica Neue"/>
              </a:rPr>
              <a:t>DUE DATE:  TUESDAY, FEBRUARY 9</a:t>
            </a:r>
            <a:r>
              <a:rPr lang="en-US" b="1" baseline="30000" dirty="0">
                <a:solidFill>
                  <a:srgbClr val="373737"/>
                </a:solidFill>
                <a:latin typeface="Helvetica Neue"/>
              </a:rPr>
              <a:t>TH</a:t>
            </a:r>
            <a:r>
              <a:rPr lang="en-US" b="1" dirty="0">
                <a:solidFill>
                  <a:srgbClr val="373737"/>
                </a:solidFill>
                <a:latin typeface="Helvetica Neue"/>
              </a:rPr>
              <a:t>!!!</a:t>
            </a:r>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1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per Bowl LIII: Battle of the In-Store Displays | Wiser Retail Strategies">
            <a:extLst>
              <a:ext uri="{FF2B5EF4-FFF2-40B4-BE49-F238E27FC236}">
                <a16:creationId xmlns:a16="http://schemas.microsoft.com/office/drawing/2014/main" id="{42F56A81-DC11-4302-8D84-598FB47FFD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48" y="0"/>
            <a:ext cx="8136904" cy="6102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2582298-C33F-4C26-855C-3A818EA39AE7}"/>
              </a:ext>
            </a:extLst>
          </p:cNvPr>
          <p:cNvPicPr>
            <a:picLocks noChangeAspect="1"/>
          </p:cNvPicPr>
          <p:nvPr/>
        </p:nvPicPr>
        <p:blipFill>
          <a:blip r:embed="rId6"/>
          <a:stretch>
            <a:fillRect/>
          </a:stretch>
        </p:blipFill>
        <p:spPr>
          <a:xfrm>
            <a:off x="2621" y="1"/>
            <a:ext cx="9144000" cy="7721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uper Bowl 2018 Promo Displays - Observa">
            <a:extLst>
              <a:ext uri="{FF2B5EF4-FFF2-40B4-BE49-F238E27FC236}">
                <a16:creationId xmlns:a16="http://schemas.microsoft.com/office/drawing/2014/main" id="{D9350837-0A7D-4335-A3EF-78E26A557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969" y="0"/>
            <a:ext cx="8066860" cy="605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1A574C-C0C2-4BF2-B5A5-3F39678CF4BC}"/>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42991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B91563EF-0CFE-4F18-99EB-D9560774AD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42" y="476672"/>
            <a:ext cx="7683716" cy="56574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C3B433C-2AB4-4674-8105-72D75217EF93}"/>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213334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27C64A3-5C13-4F0C-BDAE-ABE8C578D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345" y="-26227"/>
            <a:ext cx="4653310" cy="6211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44B1D9-67F6-4251-AB0B-8F0FFA8A5106}"/>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398501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1D73E985-8CC1-4162-A3EC-A3CC795C1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31" y="404664"/>
            <a:ext cx="8515841" cy="570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1AFD73B-530F-4682-A881-265841AEFCAC}"/>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44704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9D509E37-25E1-4CD1-8856-6C5FA4543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580146"/>
            <a:ext cx="7344816" cy="5515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C353C0D-C7C9-4F7D-A2D0-8E91964D01BF}"/>
              </a:ext>
            </a:extLst>
          </p:cNvPr>
          <p:cNvPicPr>
            <a:picLocks noChangeAspect="1"/>
          </p:cNvPicPr>
          <p:nvPr/>
        </p:nvPicPr>
        <p:blipFill>
          <a:blip r:embed="rId6"/>
          <a:stretch>
            <a:fillRect/>
          </a:stretch>
        </p:blipFill>
        <p:spPr>
          <a:xfrm>
            <a:off x="2621" y="1"/>
            <a:ext cx="9144000" cy="807854"/>
          </a:xfrm>
          <a:prstGeom prst="rect">
            <a:avLst/>
          </a:prstGeom>
        </p:spPr>
      </p:pic>
    </p:spTree>
    <p:extLst>
      <p:ext uri="{BB962C8B-B14F-4D97-AF65-F5344CB8AC3E}">
        <p14:creationId xmlns:p14="http://schemas.microsoft.com/office/powerpoint/2010/main" val="319476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 name="Picture 2">
            <a:extLst>
              <a:ext uri="{FF2B5EF4-FFF2-40B4-BE49-F238E27FC236}">
                <a16:creationId xmlns:a16="http://schemas.microsoft.com/office/drawing/2014/main" id="{940D6D5C-819C-4801-B13A-A732AF77A3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233427"/>
            <a:ext cx="730859" cy="58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1A574C-C0C2-4BF2-B5A5-3F39678CF4BC}"/>
              </a:ext>
            </a:extLst>
          </p:cNvPr>
          <p:cNvPicPr>
            <a:picLocks noChangeAspect="1"/>
          </p:cNvPicPr>
          <p:nvPr/>
        </p:nvPicPr>
        <p:blipFill>
          <a:blip r:embed="rId5"/>
          <a:stretch>
            <a:fillRect/>
          </a:stretch>
        </p:blipFill>
        <p:spPr>
          <a:xfrm>
            <a:off x="2621" y="1"/>
            <a:ext cx="9144000" cy="580145"/>
          </a:xfrm>
          <a:prstGeom prst="rect">
            <a:avLst/>
          </a:prstGeom>
        </p:spPr>
      </p:pic>
      <p:pic>
        <p:nvPicPr>
          <p:cNvPr id="9218" name="Picture 2">
            <a:extLst>
              <a:ext uri="{FF2B5EF4-FFF2-40B4-BE49-F238E27FC236}">
                <a16:creationId xmlns:a16="http://schemas.microsoft.com/office/drawing/2014/main" id="{B2B6DA45-18DF-42A8-B8E8-0124275B8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410" y="555242"/>
            <a:ext cx="7379179" cy="55343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20C229-7E7C-486E-8110-8246B3505108}"/>
              </a:ext>
            </a:extLst>
          </p:cNvPr>
          <p:cNvPicPr>
            <a:picLocks noChangeAspect="1"/>
          </p:cNvPicPr>
          <p:nvPr/>
        </p:nvPicPr>
        <p:blipFill>
          <a:blip r:embed="rId5"/>
          <a:stretch>
            <a:fillRect/>
          </a:stretch>
        </p:blipFill>
        <p:spPr>
          <a:xfrm>
            <a:off x="2621" y="1"/>
            <a:ext cx="9144000" cy="807854"/>
          </a:xfrm>
          <a:prstGeom prst="rect">
            <a:avLst/>
          </a:prstGeom>
        </p:spPr>
      </p:pic>
    </p:spTree>
    <p:extLst>
      <p:ext uri="{BB962C8B-B14F-4D97-AF65-F5344CB8AC3E}">
        <p14:creationId xmlns:p14="http://schemas.microsoft.com/office/powerpoint/2010/main" val="588737209"/>
      </p:ext>
    </p:extLst>
  </p:cSld>
  <p:clrMapOvr>
    <a:masterClrMapping/>
  </p:clrMapOvr>
</p:sld>
</file>

<file path=ppt/theme/theme1.xml><?xml version="1.0" encoding="utf-8"?>
<a:theme xmlns:a="http://schemas.openxmlformats.org/drawingml/2006/main" name="template">
  <a:themeElements>
    <a:clrScheme name="">
      <a:dk1>
        <a:srgbClr val="000000"/>
      </a:dk1>
      <a:lt1>
        <a:srgbClr val="FFFFFF"/>
      </a:lt1>
      <a:dk2>
        <a:srgbClr val="4D4D4D"/>
      </a:dk2>
      <a:lt2>
        <a:srgbClr val="4D0202"/>
      </a:lt2>
      <a:accent1>
        <a:srgbClr val="1FA814"/>
      </a:accent1>
      <a:accent2>
        <a:srgbClr val="D3472D"/>
      </a:accent2>
      <a:accent3>
        <a:srgbClr val="FFFFFF"/>
      </a:accent3>
      <a:accent4>
        <a:srgbClr val="000000"/>
      </a:accent4>
      <a:accent5>
        <a:srgbClr val="ABD1AA"/>
      </a:accent5>
      <a:accent6>
        <a:srgbClr val="BF3F28"/>
      </a:accent6>
      <a:hlink>
        <a:srgbClr val="7CDA6A"/>
      </a:hlink>
      <a:folHlink>
        <a:srgbClr val="DDDDDD"/>
      </a:folHlink>
    </a:clrScheme>
    <a:fontScheme name="template">
      <a:majorFont>
        <a:latin typeface="Futura LT Medium"/>
        <a:ea typeface="굴림"/>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0" i="0" u="none" strike="noStrike" cap="none" normalizeH="0" baseline="0" smtClean="0">
            <a:ln>
              <a:noFill/>
            </a:ln>
            <a:solidFill>
              <a:srgbClr val="101F26"/>
            </a:solidFill>
            <a:effectLst/>
            <a:latin typeface="Futura LT Medium" pitchFamily="2" charset="0"/>
            <a:ea typeface="굴림"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0" i="0" u="none" strike="noStrike" cap="none" normalizeH="0" baseline="0" smtClean="0">
            <a:ln>
              <a:noFill/>
            </a:ln>
            <a:solidFill>
              <a:srgbClr val="101F26"/>
            </a:solidFill>
            <a:effectLst/>
            <a:latin typeface="Futura LT Medium" pitchFamily="2" charset="0"/>
            <a:ea typeface="굴림" charset="-127"/>
          </a:defRPr>
        </a:defPPr>
      </a:lstStyle>
    </a:lnDef>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1F3F6F"/>
        </a:accent1>
        <a:accent2>
          <a:srgbClr val="3C68A2"/>
        </a:accent2>
        <a:accent3>
          <a:srgbClr val="FFFFFF"/>
        </a:accent3>
        <a:accent4>
          <a:srgbClr val="404040"/>
        </a:accent4>
        <a:accent5>
          <a:srgbClr val="ABAFBB"/>
        </a:accent5>
        <a:accent6>
          <a:srgbClr val="355E92"/>
        </a:accent6>
        <a:hlink>
          <a:srgbClr val="285290"/>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DD023"/>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828282"/>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4"/>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C6CCC6"/>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101216"/>
        </a:lt2>
        <a:accent1>
          <a:srgbClr val="7C7C74"/>
        </a:accent1>
        <a:accent2>
          <a:srgbClr val="878577"/>
        </a:accent2>
        <a:accent3>
          <a:srgbClr val="FFFFFF"/>
        </a:accent3>
        <a:accent4>
          <a:srgbClr val="404040"/>
        </a:accent4>
        <a:accent5>
          <a:srgbClr val="BFBFBC"/>
        </a:accent5>
        <a:accent6>
          <a:srgbClr val="7A786B"/>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49751F"/>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080808"/>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4D4D4D"/>
        </a:dk2>
        <a:lt2>
          <a:srgbClr val="4F5054"/>
        </a:lt2>
        <a:accent1>
          <a:srgbClr val="7E7F8E"/>
        </a:accent1>
        <a:accent2>
          <a:srgbClr val="DDDDDF"/>
        </a:accent2>
        <a:accent3>
          <a:srgbClr val="FFFFFF"/>
        </a:accent3>
        <a:accent4>
          <a:srgbClr val="404040"/>
        </a:accent4>
        <a:accent5>
          <a:srgbClr val="C0C0C6"/>
        </a:accent5>
        <a:accent6>
          <a:srgbClr val="C8C8CA"/>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6">
        <a:dk1>
          <a:srgbClr val="4D4D4D"/>
        </a:dk1>
        <a:lt1>
          <a:srgbClr val="FFFFFF"/>
        </a:lt1>
        <a:dk2>
          <a:srgbClr val="4D4D4D"/>
        </a:dk2>
        <a:lt2>
          <a:srgbClr val="4F5054"/>
        </a:lt2>
        <a:accent1>
          <a:srgbClr val="CACACA"/>
        </a:accent1>
        <a:accent2>
          <a:srgbClr val="E7E7E5"/>
        </a:accent2>
        <a:accent3>
          <a:srgbClr val="FFFFFF"/>
        </a:accent3>
        <a:accent4>
          <a:srgbClr val="404040"/>
        </a:accent4>
        <a:accent5>
          <a:srgbClr val="E1E1E1"/>
        </a:accent5>
        <a:accent6>
          <a:srgbClr val="D1D1CF"/>
        </a:accent6>
        <a:hlink>
          <a:srgbClr val="CCCBC9"/>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950</TotalTime>
  <Words>542</Words>
  <Application>Microsoft Office PowerPoint</Application>
  <PresentationFormat>On-screen Show (4:3)</PresentationFormat>
  <Paragraphs>83</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Futura LT Book</vt:lpstr>
      <vt:lpstr>Futura LT Medium</vt:lpstr>
      <vt:lpstr>Helvetica Neue</vt:lpstr>
      <vt:lpstr>template</vt:lpstr>
      <vt:lpstr>Super Displays</vt:lpstr>
      <vt:lpstr>SUPER        DISPLAYS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QUESTIONS</vt:lpstr>
      <vt:lpstr>DISCUSSION            QUESTIONS</vt:lpstr>
      <vt:lpstr>DISCUSSION            QUESTIONS</vt:lpstr>
      <vt:lpstr>STUDENT                ACTIVITY</vt:lpstr>
      <vt:lpstr>STUDENT                COMPETITION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Chris Lindauer</cp:lastModifiedBy>
  <cp:revision>132</cp:revision>
  <dcterms:created xsi:type="dcterms:W3CDTF">2006-06-13T13:40:09Z</dcterms:created>
  <dcterms:modified xsi:type="dcterms:W3CDTF">2021-01-29T18:38:38Z</dcterms:modified>
</cp:coreProperties>
</file>