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2" r:id="rId3"/>
    <p:sldId id="294" r:id="rId4"/>
    <p:sldId id="256" r:id="rId5"/>
    <p:sldId id="273" r:id="rId6"/>
    <p:sldId id="257" r:id="rId7"/>
    <p:sldId id="274" r:id="rId8"/>
    <p:sldId id="262" r:id="rId9"/>
    <p:sldId id="275" r:id="rId10"/>
    <p:sldId id="267" r:id="rId11"/>
    <p:sldId id="269" r:id="rId12"/>
    <p:sldId id="270" r:id="rId13"/>
    <p:sldId id="287" r:id="rId14"/>
    <p:sldId id="288" r:id="rId15"/>
    <p:sldId id="290" r:id="rId16"/>
    <p:sldId id="291" r:id="rId17"/>
    <p:sldId id="302" r:id="rId18"/>
    <p:sldId id="319" r:id="rId19"/>
    <p:sldId id="306" r:id="rId20"/>
    <p:sldId id="321" r:id="rId21"/>
    <p:sldId id="310" r:id="rId22"/>
    <p:sldId id="313" r:id="rId23"/>
    <p:sldId id="295" r:id="rId24"/>
    <p:sldId id="301" r:id="rId25"/>
    <p:sldId id="324" r:id="rId26"/>
    <p:sldId id="300" r:id="rId27"/>
    <p:sldId id="325" r:id="rId28"/>
    <p:sldId id="299" r:id="rId29"/>
    <p:sldId id="326" r:id="rId30"/>
    <p:sldId id="298" r:id="rId31"/>
    <p:sldId id="316" r:id="rId32"/>
    <p:sldId id="297" r:id="rId33"/>
    <p:sldId id="286" r:id="rId34"/>
    <p:sldId id="296" r:id="rId35"/>
    <p:sldId id="317" r:id="rId36"/>
    <p:sldId id="293" r:id="rId37"/>
    <p:sldId id="318" r:id="rId38"/>
    <p:sldId id="304" r:id="rId39"/>
    <p:sldId id="320" r:id="rId40"/>
    <p:sldId id="308" r:id="rId41"/>
    <p:sldId id="307" r:id="rId42"/>
    <p:sldId id="312" r:id="rId43"/>
    <p:sldId id="323" r:id="rId44"/>
    <p:sldId id="314" r:id="rId45"/>
    <p:sldId id="315"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19"/>
    <p:restoredTop sz="94694"/>
  </p:normalViewPr>
  <p:slideViewPr>
    <p:cSldViewPr>
      <p:cViewPr varScale="1">
        <p:scale>
          <a:sx n="75" d="100"/>
          <a:sy n="75" d="100"/>
        </p:scale>
        <p:origin x="748"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7003AB1-7EC5-41EB-A6AF-DF9D02086C8F}" type="datetimeFigureOut">
              <a:rPr lang="en-US"/>
              <a:pPr>
                <a:defRPr/>
              </a:pPr>
              <a:t>2/9/2021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366BA8-8CA2-4AEB-98E7-DFE900A35C9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6D18DC2-1B94-4E80-92B1-80E4A7794DDB}" type="datetimeFigureOut">
              <a:rPr lang="en-US"/>
              <a:pPr>
                <a:defRPr/>
              </a:pPr>
              <a:t>2/9/2021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0BEFBB-6086-4790-BCDC-EEB3E4A69C6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9ACB5A7-612B-4A5A-8FA3-2FD8F5A449BD}" type="datetimeFigureOut">
              <a:rPr lang="en-US"/>
              <a:pPr>
                <a:defRPr/>
              </a:pPr>
              <a:t>2/9/2021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229F86-2AB0-4A96-A7AC-7ED0F2D2F1B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A4982E9-C05C-4073-A461-A175C26654AD}" type="datetimeFigureOut">
              <a:rPr lang="en-US"/>
              <a:pPr>
                <a:defRPr/>
              </a:pPr>
              <a:t>2/9/2021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869CAB-16BD-4D7F-A022-E2F7167042A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F322660-92E4-4F42-A2F8-176DA2104643}" type="datetimeFigureOut">
              <a:rPr lang="en-US"/>
              <a:pPr>
                <a:defRPr/>
              </a:pPr>
              <a:t>2/9/2021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EA55D3-6709-476E-9270-F71D74E82B1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A91F6FA-CF24-4C8E-804B-8FF88208B2BC}" type="datetimeFigureOut">
              <a:rPr lang="en-US"/>
              <a:pPr>
                <a:defRPr/>
              </a:pPr>
              <a:t>2/9/2021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28BA72-37EB-46DA-8620-84C2B4F15D5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D084EA1-45D1-4B21-8D2E-26341628A7BE}" type="datetimeFigureOut">
              <a:rPr lang="en-US"/>
              <a:pPr>
                <a:defRPr/>
              </a:pPr>
              <a:t>2/9/2021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71CF3FD-C89B-4EE1-8E21-19738DF26F8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8664BCC-95C4-48CC-9A91-297D8BF20936}" type="datetimeFigureOut">
              <a:rPr lang="en-US"/>
              <a:pPr>
                <a:defRPr/>
              </a:pPr>
              <a:t>2/9/2021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78BC082-17FA-494E-B4EA-D75D8E91452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588C8B-328C-45A0-BDD7-68D653BF5D0C}" type="datetimeFigureOut">
              <a:rPr lang="en-US"/>
              <a:pPr>
                <a:defRPr/>
              </a:pPr>
              <a:t>2/9/2021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D119493-FD3F-4081-8697-C6A86F74BE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FE74B3-7B27-42EB-B964-03F0D60A3AC0}" type="datetimeFigureOut">
              <a:rPr lang="en-US"/>
              <a:pPr>
                <a:defRPr/>
              </a:pPr>
              <a:t>2/9/2021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6CEA72-037F-40DC-BDE3-034F8079921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A33AAE3-F597-4619-B45D-DC1504FDF11E}" type="datetimeFigureOut">
              <a:rPr lang="en-US"/>
              <a:pPr>
                <a:defRPr/>
              </a:pPr>
              <a:t>2/9/2021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DBBEC6-0497-499A-A9D3-0B1834AA70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0D56E06-5EC2-46C6-918B-676C594ABC67}" type="datetimeFigureOut">
              <a:rPr lang="en-US"/>
              <a:pPr>
                <a:defRPr/>
              </a:pPr>
              <a:t>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A822365-DEE9-431C-9CF2-92406E5A0F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3" name="TextBox 7"/>
          <p:cNvSpPr txBox="1">
            <a:spLocks noChangeArrowheads="1"/>
          </p:cNvSpPr>
          <p:nvPr/>
        </p:nvSpPr>
        <p:spPr bwMode="auto">
          <a:xfrm>
            <a:off x="0" y="571500"/>
            <a:ext cx="9144000" cy="5355312"/>
          </a:xfrm>
          <a:prstGeom prst="rect">
            <a:avLst/>
          </a:prstGeom>
          <a:noFill/>
          <a:ln w="9525">
            <a:noFill/>
            <a:miter lim="800000"/>
            <a:headEnd/>
            <a:tailEnd/>
          </a:ln>
        </p:spPr>
        <p:txBody>
          <a:bodyPr>
            <a:spAutoFit/>
          </a:bodyPr>
          <a:lstStyle/>
          <a:p>
            <a:pPr algn="ctr"/>
            <a:r>
              <a:rPr lang="en-US" sz="5400" b="1" i="1" dirty="0">
                <a:solidFill>
                  <a:schemeClr val="bg1"/>
                </a:solidFill>
                <a:latin typeface="Calibri" pitchFamily="34" charset="0"/>
              </a:rPr>
              <a:t>Super Bowl Ad Trivia</a:t>
            </a: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r>
              <a:rPr lang="en-US" sz="3600" b="1" i="1" dirty="0">
                <a:solidFill>
                  <a:schemeClr val="bg1"/>
                </a:solidFill>
                <a:latin typeface="Calibri" pitchFamily="34" charset="0"/>
              </a:rPr>
              <a:t>Brand Identification, 2021 Super Bowl Ads</a:t>
            </a:r>
          </a:p>
        </p:txBody>
      </p:sp>
      <p:pic>
        <p:nvPicPr>
          <p:cNvPr id="1026" name="Picture 2" descr="Image result for super bowl lv logo transparent">
            <a:extLst>
              <a:ext uri="{FF2B5EF4-FFF2-40B4-BE49-F238E27FC236}">
                <a16:creationId xmlns:a16="http://schemas.microsoft.com/office/drawing/2014/main" id="{7D1E2DD6-A69F-4563-86F5-0A962016B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09073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0" y="594360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7"/>
          <p:cNvSpPr txBox="1">
            <a:spLocks noChangeArrowheads="1"/>
          </p:cNvSpPr>
          <p:nvPr/>
        </p:nvSpPr>
        <p:spPr bwMode="auto">
          <a:xfrm>
            <a:off x="76199" y="5943599"/>
            <a:ext cx="8991600" cy="584775"/>
          </a:xfrm>
          <a:prstGeom prst="rect">
            <a:avLst/>
          </a:prstGeom>
          <a:noFill/>
          <a:ln w="9525">
            <a:noFill/>
            <a:miter lim="800000"/>
            <a:headEnd/>
            <a:tailEnd/>
          </a:ln>
        </p:spPr>
        <p:txBody>
          <a:bodyPr wrap="square">
            <a:spAutoFit/>
          </a:bodyPr>
          <a:lstStyle/>
          <a:p>
            <a:pPr algn="ctr"/>
            <a:r>
              <a:rPr lang="en-US" sz="3200" b="1" i="1" dirty="0">
                <a:solidFill>
                  <a:schemeClr val="bg1"/>
                </a:solidFill>
                <a:latin typeface="Calibri" pitchFamily="34" charset="0"/>
              </a:rPr>
              <a:t>Who was featured in the brand’s minute-long spot?</a:t>
            </a:r>
          </a:p>
        </p:txBody>
      </p:sp>
      <p:sp>
        <p:nvSpPr>
          <p:cNvPr id="14" name="TextBox 6"/>
          <p:cNvSpPr txBox="1">
            <a:spLocks noChangeArrowheads="1"/>
          </p:cNvSpPr>
          <p:nvPr/>
        </p:nvSpPr>
        <p:spPr bwMode="auto">
          <a:xfrm>
            <a:off x="1028699" y="62038"/>
            <a:ext cx="7086600" cy="954107"/>
          </a:xfrm>
          <a:prstGeom prst="rect">
            <a:avLst/>
          </a:prstGeom>
          <a:noFill/>
          <a:ln w="9525">
            <a:noFill/>
            <a:miter lim="800000"/>
            <a:headEnd/>
            <a:tailEnd/>
          </a:ln>
        </p:spPr>
        <p:txBody>
          <a:bodyPr wrap="square">
            <a:spAutoFit/>
          </a:bodyPr>
          <a:lstStyle/>
          <a:p>
            <a:pPr algn="ctr"/>
            <a:r>
              <a:rPr lang="en-US" sz="2800" b="1" dirty="0" err="1">
                <a:solidFill>
                  <a:schemeClr val="bg1"/>
                </a:solidFill>
                <a:latin typeface="Calibri" pitchFamily="34" charset="0"/>
              </a:rPr>
              <a:t>DoorDash</a:t>
            </a:r>
            <a:r>
              <a:rPr lang="en-US" sz="2800" b="1" dirty="0">
                <a:solidFill>
                  <a:schemeClr val="bg1"/>
                </a:solidFill>
                <a:latin typeface="Calibri" pitchFamily="34" charset="0"/>
              </a:rPr>
              <a:t> advertised during the Super Bowl for the first time this year</a:t>
            </a:r>
          </a:p>
        </p:txBody>
      </p:sp>
      <p:pic>
        <p:nvPicPr>
          <p:cNvPr id="4" name="Picture 3">
            <a:extLst>
              <a:ext uri="{FF2B5EF4-FFF2-40B4-BE49-F238E27FC236}">
                <a16:creationId xmlns:a16="http://schemas.microsoft.com/office/drawing/2014/main" id="{E484EC1A-D42A-41DA-945F-18DC651BA7EC}"/>
              </a:ext>
            </a:extLst>
          </p:cNvPr>
          <p:cNvPicPr>
            <a:picLocks noChangeAspect="1"/>
          </p:cNvPicPr>
          <p:nvPr/>
        </p:nvPicPr>
        <p:blipFill>
          <a:blip r:embed="rId2"/>
          <a:stretch>
            <a:fillRect/>
          </a:stretch>
        </p:blipFill>
        <p:spPr>
          <a:xfrm>
            <a:off x="719597" y="1621631"/>
            <a:ext cx="7704806" cy="361473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5" name="TextBox 7"/>
          <p:cNvSpPr txBox="1">
            <a:spLocks noChangeArrowheads="1"/>
          </p:cNvSpPr>
          <p:nvPr/>
        </p:nvSpPr>
        <p:spPr bwMode="auto">
          <a:xfrm>
            <a:off x="0" y="609600"/>
            <a:ext cx="9144000" cy="4246563"/>
          </a:xfrm>
          <a:prstGeom prst="rect">
            <a:avLst/>
          </a:prstGeom>
          <a:noFill/>
          <a:ln w="9525">
            <a:noFill/>
            <a:miter lim="800000"/>
            <a:headEnd/>
            <a:tailEnd/>
          </a:ln>
        </p:spPr>
        <p:txBody>
          <a:bodyPr>
            <a:spAutoFit/>
          </a:bodyPr>
          <a:lstStyle/>
          <a:p>
            <a:pPr algn="ctr"/>
            <a:r>
              <a:rPr lang="en-US" sz="5400" b="1" i="1">
                <a:solidFill>
                  <a:schemeClr val="bg1"/>
                </a:solidFill>
                <a:latin typeface="Calibri" pitchFamily="34" charset="0"/>
              </a:rPr>
              <a:t>Commercial #5</a:t>
            </a:r>
          </a:p>
          <a:p>
            <a:pPr algn="ctr"/>
            <a:endParaRPr lang="en-US" sz="3600" b="1" i="1">
              <a:solidFill>
                <a:schemeClr val="bg1"/>
              </a:solidFill>
              <a:latin typeface="Calibri" pitchFamily="34" charset="0"/>
            </a:endParaRPr>
          </a:p>
          <a:p>
            <a:pPr algn="ctr"/>
            <a:endParaRPr lang="en-US" sz="3600" b="1" i="1">
              <a:solidFill>
                <a:schemeClr val="bg1"/>
              </a:solidFill>
              <a:latin typeface="Calibri" pitchFamily="34" charset="0"/>
            </a:endParaRPr>
          </a:p>
          <a:p>
            <a:pPr algn="ctr"/>
            <a:endParaRPr lang="en-US" sz="3600" b="1" i="1">
              <a:solidFill>
                <a:schemeClr val="bg1"/>
              </a:solidFill>
              <a:latin typeface="Calibri" pitchFamily="34" charset="0"/>
            </a:endParaRPr>
          </a:p>
          <a:p>
            <a:pPr algn="ctr"/>
            <a:endParaRPr lang="en-US" sz="3600" b="1" i="1">
              <a:solidFill>
                <a:schemeClr val="bg1"/>
              </a:solidFill>
              <a:latin typeface="Calibri" pitchFamily="34" charset="0"/>
            </a:endParaRPr>
          </a:p>
          <a:p>
            <a:pPr algn="ctr"/>
            <a:endParaRPr lang="en-US" sz="3600" b="1" i="1">
              <a:solidFill>
                <a:schemeClr val="bg1"/>
              </a:solidFill>
              <a:latin typeface="Calibri" pitchFamily="34" charset="0"/>
            </a:endParaRPr>
          </a:p>
          <a:p>
            <a:pPr algn="ctr"/>
            <a:endParaRPr lang="en-US" sz="3600" b="1" i="1">
              <a:solidFill>
                <a:schemeClr val="bg1"/>
              </a:solidFill>
              <a:latin typeface="Calibri" pitchFamily="34" charset="0"/>
            </a:endParaRPr>
          </a:p>
        </p:txBody>
      </p:sp>
      <p:pic>
        <p:nvPicPr>
          <p:cNvPr id="7" name="Picture 2" descr="Image result for super bowl lv logo transparent">
            <a:extLst>
              <a:ext uri="{FF2B5EF4-FFF2-40B4-BE49-F238E27FC236}">
                <a16:creationId xmlns:a16="http://schemas.microsoft.com/office/drawing/2014/main" id="{4E8E673F-3737-41F1-AC14-1F5E12581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46538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6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9" name="TextBox 6"/>
          <p:cNvSpPr txBox="1">
            <a:spLocks noChangeArrowheads="1"/>
          </p:cNvSpPr>
          <p:nvPr/>
        </p:nvSpPr>
        <p:spPr bwMode="auto">
          <a:xfrm>
            <a:off x="457200" y="60160"/>
            <a:ext cx="8229600" cy="1384995"/>
          </a:xfrm>
          <a:prstGeom prst="rect">
            <a:avLst/>
          </a:prstGeom>
          <a:noFill/>
          <a:ln w="9525">
            <a:noFill/>
            <a:miter lim="800000"/>
            <a:headEnd/>
            <a:tailEnd/>
          </a:ln>
        </p:spPr>
        <p:txBody>
          <a:bodyPr wrap="square">
            <a:spAutoFit/>
          </a:bodyPr>
          <a:lstStyle/>
          <a:p>
            <a:pPr algn="ctr"/>
            <a:r>
              <a:rPr lang="en-US" sz="2800" b="1" dirty="0">
                <a:solidFill>
                  <a:schemeClr val="bg1"/>
                </a:solidFill>
                <a:latin typeface="Calibri" pitchFamily="34" charset="0"/>
              </a:rPr>
              <a:t> One brand licensed the song “It Wasn’t Me” by Shaggy for their Super Bowl commercial…</a:t>
            </a:r>
          </a:p>
          <a:p>
            <a:pPr algn="ctr"/>
            <a:endParaRPr lang="en-US" sz="2800" b="1" dirty="0">
              <a:solidFill>
                <a:schemeClr val="bg1"/>
              </a:solidFill>
              <a:latin typeface="Calibri" pitchFamily="34" charset="0"/>
            </a:endParaRPr>
          </a:p>
        </p:txBody>
      </p:sp>
      <p:sp>
        <p:nvSpPr>
          <p:cNvPr id="13" name="Rectangle 12"/>
          <p:cNvSpPr/>
          <p:nvPr/>
        </p:nvSpPr>
        <p:spPr>
          <a:xfrm>
            <a:off x="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891540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0" y="5867400"/>
            <a:ext cx="9144000" cy="99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4" name="TextBox 7"/>
          <p:cNvSpPr txBox="1">
            <a:spLocks noChangeArrowheads="1"/>
          </p:cNvSpPr>
          <p:nvPr/>
        </p:nvSpPr>
        <p:spPr bwMode="auto">
          <a:xfrm>
            <a:off x="0" y="5589044"/>
            <a:ext cx="9144000" cy="1200329"/>
          </a:xfrm>
          <a:prstGeom prst="rect">
            <a:avLst/>
          </a:prstGeom>
          <a:noFill/>
          <a:ln w="9525">
            <a:noFill/>
            <a:miter lim="800000"/>
            <a:headEnd/>
            <a:tailEnd/>
          </a:ln>
        </p:spPr>
        <p:txBody>
          <a:bodyPr>
            <a:spAutoFit/>
          </a:bodyPr>
          <a:lstStyle/>
          <a:p>
            <a:pPr algn="ctr"/>
            <a:r>
              <a:rPr lang="en-US" sz="3600" b="1" i="1" dirty="0">
                <a:solidFill>
                  <a:schemeClr val="bg1"/>
                </a:solidFill>
                <a:latin typeface="Calibri" pitchFamily="34" charset="0"/>
              </a:rPr>
              <a:t>What was the brand and what famous Hollywood couple was featured in the ad?</a:t>
            </a:r>
          </a:p>
        </p:txBody>
      </p:sp>
      <p:pic>
        <p:nvPicPr>
          <p:cNvPr id="4" name="Picture 3">
            <a:extLst>
              <a:ext uri="{FF2B5EF4-FFF2-40B4-BE49-F238E27FC236}">
                <a16:creationId xmlns:a16="http://schemas.microsoft.com/office/drawing/2014/main" id="{7AF96F1E-CD5F-4941-8009-41E48F8E4DC4}"/>
              </a:ext>
            </a:extLst>
          </p:cNvPr>
          <p:cNvPicPr>
            <a:picLocks noChangeAspect="1"/>
          </p:cNvPicPr>
          <p:nvPr/>
        </p:nvPicPr>
        <p:blipFill>
          <a:blip r:embed="rId2"/>
          <a:stretch>
            <a:fillRect/>
          </a:stretch>
        </p:blipFill>
        <p:spPr>
          <a:xfrm>
            <a:off x="1181100" y="1143893"/>
            <a:ext cx="6781800" cy="427548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5" name="TextBox 7"/>
          <p:cNvSpPr txBox="1">
            <a:spLocks noChangeArrowheads="1"/>
          </p:cNvSpPr>
          <p:nvPr/>
        </p:nvSpPr>
        <p:spPr bwMode="auto">
          <a:xfrm>
            <a:off x="0" y="609600"/>
            <a:ext cx="9144000" cy="4246563"/>
          </a:xfrm>
          <a:prstGeom prst="rect">
            <a:avLst/>
          </a:prstGeom>
          <a:noFill/>
          <a:ln w="9525">
            <a:noFill/>
            <a:miter lim="800000"/>
            <a:headEnd/>
            <a:tailEnd/>
          </a:ln>
        </p:spPr>
        <p:txBody>
          <a:bodyPr>
            <a:spAutoFit/>
          </a:bodyPr>
          <a:lstStyle/>
          <a:p>
            <a:pPr algn="ctr"/>
            <a:r>
              <a:rPr lang="en-US" sz="5400" b="1" i="1" dirty="0">
                <a:solidFill>
                  <a:schemeClr val="bg1"/>
                </a:solidFill>
                <a:latin typeface="Calibri" pitchFamily="34" charset="0"/>
              </a:rPr>
              <a:t>Commercial #6</a:t>
            </a: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p:txBody>
      </p:sp>
      <p:pic>
        <p:nvPicPr>
          <p:cNvPr id="7" name="Picture 2" descr="Image result for super bowl lv logo transparent">
            <a:extLst>
              <a:ext uri="{FF2B5EF4-FFF2-40B4-BE49-F238E27FC236}">
                <a16:creationId xmlns:a16="http://schemas.microsoft.com/office/drawing/2014/main" id="{694D4D41-FAB2-4E54-89D0-6144A07B8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46538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600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6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9" name="TextBox 6"/>
          <p:cNvSpPr txBox="1">
            <a:spLocks noChangeArrowheads="1"/>
          </p:cNvSpPr>
          <p:nvPr/>
        </p:nvSpPr>
        <p:spPr bwMode="auto">
          <a:xfrm>
            <a:off x="228600" y="232006"/>
            <a:ext cx="8686800" cy="1508105"/>
          </a:xfrm>
          <a:prstGeom prst="rect">
            <a:avLst/>
          </a:prstGeom>
          <a:noFill/>
          <a:ln w="9525">
            <a:noFill/>
            <a:miter lim="800000"/>
            <a:headEnd/>
            <a:tailEnd/>
          </a:ln>
        </p:spPr>
        <p:txBody>
          <a:bodyPr>
            <a:spAutoFit/>
          </a:bodyPr>
          <a:lstStyle/>
          <a:p>
            <a:pPr algn="ctr"/>
            <a:r>
              <a:rPr lang="en-US" sz="3200" b="1" dirty="0">
                <a:solidFill>
                  <a:schemeClr val="bg1"/>
                </a:solidFill>
                <a:latin typeface="Calibri" pitchFamily="34" charset="0"/>
              </a:rPr>
              <a:t> Jeep introduced the longest commercial in this year’s Super Bowl, clocking in at over 2 minutes.</a:t>
            </a:r>
          </a:p>
          <a:p>
            <a:pPr algn="ctr"/>
            <a:endParaRPr lang="en-US" sz="2800" b="1" dirty="0">
              <a:solidFill>
                <a:schemeClr val="bg1"/>
              </a:solidFill>
              <a:latin typeface="Calibri" pitchFamily="34" charset="0"/>
            </a:endParaRPr>
          </a:p>
        </p:txBody>
      </p:sp>
      <p:sp>
        <p:nvSpPr>
          <p:cNvPr id="13" name="Rectangle 12"/>
          <p:cNvSpPr/>
          <p:nvPr/>
        </p:nvSpPr>
        <p:spPr>
          <a:xfrm>
            <a:off x="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891540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0" y="5867400"/>
            <a:ext cx="9144000" cy="99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4" name="TextBox 7"/>
          <p:cNvSpPr txBox="1">
            <a:spLocks noChangeArrowheads="1"/>
          </p:cNvSpPr>
          <p:nvPr/>
        </p:nvSpPr>
        <p:spPr bwMode="auto">
          <a:xfrm>
            <a:off x="16933" y="5486400"/>
            <a:ext cx="9144000" cy="1200329"/>
          </a:xfrm>
          <a:prstGeom prst="rect">
            <a:avLst/>
          </a:prstGeom>
          <a:noFill/>
          <a:ln w="9525">
            <a:noFill/>
            <a:miter lim="800000"/>
            <a:headEnd/>
            <a:tailEnd/>
          </a:ln>
        </p:spPr>
        <p:txBody>
          <a:bodyPr>
            <a:spAutoFit/>
          </a:bodyPr>
          <a:lstStyle/>
          <a:p>
            <a:pPr algn="ctr"/>
            <a:r>
              <a:rPr lang="en-US" sz="3600" b="1" i="1" dirty="0">
                <a:solidFill>
                  <a:schemeClr val="bg1"/>
                </a:solidFill>
                <a:latin typeface="Calibri" pitchFamily="34" charset="0"/>
              </a:rPr>
              <a:t>What was the ad’s theme and who did they choose to narrate the commercial?</a:t>
            </a:r>
          </a:p>
        </p:txBody>
      </p:sp>
      <p:pic>
        <p:nvPicPr>
          <p:cNvPr id="3" name="Picture 2">
            <a:extLst>
              <a:ext uri="{FF2B5EF4-FFF2-40B4-BE49-F238E27FC236}">
                <a16:creationId xmlns:a16="http://schemas.microsoft.com/office/drawing/2014/main" id="{6D0CCFB6-A09D-44F4-8AB6-BA953398AD52}"/>
              </a:ext>
            </a:extLst>
          </p:cNvPr>
          <p:cNvPicPr>
            <a:picLocks noChangeAspect="1"/>
          </p:cNvPicPr>
          <p:nvPr/>
        </p:nvPicPr>
        <p:blipFill>
          <a:blip r:embed="rId2"/>
          <a:stretch>
            <a:fillRect/>
          </a:stretch>
        </p:blipFill>
        <p:spPr>
          <a:xfrm>
            <a:off x="1912408" y="1298806"/>
            <a:ext cx="5353050" cy="4077194"/>
          </a:xfrm>
          <a:prstGeom prst="rect">
            <a:avLst/>
          </a:prstGeom>
        </p:spPr>
      </p:pic>
    </p:spTree>
    <p:extLst>
      <p:ext uri="{BB962C8B-B14F-4D97-AF65-F5344CB8AC3E}">
        <p14:creationId xmlns:p14="http://schemas.microsoft.com/office/powerpoint/2010/main" val="2278366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5" name="TextBox 7"/>
          <p:cNvSpPr txBox="1">
            <a:spLocks noChangeArrowheads="1"/>
          </p:cNvSpPr>
          <p:nvPr/>
        </p:nvSpPr>
        <p:spPr bwMode="auto">
          <a:xfrm>
            <a:off x="0" y="609600"/>
            <a:ext cx="9144000" cy="4246563"/>
          </a:xfrm>
          <a:prstGeom prst="rect">
            <a:avLst/>
          </a:prstGeom>
          <a:noFill/>
          <a:ln w="9525">
            <a:noFill/>
            <a:miter lim="800000"/>
            <a:headEnd/>
            <a:tailEnd/>
          </a:ln>
        </p:spPr>
        <p:txBody>
          <a:bodyPr>
            <a:spAutoFit/>
          </a:bodyPr>
          <a:lstStyle/>
          <a:p>
            <a:pPr algn="ctr"/>
            <a:r>
              <a:rPr lang="en-US" sz="5400" b="1" i="1" dirty="0">
                <a:solidFill>
                  <a:schemeClr val="bg1"/>
                </a:solidFill>
                <a:latin typeface="Calibri" pitchFamily="34" charset="0"/>
              </a:rPr>
              <a:t>Commercial #7</a:t>
            </a: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p:txBody>
      </p:sp>
      <p:pic>
        <p:nvPicPr>
          <p:cNvPr id="7" name="Picture 2" descr="Image result for super bowl lv logo transparent">
            <a:extLst>
              <a:ext uri="{FF2B5EF4-FFF2-40B4-BE49-F238E27FC236}">
                <a16:creationId xmlns:a16="http://schemas.microsoft.com/office/drawing/2014/main" id="{43B0A293-6CDF-49CF-819F-3F10CDC5A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46538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451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6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9" name="TextBox 6"/>
          <p:cNvSpPr txBox="1">
            <a:spLocks noChangeArrowheads="1"/>
          </p:cNvSpPr>
          <p:nvPr/>
        </p:nvSpPr>
        <p:spPr bwMode="auto">
          <a:xfrm>
            <a:off x="152400" y="232006"/>
            <a:ext cx="8763000" cy="1508105"/>
          </a:xfrm>
          <a:prstGeom prst="rect">
            <a:avLst/>
          </a:prstGeom>
          <a:noFill/>
          <a:ln w="9525">
            <a:noFill/>
            <a:miter lim="800000"/>
            <a:headEnd/>
            <a:tailEnd/>
          </a:ln>
        </p:spPr>
        <p:txBody>
          <a:bodyPr wrap="square">
            <a:spAutoFit/>
          </a:bodyPr>
          <a:lstStyle/>
          <a:p>
            <a:pPr algn="ctr"/>
            <a:r>
              <a:rPr lang="en-US" sz="3200" b="1" dirty="0">
                <a:solidFill>
                  <a:schemeClr val="bg1"/>
                </a:solidFill>
                <a:latin typeface="Calibri" pitchFamily="34" charset="0"/>
              </a:rPr>
              <a:t> The NFL used augmented reality to create an ad featuring legendary coach Vince Lombardi</a:t>
            </a:r>
          </a:p>
          <a:p>
            <a:pPr algn="ctr"/>
            <a:endParaRPr lang="en-US" sz="2800" b="1" dirty="0">
              <a:solidFill>
                <a:schemeClr val="bg1"/>
              </a:solidFill>
              <a:latin typeface="Calibri" pitchFamily="34" charset="0"/>
            </a:endParaRPr>
          </a:p>
        </p:txBody>
      </p:sp>
      <p:sp>
        <p:nvSpPr>
          <p:cNvPr id="13" name="Rectangle 12"/>
          <p:cNvSpPr/>
          <p:nvPr/>
        </p:nvSpPr>
        <p:spPr>
          <a:xfrm>
            <a:off x="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891540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0" y="5867400"/>
            <a:ext cx="9144000" cy="99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4" name="TextBox 7"/>
          <p:cNvSpPr txBox="1">
            <a:spLocks noChangeArrowheads="1"/>
          </p:cNvSpPr>
          <p:nvPr/>
        </p:nvSpPr>
        <p:spPr bwMode="auto">
          <a:xfrm>
            <a:off x="0" y="5425665"/>
            <a:ext cx="9144000" cy="1200329"/>
          </a:xfrm>
          <a:prstGeom prst="rect">
            <a:avLst/>
          </a:prstGeom>
          <a:noFill/>
          <a:ln w="9525">
            <a:noFill/>
            <a:miter lim="800000"/>
            <a:headEnd/>
            <a:tailEnd/>
          </a:ln>
        </p:spPr>
        <p:txBody>
          <a:bodyPr>
            <a:spAutoFit/>
          </a:bodyPr>
          <a:lstStyle/>
          <a:p>
            <a:pPr algn="ctr"/>
            <a:r>
              <a:rPr lang="en-US" sz="3600" b="1" i="1" dirty="0">
                <a:solidFill>
                  <a:schemeClr val="bg1"/>
                </a:solidFill>
                <a:latin typeface="Calibri" pitchFamily="34" charset="0"/>
              </a:rPr>
              <a:t>The ad featured a slogan that the league has promoted all season.  What was it?</a:t>
            </a:r>
          </a:p>
        </p:txBody>
      </p:sp>
      <p:pic>
        <p:nvPicPr>
          <p:cNvPr id="4" name="Picture 3">
            <a:extLst>
              <a:ext uri="{FF2B5EF4-FFF2-40B4-BE49-F238E27FC236}">
                <a16:creationId xmlns:a16="http://schemas.microsoft.com/office/drawing/2014/main" id="{026E92CB-3197-4362-91BA-F503DA7A9D6B}"/>
              </a:ext>
            </a:extLst>
          </p:cNvPr>
          <p:cNvPicPr>
            <a:picLocks noChangeAspect="1"/>
          </p:cNvPicPr>
          <p:nvPr/>
        </p:nvPicPr>
        <p:blipFill>
          <a:blip r:embed="rId2"/>
          <a:stretch>
            <a:fillRect/>
          </a:stretch>
        </p:blipFill>
        <p:spPr>
          <a:xfrm>
            <a:off x="972641" y="1508535"/>
            <a:ext cx="7122517" cy="3830300"/>
          </a:xfrm>
          <a:prstGeom prst="rect">
            <a:avLst/>
          </a:prstGeom>
        </p:spPr>
      </p:pic>
    </p:spTree>
    <p:extLst>
      <p:ext uri="{BB962C8B-B14F-4D97-AF65-F5344CB8AC3E}">
        <p14:creationId xmlns:p14="http://schemas.microsoft.com/office/powerpoint/2010/main" val="1057791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5" name="TextBox 7"/>
          <p:cNvSpPr txBox="1">
            <a:spLocks noChangeArrowheads="1"/>
          </p:cNvSpPr>
          <p:nvPr/>
        </p:nvSpPr>
        <p:spPr bwMode="auto">
          <a:xfrm>
            <a:off x="0" y="609600"/>
            <a:ext cx="9144000" cy="4246563"/>
          </a:xfrm>
          <a:prstGeom prst="rect">
            <a:avLst/>
          </a:prstGeom>
          <a:noFill/>
          <a:ln w="9525">
            <a:noFill/>
            <a:miter lim="800000"/>
            <a:headEnd/>
            <a:tailEnd/>
          </a:ln>
        </p:spPr>
        <p:txBody>
          <a:bodyPr>
            <a:spAutoFit/>
          </a:bodyPr>
          <a:lstStyle/>
          <a:p>
            <a:pPr algn="ctr"/>
            <a:r>
              <a:rPr lang="en-US" sz="5400" b="1" i="1" dirty="0">
                <a:solidFill>
                  <a:schemeClr val="bg1"/>
                </a:solidFill>
                <a:latin typeface="Calibri" pitchFamily="34" charset="0"/>
              </a:rPr>
              <a:t>Commercial #8</a:t>
            </a: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p:txBody>
      </p:sp>
      <p:pic>
        <p:nvPicPr>
          <p:cNvPr id="7" name="Picture 2" descr="Image result for super bowl lv logo transparent">
            <a:extLst>
              <a:ext uri="{FF2B5EF4-FFF2-40B4-BE49-F238E27FC236}">
                <a16:creationId xmlns:a16="http://schemas.microsoft.com/office/drawing/2014/main" id="{D53E7829-205B-4A46-BD27-A16CB498ED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46538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044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6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389" name="TextBox 6"/>
          <p:cNvSpPr txBox="1">
            <a:spLocks noChangeArrowheads="1"/>
          </p:cNvSpPr>
          <p:nvPr/>
        </p:nvSpPr>
        <p:spPr bwMode="auto">
          <a:xfrm>
            <a:off x="411162" y="153608"/>
            <a:ext cx="8382000" cy="200054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itchFamily="34" charset="0"/>
                <a:ea typeface="+mn-ea"/>
                <a:cs typeface="Arial" charset="0"/>
              </a:rPr>
              <a:t> Two competing brands collaborated on pandemic-themed ad and encouraged consumers to get outdoors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sp>
        <p:nvSpPr>
          <p:cNvPr id="13" name="Rectangle 12"/>
          <p:cNvSpPr/>
          <p:nvPr/>
        </p:nvSpPr>
        <p:spPr>
          <a:xfrm>
            <a:off x="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891540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0" y="5867400"/>
            <a:ext cx="9144000" cy="99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394" name="TextBox 7"/>
          <p:cNvSpPr txBox="1">
            <a:spLocks noChangeArrowheads="1"/>
          </p:cNvSpPr>
          <p:nvPr/>
        </p:nvSpPr>
        <p:spPr bwMode="auto">
          <a:xfrm>
            <a:off x="25400" y="5954482"/>
            <a:ext cx="9144000" cy="64611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rPr>
              <a:t>Who were the two brands?</a:t>
            </a:r>
          </a:p>
        </p:txBody>
      </p:sp>
      <p:pic>
        <p:nvPicPr>
          <p:cNvPr id="4" name="Picture 3">
            <a:extLst>
              <a:ext uri="{FF2B5EF4-FFF2-40B4-BE49-F238E27FC236}">
                <a16:creationId xmlns:a16="http://schemas.microsoft.com/office/drawing/2014/main" id="{5C33F991-AC47-4922-B2C7-51F0C620CF52}"/>
              </a:ext>
            </a:extLst>
          </p:cNvPr>
          <p:cNvPicPr>
            <a:picLocks noChangeAspect="1"/>
          </p:cNvPicPr>
          <p:nvPr/>
        </p:nvPicPr>
        <p:blipFill>
          <a:blip r:embed="rId2"/>
          <a:stretch>
            <a:fillRect/>
          </a:stretch>
        </p:blipFill>
        <p:spPr>
          <a:xfrm>
            <a:off x="173037" y="1981200"/>
            <a:ext cx="8848725" cy="3524250"/>
          </a:xfrm>
          <a:prstGeom prst="rect">
            <a:avLst/>
          </a:prstGeom>
        </p:spPr>
      </p:pic>
    </p:spTree>
    <p:extLst>
      <p:ext uri="{BB962C8B-B14F-4D97-AF65-F5344CB8AC3E}">
        <p14:creationId xmlns:p14="http://schemas.microsoft.com/office/powerpoint/2010/main" val="3491520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5" name="TextBox 7"/>
          <p:cNvSpPr txBox="1">
            <a:spLocks noChangeArrowheads="1"/>
          </p:cNvSpPr>
          <p:nvPr/>
        </p:nvSpPr>
        <p:spPr bwMode="auto">
          <a:xfrm>
            <a:off x="0" y="609600"/>
            <a:ext cx="9144000" cy="4246563"/>
          </a:xfrm>
          <a:prstGeom prst="rect">
            <a:avLst/>
          </a:prstGeom>
          <a:noFill/>
          <a:ln w="9525">
            <a:noFill/>
            <a:miter lim="800000"/>
            <a:headEnd/>
            <a:tailEnd/>
          </a:ln>
        </p:spPr>
        <p:txBody>
          <a:bodyPr>
            <a:spAutoFit/>
          </a:bodyPr>
          <a:lstStyle/>
          <a:p>
            <a:pPr algn="ctr"/>
            <a:r>
              <a:rPr lang="en-US" sz="5400" b="1" i="1" dirty="0">
                <a:solidFill>
                  <a:schemeClr val="bg1"/>
                </a:solidFill>
                <a:latin typeface="Calibri" pitchFamily="34" charset="0"/>
              </a:rPr>
              <a:t>Commercial #9</a:t>
            </a: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p:txBody>
      </p:sp>
      <p:pic>
        <p:nvPicPr>
          <p:cNvPr id="7" name="Picture 2" descr="Image result for super bowl lv logo transparent">
            <a:extLst>
              <a:ext uri="{FF2B5EF4-FFF2-40B4-BE49-F238E27FC236}">
                <a16:creationId xmlns:a16="http://schemas.microsoft.com/office/drawing/2014/main" id="{FAC91CA1-FE79-41C0-B213-9C243F9D3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46538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62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5" name="TextBox 7"/>
          <p:cNvSpPr txBox="1">
            <a:spLocks noChangeArrowheads="1"/>
          </p:cNvSpPr>
          <p:nvPr/>
        </p:nvSpPr>
        <p:spPr bwMode="auto">
          <a:xfrm>
            <a:off x="0" y="609600"/>
            <a:ext cx="9144000" cy="4647426"/>
          </a:xfrm>
          <a:prstGeom prst="rect">
            <a:avLst/>
          </a:prstGeom>
          <a:noFill/>
          <a:ln w="9525">
            <a:noFill/>
            <a:miter lim="800000"/>
            <a:headEnd/>
            <a:tailEnd/>
          </a:ln>
        </p:spPr>
        <p:txBody>
          <a:bodyPr>
            <a:spAutoFit/>
          </a:bodyPr>
          <a:lstStyle/>
          <a:p>
            <a:pPr algn="ctr"/>
            <a:r>
              <a:rPr lang="en-US" sz="8000" b="1" i="1" dirty="0">
                <a:solidFill>
                  <a:srgbClr val="92D050"/>
                </a:solidFill>
                <a:latin typeface="Calibri" pitchFamily="34" charset="0"/>
              </a:rPr>
              <a:t>QUESTIONS</a:t>
            </a: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p:txBody>
      </p:sp>
      <p:pic>
        <p:nvPicPr>
          <p:cNvPr id="9" name="Picture 2" descr="Image result for super bowl lv logo transparent">
            <a:extLst>
              <a:ext uri="{FF2B5EF4-FFF2-40B4-BE49-F238E27FC236}">
                <a16:creationId xmlns:a16="http://schemas.microsoft.com/office/drawing/2014/main" id="{F4FF0141-1929-4E08-BB8D-B5584ED60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77138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6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9" name="TextBox 6"/>
          <p:cNvSpPr txBox="1">
            <a:spLocks noChangeArrowheads="1"/>
          </p:cNvSpPr>
          <p:nvPr/>
        </p:nvSpPr>
        <p:spPr bwMode="auto">
          <a:xfrm>
            <a:off x="152400" y="76200"/>
            <a:ext cx="8763000" cy="1508105"/>
          </a:xfrm>
          <a:prstGeom prst="rect">
            <a:avLst/>
          </a:prstGeom>
          <a:noFill/>
          <a:ln w="9525">
            <a:noFill/>
            <a:miter lim="800000"/>
            <a:headEnd/>
            <a:tailEnd/>
          </a:ln>
        </p:spPr>
        <p:txBody>
          <a:bodyPr wrap="square">
            <a:spAutoFit/>
          </a:bodyPr>
          <a:lstStyle/>
          <a:p>
            <a:pPr algn="ctr"/>
            <a:r>
              <a:rPr lang="en-US" sz="3200" b="1" dirty="0">
                <a:solidFill>
                  <a:schemeClr val="bg1"/>
                </a:solidFill>
                <a:latin typeface="Calibri" pitchFamily="34" charset="0"/>
              </a:rPr>
              <a:t> Amazon Prime Video aired a film trailer for an upcoming movie release during the Super Bowl</a:t>
            </a:r>
          </a:p>
          <a:p>
            <a:pPr algn="ctr"/>
            <a:endParaRPr lang="en-US" sz="2800" b="1" dirty="0">
              <a:solidFill>
                <a:schemeClr val="bg1"/>
              </a:solidFill>
              <a:latin typeface="Calibri" pitchFamily="34" charset="0"/>
            </a:endParaRPr>
          </a:p>
        </p:txBody>
      </p:sp>
      <p:sp>
        <p:nvSpPr>
          <p:cNvPr id="13" name="Rectangle 12"/>
          <p:cNvSpPr/>
          <p:nvPr/>
        </p:nvSpPr>
        <p:spPr>
          <a:xfrm>
            <a:off x="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8906933"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0" y="5867400"/>
            <a:ext cx="9144000" cy="99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4" name="TextBox 7"/>
          <p:cNvSpPr txBox="1">
            <a:spLocks noChangeArrowheads="1"/>
          </p:cNvSpPr>
          <p:nvPr/>
        </p:nvSpPr>
        <p:spPr bwMode="auto">
          <a:xfrm>
            <a:off x="25400" y="5954482"/>
            <a:ext cx="9144000" cy="646112"/>
          </a:xfrm>
          <a:prstGeom prst="rect">
            <a:avLst/>
          </a:prstGeom>
          <a:noFill/>
          <a:ln w="9525">
            <a:noFill/>
            <a:miter lim="800000"/>
            <a:headEnd/>
            <a:tailEnd/>
          </a:ln>
        </p:spPr>
        <p:txBody>
          <a:bodyPr>
            <a:spAutoFit/>
          </a:bodyPr>
          <a:lstStyle/>
          <a:p>
            <a:pPr algn="ctr"/>
            <a:r>
              <a:rPr lang="en-US" sz="3600" b="1" i="1" dirty="0">
                <a:solidFill>
                  <a:schemeClr val="bg1"/>
                </a:solidFill>
                <a:latin typeface="Calibri" pitchFamily="34" charset="0"/>
              </a:rPr>
              <a:t>What movie was it?</a:t>
            </a:r>
          </a:p>
        </p:txBody>
      </p:sp>
      <p:pic>
        <p:nvPicPr>
          <p:cNvPr id="4" name="Picture 3">
            <a:extLst>
              <a:ext uri="{FF2B5EF4-FFF2-40B4-BE49-F238E27FC236}">
                <a16:creationId xmlns:a16="http://schemas.microsoft.com/office/drawing/2014/main" id="{3F6BC129-E1F2-49BD-8FAF-4000C97A7636}"/>
              </a:ext>
            </a:extLst>
          </p:cNvPr>
          <p:cNvPicPr>
            <a:picLocks noChangeAspect="1"/>
          </p:cNvPicPr>
          <p:nvPr/>
        </p:nvPicPr>
        <p:blipFill>
          <a:blip r:embed="rId2"/>
          <a:stretch>
            <a:fillRect/>
          </a:stretch>
        </p:blipFill>
        <p:spPr>
          <a:xfrm>
            <a:off x="744537" y="1557889"/>
            <a:ext cx="7705725" cy="4265970"/>
          </a:xfrm>
          <a:prstGeom prst="rect">
            <a:avLst/>
          </a:prstGeom>
        </p:spPr>
      </p:pic>
    </p:spTree>
    <p:extLst>
      <p:ext uri="{BB962C8B-B14F-4D97-AF65-F5344CB8AC3E}">
        <p14:creationId xmlns:p14="http://schemas.microsoft.com/office/powerpoint/2010/main" val="2594491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5" name="TextBox 7"/>
          <p:cNvSpPr txBox="1">
            <a:spLocks noChangeArrowheads="1"/>
          </p:cNvSpPr>
          <p:nvPr/>
        </p:nvSpPr>
        <p:spPr bwMode="auto">
          <a:xfrm>
            <a:off x="0" y="609600"/>
            <a:ext cx="9144000" cy="4246563"/>
          </a:xfrm>
          <a:prstGeom prst="rect">
            <a:avLst/>
          </a:prstGeom>
          <a:noFill/>
          <a:ln w="9525">
            <a:noFill/>
            <a:miter lim="800000"/>
            <a:headEnd/>
            <a:tailEnd/>
          </a:ln>
        </p:spPr>
        <p:txBody>
          <a:bodyPr>
            <a:spAutoFit/>
          </a:bodyPr>
          <a:lstStyle/>
          <a:p>
            <a:pPr algn="ctr"/>
            <a:r>
              <a:rPr lang="en-US" sz="5400" b="1" i="1" dirty="0">
                <a:solidFill>
                  <a:schemeClr val="bg1"/>
                </a:solidFill>
                <a:latin typeface="Calibri" pitchFamily="34" charset="0"/>
              </a:rPr>
              <a:t>Commercial #10</a:t>
            </a: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p:txBody>
      </p:sp>
      <p:pic>
        <p:nvPicPr>
          <p:cNvPr id="7" name="Picture 2" descr="Image result for super bowl lv logo transparent">
            <a:extLst>
              <a:ext uri="{FF2B5EF4-FFF2-40B4-BE49-F238E27FC236}">
                <a16:creationId xmlns:a16="http://schemas.microsoft.com/office/drawing/2014/main" id="{643EFAFF-5F5B-491B-ABD5-F731F13D3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46538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560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6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9" name="TextBox 6"/>
          <p:cNvSpPr txBox="1">
            <a:spLocks noChangeArrowheads="1"/>
          </p:cNvSpPr>
          <p:nvPr/>
        </p:nvSpPr>
        <p:spPr bwMode="auto">
          <a:xfrm>
            <a:off x="304800" y="86320"/>
            <a:ext cx="8534400" cy="2492990"/>
          </a:xfrm>
          <a:prstGeom prst="rect">
            <a:avLst/>
          </a:prstGeom>
          <a:noFill/>
          <a:ln w="9525">
            <a:noFill/>
            <a:miter lim="800000"/>
            <a:headEnd/>
            <a:tailEnd/>
          </a:ln>
        </p:spPr>
        <p:txBody>
          <a:bodyPr wrap="square">
            <a:spAutoFit/>
          </a:bodyPr>
          <a:lstStyle/>
          <a:p>
            <a:pPr algn="ctr"/>
            <a:r>
              <a:rPr lang="en-US" sz="3200" b="1" dirty="0">
                <a:solidFill>
                  <a:schemeClr val="bg1"/>
                </a:solidFill>
                <a:latin typeface="Calibri" pitchFamily="34" charset="0"/>
              </a:rPr>
              <a:t> One brand focused on a sustainability theme with their first ever Super Bowl commercial, asking if a burrito could change the world.</a:t>
            </a:r>
          </a:p>
          <a:p>
            <a:pPr algn="ctr"/>
            <a:r>
              <a:rPr lang="en-US" sz="3200" b="1" dirty="0">
                <a:solidFill>
                  <a:schemeClr val="bg1"/>
                </a:solidFill>
                <a:latin typeface="Calibri" pitchFamily="34" charset="0"/>
              </a:rPr>
              <a:t> </a:t>
            </a:r>
          </a:p>
          <a:p>
            <a:pPr algn="ctr"/>
            <a:endParaRPr lang="en-US" sz="2800" b="1" dirty="0">
              <a:solidFill>
                <a:schemeClr val="bg1"/>
              </a:solidFill>
              <a:latin typeface="Calibri" pitchFamily="34" charset="0"/>
            </a:endParaRPr>
          </a:p>
        </p:txBody>
      </p:sp>
      <p:sp>
        <p:nvSpPr>
          <p:cNvPr id="13" name="Rectangle 12"/>
          <p:cNvSpPr/>
          <p:nvPr/>
        </p:nvSpPr>
        <p:spPr>
          <a:xfrm>
            <a:off x="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891540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0" y="5867400"/>
            <a:ext cx="9144000" cy="99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4" name="TextBox 7"/>
          <p:cNvSpPr txBox="1">
            <a:spLocks noChangeArrowheads="1"/>
          </p:cNvSpPr>
          <p:nvPr/>
        </p:nvSpPr>
        <p:spPr bwMode="auto">
          <a:xfrm>
            <a:off x="565150" y="6039534"/>
            <a:ext cx="8013700" cy="646331"/>
          </a:xfrm>
          <a:prstGeom prst="rect">
            <a:avLst/>
          </a:prstGeom>
          <a:noFill/>
          <a:ln w="9525">
            <a:noFill/>
            <a:miter lim="800000"/>
            <a:headEnd/>
            <a:tailEnd/>
          </a:ln>
        </p:spPr>
        <p:txBody>
          <a:bodyPr wrap="square">
            <a:spAutoFit/>
          </a:bodyPr>
          <a:lstStyle/>
          <a:p>
            <a:pPr algn="ctr"/>
            <a:r>
              <a:rPr lang="en-US" sz="3600" b="1" i="1" dirty="0">
                <a:solidFill>
                  <a:schemeClr val="bg1"/>
                </a:solidFill>
                <a:latin typeface="Calibri" pitchFamily="34" charset="0"/>
              </a:rPr>
              <a:t>What was the brand?</a:t>
            </a:r>
          </a:p>
        </p:txBody>
      </p:sp>
      <p:pic>
        <p:nvPicPr>
          <p:cNvPr id="6" name="Picture 5">
            <a:extLst>
              <a:ext uri="{FF2B5EF4-FFF2-40B4-BE49-F238E27FC236}">
                <a16:creationId xmlns:a16="http://schemas.microsoft.com/office/drawing/2014/main" id="{A3232B51-BC0E-48B6-9D46-4D4760EA9409}"/>
              </a:ext>
            </a:extLst>
          </p:cNvPr>
          <p:cNvPicPr>
            <a:picLocks noChangeAspect="1"/>
          </p:cNvPicPr>
          <p:nvPr/>
        </p:nvPicPr>
        <p:blipFill>
          <a:blip r:embed="rId2"/>
          <a:stretch>
            <a:fillRect/>
          </a:stretch>
        </p:blipFill>
        <p:spPr>
          <a:xfrm>
            <a:off x="1524000" y="1933233"/>
            <a:ext cx="6096000" cy="3848100"/>
          </a:xfrm>
          <a:prstGeom prst="rect">
            <a:avLst/>
          </a:prstGeom>
        </p:spPr>
      </p:pic>
    </p:spTree>
    <p:extLst>
      <p:ext uri="{BB962C8B-B14F-4D97-AF65-F5344CB8AC3E}">
        <p14:creationId xmlns:p14="http://schemas.microsoft.com/office/powerpoint/2010/main" val="1533542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5" name="TextBox 7"/>
          <p:cNvSpPr txBox="1">
            <a:spLocks noChangeArrowheads="1"/>
          </p:cNvSpPr>
          <p:nvPr/>
        </p:nvSpPr>
        <p:spPr bwMode="auto">
          <a:xfrm>
            <a:off x="0" y="609600"/>
            <a:ext cx="9144000" cy="4647426"/>
          </a:xfrm>
          <a:prstGeom prst="rect">
            <a:avLst/>
          </a:prstGeom>
          <a:noFill/>
          <a:ln w="9525">
            <a:noFill/>
            <a:miter lim="800000"/>
            <a:headEnd/>
            <a:tailEnd/>
          </a:ln>
        </p:spPr>
        <p:txBody>
          <a:bodyPr>
            <a:spAutoFit/>
          </a:bodyPr>
          <a:lstStyle/>
          <a:p>
            <a:pPr algn="ctr"/>
            <a:r>
              <a:rPr lang="en-US" sz="8000" b="1" i="1" dirty="0">
                <a:solidFill>
                  <a:srgbClr val="92D050"/>
                </a:solidFill>
                <a:latin typeface="Calibri" pitchFamily="34" charset="0"/>
              </a:rPr>
              <a:t>ANSWERS</a:t>
            </a: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p:txBody>
      </p:sp>
      <p:pic>
        <p:nvPicPr>
          <p:cNvPr id="7" name="Picture 2" descr="Image result for super bowl lv logo transparent">
            <a:extLst>
              <a:ext uri="{FF2B5EF4-FFF2-40B4-BE49-F238E27FC236}">
                <a16:creationId xmlns:a16="http://schemas.microsoft.com/office/drawing/2014/main" id="{00C51D65-6B56-4D21-AB7A-1B5525DA7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46538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922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365" name="TextBox 7"/>
          <p:cNvSpPr txBox="1">
            <a:spLocks noChangeArrowheads="1"/>
          </p:cNvSpPr>
          <p:nvPr/>
        </p:nvSpPr>
        <p:spPr bwMode="auto">
          <a:xfrm>
            <a:off x="0" y="609600"/>
            <a:ext cx="9144000" cy="424656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prstClr val="white"/>
                </a:solidFill>
                <a:effectLst/>
                <a:uLnTx/>
                <a:uFillTx/>
                <a:latin typeface="Calibri" pitchFamily="34" charset="0"/>
                <a:ea typeface="+mn-ea"/>
                <a:cs typeface="Arial" charset="0"/>
              </a:rPr>
              <a:t>Commercial #1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pic>
        <p:nvPicPr>
          <p:cNvPr id="7" name="Picture 2" descr="Image result for super bowl lv logo transparent">
            <a:extLst>
              <a:ext uri="{FF2B5EF4-FFF2-40B4-BE49-F238E27FC236}">
                <a16:creationId xmlns:a16="http://schemas.microsoft.com/office/drawing/2014/main" id="{2C6F9197-4730-4CF5-83B1-A893DD262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46538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610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594360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6"/>
          <p:cNvSpPr txBox="1">
            <a:spLocks noChangeArrowheads="1"/>
          </p:cNvSpPr>
          <p:nvPr/>
        </p:nvSpPr>
        <p:spPr bwMode="auto">
          <a:xfrm>
            <a:off x="342898" y="304800"/>
            <a:ext cx="8458200" cy="3539430"/>
          </a:xfrm>
          <a:prstGeom prst="rect">
            <a:avLst/>
          </a:prstGeom>
          <a:noFill/>
          <a:ln w="9525">
            <a:noFill/>
            <a:miter lim="800000"/>
            <a:headEnd/>
            <a:tailEnd/>
          </a:ln>
        </p:spPr>
        <p:txBody>
          <a:bodyPr wrap="square">
            <a:spAutoFit/>
          </a:bodyPr>
          <a:lstStyle/>
          <a:p>
            <a:pPr algn="ctr"/>
            <a:r>
              <a:rPr lang="en-US" sz="2800" b="1" dirty="0">
                <a:solidFill>
                  <a:schemeClr val="bg1"/>
                </a:solidFill>
                <a:latin typeface="Calibri" pitchFamily="34" charset="0"/>
              </a:rPr>
              <a:t>Rocket Mortgage placed first </a:t>
            </a:r>
            <a:r>
              <a:rPr lang="en-US" sz="2800" b="1" i="1" dirty="0">
                <a:solidFill>
                  <a:schemeClr val="bg1"/>
                </a:solidFill>
                <a:latin typeface="Calibri" pitchFamily="34" charset="0"/>
              </a:rPr>
              <a:t>and</a:t>
            </a:r>
            <a:r>
              <a:rPr lang="en-US" sz="2800" b="1" dirty="0">
                <a:solidFill>
                  <a:schemeClr val="bg1"/>
                </a:solidFill>
                <a:latin typeface="Calibri" pitchFamily="34" charset="0"/>
              </a:rPr>
              <a:t> second in USA TODAY's Ad Meter with spots featuring comedian Tracy Morgan, who used humorous situations to illustrate the distinction between "pretty sure" and "certain."  This marked the first time since 2007 that one brand took the top-two spots in the USA TODAY Ad Meter ratings, an achievement that first occurred way back in 1995 when Pepsi had two commercials that ranked 1 &amp; 2.</a:t>
            </a:r>
          </a:p>
        </p:txBody>
      </p:sp>
      <p:pic>
        <p:nvPicPr>
          <p:cNvPr id="3" name="Picture 2">
            <a:extLst>
              <a:ext uri="{FF2B5EF4-FFF2-40B4-BE49-F238E27FC236}">
                <a16:creationId xmlns:a16="http://schemas.microsoft.com/office/drawing/2014/main" id="{C0DA77CC-DF0A-4906-8269-991FB3D790B7}"/>
              </a:ext>
            </a:extLst>
          </p:cNvPr>
          <p:cNvPicPr>
            <a:picLocks noChangeAspect="1"/>
          </p:cNvPicPr>
          <p:nvPr/>
        </p:nvPicPr>
        <p:blipFill>
          <a:blip r:embed="rId2"/>
          <a:stretch>
            <a:fillRect/>
          </a:stretch>
        </p:blipFill>
        <p:spPr>
          <a:xfrm>
            <a:off x="1804986" y="4133850"/>
            <a:ext cx="5534025" cy="2266950"/>
          </a:xfrm>
          <a:prstGeom prst="rect">
            <a:avLst/>
          </a:prstGeom>
        </p:spPr>
      </p:pic>
    </p:spTree>
    <p:extLst>
      <p:ext uri="{BB962C8B-B14F-4D97-AF65-F5344CB8AC3E}">
        <p14:creationId xmlns:p14="http://schemas.microsoft.com/office/powerpoint/2010/main" val="167006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365" name="TextBox 7"/>
          <p:cNvSpPr txBox="1">
            <a:spLocks noChangeArrowheads="1"/>
          </p:cNvSpPr>
          <p:nvPr/>
        </p:nvSpPr>
        <p:spPr bwMode="auto">
          <a:xfrm>
            <a:off x="0" y="609600"/>
            <a:ext cx="9144000" cy="424656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prstClr val="white"/>
                </a:solidFill>
                <a:effectLst/>
                <a:uLnTx/>
                <a:uFillTx/>
                <a:latin typeface="Calibri" pitchFamily="34" charset="0"/>
                <a:ea typeface="+mn-ea"/>
                <a:cs typeface="Arial" charset="0"/>
              </a:rPr>
              <a:t>Commercial #2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pic>
        <p:nvPicPr>
          <p:cNvPr id="7" name="Picture 2" descr="Image result for super bowl lv logo transparent">
            <a:extLst>
              <a:ext uri="{FF2B5EF4-FFF2-40B4-BE49-F238E27FC236}">
                <a16:creationId xmlns:a16="http://schemas.microsoft.com/office/drawing/2014/main" id="{07D4E6F2-CAAA-4015-8E62-D8CBC57D4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46538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705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594360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74" name="TextBox 6"/>
          <p:cNvSpPr txBox="1">
            <a:spLocks noChangeArrowheads="1"/>
          </p:cNvSpPr>
          <p:nvPr/>
        </p:nvSpPr>
        <p:spPr bwMode="auto">
          <a:xfrm>
            <a:off x="0" y="0"/>
            <a:ext cx="9144000" cy="954107"/>
          </a:xfrm>
          <a:prstGeom prst="rect">
            <a:avLst/>
          </a:prstGeom>
          <a:noFill/>
          <a:ln w="9525">
            <a:noFill/>
            <a:miter lim="800000"/>
            <a:headEnd/>
            <a:tailEnd/>
          </a:ln>
        </p:spPr>
        <p:txBody>
          <a:bodyPr>
            <a:spAutoFit/>
          </a:bodyPr>
          <a:lstStyle/>
          <a:p>
            <a:pPr algn="ctr"/>
            <a:r>
              <a:rPr lang="en-US" sz="2800" b="1" dirty="0">
                <a:solidFill>
                  <a:schemeClr val="bg1"/>
                </a:solidFill>
                <a:latin typeface="Calibri" pitchFamily="34" charset="0"/>
              </a:rPr>
              <a:t>Actor Michael B. Jordan appeared in a Super Bowl commercial this year in a rather “seductive” role… </a:t>
            </a:r>
          </a:p>
        </p:txBody>
      </p:sp>
      <p:sp>
        <p:nvSpPr>
          <p:cNvPr id="7175" name="TextBox 7"/>
          <p:cNvSpPr txBox="1">
            <a:spLocks noChangeArrowheads="1"/>
          </p:cNvSpPr>
          <p:nvPr/>
        </p:nvSpPr>
        <p:spPr bwMode="auto">
          <a:xfrm>
            <a:off x="427566" y="5486400"/>
            <a:ext cx="8288867" cy="1200329"/>
          </a:xfrm>
          <a:prstGeom prst="rect">
            <a:avLst/>
          </a:prstGeom>
          <a:noFill/>
          <a:ln w="9525">
            <a:noFill/>
            <a:miter lim="800000"/>
            <a:headEnd/>
            <a:tailEnd/>
          </a:ln>
        </p:spPr>
        <p:txBody>
          <a:bodyPr wrap="square">
            <a:spAutoFit/>
          </a:bodyPr>
          <a:lstStyle/>
          <a:p>
            <a:pPr algn="ctr"/>
            <a:r>
              <a:rPr lang="en-US" sz="3600" b="1" i="1" dirty="0">
                <a:solidFill>
                  <a:schemeClr val="bg1"/>
                </a:solidFill>
                <a:latin typeface="Calibri" pitchFamily="34" charset="0"/>
              </a:rPr>
              <a:t>The Amazon Alexa ad ranked third this year in USA Today’s Ad Meter.</a:t>
            </a:r>
          </a:p>
        </p:txBody>
      </p:sp>
      <p:pic>
        <p:nvPicPr>
          <p:cNvPr id="4" name="Picture 3">
            <a:extLst>
              <a:ext uri="{FF2B5EF4-FFF2-40B4-BE49-F238E27FC236}">
                <a16:creationId xmlns:a16="http://schemas.microsoft.com/office/drawing/2014/main" id="{91789B86-123F-41D7-8A11-9D1BD081192C}"/>
              </a:ext>
            </a:extLst>
          </p:cNvPr>
          <p:cNvPicPr>
            <a:picLocks noChangeAspect="1"/>
          </p:cNvPicPr>
          <p:nvPr/>
        </p:nvPicPr>
        <p:blipFill>
          <a:blip r:embed="rId2"/>
          <a:stretch>
            <a:fillRect/>
          </a:stretch>
        </p:blipFill>
        <p:spPr>
          <a:xfrm>
            <a:off x="228600" y="1143000"/>
            <a:ext cx="8578215" cy="4343400"/>
          </a:xfrm>
          <a:prstGeom prst="rect">
            <a:avLst/>
          </a:prstGeom>
        </p:spPr>
      </p:pic>
    </p:spTree>
    <p:extLst>
      <p:ext uri="{BB962C8B-B14F-4D97-AF65-F5344CB8AC3E}">
        <p14:creationId xmlns:p14="http://schemas.microsoft.com/office/powerpoint/2010/main" val="3235252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365" name="TextBox 7"/>
          <p:cNvSpPr txBox="1">
            <a:spLocks noChangeArrowheads="1"/>
          </p:cNvSpPr>
          <p:nvPr/>
        </p:nvSpPr>
        <p:spPr bwMode="auto">
          <a:xfrm>
            <a:off x="0" y="609600"/>
            <a:ext cx="9144000" cy="424656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prstClr val="white"/>
                </a:solidFill>
                <a:effectLst/>
                <a:uLnTx/>
                <a:uFillTx/>
                <a:latin typeface="Calibri" pitchFamily="34" charset="0"/>
                <a:ea typeface="+mn-ea"/>
                <a:cs typeface="Arial" charset="0"/>
              </a:rPr>
              <a:t>Commercial #3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pic>
        <p:nvPicPr>
          <p:cNvPr id="7" name="Picture 2" descr="Image result for super bowl lv logo transparent">
            <a:extLst>
              <a:ext uri="{FF2B5EF4-FFF2-40B4-BE49-F238E27FC236}">
                <a16:creationId xmlns:a16="http://schemas.microsoft.com/office/drawing/2014/main" id="{3B8AAD12-0A20-43D6-93E5-3A41D862A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46538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856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594360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46" name="TextBox 6"/>
          <p:cNvSpPr txBox="1">
            <a:spLocks noChangeArrowheads="1"/>
          </p:cNvSpPr>
          <p:nvPr/>
        </p:nvSpPr>
        <p:spPr bwMode="auto">
          <a:xfrm>
            <a:off x="457200" y="152400"/>
            <a:ext cx="8229600" cy="954107"/>
          </a:xfrm>
          <a:prstGeom prst="rect">
            <a:avLst/>
          </a:prstGeom>
          <a:noFill/>
          <a:ln w="9525">
            <a:noFill/>
            <a:miter lim="800000"/>
            <a:headEnd/>
            <a:tailEnd/>
          </a:ln>
        </p:spPr>
        <p:txBody>
          <a:bodyPr wrap="square">
            <a:spAutoFit/>
          </a:bodyPr>
          <a:lstStyle/>
          <a:p>
            <a:pPr algn="ctr"/>
            <a:r>
              <a:rPr lang="en-US" sz="2800" b="1" dirty="0">
                <a:solidFill>
                  <a:schemeClr val="bg1"/>
                </a:solidFill>
                <a:latin typeface="Calibri" pitchFamily="34" charset="0"/>
              </a:rPr>
              <a:t>One advertiser chose actor Will Ferrell to be the face of this year’s Super Bowl commercial…</a:t>
            </a:r>
          </a:p>
        </p:txBody>
      </p:sp>
      <p:sp>
        <p:nvSpPr>
          <p:cNvPr id="10247" name="TextBox 7"/>
          <p:cNvSpPr txBox="1">
            <a:spLocks noChangeArrowheads="1"/>
          </p:cNvSpPr>
          <p:nvPr/>
        </p:nvSpPr>
        <p:spPr bwMode="auto">
          <a:xfrm>
            <a:off x="0" y="4951274"/>
            <a:ext cx="9144000" cy="1754326"/>
          </a:xfrm>
          <a:prstGeom prst="rect">
            <a:avLst/>
          </a:prstGeom>
          <a:noFill/>
          <a:ln w="9525">
            <a:noFill/>
            <a:miter lim="800000"/>
            <a:headEnd/>
            <a:tailEnd/>
          </a:ln>
        </p:spPr>
        <p:txBody>
          <a:bodyPr>
            <a:spAutoFit/>
          </a:bodyPr>
          <a:lstStyle/>
          <a:p>
            <a:pPr algn="ctr"/>
            <a:r>
              <a:rPr lang="en-US" sz="3600" b="1" i="1" dirty="0">
                <a:solidFill>
                  <a:schemeClr val="bg1"/>
                </a:solidFill>
                <a:latin typeface="Calibri" pitchFamily="34" charset="0"/>
              </a:rPr>
              <a:t>General Motors touted its investment in electric vehicles in this year’s Super Bowl spot. It ranked 6</a:t>
            </a:r>
            <a:r>
              <a:rPr lang="en-US" sz="3600" b="1" i="1" baseline="30000" dirty="0">
                <a:solidFill>
                  <a:schemeClr val="bg1"/>
                </a:solidFill>
                <a:latin typeface="Calibri" pitchFamily="34" charset="0"/>
              </a:rPr>
              <a:t>th</a:t>
            </a:r>
            <a:r>
              <a:rPr lang="en-US" sz="3600" b="1" i="1" dirty="0">
                <a:solidFill>
                  <a:schemeClr val="bg1"/>
                </a:solidFill>
                <a:latin typeface="Calibri" pitchFamily="34" charset="0"/>
              </a:rPr>
              <a:t> in the USA Today Ad Meter.</a:t>
            </a:r>
          </a:p>
        </p:txBody>
      </p:sp>
      <p:pic>
        <p:nvPicPr>
          <p:cNvPr id="4" name="Picture 3">
            <a:extLst>
              <a:ext uri="{FF2B5EF4-FFF2-40B4-BE49-F238E27FC236}">
                <a16:creationId xmlns:a16="http://schemas.microsoft.com/office/drawing/2014/main" id="{860E57DF-6292-40D6-88F7-6C0AE80B7BAB}"/>
              </a:ext>
            </a:extLst>
          </p:cNvPr>
          <p:cNvPicPr>
            <a:picLocks noChangeAspect="1"/>
          </p:cNvPicPr>
          <p:nvPr/>
        </p:nvPicPr>
        <p:blipFill>
          <a:blip r:embed="rId2"/>
          <a:stretch>
            <a:fillRect/>
          </a:stretch>
        </p:blipFill>
        <p:spPr>
          <a:xfrm>
            <a:off x="1919287" y="1197636"/>
            <a:ext cx="5305425" cy="3622142"/>
          </a:xfrm>
          <a:prstGeom prst="rect">
            <a:avLst/>
          </a:prstGeom>
        </p:spPr>
      </p:pic>
    </p:spTree>
    <p:extLst>
      <p:ext uri="{BB962C8B-B14F-4D97-AF65-F5344CB8AC3E}">
        <p14:creationId xmlns:p14="http://schemas.microsoft.com/office/powerpoint/2010/main" val="3399293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5" name="TextBox 7"/>
          <p:cNvSpPr txBox="1">
            <a:spLocks noChangeArrowheads="1"/>
          </p:cNvSpPr>
          <p:nvPr/>
        </p:nvSpPr>
        <p:spPr bwMode="auto">
          <a:xfrm>
            <a:off x="0" y="609600"/>
            <a:ext cx="9144000" cy="4246563"/>
          </a:xfrm>
          <a:prstGeom prst="rect">
            <a:avLst/>
          </a:prstGeom>
          <a:noFill/>
          <a:ln w="9525">
            <a:noFill/>
            <a:miter lim="800000"/>
            <a:headEnd/>
            <a:tailEnd/>
          </a:ln>
        </p:spPr>
        <p:txBody>
          <a:bodyPr>
            <a:spAutoFit/>
          </a:bodyPr>
          <a:lstStyle/>
          <a:p>
            <a:pPr algn="ctr"/>
            <a:r>
              <a:rPr lang="en-US" sz="5400" b="1" i="1" dirty="0">
                <a:solidFill>
                  <a:schemeClr val="bg1"/>
                </a:solidFill>
                <a:latin typeface="Calibri" pitchFamily="34" charset="0"/>
              </a:rPr>
              <a:t>Commercial #1</a:t>
            </a: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p:txBody>
      </p:sp>
      <p:pic>
        <p:nvPicPr>
          <p:cNvPr id="7" name="Picture 2" descr="Image result for super bowl lv logo transparent">
            <a:extLst>
              <a:ext uri="{FF2B5EF4-FFF2-40B4-BE49-F238E27FC236}">
                <a16:creationId xmlns:a16="http://schemas.microsoft.com/office/drawing/2014/main" id="{3CAC067D-C8E2-48BE-821B-F814B893D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46538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041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365" name="TextBox 7"/>
          <p:cNvSpPr txBox="1">
            <a:spLocks noChangeArrowheads="1"/>
          </p:cNvSpPr>
          <p:nvPr/>
        </p:nvSpPr>
        <p:spPr bwMode="auto">
          <a:xfrm>
            <a:off x="0" y="609600"/>
            <a:ext cx="9144000" cy="424656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prstClr val="white"/>
                </a:solidFill>
                <a:effectLst/>
                <a:uLnTx/>
                <a:uFillTx/>
                <a:latin typeface="Calibri" pitchFamily="34" charset="0"/>
                <a:ea typeface="+mn-ea"/>
                <a:cs typeface="Arial" charset="0"/>
              </a:rPr>
              <a:t>Commercial #4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pic>
        <p:nvPicPr>
          <p:cNvPr id="7" name="Picture 2" descr="Image result for super bowl lv logo transparent">
            <a:extLst>
              <a:ext uri="{FF2B5EF4-FFF2-40B4-BE49-F238E27FC236}">
                <a16:creationId xmlns:a16="http://schemas.microsoft.com/office/drawing/2014/main" id="{2E7EC6D1-307F-4798-B6D8-8931C61FC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46538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046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0" y="594360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7"/>
          <p:cNvSpPr txBox="1">
            <a:spLocks noChangeArrowheads="1"/>
          </p:cNvSpPr>
          <p:nvPr/>
        </p:nvSpPr>
        <p:spPr bwMode="auto">
          <a:xfrm>
            <a:off x="914399" y="5373330"/>
            <a:ext cx="7315200" cy="1384995"/>
          </a:xfrm>
          <a:prstGeom prst="rect">
            <a:avLst/>
          </a:prstGeom>
          <a:noFill/>
          <a:ln w="9525">
            <a:noFill/>
            <a:miter lim="800000"/>
            <a:headEnd/>
            <a:tailEnd/>
          </a:ln>
        </p:spPr>
        <p:txBody>
          <a:bodyPr wrap="square">
            <a:spAutoFit/>
          </a:bodyPr>
          <a:lstStyle/>
          <a:p>
            <a:pPr algn="ctr"/>
            <a:r>
              <a:rPr lang="en-US" sz="2800" b="1" i="1" dirty="0">
                <a:solidFill>
                  <a:schemeClr val="bg1"/>
                </a:solidFill>
                <a:latin typeface="Calibri" pitchFamily="34" charset="0"/>
              </a:rPr>
              <a:t>The ad featured Daveed Diggs and popular Sesame Street characters like Big Bird, Cookie Monster &amp; Oscar the Grouch</a:t>
            </a:r>
          </a:p>
        </p:txBody>
      </p:sp>
      <p:sp>
        <p:nvSpPr>
          <p:cNvPr id="14" name="TextBox 6"/>
          <p:cNvSpPr txBox="1">
            <a:spLocks noChangeArrowheads="1"/>
          </p:cNvSpPr>
          <p:nvPr/>
        </p:nvSpPr>
        <p:spPr bwMode="auto">
          <a:xfrm>
            <a:off x="1028699" y="62038"/>
            <a:ext cx="7086600" cy="954107"/>
          </a:xfrm>
          <a:prstGeom prst="rect">
            <a:avLst/>
          </a:prstGeom>
          <a:noFill/>
          <a:ln w="9525">
            <a:noFill/>
            <a:miter lim="800000"/>
            <a:headEnd/>
            <a:tailEnd/>
          </a:ln>
        </p:spPr>
        <p:txBody>
          <a:bodyPr wrap="square">
            <a:spAutoFit/>
          </a:bodyPr>
          <a:lstStyle/>
          <a:p>
            <a:pPr algn="ctr"/>
            <a:r>
              <a:rPr lang="en-US" sz="2800" b="1" dirty="0" err="1">
                <a:solidFill>
                  <a:schemeClr val="bg1"/>
                </a:solidFill>
                <a:latin typeface="Calibri" pitchFamily="34" charset="0"/>
              </a:rPr>
              <a:t>DoorDash</a:t>
            </a:r>
            <a:r>
              <a:rPr lang="en-US" sz="2800" b="1" dirty="0">
                <a:solidFill>
                  <a:schemeClr val="bg1"/>
                </a:solidFill>
                <a:latin typeface="Calibri" pitchFamily="34" charset="0"/>
              </a:rPr>
              <a:t> advertised during the Super Bowl for the first time this year</a:t>
            </a:r>
          </a:p>
        </p:txBody>
      </p:sp>
      <p:pic>
        <p:nvPicPr>
          <p:cNvPr id="3" name="Picture 2">
            <a:extLst>
              <a:ext uri="{FF2B5EF4-FFF2-40B4-BE49-F238E27FC236}">
                <a16:creationId xmlns:a16="http://schemas.microsoft.com/office/drawing/2014/main" id="{D87B084B-8DCB-4B42-B6FB-A04BAB6B63D0}"/>
              </a:ext>
            </a:extLst>
          </p:cNvPr>
          <p:cNvPicPr>
            <a:picLocks noChangeAspect="1"/>
          </p:cNvPicPr>
          <p:nvPr/>
        </p:nvPicPr>
        <p:blipFill>
          <a:blip r:embed="rId2"/>
          <a:stretch>
            <a:fillRect/>
          </a:stretch>
        </p:blipFill>
        <p:spPr>
          <a:xfrm>
            <a:off x="1301141" y="1180957"/>
            <a:ext cx="6541717" cy="4044494"/>
          </a:xfrm>
          <a:prstGeom prst="rect">
            <a:avLst/>
          </a:prstGeom>
        </p:spPr>
      </p:pic>
    </p:spTree>
    <p:extLst>
      <p:ext uri="{BB962C8B-B14F-4D97-AF65-F5344CB8AC3E}">
        <p14:creationId xmlns:p14="http://schemas.microsoft.com/office/powerpoint/2010/main" val="3017482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365" name="TextBox 7"/>
          <p:cNvSpPr txBox="1">
            <a:spLocks noChangeArrowheads="1"/>
          </p:cNvSpPr>
          <p:nvPr/>
        </p:nvSpPr>
        <p:spPr bwMode="auto">
          <a:xfrm>
            <a:off x="0" y="609600"/>
            <a:ext cx="9144000" cy="424656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1" u="none" strike="noStrike" kern="1200" cap="none" spc="0" normalizeH="0" baseline="0" noProof="0">
                <a:ln>
                  <a:noFill/>
                </a:ln>
                <a:solidFill>
                  <a:prstClr val="white"/>
                </a:solidFill>
                <a:effectLst/>
                <a:uLnTx/>
                <a:uFillTx/>
                <a:latin typeface="Calibri" pitchFamily="34" charset="0"/>
                <a:ea typeface="+mn-ea"/>
                <a:cs typeface="Arial" charset="0"/>
              </a:rPr>
              <a:t>Commercial #5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a:ln>
                <a:noFill/>
              </a:ln>
              <a:solidFill>
                <a:prstClr val="white"/>
              </a:solidFill>
              <a:effectLst/>
              <a:uLnTx/>
              <a:uFillTx/>
              <a:latin typeface="Calibri" pitchFamily="34" charset="0"/>
              <a:ea typeface="+mn-ea"/>
              <a:cs typeface="Arial" charset="0"/>
            </a:endParaRPr>
          </a:p>
        </p:txBody>
      </p:sp>
      <p:pic>
        <p:nvPicPr>
          <p:cNvPr id="7" name="Picture 2" descr="Image result for super bowl lv logo transparent">
            <a:extLst>
              <a:ext uri="{FF2B5EF4-FFF2-40B4-BE49-F238E27FC236}">
                <a16:creationId xmlns:a16="http://schemas.microsoft.com/office/drawing/2014/main" id="{7729E6DE-58E8-41FC-9AC1-9DF23CC83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46538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655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6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389" name="TextBox 6"/>
          <p:cNvSpPr txBox="1">
            <a:spLocks noChangeArrowheads="1"/>
          </p:cNvSpPr>
          <p:nvPr/>
        </p:nvSpPr>
        <p:spPr bwMode="auto">
          <a:xfrm>
            <a:off x="876300" y="76200"/>
            <a:ext cx="7391400" cy="1815882"/>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itchFamily="34" charset="0"/>
                <a:ea typeface="+mn-ea"/>
                <a:cs typeface="Arial" charset="0"/>
              </a:rPr>
              <a:t>What was the brand and what famous Hollywood couple was featured an ad that used Shaggy’s famous “It Wasn’t Me” song?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sp>
        <p:nvSpPr>
          <p:cNvPr id="13" name="Rectangle 12"/>
          <p:cNvSpPr/>
          <p:nvPr/>
        </p:nvSpPr>
        <p:spPr>
          <a:xfrm>
            <a:off x="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891540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0" y="5867400"/>
            <a:ext cx="9144000" cy="99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394" name="TextBox 7"/>
          <p:cNvSpPr txBox="1">
            <a:spLocks noChangeArrowheads="1"/>
          </p:cNvSpPr>
          <p:nvPr/>
        </p:nvSpPr>
        <p:spPr bwMode="auto">
          <a:xfrm>
            <a:off x="683289" y="5662375"/>
            <a:ext cx="7806824" cy="95410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i="1" dirty="0">
                <a:solidFill>
                  <a:prstClr val="white"/>
                </a:solidFill>
                <a:latin typeface="Calibri" pitchFamily="34" charset="0"/>
              </a:rPr>
              <a:t>Mila Kunis and Ashton Kutcher starred in Cheetos’ “It Wasn’t Me” themed Super Bowl LV spot</a:t>
            </a:r>
            <a:endParaRPr kumimoji="0" lang="en-US" sz="2800" b="1" i="1"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pic>
        <p:nvPicPr>
          <p:cNvPr id="3" name="Picture 2">
            <a:extLst>
              <a:ext uri="{FF2B5EF4-FFF2-40B4-BE49-F238E27FC236}">
                <a16:creationId xmlns:a16="http://schemas.microsoft.com/office/drawing/2014/main" id="{EA109FCA-F385-4A96-8CA2-FEC8679B90AD}"/>
              </a:ext>
            </a:extLst>
          </p:cNvPr>
          <p:cNvPicPr>
            <a:picLocks noChangeAspect="1"/>
          </p:cNvPicPr>
          <p:nvPr/>
        </p:nvPicPr>
        <p:blipFill>
          <a:blip r:embed="rId2"/>
          <a:stretch>
            <a:fillRect/>
          </a:stretch>
        </p:blipFill>
        <p:spPr>
          <a:xfrm>
            <a:off x="1079119" y="1504847"/>
            <a:ext cx="7015163" cy="3958372"/>
          </a:xfrm>
          <a:prstGeom prst="rect">
            <a:avLst/>
          </a:prstGeom>
        </p:spPr>
      </p:pic>
    </p:spTree>
    <p:extLst>
      <p:ext uri="{BB962C8B-B14F-4D97-AF65-F5344CB8AC3E}">
        <p14:creationId xmlns:p14="http://schemas.microsoft.com/office/powerpoint/2010/main" val="4187090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365" name="TextBox 7"/>
          <p:cNvSpPr txBox="1">
            <a:spLocks noChangeArrowheads="1"/>
          </p:cNvSpPr>
          <p:nvPr/>
        </p:nvSpPr>
        <p:spPr bwMode="auto">
          <a:xfrm>
            <a:off x="0" y="609600"/>
            <a:ext cx="9144000" cy="424656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prstClr val="white"/>
                </a:solidFill>
                <a:effectLst/>
                <a:uLnTx/>
                <a:uFillTx/>
                <a:latin typeface="Calibri" pitchFamily="34" charset="0"/>
                <a:ea typeface="+mn-ea"/>
                <a:cs typeface="Arial" charset="0"/>
              </a:rPr>
              <a:t>Commercial #6</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pic>
        <p:nvPicPr>
          <p:cNvPr id="7" name="Picture 2" descr="Image result for super bowl lv logo transparent">
            <a:extLst>
              <a:ext uri="{FF2B5EF4-FFF2-40B4-BE49-F238E27FC236}">
                <a16:creationId xmlns:a16="http://schemas.microsoft.com/office/drawing/2014/main" id="{442B0617-FA6C-43A9-9CC1-EADB85387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46538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275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6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9" name="TextBox 6"/>
          <p:cNvSpPr txBox="1">
            <a:spLocks noChangeArrowheads="1"/>
          </p:cNvSpPr>
          <p:nvPr/>
        </p:nvSpPr>
        <p:spPr bwMode="auto">
          <a:xfrm>
            <a:off x="228600" y="232006"/>
            <a:ext cx="8686800" cy="1077218"/>
          </a:xfrm>
          <a:prstGeom prst="rect">
            <a:avLst/>
          </a:prstGeom>
          <a:noFill/>
          <a:ln w="9525">
            <a:noFill/>
            <a:miter lim="800000"/>
            <a:headEnd/>
            <a:tailEnd/>
          </a:ln>
        </p:spPr>
        <p:txBody>
          <a:bodyPr>
            <a:spAutoFit/>
          </a:bodyPr>
          <a:lstStyle/>
          <a:p>
            <a:pPr algn="ctr"/>
            <a:r>
              <a:rPr lang="en-US" sz="3200" b="1" dirty="0">
                <a:solidFill>
                  <a:schemeClr val="bg1"/>
                </a:solidFill>
                <a:latin typeface="Calibri" pitchFamily="34" charset="0"/>
              </a:rPr>
              <a:t> What was the theme of Jeep’s Super Bowl spot and who was the commercial’s narrator?</a:t>
            </a:r>
            <a:endParaRPr lang="en-US" sz="2800" b="1" dirty="0">
              <a:solidFill>
                <a:schemeClr val="bg1"/>
              </a:solidFill>
              <a:latin typeface="Calibri" pitchFamily="34" charset="0"/>
            </a:endParaRPr>
          </a:p>
        </p:txBody>
      </p:sp>
      <p:sp>
        <p:nvSpPr>
          <p:cNvPr id="13" name="Rectangle 12"/>
          <p:cNvSpPr/>
          <p:nvPr/>
        </p:nvSpPr>
        <p:spPr>
          <a:xfrm>
            <a:off x="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891540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0" y="5867400"/>
            <a:ext cx="9144000" cy="99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4" name="TextBox 7"/>
          <p:cNvSpPr txBox="1">
            <a:spLocks noChangeArrowheads="1"/>
          </p:cNvSpPr>
          <p:nvPr/>
        </p:nvSpPr>
        <p:spPr bwMode="auto">
          <a:xfrm>
            <a:off x="46567" y="5509659"/>
            <a:ext cx="9050867" cy="1200329"/>
          </a:xfrm>
          <a:prstGeom prst="rect">
            <a:avLst/>
          </a:prstGeom>
          <a:noFill/>
          <a:ln w="9525">
            <a:noFill/>
            <a:miter lim="800000"/>
            <a:headEnd/>
            <a:tailEnd/>
          </a:ln>
        </p:spPr>
        <p:txBody>
          <a:bodyPr wrap="square">
            <a:spAutoFit/>
          </a:bodyPr>
          <a:lstStyle/>
          <a:p>
            <a:pPr algn="ctr"/>
            <a:r>
              <a:rPr lang="en-US" sz="3600" b="1" i="1" dirty="0">
                <a:solidFill>
                  <a:schemeClr val="bg1"/>
                </a:solidFill>
                <a:latin typeface="Calibri" pitchFamily="34" charset="0"/>
              </a:rPr>
              <a:t>This year’s Jeep ad featured Bruce Springsteen communicating a message of unity</a:t>
            </a:r>
          </a:p>
        </p:txBody>
      </p:sp>
      <p:pic>
        <p:nvPicPr>
          <p:cNvPr id="3" name="Picture 2">
            <a:extLst>
              <a:ext uri="{FF2B5EF4-FFF2-40B4-BE49-F238E27FC236}">
                <a16:creationId xmlns:a16="http://schemas.microsoft.com/office/drawing/2014/main" id="{3C205E65-FDB3-4311-82A1-AEED70FD36AC}"/>
              </a:ext>
            </a:extLst>
          </p:cNvPr>
          <p:cNvPicPr>
            <a:picLocks noChangeAspect="1"/>
          </p:cNvPicPr>
          <p:nvPr/>
        </p:nvPicPr>
        <p:blipFill>
          <a:blip r:embed="rId2"/>
          <a:stretch>
            <a:fillRect/>
          </a:stretch>
        </p:blipFill>
        <p:spPr>
          <a:xfrm>
            <a:off x="1378743" y="1399141"/>
            <a:ext cx="6386513" cy="4067646"/>
          </a:xfrm>
          <a:prstGeom prst="rect">
            <a:avLst/>
          </a:prstGeom>
        </p:spPr>
      </p:pic>
    </p:spTree>
    <p:extLst>
      <p:ext uri="{BB962C8B-B14F-4D97-AF65-F5344CB8AC3E}">
        <p14:creationId xmlns:p14="http://schemas.microsoft.com/office/powerpoint/2010/main" val="485398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5" name="TextBox 7"/>
          <p:cNvSpPr txBox="1">
            <a:spLocks noChangeArrowheads="1"/>
          </p:cNvSpPr>
          <p:nvPr/>
        </p:nvSpPr>
        <p:spPr bwMode="auto">
          <a:xfrm>
            <a:off x="0" y="609600"/>
            <a:ext cx="9144000" cy="4246563"/>
          </a:xfrm>
          <a:prstGeom prst="rect">
            <a:avLst/>
          </a:prstGeom>
          <a:noFill/>
          <a:ln w="9525">
            <a:noFill/>
            <a:miter lim="800000"/>
            <a:headEnd/>
            <a:tailEnd/>
          </a:ln>
        </p:spPr>
        <p:txBody>
          <a:bodyPr>
            <a:spAutoFit/>
          </a:bodyPr>
          <a:lstStyle/>
          <a:p>
            <a:pPr algn="ctr"/>
            <a:r>
              <a:rPr lang="en-US" sz="5400" b="1" i="1" dirty="0">
                <a:solidFill>
                  <a:schemeClr val="bg1"/>
                </a:solidFill>
                <a:latin typeface="Calibri" pitchFamily="34" charset="0"/>
              </a:rPr>
              <a:t>Commercial #7</a:t>
            </a: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p:txBody>
      </p:sp>
      <p:pic>
        <p:nvPicPr>
          <p:cNvPr id="7" name="Picture 2" descr="Image result for super bowl lv logo transparent">
            <a:extLst>
              <a:ext uri="{FF2B5EF4-FFF2-40B4-BE49-F238E27FC236}">
                <a16:creationId xmlns:a16="http://schemas.microsoft.com/office/drawing/2014/main" id="{836BEE62-E3CA-4C08-80E4-40336306E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46538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989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6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9" name="TextBox 6"/>
          <p:cNvSpPr txBox="1">
            <a:spLocks noChangeArrowheads="1"/>
          </p:cNvSpPr>
          <p:nvPr/>
        </p:nvSpPr>
        <p:spPr bwMode="auto">
          <a:xfrm>
            <a:off x="190500" y="94424"/>
            <a:ext cx="8763000" cy="1508105"/>
          </a:xfrm>
          <a:prstGeom prst="rect">
            <a:avLst/>
          </a:prstGeom>
          <a:noFill/>
          <a:ln w="9525">
            <a:noFill/>
            <a:miter lim="800000"/>
            <a:headEnd/>
            <a:tailEnd/>
          </a:ln>
        </p:spPr>
        <p:txBody>
          <a:bodyPr wrap="square">
            <a:spAutoFit/>
          </a:bodyPr>
          <a:lstStyle/>
          <a:p>
            <a:pPr algn="ctr"/>
            <a:r>
              <a:rPr lang="en-US" sz="3200" b="1" dirty="0">
                <a:solidFill>
                  <a:schemeClr val="bg1"/>
                </a:solidFill>
                <a:latin typeface="Calibri" pitchFamily="34" charset="0"/>
              </a:rPr>
              <a:t> The NFL used augmented reality to create an ad featuring legendary coach Vince Lombardi</a:t>
            </a:r>
          </a:p>
          <a:p>
            <a:pPr algn="ctr"/>
            <a:endParaRPr lang="en-US" sz="2800" b="1" dirty="0">
              <a:solidFill>
                <a:schemeClr val="bg1"/>
              </a:solidFill>
              <a:latin typeface="Calibri" pitchFamily="34" charset="0"/>
            </a:endParaRPr>
          </a:p>
        </p:txBody>
      </p:sp>
      <p:sp>
        <p:nvSpPr>
          <p:cNvPr id="13" name="Rectangle 12"/>
          <p:cNvSpPr/>
          <p:nvPr/>
        </p:nvSpPr>
        <p:spPr>
          <a:xfrm>
            <a:off x="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891540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0" y="5867400"/>
            <a:ext cx="9144000" cy="99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4" name="TextBox 7"/>
          <p:cNvSpPr txBox="1">
            <a:spLocks noChangeArrowheads="1"/>
          </p:cNvSpPr>
          <p:nvPr/>
        </p:nvSpPr>
        <p:spPr bwMode="auto">
          <a:xfrm>
            <a:off x="0" y="5563247"/>
            <a:ext cx="9144000" cy="1200329"/>
          </a:xfrm>
          <a:prstGeom prst="rect">
            <a:avLst/>
          </a:prstGeom>
          <a:noFill/>
          <a:ln w="9525">
            <a:noFill/>
            <a:miter lim="800000"/>
            <a:headEnd/>
            <a:tailEnd/>
          </a:ln>
        </p:spPr>
        <p:txBody>
          <a:bodyPr>
            <a:spAutoFit/>
          </a:bodyPr>
          <a:lstStyle/>
          <a:p>
            <a:pPr algn="ctr"/>
            <a:r>
              <a:rPr lang="en-US" sz="3600" b="1" i="1" dirty="0">
                <a:solidFill>
                  <a:schemeClr val="bg1"/>
                </a:solidFill>
                <a:latin typeface="Calibri" pitchFamily="34" charset="0"/>
              </a:rPr>
              <a:t>The ad featured the “It Takes All Of Us” slogan that the league has promoted all season.</a:t>
            </a:r>
          </a:p>
        </p:txBody>
      </p:sp>
      <p:pic>
        <p:nvPicPr>
          <p:cNvPr id="3" name="Picture 2">
            <a:extLst>
              <a:ext uri="{FF2B5EF4-FFF2-40B4-BE49-F238E27FC236}">
                <a16:creationId xmlns:a16="http://schemas.microsoft.com/office/drawing/2014/main" id="{114A4801-A6FF-48AA-A230-6DF5E1C7CF57}"/>
              </a:ext>
            </a:extLst>
          </p:cNvPr>
          <p:cNvPicPr>
            <a:picLocks noChangeAspect="1"/>
          </p:cNvPicPr>
          <p:nvPr/>
        </p:nvPicPr>
        <p:blipFill>
          <a:blip r:embed="rId2"/>
          <a:stretch>
            <a:fillRect/>
          </a:stretch>
        </p:blipFill>
        <p:spPr>
          <a:xfrm>
            <a:off x="1003993" y="1356459"/>
            <a:ext cx="7136014" cy="4054712"/>
          </a:xfrm>
          <a:prstGeom prst="rect">
            <a:avLst/>
          </a:prstGeom>
        </p:spPr>
      </p:pic>
    </p:spTree>
    <p:extLst>
      <p:ext uri="{BB962C8B-B14F-4D97-AF65-F5344CB8AC3E}">
        <p14:creationId xmlns:p14="http://schemas.microsoft.com/office/powerpoint/2010/main" val="820786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5" name="TextBox 7"/>
          <p:cNvSpPr txBox="1">
            <a:spLocks noChangeArrowheads="1"/>
          </p:cNvSpPr>
          <p:nvPr/>
        </p:nvSpPr>
        <p:spPr bwMode="auto">
          <a:xfrm>
            <a:off x="0" y="609600"/>
            <a:ext cx="9144000" cy="4246563"/>
          </a:xfrm>
          <a:prstGeom prst="rect">
            <a:avLst/>
          </a:prstGeom>
          <a:noFill/>
          <a:ln w="9525">
            <a:noFill/>
            <a:miter lim="800000"/>
            <a:headEnd/>
            <a:tailEnd/>
          </a:ln>
        </p:spPr>
        <p:txBody>
          <a:bodyPr>
            <a:spAutoFit/>
          </a:bodyPr>
          <a:lstStyle/>
          <a:p>
            <a:pPr algn="ctr"/>
            <a:r>
              <a:rPr lang="en-US" sz="5400" b="1" i="1" dirty="0">
                <a:solidFill>
                  <a:schemeClr val="bg1"/>
                </a:solidFill>
                <a:latin typeface="Calibri" pitchFamily="34" charset="0"/>
              </a:rPr>
              <a:t>Commercial #8</a:t>
            </a: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p:txBody>
      </p:sp>
      <p:pic>
        <p:nvPicPr>
          <p:cNvPr id="7" name="Picture 2" descr="Image result for super bowl lv logo transparent">
            <a:extLst>
              <a:ext uri="{FF2B5EF4-FFF2-40B4-BE49-F238E27FC236}">
                <a16:creationId xmlns:a16="http://schemas.microsoft.com/office/drawing/2014/main" id="{CB4FEEC7-CE1C-4CFB-897E-0235A4951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46538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956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6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9" name="TextBox 6"/>
          <p:cNvSpPr txBox="1">
            <a:spLocks noChangeArrowheads="1"/>
          </p:cNvSpPr>
          <p:nvPr/>
        </p:nvSpPr>
        <p:spPr bwMode="auto">
          <a:xfrm>
            <a:off x="411162" y="153608"/>
            <a:ext cx="8382000" cy="2000548"/>
          </a:xfrm>
          <a:prstGeom prst="rect">
            <a:avLst/>
          </a:prstGeom>
          <a:noFill/>
          <a:ln w="9525">
            <a:noFill/>
            <a:miter lim="800000"/>
            <a:headEnd/>
            <a:tailEnd/>
          </a:ln>
        </p:spPr>
        <p:txBody>
          <a:bodyPr wrap="square">
            <a:spAutoFit/>
          </a:bodyPr>
          <a:lstStyle/>
          <a:p>
            <a:pPr algn="ctr"/>
            <a:r>
              <a:rPr lang="en-US" sz="3200" b="1" dirty="0">
                <a:solidFill>
                  <a:schemeClr val="bg1"/>
                </a:solidFill>
                <a:latin typeface="Calibri" pitchFamily="34" charset="0"/>
              </a:rPr>
              <a:t> Two competing brands collaborated on pandemic-themed ad and encouraged consumers to get outdoors</a:t>
            </a:r>
          </a:p>
          <a:p>
            <a:pPr algn="ctr"/>
            <a:endParaRPr lang="en-US" sz="2800" b="1" dirty="0">
              <a:solidFill>
                <a:schemeClr val="bg1"/>
              </a:solidFill>
              <a:latin typeface="Calibri" pitchFamily="34" charset="0"/>
            </a:endParaRPr>
          </a:p>
        </p:txBody>
      </p:sp>
      <p:sp>
        <p:nvSpPr>
          <p:cNvPr id="13" name="Rectangle 12"/>
          <p:cNvSpPr/>
          <p:nvPr/>
        </p:nvSpPr>
        <p:spPr>
          <a:xfrm>
            <a:off x="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891540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0" y="5867400"/>
            <a:ext cx="9144000" cy="99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4" name="TextBox 7"/>
          <p:cNvSpPr txBox="1">
            <a:spLocks noChangeArrowheads="1"/>
          </p:cNvSpPr>
          <p:nvPr/>
        </p:nvSpPr>
        <p:spPr bwMode="auto">
          <a:xfrm>
            <a:off x="25400" y="5954482"/>
            <a:ext cx="9144000" cy="646112"/>
          </a:xfrm>
          <a:prstGeom prst="rect">
            <a:avLst/>
          </a:prstGeom>
          <a:noFill/>
          <a:ln w="9525">
            <a:noFill/>
            <a:miter lim="800000"/>
            <a:headEnd/>
            <a:tailEnd/>
          </a:ln>
        </p:spPr>
        <p:txBody>
          <a:bodyPr>
            <a:spAutoFit/>
          </a:bodyPr>
          <a:lstStyle/>
          <a:p>
            <a:pPr algn="ctr"/>
            <a:r>
              <a:rPr lang="en-US" sz="3600" b="1" i="1" dirty="0">
                <a:solidFill>
                  <a:schemeClr val="bg1"/>
                </a:solidFill>
                <a:latin typeface="Calibri" pitchFamily="34" charset="0"/>
              </a:rPr>
              <a:t>Bass Pro Shops &amp; Cabela’s</a:t>
            </a:r>
          </a:p>
        </p:txBody>
      </p:sp>
      <p:pic>
        <p:nvPicPr>
          <p:cNvPr id="9" name="Picture 8">
            <a:extLst>
              <a:ext uri="{FF2B5EF4-FFF2-40B4-BE49-F238E27FC236}">
                <a16:creationId xmlns:a16="http://schemas.microsoft.com/office/drawing/2014/main" id="{AA7D2D5A-212C-4C41-AB07-7F99A33B0F7F}"/>
              </a:ext>
            </a:extLst>
          </p:cNvPr>
          <p:cNvPicPr>
            <a:picLocks noChangeAspect="1"/>
          </p:cNvPicPr>
          <p:nvPr/>
        </p:nvPicPr>
        <p:blipFill>
          <a:blip r:embed="rId2"/>
          <a:stretch>
            <a:fillRect/>
          </a:stretch>
        </p:blipFill>
        <p:spPr>
          <a:xfrm>
            <a:off x="1066800" y="1987089"/>
            <a:ext cx="6846533" cy="3709987"/>
          </a:xfrm>
          <a:prstGeom prst="rect">
            <a:avLst/>
          </a:prstGeom>
        </p:spPr>
      </p:pic>
    </p:spTree>
    <p:extLst>
      <p:ext uri="{BB962C8B-B14F-4D97-AF65-F5344CB8AC3E}">
        <p14:creationId xmlns:p14="http://schemas.microsoft.com/office/powerpoint/2010/main" val="1533070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594360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4" name="TextBox 7"/>
          <p:cNvSpPr txBox="1">
            <a:spLocks noChangeArrowheads="1"/>
          </p:cNvSpPr>
          <p:nvPr/>
        </p:nvSpPr>
        <p:spPr bwMode="auto">
          <a:xfrm>
            <a:off x="0" y="6019800"/>
            <a:ext cx="9144000" cy="646113"/>
          </a:xfrm>
          <a:prstGeom prst="rect">
            <a:avLst/>
          </a:prstGeom>
          <a:noFill/>
          <a:ln w="9525">
            <a:noFill/>
            <a:miter lim="800000"/>
            <a:headEnd/>
            <a:tailEnd/>
          </a:ln>
        </p:spPr>
        <p:txBody>
          <a:bodyPr>
            <a:spAutoFit/>
          </a:bodyPr>
          <a:lstStyle/>
          <a:p>
            <a:pPr algn="ctr"/>
            <a:r>
              <a:rPr lang="en-US" sz="3600" b="1" i="1" dirty="0">
                <a:solidFill>
                  <a:schemeClr val="bg1"/>
                </a:solidFill>
                <a:latin typeface="Calibri" pitchFamily="34" charset="0"/>
              </a:rPr>
              <a:t>What company was it?</a:t>
            </a:r>
          </a:p>
        </p:txBody>
      </p:sp>
      <p:sp>
        <p:nvSpPr>
          <p:cNvPr id="11" name="TextBox 6"/>
          <p:cNvSpPr txBox="1">
            <a:spLocks noChangeArrowheads="1"/>
          </p:cNvSpPr>
          <p:nvPr/>
        </p:nvSpPr>
        <p:spPr bwMode="auto">
          <a:xfrm>
            <a:off x="342899" y="6459"/>
            <a:ext cx="8458200" cy="1815882"/>
          </a:xfrm>
          <a:prstGeom prst="rect">
            <a:avLst/>
          </a:prstGeom>
          <a:noFill/>
          <a:ln w="9525">
            <a:noFill/>
            <a:miter lim="800000"/>
            <a:headEnd/>
            <a:tailEnd/>
          </a:ln>
        </p:spPr>
        <p:txBody>
          <a:bodyPr wrap="square">
            <a:spAutoFit/>
          </a:bodyPr>
          <a:lstStyle/>
          <a:p>
            <a:pPr algn="ctr"/>
            <a:r>
              <a:rPr lang="en-US" sz="2800" b="1" dirty="0">
                <a:solidFill>
                  <a:schemeClr val="bg1"/>
                </a:solidFill>
                <a:latin typeface="Calibri" pitchFamily="34" charset="0"/>
              </a:rPr>
              <a:t>One company placed first </a:t>
            </a:r>
            <a:r>
              <a:rPr lang="en-US" sz="2800" b="1" i="1" dirty="0">
                <a:solidFill>
                  <a:schemeClr val="bg1"/>
                </a:solidFill>
                <a:latin typeface="Calibri" pitchFamily="34" charset="0"/>
              </a:rPr>
              <a:t>and</a:t>
            </a:r>
            <a:r>
              <a:rPr lang="en-US" sz="2800" b="1" dirty="0">
                <a:solidFill>
                  <a:schemeClr val="bg1"/>
                </a:solidFill>
                <a:latin typeface="Calibri" pitchFamily="34" charset="0"/>
              </a:rPr>
              <a:t> second in USA TODAY's Ad Meter with spots featuring comedian Tracy Morgan, who used humorous situations to illustrate the distinction between "pretty sure" and "certain."</a:t>
            </a:r>
          </a:p>
        </p:txBody>
      </p:sp>
      <p:pic>
        <p:nvPicPr>
          <p:cNvPr id="6" name="Picture 5">
            <a:extLst>
              <a:ext uri="{FF2B5EF4-FFF2-40B4-BE49-F238E27FC236}">
                <a16:creationId xmlns:a16="http://schemas.microsoft.com/office/drawing/2014/main" id="{8B28A2EE-D2E1-486C-BD17-0EEACB45F7C9}"/>
              </a:ext>
            </a:extLst>
          </p:cNvPr>
          <p:cNvPicPr>
            <a:picLocks noChangeAspect="1"/>
          </p:cNvPicPr>
          <p:nvPr/>
        </p:nvPicPr>
        <p:blipFill>
          <a:blip r:embed="rId2"/>
          <a:stretch>
            <a:fillRect/>
          </a:stretch>
        </p:blipFill>
        <p:spPr>
          <a:xfrm>
            <a:off x="966786" y="2019300"/>
            <a:ext cx="7210425" cy="39243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dirty="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5" name="TextBox 7"/>
          <p:cNvSpPr txBox="1">
            <a:spLocks noChangeArrowheads="1"/>
          </p:cNvSpPr>
          <p:nvPr/>
        </p:nvSpPr>
        <p:spPr bwMode="auto">
          <a:xfrm>
            <a:off x="0" y="609600"/>
            <a:ext cx="9144000" cy="4246563"/>
          </a:xfrm>
          <a:prstGeom prst="rect">
            <a:avLst/>
          </a:prstGeom>
          <a:noFill/>
          <a:ln w="9525">
            <a:noFill/>
            <a:miter lim="800000"/>
            <a:headEnd/>
            <a:tailEnd/>
          </a:ln>
        </p:spPr>
        <p:txBody>
          <a:bodyPr>
            <a:spAutoFit/>
          </a:bodyPr>
          <a:lstStyle/>
          <a:p>
            <a:pPr algn="ctr"/>
            <a:r>
              <a:rPr lang="en-US" sz="5400" b="1" i="1" dirty="0">
                <a:solidFill>
                  <a:schemeClr val="bg1"/>
                </a:solidFill>
                <a:latin typeface="Calibri" pitchFamily="34" charset="0"/>
              </a:rPr>
              <a:t>Commercial #9</a:t>
            </a: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p:txBody>
      </p:sp>
      <p:pic>
        <p:nvPicPr>
          <p:cNvPr id="7" name="Picture 2" descr="Image result for super bowl lv logo transparent">
            <a:extLst>
              <a:ext uri="{FF2B5EF4-FFF2-40B4-BE49-F238E27FC236}">
                <a16:creationId xmlns:a16="http://schemas.microsoft.com/office/drawing/2014/main" id="{185E9826-9A08-43DE-8141-F50D8ADF3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46538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835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6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9" name="TextBox 6"/>
          <p:cNvSpPr txBox="1">
            <a:spLocks noChangeArrowheads="1"/>
          </p:cNvSpPr>
          <p:nvPr/>
        </p:nvSpPr>
        <p:spPr bwMode="auto">
          <a:xfrm>
            <a:off x="152400" y="76200"/>
            <a:ext cx="8763000" cy="2000548"/>
          </a:xfrm>
          <a:prstGeom prst="rect">
            <a:avLst/>
          </a:prstGeom>
          <a:noFill/>
          <a:ln w="9525">
            <a:noFill/>
            <a:miter lim="800000"/>
            <a:headEnd/>
            <a:tailEnd/>
          </a:ln>
        </p:spPr>
        <p:txBody>
          <a:bodyPr wrap="square">
            <a:spAutoFit/>
          </a:bodyPr>
          <a:lstStyle/>
          <a:p>
            <a:pPr algn="ctr"/>
            <a:r>
              <a:rPr lang="en-US" sz="3200" b="1" dirty="0">
                <a:solidFill>
                  <a:schemeClr val="bg1"/>
                </a:solidFill>
                <a:latin typeface="Calibri" pitchFamily="34" charset="0"/>
              </a:rPr>
              <a:t> Amazon Prime Video aired a film trailer for an upcoming movie release during the Super Bowl. What was it?</a:t>
            </a:r>
          </a:p>
          <a:p>
            <a:pPr algn="ctr"/>
            <a:endParaRPr lang="en-US" sz="2800" b="1" dirty="0">
              <a:solidFill>
                <a:schemeClr val="bg1"/>
              </a:solidFill>
              <a:latin typeface="Calibri" pitchFamily="34" charset="0"/>
            </a:endParaRPr>
          </a:p>
        </p:txBody>
      </p:sp>
      <p:sp>
        <p:nvSpPr>
          <p:cNvPr id="13" name="Rectangle 12"/>
          <p:cNvSpPr/>
          <p:nvPr/>
        </p:nvSpPr>
        <p:spPr>
          <a:xfrm>
            <a:off x="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8906933"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0" y="5867400"/>
            <a:ext cx="9144000" cy="99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4" name="TextBox 7"/>
          <p:cNvSpPr txBox="1">
            <a:spLocks noChangeArrowheads="1"/>
          </p:cNvSpPr>
          <p:nvPr/>
        </p:nvSpPr>
        <p:spPr bwMode="auto">
          <a:xfrm>
            <a:off x="25400" y="5954482"/>
            <a:ext cx="9144000" cy="646112"/>
          </a:xfrm>
          <a:prstGeom prst="rect">
            <a:avLst/>
          </a:prstGeom>
          <a:noFill/>
          <a:ln w="9525">
            <a:noFill/>
            <a:miter lim="800000"/>
            <a:headEnd/>
            <a:tailEnd/>
          </a:ln>
        </p:spPr>
        <p:txBody>
          <a:bodyPr>
            <a:spAutoFit/>
          </a:bodyPr>
          <a:lstStyle/>
          <a:p>
            <a:pPr algn="ctr"/>
            <a:r>
              <a:rPr lang="en-US" sz="3600" b="1" i="1" dirty="0">
                <a:solidFill>
                  <a:schemeClr val="bg1"/>
                </a:solidFill>
                <a:latin typeface="Calibri" pitchFamily="34" charset="0"/>
              </a:rPr>
              <a:t>Coming to America 2</a:t>
            </a:r>
          </a:p>
        </p:txBody>
      </p:sp>
      <p:pic>
        <p:nvPicPr>
          <p:cNvPr id="3" name="Picture 2">
            <a:extLst>
              <a:ext uri="{FF2B5EF4-FFF2-40B4-BE49-F238E27FC236}">
                <a16:creationId xmlns:a16="http://schemas.microsoft.com/office/drawing/2014/main" id="{B7E8969D-63B7-4EA1-A09B-6E7AE4BF0EA7}"/>
              </a:ext>
            </a:extLst>
          </p:cNvPr>
          <p:cNvPicPr>
            <a:picLocks noChangeAspect="1"/>
          </p:cNvPicPr>
          <p:nvPr/>
        </p:nvPicPr>
        <p:blipFill>
          <a:blip r:embed="rId2"/>
          <a:stretch>
            <a:fillRect/>
          </a:stretch>
        </p:blipFill>
        <p:spPr>
          <a:xfrm>
            <a:off x="658812" y="2239501"/>
            <a:ext cx="7877175" cy="3457575"/>
          </a:xfrm>
          <a:prstGeom prst="rect">
            <a:avLst/>
          </a:prstGeom>
        </p:spPr>
      </p:pic>
    </p:spTree>
    <p:extLst>
      <p:ext uri="{BB962C8B-B14F-4D97-AF65-F5344CB8AC3E}">
        <p14:creationId xmlns:p14="http://schemas.microsoft.com/office/powerpoint/2010/main" val="887949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5" name="TextBox 7"/>
          <p:cNvSpPr txBox="1">
            <a:spLocks noChangeArrowheads="1"/>
          </p:cNvSpPr>
          <p:nvPr/>
        </p:nvSpPr>
        <p:spPr bwMode="auto">
          <a:xfrm>
            <a:off x="0" y="609600"/>
            <a:ext cx="9144000" cy="4246563"/>
          </a:xfrm>
          <a:prstGeom prst="rect">
            <a:avLst/>
          </a:prstGeom>
          <a:noFill/>
          <a:ln w="9525">
            <a:noFill/>
            <a:miter lim="800000"/>
            <a:headEnd/>
            <a:tailEnd/>
          </a:ln>
        </p:spPr>
        <p:txBody>
          <a:bodyPr>
            <a:spAutoFit/>
          </a:bodyPr>
          <a:lstStyle/>
          <a:p>
            <a:pPr algn="ctr"/>
            <a:r>
              <a:rPr lang="en-US" sz="5400" b="1" i="1" dirty="0">
                <a:solidFill>
                  <a:schemeClr val="bg1"/>
                </a:solidFill>
                <a:latin typeface="Calibri" pitchFamily="34" charset="0"/>
              </a:rPr>
              <a:t>Commercial #10</a:t>
            </a: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p:txBody>
      </p:sp>
      <p:pic>
        <p:nvPicPr>
          <p:cNvPr id="7" name="Picture 2" descr="Image result for super bowl lv logo transparent">
            <a:extLst>
              <a:ext uri="{FF2B5EF4-FFF2-40B4-BE49-F238E27FC236}">
                <a16:creationId xmlns:a16="http://schemas.microsoft.com/office/drawing/2014/main" id="{8E7F811E-CC40-43E7-BFCF-F22926BCA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46538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872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6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9" name="TextBox 6"/>
          <p:cNvSpPr txBox="1">
            <a:spLocks noChangeArrowheads="1"/>
          </p:cNvSpPr>
          <p:nvPr/>
        </p:nvSpPr>
        <p:spPr bwMode="auto">
          <a:xfrm>
            <a:off x="304800" y="86320"/>
            <a:ext cx="8534400" cy="2492990"/>
          </a:xfrm>
          <a:prstGeom prst="rect">
            <a:avLst/>
          </a:prstGeom>
          <a:noFill/>
          <a:ln w="9525">
            <a:noFill/>
            <a:miter lim="800000"/>
            <a:headEnd/>
            <a:tailEnd/>
          </a:ln>
        </p:spPr>
        <p:txBody>
          <a:bodyPr wrap="square">
            <a:spAutoFit/>
          </a:bodyPr>
          <a:lstStyle/>
          <a:p>
            <a:pPr algn="ctr"/>
            <a:r>
              <a:rPr lang="en-US" sz="3200" b="1" dirty="0">
                <a:solidFill>
                  <a:schemeClr val="bg1"/>
                </a:solidFill>
                <a:latin typeface="Calibri" pitchFamily="34" charset="0"/>
              </a:rPr>
              <a:t>Chipotle’s spot focused on a sustainability theme in their first ever Super Bowl commercial, asking if a burrito could change the world.</a:t>
            </a:r>
          </a:p>
          <a:p>
            <a:pPr algn="ctr"/>
            <a:r>
              <a:rPr lang="en-US" sz="3200" b="1" dirty="0">
                <a:solidFill>
                  <a:schemeClr val="bg1"/>
                </a:solidFill>
                <a:latin typeface="Calibri" pitchFamily="34" charset="0"/>
              </a:rPr>
              <a:t> </a:t>
            </a:r>
          </a:p>
          <a:p>
            <a:pPr algn="ctr"/>
            <a:endParaRPr lang="en-US" sz="2800" b="1" dirty="0">
              <a:solidFill>
                <a:schemeClr val="bg1"/>
              </a:solidFill>
              <a:latin typeface="Calibri" pitchFamily="34" charset="0"/>
            </a:endParaRPr>
          </a:p>
        </p:txBody>
      </p:sp>
      <p:sp>
        <p:nvSpPr>
          <p:cNvPr id="13" name="Rectangle 12"/>
          <p:cNvSpPr/>
          <p:nvPr/>
        </p:nvSpPr>
        <p:spPr>
          <a:xfrm>
            <a:off x="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891540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0" y="5867400"/>
            <a:ext cx="9144000" cy="99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2">
            <a:extLst>
              <a:ext uri="{FF2B5EF4-FFF2-40B4-BE49-F238E27FC236}">
                <a16:creationId xmlns:a16="http://schemas.microsoft.com/office/drawing/2014/main" id="{BF85D4CF-7AAD-4D8A-99FE-A10B7B8E5194}"/>
              </a:ext>
            </a:extLst>
          </p:cNvPr>
          <p:cNvPicPr>
            <a:picLocks noChangeAspect="1"/>
          </p:cNvPicPr>
          <p:nvPr/>
        </p:nvPicPr>
        <p:blipFill>
          <a:blip r:embed="rId2"/>
          <a:stretch>
            <a:fillRect/>
          </a:stretch>
        </p:blipFill>
        <p:spPr>
          <a:xfrm>
            <a:off x="457199" y="1828800"/>
            <a:ext cx="8250529" cy="4572000"/>
          </a:xfrm>
          <a:prstGeom prst="rect">
            <a:avLst/>
          </a:prstGeom>
        </p:spPr>
      </p:pic>
    </p:spTree>
    <p:extLst>
      <p:ext uri="{BB962C8B-B14F-4D97-AF65-F5344CB8AC3E}">
        <p14:creationId xmlns:p14="http://schemas.microsoft.com/office/powerpoint/2010/main" val="1380537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5" name="TextBox 7"/>
          <p:cNvSpPr txBox="1">
            <a:spLocks noChangeArrowheads="1"/>
          </p:cNvSpPr>
          <p:nvPr/>
        </p:nvSpPr>
        <p:spPr bwMode="auto">
          <a:xfrm>
            <a:off x="0" y="609600"/>
            <a:ext cx="9144000" cy="4246563"/>
          </a:xfrm>
          <a:prstGeom prst="rect">
            <a:avLst/>
          </a:prstGeom>
          <a:noFill/>
          <a:ln w="9525">
            <a:noFill/>
            <a:miter lim="800000"/>
            <a:headEnd/>
            <a:tailEnd/>
          </a:ln>
        </p:spPr>
        <p:txBody>
          <a:bodyPr>
            <a:spAutoFit/>
          </a:bodyPr>
          <a:lstStyle/>
          <a:p>
            <a:pPr algn="ctr"/>
            <a:r>
              <a:rPr lang="en-US" sz="5400" b="1" i="1" dirty="0">
                <a:solidFill>
                  <a:srgbClr val="92D050"/>
                </a:solidFill>
                <a:latin typeface="Calibri" pitchFamily="34" charset="0"/>
              </a:rPr>
              <a:t>Discussion Questions</a:t>
            </a: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p:txBody>
      </p:sp>
      <p:pic>
        <p:nvPicPr>
          <p:cNvPr id="7" name="Picture 2" descr="Image result for super bowl lv logo transparent">
            <a:extLst>
              <a:ext uri="{FF2B5EF4-FFF2-40B4-BE49-F238E27FC236}">
                <a16:creationId xmlns:a16="http://schemas.microsoft.com/office/drawing/2014/main" id="{3F6746C6-52D0-4B8D-9314-CC86FE639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46538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856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5" name="TextBox 7"/>
          <p:cNvSpPr txBox="1">
            <a:spLocks noChangeArrowheads="1"/>
          </p:cNvSpPr>
          <p:nvPr/>
        </p:nvSpPr>
        <p:spPr bwMode="auto">
          <a:xfrm>
            <a:off x="0" y="295870"/>
            <a:ext cx="9144000" cy="923330"/>
          </a:xfrm>
          <a:prstGeom prst="rect">
            <a:avLst/>
          </a:prstGeom>
          <a:noFill/>
          <a:ln w="9525">
            <a:noFill/>
            <a:miter lim="800000"/>
            <a:headEnd/>
            <a:tailEnd/>
          </a:ln>
        </p:spPr>
        <p:txBody>
          <a:bodyPr>
            <a:spAutoFit/>
          </a:bodyPr>
          <a:lstStyle/>
          <a:p>
            <a:pPr algn="ctr"/>
            <a:r>
              <a:rPr lang="en-US" sz="5400" b="1" i="1" dirty="0">
                <a:solidFill>
                  <a:srgbClr val="92D050"/>
                </a:solidFill>
                <a:latin typeface="Calibri" pitchFamily="34" charset="0"/>
              </a:rPr>
              <a:t>Discussion Questions</a:t>
            </a:r>
          </a:p>
        </p:txBody>
      </p:sp>
      <p:sp>
        <p:nvSpPr>
          <p:cNvPr id="7" name="TextBox 7">
            <a:extLst>
              <a:ext uri="{FF2B5EF4-FFF2-40B4-BE49-F238E27FC236}">
                <a16:creationId xmlns:a16="http://schemas.microsoft.com/office/drawing/2014/main" id="{8D39C3FE-E975-4524-9D7C-499BE4557A60}"/>
              </a:ext>
            </a:extLst>
          </p:cNvPr>
          <p:cNvSpPr txBox="1">
            <a:spLocks noChangeArrowheads="1"/>
          </p:cNvSpPr>
          <p:nvPr/>
        </p:nvSpPr>
        <p:spPr bwMode="auto">
          <a:xfrm>
            <a:off x="304800" y="1685597"/>
            <a:ext cx="8229600" cy="4401205"/>
          </a:xfrm>
          <a:prstGeom prst="rect">
            <a:avLst/>
          </a:prstGeom>
          <a:noFill/>
          <a:ln w="9525">
            <a:noFill/>
            <a:miter lim="800000"/>
            <a:headEnd/>
            <a:tailEnd/>
          </a:ln>
        </p:spPr>
        <p:txBody>
          <a:bodyPr wrap="square">
            <a:spAutoFit/>
          </a:bodyPr>
          <a:lstStyle/>
          <a:p>
            <a:pPr marL="514350" indent="-514350">
              <a:buFont typeface="+mj-lt"/>
              <a:buAutoNum type="arabicPeriod"/>
            </a:pPr>
            <a:r>
              <a:rPr lang="en-US" sz="2800" b="1" i="1" dirty="0">
                <a:solidFill>
                  <a:schemeClr val="bg1"/>
                </a:solidFill>
                <a:latin typeface="Calibri" pitchFamily="34" charset="0"/>
              </a:rPr>
              <a:t>What is advertising recall?</a:t>
            </a:r>
          </a:p>
          <a:p>
            <a:pPr marL="514350" indent="-514350">
              <a:buFont typeface="+mj-lt"/>
              <a:buAutoNum type="arabicPeriod"/>
            </a:pPr>
            <a:endParaRPr lang="en-US" sz="2800" b="1" i="1" dirty="0">
              <a:solidFill>
                <a:schemeClr val="bg1"/>
              </a:solidFill>
              <a:latin typeface="Calibri" pitchFamily="34" charset="0"/>
            </a:endParaRPr>
          </a:p>
          <a:p>
            <a:pPr marL="514350" indent="-514350">
              <a:buFont typeface="+mj-lt"/>
              <a:buAutoNum type="arabicPeriod"/>
            </a:pPr>
            <a:r>
              <a:rPr lang="en-US" sz="2800" b="1" i="1" dirty="0">
                <a:solidFill>
                  <a:schemeClr val="bg1"/>
                </a:solidFill>
                <a:latin typeface="Calibri" pitchFamily="34" charset="0"/>
              </a:rPr>
              <a:t>Why is it important to advertisers?</a:t>
            </a:r>
          </a:p>
          <a:p>
            <a:pPr marL="514350" indent="-514350">
              <a:buFont typeface="+mj-lt"/>
              <a:buAutoNum type="arabicPeriod"/>
            </a:pPr>
            <a:endParaRPr lang="en-US" sz="2800" b="1" i="1" dirty="0">
              <a:solidFill>
                <a:schemeClr val="bg1"/>
              </a:solidFill>
              <a:latin typeface="Calibri" pitchFamily="34" charset="0"/>
            </a:endParaRPr>
          </a:p>
          <a:p>
            <a:pPr marL="514350" indent="-514350">
              <a:buFont typeface="+mj-lt"/>
              <a:buAutoNum type="arabicPeriod"/>
            </a:pPr>
            <a:r>
              <a:rPr lang="en-US" sz="2800" b="1" i="1" dirty="0">
                <a:solidFill>
                  <a:schemeClr val="bg1"/>
                </a:solidFill>
                <a:latin typeface="Calibri" pitchFamily="34" charset="0"/>
              </a:rPr>
              <a:t>What is ROI as it relates to advertising?</a:t>
            </a:r>
          </a:p>
          <a:p>
            <a:pPr marL="514350" indent="-514350">
              <a:buFont typeface="+mj-lt"/>
              <a:buAutoNum type="arabicPeriod"/>
            </a:pPr>
            <a:endParaRPr lang="en-US" sz="2800" b="1" i="1" dirty="0">
              <a:solidFill>
                <a:schemeClr val="bg1"/>
              </a:solidFill>
              <a:latin typeface="Calibri" pitchFamily="34" charset="0"/>
            </a:endParaRPr>
          </a:p>
          <a:p>
            <a:pPr marL="514350" indent="-514350">
              <a:buFont typeface="+mj-lt"/>
              <a:buAutoNum type="arabicPeriod"/>
            </a:pPr>
            <a:r>
              <a:rPr lang="en-US" sz="2800" b="1" i="1" dirty="0">
                <a:solidFill>
                  <a:schemeClr val="bg1"/>
                </a:solidFill>
                <a:latin typeface="Calibri" pitchFamily="34" charset="0"/>
              </a:rPr>
              <a:t>Why is ROI important to advertisers?</a:t>
            </a:r>
          </a:p>
          <a:p>
            <a:pPr marL="514350" indent="-514350">
              <a:buFont typeface="+mj-lt"/>
              <a:buAutoNum type="arabicPeriod"/>
            </a:pPr>
            <a:endParaRPr lang="en-US" sz="2800" b="1" i="1" dirty="0">
              <a:solidFill>
                <a:schemeClr val="bg1"/>
              </a:solidFill>
              <a:latin typeface="Calibri" pitchFamily="34" charset="0"/>
            </a:endParaRPr>
          </a:p>
          <a:p>
            <a:pPr marL="514350" indent="-514350">
              <a:buFont typeface="+mj-lt"/>
              <a:buAutoNum type="arabicPeriod"/>
            </a:pPr>
            <a:r>
              <a:rPr lang="en-US" sz="2800" b="1" i="1" dirty="0">
                <a:solidFill>
                  <a:schemeClr val="bg1"/>
                </a:solidFill>
                <a:latin typeface="Calibri" pitchFamily="34" charset="0"/>
              </a:rPr>
              <a:t>Why do you think it is especially important when it comes to advertising during the Super Bowl?</a:t>
            </a:r>
          </a:p>
        </p:txBody>
      </p:sp>
    </p:spTree>
    <p:extLst>
      <p:ext uri="{BB962C8B-B14F-4D97-AF65-F5344CB8AC3E}">
        <p14:creationId xmlns:p14="http://schemas.microsoft.com/office/powerpoint/2010/main" val="172740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5" name="TextBox 7"/>
          <p:cNvSpPr txBox="1">
            <a:spLocks noChangeArrowheads="1"/>
          </p:cNvSpPr>
          <p:nvPr/>
        </p:nvSpPr>
        <p:spPr bwMode="auto">
          <a:xfrm>
            <a:off x="0" y="609600"/>
            <a:ext cx="9144000" cy="4246563"/>
          </a:xfrm>
          <a:prstGeom prst="rect">
            <a:avLst/>
          </a:prstGeom>
          <a:noFill/>
          <a:ln w="9525">
            <a:noFill/>
            <a:miter lim="800000"/>
            <a:headEnd/>
            <a:tailEnd/>
          </a:ln>
        </p:spPr>
        <p:txBody>
          <a:bodyPr>
            <a:spAutoFit/>
          </a:bodyPr>
          <a:lstStyle/>
          <a:p>
            <a:pPr algn="ctr"/>
            <a:r>
              <a:rPr lang="en-US" sz="5400" b="1" i="1" dirty="0">
                <a:solidFill>
                  <a:schemeClr val="bg1"/>
                </a:solidFill>
                <a:latin typeface="Calibri" pitchFamily="34" charset="0"/>
              </a:rPr>
              <a:t>Commercial #2</a:t>
            </a: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p:txBody>
      </p:sp>
      <p:pic>
        <p:nvPicPr>
          <p:cNvPr id="7" name="Picture 2" descr="Image result for super bowl lv logo transparent">
            <a:extLst>
              <a:ext uri="{FF2B5EF4-FFF2-40B4-BE49-F238E27FC236}">
                <a16:creationId xmlns:a16="http://schemas.microsoft.com/office/drawing/2014/main" id="{99E4DE31-9171-4F97-A7A8-620363023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46538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594360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74" name="TextBox 6"/>
          <p:cNvSpPr txBox="1">
            <a:spLocks noChangeArrowheads="1"/>
          </p:cNvSpPr>
          <p:nvPr/>
        </p:nvSpPr>
        <p:spPr bwMode="auto">
          <a:xfrm>
            <a:off x="0" y="0"/>
            <a:ext cx="9144000" cy="954107"/>
          </a:xfrm>
          <a:prstGeom prst="rect">
            <a:avLst/>
          </a:prstGeom>
          <a:noFill/>
          <a:ln w="9525">
            <a:noFill/>
            <a:miter lim="800000"/>
            <a:headEnd/>
            <a:tailEnd/>
          </a:ln>
        </p:spPr>
        <p:txBody>
          <a:bodyPr>
            <a:spAutoFit/>
          </a:bodyPr>
          <a:lstStyle/>
          <a:p>
            <a:pPr algn="ctr"/>
            <a:r>
              <a:rPr lang="en-US" sz="2800" b="1" dirty="0">
                <a:solidFill>
                  <a:schemeClr val="bg1"/>
                </a:solidFill>
                <a:latin typeface="Calibri" pitchFamily="34" charset="0"/>
              </a:rPr>
              <a:t>Actor Michael B. Jordan appeared in a Super Bowl commercial this year in a rather “seductive” role… </a:t>
            </a:r>
          </a:p>
        </p:txBody>
      </p:sp>
      <p:sp>
        <p:nvSpPr>
          <p:cNvPr id="7175" name="TextBox 7"/>
          <p:cNvSpPr txBox="1">
            <a:spLocks noChangeArrowheads="1"/>
          </p:cNvSpPr>
          <p:nvPr/>
        </p:nvSpPr>
        <p:spPr bwMode="auto">
          <a:xfrm>
            <a:off x="0" y="5943600"/>
            <a:ext cx="9144000" cy="646112"/>
          </a:xfrm>
          <a:prstGeom prst="rect">
            <a:avLst/>
          </a:prstGeom>
          <a:noFill/>
          <a:ln w="9525">
            <a:noFill/>
            <a:miter lim="800000"/>
            <a:headEnd/>
            <a:tailEnd/>
          </a:ln>
        </p:spPr>
        <p:txBody>
          <a:bodyPr>
            <a:spAutoFit/>
          </a:bodyPr>
          <a:lstStyle/>
          <a:p>
            <a:pPr algn="ctr"/>
            <a:r>
              <a:rPr lang="en-US" sz="3600" b="1" i="1" dirty="0">
                <a:solidFill>
                  <a:schemeClr val="bg1"/>
                </a:solidFill>
                <a:latin typeface="Calibri" pitchFamily="34" charset="0"/>
              </a:rPr>
              <a:t>What was the company?</a:t>
            </a:r>
          </a:p>
        </p:txBody>
      </p:sp>
      <p:pic>
        <p:nvPicPr>
          <p:cNvPr id="3" name="Picture 2">
            <a:extLst>
              <a:ext uri="{FF2B5EF4-FFF2-40B4-BE49-F238E27FC236}">
                <a16:creationId xmlns:a16="http://schemas.microsoft.com/office/drawing/2014/main" id="{2A6E9C45-C834-4418-BE11-2D8153006E5C}"/>
              </a:ext>
            </a:extLst>
          </p:cNvPr>
          <p:cNvPicPr>
            <a:picLocks noChangeAspect="1"/>
          </p:cNvPicPr>
          <p:nvPr/>
        </p:nvPicPr>
        <p:blipFill>
          <a:blip r:embed="rId2"/>
          <a:stretch>
            <a:fillRect/>
          </a:stretch>
        </p:blipFill>
        <p:spPr>
          <a:xfrm>
            <a:off x="0" y="1133514"/>
            <a:ext cx="9144000" cy="45909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5" name="TextBox 7"/>
          <p:cNvSpPr txBox="1">
            <a:spLocks noChangeArrowheads="1"/>
          </p:cNvSpPr>
          <p:nvPr/>
        </p:nvSpPr>
        <p:spPr bwMode="auto">
          <a:xfrm>
            <a:off x="0" y="609600"/>
            <a:ext cx="9144000" cy="4246563"/>
          </a:xfrm>
          <a:prstGeom prst="rect">
            <a:avLst/>
          </a:prstGeom>
          <a:noFill/>
          <a:ln w="9525">
            <a:noFill/>
            <a:miter lim="800000"/>
            <a:headEnd/>
            <a:tailEnd/>
          </a:ln>
        </p:spPr>
        <p:txBody>
          <a:bodyPr>
            <a:spAutoFit/>
          </a:bodyPr>
          <a:lstStyle/>
          <a:p>
            <a:pPr algn="ctr"/>
            <a:r>
              <a:rPr lang="en-US" sz="5400" b="1" i="1" dirty="0">
                <a:solidFill>
                  <a:schemeClr val="bg1"/>
                </a:solidFill>
                <a:latin typeface="Calibri" pitchFamily="34" charset="0"/>
              </a:rPr>
              <a:t>Commercial #3</a:t>
            </a: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p:txBody>
      </p:sp>
      <p:pic>
        <p:nvPicPr>
          <p:cNvPr id="7" name="Picture 2" descr="Image result for super bowl lv logo transparent">
            <a:extLst>
              <a:ext uri="{FF2B5EF4-FFF2-40B4-BE49-F238E27FC236}">
                <a16:creationId xmlns:a16="http://schemas.microsoft.com/office/drawing/2014/main" id="{0166C35D-E292-43D7-AB0B-DA9FB4C71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46538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594360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46" name="TextBox 6"/>
          <p:cNvSpPr txBox="1">
            <a:spLocks noChangeArrowheads="1"/>
          </p:cNvSpPr>
          <p:nvPr/>
        </p:nvSpPr>
        <p:spPr bwMode="auto">
          <a:xfrm>
            <a:off x="457200" y="152400"/>
            <a:ext cx="8229600" cy="954107"/>
          </a:xfrm>
          <a:prstGeom prst="rect">
            <a:avLst/>
          </a:prstGeom>
          <a:noFill/>
          <a:ln w="9525">
            <a:noFill/>
            <a:miter lim="800000"/>
            <a:headEnd/>
            <a:tailEnd/>
          </a:ln>
        </p:spPr>
        <p:txBody>
          <a:bodyPr wrap="square">
            <a:spAutoFit/>
          </a:bodyPr>
          <a:lstStyle/>
          <a:p>
            <a:pPr algn="ctr"/>
            <a:r>
              <a:rPr lang="en-US" sz="2800" b="1" dirty="0">
                <a:solidFill>
                  <a:schemeClr val="bg1"/>
                </a:solidFill>
                <a:latin typeface="Calibri" pitchFamily="34" charset="0"/>
              </a:rPr>
              <a:t>One advertiser chose actor Will Ferrell to be the face of this year’s Super Bowl commercial…</a:t>
            </a:r>
          </a:p>
        </p:txBody>
      </p:sp>
      <p:sp>
        <p:nvSpPr>
          <p:cNvPr id="10247" name="TextBox 7"/>
          <p:cNvSpPr txBox="1">
            <a:spLocks noChangeArrowheads="1"/>
          </p:cNvSpPr>
          <p:nvPr/>
        </p:nvSpPr>
        <p:spPr bwMode="auto">
          <a:xfrm>
            <a:off x="0" y="6211888"/>
            <a:ext cx="9144000" cy="646112"/>
          </a:xfrm>
          <a:prstGeom prst="rect">
            <a:avLst/>
          </a:prstGeom>
          <a:noFill/>
          <a:ln w="9525">
            <a:noFill/>
            <a:miter lim="800000"/>
            <a:headEnd/>
            <a:tailEnd/>
          </a:ln>
        </p:spPr>
        <p:txBody>
          <a:bodyPr>
            <a:spAutoFit/>
          </a:bodyPr>
          <a:lstStyle/>
          <a:p>
            <a:pPr algn="ctr"/>
            <a:r>
              <a:rPr lang="en-US" sz="3600" b="1" i="1" dirty="0">
                <a:solidFill>
                  <a:schemeClr val="bg1"/>
                </a:solidFill>
                <a:latin typeface="Calibri" pitchFamily="34" charset="0"/>
              </a:rPr>
              <a:t>What was being advertised?</a:t>
            </a:r>
          </a:p>
        </p:txBody>
      </p:sp>
      <p:pic>
        <p:nvPicPr>
          <p:cNvPr id="3" name="Picture 2">
            <a:extLst>
              <a:ext uri="{FF2B5EF4-FFF2-40B4-BE49-F238E27FC236}">
                <a16:creationId xmlns:a16="http://schemas.microsoft.com/office/drawing/2014/main" id="{0B7AC5F7-7D9C-4CD7-858B-433BC1334DBE}"/>
              </a:ext>
            </a:extLst>
          </p:cNvPr>
          <p:cNvPicPr>
            <a:picLocks noChangeAspect="1"/>
          </p:cNvPicPr>
          <p:nvPr/>
        </p:nvPicPr>
        <p:blipFill>
          <a:blip r:embed="rId2"/>
          <a:stretch>
            <a:fillRect/>
          </a:stretch>
        </p:blipFill>
        <p:spPr>
          <a:xfrm>
            <a:off x="571500" y="1382872"/>
            <a:ext cx="8001000" cy="45607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5" name="TextBox 7"/>
          <p:cNvSpPr txBox="1">
            <a:spLocks noChangeArrowheads="1"/>
          </p:cNvSpPr>
          <p:nvPr/>
        </p:nvSpPr>
        <p:spPr bwMode="auto">
          <a:xfrm>
            <a:off x="0" y="609600"/>
            <a:ext cx="9144000" cy="4246563"/>
          </a:xfrm>
          <a:prstGeom prst="rect">
            <a:avLst/>
          </a:prstGeom>
          <a:noFill/>
          <a:ln w="9525">
            <a:noFill/>
            <a:miter lim="800000"/>
            <a:headEnd/>
            <a:tailEnd/>
          </a:ln>
        </p:spPr>
        <p:txBody>
          <a:bodyPr>
            <a:spAutoFit/>
          </a:bodyPr>
          <a:lstStyle/>
          <a:p>
            <a:pPr algn="ctr"/>
            <a:r>
              <a:rPr lang="en-US" sz="5400" b="1" i="1" dirty="0">
                <a:solidFill>
                  <a:schemeClr val="bg1"/>
                </a:solidFill>
                <a:latin typeface="Calibri" pitchFamily="34" charset="0"/>
              </a:rPr>
              <a:t>Commercial #4</a:t>
            </a: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a:p>
            <a:pPr algn="ctr"/>
            <a:endParaRPr lang="en-US" sz="3600" b="1" i="1" dirty="0">
              <a:solidFill>
                <a:schemeClr val="bg1"/>
              </a:solidFill>
              <a:latin typeface="Calibri" pitchFamily="34" charset="0"/>
            </a:endParaRPr>
          </a:p>
        </p:txBody>
      </p:sp>
      <p:pic>
        <p:nvPicPr>
          <p:cNvPr id="7" name="Picture 2" descr="Image result for super bowl lv logo transparent">
            <a:extLst>
              <a:ext uri="{FF2B5EF4-FFF2-40B4-BE49-F238E27FC236}">
                <a16:creationId xmlns:a16="http://schemas.microsoft.com/office/drawing/2014/main" id="{EEF0AAFE-8F35-4D7F-9348-4138130FA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465388"/>
            <a:ext cx="3371850" cy="2676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4279</TotalTime>
  <Words>768</Words>
  <Application>Microsoft Office PowerPoint</Application>
  <PresentationFormat>On-screen Show (4:3)</PresentationFormat>
  <Paragraphs>174</Paragraphs>
  <Slides>45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Chris Lindauer</cp:lastModifiedBy>
  <cp:revision>55</cp:revision>
  <dcterms:created xsi:type="dcterms:W3CDTF">2011-02-01T16:54:59Z</dcterms:created>
  <dcterms:modified xsi:type="dcterms:W3CDTF">2021-02-09T18:05:42Z</dcterms:modified>
</cp:coreProperties>
</file>