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2"/>
  </p:notesMasterIdLst>
  <p:handoutMasterIdLst>
    <p:handoutMasterId r:id="rId63"/>
  </p:handoutMasterIdLst>
  <p:sldIdLst>
    <p:sldId id="257" r:id="rId3"/>
    <p:sldId id="292" r:id="rId4"/>
    <p:sldId id="358" r:id="rId5"/>
    <p:sldId id="359" r:id="rId6"/>
    <p:sldId id="361" r:id="rId7"/>
    <p:sldId id="360" r:id="rId8"/>
    <p:sldId id="362" r:id="rId9"/>
    <p:sldId id="367" r:id="rId10"/>
    <p:sldId id="363" r:id="rId11"/>
    <p:sldId id="364" r:id="rId12"/>
    <p:sldId id="357" r:id="rId13"/>
    <p:sldId id="309" r:id="rId14"/>
    <p:sldId id="317" r:id="rId15"/>
    <p:sldId id="334" r:id="rId16"/>
    <p:sldId id="335" r:id="rId17"/>
    <p:sldId id="350" r:id="rId18"/>
    <p:sldId id="336" r:id="rId19"/>
    <p:sldId id="337" r:id="rId20"/>
    <p:sldId id="368" r:id="rId21"/>
    <p:sldId id="349" r:id="rId22"/>
    <p:sldId id="351" r:id="rId23"/>
    <p:sldId id="373" r:id="rId24"/>
    <p:sldId id="353" r:id="rId25"/>
    <p:sldId id="303" r:id="rId26"/>
    <p:sldId id="374" r:id="rId27"/>
    <p:sldId id="348" r:id="rId28"/>
    <p:sldId id="274" r:id="rId29"/>
    <p:sldId id="345" r:id="rId30"/>
    <p:sldId id="352" r:id="rId31"/>
    <p:sldId id="313" r:id="rId32"/>
    <p:sldId id="354" r:id="rId33"/>
    <p:sldId id="324" r:id="rId34"/>
    <p:sldId id="325" r:id="rId35"/>
    <p:sldId id="314" r:id="rId36"/>
    <p:sldId id="315" r:id="rId37"/>
    <p:sldId id="356" r:id="rId38"/>
    <p:sldId id="299" r:id="rId39"/>
    <p:sldId id="281" r:id="rId40"/>
    <p:sldId id="369" r:id="rId41"/>
    <p:sldId id="341" r:id="rId42"/>
    <p:sldId id="366" r:id="rId43"/>
    <p:sldId id="371" r:id="rId44"/>
    <p:sldId id="372" r:id="rId45"/>
    <p:sldId id="288" r:id="rId46"/>
    <p:sldId id="342" r:id="rId47"/>
    <p:sldId id="343" r:id="rId48"/>
    <p:sldId id="285" r:id="rId49"/>
    <p:sldId id="333" r:id="rId50"/>
    <p:sldId id="305" r:id="rId51"/>
    <p:sldId id="370" r:id="rId52"/>
    <p:sldId id="287" r:id="rId53"/>
    <p:sldId id="306" r:id="rId54"/>
    <p:sldId id="296" r:id="rId55"/>
    <p:sldId id="297" r:id="rId56"/>
    <p:sldId id="298" r:id="rId57"/>
    <p:sldId id="375" r:id="rId58"/>
    <p:sldId id="330" r:id="rId59"/>
    <p:sldId id="331" r:id="rId60"/>
    <p:sldId id="35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451" autoAdjust="0"/>
    <p:restoredTop sz="94660"/>
  </p:normalViewPr>
  <p:slideViewPr>
    <p:cSldViewPr>
      <p:cViewPr varScale="1">
        <p:scale>
          <a:sx n="87" d="100"/>
          <a:sy n="87" d="100"/>
        </p:scale>
        <p:origin x="200" y="1080"/>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3/14/21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3/14/21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3/14/21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3/14/21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3/14/21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3/14/21</a:t>
            </a:fld>
            <a:endParaRPr lang="en-US"/>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2021 </a:t>
            </a:r>
            <a:br>
              <a:rPr lang="en-US"/>
            </a:br>
            <a:r>
              <a:rPr lang="en-US"/>
              <a:t>March </a:t>
            </a:r>
            <a:r>
              <a:rPr lang="en-US" dirty="0"/>
              <a:t>Madness</a:t>
            </a:r>
          </a:p>
        </p:txBody>
      </p:sp>
      <p:sp>
        <p:nvSpPr>
          <p:cNvPr id="3" name="Subtitle 2"/>
          <p:cNvSpPr>
            <a:spLocks noGrp="1"/>
          </p:cNvSpPr>
          <p:nvPr>
            <p:ph type="subTitle" idx="1"/>
          </p:nvPr>
        </p:nvSpPr>
        <p:spPr/>
        <p:txBody>
          <a:bodyPr>
            <a:normAutofit/>
          </a:bodyPr>
          <a:lstStyle/>
          <a:p>
            <a:r>
              <a:rPr lang="en-US" sz="4000" b="1" dirty="0"/>
              <a:t>By the Numbers…</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Why is this revenue distribution important to NCAA member schools?  Because most collegiate athletic departments lose money.  In fact, fewer than 10% of Division I athletic departments—the highest level of intercollegiate athletics sanctioned by the NCAA—generated enough revenue to cover the expenses of their sports programs in 2019.</a:t>
            </a:r>
          </a:p>
        </p:txBody>
      </p:sp>
    </p:spTree>
    <p:extLst>
      <p:ext uri="{BB962C8B-B14F-4D97-AF65-F5344CB8AC3E}">
        <p14:creationId xmlns:p14="http://schemas.microsoft.com/office/powerpoint/2010/main" val="12861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$10.8 billion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In 2011, the NCAA inked a 14-year, $10.8 billion TV deal with CBS and Turner Sports (home to TNT, TBS and truTV)</a:t>
            </a:r>
          </a:p>
        </p:txBody>
      </p:sp>
      <p:pic>
        <p:nvPicPr>
          <p:cNvPr id="5" name="Picture 4"/>
          <p:cNvPicPr>
            <a:picLocks noChangeAspect="1"/>
          </p:cNvPicPr>
          <p:nvPr/>
        </p:nvPicPr>
        <p:blipFill>
          <a:blip r:embed="rId2"/>
          <a:stretch>
            <a:fillRect/>
          </a:stretch>
        </p:blipFill>
        <p:spPr>
          <a:xfrm>
            <a:off x="5943600" y="3505200"/>
            <a:ext cx="3810000" cy="2565400"/>
          </a:xfrm>
          <a:prstGeom prst="rect">
            <a:avLst/>
          </a:prstGeom>
        </p:spPr>
      </p:pic>
    </p:spTree>
    <p:extLst>
      <p:ext uri="{BB962C8B-B14F-4D97-AF65-F5344CB8AC3E}">
        <p14:creationId xmlns:p14="http://schemas.microsoft.com/office/powerpoint/2010/main" val="8222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$8.8 billion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In 2016, the NCAA announced an eight year extension of that deal — for a combined total rights fee of $8.8 billion — that will keep the big game at Turner and CBS until 2032</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2969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4,535%</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The value of the tournament’s television rights since 1986 have increased by an average of 4,535% per year</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045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$2.1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Mark Emmert, NCAA President, earns $2.1 million in annual salary with a contract that runs through 2023</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306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$ 8,095,800</a:t>
            </a:r>
          </a:p>
        </p:txBody>
      </p:sp>
      <p:sp>
        <p:nvSpPr>
          <p:cNvPr id="3" name="Content Placeholder 2"/>
          <p:cNvSpPr>
            <a:spLocks noGrp="1"/>
          </p:cNvSpPr>
          <p:nvPr>
            <p:ph idx="1"/>
          </p:nvPr>
        </p:nvSpPr>
        <p:spPr>
          <a:xfrm>
            <a:off x="914400" y="2057400"/>
            <a:ext cx="6705600" cy="4343400"/>
          </a:xfrm>
        </p:spPr>
        <p:txBody>
          <a:bodyPr>
            <a:normAutofit/>
          </a:bodyPr>
          <a:lstStyle/>
          <a:p>
            <a:pPr lvl="0">
              <a:defRPr sz="1800">
                <a:solidFill>
                  <a:srgbClr val="000000"/>
                </a:solidFill>
              </a:defRPr>
            </a:pPr>
            <a:r>
              <a:rPr lang="en-US" sz="3600" dirty="0">
                <a:solidFill>
                  <a:srgbClr val="FFFFFF"/>
                </a:solidFill>
              </a:rPr>
              <a:t>Kentucky’s Head Coach, John Calipari, is college basketball’s highest paid coach.  His 2021 salary will pay him over $8 million.</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6537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$ 7,044,221</a:t>
            </a:r>
          </a:p>
        </p:txBody>
      </p:sp>
      <p:sp>
        <p:nvSpPr>
          <p:cNvPr id="3" name="Content Placeholder 2"/>
          <p:cNvSpPr>
            <a:spLocks noGrp="1"/>
          </p:cNvSpPr>
          <p:nvPr>
            <p:ph idx="1"/>
          </p:nvPr>
        </p:nvSpPr>
        <p:spPr>
          <a:xfrm>
            <a:off x="914400" y="2057400"/>
            <a:ext cx="6705600" cy="4343400"/>
          </a:xfrm>
        </p:spPr>
        <p:txBody>
          <a:bodyPr>
            <a:normAutofit/>
          </a:bodyPr>
          <a:lstStyle/>
          <a:p>
            <a:pPr lvl="0">
              <a:defRPr sz="1800">
                <a:solidFill>
                  <a:srgbClr val="000000"/>
                </a:solidFill>
              </a:defRPr>
            </a:pPr>
            <a:r>
              <a:rPr lang="en-US" sz="3600" dirty="0">
                <a:solidFill>
                  <a:srgbClr val="FFFFFF"/>
                </a:solidFill>
              </a:rPr>
              <a:t>Duke’s Head Coach, Mike Krzyzewski, is college basketball’s second highest paid coach.  His 2021 salary will pay him over $7 million.</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877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$0</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Amount Duke’s Jalen Johnson, expected to be one of the next big college basketball stars, earned playing for the Blue Devils before deciding to opt out of the rest of the season to prepare for the NBA Draft</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4467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$76,270</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Estimated cost to attend Duke University for the 2020-21 academic year is over $76,000 (Duke is one of the 100 most expensive U.S. institutions)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9850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45.5x</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According to WalletHub, the average NBA rookie salary ($3.3 million) is 45.5 times more than the value of a D1 men’s basketball scholarship for a year ($71.4K on average)</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6219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1,268</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NCAA is a non-profit organization that features 1,268 members (colleges)</a:t>
            </a:r>
          </a:p>
        </p:txBody>
      </p:sp>
    </p:spTree>
    <p:extLst>
      <p:ext uri="{BB962C8B-B14F-4D97-AF65-F5344CB8AC3E}">
        <p14:creationId xmlns:p14="http://schemas.microsoft.com/office/powerpoint/2010/main" val="17804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24</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Duke’s streak of 24 consecutive NCAA tournament appearances will end this year after a positive COVID-19 test within the program</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45750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1927</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Kentucky finished 9-16 this season, marking the first time since 1927 that the program finished with single digit wins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404235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45</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It has been 45 years since Duke and Kentucky both missed the NCAA men’s national basketball tournament</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7220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3</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In the last 20 years, CBS’s three most-watched college basketball broadcasts have featured the Duke Blue Devils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256831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28.3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The 2014 championship game between the Duke Blue Devils and Wisconsin Badgers drew an audience of 28.3 million viewers, making it the highest-rated NCAA final in nearly 20 years</a:t>
            </a:r>
          </a:p>
        </p:txBody>
      </p:sp>
    </p:spTree>
    <p:extLst>
      <p:ext uri="{BB962C8B-B14F-4D97-AF65-F5344CB8AC3E}">
        <p14:creationId xmlns:p14="http://schemas.microsoft.com/office/powerpoint/2010/main" val="2113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22.6 million</a:t>
            </a:r>
          </a:p>
        </p:txBody>
      </p:sp>
      <p:sp>
        <p:nvSpPr>
          <p:cNvPr id="3" name="Content Placeholder 2"/>
          <p:cNvSpPr>
            <a:spLocks noGrp="1"/>
          </p:cNvSpPr>
          <p:nvPr>
            <p:ph idx="1"/>
          </p:nvPr>
        </p:nvSpPr>
        <p:spPr>
          <a:xfrm>
            <a:off x="914400" y="2286000"/>
            <a:ext cx="10058400" cy="4343400"/>
          </a:xfrm>
        </p:spPr>
        <p:txBody>
          <a:bodyPr>
            <a:normAutofit/>
          </a:bodyPr>
          <a:lstStyle/>
          <a:p>
            <a:pPr>
              <a:defRPr sz="1800">
                <a:solidFill>
                  <a:srgbClr val="000000"/>
                </a:solidFill>
              </a:defRPr>
            </a:pPr>
            <a:r>
              <a:rPr lang="en-US" sz="3600" dirty="0">
                <a:solidFill>
                  <a:srgbClr val="FFFFFF"/>
                </a:solidFill>
              </a:rPr>
              <a:t>The 2015 tournament matchup between the Kentucky Wildcats and Wisconsin Badgers drew an audience of 22.6 million viewers, making it the highest-rated Final Four semifinal in 22 years and became the most-watched non-football program in cable television history </a:t>
            </a:r>
          </a:p>
        </p:txBody>
      </p:sp>
    </p:spTree>
    <p:extLst>
      <p:ext uri="{BB962C8B-B14F-4D97-AF65-F5344CB8AC3E}">
        <p14:creationId xmlns:p14="http://schemas.microsoft.com/office/powerpoint/2010/main" val="12215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8991600" cy="4343400"/>
          </a:xfrm>
        </p:spPr>
        <p:txBody>
          <a:bodyPr>
            <a:noAutofit/>
          </a:bodyPr>
          <a:lstStyle/>
          <a:p>
            <a:r>
              <a:rPr lang="en-US" sz="3600" dirty="0"/>
              <a:t>Despite the possibility of two of the sport’s biggest draws in Duke and Kentucky potentially missing the tournament, CBS and Turner Sports sold out March Madness inventory a full week before games were set to tip</a:t>
            </a:r>
          </a:p>
        </p:txBody>
      </p:sp>
      <p:sp>
        <p:nvSpPr>
          <p:cNvPr id="10" name="Title 1"/>
          <p:cNvSpPr>
            <a:spLocks noGrp="1"/>
          </p:cNvSpPr>
          <p:nvPr>
            <p:ph type="title"/>
          </p:nvPr>
        </p:nvSpPr>
        <p:spPr>
          <a:xfrm>
            <a:off x="1066800" y="304800"/>
            <a:ext cx="4038600" cy="1143000"/>
          </a:xfrm>
        </p:spPr>
        <p:txBody>
          <a:bodyPr>
            <a:normAutofit/>
          </a:bodyPr>
          <a:lstStyle/>
          <a:p>
            <a:r>
              <a:rPr lang="en-US" sz="7200" dirty="0"/>
              <a:t>1 week</a:t>
            </a:r>
          </a:p>
        </p:txBody>
      </p:sp>
    </p:spTree>
    <p:extLst>
      <p:ext uri="{BB962C8B-B14F-4D97-AF65-F5344CB8AC3E}">
        <p14:creationId xmlns:p14="http://schemas.microsoft.com/office/powerpoint/2010/main" val="229930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average price of a 30 second commercial during the 2019 </a:t>
            </a:r>
            <a:r>
              <a:rPr lang="en-US" sz="3600" u="sng" dirty="0">
                <a:solidFill>
                  <a:srgbClr val="FFFFFF"/>
                </a:solidFill>
              </a:rPr>
              <a:t>championship game </a:t>
            </a:r>
            <a:r>
              <a:rPr lang="en-US" sz="3600" dirty="0">
                <a:solidFill>
                  <a:srgbClr val="FFFFFF"/>
                </a:solidFill>
              </a:rPr>
              <a:t>was between $1.9 and $2 million (by comparison, a 30 second ad during one of CW’s popular super hero shows like ‘Arrow’, ‘Supergirl’, or ‘The Flash” cost between $40,000 and $60,000 per spot)</a:t>
            </a:r>
          </a:p>
        </p:txBody>
      </p:sp>
    </p:spTree>
    <p:extLst>
      <p:ext uri="{BB962C8B-B14F-4D97-AF65-F5344CB8AC3E}">
        <p14:creationId xmlns:p14="http://schemas.microsoft.com/office/powerpoint/2010/main" val="340669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Beginning with the “First Four” games of this year’s tournament, more than 100 advertisers have purchased advertising time during March Madness</a:t>
            </a:r>
          </a:p>
        </p:txBody>
      </p:sp>
    </p:spTree>
    <p:extLst>
      <p:ext uri="{BB962C8B-B14F-4D97-AF65-F5344CB8AC3E}">
        <p14:creationId xmlns:p14="http://schemas.microsoft.com/office/powerpoint/2010/main" val="260323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Of those advertisers, 40 will be advertising during March Madness for the first time</a:t>
            </a:r>
          </a:p>
        </p:txBody>
      </p:sp>
    </p:spTree>
    <p:extLst>
      <p:ext uri="{BB962C8B-B14F-4D97-AF65-F5344CB8AC3E}">
        <p14:creationId xmlns:p14="http://schemas.microsoft.com/office/powerpoint/2010/main" val="232924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72%</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How important is March Madness to the NCAA?  An estimated 72% of the NCAA’s annual revenue ($1.1 billion in 2019) came from the men’s national basketball tournament.</a:t>
            </a:r>
          </a:p>
        </p:txBody>
      </p:sp>
    </p:spTree>
    <p:extLst>
      <p:ext uri="{BB962C8B-B14F-4D97-AF65-F5344CB8AC3E}">
        <p14:creationId xmlns:p14="http://schemas.microsoft.com/office/powerpoint/2010/main" val="35621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19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19 million fans tuned in to see CBS’s coverage of the University of Virginia's historic win over Texas Tech in the 2019 NCAA men’s basketball championship game, up 23% from the previous year’s game (which aired on TBS, TNT &amp; truTV).</a:t>
            </a:r>
          </a:p>
        </p:txBody>
      </p:sp>
    </p:spTree>
    <p:extLst>
      <p:ext uri="{BB962C8B-B14F-4D97-AF65-F5344CB8AC3E}">
        <p14:creationId xmlns:p14="http://schemas.microsoft.com/office/powerpoint/2010/main" val="18418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10.5 million</a:t>
            </a:r>
          </a:p>
        </p:txBody>
      </p:sp>
      <p:sp>
        <p:nvSpPr>
          <p:cNvPr id="3" name="Content Placeholder 2"/>
          <p:cNvSpPr>
            <a:spLocks noGrp="1"/>
          </p:cNvSpPr>
          <p:nvPr>
            <p:ph idx="1"/>
          </p:nvPr>
        </p:nvSpPr>
        <p:spPr>
          <a:xfrm>
            <a:off x="914400" y="2286000"/>
            <a:ext cx="10058400" cy="4343400"/>
          </a:xfrm>
        </p:spPr>
        <p:txBody>
          <a:bodyPr>
            <a:normAutofit lnSpcReduction="10000"/>
          </a:bodyPr>
          <a:lstStyle/>
          <a:p>
            <a:pPr lvl="0">
              <a:defRPr sz="1800">
                <a:solidFill>
                  <a:srgbClr val="000000"/>
                </a:solidFill>
              </a:defRPr>
            </a:pPr>
            <a:r>
              <a:rPr lang="en-US" sz="3600" dirty="0">
                <a:solidFill>
                  <a:srgbClr val="FFFFFF"/>
                </a:solidFill>
              </a:rPr>
              <a:t>Even when the lower-rated early rounds are factored in, March Madness out-delivers everything in its path. For example, while the 2019 tournament averaged 10.5 million viewers per window across CBS and Turner’s TBS, TNT and truTV, the 73 primetime comedies and dramas on the Big Four broadcast networks eked out an audience less than half that size (4.49 million viewers).</a:t>
            </a:r>
          </a:p>
        </p:txBody>
      </p:sp>
    </p:spTree>
    <p:extLst>
      <p:ext uri="{BB962C8B-B14F-4D97-AF65-F5344CB8AC3E}">
        <p14:creationId xmlns:p14="http://schemas.microsoft.com/office/powerpoint/2010/main" val="69140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100 million</a:t>
            </a:r>
          </a:p>
        </p:txBody>
      </p:sp>
      <p:sp>
        <p:nvSpPr>
          <p:cNvPr id="3" name="Content Placeholder 2"/>
          <p:cNvSpPr>
            <a:spLocks noGrp="1"/>
          </p:cNvSpPr>
          <p:nvPr>
            <p:ph idx="1"/>
          </p:nvPr>
        </p:nvSpPr>
        <p:spPr>
          <a:xfrm>
            <a:off x="914400" y="2286000"/>
            <a:ext cx="9067800" cy="4343400"/>
          </a:xfrm>
        </p:spPr>
        <p:txBody>
          <a:bodyPr>
            <a:normAutofit/>
          </a:bodyPr>
          <a:lstStyle/>
          <a:p>
            <a:pPr lvl="0">
              <a:defRPr sz="1800">
                <a:solidFill>
                  <a:srgbClr val="000000"/>
                </a:solidFill>
              </a:defRPr>
            </a:pPr>
            <a:r>
              <a:rPr lang="en-US" sz="3600" dirty="0">
                <a:solidFill>
                  <a:srgbClr val="FFFFFF"/>
                </a:solidFill>
              </a:rPr>
              <a:t>The 2019 NCAA tournament saw more than 100 million live streams and more than 24 million live hours consumed. These figures were up 31 percent and 29 percent from the previous year’s streaming audience, respectively.</a:t>
            </a:r>
          </a:p>
        </p:txBody>
      </p:sp>
    </p:spTree>
    <p:extLst>
      <p:ext uri="{BB962C8B-B14F-4D97-AF65-F5344CB8AC3E}">
        <p14:creationId xmlns:p14="http://schemas.microsoft.com/office/powerpoint/2010/main" val="33287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180</a:t>
            </a:r>
          </a:p>
        </p:txBody>
      </p:sp>
      <p:sp>
        <p:nvSpPr>
          <p:cNvPr id="3" name="Content Placeholder 2"/>
          <p:cNvSpPr>
            <a:spLocks noGrp="1"/>
          </p:cNvSpPr>
          <p:nvPr>
            <p:ph idx="1"/>
          </p:nvPr>
        </p:nvSpPr>
        <p:spPr>
          <a:xfrm>
            <a:off x="914400" y="2286000"/>
            <a:ext cx="8305800" cy="4343400"/>
          </a:xfrm>
        </p:spPr>
        <p:txBody>
          <a:bodyPr>
            <a:normAutofit/>
          </a:bodyPr>
          <a:lstStyle/>
          <a:p>
            <a:pPr lvl="0">
              <a:defRPr sz="1800">
                <a:solidFill>
                  <a:srgbClr val="000000"/>
                </a:solidFill>
              </a:defRPr>
            </a:pPr>
            <a:r>
              <a:rPr lang="en-US" sz="3600" dirty="0">
                <a:solidFill>
                  <a:srgbClr val="FFFFFF"/>
                </a:solidFill>
              </a:rPr>
              <a:t>March Madness was broadcast in 180 different countries in 2019</a:t>
            </a:r>
          </a:p>
        </p:txBody>
      </p:sp>
      <p:pic>
        <p:nvPicPr>
          <p:cNvPr id="9" name="Picture 8" descr="basketball-hd-png-basketball-png-hd-png-image-124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228600"/>
            <a:ext cx="2520673" cy="2514600"/>
          </a:xfrm>
          <a:prstGeom prst="rect">
            <a:avLst/>
          </a:prstGeom>
        </p:spPr>
      </p:pic>
      <p:pic>
        <p:nvPicPr>
          <p:cNvPr id="10" name="Picture 9" descr="earth-continents-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228600"/>
            <a:ext cx="2506161" cy="2514600"/>
          </a:xfrm>
          <a:prstGeom prst="rect">
            <a:avLst/>
          </a:prstGeom>
        </p:spPr>
      </p:pic>
    </p:spTree>
    <p:extLst>
      <p:ext uri="{BB962C8B-B14F-4D97-AF65-F5344CB8AC3E}">
        <p14:creationId xmlns:p14="http://schemas.microsoft.com/office/powerpoint/2010/main" val="14177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What impact does a tournament birth have on participating smaller basketball schools?  According to Bloomberg, the excitement surrounding a big upset can result in a 10% increase in enrollment applications</a:t>
            </a:r>
            <a:r>
              <a:rPr lang="mr-IN" sz="3600" dirty="0">
                <a:solidFill>
                  <a:srgbClr val="FFFFFF"/>
                </a:solidFill>
              </a:rPr>
              <a:t>…</a:t>
            </a:r>
            <a:r>
              <a:rPr lang="en-US" sz="3600" dirty="0">
                <a:solidFill>
                  <a:srgbClr val="FFFFFF"/>
                </a:solidFill>
              </a:rPr>
              <a:t>one more reason to root for the "</a:t>
            </a:r>
            <a:r>
              <a:rPr lang="en-US" sz="3600" dirty="0" err="1">
                <a:solidFill>
                  <a:srgbClr val="FFFFFF"/>
                </a:solidFill>
              </a:rPr>
              <a:t>cinderella</a:t>
            </a:r>
            <a:r>
              <a:rPr lang="en-US" sz="3600" dirty="0">
                <a:solidFill>
                  <a:srgbClr val="FFFFFF"/>
                </a:solidFill>
              </a:rPr>
              <a:t>" teams!</a:t>
            </a:r>
          </a:p>
        </p:txBody>
      </p:sp>
    </p:spTree>
    <p:extLst>
      <p:ext uri="{BB962C8B-B14F-4D97-AF65-F5344CB8AC3E}">
        <p14:creationId xmlns:p14="http://schemas.microsoft.com/office/powerpoint/2010/main" val="17067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As a result of the pandemic, the NCAA tournament will take place in its entirety in just one host city (Indianapolis), breaking from the tradition of regional host sites and a rotating host city for the Final Four</a:t>
            </a:r>
          </a:p>
        </p:txBody>
      </p:sp>
    </p:spTree>
    <p:extLst>
      <p:ext uri="{BB962C8B-B14F-4D97-AF65-F5344CB8AC3E}">
        <p14:creationId xmlns:p14="http://schemas.microsoft.com/office/powerpoint/2010/main" val="421781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 total of 67 men's basketball tournament games will be played across six Indiana venues from March 18 until the April 5 championship game.</a:t>
            </a:r>
          </a:p>
        </p:txBody>
      </p:sp>
    </p:spTree>
    <p:extLst>
      <p:ext uri="{BB962C8B-B14F-4D97-AF65-F5344CB8AC3E}">
        <p14:creationId xmlns:p14="http://schemas.microsoft.com/office/powerpoint/2010/main" val="13543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2,500</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Despite limited attendance, local officials expect Indianapolis hotel rooms to be filled with roughly 2,500 hotel rooms needed to house the 68 teams, media and staff that will descend upon the area for March Madness</a:t>
            </a:r>
          </a:p>
        </p:txBody>
      </p:sp>
    </p:spTree>
    <p:extLst>
      <p:ext uri="{BB962C8B-B14F-4D97-AF65-F5344CB8AC3E}">
        <p14:creationId xmlns:p14="http://schemas.microsoft.com/office/powerpoint/2010/main" val="4619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20,000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An estimated 20,000 fans are expected to visit the Indianapolis region for March Madness related activities this year</a:t>
            </a:r>
          </a:p>
        </p:txBody>
      </p:sp>
    </p:spTree>
    <p:extLst>
      <p:ext uri="{BB962C8B-B14F-4D97-AF65-F5344CB8AC3E}">
        <p14:creationId xmlns:p14="http://schemas.microsoft.com/office/powerpoint/2010/main" val="18982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$100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Local officials also estimate that the influx of visitors will provide a $100 million boost to the Indianapolis economy</a:t>
            </a:r>
          </a:p>
        </p:txBody>
      </p:sp>
    </p:spTree>
    <p:extLst>
      <p:ext uri="{BB962C8B-B14F-4D97-AF65-F5344CB8AC3E}">
        <p14:creationId xmlns:p14="http://schemas.microsoft.com/office/powerpoint/2010/main" val="219125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$800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decision last year to cancel the men’s national basketball tournament because of the pandemic cost the NCAA $702 million in television and marketing rights and over $800 million in total</a:t>
            </a:r>
          </a:p>
        </p:txBody>
      </p:sp>
    </p:spTree>
    <p:extLst>
      <p:ext uri="{BB962C8B-B14F-4D97-AF65-F5344CB8AC3E}">
        <p14:creationId xmlns:p14="http://schemas.microsoft.com/office/powerpoint/2010/main" val="30023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err="1">
                <a:solidFill>
                  <a:srgbClr val="FFFFFF"/>
                </a:solidFill>
              </a:rPr>
              <a:t>TicketIQ</a:t>
            </a:r>
            <a:r>
              <a:rPr lang="en-US" sz="3600" dirty="0">
                <a:solidFill>
                  <a:srgbClr val="FFFFFF"/>
                </a:solidFill>
              </a:rPr>
              <a:t> reported that with a capacity capped at 8,000 people, the average asking price for this year's Big Ten Tournament was up 60%, an early indicator that tickets for March Madness games could see increased prices on the secondary market. </a:t>
            </a:r>
          </a:p>
        </p:txBody>
      </p:sp>
    </p:spTree>
    <p:extLst>
      <p:ext uri="{BB962C8B-B14F-4D97-AF65-F5344CB8AC3E}">
        <p14:creationId xmlns:p14="http://schemas.microsoft.com/office/powerpoint/2010/main" val="565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$578</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average price of a single game ticket for the 2019 NCAA championship game in Minneapolis between the University of Virginia and Texas Tech University was $578 on the secondary market</a:t>
            </a:r>
          </a:p>
        </p:txBody>
      </p:sp>
    </p:spTree>
    <p:extLst>
      <p:ext uri="{BB962C8B-B14F-4D97-AF65-F5344CB8AC3E}">
        <p14:creationId xmlns:p14="http://schemas.microsoft.com/office/powerpoint/2010/main" val="10337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$110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starting price for a ticket (at retail, prices are higher on the secondary market) to a “First Four” game at the 2021 tournament is $110</a:t>
            </a:r>
          </a:p>
        </p:txBody>
      </p:sp>
    </p:spTree>
    <p:extLst>
      <p:ext uri="{BB962C8B-B14F-4D97-AF65-F5344CB8AC3E}">
        <p14:creationId xmlns:p14="http://schemas.microsoft.com/office/powerpoint/2010/main" val="129326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$1,506</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starting price at retail for a ticket to the Final Four games in 2021 is $1,506</a:t>
            </a:r>
          </a:p>
        </p:txBody>
      </p:sp>
    </p:spTree>
    <p:extLst>
      <p:ext uri="{BB962C8B-B14F-4D97-AF65-F5344CB8AC3E}">
        <p14:creationId xmlns:p14="http://schemas.microsoft.com/office/powerpoint/2010/main" val="164827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149 million</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149 million Americans filled out brackets in 2019 (compare that to the 156 million ballots that were cast in the latest presidential election)</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9156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2x</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The amount of money wagered on March Madness is nearly double the amount of money wagered on the Super Bowl</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27986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$100 million</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Over $100 million annually is registered annually in profits for casinos in Las Vegas during March Madness</a:t>
            </a:r>
          </a:p>
        </p:txBody>
      </p:sp>
      <p:pic>
        <p:nvPicPr>
          <p:cNvPr id="5" name="Picture 4">
            <a:extLst>
              <a:ext uri="{FF2B5EF4-FFF2-40B4-BE49-F238E27FC236}">
                <a16:creationId xmlns:a16="http://schemas.microsoft.com/office/drawing/2014/main" id="{D57A3E3A-55BE-7740-B3D0-1449362C1F29}"/>
              </a:ext>
            </a:extLst>
          </p:cNvPr>
          <p:cNvPicPr>
            <a:picLocks noChangeAspect="1"/>
          </p:cNvPicPr>
          <p:nvPr/>
        </p:nvPicPr>
        <p:blipFill>
          <a:blip r:embed="rId2"/>
          <a:stretch>
            <a:fillRect/>
          </a:stretch>
        </p:blipFill>
        <p:spPr>
          <a:xfrm>
            <a:off x="6773332" y="3810000"/>
            <a:ext cx="4402667" cy="2476500"/>
          </a:xfrm>
          <a:prstGeom prst="rect">
            <a:avLst/>
          </a:prstGeom>
        </p:spPr>
      </p:pic>
    </p:spTree>
    <p:extLst>
      <p:ext uri="{BB962C8B-B14F-4D97-AF65-F5344CB8AC3E}">
        <p14:creationId xmlns:p14="http://schemas.microsoft.com/office/powerpoint/2010/main" val="243085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8659" y="2362200"/>
            <a:ext cx="6159201" cy="5257800"/>
          </a:xfrm>
        </p:spPr>
        <p:txBody>
          <a:bodyPr>
            <a:noAutofit/>
          </a:bodyPr>
          <a:lstStyle/>
          <a:p>
            <a:r>
              <a:rPr lang="en-US" sz="3200" dirty="0"/>
              <a:t>This year’s tournament could cost employers roughly $13.3 billion in lost productivity this year with time spent filling out brackets and watching games, according to WalletHub.</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229600" y="4648200"/>
            <a:ext cx="1076661" cy="539676"/>
          </a:xfrm>
        </p:spPr>
      </p:pic>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7" name="Title 1"/>
          <p:cNvSpPr txBox="1">
            <a:spLocks/>
          </p:cNvSpPr>
          <p:nvPr/>
        </p:nvSpPr>
        <p:spPr>
          <a:xfrm>
            <a:off x="685800" y="685800"/>
            <a:ext cx="71628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7200" dirty="0"/>
              <a:t>$13.3 billion</a:t>
            </a:r>
          </a:p>
        </p:txBody>
      </p:sp>
      <p:pic>
        <p:nvPicPr>
          <p:cNvPr id="8" name="Picture 7"/>
          <p:cNvPicPr>
            <a:picLocks noChangeAspect="1"/>
          </p:cNvPicPr>
          <p:nvPr/>
        </p:nvPicPr>
        <p:blipFill>
          <a:blip r:embed="rId3"/>
          <a:stretch>
            <a:fillRect/>
          </a:stretch>
        </p:blipFill>
        <p:spPr>
          <a:xfrm>
            <a:off x="7543800" y="2819400"/>
            <a:ext cx="4367157" cy="2911438"/>
          </a:xfrm>
          <a:prstGeom prst="rect">
            <a:avLst/>
          </a:prstGeom>
        </p:spPr>
      </p:pic>
    </p:spTree>
    <p:extLst>
      <p:ext uri="{BB962C8B-B14F-4D97-AF65-F5344CB8AC3E}">
        <p14:creationId xmlns:p14="http://schemas.microsoft.com/office/powerpoint/2010/main" val="35867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On average, American workers will spend 6 hours watching March Madness at the workplace, according to WalletHub</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22472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81%</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81% of HR professionals say their organizations do not have policies in place addressing regulating office pools</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11470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$270 million</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The NCAA received an insurance payout of $270 million after canceling the event, making it  the “largest event cancellation payout in the history of event cancellation”, according to John Beam, the broker of the policy held by the NCAA.</a:t>
            </a:r>
          </a:p>
        </p:txBody>
      </p:sp>
    </p:spTree>
    <p:extLst>
      <p:ext uri="{BB962C8B-B14F-4D97-AF65-F5344CB8AC3E}">
        <p14:creationId xmlns:p14="http://schemas.microsoft.com/office/powerpoint/2010/main" val="358445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78%</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78% of employees suggest following the tournament at work helps to boost morale in the workplace</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355050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9.2 quintillion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chances of filling out a perfect bracket in picking the winners of the tournament are 1 in 9.2 quintillion.   In other words, it is nearly impossible.  However, if you do correctly pick every game, it is likely that some company will give you a lot of cash.  That publicity stunt has been in play for about three years now, although nobody has announced that promotion yet!</a:t>
            </a:r>
          </a:p>
        </p:txBody>
      </p:sp>
    </p:spTree>
    <p:extLst>
      <p:ext uri="{BB962C8B-B14F-4D97-AF65-F5344CB8AC3E}">
        <p14:creationId xmlns:p14="http://schemas.microsoft.com/office/powerpoint/2010/main" val="18044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 x</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It is TWO TIMES easier to win BACK-TO-BACK Mega Millions lotteries than it is to fill out a perfect bracket.</a:t>
            </a:r>
          </a:p>
        </p:txBody>
      </p:sp>
    </p:spTree>
    <p:extLst>
      <p:ext uri="{BB962C8B-B14F-4D97-AF65-F5344CB8AC3E}">
        <p14:creationId xmlns:p14="http://schemas.microsoft.com/office/powerpoint/2010/main" val="42896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990600"/>
            <a:ext cx="5486400" cy="2514599"/>
          </a:xfrm>
        </p:spPr>
        <p:txBody>
          <a:bodyPr>
            <a:normAutofit/>
          </a:bodyPr>
          <a:lstStyle/>
          <a:p>
            <a:r>
              <a:rPr lang="en-US" dirty="0"/>
              <a:t>Questions for </a:t>
            </a:r>
            <a:br>
              <a:rPr lang="en-US" dirty="0"/>
            </a:br>
            <a:r>
              <a:rPr lang="en-US" dirty="0"/>
              <a:t>Class Discussion</a:t>
            </a:r>
          </a:p>
        </p:txBody>
      </p:sp>
    </p:spTree>
    <p:extLst>
      <p:ext uri="{BB962C8B-B14F-4D97-AF65-F5344CB8AC3E}">
        <p14:creationId xmlns:p14="http://schemas.microsoft.com/office/powerpoint/2010/main" val="38747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457200"/>
            <a:ext cx="11049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a:pPr>
            <a:r>
              <a:rPr lang="en-US" sz="3200" dirty="0"/>
              <a:t>Why do you think March Madness contributes to a drop in worker productivity in the American workplace?  </a:t>
            </a:r>
          </a:p>
          <a:p>
            <a:pPr marL="514350" indent="-514350">
              <a:buFont typeface="+mj-lt"/>
              <a:buAutoNum type="arabicParenR"/>
            </a:pPr>
            <a:r>
              <a:rPr lang="en-US" sz="3200" dirty="0"/>
              <a:t>Why do you think there are so many </a:t>
            </a:r>
            <a:r>
              <a:rPr lang="en-US" sz="3200" u="sng" dirty="0"/>
              <a:t>new</a:t>
            </a:r>
            <a:r>
              <a:rPr lang="en-US" sz="3200" dirty="0"/>
              <a:t> advertisers who have purchased commercials during March </a:t>
            </a:r>
            <a:r>
              <a:rPr lang="en-US" sz="3200"/>
              <a:t>Madness this year?</a:t>
            </a:r>
            <a:endParaRPr lang="en-US" sz="3200" dirty="0"/>
          </a:p>
          <a:p>
            <a:pPr marL="514350" indent="-514350">
              <a:buFont typeface="+mj-lt"/>
              <a:buAutoNum type="arabicParenR"/>
            </a:pPr>
            <a:r>
              <a:rPr lang="en-US" sz="3200" dirty="0"/>
              <a:t>Why is social media important to the tournament?</a:t>
            </a:r>
          </a:p>
          <a:p>
            <a:pPr marL="514350" indent="-514350">
              <a:buFont typeface="+mj-lt"/>
              <a:buAutoNum type="arabicParenR"/>
            </a:pPr>
            <a:r>
              <a:rPr lang="en-US" sz="3200" dirty="0"/>
              <a:t>Why do you think tracking the number of consumers who follow the tournament via some form of social media is important to the NCAA?  To a broadcast company like CBS or Turner Sports?  What about for advertisers/marketing professionals?</a:t>
            </a:r>
          </a:p>
          <a:p>
            <a:endParaRPr lang="en-US" sz="3200" dirty="0"/>
          </a:p>
          <a:p>
            <a:endParaRPr lang="en-US" dirty="0"/>
          </a:p>
        </p:txBody>
      </p:sp>
    </p:spTree>
    <p:extLst>
      <p:ext uri="{BB962C8B-B14F-4D97-AF65-F5344CB8AC3E}">
        <p14:creationId xmlns:p14="http://schemas.microsoft.com/office/powerpoint/2010/main" val="36808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381000"/>
            <a:ext cx="11049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startAt="5"/>
            </a:pPr>
            <a:r>
              <a:rPr lang="en-US" sz="3200" dirty="0"/>
              <a:t>What are broadcast rights?  Why do you think CBS and Turner invested so much in the rights to the NCAA Tournament?</a:t>
            </a:r>
          </a:p>
          <a:p>
            <a:pPr marL="514350" indent="-514350">
              <a:buFont typeface="+mj-lt"/>
              <a:buAutoNum type="arabicParenR" startAt="5"/>
            </a:pPr>
            <a:r>
              <a:rPr lang="en-US" sz="3200" dirty="0"/>
              <a:t>What types of companies sponsor the NCAA Tournament? Who might represent their target audience?</a:t>
            </a:r>
          </a:p>
          <a:p>
            <a:pPr marL="514350" indent="-514350">
              <a:buFont typeface="+mj-lt"/>
              <a:buAutoNum type="arabicParenR" startAt="5"/>
            </a:pPr>
            <a:r>
              <a:rPr lang="en-US" sz="3200" dirty="0"/>
              <a:t>What is economic impact?  How do mega events like the Super Bowl, Olympic Games and NCAA Tournament impact the economies of host cities?</a:t>
            </a:r>
          </a:p>
          <a:p>
            <a:pPr marL="514350" indent="-514350">
              <a:buFont typeface="+mj-lt"/>
              <a:buAutoNum type="arabicParenR" startAt="5"/>
            </a:pPr>
            <a:r>
              <a:rPr lang="en-US" sz="3200" dirty="0"/>
              <a:t>What is publicity?</a:t>
            </a:r>
          </a:p>
          <a:p>
            <a:pPr marL="514350" indent="-514350">
              <a:buFont typeface="+mj-lt"/>
              <a:buAutoNum type="arabicParenR" startAt="5"/>
            </a:pPr>
            <a:r>
              <a:rPr lang="en-US" sz="3200" dirty="0"/>
              <a:t>How does participating in the tournament help smaller schools from a marketing perspective?</a:t>
            </a:r>
          </a:p>
          <a:p>
            <a:endParaRPr lang="en-US" sz="3200" dirty="0"/>
          </a:p>
          <a:p>
            <a:endParaRPr lang="en-US" dirty="0"/>
          </a:p>
        </p:txBody>
      </p:sp>
    </p:spTree>
    <p:extLst>
      <p:ext uri="{BB962C8B-B14F-4D97-AF65-F5344CB8AC3E}">
        <p14:creationId xmlns:p14="http://schemas.microsoft.com/office/powerpoint/2010/main" val="15116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81000" y="152400"/>
            <a:ext cx="11430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startAt="10"/>
            </a:pPr>
            <a:r>
              <a:rPr lang="en-US" sz="3200" dirty="0"/>
              <a:t> In your opinion, what impact might Duke and Kentucky missing this year’s tournament have on ratings?</a:t>
            </a:r>
          </a:p>
          <a:p>
            <a:pPr marL="514350" indent="-514350">
              <a:buFont typeface="+mj-lt"/>
              <a:buAutoNum type="arabicParenR" startAt="10"/>
            </a:pPr>
            <a:r>
              <a:rPr lang="en-US" sz="3200" dirty="0"/>
              <a:t> Do you plan to watch any of this year’s tournament games? How will you watch (TV vs. streaming </a:t>
            </a:r>
            <a:r>
              <a:rPr lang="en-US" sz="3200" dirty="0" err="1"/>
              <a:t>etc</a:t>
            </a:r>
            <a:r>
              <a:rPr lang="en-US" sz="3200" dirty="0"/>
              <a:t>)?  Where will you watch?  Why might marketers be interested in that information?</a:t>
            </a:r>
          </a:p>
          <a:p>
            <a:pPr marL="514350" indent="-514350">
              <a:buFont typeface="+mj-lt"/>
              <a:buAutoNum type="arabicParenR" startAt="10"/>
            </a:pPr>
            <a:r>
              <a:rPr lang="en-US" sz="3200" dirty="0"/>
              <a:t> Why are ticket sales so important to events like the NCAA tournament?  </a:t>
            </a:r>
          </a:p>
          <a:p>
            <a:pPr marL="514350" indent="-514350">
              <a:buFont typeface="+mj-lt"/>
              <a:buAutoNum type="arabicParenR" startAt="10"/>
            </a:pPr>
            <a:r>
              <a:rPr lang="en-US" sz="3200" dirty="0"/>
              <a:t> How do you think the limited number of fans allowed at games this year might impact ticket prices?</a:t>
            </a:r>
          </a:p>
          <a:p>
            <a:pPr marL="514350" indent="-514350">
              <a:buFont typeface="+mj-lt"/>
              <a:buAutoNum type="arabicParenR" startAt="10"/>
            </a:pPr>
            <a:r>
              <a:rPr lang="en-US" sz="3200" dirty="0"/>
              <a:t> Who do you think will win this year’s championship?</a:t>
            </a:r>
          </a:p>
          <a:p>
            <a:endParaRPr lang="en-US" sz="3200" dirty="0"/>
          </a:p>
          <a:p>
            <a:endParaRPr lang="en-US" dirty="0"/>
          </a:p>
        </p:txBody>
      </p:sp>
    </p:spTree>
    <p:extLst>
      <p:ext uri="{BB962C8B-B14F-4D97-AF65-F5344CB8AC3E}">
        <p14:creationId xmlns:p14="http://schemas.microsoft.com/office/powerpoint/2010/main" val="22399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990600"/>
            <a:ext cx="5486400" cy="2514599"/>
          </a:xfrm>
        </p:spPr>
        <p:txBody>
          <a:bodyPr>
            <a:normAutofit/>
          </a:bodyPr>
          <a:lstStyle/>
          <a:p>
            <a:r>
              <a:rPr lang="en-US" dirty="0"/>
              <a:t>Sources</a:t>
            </a:r>
          </a:p>
        </p:txBody>
      </p:sp>
    </p:spTree>
    <p:extLst>
      <p:ext uri="{BB962C8B-B14F-4D97-AF65-F5344CB8AC3E}">
        <p14:creationId xmlns:p14="http://schemas.microsoft.com/office/powerpoint/2010/main" val="18523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28600" y="381000"/>
            <a:ext cx="115062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https://</a:t>
            </a:r>
            <a:r>
              <a:rPr lang="en-US" sz="2000" dirty="0" err="1"/>
              <a:t>www.courier-journal.com</a:t>
            </a:r>
            <a:r>
              <a:rPr lang="en-US" sz="2000" dirty="0"/>
              <a:t>/story/sports/college/basketball/2021/03/11/kentucky-basketball-uks-first-single-digit-win-season-since-1927/4642846001/</a:t>
            </a:r>
          </a:p>
          <a:p>
            <a:pPr marL="0" indent="0">
              <a:buNone/>
            </a:pPr>
            <a:r>
              <a:rPr lang="en-US" sz="2000" dirty="0"/>
              <a:t>https://</a:t>
            </a:r>
            <a:r>
              <a:rPr lang="en-US" sz="2000" dirty="0" err="1"/>
              <a:t>apnews.com</a:t>
            </a:r>
            <a:r>
              <a:rPr lang="en-US" sz="2000" dirty="0"/>
              <a:t>/article/duke-acc-tournament-positive-covid-ends-streak-1730784a03b97e0bcc2aad536cd9ac0b</a:t>
            </a:r>
          </a:p>
          <a:p>
            <a:pPr marL="0" indent="0">
              <a:buNone/>
            </a:pPr>
            <a:r>
              <a:rPr lang="en-US" sz="2000" dirty="0"/>
              <a:t>https://</a:t>
            </a:r>
            <a:r>
              <a:rPr lang="en-US" sz="2000" dirty="0" err="1"/>
              <a:t>www.sbnation.com</a:t>
            </a:r>
            <a:r>
              <a:rPr lang="en-US" sz="2000" dirty="0"/>
              <a:t>/college-basketball/2016/4/12/11415764/</a:t>
            </a:r>
            <a:r>
              <a:rPr lang="en-US" sz="2000" dirty="0" err="1"/>
              <a:t>ncaa</a:t>
            </a:r>
            <a:r>
              <a:rPr lang="en-US" sz="2000" dirty="0"/>
              <a:t>-tournament-tv-broadcast-rights-money-payout-</a:t>
            </a:r>
            <a:r>
              <a:rPr lang="en-US" sz="2000" dirty="0" err="1"/>
              <a:t>cbs</a:t>
            </a:r>
            <a:r>
              <a:rPr lang="en-US" sz="2000" dirty="0"/>
              <a:t>-turner</a:t>
            </a:r>
          </a:p>
          <a:p>
            <a:pPr marL="0" indent="0">
              <a:buNone/>
            </a:pPr>
            <a:r>
              <a:rPr lang="en-US" sz="2000" dirty="0"/>
              <a:t>https://</a:t>
            </a:r>
            <a:r>
              <a:rPr lang="en-US" sz="2000" dirty="0" err="1"/>
              <a:t>wallethub.com</a:t>
            </a:r>
            <a:r>
              <a:rPr lang="en-US" sz="2000" dirty="0"/>
              <a:t>/blog/march-madness-statistics/11016</a:t>
            </a:r>
          </a:p>
          <a:p>
            <a:pPr marL="0" indent="0">
              <a:buNone/>
            </a:pPr>
            <a:r>
              <a:rPr lang="en-US" sz="2000" dirty="0"/>
              <a:t>https://</a:t>
            </a:r>
            <a:r>
              <a:rPr lang="en-US" sz="2000" dirty="0" err="1"/>
              <a:t>www.adweek.com</a:t>
            </a:r>
            <a:r>
              <a:rPr lang="en-US" sz="2000" dirty="0"/>
              <a:t>/convergent-tv/warnermedia-and-cbs-line-up-record-march-madness-ad-revenue-following-covid-cancellation/</a:t>
            </a:r>
          </a:p>
          <a:p>
            <a:pPr marL="0" indent="0">
              <a:buNone/>
            </a:pPr>
            <a:r>
              <a:rPr lang="en-US" sz="2000" dirty="0"/>
              <a:t>https://</a:t>
            </a:r>
            <a:r>
              <a:rPr lang="en-US" sz="2000" dirty="0" err="1"/>
              <a:t>www.wsj.com</a:t>
            </a:r>
            <a:r>
              <a:rPr lang="en-US" sz="2000" dirty="0"/>
              <a:t>/articles/march-madness-is-a-moneymaker-most-schools-still-operate-in-red-11615545002</a:t>
            </a:r>
          </a:p>
          <a:p>
            <a:pPr marL="0" indent="0">
              <a:buNone/>
            </a:pPr>
            <a:r>
              <a:rPr lang="en-US" sz="2000" dirty="0"/>
              <a:t>https://</a:t>
            </a:r>
            <a:r>
              <a:rPr lang="en-US" sz="2000" dirty="0" err="1"/>
              <a:t>www.dukechronicle.com</a:t>
            </a:r>
            <a:r>
              <a:rPr lang="en-US" sz="2000" dirty="0"/>
              <a:t>/article/2020/02/duke-university-tuition-increased-2020-2021-board-of-trustees</a:t>
            </a:r>
          </a:p>
          <a:p>
            <a:pPr marL="0" indent="0">
              <a:buNone/>
            </a:pPr>
            <a:r>
              <a:rPr lang="en-US" sz="2000" dirty="0"/>
              <a:t>https://</a:t>
            </a:r>
            <a:r>
              <a:rPr lang="en-US" sz="2000" dirty="0" err="1"/>
              <a:t>www.sportico.com</a:t>
            </a:r>
            <a:r>
              <a:rPr lang="en-US" sz="2000" dirty="0"/>
              <a:t>/business/media/2021/cbs-turner-sports-sell-out-march-madness-1234624631/</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4293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42900" y="228600"/>
            <a:ext cx="115062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https://</a:t>
            </a:r>
            <a:r>
              <a:rPr lang="en-US" sz="2000" dirty="0" err="1"/>
              <a:t>deadline.com</a:t>
            </a:r>
            <a:r>
              <a:rPr lang="en-US" sz="2000" dirty="0"/>
              <a:t>/2019/04/ncaa-tournament-championship-ratings-virginia-texas-tech-cbs-the-voice-1202591765/</a:t>
            </a:r>
          </a:p>
          <a:p>
            <a:pPr marL="0" indent="0">
              <a:buNone/>
            </a:pPr>
            <a:r>
              <a:rPr lang="en-US" sz="2000" dirty="0"/>
              <a:t>https://</a:t>
            </a:r>
            <a:r>
              <a:rPr lang="en-US" sz="2000" dirty="0" err="1"/>
              <a:t>www.sportspromedia.com</a:t>
            </a:r>
            <a:r>
              <a:rPr lang="en-US" sz="2000" dirty="0"/>
              <a:t>/news/</a:t>
            </a:r>
            <a:r>
              <a:rPr lang="en-US" sz="2000" dirty="0" err="1"/>
              <a:t>ncaa</a:t>
            </a:r>
            <a:r>
              <a:rPr lang="en-US" sz="2000" dirty="0"/>
              <a:t>-march-madness-record-live-streaming-audience</a:t>
            </a:r>
          </a:p>
          <a:p>
            <a:pPr marL="0" indent="0">
              <a:buNone/>
            </a:pPr>
            <a:r>
              <a:rPr lang="en-US" sz="2000" dirty="0"/>
              <a:t>https://</a:t>
            </a:r>
            <a:r>
              <a:rPr lang="en-US" sz="2000" dirty="0" err="1"/>
              <a:t>www.indystar.com</a:t>
            </a:r>
            <a:r>
              <a:rPr lang="en-US" sz="2000" dirty="0"/>
              <a:t>/story/news/local/</a:t>
            </a:r>
            <a:r>
              <a:rPr lang="en-US" sz="2000" dirty="0" err="1"/>
              <a:t>indianapolis</a:t>
            </a:r>
            <a:r>
              <a:rPr lang="en-US" sz="2000" dirty="0"/>
              <a:t>/2021/03/11/march-madness-2021-why-getting-ncaa-tournament-tickets-complicated/4642954001/</a:t>
            </a:r>
          </a:p>
          <a:p>
            <a:pPr marL="0" indent="0">
              <a:buNone/>
            </a:pPr>
            <a:r>
              <a:rPr lang="en-US" sz="2000" dirty="0"/>
              <a:t>https://</a:t>
            </a:r>
            <a:r>
              <a:rPr lang="en-US" sz="2000" dirty="0" err="1"/>
              <a:t>www.cbssports.com</a:t>
            </a:r>
            <a:r>
              <a:rPr lang="en-US" sz="2000" dirty="0"/>
              <a:t>/college-basketball/news/ncaa-to-pay-entire-613-million-revenue-distribution-to-members-if-ncaa-tournament-completed-in-entirety/</a:t>
            </a:r>
          </a:p>
          <a:p>
            <a:pPr marL="0" indent="0">
              <a:buNone/>
            </a:pPr>
            <a:r>
              <a:rPr lang="en-US" sz="2000" dirty="0"/>
              <a:t>https://</a:t>
            </a:r>
            <a:r>
              <a:rPr lang="en-US" sz="2000" dirty="0" err="1"/>
              <a:t>www.nytimes.com</a:t>
            </a:r>
            <a:r>
              <a:rPr lang="en-US" sz="2000" dirty="0"/>
              <a:t>/2021/01/25/sports/</a:t>
            </a:r>
            <a:r>
              <a:rPr lang="en-US" sz="2000" dirty="0" err="1"/>
              <a:t>ncaabasketball</a:t>
            </a:r>
            <a:r>
              <a:rPr lang="en-US" sz="2000" dirty="0"/>
              <a:t>/</a:t>
            </a:r>
            <a:r>
              <a:rPr lang="en-US" sz="2000" dirty="0" err="1"/>
              <a:t>ncaa</a:t>
            </a:r>
            <a:r>
              <a:rPr lang="en-US" sz="2000" dirty="0"/>
              <a:t>-revenue-</a:t>
            </a:r>
            <a:r>
              <a:rPr lang="en-US" sz="2000" dirty="0" err="1"/>
              <a:t>falls.html</a:t>
            </a:r>
            <a:endParaRPr lang="en-US" sz="2000" dirty="0"/>
          </a:p>
          <a:p>
            <a:pPr marL="0" indent="0">
              <a:buNone/>
            </a:pPr>
            <a:r>
              <a:rPr lang="en-US" sz="2000" dirty="0"/>
              <a:t>https://</a:t>
            </a:r>
            <a:r>
              <a:rPr lang="en-US" sz="2000" dirty="0" err="1"/>
              <a:t>www.wsj.com</a:t>
            </a:r>
            <a:r>
              <a:rPr lang="en-US" sz="2000" dirty="0"/>
              <a:t>/articles/march-madness-is-a-moneymaker-most-schools-still-operate-in-red-11615545002</a:t>
            </a:r>
          </a:p>
          <a:p>
            <a:pPr marL="0" indent="0">
              <a:buNone/>
            </a:pPr>
            <a:r>
              <a:rPr lang="en-US" sz="2000" dirty="0"/>
              <a:t>https://</a:t>
            </a:r>
            <a:r>
              <a:rPr lang="en-US" sz="2000" dirty="0" err="1"/>
              <a:t>blog.ticketiq.com</a:t>
            </a:r>
            <a:r>
              <a:rPr lang="en-US" sz="2000" dirty="0"/>
              <a:t>/blog/cheapest-</a:t>
            </a:r>
            <a:r>
              <a:rPr lang="en-US" sz="2000" dirty="0" err="1"/>
              <a:t>ncaa</a:t>
            </a:r>
            <a:r>
              <a:rPr lang="en-US" sz="2000" dirty="0"/>
              <a:t>-</a:t>
            </a:r>
            <a:r>
              <a:rPr lang="en-US" sz="2000" dirty="0" err="1"/>
              <a:t>mens</a:t>
            </a:r>
            <a:r>
              <a:rPr lang="en-US" sz="2000" dirty="0"/>
              <a:t>-basketball-tournament-tickets</a:t>
            </a:r>
          </a:p>
          <a:p>
            <a:pPr marL="0" indent="0">
              <a:buNone/>
            </a:pPr>
            <a:r>
              <a:rPr lang="en-US" sz="2000" dirty="0"/>
              <a:t>https://</a:t>
            </a:r>
            <a:r>
              <a:rPr lang="en-US" sz="2000" dirty="0" err="1"/>
              <a:t>www.indystar.com</a:t>
            </a:r>
            <a:r>
              <a:rPr lang="en-US" sz="2000" dirty="0"/>
              <a:t>/story/news/local/</a:t>
            </a:r>
            <a:r>
              <a:rPr lang="en-US" sz="2000" dirty="0" err="1"/>
              <a:t>marion</a:t>
            </a:r>
            <a:r>
              <a:rPr lang="en-US" sz="2000" dirty="0"/>
              <a:t>-county/2021/01/04/ncaa-estimated-add-100-m-economic-boost/4131581001/</a:t>
            </a:r>
          </a:p>
          <a:p>
            <a:pPr marL="0" indent="0">
              <a:buNone/>
            </a:pPr>
            <a:r>
              <a:rPr lang="en-US" sz="2000" dirty="0"/>
              <a:t>https://</a:t>
            </a:r>
            <a:r>
              <a:rPr lang="en-US" sz="2000" dirty="0" err="1"/>
              <a:t>www.indystar.com</a:t>
            </a:r>
            <a:r>
              <a:rPr lang="en-US" sz="2000" dirty="0"/>
              <a:t>/story/news/local/</a:t>
            </a:r>
            <a:r>
              <a:rPr lang="en-US" sz="2000" dirty="0" err="1"/>
              <a:t>indianapolis</a:t>
            </a:r>
            <a:r>
              <a:rPr lang="en-US" sz="2000" dirty="0"/>
              <a:t>/2021/03/11/march-madness-2021-why-getting-ncaa-tournament-tickets-complicated/4642954001/</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6234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$600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Of the $800 million the tournament was expected to generate in revenue from the 2020 tournament, $600 million was intended to be distributed back to the NCAA’s member institutions.  Instead, just $225 million flowed back to the schools.</a:t>
            </a:r>
          </a:p>
        </p:txBody>
      </p:sp>
    </p:spTree>
    <p:extLst>
      <p:ext uri="{BB962C8B-B14F-4D97-AF65-F5344CB8AC3E}">
        <p14:creationId xmlns:p14="http://schemas.microsoft.com/office/powerpoint/2010/main" val="289418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25%</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Tournament games this year will be played at venues limited to just 25% capacity, severely limiting the NCAA’s ability to generate revenue through ticket sales</a:t>
            </a:r>
          </a:p>
        </p:txBody>
      </p:sp>
    </p:spTree>
    <p:extLst>
      <p:ext uri="{BB962C8B-B14F-4D97-AF65-F5344CB8AC3E}">
        <p14:creationId xmlns:p14="http://schemas.microsoft.com/office/powerpoint/2010/main" val="28689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17,500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At 25% capacity, Lucas Oil Stadium will seat 17,500 fans for this year’s Final Four games (including the national championship game)</a:t>
            </a:r>
          </a:p>
        </p:txBody>
      </p:sp>
    </p:spTree>
    <p:extLst>
      <p:ext uri="{BB962C8B-B14F-4D97-AF65-F5344CB8AC3E}">
        <p14:creationId xmlns:p14="http://schemas.microsoft.com/office/powerpoint/2010/main" val="397220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$613 million</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Despite the revenue shortfall from ticket sales, the NCAA still plans to allocate the full distribution of $613 million to its member schools "if the men's basketball tournament is completed in full.”  That means all 68 teams must stay healthy to ensure all tournament games are played.</a:t>
            </a:r>
          </a:p>
        </p:txBody>
      </p:sp>
    </p:spTree>
    <p:extLst>
      <p:ext uri="{BB962C8B-B14F-4D97-AF65-F5344CB8AC3E}">
        <p14:creationId xmlns:p14="http://schemas.microsoft.com/office/powerpoint/2010/main" val="31828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2250</Words>
  <Application>Microsoft Macintosh PowerPoint</Application>
  <PresentationFormat>Widescreen</PresentationFormat>
  <Paragraphs>146</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Franklin Gothic Medium</vt:lpstr>
      <vt:lpstr>Impact</vt:lpstr>
      <vt:lpstr>Basketball 16x9</vt:lpstr>
      <vt:lpstr>2021  March Madness</vt:lpstr>
      <vt:lpstr>1,268</vt:lpstr>
      <vt:lpstr>72%</vt:lpstr>
      <vt:lpstr>$800 million</vt:lpstr>
      <vt:lpstr>$270 million</vt:lpstr>
      <vt:lpstr>$600 million</vt:lpstr>
      <vt:lpstr>25%</vt:lpstr>
      <vt:lpstr>17,500</vt:lpstr>
      <vt:lpstr>$613 million</vt:lpstr>
      <vt:lpstr>10%</vt:lpstr>
      <vt:lpstr>$10.8 billion</vt:lpstr>
      <vt:lpstr>$8.8 billion</vt:lpstr>
      <vt:lpstr>4,535%</vt:lpstr>
      <vt:lpstr>$2.1 million</vt:lpstr>
      <vt:lpstr>$ 8,095,800</vt:lpstr>
      <vt:lpstr>$ 7,044,221</vt:lpstr>
      <vt:lpstr>$0</vt:lpstr>
      <vt:lpstr>$76,270</vt:lpstr>
      <vt:lpstr>45.5x</vt:lpstr>
      <vt:lpstr>24</vt:lpstr>
      <vt:lpstr>1927</vt:lpstr>
      <vt:lpstr>45</vt:lpstr>
      <vt:lpstr>3</vt:lpstr>
      <vt:lpstr>28.3 million</vt:lpstr>
      <vt:lpstr>22.6 million</vt:lpstr>
      <vt:lpstr>1 week</vt:lpstr>
      <vt:lpstr>$2 million</vt:lpstr>
      <vt:lpstr>100</vt:lpstr>
      <vt:lpstr>40</vt:lpstr>
      <vt:lpstr>19 million</vt:lpstr>
      <vt:lpstr>10.5 million</vt:lpstr>
      <vt:lpstr>100 million</vt:lpstr>
      <vt:lpstr>180</vt:lpstr>
      <vt:lpstr>10%</vt:lpstr>
      <vt:lpstr>1</vt:lpstr>
      <vt:lpstr>6</vt:lpstr>
      <vt:lpstr>2,500</vt:lpstr>
      <vt:lpstr>20,000</vt:lpstr>
      <vt:lpstr>$100 million</vt:lpstr>
      <vt:lpstr>60%</vt:lpstr>
      <vt:lpstr>$578</vt:lpstr>
      <vt:lpstr>$110</vt:lpstr>
      <vt:lpstr>$1,506</vt:lpstr>
      <vt:lpstr>149 million</vt:lpstr>
      <vt:lpstr>2x</vt:lpstr>
      <vt:lpstr>$100 million</vt:lpstr>
      <vt:lpstr>PowerPoint Presentation</vt:lpstr>
      <vt:lpstr>6</vt:lpstr>
      <vt:lpstr>81%</vt:lpstr>
      <vt:lpstr>78%</vt:lpstr>
      <vt:lpstr>9.2 quintillion</vt:lpstr>
      <vt:lpstr>2 x</vt:lpstr>
      <vt:lpstr>Questions for  Class Discussion</vt:lpstr>
      <vt:lpstr>PowerPoint Presentation</vt:lpstr>
      <vt:lpstr>PowerPoint Presentation</vt:lpstr>
      <vt:lpstr>PowerPoint Presentation</vt:lpstr>
      <vt:lpstr>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2015-03-10T21:40:33Z</dcterms:created>
  <dcterms:modified xsi:type="dcterms:W3CDTF">2021-03-15T02:15:17Z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