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5" r:id="rId3"/>
    <p:sldId id="260" r:id="rId4"/>
    <p:sldId id="257" r:id="rId5"/>
    <p:sldId id="258" r:id="rId6"/>
    <p:sldId id="279" r:id="rId7"/>
    <p:sldId id="262" r:id="rId8"/>
    <p:sldId id="259" r:id="rId9"/>
    <p:sldId id="261" r:id="rId10"/>
    <p:sldId id="263" r:id="rId11"/>
    <p:sldId id="286" r:id="rId12"/>
    <p:sldId id="264" r:id="rId13"/>
    <p:sldId id="265" r:id="rId14"/>
    <p:sldId id="266" r:id="rId15"/>
    <p:sldId id="296" r:id="rId16"/>
    <p:sldId id="280" r:id="rId17"/>
    <p:sldId id="297" r:id="rId18"/>
    <p:sldId id="284" r:id="rId19"/>
    <p:sldId id="292" r:id="rId20"/>
    <p:sldId id="288" r:id="rId21"/>
    <p:sldId id="281" r:id="rId22"/>
    <p:sldId id="270" r:id="rId23"/>
    <p:sldId id="271" r:id="rId24"/>
    <p:sldId id="272" r:id="rId25"/>
    <p:sldId id="298" r:id="rId26"/>
  </p:sldIdLst>
  <p:sldSz cx="13004800" cy="9753600"/>
  <p:notesSz cx="6858000" cy="9144000"/>
  <p:defaultTextStyle>
    <a:lvl1pPr algn="ctr" defTabSz="584200">
      <a:defRPr sz="4000">
        <a:solidFill>
          <a:srgbClr val="FFFFFF"/>
        </a:solidFill>
        <a:latin typeface="+mn-lt"/>
        <a:ea typeface="+mn-ea"/>
        <a:cs typeface="+mn-cs"/>
        <a:sym typeface="Avenir Light"/>
      </a:defRPr>
    </a:lvl1pPr>
    <a:lvl2pPr indent="228600" algn="ctr" defTabSz="584200">
      <a:defRPr sz="4000">
        <a:solidFill>
          <a:srgbClr val="FFFFFF"/>
        </a:solidFill>
        <a:latin typeface="+mn-lt"/>
        <a:ea typeface="+mn-ea"/>
        <a:cs typeface="+mn-cs"/>
        <a:sym typeface="Avenir Light"/>
      </a:defRPr>
    </a:lvl2pPr>
    <a:lvl3pPr indent="457200" algn="ctr" defTabSz="584200">
      <a:defRPr sz="4000">
        <a:solidFill>
          <a:srgbClr val="FFFFFF"/>
        </a:solidFill>
        <a:latin typeface="+mn-lt"/>
        <a:ea typeface="+mn-ea"/>
        <a:cs typeface="+mn-cs"/>
        <a:sym typeface="Avenir Light"/>
      </a:defRPr>
    </a:lvl3pPr>
    <a:lvl4pPr indent="685800" algn="ctr" defTabSz="584200">
      <a:defRPr sz="4000">
        <a:solidFill>
          <a:srgbClr val="FFFFFF"/>
        </a:solidFill>
        <a:latin typeface="+mn-lt"/>
        <a:ea typeface="+mn-ea"/>
        <a:cs typeface="+mn-cs"/>
        <a:sym typeface="Avenir Light"/>
      </a:defRPr>
    </a:lvl4pPr>
    <a:lvl5pPr indent="914400" algn="ctr" defTabSz="584200">
      <a:defRPr sz="4000">
        <a:solidFill>
          <a:srgbClr val="FFFFFF"/>
        </a:solidFill>
        <a:latin typeface="+mn-lt"/>
        <a:ea typeface="+mn-ea"/>
        <a:cs typeface="+mn-cs"/>
        <a:sym typeface="Avenir Light"/>
      </a:defRPr>
    </a:lvl5pPr>
    <a:lvl6pPr indent="1143000" algn="ctr" defTabSz="584200">
      <a:defRPr sz="4000">
        <a:solidFill>
          <a:srgbClr val="FFFFFF"/>
        </a:solidFill>
        <a:latin typeface="+mn-lt"/>
        <a:ea typeface="+mn-ea"/>
        <a:cs typeface="+mn-cs"/>
        <a:sym typeface="Avenir Light"/>
      </a:defRPr>
    </a:lvl6pPr>
    <a:lvl7pPr indent="1371600" algn="ctr" defTabSz="584200">
      <a:defRPr sz="4000">
        <a:solidFill>
          <a:srgbClr val="FFFFFF"/>
        </a:solidFill>
        <a:latin typeface="+mn-lt"/>
        <a:ea typeface="+mn-ea"/>
        <a:cs typeface="+mn-cs"/>
        <a:sym typeface="Avenir Light"/>
      </a:defRPr>
    </a:lvl7pPr>
    <a:lvl8pPr indent="1600200" algn="ctr" defTabSz="584200">
      <a:defRPr sz="4000">
        <a:solidFill>
          <a:srgbClr val="FFFFFF"/>
        </a:solidFill>
        <a:latin typeface="+mn-lt"/>
        <a:ea typeface="+mn-ea"/>
        <a:cs typeface="+mn-cs"/>
        <a:sym typeface="Avenir Light"/>
      </a:defRPr>
    </a:lvl8pPr>
    <a:lvl9pPr indent="1828800" algn="ctr" defTabSz="584200">
      <a:defRPr sz="4000">
        <a:solidFill>
          <a:srgbClr val="FFFFFF"/>
        </a:solidFill>
        <a:latin typeface="+mn-lt"/>
        <a:ea typeface="+mn-ea"/>
        <a:cs typeface="+mn-cs"/>
        <a:sym typeface="Avenir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rgbClr val="1E4E5C"/>
              </a:solidFill>
              <a:prstDash val="solid"/>
              <a:miter lim="400000"/>
            </a:ln>
          </a:left>
          <a:right>
            <a:ln w="12700" cap="flat">
              <a:solidFill>
                <a:srgbClr val="53D5FD"/>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Col>
    <a:la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53D5FD"/>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lastRow>
    <a:fir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53D5FD"/>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1E4E5C"/>
              </a:solidFill>
              <a:prstDash val="solid"/>
              <a:miter lim="400000"/>
            </a:ln>
          </a:insideV>
        </a:tcBdr>
        <a:fill>
          <a:solidFill>
            <a:srgbClr val="32829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rgbClr val="1E4E5C"/>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rgbClr val="55D7FF"/>
        </a:fontRef>
        <a:srgbClr val="55D7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3"/>
    <p:restoredTop sz="94226" autoAdjust="0"/>
  </p:normalViewPr>
  <p:slideViewPr>
    <p:cSldViewPr snapToGrid="0" snapToObjects="1">
      <p:cViewPr varScale="1">
        <p:scale>
          <a:sx n="76" d="100"/>
          <a:sy n="76" d="100"/>
        </p:scale>
        <p:origin x="240" y="76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A27302-9BC3-CD48-A371-8184CF1AC855}" type="datetimeFigureOut">
              <a:rPr lang="en-US" smtClean="0"/>
              <a:t>4/21/21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C5AEB-8265-7746-AFCD-677F80030336}" type="slidenum">
              <a:rPr lang="en-US" smtClean="0"/>
              <a:t>‹#›</a:t>
            </a:fld>
            <a:endParaRPr lang="en-US"/>
          </a:p>
        </p:txBody>
      </p:sp>
    </p:spTree>
    <p:extLst>
      <p:ext uri="{BB962C8B-B14F-4D97-AF65-F5344CB8AC3E}">
        <p14:creationId xmlns:p14="http://schemas.microsoft.com/office/powerpoint/2010/main" val="123644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83753127"/>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60400" y="4292600"/>
            <a:ext cx="11684000" cy="2222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6" name="Shape 6"/>
          <p:cNvSpPr>
            <a:spLocks noGrp="1"/>
          </p:cNvSpPr>
          <p:nvPr>
            <p:ph type="body"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9" name="Shape 9"/>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Body Level One</a:t>
            </a:r>
          </a:p>
          <a:p>
            <a:pPr lvl="1">
              <a:defRPr sz="1800" cap="none" spc="0">
                <a:solidFill>
                  <a:srgbClr val="000000"/>
                </a:solidFill>
              </a:defRPr>
            </a:pPr>
            <a:r>
              <a:rPr sz="2400" cap="all" spc="384">
                <a:solidFill>
                  <a:srgbClr val="FFFFFF"/>
                </a:solidFill>
              </a:rPr>
              <a:t>Body Level Two</a:t>
            </a:r>
          </a:p>
          <a:p>
            <a:pPr lvl="2">
              <a:defRPr sz="1800" cap="none" spc="0">
                <a:solidFill>
                  <a:srgbClr val="000000"/>
                </a:solidFill>
              </a:defRPr>
            </a:pPr>
            <a:r>
              <a:rPr sz="2400" cap="all" spc="384">
                <a:solidFill>
                  <a:srgbClr val="FFFFFF"/>
                </a:solidFill>
              </a:rPr>
              <a:t>Body Level Three</a:t>
            </a:r>
          </a:p>
          <a:p>
            <a:pPr lvl="3">
              <a:defRPr sz="1800" cap="none" spc="0">
                <a:solidFill>
                  <a:srgbClr val="000000"/>
                </a:solidFill>
              </a:defRPr>
            </a:pPr>
            <a:r>
              <a:rPr sz="2400" cap="all" spc="384">
                <a:solidFill>
                  <a:srgbClr val="FFFFFF"/>
                </a:solidFill>
              </a:rPr>
              <a:t>Body Level Four</a:t>
            </a:r>
          </a:p>
          <a:p>
            <a:pPr lvl="4">
              <a:defRPr sz="1800" cap="none" spc="0">
                <a:solidFill>
                  <a:srgbClr val="000000"/>
                </a:solidFill>
              </a:defRPr>
            </a:pPr>
            <a:r>
              <a:rPr sz="2400" cap="all" spc="384">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11" name="Shape 11"/>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12" name="Shape 12"/>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Body Level One</a:t>
            </a:r>
          </a:p>
          <a:p>
            <a:pPr lvl="1">
              <a:defRPr sz="1800" cap="none" spc="0">
                <a:solidFill>
                  <a:srgbClr val="000000"/>
                </a:solidFill>
              </a:defRPr>
            </a:pPr>
            <a:r>
              <a:rPr sz="2400" cap="all" spc="384">
                <a:solidFill>
                  <a:srgbClr val="FFFFFF"/>
                </a:solidFill>
              </a:rPr>
              <a:t>Body Level Two</a:t>
            </a:r>
          </a:p>
          <a:p>
            <a:pPr lvl="2">
              <a:defRPr sz="1800" cap="none" spc="0">
                <a:solidFill>
                  <a:srgbClr val="000000"/>
                </a:solidFill>
              </a:defRPr>
            </a:pPr>
            <a:r>
              <a:rPr sz="2400" cap="all" spc="384">
                <a:solidFill>
                  <a:srgbClr val="FFFFFF"/>
                </a:solidFill>
              </a:rPr>
              <a:t>Body Level Three</a:t>
            </a:r>
          </a:p>
          <a:p>
            <a:pPr lvl="3">
              <a:defRPr sz="1800" cap="none" spc="0">
                <a:solidFill>
                  <a:srgbClr val="000000"/>
                </a:solidFill>
              </a:defRPr>
            </a:pPr>
            <a:r>
              <a:rPr sz="2400" cap="all" spc="384">
                <a:solidFill>
                  <a:srgbClr val="FFFFFF"/>
                </a:solidFill>
              </a:rPr>
              <a:t>Body Level Four</a:t>
            </a:r>
          </a:p>
          <a:p>
            <a:pPr lvl="4">
              <a:defRPr sz="1800" cap="none" spc="0">
                <a:solidFill>
                  <a:srgbClr val="000000"/>
                </a:solidFill>
              </a:defRPr>
            </a:pPr>
            <a:r>
              <a:rPr sz="2400" cap="all" spc="384">
                <a:solidFill>
                  <a:srgbClr val="FFFFF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660400" y="3759200"/>
            <a:ext cx="11684000" cy="2222500"/>
          </a:xfrm>
          <a:prstGeom prst="rect">
            <a:avLst/>
          </a:prstGeom>
        </p:spPr>
        <p:txBody>
          <a:bodyPr anchor="ctr"/>
          <a:lstStyle>
            <a:lvl1pPr>
              <a:defRPr sz="6200" spc="992"/>
            </a:lvl1pPr>
          </a:lstStyle>
          <a:p>
            <a:pPr lvl="0">
              <a:defRPr sz="1800" cap="none" spc="0">
                <a:solidFill>
                  <a:srgbClr val="000000"/>
                </a:solidFill>
              </a:defRPr>
            </a:pPr>
            <a:r>
              <a:rPr sz="6200" cap="all" spc="992">
                <a:solidFill>
                  <a:srgbClr val="FFFFFF"/>
                </a:solid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6" name="Shape 16"/>
          <p:cNvSpPr>
            <a:spLocks noGrp="1"/>
          </p:cNvSpPr>
          <p:nvPr>
            <p:ph type="title"/>
          </p:nvPr>
        </p:nvSpPr>
        <p:spPr>
          <a:xfrm>
            <a:off x="546100" y="4305300"/>
            <a:ext cx="5410200" cy="2984500"/>
          </a:xfrm>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17" name="Shape 17"/>
          <p:cNvSpPr>
            <a:spLocks noGrp="1"/>
          </p:cNvSpPr>
          <p:nvPr>
            <p:ph type="body" idx="1"/>
          </p:nvPr>
        </p:nvSpPr>
        <p:spPr>
          <a:xfrm>
            <a:off x="546100" y="3429000"/>
            <a:ext cx="5410200" cy="889000"/>
          </a:xfrm>
          <a:prstGeom prst="rect">
            <a:avLst/>
          </a:prstGeom>
        </p:spPr>
        <p:txBody>
          <a:bodyPr/>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22" name="Shape 22"/>
          <p:cNvSpPr>
            <a:spLocks noGrp="1"/>
          </p:cNvSpPr>
          <p:nvPr>
            <p:ph type="body" idx="1"/>
          </p:nvPr>
        </p:nvSpPr>
        <p:spPr>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660400" y="609600"/>
            <a:ext cx="5080000" cy="1854200"/>
          </a:xfrm>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25" name="Shape 25"/>
          <p:cNvSpPr>
            <a:spLocks noGrp="1"/>
          </p:cNvSpPr>
          <p:nvPr>
            <p:ph type="body"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7" name="Shape 27"/>
          <p:cNvSpPr>
            <a:spLocks noGrp="1"/>
          </p:cNvSpPr>
          <p:nvPr>
            <p:ph type="body" idx="1"/>
          </p:nvPr>
        </p:nvSpPr>
        <p:spPr>
          <a:xfrm>
            <a:off x="660400" y="1511300"/>
            <a:ext cx="11684000" cy="6718300"/>
          </a:xfrm>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defRPr sz="1800" cap="none" spc="0">
                <a:solidFill>
                  <a:srgbClr val="000000"/>
                </a:solidFill>
              </a:defRPr>
            </a:pPr>
            <a:r>
              <a:rPr sz="4500" cap="all" spc="720">
                <a:solidFill>
                  <a:srgbClr val="FFFFFF"/>
                </a:solidFill>
              </a:rPr>
              <a:t>Title Text</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defTabSz="584200">
        <a:defRPr sz="4500" cap="all" spc="720">
          <a:solidFill>
            <a:srgbClr val="FFFFFF"/>
          </a:solidFill>
          <a:latin typeface="+mn-lt"/>
          <a:ea typeface="+mn-ea"/>
          <a:cs typeface="+mn-cs"/>
          <a:sym typeface="Avenir Light"/>
        </a:defRPr>
      </a:lvl1pPr>
      <a:lvl2pPr indent="228600" defTabSz="584200">
        <a:defRPr sz="4500" cap="all" spc="720">
          <a:solidFill>
            <a:srgbClr val="FFFFFF"/>
          </a:solidFill>
          <a:latin typeface="+mn-lt"/>
          <a:ea typeface="+mn-ea"/>
          <a:cs typeface="+mn-cs"/>
          <a:sym typeface="Avenir Light"/>
        </a:defRPr>
      </a:lvl2pPr>
      <a:lvl3pPr indent="457200" defTabSz="584200">
        <a:defRPr sz="4500" cap="all" spc="720">
          <a:solidFill>
            <a:srgbClr val="FFFFFF"/>
          </a:solidFill>
          <a:latin typeface="+mn-lt"/>
          <a:ea typeface="+mn-ea"/>
          <a:cs typeface="+mn-cs"/>
          <a:sym typeface="Avenir Light"/>
        </a:defRPr>
      </a:lvl3pPr>
      <a:lvl4pPr indent="685800" defTabSz="584200">
        <a:defRPr sz="4500" cap="all" spc="720">
          <a:solidFill>
            <a:srgbClr val="FFFFFF"/>
          </a:solidFill>
          <a:latin typeface="+mn-lt"/>
          <a:ea typeface="+mn-ea"/>
          <a:cs typeface="+mn-cs"/>
          <a:sym typeface="Avenir Light"/>
        </a:defRPr>
      </a:lvl4pPr>
      <a:lvl5pPr indent="914400" defTabSz="584200">
        <a:defRPr sz="4500" cap="all" spc="720">
          <a:solidFill>
            <a:srgbClr val="FFFFFF"/>
          </a:solidFill>
          <a:latin typeface="+mn-lt"/>
          <a:ea typeface="+mn-ea"/>
          <a:cs typeface="+mn-cs"/>
          <a:sym typeface="Avenir Light"/>
        </a:defRPr>
      </a:lvl5pPr>
      <a:lvl6pPr indent="1143000" defTabSz="584200">
        <a:defRPr sz="4500" cap="all" spc="720">
          <a:solidFill>
            <a:srgbClr val="FFFFFF"/>
          </a:solidFill>
          <a:latin typeface="+mn-lt"/>
          <a:ea typeface="+mn-ea"/>
          <a:cs typeface="+mn-cs"/>
          <a:sym typeface="Avenir Light"/>
        </a:defRPr>
      </a:lvl6pPr>
      <a:lvl7pPr indent="1371600" defTabSz="584200">
        <a:defRPr sz="4500" cap="all" spc="720">
          <a:solidFill>
            <a:srgbClr val="FFFFFF"/>
          </a:solidFill>
          <a:latin typeface="+mn-lt"/>
          <a:ea typeface="+mn-ea"/>
          <a:cs typeface="+mn-cs"/>
          <a:sym typeface="Avenir Light"/>
        </a:defRPr>
      </a:lvl7pPr>
      <a:lvl8pPr indent="1600200" defTabSz="584200">
        <a:defRPr sz="4500" cap="all" spc="720">
          <a:solidFill>
            <a:srgbClr val="FFFFFF"/>
          </a:solidFill>
          <a:latin typeface="+mn-lt"/>
          <a:ea typeface="+mn-ea"/>
          <a:cs typeface="+mn-cs"/>
          <a:sym typeface="Avenir Light"/>
        </a:defRPr>
      </a:lvl8pPr>
      <a:lvl9pPr indent="1828800" defTabSz="584200">
        <a:defRPr sz="4500" cap="all" spc="720">
          <a:solidFill>
            <a:srgbClr val="FFFFFF"/>
          </a:solidFill>
          <a:latin typeface="+mn-lt"/>
          <a:ea typeface="+mn-ea"/>
          <a:cs typeface="+mn-cs"/>
          <a:sym typeface="Avenir Light"/>
        </a:defRPr>
      </a:lvl9pPr>
    </p:titleStyle>
    <p:bodyStyle>
      <a:lvl1pPr marL="469900" indent="-469900" defTabSz="584200">
        <a:spcBef>
          <a:spcPts val="4200"/>
        </a:spcBef>
        <a:buClr>
          <a:srgbClr val="646464"/>
        </a:buClr>
        <a:buSzPct val="90000"/>
        <a:buChar char="•"/>
        <a:defRPr sz="3600">
          <a:solidFill>
            <a:srgbClr val="FFFFFF"/>
          </a:solidFill>
          <a:latin typeface="+mn-lt"/>
          <a:ea typeface="+mn-ea"/>
          <a:cs typeface="+mn-cs"/>
          <a:sym typeface="Avenir Light"/>
        </a:defRPr>
      </a:lvl1pPr>
      <a:lvl2pPr marL="939800" indent="-469900" defTabSz="584200">
        <a:spcBef>
          <a:spcPts val="4200"/>
        </a:spcBef>
        <a:buClr>
          <a:srgbClr val="646464"/>
        </a:buClr>
        <a:buSzPct val="90000"/>
        <a:buChar char="•"/>
        <a:defRPr sz="3600">
          <a:solidFill>
            <a:srgbClr val="FFFFFF"/>
          </a:solidFill>
          <a:latin typeface="+mn-lt"/>
          <a:ea typeface="+mn-ea"/>
          <a:cs typeface="+mn-cs"/>
          <a:sym typeface="Avenir Light"/>
        </a:defRPr>
      </a:lvl2pPr>
      <a:lvl3pPr marL="1409700" indent="-469900" defTabSz="584200">
        <a:spcBef>
          <a:spcPts val="4200"/>
        </a:spcBef>
        <a:buClr>
          <a:srgbClr val="646464"/>
        </a:buClr>
        <a:buSzPct val="90000"/>
        <a:buChar char="•"/>
        <a:defRPr sz="3600">
          <a:solidFill>
            <a:srgbClr val="FFFFFF"/>
          </a:solidFill>
          <a:latin typeface="+mn-lt"/>
          <a:ea typeface="+mn-ea"/>
          <a:cs typeface="+mn-cs"/>
          <a:sym typeface="Avenir Light"/>
        </a:defRPr>
      </a:lvl3pPr>
      <a:lvl4pPr marL="1879600" indent="-469900" defTabSz="584200">
        <a:spcBef>
          <a:spcPts val="4200"/>
        </a:spcBef>
        <a:buClr>
          <a:srgbClr val="646464"/>
        </a:buClr>
        <a:buSzPct val="90000"/>
        <a:buChar char="•"/>
        <a:defRPr sz="3600">
          <a:solidFill>
            <a:srgbClr val="FFFFFF"/>
          </a:solidFill>
          <a:latin typeface="+mn-lt"/>
          <a:ea typeface="+mn-ea"/>
          <a:cs typeface="+mn-cs"/>
          <a:sym typeface="Avenir Light"/>
        </a:defRPr>
      </a:lvl4pPr>
      <a:lvl5pPr marL="2349500" indent="-469900" defTabSz="584200">
        <a:spcBef>
          <a:spcPts val="4200"/>
        </a:spcBef>
        <a:buClr>
          <a:srgbClr val="646464"/>
        </a:buClr>
        <a:buSzPct val="90000"/>
        <a:buChar char="•"/>
        <a:defRPr sz="3600">
          <a:solidFill>
            <a:srgbClr val="FFFFFF"/>
          </a:solidFill>
          <a:latin typeface="+mn-lt"/>
          <a:ea typeface="+mn-ea"/>
          <a:cs typeface="+mn-cs"/>
          <a:sym typeface="Avenir Light"/>
        </a:defRPr>
      </a:lvl5pPr>
      <a:lvl6pPr marL="2819400" indent="-469900" defTabSz="584200">
        <a:spcBef>
          <a:spcPts val="4200"/>
        </a:spcBef>
        <a:buClr>
          <a:srgbClr val="646464"/>
        </a:buClr>
        <a:buSzPct val="90000"/>
        <a:buChar char="•"/>
        <a:defRPr sz="3600">
          <a:solidFill>
            <a:srgbClr val="FFFFFF"/>
          </a:solidFill>
          <a:latin typeface="+mn-lt"/>
          <a:ea typeface="+mn-ea"/>
          <a:cs typeface="+mn-cs"/>
          <a:sym typeface="Avenir Light"/>
        </a:defRPr>
      </a:lvl6pPr>
      <a:lvl7pPr marL="3289300" indent="-469900" defTabSz="584200">
        <a:spcBef>
          <a:spcPts val="4200"/>
        </a:spcBef>
        <a:buClr>
          <a:srgbClr val="646464"/>
        </a:buClr>
        <a:buSzPct val="90000"/>
        <a:buChar char="•"/>
        <a:defRPr sz="3600">
          <a:solidFill>
            <a:srgbClr val="FFFFFF"/>
          </a:solidFill>
          <a:latin typeface="+mn-lt"/>
          <a:ea typeface="+mn-ea"/>
          <a:cs typeface="+mn-cs"/>
          <a:sym typeface="Avenir Light"/>
        </a:defRPr>
      </a:lvl7pPr>
      <a:lvl8pPr marL="3759200" indent="-469900" defTabSz="584200">
        <a:spcBef>
          <a:spcPts val="4200"/>
        </a:spcBef>
        <a:buClr>
          <a:srgbClr val="646464"/>
        </a:buClr>
        <a:buSzPct val="90000"/>
        <a:buChar char="•"/>
        <a:defRPr sz="3600">
          <a:solidFill>
            <a:srgbClr val="FFFFFF"/>
          </a:solidFill>
          <a:latin typeface="+mn-lt"/>
          <a:ea typeface="+mn-ea"/>
          <a:cs typeface="+mn-cs"/>
          <a:sym typeface="Avenir Light"/>
        </a:defRPr>
      </a:lvl8pPr>
      <a:lvl9pPr marL="4229100" indent="-469900" defTabSz="584200">
        <a:spcBef>
          <a:spcPts val="4200"/>
        </a:spcBef>
        <a:buClr>
          <a:srgbClr val="646464"/>
        </a:buClr>
        <a:buSzPct val="90000"/>
        <a:buChar char="•"/>
        <a:defRPr sz="3600">
          <a:solidFill>
            <a:srgbClr val="FFFFFF"/>
          </a:solidFill>
          <a:latin typeface="+mn-lt"/>
          <a:ea typeface="+mn-ea"/>
          <a:cs typeface="+mn-cs"/>
          <a:sym typeface="Avenir Light"/>
        </a:defRPr>
      </a:lvl9pPr>
    </p:bodyStyle>
    <p:otherStyle>
      <a:lvl1pPr algn="ctr" defTabSz="584200">
        <a:defRPr>
          <a:solidFill>
            <a:schemeClr val="tx1"/>
          </a:solidFill>
          <a:latin typeface="+mn-lt"/>
          <a:ea typeface="+mn-ea"/>
          <a:cs typeface="+mn-cs"/>
          <a:sym typeface="Avenir Light"/>
        </a:defRPr>
      </a:lvl1pPr>
      <a:lvl2pPr indent="228600" algn="ctr" defTabSz="584200">
        <a:defRPr>
          <a:solidFill>
            <a:schemeClr val="tx1"/>
          </a:solidFill>
          <a:latin typeface="+mn-lt"/>
          <a:ea typeface="+mn-ea"/>
          <a:cs typeface="+mn-cs"/>
          <a:sym typeface="Avenir Light"/>
        </a:defRPr>
      </a:lvl2pPr>
      <a:lvl3pPr indent="457200" algn="ctr" defTabSz="584200">
        <a:defRPr>
          <a:solidFill>
            <a:schemeClr val="tx1"/>
          </a:solidFill>
          <a:latin typeface="+mn-lt"/>
          <a:ea typeface="+mn-ea"/>
          <a:cs typeface="+mn-cs"/>
          <a:sym typeface="Avenir Light"/>
        </a:defRPr>
      </a:lvl3pPr>
      <a:lvl4pPr indent="685800" algn="ctr" defTabSz="584200">
        <a:defRPr>
          <a:solidFill>
            <a:schemeClr val="tx1"/>
          </a:solidFill>
          <a:latin typeface="+mn-lt"/>
          <a:ea typeface="+mn-ea"/>
          <a:cs typeface="+mn-cs"/>
          <a:sym typeface="Avenir Light"/>
        </a:defRPr>
      </a:lvl4pPr>
      <a:lvl5pPr indent="914400" algn="ctr" defTabSz="584200">
        <a:defRPr>
          <a:solidFill>
            <a:schemeClr val="tx1"/>
          </a:solidFill>
          <a:latin typeface="+mn-lt"/>
          <a:ea typeface="+mn-ea"/>
          <a:cs typeface="+mn-cs"/>
          <a:sym typeface="Avenir Light"/>
        </a:defRPr>
      </a:lvl5pPr>
      <a:lvl6pPr indent="1143000" algn="ctr" defTabSz="584200">
        <a:defRPr>
          <a:solidFill>
            <a:schemeClr val="tx1"/>
          </a:solidFill>
          <a:latin typeface="+mn-lt"/>
          <a:ea typeface="+mn-ea"/>
          <a:cs typeface="+mn-cs"/>
          <a:sym typeface="Avenir Light"/>
        </a:defRPr>
      </a:lvl6pPr>
      <a:lvl7pPr indent="1371600" algn="ctr" defTabSz="584200">
        <a:defRPr>
          <a:solidFill>
            <a:schemeClr val="tx1"/>
          </a:solidFill>
          <a:latin typeface="+mn-lt"/>
          <a:ea typeface="+mn-ea"/>
          <a:cs typeface="+mn-cs"/>
          <a:sym typeface="Avenir Light"/>
        </a:defRPr>
      </a:lvl7pPr>
      <a:lvl8pPr indent="1600200" algn="ctr" defTabSz="584200">
        <a:defRPr>
          <a:solidFill>
            <a:schemeClr val="tx1"/>
          </a:solidFill>
          <a:latin typeface="+mn-lt"/>
          <a:ea typeface="+mn-ea"/>
          <a:cs typeface="+mn-cs"/>
          <a:sym typeface="Avenir Light"/>
        </a:defRPr>
      </a:lvl8pPr>
      <a:lvl9pPr indent="1828800" algn="ctr" defTabSz="584200">
        <a:defRPr>
          <a:solidFill>
            <a:schemeClr val="tx1"/>
          </a:solidFill>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lvl1pPr>
              <a:defRPr sz="7300" b="1" spc="1167">
                <a:latin typeface="Avenir Book"/>
                <a:ea typeface="Avenir Book"/>
                <a:cs typeface="Avenir Book"/>
                <a:sym typeface="Avenir Book"/>
              </a:defRPr>
            </a:lvl1pPr>
          </a:lstStyle>
          <a:p>
            <a:pPr lvl="0">
              <a:defRPr sz="1800" b="0" cap="none" spc="0">
                <a:solidFill>
                  <a:srgbClr val="000000"/>
                </a:solidFill>
              </a:defRPr>
            </a:pPr>
            <a:r>
              <a:rPr sz="7300" b="1" cap="all" spc="1167">
                <a:solidFill>
                  <a:srgbClr val="FFFFFF"/>
                </a:solidFill>
              </a:rPr>
              <a:t>By the numbers</a:t>
            </a:r>
          </a:p>
        </p:txBody>
      </p:sp>
      <p:sp>
        <p:nvSpPr>
          <p:cNvPr id="37" name="Shape 37"/>
          <p:cNvSpPr>
            <a:spLocks noGrp="1"/>
          </p:cNvSpPr>
          <p:nvPr>
            <p:ph type="body" idx="1"/>
          </p:nvPr>
        </p:nvSpPr>
        <p:spPr>
          <a:prstGeom prst="rect">
            <a:avLst/>
          </a:prstGeom>
        </p:spPr>
        <p:txBody>
          <a:bodyPr/>
          <a:lstStyle>
            <a:lvl1pPr>
              <a:defRPr sz="4200" b="1" spc="672">
                <a:solidFill>
                  <a:srgbClr val="FFE814"/>
                </a:solidFill>
              </a:defRPr>
            </a:lvl1pPr>
          </a:lstStyle>
          <a:p>
            <a:pPr lvl="0">
              <a:defRPr sz="1800" b="0" cap="none" spc="0">
                <a:solidFill>
                  <a:srgbClr val="000000"/>
                </a:solidFill>
              </a:defRPr>
            </a:pPr>
            <a:r>
              <a:rPr sz="4200" b="1" cap="all" spc="672">
                <a:solidFill>
                  <a:srgbClr val="FFE814"/>
                </a:solidFill>
              </a:rPr>
              <a:t>The Academy Awards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sz="7200" b="1" cap="all" spc="1152">
                <a:solidFill>
                  <a:srgbClr val="FFF213"/>
                </a:solidFill>
              </a:rPr>
              <a:t>$1.00</a:t>
            </a:r>
          </a:p>
        </p:txBody>
      </p:sp>
      <p:sp>
        <p:nvSpPr>
          <p:cNvPr id="70" name="Shape 70"/>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1" name="Shape 71"/>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2" name="Shape 72"/>
          <p:cNvSpPr/>
          <p:nvPr/>
        </p:nvSpPr>
        <p:spPr>
          <a:xfrm>
            <a:off x="647700" y="2235200"/>
            <a:ext cx="11023104" cy="29119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457200">
              <a:defRPr>
                <a:latin typeface="Avenir Medium"/>
                <a:ea typeface="Avenir Medium"/>
                <a:cs typeface="Avenir Medium"/>
                <a:sym typeface="Avenir Medium"/>
              </a:defRPr>
            </a:lvl1pPr>
          </a:lstStyle>
          <a:p>
            <a:pPr lvl="0">
              <a:defRPr sz="1800">
                <a:solidFill>
                  <a:srgbClr val="000000"/>
                </a:solidFill>
              </a:defRPr>
            </a:pPr>
            <a:r>
              <a:rPr sz="4000">
                <a:solidFill>
                  <a:srgbClr val="FFFFFF"/>
                </a:solidFill>
              </a:rPr>
              <a:t>Oscar winners are not allowed to sell their statue to anyone other than back to the Academy… And what does the Academy charge to buy the award?  One dollar.  </a:t>
            </a:r>
          </a:p>
        </p:txBody>
      </p:sp>
      <p:pic>
        <p:nvPicPr>
          <p:cNvPr id="73" name="640px-United_States_one_dollar_bill_obverse.jpg"/>
          <p:cNvPicPr/>
          <p:nvPr/>
        </p:nvPicPr>
        <p:blipFill>
          <a:blip r:embed="rId2"/>
          <a:stretch>
            <a:fillRect/>
          </a:stretch>
        </p:blipFill>
        <p:spPr>
          <a:xfrm>
            <a:off x="5797550" y="5871821"/>
            <a:ext cx="6486432" cy="282767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sz="7200" b="1" cap="all" spc="1152" dirty="0">
                <a:solidFill>
                  <a:srgbClr val="FFF213"/>
                </a:solidFill>
              </a:rPr>
              <a:t>$</a:t>
            </a:r>
            <a:r>
              <a:rPr lang="en-US" sz="7200" b="1" cap="all" spc="1152" dirty="0">
                <a:solidFill>
                  <a:srgbClr val="FFF213"/>
                </a:solidFill>
              </a:rPr>
              <a:t>900</a:t>
            </a:r>
            <a:endParaRPr sz="7200" b="1" cap="all" spc="1152" dirty="0">
              <a:solidFill>
                <a:srgbClr val="FFF213"/>
              </a:solidFill>
            </a:endParaRPr>
          </a:p>
        </p:txBody>
      </p:sp>
      <p:sp>
        <p:nvSpPr>
          <p:cNvPr id="70" name="Shape 70"/>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1" name="Shape 71"/>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2" name="Shape 72"/>
          <p:cNvSpPr/>
          <p:nvPr/>
        </p:nvSpPr>
        <p:spPr>
          <a:xfrm>
            <a:off x="660400" y="3560540"/>
            <a:ext cx="5311775" cy="29119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lnSpcReduction="10000"/>
          </a:bodyPr>
          <a:lstStyle>
            <a:lvl1pPr algn="l" defTabSz="457200">
              <a:defRPr>
                <a:latin typeface="Avenir Medium"/>
                <a:ea typeface="Avenir Medium"/>
                <a:cs typeface="Avenir Medium"/>
                <a:sym typeface="Avenir Medium"/>
              </a:defRPr>
            </a:lvl1pPr>
          </a:lstStyle>
          <a:p>
            <a:pPr lvl="0">
              <a:defRPr sz="1800">
                <a:solidFill>
                  <a:srgbClr val="000000"/>
                </a:solidFill>
              </a:defRPr>
            </a:pPr>
            <a:r>
              <a:rPr lang="en-US" sz="4000" dirty="0">
                <a:solidFill>
                  <a:srgbClr val="FFFFFF"/>
                </a:solidFill>
              </a:rPr>
              <a:t>The current estimated value of the 24-karat gold-plated Oscar statuette is around $900..</a:t>
            </a:r>
            <a:endParaRPr dirty="0">
              <a:solidFill>
                <a:schemeClr val="tx1"/>
              </a:solidFill>
            </a:endParaRPr>
          </a:p>
        </p:txBody>
      </p:sp>
      <p:pic>
        <p:nvPicPr>
          <p:cNvPr id="6148" name="Picture 4" descr="Related image">
            <a:extLst>
              <a:ext uri="{FF2B5EF4-FFF2-40B4-BE49-F238E27FC236}">
                <a16:creationId xmlns:a16="http://schemas.microsoft.com/office/drawing/2014/main" id="{78E7FA89-4097-49FA-BA90-FE7976F06B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6203" y="1100139"/>
            <a:ext cx="7139387" cy="865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22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sz="7200" b="1" cap="all" spc="1152">
                <a:solidFill>
                  <a:srgbClr val="FFF213"/>
                </a:solidFill>
              </a:rPr>
              <a:t>$861,542</a:t>
            </a:r>
          </a:p>
        </p:txBody>
      </p:sp>
      <p:sp>
        <p:nvSpPr>
          <p:cNvPr id="76" name="Shape 76"/>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7" name="Shape 77"/>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78" name="Shape 78"/>
          <p:cNvSpPr/>
          <p:nvPr/>
        </p:nvSpPr>
        <p:spPr>
          <a:xfrm>
            <a:off x="647700" y="1361901"/>
            <a:ext cx="10940406" cy="48961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l" defTabSz="457200">
              <a:defRPr sz="1800">
                <a:solidFill>
                  <a:srgbClr val="000000"/>
                </a:solidFill>
              </a:defRPr>
            </a:pPr>
            <a:endParaRPr sz="1600">
              <a:solidFill>
                <a:srgbClr val="EEEEEE"/>
              </a:solidFill>
              <a:latin typeface="Helvetica"/>
              <a:ea typeface="Helvetica"/>
              <a:cs typeface="Helvetica"/>
              <a:sym typeface="Helvetica"/>
            </a:endParaRPr>
          </a:p>
          <a:p>
            <a:pPr lvl="0" algn="l" defTabSz="457200">
              <a:defRPr sz="1800">
                <a:solidFill>
                  <a:srgbClr val="000000"/>
                </a:solidFill>
              </a:defRPr>
            </a:pPr>
            <a:r>
              <a:rPr sz="4000">
                <a:solidFill>
                  <a:srgbClr val="FFFFFF"/>
                </a:solidFill>
                <a:latin typeface="Avenir Medium"/>
                <a:ea typeface="Avenir Medium"/>
                <a:cs typeface="Avenir Medium"/>
                <a:sym typeface="Avenir Medium"/>
              </a:rPr>
              <a:t>In 1941, Orson Welles's won an Oscar for "Citizen Kane" (Best Original Screenplay).  His heirs would later sell the statue at an auction for $861,542 after winning a lawsuit granting them permission to sell it. </a:t>
            </a:r>
          </a:p>
        </p:txBody>
      </p:sp>
      <p:pic>
        <p:nvPicPr>
          <p:cNvPr id="79" name="Orson-Welles-Citizen-Kane-Oscar-4.jpg"/>
          <p:cNvPicPr/>
          <p:nvPr/>
        </p:nvPicPr>
        <p:blipFill>
          <a:blip r:embed="rId2"/>
          <a:stretch>
            <a:fillRect/>
          </a:stretch>
        </p:blipFill>
        <p:spPr>
          <a:xfrm>
            <a:off x="6692509" y="5869813"/>
            <a:ext cx="5639191" cy="3566287"/>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lang="en-US" sz="7200" b="1" cap="all" spc="1152" dirty="0">
                <a:solidFill>
                  <a:srgbClr val="FFF213"/>
                </a:solidFill>
              </a:rPr>
              <a:t>$60</a:t>
            </a:r>
            <a:r>
              <a:rPr sz="7200" b="1" cap="all" spc="1152" dirty="0">
                <a:solidFill>
                  <a:srgbClr val="FFF213"/>
                </a:solidFill>
              </a:rPr>
              <a:t>,000</a:t>
            </a:r>
          </a:p>
        </p:txBody>
      </p:sp>
      <p:sp>
        <p:nvSpPr>
          <p:cNvPr id="82" name="Shape 82"/>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3" name="Shape 83"/>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4" name="Shape 84"/>
          <p:cNvSpPr/>
          <p:nvPr/>
        </p:nvSpPr>
        <p:spPr>
          <a:xfrm>
            <a:off x="660400" y="2223426"/>
            <a:ext cx="11163738" cy="68295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l" defTabSz="457200">
              <a:defRPr sz="1800">
                <a:solidFill>
                  <a:srgbClr val="000000"/>
                </a:solidFill>
              </a:defRPr>
            </a:pPr>
            <a:endParaRPr sz="1600" dirty="0">
              <a:solidFill>
                <a:srgbClr val="EEEEEE"/>
              </a:solidFill>
              <a:latin typeface="Helvetica"/>
              <a:ea typeface="Helvetica"/>
              <a:cs typeface="Helvetica"/>
              <a:sym typeface="Helvetica"/>
            </a:endParaRPr>
          </a:p>
          <a:p>
            <a:pPr algn="l" defTabSz="457200">
              <a:defRPr sz="1800">
                <a:solidFill>
                  <a:srgbClr val="000000"/>
                </a:solidFill>
              </a:defRPr>
            </a:pPr>
            <a:r>
              <a:rPr lang="en-US" sz="3900" dirty="0">
                <a:solidFill>
                  <a:srgbClr val="FFFFFF"/>
                </a:solidFill>
                <a:latin typeface="Avenir Medium"/>
                <a:ea typeface="Avenir Medium"/>
                <a:cs typeface="Avenir Medium"/>
                <a:sym typeface="Avenir Medium"/>
              </a:rPr>
              <a:t>The </a:t>
            </a:r>
            <a:r>
              <a:rPr sz="3900" dirty="0">
                <a:solidFill>
                  <a:srgbClr val="FFFFFF"/>
                </a:solidFill>
                <a:latin typeface="Avenir Medium"/>
                <a:ea typeface="Avenir Medium"/>
                <a:cs typeface="Avenir Medium"/>
                <a:sym typeface="Avenir Medium"/>
              </a:rPr>
              <a:t>Oscar nominee “swag” bags</a:t>
            </a:r>
            <a:r>
              <a:rPr lang="en-US" sz="3900" dirty="0">
                <a:solidFill>
                  <a:srgbClr val="FFFFFF"/>
                </a:solidFill>
                <a:latin typeface="Avenir Medium"/>
                <a:ea typeface="Avenir Medium"/>
                <a:cs typeface="Avenir Medium"/>
                <a:sym typeface="Avenir Medium"/>
              </a:rPr>
              <a:t> given away in 2015</a:t>
            </a:r>
            <a:r>
              <a:rPr sz="3900" dirty="0">
                <a:solidFill>
                  <a:srgbClr val="FFFFFF"/>
                </a:solidFill>
                <a:latin typeface="Avenir Medium"/>
                <a:ea typeface="Avenir Medium"/>
                <a:cs typeface="Avenir Medium"/>
                <a:sym typeface="Avenir Medium"/>
              </a:rPr>
              <a:t> contain</a:t>
            </a:r>
            <a:r>
              <a:rPr lang="en-US" sz="3900" dirty="0">
                <a:solidFill>
                  <a:srgbClr val="FFFFFF"/>
                </a:solidFill>
                <a:latin typeface="Avenir Medium"/>
                <a:ea typeface="Avenir Medium"/>
                <a:cs typeface="Avenir Medium"/>
                <a:sym typeface="Avenir Medium"/>
              </a:rPr>
              <a:t>ed</a:t>
            </a:r>
            <a:r>
              <a:rPr sz="3900" dirty="0">
                <a:solidFill>
                  <a:srgbClr val="FFFFFF"/>
                </a:solidFill>
                <a:latin typeface="Avenir Medium"/>
                <a:ea typeface="Avenir Medium"/>
                <a:cs typeface="Avenir Medium"/>
                <a:sym typeface="Avenir Medium"/>
              </a:rPr>
              <a:t> a record </a:t>
            </a:r>
            <a:r>
              <a:rPr lang="en-US" sz="3900" dirty="0">
                <a:solidFill>
                  <a:srgbClr val="FFFFFF"/>
                </a:solidFill>
                <a:latin typeface="Avenir Medium"/>
                <a:ea typeface="Avenir Medium"/>
                <a:cs typeface="Avenir Medium"/>
                <a:sym typeface="Avenir Medium"/>
              </a:rPr>
              <a:t>$232,000 </a:t>
            </a:r>
            <a:r>
              <a:rPr sz="3900" dirty="0">
                <a:solidFill>
                  <a:srgbClr val="FFFFFF"/>
                </a:solidFill>
                <a:latin typeface="Avenir Medium"/>
                <a:ea typeface="Avenir Medium"/>
                <a:cs typeface="Avenir Medium"/>
                <a:sym typeface="Avenir Medium"/>
              </a:rPr>
              <a:t>worth of gifts</a:t>
            </a:r>
            <a:r>
              <a:rPr lang="en-US" sz="3900" dirty="0">
                <a:solidFill>
                  <a:srgbClr val="FFFFFF"/>
                </a:solidFill>
                <a:latin typeface="Avenir Medium"/>
                <a:ea typeface="Avenir Medium"/>
                <a:cs typeface="Avenir Medium"/>
                <a:sym typeface="Avenir Medium"/>
              </a:rPr>
              <a:t>, continuing the trend of overly extravagant gifts for celebrity attendees.  </a:t>
            </a:r>
          </a:p>
          <a:p>
            <a:pPr algn="l" defTabSz="457200">
              <a:defRPr sz="1800">
                <a:solidFill>
                  <a:srgbClr val="000000"/>
                </a:solidFill>
              </a:defRPr>
            </a:pPr>
            <a:endParaRPr lang="en-US" sz="3900" dirty="0">
              <a:latin typeface="Avenir Medium"/>
              <a:ea typeface="Avenir Medium"/>
              <a:cs typeface="Avenir Medium"/>
              <a:sym typeface="Avenir Medium"/>
            </a:endParaRPr>
          </a:p>
          <a:p>
            <a:pPr algn="l" defTabSz="457200">
              <a:defRPr sz="1800">
                <a:solidFill>
                  <a:srgbClr val="000000"/>
                </a:solidFill>
              </a:defRPr>
            </a:pPr>
            <a:r>
              <a:rPr lang="en-US" sz="3900" dirty="0">
                <a:solidFill>
                  <a:srgbClr val="FFFFFF"/>
                </a:solidFill>
                <a:latin typeface="Avenir Medium"/>
                <a:ea typeface="Avenir Medium"/>
                <a:cs typeface="Avenir Medium"/>
                <a:sym typeface="Avenir Medium"/>
              </a:rPr>
              <a:t>This year, Forbes estimates the giveaways are valued at $60,000, </a:t>
            </a:r>
            <a:r>
              <a:rPr lang="en-US" sz="3900" dirty="0">
                <a:solidFill>
                  <a:schemeClr val="tx1"/>
                </a:solidFill>
                <a:latin typeface="Avenir Medium"/>
                <a:ea typeface="Avenir Medium"/>
                <a:cs typeface="Avenir Medium"/>
                <a:sym typeface="Avenir Medium"/>
              </a:rPr>
              <a:t>including stays at the </a:t>
            </a:r>
            <a:r>
              <a:rPr lang="en-US" sz="3900" dirty="0" err="1">
                <a:solidFill>
                  <a:schemeClr val="tx1"/>
                </a:solidFill>
                <a:latin typeface="Avenir Medium"/>
                <a:ea typeface="Avenir Medium"/>
                <a:cs typeface="Avenir Medium"/>
                <a:sym typeface="Avenir Medium"/>
              </a:rPr>
              <a:t>Kahari</a:t>
            </a:r>
            <a:r>
              <a:rPr lang="en-US" sz="3900" dirty="0">
                <a:solidFill>
                  <a:schemeClr val="tx1"/>
                </a:solidFill>
                <a:latin typeface="Avenir Medium"/>
                <a:ea typeface="Avenir Medium"/>
                <a:cs typeface="Avenir Medium"/>
                <a:sym typeface="Avenir Medium"/>
              </a:rPr>
              <a:t> Resort in the Bahamas, Casa del Campo in the Dominican Republic and </a:t>
            </a:r>
            <a:r>
              <a:rPr lang="en-US" sz="3900" dirty="0" err="1">
                <a:solidFill>
                  <a:schemeClr val="tx1"/>
                </a:solidFill>
                <a:latin typeface="Avenir Medium"/>
                <a:ea typeface="Avenir Medium"/>
                <a:cs typeface="Avenir Medium"/>
                <a:sym typeface="Avenir Medium"/>
              </a:rPr>
              <a:t>Raiwasa</a:t>
            </a:r>
            <a:r>
              <a:rPr lang="en-US" sz="3900" dirty="0">
                <a:solidFill>
                  <a:schemeClr val="tx1"/>
                </a:solidFill>
                <a:latin typeface="Avenir Medium"/>
                <a:ea typeface="Avenir Medium"/>
                <a:cs typeface="Avenir Medium"/>
                <a:sym typeface="Avenir Medium"/>
              </a:rPr>
              <a:t> Resort in Fiji. Also included is a PETA hammer for breaking into cars (to save overheated dogs of course).</a:t>
            </a:r>
            <a:endParaRPr sz="3900" dirty="0">
              <a:solidFill>
                <a:schemeClr val="tx1"/>
              </a:solidFill>
              <a:latin typeface="Avenir Medium"/>
              <a:ea typeface="Avenir Medium"/>
              <a:cs typeface="Avenir Medium"/>
              <a:sym typeface="Avenir Medium"/>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8" name="Shape 8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9" name="Shape 89"/>
          <p:cNvSpPr/>
          <p:nvPr/>
        </p:nvSpPr>
        <p:spPr>
          <a:xfrm>
            <a:off x="660400" y="981670"/>
            <a:ext cx="11209867" cy="65964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l" defTabSz="397763">
              <a:defRPr sz="1800">
                <a:solidFill>
                  <a:srgbClr val="000000"/>
                </a:solidFill>
              </a:defRPr>
            </a:pPr>
            <a:r>
              <a:rPr lang="en-US" sz="3600" dirty="0">
                <a:solidFill>
                  <a:schemeClr val="tx1"/>
                </a:solidFill>
                <a:latin typeface="Avenir Medium"/>
                <a:ea typeface="Avenir Medium"/>
                <a:cs typeface="Avenir Medium"/>
                <a:sym typeface="Avenir Medium"/>
              </a:rPr>
              <a:t>According to </a:t>
            </a:r>
            <a:r>
              <a:rPr lang="en-US" sz="3600" i="1" dirty="0">
                <a:solidFill>
                  <a:schemeClr val="tx1"/>
                </a:solidFill>
                <a:latin typeface="Avenir Medium"/>
                <a:ea typeface="Avenir Medium"/>
                <a:cs typeface="Avenir Medium"/>
                <a:sym typeface="Avenir Medium"/>
              </a:rPr>
              <a:t>Forbes</a:t>
            </a:r>
            <a:r>
              <a:rPr lang="en-US" sz="3600" dirty="0">
                <a:solidFill>
                  <a:schemeClr val="tx1"/>
                </a:solidFill>
                <a:latin typeface="Avenir Medium"/>
                <a:ea typeface="Avenir Medium"/>
                <a:cs typeface="Avenir Medium"/>
                <a:sym typeface="Avenir Medium"/>
              </a:rPr>
              <a:t>, ABC will earn an estimated $129 million in ad revenue for airing the Oscars this Sunday, including spots that will air during the show and throughout its red carpet coverage.</a:t>
            </a:r>
            <a:endParaRPr sz="3600" dirty="0">
              <a:solidFill>
                <a:schemeClr val="tx1"/>
              </a:solidFill>
              <a:latin typeface="Avenir Medium"/>
              <a:ea typeface="Avenir Medium"/>
              <a:cs typeface="Avenir Medium"/>
              <a:sym typeface="Avenir Medium"/>
            </a:endParaRPr>
          </a:p>
        </p:txBody>
      </p:sp>
      <p:sp>
        <p:nvSpPr>
          <p:cNvPr id="90" name="Shape 90"/>
          <p:cNvSpPr>
            <a:spLocks noGrp="1"/>
          </p:cNvSpPr>
          <p:nvPr>
            <p:ph type="title"/>
          </p:nvPr>
        </p:nvSpPr>
        <p:spPr>
          <a:xfrm>
            <a:off x="660400" y="609600"/>
            <a:ext cx="7768233" cy="1854200"/>
          </a:xfrm>
          <a:prstGeom prst="rect">
            <a:avLst/>
          </a:prstGeom>
        </p:spPr>
        <p:txBody>
          <a:bodyPr/>
          <a:lstStyle>
            <a:lvl1pPr defTabSz="397256">
              <a:defRPr sz="6800" b="1" spc="1088">
                <a:solidFill>
                  <a:srgbClr val="FFF213"/>
                </a:solidFill>
                <a:latin typeface="Avenir Book"/>
                <a:ea typeface="Avenir Book"/>
                <a:cs typeface="Avenir Book"/>
                <a:sym typeface="Avenir Book"/>
              </a:defRPr>
            </a:lvl1pPr>
          </a:lstStyle>
          <a:p>
            <a:pPr lvl="0">
              <a:defRPr sz="1800" b="0" cap="none" spc="0">
                <a:solidFill>
                  <a:srgbClr val="000000"/>
                </a:solidFill>
              </a:defRPr>
            </a:pPr>
            <a:r>
              <a:rPr sz="6800" b="1" cap="all" spc="1088" dirty="0">
                <a:solidFill>
                  <a:srgbClr val="FFF213"/>
                </a:solidFill>
              </a:rPr>
              <a:t>$</a:t>
            </a:r>
            <a:r>
              <a:rPr lang="en-US" sz="6800" b="1" cap="all" spc="1088" dirty="0">
                <a:solidFill>
                  <a:srgbClr val="FFF213"/>
                </a:solidFill>
              </a:rPr>
              <a:t>129</a:t>
            </a:r>
            <a:r>
              <a:rPr sz="6800" b="1" cap="all" spc="1088" dirty="0">
                <a:solidFill>
                  <a:srgbClr val="FFF213"/>
                </a:solidFill>
              </a:rPr>
              <a:t> million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8" name="Shape 8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9" name="Shape 89"/>
          <p:cNvSpPr/>
          <p:nvPr/>
        </p:nvSpPr>
        <p:spPr>
          <a:xfrm>
            <a:off x="660400" y="981670"/>
            <a:ext cx="11209867" cy="70447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l" defTabSz="397763">
              <a:defRPr sz="1800">
                <a:solidFill>
                  <a:srgbClr val="000000"/>
                </a:solidFill>
              </a:defRPr>
            </a:pPr>
            <a:r>
              <a:rPr lang="en-US" sz="3600" dirty="0">
                <a:solidFill>
                  <a:schemeClr val="tx1"/>
                </a:solidFill>
                <a:latin typeface="Avenir Medium"/>
                <a:ea typeface="Avenir Medium"/>
                <a:cs typeface="Avenir Medium"/>
                <a:sym typeface="Avenir Medium"/>
              </a:rPr>
              <a:t>According to </a:t>
            </a:r>
            <a:r>
              <a:rPr lang="en-US" sz="3600" i="1" dirty="0">
                <a:solidFill>
                  <a:schemeClr val="tx1"/>
                </a:solidFill>
                <a:latin typeface="Avenir Medium"/>
                <a:ea typeface="Avenir Medium"/>
                <a:cs typeface="Avenir Medium"/>
                <a:sym typeface="Avenir Medium"/>
              </a:rPr>
              <a:t>Variety</a:t>
            </a:r>
            <a:r>
              <a:rPr lang="en-US" sz="3600" dirty="0">
                <a:solidFill>
                  <a:schemeClr val="tx1"/>
                </a:solidFill>
                <a:latin typeface="Avenir Medium"/>
                <a:ea typeface="Avenir Medium"/>
                <a:cs typeface="Avenir Medium"/>
                <a:sym typeface="Avenir Medium"/>
              </a:rPr>
              <a:t>, ABC is charging roughly $2 million per 30-second advertising spot in its April 25</a:t>
            </a:r>
            <a:r>
              <a:rPr lang="en-US" sz="3600" baseline="30000" dirty="0">
                <a:solidFill>
                  <a:schemeClr val="tx1"/>
                </a:solidFill>
                <a:latin typeface="Avenir Medium"/>
                <a:ea typeface="Avenir Medium"/>
                <a:cs typeface="Avenir Medium"/>
                <a:sym typeface="Avenir Medium"/>
              </a:rPr>
              <a:t>th</a:t>
            </a:r>
            <a:r>
              <a:rPr lang="en-US" sz="3600" dirty="0">
                <a:solidFill>
                  <a:schemeClr val="tx1"/>
                </a:solidFill>
                <a:latin typeface="Avenir Medium"/>
                <a:ea typeface="Avenir Medium"/>
                <a:cs typeface="Avenir Medium"/>
                <a:sym typeface="Avenir Medium"/>
              </a:rPr>
              <a:t> broadcast of the 93</a:t>
            </a:r>
            <a:r>
              <a:rPr lang="en-US" sz="3600" baseline="30000" dirty="0">
                <a:solidFill>
                  <a:schemeClr val="tx1"/>
                </a:solidFill>
                <a:latin typeface="Avenir Medium"/>
                <a:ea typeface="Avenir Medium"/>
                <a:cs typeface="Avenir Medium"/>
                <a:sym typeface="Avenir Medium"/>
              </a:rPr>
              <a:t>rd</a:t>
            </a:r>
            <a:r>
              <a:rPr lang="en-US" sz="3600" dirty="0">
                <a:solidFill>
                  <a:schemeClr val="tx1"/>
                </a:solidFill>
                <a:latin typeface="Avenir Medium"/>
                <a:ea typeface="Avenir Medium"/>
                <a:cs typeface="Avenir Medium"/>
                <a:sym typeface="Avenir Medium"/>
              </a:rPr>
              <a:t> annual Academy Awards.  That’s down from the $2.8 million they reportedly charged in 2018.</a:t>
            </a:r>
            <a:endParaRPr sz="3600" dirty="0">
              <a:solidFill>
                <a:schemeClr val="tx1"/>
              </a:solidFill>
              <a:latin typeface="Avenir Medium"/>
              <a:ea typeface="Avenir Medium"/>
              <a:cs typeface="Avenir Medium"/>
              <a:sym typeface="Avenir Medium"/>
            </a:endParaRPr>
          </a:p>
        </p:txBody>
      </p:sp>
      <p:sp>
        <p:nvSpPr>
          <p:cNvPr id="90" name="Shape 90"/>
          <p:cNvSpPr>
            <a:spLocks noGrp="1"/>
          </p:cNvSpPr>
          <p:nvPr>
            <p:ph type="title"/>
          </p:nvPr>
        </p:nvSpPr>
        <p:spPr>
          <a:xfrm>
            <a:off x="660400" y="609600"/>
            <a:ext cx="7768233" cy="1854200"/>
          </a:xfrm>
          <a:prstGeom prst="rect">
            <a:avLst/>
          </a:prstGeom>
        </p:spPr>
        <p:txBody>
          <a:bodyPr/>
          <a:lstStyle>
            <a:lvl1pPr defTabSz="397256">
              <a:defRPr sz="6800" b="1" spc="1088">
                <a:solidFill>
                  <a:srgbClr val="FFF213"/>
                </a:solidFill>
                <a:latin typeface="Avenir Book"/>
                <a:ea typeface="Avenir Book"/>
                <a:cs typeface="Avenir Book"/>
                <a:sym typeface="Avenir Book"/>
              </a:defRPr>
            </a:lvl1pPr>
          </a:lstStyle>
          <a:p>
            <a:pPr lvl="0">
              <a:defRPr sz="1800" b="0" cap="none" spc="0">
                <a:solidFill>
                  <a:srgbClr val="000000"/>
                </a:solidFill>
              </a:defRPr>
            </a:pPr>
            <a:r>
              <a:rPr sz="6800" b="1" cap="all" spc="1088" dirty="0">
                <a:solidFill>
                  <a:srgbClr val="FFF213"/>
                </a:solidFill>
              </a:rPr>
              <a:t>$</a:t>
            </a:r>
            <a:r>
              <a:rPr lang="en-US" sz="6800" b="1" cap="all" spc="1088" dirty="0">
                <a:solidFill>
                  <a:srgbClr val="FFF213"/>
                </a:solidFill>
              </a:rPr>
              <a:t>2</a:t>
            </a:r>
            <a:r>
              <a:rPr sz="6800" b="1" cap="all" spc="1088" dirty="0">
                <a:solidFill>
                  <a:srgbClr val="FFF213"/>
                </a:solidFill>
              </a:rPr>
              <a:t> million </a:t>
            </a:r>
          </a:p>
        </p:txBody>
      </p:sp>
    </p:spTree>
    <p:extLst>
      <p:ext uri="{BB962C8B-B14F-4D97-AF65-F5344CB8AC3E}">
        <p14:creationId xmlns:p14="http://schemas.microsoft.com/office/powerpoint/2010/main" val="21694014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2" name="Shape 52"/>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3" name="Shape 53"/>
          <p:cNvSpPr/>
          <p:nvPr/>
        </p:nvSpPr>
        <p:spPr>
          <a:xfrm>
            <a:off x="660400" y="2465784"/>
            <a:ext cx="5842000" cy="51014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425195">
              <a:defRPr sz="3627">
                <a:latin typeface="Avenir Medium"/>
                <a:ea typeface="Avenir Medium"/>
                <a:cs typeface="Avenir Medium"/>
                <a:sym typeface="Avenir Medium"/>
              </a:defRPr>
            </a:lvl1pPr>
          </a:lstStyle>
          <a:p>
            <a:pPr lvl="0">
              <a:defRPr sz="1800">
                <a:solidFill>
                  <a:srgbClr val="000000"/>
                </a:solidFill>
              </a:defRPr>
            </a:pPr>
            <a:r>
              <a:rPr lang="en-US" sz="3600" dirty="0">
                <a:solidFill>
                  <a:srgbClr val="FFFFFF"/>
                </a:solidFill>
              </a:rPr>
              <a:t>Advertising isn’t limited to television.  The cost for a one-page ad in the Hollywood Reporter during Oscar season comes in at $72,000.</a:t>
            </a:r>
            <a:endParaRPr sz="3600" dirty="0">
              <a:solidFill>
                <a:srgbClr val="FFFFFF"/>
              </a:solidFill>
            </a:endParaRPr>
          </a:p>
        </p:txBody>
      </p:sp>
      <p:sp>
        <p:nvSpPr>
          <p:cNvPr id="55" name="Shape 55"/>
          <p:cNvSpPr>
            <a:spLocks noGrp="1"/>
          </p:cNvSpPr>
          <p:nvPr>
            <p:ph type="title"/>
          </p:nvPr>
        </p:nvSpPr>
        <p:spPr>
          <a:xfrm>
            <a:off x="660400" y="609600"/>
            <a:ext cx="5334299" cy="1854200"/>
          </a:xfrm>
          <a:prstGeom prst="rect">
            <a:avLst/>
          </a:prstGeom>
        </p:spPr>
        <p:txBody>
          <a:bodyPr>
            <a:normAutofit/>
          </a:bodyPr>
          <a:lstStyle>
            <a:lvl1pPr defTabSz="292100">
              <a:defRPr sz="5000" b="1" spc="800">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7200" b="1" cap="all" spc="800" dirty="0">
                <a:solidFill>
                  <a:srgbClr val="FFF213"/>
                </a:solidFill>
              </a:rPr>
              <a:t>$72,000</a:t>
            </a:r>
            <a:r>
              <a:rPr sz="7200" b="1" cap="all" spc="800" dirty="0">
                <a:solidFill>
                  <a:srgbClr val="FFF213"/>
                </a:solidFill>
              </a:rPr>
              <a:t> </a:t>
            </a:r>
          </a:p>
        </p:txBody>
      </p:sp>
      <p:pic>
        <p:nvPicPr>
          <p:cNvPr id="6146" name="Picture 2" descr="http://www.hollywoodreporter.com/sites/default/files/thr_issue_07_ali_mahershala_cover_magazine_issue_1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1" y="1052116"/>
            <a:ext cx="4343399"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0649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2" name="Shape 52"/>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3" name="Shape 53"/>
          <p:cNvSpPr/>
          <p:nvPr/>
        </p:nvSpPr>
        <p:spPr>
          <a:xfrm>
            <a:off x="660399" y="2465784"/>
            <a:ext cx="6265333" cy="51014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425195">
              <a:defRPr sz="3627">
                <a:latin typeface="Avenir Medium"/>
                <a:ea typeface="Avenir Medium"/>
                <a:cs typeface="Avenir Medium"/>
                <a:sym typeface="Avenir Medium"/>
              </a:defRPr>
            </a:lvl1pPr>
          </a:lstStyle>
          <a:p>
            <a:pPr lvl="0">
              <a:defRPr sz="1800">
                <a:solidFill>
                  <a:srgbClr val="000000"/>
                </a:solidFill>
              </a:defRPr>
            </a:pPr>
            <a:r>
              <a:rPr lang="en-US" sz="3600" dirty="0">
                <a:solidFill>
                  <a:srgbClr val="FFFFFF"/>
                </a:solidFill>
              </a:rPr>
              <a:t>On average, a film will see a $9 million average increase in box office sales for winning an Oscar for Best Picture</a:t>
            </a:r>
            <a:endParaRPr sz="3600" dirty="0">
              <a:solidFill>
                <a:srgbClr val="FFFFFF"/>
              </a:solidFill>
            </a:endParaRPr>
          </a:p>
        </p:txBody>
      </p:sp>
      <p:sp>
        <p:nvSpPr>
          <p:cNvPr id="55" name="Shape 55"/>
          <p:cNvSpPr>
            <a:spLocks noGrp="1"/>
          </p:cNvSpPr>
          <p:nvPr>
            <p:ph type="title"/>
          </p:nvPr>
        </p:nvSpPr>
        <p:spPr>
          <a:xfrm>
            <a:off x="660400" y="609600"/>
            <a:ext cx="6038900" cy="1854200"/>
          </a:xfrm>
          <a:prstGeom prst="rect">
            <a:avLst/>
          </a:prstGeom>
        </p:spPr>
        <p:txBody>
          <a:bodyPr>
            <a:normAutofit/>
          </a:bodyPr>
          <a:lstStyle>
            <a:lvl1pPr defTabSz="292100">
              <a:defRPr sz="5000" b="1" spc="800">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7200" b="1" cap="all" spc="800" dirty="0">
                <a:solidFill>
                  <a:srgbClr val="FFF213"/>
                </a:solidFill>
              </a:rPr>
              <a:t>$9 million</a:t>
            </a:r>
            <a:r>
              <a:rPr sz="7200" b="1" cap="all" spc="800" dirty="0">
                <a:solidFill>
                  <a:srgbClr val="FFF213"/>
                </a:solidFill>
              </a:rPr>
              <a:t> </a:t>
            </a:r>
          </a:p>
        </p:txBody>
      </p:sp>
      <p:pic>
        <p:nvPicPr>
          <p:cNvPr id="2050" name="Picture 2" descr="Academy Awards - Wikipedia">
            <a:extLst>
              <a:ext uri="{FF2B5EF4-FFF2-40B4-BE49-F238E27FC236}">
                <a16:creationId xmlns:a16="http://schemas.microsoft.com/office/drawing/2014/main" id="{C41CC0AB-0C81-FC40-896B-86C563DB3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046" y="2016654"/>
            <a:ext cx="3309653" cy="599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7573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8" name="Shape 8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9" name="Shape 89"/>
          <p:cNvSpPr/>
          <p:nvPr/>
        </p:nvSpPr>
        <p:spPr>
          <a:xfrm>
            <a:off x="660400" y="1718271"/>
            <a:ext cx="11277600" cy="344639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l" defTabSz="397763">
              <a:defRPr sz="1800">
                <a:solidFill>
                  <a:srgbClr val="000000"/>
                </a:solidFill>
              </a:defRPr>
            </a:pPr>
            <a:r>
              <a:rPr lang="en-US" sz="3600" b="1" dirty="0">
                <a:solidFill>
                  <a:schemeClr val="tx1"/>
                </a:solidFill>
                <a:latin typeface="Avenir Book" panose="02000503020000020003" pitchFamily="2" charset="0"/>
              </a:rPr>
              <a:t>The total cost of production for the 2021 Oscars?  A whopping $40 million.</a:t>
            </a:r>
            <a:endParaRPr sz="3600" b="1" dirty="0">
              <a:solidFill>
                <a:schemeClr val="tx1"/>
              </a:solidFill>
              <a:latin typeface="Avenir Book" panose="02000503020000020003" pitchFamily="2" charset="0"/>
              <a:ea typeface="Avenir Medium"/>
              <a:cs typeface="Avenir Medium"/>
              <a:sym typeface="Avenir Medium"/>
            </a:endParaRPr>
          </a:p>
        </p:txBody>
      </p:sp>
      <p:sp>
        <p:nvSpPr>
          <p:cNvPr id="90" name="Shape 90"/>
          <p:cNvSpPr>
            <a:spLocks noGrp="1"/>
          </p:cNvSpPr>
          <p:nvPr>
            <p:ph type="title"/>
          </p:nvPr>
        </p:nvSpPr>
        <p:spPr>
          <a:xfrm>
            <a:off x="660400" y="609600"/>
            <a:ext cx="7768233" cy="1854200"/>
          </a:xfrm>
          <a:prstGeom prst="rect">
            <a:avLst/>
          </a:prstGeom>
        </p:spPr>
        <p:txBody>
          <a:bodyPr/>
          <a:lstStyle>
            <a:lvl1pPr defTabSz="397256">
              <a:defRPr sz="6800" b="1" spc="1088">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6800" b="1" cap="all" spc="1088" dirty="0">
                <a:solidFill>
                  <a:srgbClr val="FFF213"/>
                </a:solidFill>
              </a:rPr>
              <a:t>$40 million</a:t>
            </a:r>
            <a:endParaRPr sz="6800" b="1" cap="all" spc="1088" dirty="0">
              <a:solidFill>
                <a:srgbClr val="FFF213"/>
              </a:solidFill>
            </a:endParaRPr>
          </a:p>
        </p:txBody>
      </p:sp>
      <p:pic>
        <p:nvPicPr>
          <p:cNvPr id="10" name="Picture 2" descr="Image result for los angeles">
            <a:extLst>
              <a:ext uri="{FF2B5EF4-FFF2-40B4-BE49-F238E27FC236}">
                <a16:creationId xmlns:a16="http://schemas.microsoft.com/office/drawing/2014/main" id="{3C222A68-BE64-DC4A-B183-C2196B22D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633" y="5451475"/>
            <a:ext cx="609600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4621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8" name="Shape 8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89" name="Shape 89"/>
          <p:cNvSpPr/>
          <p:nvPr/>
        </p:nvSpPr>
        <p:spPr>
          <a:xfrm>
            <a:off x="660400" y="1970519"/>
            <a:ext cx="9870967" cy="65964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l" defTabSz="397763">
              <a:defRPr sz="1800">
                <a:solidFill>
                  <a:srgbClr val="000000"/>
                </a:solidFill>
              </a:defRPr>
            </a:pPr>
            <a:r>
              <a:rPr lang="en-US" sz="3600" b="1" dirty="0">
                <a:solidFill>
                  <a:schemeClr val="tx1"/>
                </a:solidFill>
                <a:latin typeface="Avenir Book" panose="02000503020000020003" pitchFamily="2" charset="0"/>
              </a:rPr>
              <a:t>This year, 32% of the Oscar nominees are women, the highest percentage in the history of the Academy Awards</a:t>
            </a:r>
            <a:endParaRPr sz="3600" b="1" dirty="0">
              <a:solidFill>
                <a:schemeClr val="tx1"/>
              </a:solidFill>
              <a:latin typeface="Avenir Book" panose="02000503020000020003" pitchFamily="2" charset="0"/>
              <a:ea typeface="Avenir Medium"/>
              <a:cs typeface="Avenir Medium"/>
              <a:sym typeface="Avenir Medium"/>
            </a:endParaRPr>
          </a:p>
        </p:txBody>
      </p:sp>
      <p:sp>
        <p:nvSpPr>
          <p:cNvPr id="90" name="Shape 90"/>
          <p:cNvSpPr>
            <a:spLocks noGrp="1"/>
          </p:cNvSpPr>
          <p:nvPr>
            <p:ph type="title"/>
          </p:nvPr>
        </p:nvSpPr>
        <p:spPr>
          <a:xfrm>
            <a:off x="660400" y="609600"/>
            <a:ext cx="7768233" cy="1854200"/>
          </a:xfrm>
          <a:prstGeom prst="rect">
            <a:avLst/>
          </a:prstGeom>
        </p:spPr>
        <p:txBody>
          <a:bodyPr/>
          <a:lstStyle>
            <a:lvl1pPr defTabSz="397256">
              <a:defRPr sz="6800" b="1" spc="1088">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6800" b="1" cap="all" spc="1088" dirty="0">
                <a:solidFill>
                  <a:srgbClr val="FFF213"/>
                </a:solidFill>
              </a:rPr>
              <a:t>32%</a:t>
            </a:r>
            <a:endParaRPr sz="6800" b="1" cap="all" spc="1088" dirty="0">
              <a:solidFill>
                <a:srgbClr val="FFF213"/>
              </a:solidFill>
            </a:endParaRPr>
          </a:p>
        </p:txBody>
      </p:sp>
    </p:spTree>
    <p:extLst>
      <p:ext uri="{BB962C8B-B14F-4D97-AF65-F5344CB8AC3E}">
        <p14:creationId xmlns:p14="http://schemas.microsoft.com/office/powerpoint/2010/main" val="13513864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5600" b="1" cap="all" spc="896" dirty="0">
                <a:solidFill>
                  <a:srgbClr val="FFF213"/>
                </a:solidFill>
              </a:rPr>
              <a:t>4</a:t>
            </a:r>
            <a:endParaRPr sz="5600" b="1" cap="all" spc="896" dirty="0">
              <a:solidFill>
                <a:srgbClr val="FFF213"/>
              </a:solidFill>
            </a:endParaRPr>
          </a:p>
        </p:txBody>
      </p:sp>
      <p:sp>
        <p:nvSpPr>
          <p:cNvPr id="41" name="Shape 41"/>
          <p:cNvSpPr>
            <a:spLocks noGrp="1"/>
          </p:cNvSpPr>
          <p:nvPr>
            <p:ph type="body" idx="1"/>
          </p:nvPr>
        </p:nvSpPr>
        <p:spPr>
          <a:xfrm>
            <a:off x="660400" y="2332567"/>
            <a:ext cx="10972800" cy="2882900"/>
          </a:xfrm>
          <a:prstGeom prst="rect">
            <a:avLst/>
          </a:prstGeom>
        </p:spPr>
        <p:txBody>
          <a:bodyPr/>
          <a:lstStyle>
            <a:lvl1pPr marL="0" indent="0" defTabSz="457200">
              <a:spcBef>
                <a:spcPts val="0"/>
              </a:spcBef>
              <a:buClrTx/>
              <a:buSzTx/>
              <a:buNone/>
              <a:defRPr sz="3900">
                <a:latin typeface="Avenir Medium"/>
                <a:ea typeface="Avenir Medium"/>
                <a:cs typeface="Avenir Medium"/>
                <a:sym typeface="Avenir Medium"/>
              </a:defRPr>
            </a:lvl1pPr>
          </a:lstStyle>
          <a:p>
            <a:pPr lvl="0">
              <a:defRPr sz="1800">
                <a:solidFill>
                  <a:srgbClr val="000000"/>
                </a:solidFill>
              </a:defRPr>
            </a:pPr>
            <a:r>
              <a:rPr lang="en-US" sz="3900" dirty="0">
                <a:solidFill>
                  <a:srgbClr val="FFFFFF"/>
                </a:solidFill>
              </a:rPr>
              <a:t>The 2021 Academy Awards will mark just the 4</a:t>
            </a:r>
            <a:r>
              <a:rPr lang="en-US" sz="3900" baseline="30000" dirty="0">
                <a:solidFill>
                  <a:srgbClr val="FFFFFF"/>
                </a:solidFill>
              </a:rPr>
              <a:t>th</a:t>
            </a:r>
            <a:r>
              <a:rPr lang="en-US" sz="3900" dirty="0">
                <a:solidFill>
                  <a:srgbClr val="FFFFFF"/>
                </a:solidFill>
              </a:rPr>
              <a:t> time in history that the show was postponed.</a:t>
            </a:r>
            <a:endParaRPr sz="3900" dirty="0">
              <a:solidFill>
                <a:srgbClr val="FFFFFF"/>
              </a:solidFill>
            </a:endParaRPr>
          </a:p>
        </p:txBody>
      </p:sp>
      <p:pic>
        <p:nvPicPr>
          <p:cNvPr id="1026" name="Picture 2" descr="Oscar Talk 2019 : Jacob Burns Film Center">
            <a:extLst>
              <a:ext uri="{FF2B5EF4-FFF2-40B4-BE49-F238E27FC236}">
                <a16:creationId xmlns:a16="http://schemas.microsoft.com/office/drawing/2014/main" id="{9D6F53B8-368E-F445-AEA0-224A793076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57" b="24537"/>
          <a:stretch/>
        </p:blipFill>
        <p:spPr bwMode="auto">
          <a:xfrm>
            <a:off x="0" y="5537200"/>
            <a:ext cx="13004800"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684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118" name="Shape 11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119" name="Shape 119"/>
          <p:cNvSpPr/>
          <p:nvPr/>
        </p:nvSpPr>
        <p:spPr>
          <a:xfrm>
            <a:off x="660401" y="940515"/>
            <a:ext cx="8742392" cy="488111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457200">
              <a:defRPr sz="3900">
                <a:latin typeface="Avenir Medium"/>
                <a:ea typeface="Avenir Medium"/>
                <a:cs typeface="Avenir Medium"/>
                <a:sym typeface="Avenir Medium"/>
              </a:defRPr>
            </a:lvl1pPr>
          </a:lstStyle>
          <a:p>
            <a:pPr lvl="0">
              <a:defRPr sz="1800">
                <a:solidFill>
                  <a:srgbClr val="000000"/>
                </a:solidFill>
              </a:defRPr>
            </a:pPr>
            <a:r>
              <a:rPr lang="en-US" sz="3900" dirty="0">
                <a:solidFill>
                  <a:srgbClr val="FFFFFF"/>
                </a:solidFill>
              </a:rPr>
              <a:t>According to Variety, Oscar campaign budgets for films seeking nominations in multiple categories can run from $10 to $20 million</a:t>
            </a:r>
            <a:endParaRPr sz="3900" dirty="0">
              <a:solidFill>
                <a:srgbClr val="FFFFFF"/>
              </a:solidFill>
            </a:endParaRPr>
          </a:p>
        </p:txBody>
      </p:sp>
      <p:sp>
        <p:nvSpPr>
          <p:cNvPr id="120" name="Shape 120"/>
          <p:cNvSpPr>
            <a:spLocks noGrp="1"/>
          </p:cNvSpPr>
          <p:nvPr>
            <p:ph type="title"/>
          </p:nvPr>
        </p:nvSpPr>
        <p:spPr>
          <a:xfrm>
            <a:off x="660400" y="609600"/>
            <a:ext cx="8997950" cy="1854200"/>
          </a:xfrm>
          <a:prstGeom prst="rect">
            <a:avLst/>
          </a:prstGeom>
        </p:spPr>
        <p:txBody>
          <a:bodyPr>
            <a:normAutofit fontScale="90000"/>
          </a:bodyPr>
          <a:lstStyle>
            <a:lvl1pPr>
              <a:defRPr sz="10000" b="1" spc="1600">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6600" b="1" cap="all" spc="1600" dirty="0">
                <a:solidFill>
                  <a:srgbClr val="FFF213"/>
                </a:solidFill>
              </a:rPr>
              <a:t>$10-20 million</a:t>
            </a:r>
            <a:endParaRPr sz="6600" b="1" cap="all" spc="1600" dirty="0">
              <a:solidFill>
                <a:srgbClr val="FFF213"/>
              </a:solidFill>
            </a:endParaRPr>
          </a:p>
        </p:txBody>
      </p:sp>
      <p:pic>
        <p:nvPicPr>
          <p:cNvPr id="2050" name="Picture 2" descr="Image result for oscars nominations">
            <a:extLst>
              <a:ext uri="{FF2B5EF4-FFF2-40B4-BE49-F238E27FC236}">
                <a16:creationId xmlns:a16="http://schemas.microsoft.com/office/drawing/2014/main" id="{10EFE97D-33AC-4627-89E4-80E2E03DB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409" y="5124211"/>
            <a:ext cx="7146293" cy="401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946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118" name="Shape 118"/>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119" name="Shape 119"/>
          <p:cNvSpPr/>
          <p:nvPr/>
        </p:nvSpPr>
        <p:spPr>
          <a:xfrm>
            <a:off x="605124" y="1354583"/>
            <a:ext cx="8142001" cy="488111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457200">
              <a:defRPr sz="3900">
                <a:latin typeface="Avenir Medium"/>
                <a:ea typeface="Avenir Medium"/>
                <a:cs typeface="Avenir Medium"/>
                <a:sym typeface="Avenir Medium"/>
              </a:defRPr>
            </a:lvl1pPr>
          </a:lstStyle>
          <a:p>
            <a:pPr lvl="0">
              <a:defRPr sz="1800">
                <a:solidFill>
                  <a:srgbClr val="000000"/>
                </a:solidFill>
              </a:defRPr>
            </a:pPr>
            <a:r>
              <a:rPr lang="en-US" sz="3900" dirty="0">
                <a:solidFill>
                  <a:srgbClr val="FFFFFF"/>
                </a:solidFill>
              </a:rPr>
              <a:t>According to reports, the greater Los Angeles area’s economy receives a $130 million boost annually from hosting the Academy Awards</a:t>
            </a:r>
            <a:endParaRPr sz="3900" dirty="0">
              <a:solidFill>
                <a:srgbClr val="FFFFFF"/>
              </a:solidFill>
            </a:endParaRPr>
          </a:p>
        </p:txBody>
      </p:sp>
      <p:sp>
        <p:nvSpPr>
          <p:cNvPr id="120" name="Shape 120"/>
          <p:cNvSpPr>
            <a:spLocks noGrp="1"/>
          </p:cNvSpPr>
          <p:nvPr>
            <p:ph type="title"/>
          </p:nvPr>
        </p:nvSpPr>
        <p:spPr>
          <a:xfrm>
            <a:off x="660400" y="609600"/>
            <a:ext cx="8997950" cy="1854200"/>
          </a:xfrm>
          <a:prstGeom prst="rect">
            <a:avLst/>
          </a:prstGeom>
        </p:spPr>
        <p:txBody>
          <a:bodyPr>
            <a:normAutofit/>
          </a:bodyPr>
          <a:lstStyle>
            <a:lvl1pPr>
              <a:defRPr sz="10000" b="1" spc="1600">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6600" b="1" cap="all" spc="1600" dirty="0">
                <a:solidFill>
                  <a:srgbClr val="FFF213"/>
                </a:solidFill>
              </a:rPr>
              <a:t>$130 million</a:t>
            </a:r>
            <a:endParaRPr sz="6600" b="1" cap="all" spc="1600" dirty="0">
              <a:solidFill>
                <a:srgbClr val="FFF213"/>
              </a:solidFill>
            </a:endParaRPr>
          </a:p>
        </p:txBody>
      </p:sp>
      <p:pic>
        <p:nvPicPr>
          <p:cNvPr id="7170" name="Picture 2" descr="Image result for los ang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5743574"/>
            <a:ext cx="6096000" cy="36766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raining cash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0376" y="5664201"/>
            <a:ext cx="20193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8193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pPr lvl="0" defTabSz="490727">
              <a:defRPr sz="1800" cap="none" spc="0">
                <a:solidFill>
                  <a:srgbClr val="000000"/>
                </a:solidFill>
              </a:defRPr>
            </a:pPr>
            <a:r>
              <a:rPr sz="6132" b="1" cap="all" spc="981">
                <a:solidFill>
                  <a:srgbClr val="FFFFFF"/>
                </a:solidFill>
                <a:latin typeface="Avenir Book"/>
                <a:ea typeface="Avenir Book"/>
                <a:cs typeface="Avenir Book"/>
                <a:sym typeface="Avenir Book"/>
              </a:rPr>
              <a:t>questions for class</a:t>
            </a:r>
          </a:p>
          <a:p>
            <a:pPr lvl="0" defTabSz="490727">
              <a:defRPr sz="1800" cap="none" spc="0">
                <a:solidFill>
                  <a:srgbClr val="000000"/>
                </a:solidFill>
              </a:defRPr>
            </a:pPr>
            <a:r>
              <a:rPr sz="6132" b="1" cap="all" spc="981">
                <a:solidFill>
                  <a:srgbClr val="FFFFFF"/>
                </a:solidFill>
                <a:latin typeface="Avenir Book"/>
                <a:ea typeface="Avenir Book"/>
                <a:cs typeface="Avenir Book"/>
                <a:sym typeface="Avenir Book"/>
              </a:rPr>
              <a:t>discussion</a:t>
            </a:r>
          </a:p>
        </p:txBody>
      </p:sp>
      <p:sp>
        <p:nvSpPr>
          <p:cNvPr id="124" name="Shape 124"/>
          <p:cNvSpPr>
            <a:spLocks noGrp="1"/>
          </p:cNvSpPr>
          <p:nvPr>
            <p:ph type="body" idx="1"/>
          </p:nvPr>
        </p:nvSpPr>
        <p:spPr>
          <a:prstGeom prst="rect">
            <a:avLst/>
          </a:prstGeom>
        </p:spPr>
        <p:txBody>
          <a:bodyPr/>
          <a:lstStyle>
            <a:lvl1pPr>
              <a:defRPr sz="4200" b="1" spc="672">
                <a:solidFill>
                  <a:srgbClr val="FFE814"/>
                </a:solidFill>
              </a:defRPr>
            </a:lvl1pPr>
          </a:lstStyle>
          <a:p>
            <a:pPr lvl="0">
              <a:defRPr sz="1800" b="0" cap="none" spc="0">
                <a:solidFill>
                  <a:srgbClr val="000000"/>
                </a:solidFill>
              </a:defRPr>
            </a:pPr>
            <a:r>
              <a:rPr sz="4200" b="1" cap="all" spc="672">
                <a:solidFill>
                  <a:srgbClr val="FFE814"/>
                </a:solidFill>
              </a:rPr>
              <a:t>The Academy Awards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508000" y="1803400"/>
            <a:ext cx="11684000" cy="7213600"/>
          </a:xfrm>
          <a:prstGeom prst="rect">
            <a:avLst/>
          </a:prstGeom>
        </p:spPr>
        <p:txBody>
          <a:bodyPr/>
          <a:lstStyle/>
          <a:p>
            <a:pPr lvl="0" defTabSz="519937">
              <a:defRPr sz="1800" cap="none" spc="0">
                <a:solidFill>
                  <a:srgbClr val="000000"/>
                </a:solidFill>
              </a:defRPr>
            </a:pPr>
            <a:r>
              <a:rPr sz="3382" cap="all" spc="541" dirty="0">
                <a:solidFill>
                  <a:srgbClr val="FFFFFF"/>
                </a:solidFill>
              </a:rPr>
              <a:t>1) Why do advertisers spend so much advertising during the academy awards</a:t>
            </a:r>
          </a:p>
          <a:p>
            <a:pPr lvl="0" defTabSz="519937">
              <a:defRPr sz="1800" cap="none" spc="0">
                <a:solidFill>
                  <a:srgbClr val="000000"/>
                </a:solidFill>
              </a:defRPr>
            </a:pPr>
            <a:endParaRPr sz="3382" cap="all" spc="541" dirty="0">
              <a:solidFill>
                <a:srgbClr val="FFFFFF"/>
              </a:solidFill>
            </a:endParaRPr>
          </a:p>
          <a:p>
            <a:pPr lvl="0" defTabSz="519937">
              <a:defRPr sz="1800" cap="none" spc="0">
                <a:solidFill>
                  <a:srgbClr val="000000"/>
                </a:solidFill>
              </a:defRPr>
            </a:pPr>
            <a:r>
              <a:rPr sz="3382" cap="all" spc="541" dirty="0">
                <a:solidFill>
                  <a:srgbClr val="FFFFFF"/>
                </a:solidFill>
              </a:rPr>
              <a:t>2) Why do you think the academy refuses to allow winners to sell their statue?</a:t>
            </a:r>
          </a:p>
          <a:p>
            <a:pPr lvl="0" defTabSz="519937">
              <a:defRPr sz="1800" cap="none" spc="0">
                <a:solidFill>
                  <a:srgbClr val="000000"/>
                </a:solidFill>
              </a:defRPr>
            </a:pPr>
            <a:endParaRPr sz="3382" cap="all" spc="541" dirty="0">
              <a:solidFill>
                <a:srgbClr val="FFFFFF"/>
              </a:solidFill>
            </a:endParaRPr>
          </a:p>
          <a:p>
            <a:pPr lvl="0" defTabSz="519937">
              <a:defRPr sz="1800" cap="none" spc="0">
                <a:solidFill>
                  <a:srgbClr val="000000"/>
                </a:solidFill>
              </a:defRPr>
            </a:pPr>
            <a:r>
              <a:rPr sz="3382" cap="all" spc="541" dirty="0">
                <a:solidFill>
                  <a:srgbClr val="FFFFFF"/>
                </a:solidFill>
              </a:rPr>
              <a:t>3) How do you think social media influences the way marketers approach award shows like the </a:t>
            </a:r>
            <a:r>
              <a:rPr sz="3382" cap="all" spc="541" dirty="0" err="1">
                <a:solidFill>
                  <a:srgbClr val="FFFFFF"/>
                </a:solidFill>
              </a:rPr>
              <a:t>oscars</a:t>
            </a:r>
            <a:r>
              <a:rPr sz="3382" cap="all" spc="541" dirty="0">
                <a:solidFill>
                  <a:srgbClr val="FFFFFF"/>
                </a:solidFill>
              </a:rPr>
              <a:t>?</a:t>
            </a:r>
          </a:p>
        </p:txBody>
      </p:sp>
      <p:sp>
        <p:nvSpPr>
          <p:cNvPr id="127" name="Shape 127"/>
          <p:cNvSpPr>
            <a:spLocks noGrp="1"/>
          </p:cNvSpPr>
          <p:nvPr>
            <p:ph type="body" idx="1"/>
          </p:nvPr>
        </p:nvSpPr>
        <p:spPr>
          <a:xfrm>
            <a:off x="508000" y="355600"/>
            <a:ext cx="11684000" cy="1147019"/>
          </a:xfrm>
          <a:prstGeom prst="rect">
            <a:avLst/>
          </a:prstGeom>
        </p:spPr>
        <p:txBody>
          <a:bodyPr/>
          <a:lstStyle>
            <a:lvl1pPr defTabSz="578358">
              <a:defRPr sz="5841" b="1" spc="934">
                <a:solidFill>
                  <a:srgbClr val="FFE814"/>
                </a:solidFill>
              </a:defRPr>
            </a:lvl1pPr>
          </a:lstStyle>
          <a:p>
            <a:pPr lvl="0">
              <a:defRPr sz="1800" b="0" cap="none" spc="0">
                <a:solidFill>
                  <a:srgbClr val="000000"/>
                </a:solidFill>
              </a:defRPr>
            </a:pPr>
            <a:r>
              <a:rPr sz="5841" b="1" cap="all" spc="934">
                <a:solidFill>
                  <a:srgbClr val="FFE814"/>
                </a:solidFill>
              </a:rPr>
              <a:t>discussion questions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508000" y="1803400"/>
            <a:ext cx="11684000" cy="7213600"/>
          </a:xfrm>
          <a:prstGeom prst="rect">
            <a:avLst/>
          </a:prstGeom>
        </p:spPr>
        <p:txBody>
          <a:bodyPr/>
          <a:lstStyle/>
          <a:p>
            <a:pPr lvl="0" defTabSz="479044">
              <a:defRPr sz="1800" cap="none" spc="0">
                <a:solidFill>
                  <a:srgbClr val="000000"/>
                </a:solidFill>
              </a:defRPr>
            </a:pPr>
            <a:r>
              <a:rPr sz="3116" cap="all" spc="498">
                <a:solidFill>
                  <a:srgbClr val="FFFFFF"/>
                </a:solidFill>
              </a:rPr>
              <a:t>4) What kind of economic impact can winning an academy award have on a particular film?</a:t>
            </a:r>
          </a:p>
          <a:p>
            <a:pPr lvl="0" defTabSz="479044">
              <a:defRPr sz="1800" cap="none" spc="0">
                <a:solidFill>
                  <a:srgbClr val="000000"/>
                </a:solidFill>
              </a:defRPr>
            </a:pPr>
            <a:endParaRPr sz="3116" cap="all" spc="498">
              <a:solidFill>
                <a:srgbClr val="FFFFFF"/>
              </a:solidFill>
            </a:endParaRPr>
          </a:p>
          <a:p>
            <a:pPr lvl="0" defTabSz="479044">
              <a:defRPr sz="1800" cap="none" spc="0">
                <a:solidFill>
                  <a:srgbClr val="000000"/>
                </a:solidFill>
              </a:defRPr>
            </a:pPr>
            <a:r>
              <a:rPr sz="3116" cap="all" spc="498">
                <a:solidFill>
                  <a:srgbClr val="FFFFFF"/>
                </a:solidFill>
              </a:rPr>
              <a:t>5) What kind of economic impact can winning an academy award have on the career for individual winners (producers, directors, screenwriters, actors, actresses etc.)?</a:t>
            </a:r>
          </a:p>
          <a:p>
            <a:pPr lvl="0" defTabSz="479044">
              <a:defRPr sz="1800" cap="none" spc="0">
                <a:solidFill>
                  <a:srgbClr val="000000"/>
                </a:solidFill>
              </a:defRPr>
            </a:pPr>
            <a:endParaRPr sz="3116" cap="all" spc="498">
              <a:solidFill>
                <a:srgbClr val="FFFFFF"/>
              </a:solidFill>
            </a:endParaRPr>
          </a:p>
          <a:p>
            <a:pPr lvl="0" defTabSz="479044">
              <a:defRPr sz="1800" cap="none" spc="0">
                <a:solidFill>
                  <a:srgbClr val="000000"/>
                </a:solidFill>
              </a:defRPr>
            </a:pPr>
            <a:r>
              <a:rPr sz="3116" cap="all" spc="498">
                <a:solidFill>
                  <a:srgbClr val="FFFFFF"/>
                </a:solidFill>
              </a:rPr>
              <a:t>6) how do you think the idea of viewers throwing oscars parties might influence marketers of particular brands?</a:t>
            </a:r>
          </a:p>
        </p:txBody>
      </p:sp>
      <p:sp>
        <p:nvSpPr>
          <p:cNvPr id="130" name="Shape 130"/>
          <p:cNvSpPr>
            <a:spLocks noGrp="1"/>
          </p:cNvSpPr>
          <p:nvPr>
            <p:ph type="body" idx="1"/>
          </p:nvPr>
        </p:nvSpPr>
        <p:spPr>
          <a:xfrm>
            <a:off x="508000" y="355600"/>
            <a:ext cx="11684000" cy="1147019"/>
          </a:xfrm>
          <a:prstGeom prst="rect">
            <a:avLst/>
          </a:prstGeom>
        </p:spPr>
        <p:txBody>
          <a:bodyPr/>
          <a:lstStyle>
            <a:lvl1pPr defTabSz="578358">
              <a:defRPr sz="5841" b="1" spc="934">
                <a:solidFill>
                  <a:srgbClr val="FFE814"/>
                </a:solidFill>
              </a:defRPr>
            </a:lvl1pPr>
          </a:lstStyle>
          <a:p>
            <a:pPr lvl="0">
              <a:defRPr sz="1800" b="0" cap="none" spc="0">
                <a:solidFill>
                  <a:srgbClr val="000000"/>
                </a:solidFill>
              </a:defRPr>
            </a:pPr>
            <a:r>
              <a:rPr sz="5841" b="1" cap="all" spc="934">
                <a:solidFill>
                  <a:srgbClr val="FFE814"/>
                </a:solidFill>
              </a:rPr>
              <a:t>discussion questions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508000" y="1803400"/>
            <a:ext cx="11684000" cy="7213600"/>
          </a:xfrm>
          <a:prstGeom prst="rect">
            <a:avLst/>
          </a:prstGeom>
        </p:spPr>
        <p:txBody>
          <a:bodyPr/>
          <a:lstStyle/>
          <a:p>
            <a:pPr lvl="0" defTabSz="479044">
              <a:defRPr sz="1800" cap="none" spc="0">
                <a:solidFill>
                  <a:srgbClr val="000000"/>
                </a:solidFill>
              </a:defRPr>
            </a:pPr>
            <a:r>
              <a:rPr lang="en-US" sz="3116" cap="all" spc="498" dirty="0">
                <a:solidFill>
                  <a:srgbClr val="FFFFFF"/>
                </a:solidFill>
              </a:rPr>
              <a:t>7) How do major events like the Oscars impact the economy of the host city (los </a:t>
            </a:r>
            <a:r>
              <a:rPr lang="en-US" sz="3116" cap="all" spc="498" dirty="0" err="1">
                <a:solidFill>
                  <a:srgbClr val="FFFFFF"/>
                </a:solidFill>
              </a:rPr>
              <a:t>angeles</a:t>
            </a:r>
            <a:r>
              <a:rPr lang="en-US" sz="3116" cap="all" spc="498" dirty="0">
                <a:solidFill>
                  <a:srgbClr val="FFFFFF"/>
                </a:solidFill>
              </a:rPr>
              <a:t> in the case of the academy awards)</a:t>
            </a:r>
            <a:r>
              <a:rPr sz="3116" cap="all" spc="498" dirty="0">
                <a:solidFill>
                  <a:srgbClr val="FFFFFF"/>
                </a:solidFill>
              </a:rPr>
              <a:t>?</a:t>
            </a:r>
            <a:br>
              <a:rPr lang="en-US" sz="3116" cap="all" spc="498" dirty="0">
                <a:solidFill>
                  <a:srgbClr val="FFFFFF"/>
                </a:solidFill>
              </a:rPr>
            </a:br>
            <a:br>
              <a:rPr lang="en-US" sz="3116" cap="all" spc="498" dirty="0">
                <a:solidFill>
                  <a:srgbClr val="FFFFFF"/>
                </a:solidFill>
              </a:rPr>
            </a:br>
            <a:br>
              <a:rPr lang="en-US" sz="3116" cap="all" spc="498" dirty="0">
                <a:solidFill>
                  <a:srgbClr val="FFFFFF"/>
                </a:solidFill>
              </a:rPr>
            </a:br>
            <a:r>
              <a:rPr lang="en-US" sz="3116" cap="all" spc="498" dirty="0">
                <a:solidFill>
                  <a:srgbClr val="FFFFFF"/>
                </a:solidFill>
              </a:rPr>
              <a:t>8) do you think brands will approach advertising during the 2021 academy awards in the same way they might have in 2019?  </a:t>
            </a:r>
            <a:r>
              <a:rPr lang="en-US" sz="3116" cap="all" spc="498">
                <a:solidFill>
                  <a:srgbClr val="FFFFFF"/>
                </a:solidFill>
              </a:rPr>
              <a:t>Why or why not?</a:t>
            </a:r>
            <a:endParaRPr sz="3116" cap="all" spc="498" dirty="0">
              <a:solidFill>
                <a:srgbClr val="FFFFFF"/>
              </a:solidFill>
            </a:endParaRPr>
          </a:p>
          <a:p>
            <a:pPr lvl="0" defTabSz="479044">
              <a:defRPr sz="1800" cap="none" spc="0">
                <a:solidFill>
                  <a:srgbClr val="000000"/>
                </a:solidFill>
              </a:defRPr>
            </a:pPr>
            <a:endParaRPr sz="3116" cap="all" spc="498" dirty="0">
              <a:solidFill>
                <a:srgbClr val="FFFFFF"/>
              </a:solidFill>
            </a:endParaRPr>
          </a:p>
        </p:txBody>
      </p:sp>
      <p:sp>
        <p:nvSpPr>
          <p:cNvPr id="130" name="Shape 130"/>
          <p:cNvSpPr>
            <a:spLocks noGrp="1"/>
          </p:cNvSpPr>
          <p:nvPr>
            <p:ph type="body" idx="1"/>
          </p:nvPr>
        </p:nvSpPr>
        <p:spPr>
          <a:xfrm>
            <a:off x="508000" y="355600"/>
            <a:ext cx="11684000" cy="1147019"/>
          </a:xfrm>
          <a:prstGeom prst="rect">
            <a:avLst/>
          </a:prstGeom>
        </p:spPr>
        <p:txBody>
          <a:bodyPr/>
          <a:lstStyle>
            <a:lvl1pPr defTabSz="578358">
              <a:defRPr sz="5841" b="1" spc="934">
                <a:solidFill>
                  <a:srgbClr val="FFE814"/>
                </a:solidFill>
              </a:defRPr>
            </a:lvl1pPr>
          </a:lstStyle>
          <a:p>
            <a:pPr lvl="0">
              <a:defRPr sz="1800" b="0" cap="none" spc="0">
                <a:solidFill>
                  <a:srgbClr val="000000"/>
                </a:solidFill>
              </a:defRPr>
            </a:pPr>
            <a:r>
              <a:rPr sz="5841" b="1" cap="all" spc="934">
                <a:solidFill>
                  <a:srgbClr val="FFE814"/>
                </a:solidFill>
              </a:rPr>
              <a:t>discussion questions</a:t>
            </a:r>
          </a:p>
        </p:txBody>
      </p:sp>
    </p:spTree>
    <p:extLst>
      <p:ext uri="{BB962C8B-B14F-4D97-AF65-F5344CB8AC3E}">
        <p14:creationId xmlns:p14="http://schemas.microsoft.com/office/powerpoint/2010/main" val="29709895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2" name="Shape 52"/>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3" name="Shape 53"/>
          <p:cNvSpPr/>
          <p:nvPr/>
        </p:nvSpPr>
        <p:spPr>
          <a:xfrm>
            <a:off x="660399" y="2465784"/>
            <a:ext cx="5130551" cy="51014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425195">
              <a:defRPr sz="3627">
                <a:latin typeface="Avenir Medium"/>
                <a:ea typeface="Avenir Medium"/>
                <a:cs typeface="Avenir Medium"/>
                <a:sym typeface="Avenir Medium"/>
              </a:defRPr>
            </a:lvl1pPr>
          </a:lstStyle>
          <a:p>
            <a:pPr lvl="0">
              <a:defRPr sz="1800">
                <a:solidFill>
                  <a:srgbClr val="000000"/>
                </a:solidFill>
              </a:defRPr>
            </a:pPr>
            <a:r>
              <a:rPr sz="3627" dirty="0">
                <a:solidFill>
                  <a:srgbClr val="FFFFFF"/>
                </a:solidFill>
              </a:rPr>
              <a:t>ABC has televised every Oscars telecast since 1976, the network has a $75 million-a-year contract with the Motion Pictures Academy to air the awards show through </a:t>
            </a:r>
            <a:r>
              <a:rPr lang="en-US" sz="3627" dirty="0">
                <a:solidFill>
                  <a:srgbClr val="FFFFFF"/>
                </a:solidFill>
              </a:rPr>
              <a:t>2028.</a:t>
            </a:r>
            <a:endParaRPr sz="3627" dirty="0">
              <a:solidFill>
                <a:srgbClr val="FFFFFF"/>
              </a:solidFill>
            </a:endParaRPr>
          </a:p>
        </p:txBody>
      </p:sp>
      <p:sp>
        <p:nvSpPr>
          <p:cNvPr id="55" name="Shape 55"/>
          <p:cNvSpPr>
            <a:spLocks noGrp="1"/>
          </p:cNvSpPr>
          <p:nvPr>
            <p:ph type="title"/>
          </p:nvPr>
        </p:nvSpPr>
        <p:spPr>
          <a:xfrm>
            <a:off x="660400" y="609600"/>
            <a:ext cx="5334299" cy="1854200"/>
          </a:xfrm>
          <a:prstGeom prst="rect">
            <a:avLst/>
          </a:prstGeom>
        </p:spPr>
        <p:txBody>
          <a:bodyPr/>
          <a:lstStyle>
            <a:lvl1pPr defTabSz="292100">
              <a:defRPr sz="5000" b="1" spc="800">
                <a:solidFill>
                  <a:srgbClr val="FFF213"/>
                </a:solidFill>
                <a:latin typeface="Avenir Book"/>
                <a:ea typeface="Avenir Book"/>
                <a:cs typeface="Avenir Book"/>
                <a:sym typeface="Avenir Book"/>
              </a:defRPr>
            </a:lvl1pPr>
          </a:lstStyle>
          <a:p>
            <a:pPr lvl="0">
              <a:defRPr sz="1800" b="0" cap="none" spc="0">
                <a:solidFill>
                  <a:srgbClr val="000000"/>
                </a:solidFill>
              </a:defRPr>
            </a:pPr>
            <a:r>
              <a:rPr sz="5000" b="1" cap="all" spc="800">
                <a:solidFill>
                  <a:srgbClr val="FFF213"/>
                </a:solidFill>
              </a:rPr>
              <a:t>$75 million </a:t>
            </a:r>
          </a:p>
        </p:txBody>
      </p:sp>
      <p:pic>
        <p:nvPicPr>
          <p:cNvPr id="1028" name="Picture 4" descr="Related image">
            <a:extLst>
              <a:ext uri="{FF2B5EF4-FFF2-40B4-BE49-F238E27FC236}">
                <a16:creationId xmlns:a16="http://schemas.microsoft.com/office/drawing/2014/main" id="{BA2B1232-6B09-4BB4-97C8-76E548676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849" y="0"/>
            <a:ext cx="5553075" cy="975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ellen_oscar_2_p.jpg"/>
          <p:cNvPicPr/>
          <p:nvPr/>
        </p:nvPicPr>
        <p:blipFill>
          <a:blip r:embed="rId2"/>
          <a:srcRect t="47" b="47"/>
          <a:stretch>
            <a:fillRect/>
          </a:stretch>
        </p:blipFill>
        <p:spPr>
          <a:xfrm>
            <a:off x="6502400" y="0"/>
            <a:ext cx="6502400" cy="9753600"/>
          </a:xfrm>
          <a:prstGeom prst="rect">
            <a:avLst/>
          </a:prstGeom>
          <a:ln w="12700">
            <a:miter lim="400000"/>
          </a:ln>
        </p:spPr>
      </p:pic>
      <p:sp>
        <p:nvSpPr>
          <p:cNvPr id="40" name="Shape 40"/>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sz="5600" b="1" cap="all" spc="896">
                <a:solidFill>
                  <a:srgbClr val="FFF213"/>
                </a:solidFill>
              </a:rPr>
              <a:t>43,000,000</a:t>
            </a:r>
          </a:p>
        </p:txBody>
      </p:sp>
      <p:sp>
        <p:nvSpPr>
          <p:cNvPr id="41" name="Shape 41"/>
          <p:cNvSpPr>
            <a:spLocks noGrp="1"/>
          </p:cNvSpPr>
          <p:nvPr>
            <p:ph type="body" idx="1"/>
          </p:nvPr>
        </p:nvSpPr>
        <p:spPr>
          <a:xfrm>
            <a:off x="660400" y="2247900"/>
            <a:ext cx="5080000" cy="6057900"/>
          </a:xfrm>
          <a:prstGeom prst="rect">
            <a:avLst/>
          </a:prstGeom>
        </p:spPr>
        <p:txBody>
          <a:bodyPr/>
          <a:lstStyle>
            <a:lvl1pPr marL="0" indent="0" defTabSz="457200">
              <a:spcBef>
                <a:spcPts val="0"/>
              </a:spcBef>
              <a:buClrTx/>
              <a:buSzTx/>
              <a:buNone/>
              <a:defRPr sz="3900">
                <a:latin typeface="Avenir Medium"/>
                <a:ea typeface="Avenir Medium"/>
                <a:cs typeface="Avenir Medium"/>
                <a:sym typeface="Avenir Medium"/>
              </a:defRPr>
            </a:lvl1pPr>
          </a:lstStyle>
          <a:p>
            <a:pPr lvl="0">
              <a:defRPr sz="1800">
                <a:solidFill>
                  <a:srgbClr val="000000"/>
                </a:solidFill>
              </a:defRPr>
            </a:pPr>
            <a:r>
              <a:rPr sz="3900">
                <a:solidFill>
                  <a:srgbClr val="FFFFFF"/>
                </a:solidFill>
              </a:rPr>
              <a:t>In 2014, 43 million people tuned in to watch the broadcast of the Academy Awards show, hosted by Ellen DeGeneres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5600" b="1" cap="all" spc="896" dirty="0">
                <a:solidFill>
                  <a:srgbClr val="FFF213"/>
                </a:solidFill>
              </a:rPr>
              <a:t>23,600,000</a:t>
            </a:r>
            <a:endParaRPr sz="5600" b="1" cap="all" spc="896" dirty="0">
              <a:solidFill>
                <a:srgbClr val="FFF213"/>
              </a:solidFill>
            </a:endParaRPr>
          </a:p>
        </p:txBody>
      </p:sp>
      <p:sp>
        <p:nvSpPr>
          <p:cNvPr id="44" name="Shape 44"/>
          <p:cNvSpPr>
            <a:spLocks noGrp="1"/>
          </p:cNvSpPr>
          <p:nvPr>
            <p:ph type="body" idx="1"/>
          </p:nvPr>
        </p:nvSpPr>
        <p:spPr>
          <a:xfrm>
            <a:off x="660400" y="1840296"/>
            <a:ext cx="10880229" cy="3803353"/>
          </a:xfrm>
          <a:prstGeom prst="rect">
            <a:avLst/>
          </a:prstGeom>
        </p:spPr>
        <p:txBody>
          <a:bodyPr>
            <a:normAutofit/>
          </a:bodyPr>
          <a:lstStyle>
            <a:lvl1pPr marL="0" indent="0" defTabSz="457200">
              <a:spcBef>
                <a:spcPts val="0"/>
              </a:spcBef>
              <a:buClrTx/>
              <a:buSzTx/>
              <a:buNone/>
              <a:defRPr sz="3900">
                <a:latin typeface="Avenir Medium"/>
                <a:ea typeface="Avenir Medium"/>
                <a:cs typeface="Avenir Medium"/>
                <a:sym typeface="Avenir Medium"/>
              </a:defRPr>
            </a:lvl1pPr>
          </a:lstStyle>
          <a:p>
            <a:pPr lvl="0">
              <a:defRPr sz="1800">
                <a:solidFill>
                  <a:srgbClr val="000000"/>
                </a:solidFill>
              </a:defRPr>
            </a:pPr>
            <a:r>
              <a:rPr sz="3900" dirty="0">
                <a:solidFill>
                  <a:srgbClr val="FFFFFF"/>
                </a:solidFill>
              </a:rPr>
              <a:t>In 20</a:t>
            </a:r>
            <a:r>
              <a:rPr lang="en-US" sz="3900" dirty="0">
                <a:solidFill>
                  <a:srgbClr val="FFFFFF"/>
                </a:solidFill>
              </a:rPr>
              <a:t>19</a:t>
            </a:r>
            <a:r>
              <a:rPr sz="3900" dirty="0">
                <a:solidFill>
                  <a:srgbClr val="FFFFFF"/>
                </a:solidFill>
              </a:rPr>
              <a:t>, the Oscars telecast recorded its lowest rat</a:t>
            </a:r>
            <a:r>
              <a:rPr lang="en-US" sz="3900" dirty="0">
                <a:solidFill>
                  <a:srgbClr val="FFFFFF"/>
                </a:solidFill>
              </a:rPr>
              <a:t>ed broadcast all-time</a:t>
            </a:r>
            <a:r>
              <a:rPr sz="3900" dirty="0">
                <a:solidFill>
                  <a:srgbClr val="FFFFFF"/>
                </a:solidFill>
              </a:rPr>
              <a:t> when </a:t>
            </a:r>
            <a:r>
              <a:rPr lang="en-US" sz="3900" dirty="0">
                <a:solidFill>
                  <a:srgbClr val="FFFFFF"/>
                </a:solidFill>
              </a:rPr>
              <a:t>26.6</a:t>
            </a:r>
            <a:r>
              <a:rPr sz="3900" dirty="0">
                <a:solidFill>
                  <a:srgbClr val="FFFFFF"/>
                </a:solidFill>
              </a:rPr>
              <a:t> million viewers tuned in for the </a:t>
            </a:r>
            <a:r>
              <a:rPr lang="en-US" sz="3900" dirty="0">
                <a:solidFill>
                  <a:srgbClr val="FFFFFF"/>
                </a:solidFill>
              </a:rPr>
              <a:t>9</a:t>
            </a:r>
            <a:r>
              <a:rPr sz="3900" dirty="0">
                <a:solidFill>
                  <a:srgbClr val="FFFFFF"/>
                </a:solidFill>
              </a:rPr>
              <a:t>0th anniversary of the Academy Awards</a:t>
            </a:r>
            <a:r>
              <a:rPr lang="en-US" sz="3900" dirty="0">
                <a:solidFill>
                  <a:srgbClr val="FFFFFF"/>
                </a:solidFill>
              </a:rPr>
              <a:t>…until last year when just 36.6 million people watched the show (a 20% drop in viewership from the previous year)</a:t>
            </a:r>
            <a:endParaRPr sz="3900" dirty="0">
              <a:solidFill>
                <a:srgbClr val="FFFFFF"/>
              </a:solidFill>
            </a:endParaRPr>
          </a:p>
        </p:txBody>
      </p:sp>
      <p:pic>
        <p:nvPicPr>
          <p:cNvPr id="45" name="AcademyAwards-2008.jpg"/>
          <p:cNvPicPr/>
          <p:nvPr/>
        </p:nvPicPr>
        <p:blipFill>
          <a:blip r:embed="rId2"/>
          <a:stretch>
            <a:fillRect/>
          </a:stretch>
        </p:blipFill>
        <p:spPr>
          <a:xfrm>
            <a:off x="7197703" y="6140450"/>
            <a:ext cx="4886347" cy="27564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lang="en-US" sz="5600" b="1" cap="all" spc="896" dirty="0">
                <a:solidFill>
                  <a:srgbClr val="FFF213"/>
                </a:solidFill>
              </a:rPr>
              <a:t>$15,000</a:t>
            </a:r>
            <a:endParaRPr sz="5600" b="1" cap="all" spc="896" dirty="0">
              <a:solidFill>
                <a:srgbClr val="FFF213"/>
              </a:solidFill>
            </a:endParaRPr>
          </a:p>
        </p:txBody>
      </p:sp>
      <p:sp>
        <p:nvSpPr>
          <p:cNvPr id="48" name="Shape 48"/>
          <p:cNvSpPr>
            <a:spLocks noGrp="1"/>
          </p:cNvSpPr>
          <p:nvPr>
            <p:ph type="body" idx="1"/>
          </p:nvPr>
        </p:nvSpPr>
        <p:spPr>
          <a:xfrm>
            <a:off x="660400" y="1847850"/>
            <a:ext cx="4611688" cy="6057900"/>
          </a:xfrm>
          <a:prstGeom prst="rect">
            <a:avLst/>
          </a:prstGeom>
        </p:spPr>
        <p:txBody>
          <a:bodyPr>
            <a:normAutofit/>
          </a:bodyPr>
          <a:lstStyle/>
          <a:p>
            <a:pPr marL="0" lvl="0" indent="0" defTabSz="457200">
              <a:spcBef>
                <a:spcPts val="0"/>
              </a:spcBef>
              <a:buClrTx/>
              <a:buSzTx/>
              <a:buNone/>
              <a:defRPr sz="1800">
                <a:solidFill>
                  <a:srgbClr val="000000"/>
                </a:solidFill>
              </a:defRPr>
            </a:pPr>
            <a:r>
              <a:rPr lang="en-US" sz="3600" dirty="0">
                <a:solidFill>
                  <a:srgbClr val="FFFFFF"/>
                </a:solidFill>
                <a:latin typeface="Avenir Medium"/>
                <a:ea typeface="Avenir Medium"/>
                <a:cs typeface="Avenir Medium"/>
                <a:sym typeface="Avenir Medium"/>
              </a:rPr>
              <a:t>Late night host Jimmy Kimmel was the last host of the Oscars.  He earned a fee of $15,000 for the job, according to </a:t>
            </a:r>
            <a:r>
              <a:rPr lang="en-US" sz="3600" i="1" dirty="0">
                <a:solidFill>
                  <a:srgbClr val="FFFFFF"/>
                </a:solidFill>
                <a:latin typeface="Avenir Medium"/>
                <a:ea typeface="Avenir Medium"/>
                <a:cs typeface="Avenir Medium"/>
                <a:sym typeface="Avenir Medium"/>
              </a:rPr>
              <a:t>US Magazine.  </a:t>
            </a:r>
            <a:endParaRPr sz="3600" i="1" dirty="0">
              <a:solidFill>
                <a:srgbClr val="FFFFFF"/>
              </a:solidFill>
              <a:latin typeface="Avenir Medium"/>
              <a:ea typeface="Avenir Medium"/>
              <a:cs typeface="Avenir Medium"/>
              <a:sym typeface="Avenir Medium"/>
            </a:endParaRPr>
          </a:p>
        </p:txBody>
      </p:sp>
      <p:pic>
        <p:nvPicPr>
          <p:cNvPr id="2050" name="Picture 2" descr="Image result for kimmel 90th academy awards host">
            <a:extLst>
              <a:ext uri="{FF2B5EF4-FFF2-40B4-BE49-F238E27FC236}">
                <a16:creationId xmlns:a16="http://schemas.microsoft.com/office/drawing/2014/main" id="{C8068B91-BCE5-4329-A69C-D15D495D0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714" y="0"/>
            <a:ext cx="7318086"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783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sz="7200" b="1" cap="all" spc="1152">
                <a:solidFill>
                  <a:srgbClr val="FFF213"/>
                </a:solidFill>
              </a:rPr>
              <a:t>$1 billion</a:t>
            </a:r>
          </a:p>
        </p:txBody>
      </p:sp>
      <p:sp>
        <p:nvSpPr>
          <p:cNvPr id="64" name="Shape 64"/>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65" name="Shape 65"/>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66" name="Shape 66"/>
          <p:cNvSpPr/>
          <p:nvPr/>
        </p:nvSpPr>
        <p:spPr>
          <a:xfrm>
            <a:off x="685800" y="1841500"/>
            <a:ext cx="11023104" cy="29119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457200">
              <a:defRPr sz="3000">
                <a:latin typeface="Avenir Medium"/>
                <a:ea typeface="Avenir Medium"/>
                <a:cs typeface="Avenir Medium"/>
                <a:sym typeface="Avenir Medium"/>
              </a:defRPr>
            </a:lvl1pPr>
          </a:lstStyle>
          <a:p>
            <a:pPr lvl="0">
              <a:defRPr sz="1800">
                <a:solidFill>
                  <a:srgbClr val="000000"/>
                </a:solidFill>
              </a:defRPr>
            </a:pPr>
            <a:r>
              <a:rPr sz="3000" dirty="0">
                <a:solidFill>
                  <a:srgbClr val="FFFFFF"/>
                </a:solidFill>
              </a:rPr>
              <a:t>According to a CNBC report, </a:t>
            </a:r>
            <a:r>
              <a:rPr lang="en-US" sz="3000" dirty="0">
                <a:solidFill>
                  <a:srgbClr val="FFFFFF"/>
                </a:solidFill>
              </a:rPr>
              <a:t>Ellen’s </a:t>
            </a:r>
            <a:r>
              <a:rPr sz="3000" dirty="0">
                <a:solidFill>
                  <a:srgbClr val="FFFFFF"/>
                </a:solidFill>
              </a:rPr>
              <a:t>“impromptu” selfie</a:t>
            </a:r>
            <a:r>
              <a:rPr lang="en-US" sz="3000" dirty="0">
                <a:solidFill>
                  <a:srgbClr val="FFFFFF"/>
                </a:solidFill>
              </a:rPr>
              <a:t> in 2014 </a:t>
            </a:r>
            <a:r>
              <a:rPr sz="3000" dirty="0">
                <a:solidFill>
                  <a:srgbClr val="FFFFFF"/>
                </a:solidFill>
              </a:rPr>
              <a:t> (and subsequent tweet) provided a value of between $800 million and $1 billion in exposure for Samsung (the pic was taken on a Samsung Galaxy device and tweeted during the broadcast)</a:t>
            </a:r>
          </a:p>
        </p:txBody>
      </p:sp>
      <p:pic>
        <p:nvPicPr>
          <p:cNvPr id="67" name="Screen Shot 2015-02-19 at 2.49.31 PM.png"/>
          <p:cNvPicPr/>
          <p:nvPr/>
        </p:nvPicPr>
        <p:blipFill>
          <a:blip r:embed="rId2"/>
          <a:stretch>
            <a:fillRect/>
          </a:stretch>
        </p:blipFill>
        <p:spPr>
          <a:xfrm>
            <a:off x="5283200" y="4602145"/>
            <a:ext cx="5606148" cy="464980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lvl1pPr defTabSz="327152">
              <a:defRPr sz="5600" b="1" spc="896">
                <a:solidFill>
                  <a:srgbClr val="FFF213"/>
                </a:solidFill>
                <a:latin typeface="Avenir Book"/>
                <a:ea typeface="Avenir Book"/>
                <a:cs typeface="Avenir Book"/>
                <a:sym typeface="Avenir Book"/>
              </a:defRPr>
            </a:lvl1pPr>
          </a:lstStyle>
          <a:p>
            <a:pPr lvl="0">
              <a:defRPr sz="1800" b="0" cap="none" spc="0">
                <a:solidFill>
                  <a:srgbClr val="000000"/>
                </a:solidFill>
              </a:defRPr>
            </a:pPr>
            <a:r>
              <a:rPr sz="5600" b="1" cap="all" spc="896">
                <a:solidFill>
                  <a:srgbClr val="FFF213"/>
                </a:solidFill>
              </a:rPr>
              <a:t>55,000,000</a:t>
            </a:r>
          </a:p>
        </p:txBody>
      </p:sp>
      <p:sp>
        <p:nvSpPr>
          <p:cNvPr id="48" name="Shape 48"/>
          <p:cNvSpPr>
            <a:spLocks noGrp="1"/>
          </p:cNvSpPr>
          <p:nvPr>
            <p:ph type="body" idx="1"/>
          </p:nvPr>
        </p:nvSpPr>
        <p:spPr>
          <a:xfrm>
            <a:off x="660400" y="2247900"/>
            <a:ext cx="5080000" cy="6057900"/>
          </a:xfrm>
          <a:prstGeom prst="rect">
            <a:avLst/>
          </a:prstGeom>
        </p:spPr>
        <p:txBody>
          <a:bodyPr/>
          <a:lstStyle/>
          <a:p>
            <a:pPr marL="0" lvl="0" indent="0" defTabSz="457200">
              <a:spcBef>
                <a:spcPts val="0"/>
              </a:spcBef>
              <a:buClrTx/>
              <a:buSzTx/>
              <a:buNone/>
              <a:defRPr sz="1800">
                <a:solidFill>
                  <a:srgbClr val="000000"/>
                </a:solidFill>
              </a:defRPr>
            </a:pPr>
            <a:r>
              <a:rPr sz="3200">
                <a:solidFill>
                  <a:srgbClr val="FFFFFF"/>
                </a:solidFill>
                <a:latin typeface="Avenir Medium"/>
                <a:ea typeface="Avenir Medium"/>
                <a:cs typeface="Avenir Medium"/>
                <a:sym typeface="Avenir Medium"/>
              </a:rPr>
              <a:t>The most watched Oscars telecast was in 1998 which drew 55 million viewers.</a:t>
            </a:r>
          </a:p>
          <a:p>
            <a:pPr marL="0" lvl="0" indent="0" defTabSz="457200">
              <a:spcBef>
                <a:spcPts val="0"/>
              </a:spcBef>
              <a:buClrTx/>
              <a:buSzTx/>
              <a:buNone/>
              <a:defRPr sz="1800">
                <a:solidFill>
                  <a:srgbClr val="000000"/>
                </a:solidFill>
              </a:defRPr>
            </a:pPr>
            <a:endParaRPr sz="3200">
              <a:solidFill>
                <a:srgbClr val="FFFFFF"/>
              </a:solidFill>
              <a:latin typeface="Avenir Medium"/>
              <a:ea typeface="Avenir Medium"/>
              <a:cs typeface="Avenir Medium"/>
              <a:sym typeface="Avenir Medium"/>
            </a:endParaRPr>
          </a:p>
          <a:p>
            <a:pPr marL="0" lvl="0" indent="0" defTabSz="457200">
              <a:spcBef>
                <a:spcPts val="0"/>
              </a:spcBef>
              <a:buClrTx/>
              <a:buSzTx/>
              <a:buNone/>
              <a:defRPr sz="1800">
                <a:solidFill>
                  <a:srgbClr val="000000"/>
                </a:solidFill>
              </a:defRPr>
            </a:pPr>
            <a:r>
              <a:rPr sz="3200">
                <a:solidFill>
                  <a:srgbClr val="FFFFFF"/>
                </a:solidFill>
                <a:latin typeface="Avenir Medium"/>
                <a:ea typeface="Avenir Medium"/>
                <a:cs typeface="Avenir Medium"/>
                <a:sym typeface="Avenir Medium"/>
              </a:rPr>
              <a:t>That year Titanic won for Best Picture and Billy Crystal was the evening’s host.</a:t>
            </a:r>
          </a:p>
        </p:txBody>
      </p:sp>
      <p:pic>
        <p:nvPicPr>
          <p:cNvPr id="49" name="billy-crystal.jpg"/>
          <p:cNvPicPr/>
          <p:nvPr/>
        </p:nvPicPr>
        <p:blipFill>
          <a:blip r:embed="rId2"/>
          <a:stretch>
            <a:fillRect/>
          </a:stretch>
        </p:blipFill>
        <p:spPr>
          <a:xfrm>
            <a:off x="5990476" y="-1"/>
            <a:ext cx="7014324" cy="97536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body" idx="1"/>
          </p:nvPr>
        </p:nvSpPr>
        <p:spPr>
          <a:xfrm>
            <a:off x="660400" y="495300"/>
            <a:ext cx="11684000" cy="1342182"/>
          </a:xfrm>
          <a:prstGeom prst="rect">
            <a:avLst/>
          </a:prstGeom>
        </p:spPr>
        <p:txBody>
          <a:bodyPr/>
          <a:lstStyle>
            <a:lvl1pPr defTabSz="420624">
              <a:defRPr sz="7200" b="1" spc="1152">
                <a:solidFill>
                  <a:srgbClr val="FFF213"/>
                </a:solidFill>
              </a:defRPr>
            </a:lvl1pPr>
          </a:lstStyle>
          <a:p>
            <a:pPr lvl="0">
              <a:defRPr sz="1800" b="0" cap="none" spc="0">
                <a:solidFill>
                  <a:srgbClr val="000000"/>
                </a:solidFill>
              </a:defRPr>
            </a:pPr>
            <a:r>
              <a:rPr lang="en-US" sz="7200" b="1" cap="all" spc="1152" dirty="0">
                <a:solidFill>
                  <a:srgbClr val="FFF213"/>
                </a:solidFill>
              </a:rPr>
              <a:t>225</a:t>
            </a:r>
            <a:endParaRPr sz="7200" b="1" cap="all" spc="1152" dirty="0">
              <a:solidFill>
                <a:srgbClr val="FFF213"/>
              </a:solidFill>
            </a:endParaRPr>
          </a:p>
        </p:txBody>
      </p:sp>
      <p:sp>
        <p:nvSpPr>
          <p:cNvPr id="58" name="Shape 58"/>
          <p:cNvSpPr/>
          <p:nvPr/>
        </p:nvSpPr>
        <p:spPr>
          <a:xfrm>
            <a:off x="6305500" y="60960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sp>
        <p:nvSpPr>
          <p:cNvPr id="59" name="Shape 59"/>
          <p:cNvSpPr/>
          <p:nvPr/>
        </p:nvSpPr>
        <p:spPr>
          <a:xfrm>
            <a:off x="6305500" y="4737100"/>
            <a:ext cx="393800" cy="279401"/>
          </a:xfrm>
          <a:prstGeom prst="rect">
            <a:avLst/>
          </a:prstGeom>
          <a:ln w="12700">
            <a:miter lim="400000"/>
          </a:ln>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Helvetica"/>
                <a:ea typeface="Helvetica"/>
                <a:cs typeface="Helvetica"/>
                <a:sym typeface="Helvetica"/>
              </a:defRPr>
            </a:pPr>
            <a:endParaRPr/>
          </a:p>
        </p:txBody>
      </p:sp>
      <p:pic>
        <p:nvPicPr>
          <p:cNvPr id="60" name="flat,550x550,075,f.jpg"/>
          <p:cNvPicPr/>
          <p:nvPr/>
        </p:nvPicPr>
        <p:blipFill>
          <a:blip r:embed="rId2"/>
          <a:stretch>
            <a:fillRect/>
          </a:stretch>
        </p:blipFill>
        <p:spPr>
          <a:xfrm>
            <a:off x="2680871" y="4876800"/>
            <a:ext cx="8036858" cy="4822115"/>
          </a:xfrm>
          <a:prstGeom prst="rect">
            <a:avLst/>
          </a:prstGeom>
          <a:ln w="12700">
            <a:miter lim="400000"/>
          </a:ln>
        </p:spPr>
      </p:pic>
      <p:sp>
        <p:nvSpPr>
          <p:cNvPr id="61" name="Shape 61"/>
          <p:cNvSpPr/>
          <p:nvPr/>
        </p:nvSpPr>
        <p:spPr>
          <a:xfrm>
            <a:off x="685800" y="1841500"/>
            <a:ext cx="11023104" cy="29119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457200">
              <a:defRPr sz="3900">
                <a:latin typeface="Avenir Medium"/>
                <a:ea typeface="Avenir Medium"/>
                <a:cs typeface="Avenir Medium"/>
                <a:sym typeface="Avenir Medium"/>
              </a:defRPr>
            </a:lvl1pPr>
          </a:lstStyle>
          <a:p>
            <a:pPr lvl="0">
              <a:defRPr sz="1800">
                <a:solidFill>
                  <a:srgbClr val="000000"/>
                </a:solidFill>
              </a:defRPr>
            </a:pPr>
            <a:r>
              <a:rPr sz="3900" dirty="0">
                <a:solidFill>
                  <a:srgbClr val="FFFFFF"/>
                </a:solidFill>
              </a:rPr>
              <a:t>It is estimated that viewer</a:t>
            </a:r>
            <a:r>
              <a:rPr lang="en-US" sz="3900" dirty="0">
                <a:solidFill>
                  <a:srgbClr val="FFFFFF"/>
                </a:solidFill>
              </a:rPr>
              <a:t>s will </a:t>
            </a:r>
            <a:r>
              <a:rPr sz="3900" dirty="0">
                <a:solidFill>
                  <a:srgbClr val="FFFFFF"/>
                </a:solidFill>
              </a:rPr>
              <a:t>tune in from more than 2</a:t>
            </a:r>
            <a:r>
              <a:rPr lang="en-US" sz="3900" dirty="0">
                <a:solidFill>
                  <a:srgbClr val="FFFFFF"/>
                </a:solidFill>
              </a:rPr>
              <a:t>25 different</a:t>
            </a:r>
            <a:r>
              <a:rPr sz="3900" dirty="0">
                <a:solidFill>
                  <a:srgbClr val="FFFFFF"/>
                </a:solidFill>
              </a:rPr>
              <a:t> countrie</a:t>
            </a:r>
            <a:r>
              <a:rPr lang="en-US" sz="3900" dirty="0">
                <a:solidFill>
                  <a:srgbClr val="FFFFFF"/>
                </a:solidFill>
              </a:rPr>
              <a:t>s to watch this year's Oscars</a:t>
            </a:r>
            <a:endParaRPr sz="3900" dirty="0">
              <a:solidFill>
                <a:srgbClr val="FFFFFF"/>
              </a:solidFill>
            </a:endParaRPr>
          </a:p>
        </p:txBody>
      </p:sp>
    </p:spTree>
  </p:cSld>
  <p:clrMapOvr>
    <a:masterClrMapping/>
  </p:clrMapOvr>
  <p:transition spd="med"/>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878</Words>
  <Application>Microsoft Macintosh PowerPoint</Application>
  <PresentationFormat>Custom</PresentationFormat>
  <Paragraphs>65</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Avenir Book</vt:lpstr>
      <vt:lpstr>Avenir Light</vt:lpstr>
      <vt:lpstr>Avenir Medium</vt:lpstr>
      <vt:lpstr>Calibri</vt:lpstr>
      <vt:lpstr>Helvetica</vt:lpstr>
      <vt:lpstr>Helvetica Neue</vt:lpstr>
      <vt:lpstr>New_Template1</vt:lpstr>
      <vt:lpstr>By the numbers</vt:lpstr>
      <vt:lpstr>4</vt:lpstr>
      <vt:lpstr>$75 million </vt:lpstr>
      <vt:lpstr>43,000,000</vt:lpstr>
      <vt:lpstr>23,600,000</vt:lpstr>
      <vt:lpstr>$15,000</vt:lpstr>
      <vt:lpstr>PowerPoint Presentation</vt:lpstr>
      <vt:lpstr>55,000,000</vt:lpstr>
      <vt:lpstr>PowerPoint Presentation</vt:lpstr>
      <vt:lpstr>PowerPoint Presentation</vt:lpstr>
      <vt:lpstr>PowerPoint Presentation</vt:lpstr>
      <vt:lpstr>PowerPoint Presentation</vt:lpstr>
      <vt:lpstr>PowerPoint Presentation</vt:lpstr>
      <vt:lpstr>$129 million </vt:lpstr>
      <vt:lpstr>$2 million </vt:lpstr>
      <vt:lpstr>$72,000 </vt:lpstr>
      <vt:lpstr>$9 million </vt:lpstr>
      <vt:lpstr>$40 million</vt:lpstr>
      <vt:lpstr>32%</vt:lpstr>
      <vt:lpstr>$10-20 million</vt:lpstr>
      <vt:lpstr>$130 million</vt:lpstr>
      <vt:lpstr>questions for class discussion</vt:lpstr>
      <vt:lpstr>1) Why do advertisers spend so much advertising during the academy awards  2) Why do you think the academy refuses to allow winners to sell their statue?  3) How do you think social media influences the way marketers approach award shows like the oscars?</vt:lpstr>
      <vt:lpstr>4) What kind of economic impact can winning an academy award have on a particular film?  5) What kind of economic impact can winning an academy award have on the career for individual winners (producers, directors, screenwriters, actors, actresses etc.)?  6) how do you think the idea of viewers throwing oscars parties might influence marketers of particular brands?</vt:lpstr>
      <vt:lpstr>7) How do major events like the Oscars impact the economy of the host city (los angeles in the case of the academy awards)?   8) do you think brands will approach advertising during the 2021 academy awards in the same way they might have in 2019?  Why or why not?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the numbers</dc:title>
  <dc:creator>Chris Lindauer</dc:creator>
  <cp:lastModifiedBy>Chris Lindauer</cp:lastModifiedBy>
  <cp:revision>51</cp:revision>
  <dcterms:modified xsi:type="dcterms:W3CDTF">2021-04-22T03:16:06Z</dcterms:modified>
</cp:coreProperties>
</file>