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handoutMasterIdLst>
    <p:handoutMasterId r:id="rId29"/>
  </p:handoutMasterIdLst>
  <p:sldIdLst>
    <p:sldId id="256" r:id="rId2"/>
    <p:sldId id="257" r:id="rId3"/>
    <p:sldId id="304" r:id="rId4"/>
    <p:sldId id="276" r:id="rId5"/>
    <p:sldId id="305" r:id="rId6"/>
    <p:sldId id="306" r:id="rId7"/>
    <p:sldId id="277" r:id="rId8"/>
    <p:sldId id="299" r:id="rId9"/>
    <p:sldId id="278" r:id="rId10"/>
    <p:sldId id="279" r:id="rId11"/>
    <p:sldId id="280" r:id="rId12"/>
    <p:sldId id="301" r:id="rId13"/>
    <p:sldId id="307" r:id="rId14"/>
    <p:sldId id="302" r:id="rId15"/>
    <p:sldId id="281" r:id="rId16"/>
    <p:sldId id="282" r:id="rId17"/>
    <p:sldId id="283" r:id="rId18"/>
    <p:sldId id="284" r:id="rId19"/>
    <p:sldId id="285" r:id="rId20"/>
    <p:sldId id="288" r:id="rId21"/>
    <p:sldId id="289" r:id="rId22"/>
    <p:sldId id="303" r:id="rId23"/>
    <p:sldId id="290" r:id="rId24"/>
    <p:sldId id="300" r:id="rId25"/>
    <p:sldId id="296" r:id="rId26"/>
    <p:sldId id="297" r:id="rId27"/>
    <p:sldId id="298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29" autoAdjust="0"/>
    <p:restoredTop sz="94724"/>
  </p:normalViewPr>
  <p:slideViewPr>
    <p:cSldViewPr>
      <p:cViewPr varScale="1">
        <p:scale>
          <a:sx n="119" d="100"/>
          <a:sy n="119" d="100"/>
        </p:scale>
        <p:origin x="208" y="5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8672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2750" y="619125"/>
            <a:ext cx="6875463" cy="936625"/>
          </a:xfrm>
        </p:spPr>
        <p:txBody>
          <a:bodyPr/>
          <a:lstStyle>
            <a:lvl1pPr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52750" y="1219200"/>
            <a:ext cx="6227763" cy="696913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21500" y="1916113"/>
            <a:ext cx="1909763" cy="46085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87450" y="1916113"/>
            <a:ext cx="5581650" cy="46085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187450" y="1916113"/>
            <a:ext cx="7643813" cy="46085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7450" y="2636838"/>
            <a:ext cx="3744913" cy="3887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84763" y="2636838"/>
            <a:ext cx="3746500" cy="3887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66950" y="1916113"/>
            <a:ext cx="65532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450" y="2636838"/>
            <a:ext cx="7643813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reuters.com/article/us-horseracing-kentucky-business-idUSKCN0XX25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95736" y="188640"/>
            <a:ext cx="4968552" cy="649287"/>
          </a:xfrm>
        </p:spPr>
        <p:txBody>
          <a:bodyPr/>
          <a:lstStyle/>
          <a:p>
            <a:pPr algn="ctr"/>
            <a:r>
              <a:rPr lang="en-US" sz="6000" dirty="0">
                <a:latin typeface="Verdana" pitchFamily="34" charset="0"/>
              </a:rPr>
              <a:t>Fun Facts</a:t>
            </a:r>
            <a:endParaRPr lang="uk-UA" sz="6000" dirty="0">
              <a:latin typeface="Verdana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7944" y="1700808"/>
            <a:ext cx="4651209" cy="294380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41F8083-8499-204A-BD1C-3F4C9EF62E55}"/>
              </a:ext>
            </a:extLst>
          </p:cNvPr>
          <p:cNvSpPr/>
          <p:nvPr/>
        </p:nvSpPr>
        <p:spPr>
          <a:xfrm>
            <a:off x="4557920" y="1844824"/>
            <a:ext cx="101822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ACADEMY ENGRAVED LET PLAIN:1.0" panose="02000000000000000000" pitchFamily="2" charset="0"/>
                <a:ea typeface="Ayuthaya" pitchFamily="2" charset="-34"/>
                <a:cs typeface="Ayuthaya" pitchFamily="2" charset="-34"/>
              </a:rPr>
              <a:t>20</a:t>
            </a:r>
            <a:endParaRPr lang="uk-UA" sz="6000" b="1" dirty="0">
              <a:solidFill>
                <a:schemeClr val="tx2"/>
              </a:solidFill>
              <a:latin typeface="Ayuthaya" pitchFamily="2" charset="-34"/>
              <a:ea typeface="Ayuthaya" pitchFamily="2" charset="-34"/>
              <a:cs typeface="Ayuthaya" pitchFamily="2" charset="-3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CE3931-058A-B245-99C9-45368A4A3115}"/>
              </a:ext>
            </a:extLst>
          </p:cNvPr>
          <p:cNvSpPr/>
          <p:nvPr/>
        </p:nvSpPr>
        <p:spPr>
          <a:xfrm>
            <a:off x="7308304" y="1844824"/>
            <a:ext cx="8274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b="1" dirty="0">
                <a:solidFill>
                  <a:schemeClr val="tx2"/>
                </a:solidFill>
                <a:latin typeface="ACADEMY ENGRAVED LET PLAIN:1.0" panose="02000000000000000000" pitchFamily="2" charset="0"/>
                <a:ea typeface="Ayuthaya" pitchFamily="2" charset="-34"/>
                <a:cs typeface="Ayuthaya" pitchFamily="2" charset="-34"/>
              </a:rPr>
              <a:t>21</a:t>
            </a:r>
            <a:endParaRPr lang="uk-UA" sz="6000" b="1" dirty="0">
              <a:solidFill>
                <a:schemeClr val="tx2"/>
              </a:solidFill>
              <a:latin typeface="Ayuthaya" pitchFamily="2" charset="-34"/>
              <a:ea typeface="Ayuthaya" pitchFamily="2" charset="-34"/>
              <a:cs typeface="Ayuthaya" pitchFamily="2" charset="-3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187624" y="2564904"/>
            <a:ext cx="7776864" cy="720080"/>
          </a:xfrm>
          <a:prstGeom prst="roundRect">
            <a:avLst>
              <a:gd name="adj" fmla="val 16667"/>
            </a:avLst>
          </a:prstGeom>
          <a:solidFill>
            <a:srgbClr val="0073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251520" y="2276872"/>
            <a:ext cx="1663875" cy="1296020"/>
          </a:xfrm>
          <a:prstGeom prst="diamond">
            <a:avLst/>
          </a:prstGeom>
          <a:solidFill>
            <a:schemeClr val="accent3">
              <a:lumMod val="8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endParaRPr lang="en-US" altLang="ko-KR" sz="24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1720" y="2564904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ko-KR" sz="4000" b="1" dirty="0">
                <a:solidFill>
                  <a:schemeClr val="bg1"/>
                </a:solidFill>
                <a:ea typeface="굴림" charset="-127"/>
              </a:rPr>
              <a:t>$500-$1,000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3717032"/>
            <a:ext cx="87129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One of the most historic traditions in all of sports is the attire of Kentucky Derby spectators who wear elaborate hats to the event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One designer says she sells custom hats that typically fetch between $500 and $1,000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92896"/>
            <a:ext cx="1236590" cy="78265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16016" y="0"/>
            <a:ext cx="4427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Fun Facts: 2021 Kentucky Derby</a:t>
            </a:r>
          </a:p>
        </p:txBody>
      </p:sp>
    </p:spTree>
    <p:extLst>
      <p:ext uri="{BB962C8B-B14F-4D97-AF65-F5344CB8AC3E}">
        <p14:creationId xmlns:p14="http://schemas.microsoft.com/office/powerpoint/2010/main" val="3461971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187624" y="2564904"/>
            <a:ext cx="7776864" cy="720080"/>
          </a:xfrm>
          <a:prstGeom prst="roundRect">
            <a:avLst>
              <a:gd name="adj" fmla="val 16667"/>
            </a:avLst>
          </a:prstGeom>
          <a:solidFill>
            <a:srgbClr val="0073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251520" y="2276872"/>
            <a:ext cx="1663875" cy="1296020"/>
          </a:xfrm>
          <a:prstGeom prst="diamond">
            <a:avLst/>
          </a:prstGeom>
          <a:solidFill>
            <a:schemeClr val="accent3">
              <a:lumMod val="8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endParaRPr lang="en-US" altLang="ko-KR" sz="24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1720" y="2564904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ko-KR" sz="4000" b="1" dirty="0">
                <a:solidFill>
                  <a:schemeClr val="bg1"/>
                </a:solidFill>
                <a:ea typeface="굴림" charset="-127"/>
              </a:rPr>
              <a:t>30,000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3717032"/>
            <a:ext cx="87129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In 1875, the inaugural race drew 10,000 spectators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The attendance record of 170,513 was set in 2015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This year, just 30,000 Derby fans will be in attendance due to COVID-19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92896"/>
            <a:ext cx="1236590" cy="78265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16016" y="0"/>
            <a:ext cx="4427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Fun Facts: 2021 Kentucky Derby</a:t>
            </a:r>
          </a:p>
        </p:txBody>
      </p:sp>
    </p:spTree>
    <p:extLst>
      <p:ext uri="{BB962C8B-B14F-4D97-AF65-F5344CB8AC3E}">
        <p14:creationId xmlns:p14="http://schemas.microsoft.com/office/powerpoint/2010/main" val="4216997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187624" y="2564904"/>
            <a:ext cx="7776864" cy="720080"/>
          </a:xfrm>
          <a:prstGeom prst="roundRect">
            <a:avLst>
              <a:gd name="adj" fmla="val 16667"/>
            </a:avLst>
          </a:prstGeom>
          <a:solidFill>
            <a:srgbClr val="0073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251520" y="2276872"/>
            <a:ext cx="1663875" cy="1296020"/>
          </a:xfrm>
          <a:prstGeom prst="diamond">
            <a:avLst/>
          </a:prstGeom>
          <a:solidFill>
            <a:schemeClr val="accent3">
              <a:lumMod val="8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endParaRPr lang="en-US" altLang="ko-KR" sz="24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1720" y="2564904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ko-KR" sz="4000" b="1" dirty="0">
                <a:solidFill>
                  <a:schemeClr val="bg1"/>
                </a:solidFill>
                <a:ea typeface="굴림" charset="-127"/>
              </a:rPr>
              <a:t>61,000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3717032"/>
            <a:ext cx="87129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On Derby Day, the number of people inside the track at Churchill Downs is nearly double the entire population of Kentucky’s third largest city (Bowling Green has </a:t>
            </a:r>
            <a:r>
              <a:rPr lang="en-US" sz="240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61,000 residents) 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92896"/>
            <a:ext cx="1236590" cy="78265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16016" y="0"/>
            <a:ext cx="4427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Fun Facts: 2021 Kentucky Derby</a:t>
            </a:r>
          </a:p>
        </p:txBody>
      </p:sp>
    </p:spTree>
    <p:extLst>
      <p:ext uri="{BB962C8B-B14F-4D97-AF65-F5344CB8AC3E}">
        <p14:creationId xmlns:p14="http://schemas.microsoft.com/office/powerpoint/2010/main" val="3449795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187624" y="2564904"/>
            <a:ext cx="7776864" cy="720080"/>
          </a:xfrm>
          <a:prstGeom prst="roundRect">
            <a:avLst>
              <a:gd name="adj" fmla="val 16667"/>
            </a:avLst>
          </a:prstGeom>
          <a:solidFill>
            <a:srgbClr val="0073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251520" y="2276872"/>
            <a:ext cx="1663875" cy="1296020"/>
          </a:xfrm>
          <a:prstGeom prst="diamond">
            <a:avLst/>
          </a:prstGeom>
          <a:solidFill>
            <a:schemeClr val="accent3">
              <a:lumMod val="8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endParaRPr lang="en-US" altLang="ko-KR" sz="24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1720" y="2564904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ko-KR" sz="4000" b="1" dirty="0">
                <a:solidFill>
                  <a:schemeClr val="bg1"/>
                </a:solidFill>
                <a:ea typeface="굴림" charset="-127"/>
              </a:rPr>
              <a:t>$122 million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3717032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An estimated $122 million in ticket revenue was lost during Derby Week in 2020 due to COVID-19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92896"/>
            <a:ext cx="1236590" cy="78265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16016" y="0"/>
            <a:ext cx="4427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Fun Facts: 2021 Kentucky Derby</a:t>
            </a:r>
          </a:p>
        </p:txBody>
      </p:sp>
    </p:spTree>
    <p:extLst>
      <p:ext uri="{BB962C8B-B14F-4D97-AF65-F5344CB8AC3E}">
        <p14:creationId xmlns:p14="http://schemas.microsoft.com/office/powerpoint/2010/main" val="778021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187624" y="2564904"/>
            <a:ext cx="7776864" cy="720080"/>
          </a:xfrm>
          <a:prstGeom prst="roundRect">
            <a:avLst>
              <a:gd name="adj" fmla="val 16667"/>
            </a:avLst>
          </a:prstGeom>
          <a:solidFill>
            <a:srgbClr val="0073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251520" y="2276872"/>
            <a:ext cx="1663875" cy="1296020"/>
          </a:xfrm>
          <a:prstGeom prst="diamond">
            <a:avLst/>
          </a:prstGeom>
          <a:solidFill>
            <a:schemeClr val="accent3">
              <a:lumMod val="8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endParaRPr lang="en-US" altLang="ko-KR" sz="24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1720" y="2564904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ko-KR" sz="4000" b="1" dirty="0">
                <a:solidFill>
                  <a:schemeClr val="bg1"/>
                </a:solidFill>
                <a:ea typeface="굴림" charset="-127"/>
              </a:rPr>
              <a:t>142,000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3717032"/>
            <a:ext cx="87129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According to a press release, Kentucky Derby fans typically scarf down approximately 142,000 hot dogs at Churchill Downs on race day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Churchill Downs chefs will go through 1,100 gallons of salad dressing and 9,400 sticks of butter during Derby Day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92896"/>
            <a:ext cx="1236590" cy="78265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16016" y="0"/>
            <a:ext cx="4427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Fun Facts: 2021 Kentucky Derby</a:t>
            </a:r>
          </a:p>
        </p:txBody>
      </p:sp>
    </p:spTree>
    <p:extLst>
      <p:ext uri="{BB962C8B-B14F-4D97-AF65-F5344CB8AC3E}">
        <p14:creationId xmlns:p14="http://schemas.microsoft.com/office/powerpoint/2010/main" val="4033380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187624" y="2564904"/>
            <a:ext cx="7776864" cy="720080"/>
          </a:xfrm>
          <a:prstGeom prst="roundRect">
            <a:avLst>
              <a:gd name="adj" fmla="val 16667"/>
            </a:avLst>
          </a:prstGeom>
          <a:solidFill>
            <a:srgbClr val="0073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251520" y="2276872"/>
            <a:ext cx="1663875" cy="1296020"/>
          </a:xfrm>
          <a:prstGeom prst="diamond">
            <a:avLst/>
          </a:prstGeom>
          <a:solidFill>
            <a:schemeClr val="accent3">
              <a:lumMod val="8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endParaRPr lang="en-US" altLang="ko-KR" sz="24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1720" y="2564904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ko-KR" sz="4000" b="1" dirty="0">
                <a:solidFill>
                  <a:schemeClr val="bg1"/>
                </a:solidFill>
                <a:ea typeface="굴림" charset="-127"/>
              </a:rPr>
              <a:t>Yum!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3717032"/>
            <a:ext cx="87129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In 2006, the Louisville-based fast-food company Yum! Brands, Inc. announced a corporate sponsorship deal to call the race "The Kentucky Derby presented by Yum! Brands"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92896"/>
            <a:ext cx="1236590" cy="78265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16016" y="0"/>
            <a:ext cx="4427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Fun Facts: 2021 Kentucky Derby</a:t>
            </a:r>
          </a:p>
        </p:txBody>
      </p:sp>
    </p:spTree>
    <p:extLst>
      <p:ext uri="{BB962C8B-B14F-4D97-AF65-F5344CB8AC3E}">
        <p14:creationId xmlns:p14="http://schemas.microsoft.com/office/powerpoint/2010/main" val="4216997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187624" y="2564904"/>
            <a:ext cx="7776864" cy="720080"/>
          </a:xfrm>
          <a:prstGeom prst="roundRect">
            <a:avLst>
              <a:gd name="adj" fmla="val 16667"/>
            </a:avLst>
          </a:prstGeom>
          <a:solidFill>
            <a:srgbClr val="0073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251520" y="2276872"/>
            <a:ext cx="1663875" cy="1296020"/>
          </a:xfrm>
          <a:prstGeom prst="diamond">
            <a:avLst/>
          </a:prstGeom>
          <a:solidFill>
            <a:schemeClr val="accent3">
              <a:lumMod val="8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endParaRPr lang="en-US" altLang="ko-KR" sz="24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1720" y="2564904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ko-KR" sz="4000" b="1" dirty="0">
                <a:solidFill>
                  <a:schemeClr val="bg1"/>
                </a:solidFill>
                <a:ea typeface="굴림" charset="-127"/>
              </a:rPr>
              <a:t>2004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3717032"/>
            <a:ext cx="8712968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The 2004 Derby marked the first time that jockeys, as a result of a court order, were allowed to wear corporate advertising logos on their clothing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92896"/>
            <a:ext cx="1236590" cy="78265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16016" y="0"/>
            <a:ext cx="4427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Fun Facts: 2021 Kentucky Derby</a:t>
            </a:r>
          </a:p>
        </p:txBody>
      </p:sp>
    </p:spTree>
    <p:extLst>
      <p:ext uri="{BB962C8B-B14F-4D97-AF65-F5344CB8AC3E}">
        <p14:creationId xmlns:p14="http://schemas.microsoft.com/office/powerpoint/2010/main" val="4216997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187624" y="2564904"/>
            <a:ext cx="7776864" cy="720080"/>
          </a:xfrm>
          <a:prstGeom prst="roundRect">
            <a:avLst>
              <a:gd name="adj" fmla="val 16667"/>
            </a:avLst>
          </a:prstGeom>
          <a:solidFill>
            <a:srgbClr val="0073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251520" y="2276872"/>
            <a:ext cx="1663875" cy="1296020"/>
          </a:xfrm>
          <a:prstGeom prst="diamond">
            <a:avLst/>
          </a:prstGeom>
          <a:solidFill>
            <a:schemeClr val="accent3">
              <a:lumMod val="8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endParaRPr lang="en-US" altLang="ko-KR" sz="24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1720" y="2564904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ko-KR" sz="4000" b="1" dirty="0">
                <a:solidFill>
                  <a:schemeClr val="bg1"/>
                </a:solidFill>
                <a:ea typeface="굴림" charset="-127"/>
              </a:rPr>
              <a:t>15.5 hours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3717032"/>
            <a:ext cx="87129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In 2014, NBC signed a 10-year extension with Churchill Downs on the broadcast rights to the Kentucky Derby through 2025 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In 2018, NBC broadcast a record 15.5 hours of Kentucky Derby coverage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92896"/>
            <a:ext cx="1236590" cy="78265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16016" y="0"/>
            <a:ext cx="4427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Fun Facts: 2021 Kentucky Derby</a:t>
            </a:r>
          </a:p>
        </p:txBody>
      </p:sp>
    </p:spTree>
    <p:extLst>
      <p:ext uri="{BB962C8B-B14F-4D97-AF65-F5344CB8AC3E}">
        <p14:creationId xmlns:p14="http://schemas.microsoft.com/office/powerpoint/2010/main" val="42169970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187624" y="2564904"/>
            <a:ext cx="7776864" cy="720080"/>
          </a:xfrm>
          <a:prstGeom prst="roundRect">
            <a:avLst>
              <a:gd name="adj" fmla="val 16667"/>
            </a:avLst>
          </a:prstGeom>
          <a:solidFill>
            <a:srgbClr val="0073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251520" y="2276872"/>
            <a:ext cx="1663875" cy="1296020"/>
          </a:xfrm>
          <a:prstGeom prst="diamond">
            <a:avLst/>
          </a:prstGeom>
          <a:solidFill>
            <a:schemeClr val="accent3">
              <a:lumMod val="8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endParaRPr lang="en-US" altLang="ko-KR" sz="24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1720" y="2564904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ko-KR" sz="4000" b="1" dirty="0">
                <a:solidFill>
                  <a:schemeClr val="bg1"/>
                </a:solidFill>
                <a:ea typeface="굴림" charset="-127"/>
              </a:rPr>
              <a:t>107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3717032"/>
            <a:ext cx="87129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According to </a:t>
            </a:r>
            <a:r>
              <a:rPr lang="en-US" sz="2400" i="1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Forbes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, Kentucky is the birth state of the most winners of horse racing’s most prestigious race with 107 winners hailing from the Kentucky Derby’s namesake state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92896"/>
            <a:ext cx="1236590" cy="78265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16016" y="0"/>
            <a:ext cx="4427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Fun Facts: 2021 Kentucky Derby</a:t>
            </a:r>
          </a:p>
        </p:txBody>
      </p:sp>
    </p:spTree>
    <p:extLst>
      <p:ext uri="{BB962C8B-B14F-4D97-AF65-F5344CB8AC3E}">
        <p14:creationId xmlns:p14="http://schemas.microsoft.com/office/powerpoint/2010/main" val="4216997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187624" y="2564904"/>
            <a:ext cx="7776864" cy="720080"/>
          </a:xfrm>
          <a:prstGeom prst="roundRect">
            <a:avLst>
              <a:gd name="adj" fmla="val 16667"/>
            </a:avLst>
          </a:prstGeom>
          <a:solidFill>
            <a:srgbClr val="0073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251520" y="2276872"/>
            <a:ext cx="1663875" cy="1296020"/>
          </a:xfrm>
          <a:prstGeom prst="diamond">
            <a:avLst/>
          </a:prstGeom>
          <a:solidFill>
            <a:schemeClr val="accent3">
              <a:lumMod val="8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endParaRPr lang="en-US" altLang="ko-KR" sz="24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31418" y="2564904"/>
            <a:ext cx="438479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ko-KR" sz="4000" b="1" dirty="0">
                <a:solidFill>
                  <a:schemeClr val="bg1"/>
                </a:solidFill>
                <a:ea typeface="굴림" charset="-127"/>
              </a:rPr>
              <a:t>$126 million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3717032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Last year, $126 million was wagered on the Kentucky Derby, down 50% from the previous year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92896"/>
            <a:ext cx="1236590" cy="78265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16016" y="0"/>
            <a:ext cx="4427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Fun Facts: 2021 Kentucky Derby</a:t>
            </a:r>
          </a:p>
        </p:txBody>
      </p:sp>
    </p:spTree>
    <p:extLst>
      <p:ext uri="{BB962C8B-B14F-4D97-AF65-F5344CB8AC3E}">
        <p14:creationId xmlns:p14="http://schemas.microsoft.com/office/powerpoint/2010/main" val="4216997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187624" y="2564904"/>
            <a:ext cx="7776864" cy="72008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251520" y="2276872"/>
            <a:ext cx="1663875" cy="1296020"/>
          </a:xfrm>
          <a:prstGeom prst="diamond">
            <a:avLst/>
          </a:prstGeom>
          <a:solidFill>
            <a:schemeClr val="accent3">
              <a:lumMod val="8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endParaRPr lang="en-US" altLang="ko-KR" sz="24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03648" y="2492896"/>
            <a:ext cx="23042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ko-KR" sz="4400" b="1" dirty="0">
                <a:solidFill>
                  <a:schemeClr val="bg1"/>
                </a:solidFill>
                <a:ea typeface="굴림" charset="-127"/>
              </a:rPr>
              <a:t>147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3717032"/>
            <a:ext cx="87129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The event has been held every consecutive year since 1875, including last year despite the ongoing pandemic, with this year’s race marking the 147th running of the Kentucky Derby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92896"/>
            <a:ext cx="1236590" cy="782652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716016" y="0"/>
            <a:ext cx="4427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Fun Facts: 2021 Kentucky Derby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187624" y="2564904"/>
            <a:ext cx="7776864" cy="720080"/>
          </a:xfrm>
          <a:prstGeom prst="roundRect">
            <a:avLst>
              <a:gd name="adj" fmla="val 16667"/>
            </a:avLst>
          </a:prstGeom>
          <a:solidFill>
            <a:srgbClr val="0073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251520" y="2276872"/>
            <a:ext cx="1663875" cy="1296020"/>
          </a:xfrm>
          <a:prstGeom prst="diamond">
            <a:avLst/>
          </a:prstGeom>
          <a:solidFill>
            <a:schemeClr val="accent3">
              <a:lumMod val="8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endParaRPr lang="en-US" altLang="ko-KR" sz="24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1720" y="2564904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ko-KR" sz="4000" b="1" dirty="0">
                <a:solidFill>
                  <a:schemeClr val="bg1"/>
                </a:solidFill>
                <a:ea typeface="굴림" charset="-127"/>
              </a:rPr>
              <a:t>1 million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3717032"/>
            <a:ext cx="87129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The LED screen installed at Churchill Downs in 2018 is larger than three NBA courts and weighs more than 1 million pounds.  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Cnet.com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 says “The images are so clear they almost look three-dimensional”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92896"/>
            <a:ext cx="1236590" cy="78265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16016" y="0"/>
            <a:ext cx="4427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Fun Facts: 2021 Kentucky Derby</a:t>
            </a:r>
          </a:p>
        </p:txBody>
      </p:sp>
    </p:spTree>
    <p:extLst>
      <p:ext uri="{BB962C8B-B14F-4D97-AF65-F5344CB8AC3E}">
        <p14:creationId xmlns:p14="http://schemas.microsoft.com/office/powerpoint/2010/main" val="42169970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187624" y="2564904"/>
            <a:ext cx="7776864" cy="720080"/>
          </a:xfrm>
          <a:prstGeom prst="roundRect">
            <a:avLst>
              <a:gd name="adj" fmla="val 16667"/>
            </a:avLst>
          </a:prstGeom>
          <a:solidFill>
            <a:srgbClr val="0073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251520" y="2276872"/>
            <a:ext cx="1663875" cy="1296020"/>
          </a:xfrm>
          <a:prstGeom prst="diamond">
            <a:avLst/>
          </a:prstGeom>
          <a:solidFill>
            <a:schemeClr val="accent3">
              <a:lumMod val="8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endParaRPr lang="en-US" altLang="ko-KR" sz="24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1720" y="2564904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ko-KR" sz="4000" b="1" dirty="0">
                <a:solidFill>
                  <a:schemeClr val="bg1"/>
                </a:solidFill>
                <a:ea typeface="굴림" charset="-127"/>
              </a:rPr>
              <a:t>Sponsorship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3717032"/>
            <a:ext cx="87129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The Wall Street Journal reports that the Kentucky “sponsorship revenue has ‘increased significantly since 2010” in large part because of the event’s mass appeal that attracts a wide range of sponsors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92896"/>
            <a:ext cx="1236590" cy="78265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16016" y="0"/>
            <a:ext cx="4427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Fun Facts: 2021 Kentucky Derby</a:t>
            </a:r>
          </a:p>
        </p:txBody>
      </p:sp>
    </p:spTree>
    <p:extLst>
      <p:ext uri="{BB962C8B-B14F-4D97-AF65-F5344CB8AC3E}">
        <p14:creationId xmlns:p14="http://schemas.microsoft.com/office/powerpoint/2010/main" val="345703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187624" y="2564904"/>
            <a:ext cx="7776864" cy="720080"/>
          </a:xfrm>
          <a:prstGeom prst="roundRect">
            <a:avLst>
              <a:gd name="adj" fmla="val 16667"/>
            </a:avLst>
          </a:prstGeom>
          <a:solidFill>
            <a:srgbClr val="0073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251520" y="2276872"/>
            <a:ext cx="1663875" cy="1296020"/>
          </a:xfrm>
          <a:prstGeom prst="diamond">
            <a:avLst/>
          </a:prstGeom>
          <a:solidFill>
            <a:schemeClr val="accent3">
              <a:lumMod val="8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endParaRPr lang="en-US" altLang="ko-KR" sz="24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1720" y="2564904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ko-KR" sz="4000" b="1" dirty="0">
                <a:solidFill>
                  <a:schemeClr val="bg1"/>
                </a:solidFill>
                <a:ea typeface="굴림" charset="-127"/>
              </a:rPr>
              <a:t>16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3717032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There are 16 “official” sponsors of the Kentucky Derby (up from 14 in 2019), including Ford, Coca Cola, LaCroix and a variety of alcohol brands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92896"/>
            <a:ext cx="1236590" cy="78265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16016" y="0"/>
            <a:ext cx="4427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Fun Facts: 2021 Kentucky Derby</a:t>
            </a:r>
          </a:p>
        </p:txBody>
      </p:sp>
    </p:spTree>
    <p:extLst>
      <p:ext uri="{BB962C8B-B14F-4D97-AF65-F5344CB8AC3E}">
        <p14:creationId xmlns:p14="http://schemas.microsoft.com/office/powerpoint/2010/main" val="4001192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187624" y="2564904"/>
            <a:ext cx="7776864" cy="720080"/>
          </a:xfrm>
          <a:prstGeom prst="roundRect">
            <a:avLst>
              <a:gd name="adj" fmla="val 16667"/>
            </a:avLst>
          </a:prstGeom>
          <a:solidFill>
            <a:srgbClr val="0073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251520" y="2276872"/>
            <a:ext cx="1663875" cy="1296020"/>
          </a:xfrm>
          <a:prstGeom prst="diamond">
            <a:avLst/>
          </a:prstGeom>
          <a:solidFill>
            <a:schemeClr val="accent3">
              <a:lumMod val="8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endParaRPr lang="en-US" altLang="ko-KR" sz="24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1720" y="2564904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ko-KR" sz="4000" b="1" dirty="0">
                <a:solidFill>
                  <a:schemeClr val="bg1"/>
                </a:solidFill>
                <a:ea typeface="굴림" charset="-127"/>
              </a:rPr>
              <a:t>9.8 million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3717032"/>
            <a:ext cx="87129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Why the interest from sponsors and advertisers?  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In addition to drawing one of the largest crowds annually for a live sporting event, the Kentucky Derby brings in a massive television audience.  However, last year’s race was watched by 9.8 million viewers on NBC during the pandemic, a massive 49% drop from the previous year’s telecast.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92896"/>
            <a:ext cx="1236590" cy="78265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16016" y="0"/>
            <a:ext cx="4427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Fun Facts: 2021 Kentucky Derby</a:t>
            </a:r>
          </a:p>
        </p:txBody>
      </p:sp>
    </p:spTree>
    <p:extLst>
      <p:ext uri="{BB962C8B-B14F-4D97-AF65-F5344CB8AC3E}">
        <p14:creationId xmlns:p14="http://schemas.microsoft.com/office/powerpoint/2010/main" val="3457037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187624" y="2564904"/>
            <a:ext cx="7776864" cy="720080"/>
          </a:xfrm>
          <a:prstGeom prst="roundRect">
            <a:avLst>
              <a:gd name="adj" fmla="val 16667"/>
            </a:avLst>
          </a:prstGeom>
          <a:solidFill>
            <a:srgbClr val="0073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251520" y="2276872"/>
            <a:ext cx="1663875" cy="1296020"/>
          </a:xfrm>
          <a:prstGeom prst="diamond">
            <a:avLst/>
          </a:prstGeom>
          <a:solidFill>
            <a:schemeClr val="accent3">
              <a:lumMod val="8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endParaRPr lang="en-US" altLang="ko-KR" sz="24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1720" y="2564904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ko-KR" sz="4000" b="1" dirty="0">
                <a:solidFill>
                  <a:schemeClr val="bg1"/>
                </a:solidFill>
                <a:ea typeface="굴림" charset="-127"/>
              </a:rPr>
              <a:t>52%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3717032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Of the viewers from the 2018 race, 52% were women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92896"/>
            <a:ext cx="1236590" cy="78265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16016" y="0"/>
            <a:ext cx="4427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Fun Facts: 2021 Kentucky Derby</a:t>
            </a:r>
          </a:p>
        </p:txBody>
      </p:sp>
    </p:spTree>
    <p:extLst>
      <p:ext uri="{BB962C8B-B14F-4D97-AF65-F5344CB8AC3E}">
        <p14:creationId xmlns:p14="http://schemas.microsoft.com/office/powerpoint/2010/main" val="10657894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95736" y="188640"/>
            <a:ext cx="4968552" cy="649287"/>
          </a:xfrm>
        </p:spPr>
        <p:txBody>
          <a:bodyPr/>
          <a:lstStyle/>
          <a:p>
            <a:pPr algn="ctr"/>
            <a:r>
              <a:rPr lang="en-US" sz="6000" dirty="0">
                <a:latin typeface="Verdana" pitchFamily="34" charset="0"/>
              </a:rPr>
              <a:t>Discussion</a:t>
            </a:r>
            <a:endParaRPr lang="uk-UA" sz="6000" dirty="0">
              <a:latin typeface="Verdana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7944" y="1700808"/>
            <a:ext cx="4651209" cy="2943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5728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AutoShape 4"/>
          <p:cNvSpPr>
            <a:spLocks noChangeArrowheads="1"/>
          </p:cNvSpPr>
          <p:nvPr/>
        </p:nvSpPr>
        <p:spPr bwMode="gray">
          <a:xfrm>
            <a:off x="1043608" y="2671737"/>
            <a:ext cx="7690568" cy="49994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gray">
          <a:xfrm>
            <a:off x="1043608" y="3789040"/>
            <a:ext cx="7704855" cy="99600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gray">
          <a:xfrm>
            <a:off x="1043608" y="5301208"/>
            <a:ext cx="7690569" cy="792087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36" name="AutoShape 8"/>
          <p:cNvSpPr>
            <a:spLocks noChangeArrowheads="1"/>
          </p:cNvSpPr>
          <p:nvPr/>
        </p:nvSpPr>
        <p:spPr bwMode="gray">
          <a:xfrm>
            <a:off x="1331640" y="2595537"/>
            <a:ext cx="7168040" cy="647502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r>
              <a:rPr kumimoji="1" lang="en-US" altLang="ko-KR" sz="2000" b="1" dirty="0">
                <a:solidFill>
                  <a:schemeClr val="bg1"/>
                </a:solidFill>
                <a:ea typeface="굴림" charset="-127"/>
              </a:rPr>
              <a:t>Have you ever watched the Kentucky Derby?</a:t>
            </a:r>
          </a:p>
        </p:txBody>
      </p:sp>
      <p:sp>
        <p:nvSpPr>
          <p:cNvPr id="22537" name="AutoShape 9"/>
          <p:cNvSpPr>
            <a:spLocks noChangeArrowheads="1"/>
          </p:cNvSpPr>
          <p:nvPr/>
        </p:nvSpPr>
        <p:spPr bwMode="gray">
          <a:xfrm>
            <a:off x="1115616" y="3717032"/>
            <a:ext cx="7359358" cy="1080120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r>
              <a:rPr kumimoji="1" lang="en-US" altLang="ko-KR" sz="2000" b="1" dirty="0">
                <a:solidFill>
                  <a:srgbClr val="FFFFFF"/>
                </a:solidFill>
                <a:ea typeface="굴림" charset="-127"/>
              </a:rPr>
              <a:t>What is a presenting sponsor?  Who is this year’s presenting</a:t>
            </a:r>
          </a:p>
          <a:p>
            <a:pPr latinLnBrk="1"/>
            <a:r>
              <a:rPr kumimoji="1" lang="en-US" altLang="ko-KR" sz="2000" b="1" dirty="0">
                <a:solidFill>
                  <a:srgbClr val="FFFFFF"/>
                </a:solidFill>
                <a:ea typeface="굴림" charset="-127"/>
              </a:rPr>
              <a:t>sponsor and why would they invest in those rights?</a:t>
            </a:r>
          </a:p>
        </p:txBody>
      </p:sp>
      <p:sp>
        <p:nvSpPr>
          <p:cNvPr id="22540" name="AutoShape 12"/>
          <p:cNvSpPr>
            <a:spLocks noChangeArrowheads="1"/>
          </p:cNvSpPr>
          <p:nvPr/>
        </p:nvSpPr>
        <p:spPr bwMode="gray">
          <a:xfrm>
            <a:off x="179512" y="2446784"/>
            <a:ext cx="990418" cy="951432"/>
          </a:xfrm>
          <a:prstGeom prst="diamond">
            <a:avLst/>
          </a:prstGeom>
          <a:solidFill>
            <a:schemeClr val="accent1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altLang="ko-KR" sz="2400" b="1">
                <a:solidFill>
                  <a:schemeClr val="bg1"/>
                </a:solidFill>
                <a:ea typeface="굴림" charset="-127"/>
              </a:rPr>
              <a:t>1</a:t>
            </a:r>
          </a:p>
        </p:txBody>
      </p:sp>
      <p:sp>
        <p:nvSpPr>
          <p:cNvPr id="22541" name="AutoShape 13"/>
          <p:cNvSpPr>
            <a:spLocks noChangeArrowheads="1"/>
          </p:cNvSpPr>
          <p:nvPr/>
        </p:nvSpPr>
        <p:spPr bwMode="gray">
          <a:xfrm>
            <a:off x="179512" y="3789040"/>
            <a:ext cx="990418" cy="951432"/>
          </a:xfrm>
          <a:prstGeom prst="diamond">
            <a:avLst/>
          </a:prstGeom>
          <a:solidFill>
            <a:schemeClr val="accent1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altLang="ko-KR" sz="2400" b="1">
                <a:solidFill>
                  <a:schemeClr val="bg1"/>
                </a:solidFill>
                <a:ea typeface="굴림" charset="-127"/>
              </a:rPr>
              <a:t>2</a:t>
            </a:r>
          </a:p>
        </p:txBody>
      </p:sp>
      <p:sp>
        <p:nvSpPr>
          <p:cNvPr id="22542" name="AutoShape 14"/>
          <p:cNvSpPr>
            <a:spLocks noChangeArrowheads="1"/>
          </p:cNvSpPr>
          <p:nvPr/>
        </p:nvSpPr>
        <p:spPr bwMode="gray">
          <a:xfrm>
            <a:off x="179512" y="5229200"/>
            <a:ext cx="990418" cy="951432"/>
          </a:xfrm>
          <a:prstGeom prst="diamond">
            <a:avLst/>
          </a:prstGeom>
          <a:solidFill>
            <a:schemeClr val="accent1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altLang="ko-KR" sz="2400" b="1" dirty="0">
                <a:solidFill>
                  <a:schemeClr val="bg1"/>
                </a:solidFill>
                <a:ea typeface="굴림" charset="-127"/>
              </a:rPr>
              <a:t>3</a:t>
            </a:r>
          </a:p>
        </p:txBody>
      </p:sp>
      <p:sp>
        <p:nvSpPr>
          <p:cNvPr id="22545" name="AutoShape 17"/>
          <p:cNvSpPr>
            <a:spLocks noChangeArrowheads="1"/>
          </p:cNvSpPr>
          <p:nvPr/>
        </p:nvSpPr>
        <p:spPr bwMode="gray">
          <a:xfrm>
            <a:off x="1187624" y="5445224"/>
            <a:ext cx="7359358" cy="648072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r>
              <a:rPr kumimoji="1" lang="en-US" altLang="ko-KR" sz="2000" b="1" dirty="0">
                <a:solidFill>
                  <a:schemeClr val="bg1"/>
                </a:solidFill>
                <a:ea typeface="굴림" charset="-127"/>
              </a:rPr>
              <a:t>Do you think traditions add any value to sporting events for </a:t>
            </a:r>
          </a:p>
          <a:p>
            <a:pPr latinLnBrk="1"/>
            <a:r>
              <a:rPr kumimoji="1" lang="en-US" altLang="ko-KR" sz="2000" b="1" dirty="0">
                <a:solidFill>
                  <a:schemeClr val="bg1"/>
                </a:solidFill>
                <a:ea typeface="굴림" charset="-127"/>
              </a:rPr>
              <a:t>spectators?  Why or why not?  </a:t>
            </a:r>
          </a:p>
          <a:p>
            <a:pPr latinLnBrk="1"/>
            <a:endParaRPr kumimoji="1" lang="en-US" altLang="ko-KR" sz="2000" b="1" dirty="0">
              <a:solidFill>
                <a:schemeClr val="bg1"/>
              </a:solidFill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177599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AutoShape 4"/>
          <p:cNvSpPr>
            <a:spLocks noChangeArrowheads="1"/>
          </p:cNvSpPr>
          <p:nvPr/>
        </p:nvSpPr>
        <p:spPr bwMode="gray">
          <a:xfrm>
            <a:off x="1043608" y="2564904"/>
            <a:ext cx="7690568" cy="720079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r>
              <a:rPr kumimoji="1" lang="en-US" altLang="ko-KR" b="1" dirty="0">
                <a:solidFill>
                  <a:schemeClr val="bg1"/>
                </a:solidFill>
                <a:ea typeface="굴림" charset="-127"/>
              </a:rPr>
              <a:t>   What is economic impact?  How does this event impact the</a:t>
            </a:r>
          </a:p>
          <a:p>
            <a:pPr latinLnBrk="1"/>
            <a:r>
              <a:rPr kumimoji="1" lang="en-US" altLang="ko-KR" b="1" dirty="0">
                <a:solidFill>
                  <a:schemeClr val="bg1"/>
                </a:solidFill>
                <a:ea typeface="굴림" charset="-127"/>
              </a:rPr>
              <a:t>   economy in the Louisville, KY area?</a:t>
            </a: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gray">
          <a:xfrm>
            <a:off x="1043608" y="3789040"/>
            <a:ext cx="7704855" cy="99600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gray">
          <a:xfrm>
            <a:off x="1043608" y="5301208"/>
            <a:ext cx="7690569" cy="792087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36" name="AutoShape 8"/>
          <p:cNvSpPr>
            <a:spLocks noChangeArrowheads="1"/>
          </p:cNvSpPr>
          <p:nvPr/>
        </p:nvSpPr>
        <p:spPr bwMode="gray">
          <a:xfrm>
            <a:off x="1331640" y="2595537"/>
            <a:ext cx="7168040" cy="647502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endParaRPr kumimoji="1" lang="en-US" altLang="ko-KR" sz="20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2537" name="AutoShape 9"/>
          <p:cNvSpPr>
            <a:spLocks noChangeArrowheads="1"/>
          </p:cNvSpPr>
          <p:nvPr/>
        </p:nvSpPr>
        <p:spPr bwMode="gray">
          <a:xfrm>
            <a:off x="1115616" y="3717032"/>
            <a:ext cx="7359358" cy="1080120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r>
              <a:rPr kumimoji="1" lang="en-US" altLang="ko-KR" sz="2000" b="1" dirty="0">
                <a:solidFill>
                  <a:schemeClr val="bg1"/>
                </a:solidFill>
                <a:ea typeface="굴림" charset="-127"/>
              </a:rPr>
              <a:t>Why do you think NBC chose to extend their deal for </a:t>
            </a:r>
          </a:p>
          <a:p>
            <a:pPr latinLnBrk="1"/>
            <a:r>
              <a:rPr kumimoji="1" lang="en-US" altLang="ko-KR" sz="2000" b="1" dirty="0">
                <a:solidFill>
                  <a:schemeClr val="bg1"/>
                </a:solidFill>
                <a:ea typeface="굴림" charset="-127"/>
              </a:rPr>
              <a:t>broadcast rights to an event that features just two </a:t>
            </a:r>
          </a:p>
          <a:p>
            <a:pPr latinLnBrk="1"/>
            <a:r>
              <a:rPr kumimoji="1" lang="en-US" altLang="ko-KR" sz="2000" b="1" dirty="0">
                <a:solidFill>
                  <a:schemeClr val="bg1"/>
                </a:solidFill>
                <a:ea typeface="굴림" charset="-127"/>
              </a:rPr>
              <a:t>minutes of action?</a:t>
            </a:r>
          </a:p>
        </p:txBody>
      </p:sp>
      <p:sp>
        <p:nvSpPr>
          <p:cNvPr id="22540" name="AutoShape 12"/>
          <p:cNvSpPr>
            <a:spLocks noChangeArrowheads="1"/>
          </p:cNvSpPr>
          <p:nvPr/>
        </p:nvSpPr>
        <p:spPr bwMode="gray">
          <a:xfrm>
            <a:off x="179512" y="2446784"/>
            <a:ext cx="990418" cy="951432"/>
          </a:xfrm>
          <a:prstGeom prst="diamond">
            <a:avLst/>
          </a:prstGeom>
          <a:solidFill>
            <a:schemeClr val="accent1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altLang="ko-KR" sz="2400" b="1" dirty="0">
                <a:solidFill>
                  <a:schemeClr val="bg1"/>
                </a:solidFill>
                <a:ea typeface="굴림" charset="-127"/>
              </a:rPr>
              <a:t>4</a:t>
            </a:r>
          </a:p>
        </p:txBody>
      </p:sp>
      <p:sp>
        <p:nvSpPr>
          <p:cNvPr id="22541" name="AutoShape 13"/>
          <p:cNvSpPr>
            <a:spLocks noChangeArrowheads="1"/>
          </p:cNvSpPr>
          <p:nvPr/>
        </p:nvSpPr>
        <p:spPr bwMode="gray">
          <a:xfrm>
            <a:off x="179512" y="3789040"/>
            <a:ext cx="990418" cy="951432"/>
          </a:xfrm>
          <a:prstGeom prst="diamond">
            <a:avLst/>
          </a:prstGeom>
          <a:solidFill>
            <a:schemeClr val="accent1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altLang="ko-KR" sz="2400" b="1" dirty="0">
                <a:solidFill>
                  <a:schemeClr val="bg1"/>
                </a:solidFill>
                <a:ea typeface="굴림" charset="-127"/>
              </a:rPr>
              <a:t>5</a:t>
            </a:r>
          </a:p>
        </p:txBody>
      </p:sp>
      <p:sp>
        <p:nvSpPr>
          <p:cNvPr id="22542" name="AutoShape 14"/>
          <p:cNvSpPr>
            <a:spLocks noChangeArrowheads="1"/>
          </p:cNvSpPr>
          <p:nvPr/>
        </p:nvSpPr>
        <p:spPr bwMode="gray">
          <a:xfrm>
            <a:off x="179512" y="5229200"/>
            <a:ext cx="990418" cy="951432"/>
          </a:xfrm>
          <a:prstGeom prst="diamond">
            <a:avLst/>
          </a:prstGeom>
          <a:solidFill>
            <a:schemeClr val="accent1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altLang="ko-KR" sz="2400" b="1" dirty="0">
                <a:solidFill>
                  <a:schemeClr val="bg1"/>
                </a:solidFill>
                <a:ea typeface="굴림" charset="-127"/>
              </a:rPr>
              <a:t>6</a:t>
            </a:r>
          </a:p>
        </p:txBody>
      </p:sp>
      <p:sp>
        <p:nvSpPr>
          <p:cNvPr id="22545" name="AutoShape 17"/>
          <p:cNvSpPr>
            <a:spLocks noChangeArrowheads="1"/>
          </p:cNvSpPr>
          <p:nvPr/>
        </p:nvSpPr>
        <p:spPr bwMode="gray">
          <a:xfrm>
            <a:off x="1187624" y="5445224"/>
            <a:ext cx="7359358" cy="648072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r>
              <a:rPr kumimoji="1" lang="en-US" altLang="ko-KR" sz="2000" b="1" dirty="0">
                <a:solidFill>
                  <a:schemeClr val="bg1"/>
                </a:solidFill>
                <a:ea typeface="굴림" charset="-127"/>
              </a:rPr>
              <a:t>What type of consumer might sponsors be targeting by</a:t>
            </a:r>
          </a:p>
          <a:p>
            <a:pPr latinLnBrk="1"/>
            <a:r>
              <a:rPr kumimoji="1" lang="en-US" altLang="ko-KR" sz="2000" b="1" dirty="0">
                <a:solidFill>
                  <a:schemeClr val="bg1"/>
                </a:solidFill>
                <a:ea typeface="굴림" charset="-127"/>
              </a:rPr>
              <a:t>connecting their brands to the Kentucky Derby?</a:t>
            </a:r>
          </a:p>
          <a:p>
            <a:pPr latinLnBrk="1"/>
            <a:endParaRPr kumimoji="1" lang="en-US" altLang="ko-KR" sz="2000" b="1" dirty="0">
              <a:solidFill>
                <a:schemeClr val="bg1"/>
              </a:solidFill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504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187624" y="2564904"/>
            <a:ext cx="7776864" cy="720080"/>
          </a:xfrm>
          <a:prstGeom prst="roundRect">
            <a:avLst>
              <a:gd name="adj" fmla="val 16667"/>
            </a:avLst>
          </a:prstGeom>
          <a:solidFill>
            <a:schemeClr val="accent1">
              <a:lumMod val="7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251520" y="2276872"/>
            <a:ext cx="1663875" cy="1296020"/>
          </a:xfrm>
          <a:prstGeom prst="diamond">
            <a:avLst/>
          </a:prstGeom>
          <a:solidFill>
            <a:schemeClr val="accent3">
              <a:lumMod val="8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endParaRPr lang="en-US" altLang="ko-KR" sz="24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03648" y="2492896"/>
            <a:ext cx="27363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ko-KR" sz="4400" b="1" dirty="0">
                <a:solidFill>
                  <a:schemeClr val="bg1"/>
                </a:solidFill>
                <a:ea typeface="굴림" charset="-127"/>
              </a:rPr>
              <a:t>2:00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3717032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The event lasts just two minutes, hence the reason the Kentucky Derby is known as the “Greatest 2 Minutes in Sports”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92896"/>
            <a:ext cx="1236590" cy="782652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716016" y="0"/>
            <a:ext cx="4427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Fun Facts: 2021 Kentucky Derby</a:t>
            </a:r>
          </a:p>
        </p:txBody>
      </p:sp>
    </p:spTree>
    <p:extLst>
      <p:ext uri="{BB962C8B-B14F-4D97-AF65-F5344CB8AC3E}">
        <p14:creationId xmlns:p14="http://schemas.microsoft.com/office/powerpoint/2010/main" val="1826764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187624" y="2564904"/>
            <a:ext cx="7776864" cy="720080"/>
          </a:xfrm>
          <a:prstGeom prst="roundRect">
            <a:avLst>
              <a:gd name="adj" fmla="val 16667"/>
            </a:avLst>
          </a:prstGeom>
          <a:solidFill>
            <a:srgbClr val="0073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251520" y="2276872"/>
            <a:ext cx="1663875" cy="1296020"/>
          </a:xfrm>
          <a:prstGeom prst="diamond">
            <a:avLst/>
          </a:prstGeom>
          <a:solidFill>
            <a:schemeClr val="accent3">
              <a:lumMod val="8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endParaRPr lang="en-US" altLang="ko-KR" sz="24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1720" y="2564904"/>
            <a:ext cx="18722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ko-KR" sz="4000" b="1" dirty="0">
                <a:solidFill>
                  <a:schemeClr val="bg1"/>
                </a:solidFill>
                <a:ea typeface="굴림" charset="-127"/>
              </a:rPr>
              <a:t>564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3717032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The Derby is also called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the"The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 Run for the Roses," because a lush blanket of 564 red roses is awarded to the Kentucky Derby winner each year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92896"/>
            <a:ext cx="1236590" cy="78265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16016" y="0"/>
            <a:ext cx="4427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Fun Facts: 2021 Kentucky Derby</a:t>
            </a:r>
          </a:p>
        </p:txBody>
      </p:sp>
    </p:spTree>
    <p:extLst>
      <p:ext uri="{BB962C8B-B14F-4D97-AF65-F5344CB8AC3E}">
        <p14:creationId xmlns:p14="http://schemas.microsoft.com/office/powerpoint/2010/main" val="880270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187624" y="2564904"/>
            <a:ext cx="7776864" cy="720080"/>
          </a:xfrm>
          <a:prstGeom prst="roundRect">
            <a:avLst>
              <a:gd name="adj" fmla="val 16667"/>
            </a:avLst>
          </a:prstGeom>
          <a:solidFill>
            <a:srgbClr val="0073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251520" y="2276872"/>
            <a:ext cx="1663875" cy="1296020"/>
          </a:xfrm>
          <a:prstGeom prst="diamond">
            <a:avLst/>
          </a:prstGeom>
          <a:solidFill>
            <a:schemeClr val="accent3">
              <a:lumMod val="8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endParaRPr lang="en-US" altLang="ko-KR" sz="24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1720" y="2564904"/>
            <a:ext cx="29523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ko-KR" sz="4000" b="1" dirty="0">
                <a:solidFill>
                  <a:schemeClr val="bg1"/>
                </a:solidFill>
                <a:ea typeface="굴림" charset="-127"/>
              </a:rPr>
              <a:t>$3 million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3717032"/>
            <a:ext cx="87129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The total prize purse for the 2021 race is a guaranteed $3 million (up from $2 million from the 2018 race)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Compare that to 1954 when the purse was $100,000!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92896"/>
            <a:ext cx="1236590" cy="78265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16016" y="0"/>
            <a:ext cx="4427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Fun Facts: 2021 Kentucky Derby</a:t>
            </a:r>
          </a:p>
        </p:txBody>
      </p:sp>
    </p:spTree>
    <p:extLst>
      <p:ext uri="{BB962C8B-B14F-4D97-AF65-F5344CB8AC3E}">
        <p14:creationId xmlns:p14="http://schemas.microsoft.com/office/powerpoint/2010/main" val="4030334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187624" y="2564904"/>
            <a:ext cx="7776864" cy="720080"/>
          </a:xfrm>
          <a:prstGeom prst="roundRect">
            <a:avLst>
              <a:gd name="adj" fmla="val 16667"/>
            </a:avLst>
          </a:prstGeom>
          <a:solidFill>
            <a:srgbClr val="0073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251520" y="2276872"/>
            <a:ext cx="1663875" cy="1296020"/>
          </a:xfrm>
          <a:prstGeom prst="diamond">
            <a:avLst/>
          </a:prstGeom>
          <a:solidFill>
            <a:schemeClr val="accent3">
              <a:lumMod val="8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endParaRPr lang="en-US" altLang="ko-KR" sz="24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1720" y="2564904"/>
            <a:ext cx="36724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ko-KR" sz="4000" b="1" dirty="0">
                <a:solidFill>
                  <a:schemeClr val="bg1"/>
                </a:solidFill>
                <a:ea typeface="굴림" charset="-127"/>
              </a:rPr>
              <a:t>$1.86 million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3885847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Of the $3 million total Kentucky Derby prize purse, $1.86 million will go to the winner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92896"/>
            <a:ext cx="1236590" cy="78265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16016" y="0"/>
            <a:ext cx="4427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Fun Facts: 2021 Kentucky Derby</a:t>
            </a:r>
          </a:p>
        </p:txBody>
      </p:sp>
    </p:spTree>
    <p:extLst>
      <p:ext uri="{BB962C8B-B14F-4D97-AF65-F5344CB8AC3E}">
        <p14:creationId xmlns:p14="http://schemas.microsoft.com/office/powerpoint/2010/main" val="2237850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187624" y="2564904"/>
            <a:ext cx="7776864" cy="720080"/>
          </a:xfrm>
          <a:prstGeom prst="roundRect">
            <a:avLst>
              <a:gd name="adj" fmla="val 16667"/>
            </a:avLst>
          </a:prstGeom>
          <a:solidFill>
            <a:srgbClr val="0073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251520" y="2276872"/>
            <a:ext cx="1663875" cy="1296020"/>
          </a:xfrm>
          <a:prstGeom prst="diamond">
            <a:avLst/>
          </a:prstGeom>
          <a:solidFill>
            <a:schemeClr val="accent3">
              <a:lumMod val="8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endParaRPr lang="en-US" altLang="ko-KR" sz="24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1720" y="2564904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ko-KR" sz="4000" b="1" dirty="0">
                <a:solidFill>
                  <a:schemeClr val="bg1"/>
                </a:solidFill>
                <a:ea typeface="굴림" charset="-127"/>
              </a:rPr>
              <a:t>$200,000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3717032"/>
            <a:ext cx="87129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The winner of the race will receive a gold trophy that carries an estimated value of nearly $200,000 (nearly double the value of the entire prize purse from 1954)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92896"/>
            <a:ext cx="1236590" cy="78265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16016" y="0"/>
            <a:ext cx="4427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Fun Facts: 2021 Kentucky Derby</a:t>
            </a:r>
          </a:p>
        </p:txBody>
      </p:sp>
    </p:spTree>
    <p:extLst>
      <p:ext uri="{BB962C8B-B14F-4D97-AF65-F5344CB8AC3E}">
        <p14:creationId xmlns:p14="http://schemas.microsoft.com/office/powerpoint/2010/main" val="883563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187624" y="2564904"/>
            <a:ext cx="7776864" cy="720080"/>
          </a:xfrm>
          <a:prstGeom prst="roundRect">
            <a:avLst>
              <a:gd name="adj" fmla="val 16667"/>
            </a:avLst>
          </a:prstGeom>
          <a:solidFill>
            <a:srgbClr val="0073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251520" y="2276872"/>
            <a:ext cx="1663875" cy="1296020"/>
          </a:xfrm>
          <a:prstGeom prst="diamond">
            <a:avLst/>
          </a:prstGeom>
          <a:solidFill>
            <a:schemeClr val="accent3">
              <a:lumMod val="8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endParaRPr lang="en-US" altLang="ko-KR" sz="24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1720" y="2564904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endParaRPr lang="en-US" altLang="ko-KR" sz="40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3717032"/>
            <a:ext cx="87129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Horse racing generates an estimated $4 billion annually for the state of Kentucky while creating nearly 60,000 jobs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According to </a:t>
            </a:r>
            <a:r>
              <a:rPr lang="en-US" sz="2400" i="1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  <a:hlinkClick r:id="rId2"/>
              </a:rPr>
              <a:t>Reuters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, the most recent economic impact study commissioned shows the Kentucky Derby has a $400 million economic impact on the Louisville region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2492896"/>
            <a:ext cx="1236590" cy="78265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16016" y="0"/>
            <a:ext cx="4427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Fun Facts: 2021 Kentucky Derby</a:t>
            </a:r>
          </a:p>
        </p:txBody>
      </p:sp>
      <p:sp>
        <p:nvSpPr>
          <p:cNvPr id="8" name="Rectangle 7"/>
          <p:cNvSpPr/>
          <p:nvPr/>
        </p:nvSpPr>
        <p:spPr>
          <a:xfrm>
            <a:off x="1763688" y="2564904"/>
            <a:ext cx="46805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ko-KR" sz="4000" b="1" dirty="0">
                <a:solidFill>
                  <a:schemeClr val="bg1"/>
                </a:solidFill>
                <a:ea typeface="굴림" charset="-127"/>
              </a:rPr>
              <a:t>  $4 billion</a:t>
            </a:r>
          </a:p>
        </p:txBody>
      </p:sp>
    </p:spTree>
    <p:extLst>
      <p:ext uri="{BB962C8B-B14F-4D97-AF65-F5344CB8AC3E}">
        <p14:creationId xmlns:p14="http://schemas.microsoft.com/office/powerpoint/2010/main" val="774848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187624" y="2564904"/>
            <a:ext cx="7776864" cy="720080"/>
          </a:xfrm>
          <a:prstGeom prst="roundRect">
            <a:avLst>
              <a:gd name="adj" fmla="val 16667"/>
            </a:avLst>
          </a:prstGeom>
          <a:solidFill>
            <a:srgbClr val="0073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b="1" dirty="0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gray">
          <a:xfrm>
            <a:off x="251520" y="2276872"/>
            <a:ext cx="1663875" cy="1296020"/>
          </a:xfrm>
          <a:prstGeom prst="diamond">
            <a:avLst/>
          </a:prstGeom>
          <a:solidFill>
            <a:schemeClr val="accent3">
              <a:lumMod val="85000"/>
            </a:schemeClr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/>
            <a:endParaRPr lang="en-US" altLang="ko-KR" sz="24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1720" y="2564904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endParaRPr lang="en-US" altLang="ko-KR" sz="40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3717032"/>
            <a:ext cx="87129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* One of the most popular culinary items at the event?  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Georgia"/>
                <a:cs typeface="Georgia"/>
              </a:rPr>
              <a:t>Burgoo, a thick stew of beef, chicken, pork and vegetables, which is a popular dish in the state of Kentucky…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latin typeface="Georgia"/>
              <a:cs typeface="Georgia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492896"/>
            <a:ext cx="1236590" cy="78265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716016" y="0"/>
            <a:ext cx="4427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Fun Facts: 2021 Kentucky Derby</a:t>
            </a:r>
          </a:p>
        </p:txBody>
      </p:sp>
      <p:sp>
        <p:nvSpPr>
          <p:cNvPr id="8" name="Rectangle 7"/>
          <p:cNvSpPr/>
          <p:nvPr/>
        </p:nvSpPr>
        <p:spPr>
          <a:xfrm>
            <a:off x="1979712" y="2564904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ko-KR" sz="4000" b="1" dirty="0">
                <a:solidFill>
                  <a:schemeClr val="bg1"/>
                </a:solidFill>
                <a:ea typeface="굴림" charset="-127"/>
              </a:rPr>
              <a:t>  Burgoo?</a:t>
            </a:r>
          </a:p>
        </p:txBody>
      </p:sp>
    </p:spTree>
    <p:extLst>
      <p:ext uri="{BB962C8B-B14F-4D97-AF65-F5344CB8AC3E}">
        <p14:creationId xmlns:p14="http://schemas.microsoft.com/office/powerpoint/2010/main" val="2407543398"/>
      </p:ext>
    </p:extLst>
  </p:cSld>
  <p:clrMapOvr>
    <a:masterClrMapping/>
  </p:clrMapOvr>
</p:sld>
</file>

<file path=ppt/theme/theme1.xml><?xml version="1.0" encoding="utf-8"?>
<a:theme xmlns:a="http://schemas.openxmlformats.org/drawingml/2006/main" name="2017 KY DERBY">
  <a:themeElements>
    <a:clrScheme name="template 6">
      <a:dk1>
        <a:srgbClr val="5F5F5F"/>
      </a:dk1>
      <a:lt1>
        <a:srgbClr val="FFFFFF"/>
      </a:lt1>
      <a:dk2>
        <a:srgbClr val="003300"/>
      </a:dk2>
      <a:lt2>
        <a:srgbClr val="003300"/>
      </a:lt2>
      <a:accent1>
        <a:srgbClr val="009900"/>
      </a:accent1>
      <a:accent2>
        <a:srgbClr val="FFFF66"/>
      </a:accent2>
      <a:accent3>
        <a:srgbClr val="FFFFFF"/>
      </a:accent3>
      <a:accent4>
        <a:srgbClr val="505050"/>
      </a:accent4>
      <a:accent5>
        <a:srgbClr val="AACAAA"/>
      </a:accent5>
      <a:accent6>
        <a:srgbClr val="E7E75C"/>
      </a:accent6>
      <a:hlink>
        <a:srgbClr val="FF0000"/>
      </a:hlink>
      <a:folHlink>
        <a:srgbClr val="DDDDDD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5F5F5F"/>
        </a:dk1>
        <a:lt1>
          <a:srgbClr val="FFFFFF"/>
        </a:lt1>
        <a:dk2>
          <a:srgbClr val="006600"/>
        </a:dk2>
        <a:lt2>
          <a:srgbClr val="FFCC99"/>
        </a:lt2>
        <a:accent1>
          <a:srgbClr val="339966"/>
        </a:accent1>
        <a:accent2>
          <a:srgbClr val="CC9900"/>
        </a:accent2>
        <a:accent3>
          <a:srgbClr val="FFFFFF"/>
        </a:accent3>
        <a:accent4>
          <a:srgbClr val="505050"/>
        </a:accent4>
        <a:accent5>
          <a:srgbClr val="ADCAB8"/>
        </a:accent5>
        <a:accent6>
          <a:srgbClr val="B98A00"/>
        </a:accent6>
        <a:hlink>
          <a:srgbClr val="FF990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5F5F5F"/>
        </a:dk1>
        <a:lt1>
          <a:srgbClr val="FFFFFF"/>
        </a:lt1>
        <a:dk2>
          <a:srgbClr val="006600"/>
        </a:dk2>
        <a:lt2>
          <a:srgbClr val="336699"/>
        </a:lt2>
        <a:accent1>
          <a:srgbClr val="FFCC99"/>
        </a:accent1>
        <a:accent2>
          <a:srgbClr val="663300"/>
        </a:accent2>
        <a:accent3>
          <a:srgbClr val="FFFFFF"/>
        </a:accent3>
        <a:accent4>
          <a:srgbClr val="505050"/>
        </a:accent4>
        <a:accent5>
          <a:srgbClr val="FFE2CA"/>
        </a:accent5>
        <a:accent6>
          <a:srgbClr val="5C2D00"/>
        </a:accent6>
        <a:hlink>
          <a:srgbClr val="33CC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5F5F5F"/>
        </a:dk1>
        <a:lt1>
          <a:srgbClr val="FFFFFF"/>
        </a:lt1>
        <a:dk2>
          <a:srgbClr val="006600"/>
        </a:dk2>
        <a:lt2>
          <a:srgbClr val="003300"/>
        </a:lt2>
        <a:accent1>
          <a:srgbClr val="339933"/>
        </a:accent1>
        <a:accent2>
          <a:srgbClr val="663300"/>
        </a:accent2>
        <a:accent3>
          <a:srgbClr val="FFFFFF"/>
        </a:accent3>
        <a:accent4>
          <a:srgbClr val="505050"/>
        </a:accent4>
        <a:accent5>
          <a:srgbClr val="ADCAAD"/>
        </a:accent5>
        <a:accent6>
          <a:srgbClr val="5C2D00"/>
        </a:accent6>
        <a:hlink>
          <a:srgbClr val="FFCC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5F5F5F"/>
        </a:dk1>
        <a:lt1>
          <a:srgbClr val="FFFFFF"/>
        </a:lt1>
        <a:dk2>
          <a:srgbClr val="006600"/>
        </a:dk2>
        <a:lt2>
          <a:srgbClr val="003300"/>
        </a:lt2>
        <a:accent1>
          <a:srgbClr val="33CC33"/>
        </a:accent1>
        <a:accent2>
          <a:srgbClr val="663300"/>
        </a:accent2>
        <a:accent3>
          <a:srgbClr val="FFFFFF"/>
        </a:accent3>
        <a:accent4>
          <a:srgbClr val="505050"/>
        </a:accent4>
        <a:accent5>
          <a:srgbClr val="ADE2AD"/>
        </a:accent5>
        <a:accent6>
          <a:srgbClr val="5C2D00"/>
        </a:accent6>
        <a:hlink>
          <a:srgbClr val="CC00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5F5F5F"/>
        </a:dk1>
        <a:lt1>
          <a:srgbClr val="FFFFFF"/>
        </a:lt1>
        <a:dk2>
          <a:srgbClr val="006600"/>
        </a:dk2>
        <a:lt2>
          <a:srgbClr val="003300"/>
        </a:lt2>
        <a:accent1>
          <a:srgbClr val="33CC33"/>
        </a:accent1>
        <a:accent2>
          <a:srgbClr val="FFCC00"/>
        </a:accent2>
        <a:accent3>
          <a:srgbClr val="FFFFFF"/>
        </a:accent3>
        <a:accent4>
          <a:srgbClr val="505050"/>
        </a:accent4>
        <a:accent5>
          <a:srgbClr val="ADE2AD"/>
        </a:accent5>
        <a:accent6>
          <a:srgbClr val="E7B900"/>
        </a:accent6>
        <a:hlink>
          <a:srgbClr val="CC00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5F5F5F"/>
        </a:dk1>
        <a:lt1>
          <a:srgbClr val="FFFFFF"/>
        </a:lt1>
        <a:dk2>
          <a:srgbClr val="003300"/>
        </a:dk2>
        <a:lt2>
          <a:srgbClr val="003300"/>
        </a:lt2>
        <a:accent1>
          <a:srgbClr val="009900"/>
        </a:accent1>
        <a:accent2>
          <a:srgbClr val="FFFF66"/>
        </a:accent2>
        <a:accent3>
          <a:srgbClr val="FFFFFF"/>
        </a:accent3>
        <a:accent4>
          <a:srgbClr val="505050"/>
        </a:accent4>
        <a:accent5>
          <a:srgbClr val="AACAAA"/>
        </a:accent5>
        <a:accent6>
          <a:srgbClr val="E7E75C"/>
        </a:accent6>
        <a:hlink>
          <a:srgbClr val="FF00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2017 KY DERBY.potx</Template>
  <TotalTime>137</TotalTime>
  <Words>1071</Words>
  <Application>Microsoft Macintosh PowerPoint</Application>
  <PresentationFormat>On-screen Show (4:3)</PresentationFormat>
  <Paragraphs>111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ACADEMY ENGRAVED LET PLAIN:1.0</vt:lpstr>
      <vt:lpstr>Arial</vt:lpstr>
      <vt:lpstr>Ayuthaya</vt:lpstr>
      <vt:lpstr>Georgia</vt:lpstr>
      <vt:lpstr>Verdana</vt:lpstr>
      <vt:lpstr>2017 KY DERBY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-</dc:creator>
  <cp:lastModifiedBy>Chris Lindauer</cp:lastModifiedBy>
  <cp:revision>28</cp:revision>
  <dcterms:created xsi:type="dcterms:W3CDTF">2005-12-15T14:06:39Z</dcterms:created>
  <dcterms:modified xsi:type="dcterms:W3CDTF">2021-04-28T20:54:05Z</dcterms:modified>
</cp:coreProperties>
</file>