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62" r:id="rId4"/>
    <p:sldId id="263" r:id="rId5"/>
    <p:sldId id="265" r:id="rId6"/>
    <p:sldId id="282" r:id="rId7"/>
    <p:sldId id="261" r:id="rId8"/>
    <p:sldId id="264" r:id="rId9"/>
    <p:sldId id="266" r:id="rId10"/>
    <p:sldId id="283" r:id="rId11"/>
    <p:sldId id="286" r:id="rId12"/>
    <p:sldId id="281" r:id="rId13"/>
    <p:sldId id="289" r:id="rId14"/>
    <p:sldId id="270" r:id="rId15"/>
    <p:sldId id="271" r:id="rId16"/>
    <p:sldId id="272" r:id="rId17"/>
    <p:sldId id="278" r:id="rId18"/>
    <p:sldId id="273" r:id="rId19"/>
    <p:sldId id="274" r:id="rId20"/>
    <p:sldId id="279" r:id="rId21"/>
    <p:sldId id="280" r:id="rId22"/>
    <p:sldId id="284" r:id="rId23"/>
    <p:sldId id="268" r:id="rId24"/>
    <p:sldId id="276" r:id="rId25"/>
    <p:sldId id="285" r:id="rId26"/>
    <p:sldId id="287" r:id="rId27"/>
    <p:sldId id="28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078" autoAdjust="0"/>
    <p:restoredTop sz="94660"/>
  </p:normalViewPr>
  <p:slideViewPr>
    <p:cSldViewPr snapToGrid="0">
      <p:cViewPr varScale="1">
        <p:scale>
          <a:sx n="37" d="100"/>
          <a:sy n="37" d="100"/>
        </p:scale>
        <p:origin x="208" y="21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673F826-1ADE-41D2-A4CE-DA6DECB8C90C}" type="datetimeFigureOut">
              <a:rPr lang="en-US" smtClean="0"/>
              <a:t>7/31/21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3543337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673F826-1ADE-41D2-A4CE-DA6DECB8C90C}" type="datetimeFigureOut">
              <a:rPr lang="en-US" smtClean="0"/>
              <a:t>7/31/21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31619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673F826-1ADE-41D2-A4CE-DA6DECB8C90C}" type="datetimeFigureOut">
              <a:rPr lang="en-US" smtClean="0"/>
              <a:t>7/31/21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3773259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673F826-1ADE-41D2-A4CE-DA6DECB8C90C}" type="datetimeFigureOut">
              <a:rPr lang="en-US" smtClean="0"/>
              <a:t>7/31/21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2144654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673F826-1ADE-41D2-A4CE-DA6DECB8C90C}" type="datetimeFigureOut">
              <a:rPr lang="en-US" smtClean="0"/>
              <a:t>7/31/21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1615509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673F826-1ADE-41D2-A4CE-DA6DECB8C90C}" type="datetimeFigureOut">
              <a:rPr lang="en-US" smtClean="0"/>
              <a:t>7/31/21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1052575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673F826-1ADE-41D2-A4CE-DA6DECB8C90C}" type="datetimeFigureOut">
              <a:rPr lang="en-US" smtClean="0"/>
              <a:t>7/31/21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808213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673F826-1ADE-41D2-A4CE-DA6DECB8C90C}" type="datetimeFigureOut">
              <a:rPr lang="en-US" smtClean="0"/>
              <a:t>7/31/21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1039711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73F826-1ADE-41D2-A4CE-DA6DECB8C90C}" type="datetimeFigureOut">
              <a:rPr lang="en-US" smtClean="0"/>
              <a:t>7/31/21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2187560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673F826-1ADE-41D2-A4CE-DA6DECB8C90C}" type="datetimeFigureOut">
              <a:rPr lang="en-US" smtClean="0"/>
              <a:t>7/31/21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30894910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673F826-1ADE-41D2-A4CE-DA6DECB8C90C}" type="datetimeFigureOut">
              <a:rPr lang="en-US" smtClean="0"/>
              <a:t>7/31/21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51A949-12ED-4B1B-B9E7-9DBF74CE83B1}" type="slidenum">
              <a:rPr lang="en-US" smtClean="0"/>
              <a:t>‹#›</a:t>
            </a:fld>
            <a:endParaRPr lang="en-US"/>
          </a:p>
        </p:txBody>
      </p:sp>
    </p:spTree>
    <p:extLst>
      <p:ext uri="{BB962C8B-B14F-4D97-AF65-F5344CB8AC3E}">
        <p14:creationId xmlns:p14="http://schemas.microsoft.com/office/powerpoint/2010/main" val="5217012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73F826-1ADE-41D2-A4CE-DA6DECB8C90C}" type="datetimeFigureOut">
              <a:rPr lang="en-US" smtClean="0"/>
              <a:t>7/31/21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51A949-12ED-4B1B-B9E7-9DBF74CE83B1}" type="slidenum">
              <a:rPr lang="en-US" smtClean="0"/>
              <a:t>‹#›</a:t>
            </a:fld>
            <a:endParaRPr lang="en-US"/>
          </a:p>
        </p:txBody>
      </p:sp>
    </p:spTree>
    <p:extLst>
      <p:ext uri="{BB962C8B-B14F-4D97-AF65-F5344CB8AC3E}">
        <p14:creationId xmlns:p14="http://schemas.microsoft.com/office/powerpoint/2010/main" val="41926123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p:nvPr/>
        </p:nvSpPr>
        <p:spPr>
          <a:xfrm>
            <a:off x="-12879" y="-19319"/>
            <a:ext cx="12308042" cy="6996893"/>
          </a:xfrm>
          <a:custGeom>
            <a:avLst/>
            <a:gdLst>
              <a:gd name="connsiteX0" fmla="*/ 0 w 12234930"/>
              <a:gd name="connsiteY0" fmla="*/ 2009104 h 6890197"/>
              <a:gd name="connsiteX1" fmla="*/ 3992451 w 12234930"/>
              <a:gd name="connsiteY1" fmla="*/ 0 h 6890197"/>
              <a:gd name="connsiteX2" fmla="*/ 12222051 w 12234930"/>
              <a:gd name="connsiteY2" fmla="*/ 12879 h 6890197"/>
              <a:gd name="connsiteX3" fmla="*/ 12234930 w 12234930"/>
              <a:gd name="connsiteY3" fmla="*/ 4159876 h 6890197"/>
              <a:gd name="connsiteX4" fmla="*/ 8293994 w 12234930"/>
              <a:gd name="connsiteY4" fmla="*/ 6890197 h 6890197"/>
              <a:gd name="connsiteX5" fmla="*/ 12879 w 12234930"/>
              <a:gd name="connsiteY5" fmla="*/ 6864440 h 6890197"/>
              <a:gd name="connsiteX6" fmla="*/ 0 w 12234930"/>
              <a:gd name="connsiteY6" fmla="*/ 2009104 h 689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930" h="6890197">
                <a:moveTo>
                  <a:pt x="0" y="2009104"/>
                </a:moveTo>
                <a:lnTo>
                  <a:pt x="3992451" y="0"/>
                </a:lnTo>
                <a:lnTo>
                  <a:pt x="12222051" y="12879"/>
                </a:lnTo>
                <a:lnTo>
                  <a:pt x="12234930" y="4159876"/>
                </a:lnTo>
                <a:lnTo>
                  <a:pt x="8293994" y="6890197"/>
                </a:lnTo>
                <a:lnTo>
                  <a:pt x="12879" y="6864440"/>
                </a:lnTo>
                <a:lnTo>
                  <a:pt x="0" y="2009104"/>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bwMode="auto">
          <a:xfrm>
            <a:off x="4011151" y="1697380"/>
            <a:ext cx="7772400" cy="1470025"/>
          </a:xfrm>
          <a:prstGeom prst="rect">
            <a:avLst/>
          </a:prstGeom>
          <a:noFill/>
          <a:ln w="9525">
            <a:noFill/>
            <a:miter lim="800000"/>
            <a:headEnd/>
            <a:tailEnd/>
          </a:ln>
        </p:spPr>
        <p:txBody>
          <a:bodyPr anchor="ctr"/>
          <a:lstStyle/>
          <a:p>
            <a:pPr algn="ctr">
              <a:defRPr/>
            </a:pPr>
            <a:r>
              <a:rPr lang="en-US" sz="8000" b="1" dirty="0">
                <a:solidFill>
                  <a:schemeClr val="bg1">
                    <a:lumMod val="85000"/>
                  </a:schemeClr>
                </a:solidFill>
                <a:latin typeface="+mj-lt"/>
                <a:ea typeface="+mj-ea"/>
                <a:cs typeface="+mj-cs"/>
              </a:rPr>
              <a:t>Fanta$y Sports</a:t>
            </a:r>
          </a:p>
          <a:p>
            <a:pPr algn="ctr">
              <a:defRPr/>
            </a:pPr>
            <a:endParaRPr lang="en-US" sz="2000" b="1" dirty="0">
              <a:solidFill>
                <a:schemeClr val="bg1">
                  <a:lumMod val="85000"/>
                </a:schemeClr>
              </a:solidFill>
              <a:latin typeface="+mj-lt"/>
              <a:ea typeface="+mj-ea"/>
              <a:cs typeface="+mj-cs"/>
            </a:endParaRPr>
          </a:p>
          <a:p>
            <a:pPr algn="ctr">
              <a:defRPr/>
            </a:pPr>
            <a:r>
              <a:rPr lang="en-US" sz="6600" b="1" dirty="0">
                <a:solidFill>
                  <a:schemeClr val="bg1">
                    <a:lumMod val="85000"/>
                  </a:schemeClr>
                </a:solidFill>
                <a:latin typeface="+mj-lt"/>
                <a:ea typeface="+mj-ea"/>
                <a:cs typeface="+mj-cs"/>
              </a:rPr>
              <a:t>By the Numbers…</a:t>
            </a:r>
          </a:p>
          <a:p>
            <a:pPr algn="ctr">
              <a:defRPr/>
            </a:pPr>
            <a:endParaRPr lang="en-US" sz="2000" b="1" dirty="0">
              <a:solidFill>
                <a:schemeClr val="bg1">
                  <a:lumMod val="85000"/>
                </a:schemeClr>
              </a:solidFill>
              <a:latin typeface="+mj-lt"/>
              <a:ea typeface="+mj-ea"/>
              <a:cs typeface="+mj-cs"/>
            </a:endParaRPr>
          </a:p>
          <a:p>
            <a:pPr algn="ctr">
              <a:defRPr/>
            </a:pPr>
            <a:r>
              <a:rPr lang="en-US" sz="6600" b="1" dirty="0">
                <a:solidFill>
                  <a:schemeClr val="bg1">
                    <a:lumMod val="85000"/>
                  </a:schemeClr>
                </a:solidFill>
                <a:latin typeface="+mj-lt"/>
                <a:ea typeface="+mj-ea"/>
                <a:cs typeface="+mj-cs"/>
              </a:rPr>
              <a:t>(2021 Edition)</a:t>
            </a:r>
          </a:p>
        </p:txBody>
      </p:sp>
      <p:pic>
        <p:nvPicPr>
          <p:cNvPr id="2" name="Picture 2" descr="Image result for mahomes transparent">
            <a:extLst>
              <a:ext uri="{FF2B5EF4-FFF2-40B4-BE49-F238E27FC236}">
                <a16:creationId xmlns:a16="http://schemas.microsoft.com/office/drawing/2014/main" id="{452DE697-99B3-47E3-8A50-58D24CD2E2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4004"/>
            <a:ext cx="5150492" cy="6693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03739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457495" y="380548"/>
            <a:ext cx="7123235" cy="2708434"/>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38</a:t>
            </a:r>
          </a:p>
          <a:p>
            <a:pPr algn="ctr"/>
            <a:endParaRPr lang="en-US" sz="3200" dirty="0">
              <a:latin typeface="Calibri" pitchFamily="34" charset="0"/>
            </a:endParaRPr>
          </a:p>
          <a:p>
            <a:pPr algn="ctr"/>
            <a:r>
              <a:rPr lang="en-US" sz="3600" dirty="0">
                <a:latin typeface="Calibri" pitchFamily="34" charset="0"/>
              </a:rPr>
              <a:t>The average age of those playing fantasy sports is 37.7 years old</a:t>
            </a:r>
          </a:p>
        </p:txBody>
      </p:sp>
      <p:pic>
        <p:nvPicPr>
          <p:cNvPr id="3078" name="Picture 6" descr="What Does Being A &amp;#39;Pro-Ready&amp;#39; QB Mean? | The Draft Network">
            <a:extLst>
              <a:ext uri="{FF2B5EF4-FFF2-40B4-BE49-F238E27FC236}">
                <a16:creationId xmlns:a16="http://schemas.microsoft.com/office/drawing/2014/main" id="{804F2B5F-73E2-5D46-B7A6-AC06FBA5F0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634" y="1852246"/>
            <a:ext cx="3433345" cy="50057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4511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457495" y="380548"/>
            <a:ext cx="7123235" cy="3262432"/>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$653</a:t>
            </a:r>
          </a:p>
          <a:p>
            <a:pPr algn="ctr"/>
            <a:endParaRPr lang="en-US" sz="3200" dirty="0">
              <a:latin typeface="Calibri" pitchFamily="34" charset="0"/>
            </a:endParaRPr>
          </a:p>
          <a:p>
            <a:pPr algn="ctr"/>
            <a:r>
              <a:rPr lang="en-US" sz="3600" dirty="0">
                <a:latin typeface="Calibri" pitchFamily="34" charset="0"/>
              </a:rPr>
              <a:t>84% of fantasy players have a draft party. The median spend for the league’s party is $653.</a:t>
            </a:r>
          </a:p>
        </p:txBody>
      </p:sp>
      <p:pic>
        <p:nvPicPr>
          <p:cNvPr id="7178" name="Picture 10" descr="Collection Of 14 Free Mike Evans Png Amu #656126 - PNG Images - PNGio">
            <a:extLst>
              <a:ext uri="{FF2B5EF4-FFF2-40B4-BE49-F238E27FC236}">
                <a16:creationId xmlns:a16="http://schemas.microsoft.com/office/drawing/2014/main" id="{16E1880C-606B-4537-93FF-4751EF54CA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19" y="1628384"/>
            <a:ext cx="3958234" cy="52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1832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TextBox 9"/>
          <p:cNvSpPr txBox="1">
            <a:spLocks noChangeArrowheads="1"/>
          </p:cNvSpPr>
          <p:nvPr/>
        </p:nvSpPr>
        <p:spPr bwMode="auto">
          <a:xfrm>
            <a:off x="4520125" y="1382443"/>
            <a:ext cx="7123235" cy="3262432"/>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70AD47">
                    <a:lumMod val="50000"/>
                  </a:srgbClr>
                </a:solidFill>
                <a:effectLst/>
                <a:uLnTx/>
                <a:uFillTx/>
                <a:latin typeface="Calibri" pitchFamily="34" charset="0"/>
                <a:ea typeface="+mn-ea"/>
                <a:cs typeface="+mn-cs"/>
              </a:rPr>
              <a:t>50%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itchFamily="34" charset="0"/>
              <a:ea typeface="+mn-ea"/>
              <a:cs typeface="+mn-cs"/>
            </a:endParaRPr>
          </a:p>
          <a:p>
            <a:pPr lvl="0" algn="ctr"/>
            <a:r>
              <a:rPr lang="en-US" sz="3600" dirty="0">
                <a:solidFill>
                  <a:prstClr val="black"/>
                </a:solidFill>
                <a:latin typeface="Calibri" pitchFamily="34" charset="0"/>
              </a:rPr>
              <a:t>50% of NFL fans who play fantasy football are ages 18-34 (up 8% from a previous study)</a:t>
            </a:r>
            <a:endParaRPr kumimoji="0" lang="en-US" sz="3600" b="0" i="0" u="none" strike="noStrike" kern="1200" cap="none" spc="0" normalizeH="0" baseline="0" noProof="0" dirty="0">
              <a:ln>
                <a:noFill/>
              </a:ln>
              <a:solidFill>
                <a:prstClr val="black"/>
              </a:solidFill>
              <a:effectLst/>
              <a:uLnTx/>
              <a:uFillTx/>
              <a:latin typeface="Calibri" pitchFamily="34" charset="0"/>
              <a:ea typeface="+mn-ea"/>
              <a:cs typeface="+mn-cs"/>
            </a:endParaRPr>
          </a:p>
        </p:txBody>
      </p:sp>
      <p:pic>
        <p:nvPicPr>
          <p:cNvPr id="10242" name="Picture 2" descr="Image result for juju transparent">
            <a:extLst>
              <a:ext uri="{FF2B5EF4-FFF2-40B4-BE49-F238E27FC236}">
                <a16:creationId xmlns:a16="http://schemas.microsoft.com/office/drawing/2014/main" id="{DCB7D388-4D07-44FC-A632-68372E9E35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00" y="2259709"/>
            <a:ext cx="3704814" cy="46310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89003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TextBox 9"/>
          <p:cNvSpPr txBox="1">
            <a:spLocks noChangeArrowheads="1"/>
          </p:cNvSpPr>
          <p:nvPr/>
        </p:nvSpPr>
        <p:spPr bwMode="auto">
          <a:xfrm>
            <a:off x="4520125" y="1382443"/>
            <a:ext cx="7123235" cy="2708434"/>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70AD47">
                    <a:lumMod val="50000"/>
                  </a:srgbClr>
                </a:solidFill>
                <a:effectLst/>
                <a:uLnTx/>
                <a:uFillTx/>
                <a:latin typeface="Calibri" pitchFamily="34" charset="0"/>
                <a:ea typeface="+mn-ea"/>
                <a:cs typeface="+mn-cs"/>
              </a:rPr>
              <a:t>81%</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itchFamily="34" charset="0"/>
              <a:ea typeface="+mn-ea"/>
              <a:cs typeface="+mn-cs"/>
            </a:endParaRPr>
          </a:p>
          <a:p>
            <a:pPr lvl="0" algn="ctr"/>
            <a:r>
              <a:rPr lang="en-US" sz="3600" dirty="0">
                <a:solidFill>
                  <a:prstClr val="black"/>
                </a:solidFill>
                <a:latin typeface="Calibri" pitchFamily="34" charset="0"/>
              </a:rPr>
              <a:t>81% of fantasy sports players are male, just 19% are female</a:t>
            </a:r>
            <a:endParaRPr kumimoji="0" lang="en-US" sz="3600" b="0" i="0" u="none" strike="noStrike" kern="1200" cap="none" spc="0" normalizeH="0" baseline="0" noProof="0" dirty="0">
              <a:ln>
                <a:noFill/>
              </a:ln>
              <a:solidFill>
                <a:prstClr val="black"/>
              </a:solidFill>
              <a:effectLst/>
              <a:uLnTx/>
              <a:uFillTx/>
              <a:latin typeface="Calibri" pitchFamily="34" charset="0"/>
              <a:ea typeface="+mn-ea"/>
              <a:cs typeface="+mn-cs"/>
            </a:endParaRPr>
          </a:p>
        </p:txBody>
      </p:sp>
      <p:pic>
        <p:nvPicPr>
          <p:cNvPr id="11274" name="Picture 10" descr="Download Derek Carr, Nfl Oakland Raiders - Sprint Football - Full Size PNG  Image - PNGkit">
            <a:extLst>
              <a:ext uri="{FF2B5EF4-FFF2-40B4-BE49-F238E27FC236}">
                <a16:creationId xmlns:a16="http://schemas.microsoft.com/office/drawing/2014/main" id="{CC833509-955E-9E42-9068-992D2EB43A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7" y="2609164"/>
            <a:ext cx="3868615" cy="42210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91721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550605" y="1512316"/>
            <a:ext cx="7031795"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$653</a:t>
            </a:r>
          </a:p>
          <a:p>
            <a:pPr algn="ctr"/>
            <a:endParaRPr lang="en-US" sz="3200" dirty="0">
              <a:latin typeface="Calibri" pitchFamily="34" charset="0"/>
            </a:endParaRPr>
          </a:p>
          <a:p>
            <a:pPr algn="ctr"/>
            <a:r>
              <a:rPr lang="en-US" sz="3600" dirty="0">
                <a:latin typeface="Calibri" pitchFamily="34" charset="0"/>
              </a:rPr>
              <a:t>The average fantasy player age 18 or older spends $653 annually on fantasy football related activity (up from $556 three years ago)</a:t>
            </a:r>
          </a:p>
        </p:txBody>
      </p:sp>
      <p:pic>
        <p:nvPicPr>
          <p:cNvPr id="1026" name="Picture 2" descr="Image result for von miller photo transpar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861" y="1917700"/>
            <a:ext cx="3867566" cy="5525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8489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371600"/>
            <a:ext cx="7721111" cy="4370427"/>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$4.6 billion</a:t>
            </a:r>
          </a:p>
          <a:p>
            <a:pPr algn="ctr"/>
            <a:endParaRPr lang="en-US" sz="3200" dirty="0">
              <a:latin typeface="Calibri" pitchFamily="34" charset="0"/>
            </a:endParaRPr>
          </a:p>
          <a:p>
            <a:pPr algn="ctr"/>
            <a:r>
              <a:rPr lang="en-US" sz="3600" dirty="0">
                <a:latin typeface="Calibri" pitchFamily="34" charset="0"/>
              </a:rPr>
              <a:t>According to an American Express study, Americans collectively are expected to spend $4.6 billion on fantasy football (figure includes food, beverage &amp; fantasy football related products)</a:t>
            </a:r>
          </a:p>
        </p:txBody>
      </p:sp>
      <p:pic>
        <p:nvPicPr>
          <p:cNvPr id="1026" name="Picture 2" descr="Lamar Jackson (Baltimore Ravens) - NFL by NicoLopez2602 on DeviantArt">
            <a:extLst>
              <a:ext uri="{FF2B5EF4-FFF2-40B4-BE49-F238E27FC236}">
                <a16:creationId xmlns:a16="http://schemas.microsoft.com/office/drawing/2014/main" id="{09E498AE-4CFE-441A-BE44-81BA9D94E8E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4124" y="1522532"/>
            <a:ext cx="3298980" cy="5345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38702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371600"/>
            <a:ext cx="7721111"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$75,000</a:t>
            </a:r>
          </a:p>
          <a:p>
            <a:pPr algn="ctr"/>
            <a:endParaRPr lang="en-US" sz="3200" dirty="0">
              <a:latin typeface="Calibri" pitchFamily="34" charset="0"/>
            </a:endParaRPr>
          </a:p>
          <a:p>
            <a:pPr algn="ctr"/>
            <a:r>
              <a:rPr lang="en-US" sz="3600" dirty="0">
                <a:latin typeface="Calibri" pitchFamily="34" charset="0"/>
              </a:rPr>
              <a:t>According to the Fantasy Sports &amp; Gaming Association, 45% of fantasy sports participants have a household income of $75,000 or more</a:t>
            </a:r>
          </a:p>
        </p:txBody>
      </p:sp>
      <p:pic>
        <p:nvPicPr>
          <p:cNvPr id="9" name="Picture 2" descr="Image result for elliott transparent">
            <a:extLst>
              <a:ext uri="{FF2B5EF4-FFF2-40B4-BE49-F238E27FC236}">
                <a16:creationId xmlns:a16="http://schemas.microsoft.com/office/drawing/2014/main" id="{09A005AE-09C4-4967-8CC7-3F1053596F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783" y="1941534"/>
            <a:ext cx="3004075" cy="5067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84163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3868615" y="1371600"/>
            <a:ext cx="8244727" cy="2585323"/>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70%</a:t>
            </a:r>
          </a:p>
          <a:p>
            <a:pPr algn="ctr"/>
            <a:endParaRPr lang="en-US" sz="3200" dirty="0">
              <a:latin typeface="Calibri" pitchFamily="34" charset="0"/>
            </a:endParaRPr>
          </a:p>
          <a:p>
            <a:pPr algn="ctr"/>
            <a:r>
              <a:rPr lang="en-US" sz="3200" dirty="0">
                <a:latin typeface="Calibri" pitchFamily="34" charset="0"/>
              </a:rPr>
              <a:t>The organization also suggests 70% of players this year will pay an entry fee to participate</a:t>
            </a:r>
          </a:p>
        </p:txBody>
      </p:sp>
      <p:pic>
        <p:nvPicPr>
          <p:cNvPr id="8194" name="Picture 2" descr="Image result for khalil mack bears png">
            <a:extLst>
              <a:ext uri="{FF2B5EF4-FFF2-40B4-BE49-F238E27FC236}">
                <a16:creationId xmlns:a16="http://schemas.microsoft.com/office/drawing/2014/main" id="{A7EC3AA9-726D-40C5-AD54-7704700D366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010" b="7670"/>
          <a:stretch/>
        </p:blipFill>
        <p:spPr bwMode="auto">
          <a:xfrm>
            <a:off x="428332" y="2423498"/>
            <a:ext cx="2761310" cy="4424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36722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6" y="1371600"/>
            <a:ext cx="7590060" cy="3262432"/>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50%</a:t>
            </a:r>
          </a:p>
          <a:p>
            <a:pPr algn="ctr"/>
            <a:endParaRPr lang="en-US" sz="3200" dirty="0">
              <a:latin typeface="Calibri" pitchFamily="34" charset="0"/>
            </a:endParaRPr>
          </a:p>
          <a:p>
            <a:pPr algn="ctr"/>
            <a:r>
              <a:rPr lang="en-US" sz="3600" dirty="0">
                <a:latin typeface="Calibri" pitchFamily="34" charset="0"/>
              </a:rPr>
              <a:t>Also according to the FTSA, 50% of fantasy sports players have a college degree (down from 57% two years ago)</a:t>
            </a:r>
          </a:p>
        </p:txBody>
      </p:sp>
      <p:pic>
        <p:nvPicPr>
          <p:cNvPr id="6" name="Picture 5" descr="A football player throwing a football&#10;&#10;Description automatically generated">
            <a:extLst>
              <a:ext uri="{FF2B5EF4-FFF2-40B4-BE49-F238E27FC236}">
                <a16:creationId xmlns:a16="http://schemas.microsoft.com/office/drawing/2014/main" id="{C4B78A7F-7052-F543-A7F2-EF44F3AD9C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964" y="1477147"/>
            <a:ext cx="2748799" cy="5462914"/>
          </a:xfrm>
          <a:prstGeom prst="rect">
            <a:avLst/>
          </a:prstGeom>
        </p:spPr>
      </p:pic>
    </p:spTree>
    <p:extLst>
      <p:ext uri="{BB962C8B-B14F-4D97-AF65-F5344CB8AC3E}">
        <p14:creationId xmlns:p14="http://schemas.microsoft.com/office/powerpoint/2010/main" val="2414757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052541"/>
            <a:ext cx="7331177" cy="2708434"/>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78%</a:t>
            </a:r>
          </a:p>
          <a:p>
            <a:pPr algn="ctr"/>
            <a:endParaRPr lang="en-US" sz="3200" dirty="0">
              <a:latin typeface="Calibri" pitchFamily="34" charset="0"/>
            </a:endParaRPr>
          </a:p>
          <a:p>
            <a:pPr algn="ctr"/>
            <a:r>
              <a:rPr lang="en-US" sz="3600" dirty="0">
                <a:latin typeface="Calibri" pitchFamily="34" charset="0"/>
              </a:rPr>
              <a:t>What is the most popular fantasy sport?  Football, in a landslide, at 78%.  </a:t>
            </a:r>
          </a:p>
        </p:txBody>
      </p:sp>
      <p:pic>
        <p:nvPicPr>
          <p:cNvPr id="4" name="Picture 3" descr="A football player holding a football&#10;&#10;Description automatically generated">
            <a:extLst>
              <a:ext uri="{FF2B5EF4-FFF2-40B4-BE49-F238E27FC236}">
                <a16:creationId xmlns:a16="http://schemas.microsoft.com/office/drawing/2014/main" id="{80D72494-16A5-E843-8591-6966955FDD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124" y="1629508"/>
            <a:ext cx="3314836" cy="5218276"/>
          </a:xfrm>
          <a:prstGeom prst="rect">
            <a:avLst/>
          </a:prstGeom>
        </p:spPr>
      </p:pic>
    </p:spTree>
    <p:extLst>
      <p:ext uri="{BB962C8B-B14F-4D97-AF65-F5344CB8AC3E}">
        <p14:creationId xmlns:p14="http://schemas.microsoft.com/office/powerpoint/2010/main" val="4079485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371600"/>
            <a:ext cx="7721111" cy="3262432"/>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500,000</a:t>
            </a:r>
          </a:p>
          <a:p>
            <a:pPr algn="ctr"/>
            <a:endParaRPr lang="en-US" sz="3200" dirty="0">
              <a:latin typeface="Calibri" pitchFamily="34" charset="0"/>
            </a:endParaRPr>
          </a:p>
          <a:p>
            <a:pPr algn="ctr"/>
            <a:r>
              <a:rPr lang="en-US" sz="3600" dirty="0">
                <a:latin typeface="Calibri" pitchFamily="34" charset="0"/>
              </a:rPr>
              <a:t>In 1988, there were an estimated 500,000 people playing fantasy sports of some kind in the US and Canada</a:t>
            </a:r>
          </a:p>
        </p:txBody>
      </p:sp>
      <p:pic>
        <p:nvPicPr>
          <p:cNvPr id="2050" name="Picture 2" descr="Image result for baker mayfield transparent">
            <a:extLst>
              <a:ext uri="{FF2B5EF4-FFF2-40B4-BE49-F238E27FC236}">
                <a16:creationId xmlns:a16="http://schemas.microsoft.com/office/drawing/2014/main" id="{BB2E3B8C-66F1-46A5-96C3-3ACE528F5E6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542" y="1563559"/>
            <a:ext cx="2523114" cy="5345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41816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TextBox 9"/>
          <p:cNvSpPr txBox="1">
            <a:spLocks noChangeArrowheads="1"/>
          </p:cNvSpPr>
          <p:nvPr/>
        </p:nvSpPr>
        <p:spPr bwMode="auto">
          <a:xfrm>
            <a:off x="4788816" y="958853"/>
            <a:ext cx="6872193" cy="4370427"/>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70AD47">
                    <a:lumMod val="50000"/>
                  </a:srgbClr>
                </a:solidFill>
                <a:effectLst/>
                <a:uLnTx/>
                <a:uFillTx/>
                <a:latin typeface="Calibri" pitchFamily="34" charset="0"/>
                <a:ea typeface="+mn-ea"/>
                <a:cs typeface="+mn-cs"/>
              </a:rPr>
              <a:t>87%</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itchFamily="34" charset="0"/>
              <a:ea typeface="+mn-ea"/>
              <a:cs typeface="+mn-cs"/>
            </a:endParaRPr>
          </a:p>
          <a:p>
            <a:pPr lvl="0" algn="ctr"/>
            <a:r>
              <a:rPr lang="en-US" sz="3600" dirty="0">
                <a:solidFill>
                  <a:prstClr val="black"/>
                </a:solidFill>
                <a:latin typeface="Calibri" pitchFamily="34" charset="0"/>
              </a:rPr>
              <a:t>Fans who play fantasy sports tend to dine out at fine dining restaurants more than the general population (87% vs. 68% for the general population)</a:t>
            </a:r>
            <a:endParaRPr kumimoji="0" lang="en-US" sz="3600" b="0" i="0" u="none" strike="noStrike" kern="1200" cap="none" spc="0" normalizeH="0" baseline="0" noProof="0" dirty="0">
              <a:ln>
                <a:noFill/>
              </a:ln>
              <a:solidFill>
                <a:prstClr val="black"/>
              </a:solidFill>
              <a:effectLst/>
              <a:uLnTx/>
              <a:uFillTx/>
              <a:latin typeface="Calibri" pitchFamily="34" charset="0"/>
              <a:ea typeface="+mn-ea"/>
              <a:cs typeface="+mn-cs"/>
            </a:endParaRPr>
          </a:p>
        </p:txBody>
      </p:sp>
      <p:pic>
        <p:nvPicPr>
          <p:cNvPr id="17" name="Picture 4" descr="Odell Beckham Jr Cleveland Browns - 613x1112 Wallpaper - teahub.io">
            <a:extLst>
              <a:ext uri="{FF2B5EF4-FFF2-40B4-BE49-F238E27FC236}">
                <a16:creationId xmlns:a16="http://schemas.microsoft.com/office/drawing/2014/main" id="{DE41060A-5124-DF4F-81A0-CB25746FB318}"/>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9104" y="1393578"/>
            <a:ext cx="3076368" cy="55816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28526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TextBox 9"/>
          <p:cNvSpPr txBox="1">
            <a:spLocks noChangeArrowheads="1"/>
          </p:cNvSpPr>
          <p:nvPr/>
        </p:nvSpPr>
        <p:spPr bwMode="auto">
          <a:xfrm>
            <a:off x="4514943" y="1243786"/>
            <a:ext cx="6951785" cy="4370427"/>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6600" b="1" dirty="0">
                <a:solidFill>
                  <a:srgbClr val="70AD47">
                    <a:lumMod val="50000"/>
                  </a:srgbClr>
                </a:solidFill>
                <a:latin typeface="Calibri" pitchFamily="34" charset="0"/>
              </a:rPr>
              <a:t>45</a:t>
            </a:r>
            <a:r>
              <a:rPr kumimoji="0" lang="en-US" sz="6600" b="1" i="0" u="none" strike="noStrike" kern="1200" cap="none" spc="0" normalizeH="0" baseline="0" noProof="0" dirty="0">
                <a:ln>
                  <a:noFill/>
                </a:ln>
                <a:solidFill>
                  <a:srgbClr val="70AD47">
                    <a:lumMod val="50000"/>
                  </a:srgbClr>
                </a:solidFill>
                <a:effectLst/>
                <a:uLnTx/>
                <a:uFillTx/>
                <a:latin typeface="Calibri" pitchFamily="34"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itchFamily="34" charset="0"/>
              <a:ea typeface="+mn-ea"/>
              <a:cs typeface="+mn-cs"/>
            </a:endParaRPr>
          </a:p>
          <a:p>
            <a:pPr lvl="0" algn="ctr"/>
            <a:r>
              <a:rPr lang="en-US" sz="3600" dirty="0">
                <a:solidFill>
                  <a:prstClr val="black"/>
                </a:solidFill>
                <a:latin typeface="Calibri" pitchFamily="34" charset="0"/>
              </a:rPr>
              <a:t>Fantasy players really like Nike.  Research from FSGA suggests 45% of fantasy sports players purchased Nike apparel last year vs. 17% of the general population.</a:t>
            </a:r>
            <a:endParaRPr kumimoji="0" lang="en-US" sz="3600" b="0" i="0" u="none" strike="noStrike" kern="1200" cap="none" spc="0" normalizeH="0" baseline="0" noProof="0" dirty="0">
              <a:ln>
                <a:noFill/>
              </a:ln>
              <a:solidFill>
                <a:prstClr val="black"/>
              </a:solidFill>
              <a:effectLst/>
              <a:uLnTx/>
              <a:uFillTx/>
              <a:latin typeface="Calibri" pitchFamily="34" charset="0"/>
              <a:ea typeface="+mn-ea"/>
              <a:cs typeface="+mn-cs"/>
            </a:endParaRPr>
          </a:p>
        </p:txBody>
      </p:sp>
      <p:pic>
        <p:nvPicPr>
          <p:cNvPr id="9220" name="Picture 4" descr="Image result for dak prescott transparent">
            <a:extLst>
              <a:ext uri="{FF2B5EF4-FFF2-40B4-BE49-F238E27FC236}">
                <a16:creationId xmlns:a16="http://schemas.microsoft.com/office/drawing/2014/main" id="{28CA500B-F0BD-4AAC-A92A-B82BF93174C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3123"/>
          <a:stretch/>
        </p:blipFill>
        <p:spPr bwMode="auto">
          <a:xfrm>
            <a:off x="646328" y="1593386"/>
            <a:ext cx="2835907" cy="5254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53400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TextBox 9"/>
          <p:cNvSpPr txBox="1">
            <a:spLocks noChangeArrowheads="1"/>
          </p:cNvSpPr>
          <p:nvPr/>
        </p:nvSpPr>
        <p:spPr bwMode="auto">
          <a:xfrm>
            <a:off x="4478803" y="1396652"/>
            <a:ext cx="7066868" cy="3816429"/>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6600" b="1" dirty="0">
                <a:solidFill>
                  <a:srgbClr val="70AD47">
                    <a:lumMod val="50000"/>
                  </a:srgbClr>
                </a:solidFill>
                <a:latin typeface="Calibri" pitchFamily="34" charset="0"/>
              </a:rPr>
              <a:t>61</a:t>
            </a:r>
            <a:r>
              <a:rPr kumimoji="0" lang="en-US" sz="6600" b="1" i="0" u="none" strike="noStrike" kern="1200" cap="none" spc="0" normalizeH="0" baseline="0" noProof="0" dirty="0">
                <a:ln>
                  <a:noFill/>
                </a:ln>
                <a:solidFill>
                  <a:srgbClr val="70AD47">
                    <a:lumMod val="50000"/>
                  </a:srgbClr>
                </a:solidFill>
                <a:effectLst/>
                <a:uLnTx/>
                <a:uFillTx/>
                <a:latin typeface="Calibri" pitchFamily="34" charset="0"/>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itchFamily="34" charset="0"/>
              <a:ea typeface="+mn-ea"/>
              <a:cs typeface="+mn-cs"/>
            </a:endParaRPr>
          </a:p>
          <a:p>
            <a:pPr lvl="0" algn="ctr"/>
            <a:r>
              <a:rPr lang="en-US" sz="3600" dirty="0">
                <a:solidFill>
                  <a:prstClr val="black"/>
                </a:solidFill>
                <a:latin typeface="Calibri" pitchFamily="34" charset="0"/>
              </a:rPr>
              <a:t>61% of fantasy sports participants say they watch more live sports because of their involvement in a fantasy sports league</a:t>
            </a:r>
            <a:endParaRPr kumimoji="0" lang="en-US" sz="3600" b="0" i="0" u="none" strike="noStrike" kern="1200" cap="none" spc="0" normalizeH="0" baseline="0" noProof="0" dirty="0">
              <a:ln>
                <a:noFill/>
              </a:ln>
              <a:solidFill>
                <a:prstClr val="black"/>
              </a:solidFill>
              <a:effectLst/>
              <a:uLnTx/>
              <a:uFillTx/>
              <a:latin typeface="Calibri" pitchFamily="34" charset="0"/>
              <a:ea typeface="+mn-ea"/>
              <a:cs typeface="+mn-cs"/>
            </a:endParaRPr>
          </a:p>
        </p:txBody>
      </p:sp>
      <p:pic>
        <p:nvPicPr>
          <p:cNvPr id="6146" name="Picture 2" descr="Travis Kelce - TheSportsDB.com">
            <a:extLst>
              <a:ext uri="{FF2B5EF4-FFF2-40B4-BE49-F238E27FC236}">
                <a16:creationId xmlns:a16="http://schemas.microsoft.com/office/drawing/2014/main" id="{7765E7F3-4997-E141-BD03-DD065C59D3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422" y="1266092"/>
            <a:ext cx="5602124" cy="5602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40816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p:nvPr/>
        </p:nvSpPr>
        <p:spPr>
          <a:xfrm>
            <a:off x="-12879" y="-19319"/>
            <a:ext cx="12308042" cy="6996893"/>
          </a:xfrm>
          <a:custGeom>
            <a:avLst/>
            <a:gdLst>
              <a:gd name="connsiteX0" fmla="*/ 0 w 12234930"/>
              <a:gd name="connsiteY0" fmla="*/ 2009104 h 6890197"/>
              <a:gd name="connsiteX1" fmla="*/ 3992451 w 12234930"/>
              <a:gd name="connsiteY1" fmla="*/ 0 h 6890197"/>
              <a:gd name="connsiteX2" fmla="*/ 12222051 w 12234930"/>
              <a:gd name="connsiteY2" fmla="*/ 12879 h 6890197"/>
              <a:gd name="connsiteX3" fmla="*/ 12234930 w 12234930"/>
              <a:gd name="connsiteY3" fmla="*/ 4159876 h 6890197"/>
              <a:gd name="connsiteX4" fmla="*/ 8293994 w 12234930"/>
              <a:gd name="connsiteY4" fmla="*/ 6890197 h 6890197"/>
              <a:gd name="connsiteX5" fmla="*/ 12879 w 12234930"/>
              <a:gd name="connsiteY5" fmla="*/ 6864440 h 6890197"/>
              <a:gd name="connsiteX6" fmla="*/ 0 w 12234930"/>
              <a:gd name="connsiteY6" fmla="*/ 2009104 h 689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930" h="6890197">
                <a:moveTo>
                  <a:pt x="0" y="2009104"/>
                </a:moveTo>
                <a:lnTo>
                  <a:pt x="3992451" y="0"/>
                </a:lnTo>
                <a:lnTo>
                  <a:pt x="12222051" y="12879"/>
                </a:lnTo>
                <a:lnTo>
                  <a:pt x="12234930" y="4159876"/>
                </a:lnTo>
                <a:lnTo>
                  <a:pt x="8293994" y="6890197"/>
                </a:lnTo>
                <a:lnTo>
                  <a:pt x="12879" y="6864440"/>
                </a:lnTo>
                <a:lnTo>
                  <a:pt x="0" y="2009104"/>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txBox="1">
            <a:spLocks/>
          </p:cNvSpPr>
          <p:nvPr/>
        </p:nvSpPr>
        <p:spPr bwMode="auto">
          <a:xfrm>
            <a:off x="3908975" y="1996483"/>
            <a:ext cx="7772400" cy="1470025"/>
          </a:xfrm>
          <a:prstGeom prst="rect">
            <a:avLst/>
          </a:prstGeom>
          <a:noFill/>
          <a:ln w="9525">
            <a:noFill/>
            <a:miter lim="800000"/>
            <a:headEnd/>
            <a:tailEnd/>
          </a:ln>
        </p:spPr>
        <p:txBody>
          <a:bodyPr anchor="ctr"/>
          <a:lstStyle/>
          <a:p>
            <a:pPr algn="ctr">
              <a:defRPr/>
            </a:pPr>
            <a:r>
              <a:rPr lang="en-US" sz="8000" b="1" dirty="0">
                <a:solidFill>
                  <a:schemeClr val="bg1">
                    <a:lumMod val="85000"/>
                  </a:schemeClr>
                </a:solidFill>
                <a:latin typeface="+mj-lt"/>
                <a:ea typeface="+mj-ea"/>
                <a:cs typeface="+mj-cs"/>
              </a:rPr>
              <a:t>Fanta$y Football</a:t>
            </a:r>
          </a:p>
          <a:p>
            <a:pPr algn="ctr">
              <a:defRPr/>
            </a:pPr>
            <a:endParaRPr lang="en-US" sz="2000" b="1" dirty="0">
              <a:solidFill>
                <a:schemeClr val="bg1">
                  <a:lumMod val="85000"/>
                </a:schemeClr>
              </a:solidFill>
              <a:latin typeface="+mj-lt"/>
              <a:ea typeface="+mj-ea"/>
              <a:cs typeface="+mj-cs"/>
            </a:endParaRPr>
          </a:p>
          <a:p>
            <a:pPr algn="ctr">
              <a:defRPr/>
            </a:pPr>
            <a:r>
              <a:rPr lang="en-US" sz="6600" b="1" dirty="0">
                <a:solidFill>
                  <a:schemeClr val="bg1">
                    <a:lumMod val="85000"/>
                  </a:schemeClr>
                </a:solidFill>
                <a:latin typeface="+mj-lt"/>
                <a:ea typeface="+mj-ea"/>
                <a:cs typeface="+mj-cs"/>
              </a:rPr>
              <a:t>Questions for</a:t>
            </a:r>
          </a:p>
          <a:p>
            <a:pPr algn="ctr">
              <a:defRPr/>
            </a:pPr>
            <a:r>
              <a:rPr lang="en-US" sz="6600" b="1" dirty="0">
                <a:solidFill>
                  <a:schemeClr val="bg1">
                    <a:lumMod val="85000"/>
                  </a:schemeClr>
                </a:solidFill>
                <a:latin typeface="+mj-lt"/>
                <a:ea typeface="+mj-ea"/>
                <a:cs typeface="+mj-cs"/>
              </a:rPr>
              <a:t>Class Discussion</a:t>
            </a:r>
          </a:p>
        </p:txBody>
      </p:sp>
      <p:pic>
        <p:nvPicPr>
          <p:cNvPr id="7" name="Picture 6" descr="A football player in a red jersey holding a football&#10;&#10;Description automatically generated with low confidence">
            <a:extLst>
              <a:ext uri="{FF2B5EF4-FFF2-40B4-BE49-F238E27FC236}">
                <a16:creationId xmlns:a16="http://schemas.microsoft.com/office/drawing/2014/main" id="{D9EF78A6-8EC3-2543-A524-97A79E9AAF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185" y="-68691"/>
            <a:ext cx="3528646" cy="7046265"/>
          </a:xfrm>
          <a:prstGeom prst="rect">
            <a:avLst/>
          </a:prstGeom>
        </p:spPr>
      </p:pic>
    </p:spTree>
    <p:extLst>
      <p:ext uri="{BB962C8B-B14F-4D97-AF65-F5344CB8AC3E}">
        <p14:creationId xmlns:p14="http://schemas.microsoft.com/office/powerpoint/2010/main" val="3692390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039919" y="151179"/>
            <a:ext cx="7827130" cy="6555641"/>
          </a:xfrm>
          <a:prstGeom prst="rect">
            <a:avLst/>
          </a:prstGeom>
          <a:noFill/>
          <a:ln w="9525">
            <a:noFill/>
            <a:miter lim="800000"/>
            <a:headEnd/>
            <a:tailEnd/>
          </a:ln>
        </p:spPr>
        <p:txBody>
          <a:bodyPr wrap="square">
            <a:spAutoFit/>
          </a:bodyPr>
          <a:lstStyle/>
          <a:p>
            <a:pPr algn="ctr"/>
            <a:r>
              <a:rPr lang="en-US" sz="3000" b="1" u="sng" dirty="0">
                <a:latin typeface="Calibri" pitchFamily="34" charset="0"/>
              </a:rPr>
              <a:t>Discussion Questions</a:t>
            </a:r>
          </a:p>
          <a:p>
            <a:pPr algn="ctr"/>
            <a:endParaRPr lang="en-US" sz="3000" dirty="0">
              <a:latin typeface="Calibri" pitchFamily="34" charset="0"/>
            </a:endParaRPr>
          </a:p>
          <a:p>
            <a:r>
              <a:rPr lang="en-US" sz="3000" dirty="0">
                <a:solidFill>
                  <a:srgbClr val="C00000"/>
                </a:solidFill>
                <a:latin typeface="Calibri" pitchFamily="34" charset="0"/>
              </a:rPr>
              <a:t>1) Do you participate in fantasy sports?  If so, does your participation impact how you watch a game?</a:t>
            </a:r>
          </a:p>
          <a:p>
            <a:endParaRPr lang="en-US" sz="3000" dirty="0">
              <a:solidFill>
                <a:srgbClr val="C00000"/>
              </a:solidFill>
              <a:latin typeface="Calibri" pitchFamily="34" charset="0"/>
            </a:endParaRPr>
          </a:p>
          <a:p>
            <a:r>
              <a:rPr lang="en-US" sz="3000" dirty="0">
                <a:solidFill>
                  <a:srgbClr val="C00000"/>
                </a:solidFill>
                <a:latin typeface="Calibri" pitchFamily="34" charset="0"/>
              </a:rPr>
              <a:t>2) How do you think some of the information presented in this slideshow could help a sports marketing professional from an advertising or branding perspective?</a:t>
            </a:r>
          </a:p>
          <a:p>
            <a:endParaRPr lang="en-US" sz="3000" dirty="0">
              <a:solidFill>
                <a:srgbClr val="C00000"/>
              </a:solidFill>
              <a:latin typeface="Calibri" pitchFamily="34" charset="0"/>
            </a:endParaRPr>
          </a:p>
          <a:p>
            <a:r>
              <a:rPr lang="en-US" sz="3000" dirty="0">
                <a:solidFill>
                  <a:srgbClr val="C00000"/>
                </a:solidFill>
                <a:latin typeface="Calibri" pitchFamily="34" charset="0"/>
              </a:rPr>
              <a:t>3) How do you think the growth of fantasy football has impacted the National Football League (NFL)? </a:t>
            </a:r>
            <a:endParaRPr lang="en-US" sz="3000" dirty="0">
              <a:latin typeface="Calibri" pitchFamily="34" charset="0"/>
            </a:endParaRPr>
          </a:p>
        </p:txBody>
      </p:sp>
      <p:pic>
        <p:nvPicPr>
          <p:cNvPr id="3" name="Picture 2" descr="Dalvin Cook Print Concept on Behance">
            <a:extLst>
              <a:ext uri="{FF2B5EF4-FFF2-40B4-BE49-F238E27FC236}">
                <a16:creationId xmlns:a16="http://schemas.microsoft.com/office/drawing/2014/main" id="{0A679E7A-5323-4FE6-A20A-F35EC3FD42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7970"/>
          <a:stretch/>
        </p:blipFill>
        <p:spPr bwMode="auto">
          <a:xfrm>
            <a:off x="-1107" y="1415441"/>
            <a:ext cx="4239625" cy="5432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53614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142935" y="10216"/>
            <a:ext cx="7827130" cy="6940361"/>
          </a:xfrm>
          <a:prstGeom prst="rect">
            <a:avLst/>
          </a:prstGeom>
          <a:noFill/>
          <a:ln w="9525">
            <a:noFill/>
            <a:miter lim="800000"/>
            <a:headEnd/>
            <a:tailEnd/>
          </a:ln>
        </p:spPr>
        <p:txBody>
          <a:bodyPr wrap="square">
            <a:spAutoFit/>
          </a:bodyPr>
          <a:lstStyle/>
          <a:p>
            <a:pPr algn="ctr"/>
            <a:r>
              <a:rPr lang="en-US" sz="3600" b="1" u="sng" dirty="0">
                <a:latin typeface="Calibri" pitchFamily="34" charset="0"/>
              </a:rPr>
              <a:t>Discussion Questions</a:t>
            </a:r>
          </a:p>
          <a:p>
            <a:endParaRPr lang="en-US" sz="3200" dirty="0">
              <a:solidFill>
                <a:srgbClr val="C00000"/>
              </a:solidFill>
              <a:latin typeface="Calibri" pitchFamily="34" charset="0"/>
            </a:endParaRPr>
          </a:p>
          <a:p>
            <a:r>
              <a:rPr lang="en-US" sz="3100" dirty="0">
                <a:solidFill>
                  <a:srgbClr val="C00000"/>
                </a:solidFill>
                <a:latin typeface="Calibri" pitchFamily="34" charset="0"/>
              </a:rPr>
              <a:t>4) Do you think fantasy football should be considered gambling?  Do you think daily fantasy sites like Fan Duel or Draft Kings should be legal?  Should gambling be legal?  Why or why not? </a:t>
            </a:r>
          </a:p>
          <a:p>
            <a:endParaRPr lang="en-US" sz="3100" dirty="0">
              <a:solidFill>
                <a:srgbClr val="C00000"/>
              </a:solidFill>
              <a:latin typeface="Calibri" pitchFamily="34" charset="0"/>
            </a:endParaRPr>
          </a:p>
          <a:p>
            <a:r>
              <a:rPr lang="en-US" sz="3100" dirty="0">
                <a:solidFill>
                  <a:srgbClr val="C00000"/>
                </a:solidFill>
                <a:latin typeface="Calibri" pitchFamily="34" charset="0"/>
              </a:rPr>
              <a:t>5) How might the NFL benefit from legalized gambling? </a:t>
            </a:r>
          </a:p>
          <a:p>
            <a:endParaRPr lang="en-US" sz="3100" dirty="0">
              <a:solidFill>
                <a:srgbClr val="C00000"/>
              </a:solidFill>
              <a:latin typeface="Calibri" pitchFamily="34" charset="0"/>
            </a:endParaRPr>
          </a:p>
          <a:p>
            <a:r>
              <a:rPr lang="en-US" sz="3100" dirty="0">
                <a:solidFill>
                  <a:srgbClr val="C00000"/>
                </a:solidFill>
                <a:latin typeface="Calibri" pitchFamily="34" charset="0"/>
              </a:rPr>
              <a:t>6) What are ethics?  Do you think it is ethical for the NFL to benefit from legalized gambling?</a:t>
            </a:r>
          </a:p>
          <a:p>
            <a:pPr algn="ctr"/>
            <a:endParaRPr lang="en-US" sz="3600" dirty="0">
              <a:latin typeface="Calibri" pitchFamily="34" charset="0"/>
            </a:endParaRPr>
          </a:p>
        </p:txBody>
      </p:sp>
      <p:pic>
        <p:nvPicPr>
          <p:cNvPr id="8194" name="Picture 2" descr="Sports Performance Insoles | Shock Absorbing | VKTRY Gear">
            <a:extLst>
              <a:ext uri="{FF2B5EF4-FFF2-40B4-BE49-F238E27FC236}">
                <a16:creationId xmlns:a16="http://schemas.microsoft.com/office/drawing/2014/main" id="{9599467D-F9B6-D148-9C59-BFD9A1E4D3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06" y="1035927"/>
            <a:ext cx="4374217" cy="5832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84685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142935" y="10216"/>
            <a:ext cx="7827130" cy="5570756"/>
          </a:xfrm>
          <a:prstGeom prst="rect">
            <a:avLst/>
          </a:prstGeom>
          <a:noFill/>
          <a:ln w="9525">
            <a:noFill/>
            <a:miter lim="800000"/>
            <a:headEnd/>
            <a:tailEnd/>
          </a:ln>
        </p:spPr>
        <p:txBody>
          <a:bodyPr wrap="square">
            <a:spAutoFit/>
          </a:bodyPr>
          <a:lstStyle/>
          <a:p>
            <a:pPr algn="ctr"/>
            <a:r>
              <a:rPr lang="en-US" sz="3600" b="1" u="sng" dirty="0">
                <a:latin typeface="Calibri" pitchFamily="34" charset="0"/>
              </a:rPr>
              <a:t>Discussion Questions</a:t>
            </a:r>
          </a:p>
          <a:p>
            <a:endParaRPr lang="en-US" sz="3200" dirty="0">
              <a:solidFill>
                <a:srgbClr val="C00000"/>
              </a:solidFill>
              <a:latin typeface="Calibri" pitchFamily="34" charset="0"/>
            </a:endParaRPr>
          </a:p>
          <a:p>
            <a:r>
              <a:rPr lang="en-US" sz="3200" dirty="0">
                <a:solidFill>
                  <a:srgbClr val="C00000"/>
                </a:solidFill>
                <a:latin typeface="Calibri" pitchFamily="34" charset="0"/>
              </a:rPr>
              <a:t>7) What is fandom and why is it an important sports and entertainment business concept? </a:t>
            </a:r>
          </a:p>
          <a:p>
            <a:endParaRPr lang="en-US" sz="3200" dirty="0">
              <a:solidFill>
                <a:srgbClr val="C00000"/>
              </a:solidFill>
              <a:latin typeface="Calibri" pitchFamily="34" charset="0"/>
            </a:endParaRPr>
          </a:p>
          <a:p>
            <a:r>
              <a:rPr lang="en-US" sz="3200" dirty="0">
                <a:solidFill>
                  <a:srgbClr val="C00000"/>
                </a:solidFill>
                <a:latin typeface="Calibri" pitchFamily="34" charset="0"/>
              </a:rPr>
              <a:t>8) What is a superfan? Do you know someone you would consider to be a superfan?</a:t>
            </a:r>
          </a:p>
          <a:p>
            <a:endParaRPr lang="en-US" sz="3200" dirty="0">
              <a:solidFill>
                <a:srgbClr val="C00000"/>
              </a:solidFill>
              <a:latin typeface="Calibri" pitchFamily="34" charset="0"/>
            </a:endParaRPr>
          </a:p>
          <a:p>
            <a:r>
              <a:rPr lang="en-US" sz="3200" dirty="0">
                <a:solidFill>
                  <a:srgbClr val="C00000"/>
                </a:solidFill>
                <a:latin typeface="Calibri" pitchFamily="34" charset="0"/>
              </a:rPr>
              <a:t>9) Identify three factors that contributed to the growth of the sports and entertainment</a:t>
            </a:r>
          </a:p>
          <a:p>
            <a:r>
              <a:rPr lang="en-US" sz="3200" dirty="0">
                <a:solidFill>
                  <a:srgbClr val="C00000"/>
                </a:solidFill>
                <a:latin typeface="Calibri" pitchFamily="34" charset="0"/>
              </a:rPr>
              <a:t>industry.  </a:t>
            </a:r>
            <a:endParaRPr lang="en-US" sz="3600" dirty="0">
              <a:latin typeface="Calibri" pitchFamily="34" charset="0"/>
            </a:endParaRPr>
          </a:p>
        </p:txBody>
      </p:sp>
      <p:pic>
        <p:nvPicPr>
          <p:cNvPr id="10246" name="Picture 6" descr="Matt Ryan Atlanta Falcons transparent PNG - StickPNG">
            <a:extLst>
              <a:ext uri="{FF2B5EF4-FFF2-40B4-BE49-F238E27FC236}">
                <a16:creationId xmlns:a16="http://schemas.microsoft.com/office/drawing/2014/main" id="{3E9D9CC7-47B0-684C-B535-5DFD121607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80" y="1430215"/>
            <a:ext cx="4142847" cy="5417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34681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142935" y="10216"/>
            <a:ext cx="7859768" cy="5570756"/>
          </a:xfrm>
          <a:prstGeom prst="rect">
            <a:avLst/>
          </a:prstGeom>
          <a:noFill/>
          <a:ln w="9525">
            <a:noFill/>
            <a:miter lim="800000"/>
            <a:headEnd/>
            <a:tailEnd/>
          </a:ln>
        </p:spPr>
        <p:txBody>
          <a:bodyPr wrap="square">
            <a:spAutoFit/>
          </a:bodyPr>
          <a:lstStyle/>
          <a:p>
            <a:pPr algn="ctr"/>
            <a:r>
              <a:rPr lang="en-US" sz="3600" b="1" u="sng" dirty="0">
                <a:latin typeface="Calibri" pitchFamily="34" charset="0"/>
              </a:rPr>
              <a:t>Discussion Questions</a:t>
            </a:r>
          </a:p>
          <a:p>
            <a:endParaRPr lang="en-US" sz="3200" dirty="0">
              <a:solidFill>
                <a:srgbClr val="C00000"/>
              </a:solidFill>
              <a:latin typeface="Calibri" pitchFamily="34" charset="0"/>
            </a:endParaRPr>
          </a:p>
          <a:p>
            <a:r>
              <a:rPr lang="en-US" sz="3200" dirty="0">
                <a:solidFill>
                  <a:srgbClr val="C00000"/>
                </a:solidFill>
                <a:latin typeface="Calibri" pitchFamily="34" charset="0"/>
              </a:rPr>
              <a:t>10) What is market segmentation?  </a:t>
            </a:r>
          </a:p>
          <a:p>
            <a:endParaRPr lang="en-US" sz="3200" dirty="0">
              <a:solidFill>
                <a:srgbClr val="C00000"/>
              </a:solidFill>
              <a:latin typeface="Calibri" pitchFamily="34" charset="0"/>
            </a:endParaRPr>
          </a:p>
          <a:p>
            <a:r>
              <a:rPr lang="en-US" sz="3200" dirty="0">
                <a:solidFill>
                  <a:srgbClr val="C00000"/>
                </a:solidFill>
                <a:latin typeface="Calibri" pitchFamily="34" charset="0"/>
              </a:rPr>
              <a:t>11) How might information in this presentation demonstrate the concept of market segmentation?</a:t>
            </a:r>
          </a:p>
          <a:p>
            <a:endParaRPr lang="en-US" sz="3200" dirty="0">
              <a:solidFill>
                <a:srgbClr val="C00000"/>
              </a:solidFill>
              <a:latin typeface="Calibri" pitchFamily="34" charset="0"/>
            </a:endParaRPr>
          </a:p>
          <a:p>
            <a:r>
              <a:rPr lang="en-US" sz="3200" dirty="0">
                <a:solidFill>
                  <a:srgbClr val="C00000"/>
                </a:solidFill>
                <a:latin typeface="Calibri" pitchFamily="34" charset="0"/>
              </a:rPr>
              <a:t>12) What is fan engagement?  Why is it important for the NFL and its teams to develop fan engagement strategies? </a:t>
            </a:r>
            <a:endParaRPr lang="en-US" sz="3600" dirty="0">
              <a:latin typeface="Calibri" pitchFamily="34" charset="0"/>
            </a:endParaRPr>
          </a:p>
        </p:txBody>
      </p:sp>
      <p:pic>
        <p:nvPicPr>
          <p:cNvPr id="9218" name="Picture 2" descr="Dkmetcalf Dk Metcalf Seahawks Sticker by Nfl Edits">
            <a:extLst>
              <a:ext uri="{FF2B5EF4-FFF2-40B4-BE49-F238E27FC236}">
                <a16:creationId xmlns:a16="http://schemas.microsoft.com/office/drawing/2014/main" id="{402D79A2-2415-9F41-93A7-78A77917AC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4709" y="2672862"/>
            <a:ext cx="6000484" cy="4174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2484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371600"/>
            <a:ext cx="7721111"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75 million</a:t>
            </a:r>
          </a:p>
          <a:p>
            <a:pPr algn="ctr"/>
            <a:endParaRPr lang="en-US" sz="3200" dirty="0">
              <a:latin typeface="Calibri" pitchFamily="34" charset="0"/>
            </a:endParaRPr>
          </a:p>
          <a:p>
            <a:pPr algn="ctr"/>
            <a:r>
              <a:rPr lang="en-US" sz="3600" dirty="0">
                <a:latin typeface="Calibri" pitchFamily="34" charset="0"/>
              </a:rPr>
              <a:t>According to a study from American Express, 74.7 million Americans plan to participate in fantasy football in some form this season</a:t>
            </a:r>
          </a:p>
        </p:txBody>
      </p:sp>
      <p:pic>
        <p:nvPicPr>
          <p:cNvPr id="3074" name="Picture 2" descr="Image result for aaron donald transparent">
            <a:extLst>
              <a:ext uri="{FF2B5EF4-FFF2-40B4-BE49-F238E27FC236}">
                <a16:creationId xmlns:a16="http://schemas.microsoft.com/office/drawing/2014/main" id="{6438BBF3-DE32-479C-AC66-8E37CBAEED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124" y="1566427"/>
            <a:ext cx="3444363" cy="5281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6389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22157" y="1520785"/>
            <a:ext cx="7530230"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350%</a:t>
            </a:r>
          </a:p>
          <a:p>
            <a:pPr algn="ctr"/>
            <a:endParaRPr lang="en-US" sz="3200" dirty="0">
              <a:latin typeface="Calibri" pitchFamily="34" charset="0"/>
            </a:endParaRPr>
          </a:p>
          <a:p>
            <a:pPr algn="ctr"/>
            <a:r>
              <a:rPr lang="en-US" sz="3600" dirty="0">
                <a:latin typeface="Calibri" pitchFamily="34" charset="0"/>
              </a:rPr>
              <a:t>How fast has the popularity of playing fantasy football grown?  The number of people who played last year was 350% higher than it was just ten years ago</a:t>
            </a:r>
          </a:p>
        </p:txBody>
      </p:sp>
      <p:pic>
        <p:nvPicPr>
          <p:cNvPr id="1026" name="Picture 2" descr="Home - Hattricks Tavern">
            <a:extLst>
              <a:ext uri="{FF2B5EF4-FFF2-40B4-BE49-F238E27FC236}">
                <a16:creationId xmlns:a16="http://schemas.microsoft.com/office/drawing/2014/main" id="{2DDB528E-4684-A14B-92B9-D753990A88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033" y="1289538"/>
            <a:ext cx="4884049" cy="5860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66662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5" y="1371600"/>
            <a:ext cx="7721111" cy="3262432"/>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$11 billion</a:t>
            </a:r>
          </a:p>
          <a:p>
            <a:pPr algn="ctr"/>
            <a:endParaRPr lang="en-US" sz="3200" dirty="0">
              <a:latin typeface="Calibri" pitchFamily="34" charset="0"/>
            </a:endParaRPr>
          </a:p>
          <a:p>
            <a:pPr algn="ctr"/>
            <a:r>
              <a:rPr lang="en-US" sz="3600" dirty="0">
                <a:latin typeface="Calibri" pitchFamily="34" charset="0"/>
              </a:rPr>
              <a:t>According to a Rolling Stone report, fantasy football industry has blossomed into a booming $11 billion industry </a:t>
            </a:r>
          </a:p>
        </p:txBody>
      </p:sp>
      <p:pic>
        <p:nvPicPr>
          <p:cNvPr id="3" name="Picture 2" descr="Image result for aaron rodgers transparent">
            <a:extLst>
              <a:ext uri="{FF2B5EF4-FFF2-40B4-BE49-F238E27FC236}">
                <a16:creationId xmlns:a16="http://schemas.microsoft.com/office/drawing/2014/main" id="{9C4C252E-CAA4-4B06-B8D5-A0CDE0BC92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829" y="1512316"/>
            <a:ext cx="2552984" cy="54652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291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31817" y="1371600"/>
            <a:ext cx="7430123"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$14 billion</a:t>
            </a:r>
          </a:p>
          <a:p>
            <a:pPr algn="ctr"/>
            <a:endParaRPr lang="en-US" sz="3200" dirty="0">
              <a:latin typeface="Calibri" pitchFamily="34" charset="0"/>
            </a:endParaRPr>
          </a:p>
          <a:p>
            <a:pPr algn="ctr"/>
            <a:r>
              <a:rPr lang="en-US" sz="3600" dirty="0">
                <a:latin typeface="Calibri" pitchFamily="34" charset="0"/>
              </a:rPr>
              <a:t>Millions of workers playing fantasy football on the job costs employers an estimated $14 billion in lost productivity each NFL season</a:t>
            </a:r>
          </a:p>
        </p:txBody>
      </p:sp>
      <p:pic>
        <p:nvPicPr>
          <p:cNvPr id="7170" name="Picture 2" descr="Image result for football player photo transpar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193" y="2097110"/>
            <a:ext cx="2991497" cy="4760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9059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3931797" y="1797784"/>
            <a:ext cx="7885235" cy="3262432"/>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$16 billion</a:t>
            </a:r>
          </a:p>
          <a:p>
            <a:pPr algn="ctr"/>
            <a:endParaRPr lang="en-US" sz="3200" dirty="0">
              <a:latin typeface="Calibri" pitchFamily="34" charset="0"/>
            </a:endParaRPr>
          </a:p>
          <a:p>
            <a:pPr algn="ctr"/>
            <a:r>
              <a:rPr lang="en-US" sz="3600" dirty="0">
                <a:latin typeface="Calibri" pitchFamily="34" charset="0"/>
              </a:rPr>
              <a:t>According to the same report, the estimated cost to employers is $16 billion if you include the workforce in Canada</a:t>
            </a:r>
          </a:p>
        </p:txBody>
      </p:sp>
      <p:pic>
        <p:nvPicPr>
          <p:cNvPr id="7" name="Picture 6" descr="A picture containing person, outdoor, player, sword&#10;&#10;Description automatically generated">
            <a:extLst>
              <a:ext uri="{FF2B5EF4-FFF2-40B4-BE49-F238E27FC236}">
                <a16:creationId xmlns:a16="http://schemas.microsoft.com/office/drawing/2014/main" id="{2AECC2D6-499C-6A44-9D28-19DBF7445B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61" y="1929501"/>
            <a:ext cx="3704892" cy="4891615"/>
          </a:xfrm>
          <a:prstGeom prst="rect">
            <a:avLst/>
          </a:prstGeom>
        </p:spPr>
      </p:pic>
    </p:spTree>
    <p:extLst>
      <p:ext uri="{BB962C8B-B14F-4D97-AF65-F5344CB8AC3E}">
        <p14:creationId xmlns:p14="http://schemas.microsoft.com/office/powerpoint/2010/main" val="25036113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306766" y="1371600"/>
            <a:ext cx="7545266"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67%</a:t>
            </a:r>
          </a:p>
          <a:p>
            <a:pPr algn="ctr"/>
            <a:endParaRPr lang="en-US" sz="3200" dirty="0">
              <a:latin typeface="Calibri" pitchFamily="34" charset="0"/>
            </a:endParaRPr>
          </a:p>
          <a:p>
            <a:pPr algn="ctr"/>
            <a:r>
              <a:rPr lang="en-US" sz="3600" dirty="0">
                <a:latin typeface="Calibri" pitchFamily="34" charset="0"/>
              </a:rPr>
              <a:t>67% of those workers are employed full-time according to data from the Fantasy Trade &amp; Gaming Association’s 2019 Survey</a:t>
            </a:r>
          </a:p>
        </p:txBody>
      </p:sp>
      <p:pic>
        <p:nvPicPr>
          <p:cNvPr id="3074" name="Picture 2" descr="Kirk Cousins (Minnesota Vikings) - NFL by NicoLopez2602 on DeviantArt">
            <a:extLst>
              <a:ext uri="{FF2B5EF4-FFF2-40B4-BE49-F238E27FC236}">
                <a16:creationId xmlns:a16="http://schemas.microsoft.com/office/drawing/2014/main" id="{3578F66B-36ED-4A76-83D7-0AF81EFD05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0142" y="1512316"/>
            <a:ext cx="2880036" cy="5355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1915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868615"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iagonal Stripe 4"/>
          <p:cNvSpPr/>
          <p:nvPr/>
        </p:nvSpPr>
        <p:spPr>
          <a:xfrm>
            <a:off x="0" y="1512316"/>
            <a:ext cx="3967089" cy="770467"/>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a:blip r:embed="rId2"/>
          <a:stretch>
            <a:fillRect/>
          </a:stretch>
        </p:blipFill>
        <p:spPr>
          <a:xfrm>
            <a:off x="0" y="10216"/>
            <a:ext cx="3868616" cy="1502100"/>
          </a:xfrm>
          <a:prstGeom prst="rect">
            <a:avLst/>
          </a:prstGeom>
        </p:spPr>
      </p:pic>
      <p:sp>
        <p:nvSpPr>
          <p:cNvPr id="14" name="Diagonal Stripe 13"/>
          <p:cNvSpPr/>
          <p:nvPr/>
        </p:nvSpPr>
        <p:spPr>
          <a:xfrm rot="21178874">
            <a:off x="-183143" y="2626174"/>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Diagonal Stripe 15"/>
          <p:cNvSpPr/>
          <p:nvPr/>
        </p:nvSpPr>
        <p:spPr>
          <a:xfrm rot="21154355">
            <a:off x="-183144" y="4454697"/>
            <a:ext cx="8707903" cy="791245"/>
          </a:xfrm>
          <a:prstGeom prst="diagStrip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9"/>
          <p:cNvSpPr txBox="1">
            <a:spLocks noChangeArrowheads="1"/>
          </p:cNvSpPr>
          <p:nvPr/>
        </p:nvSpPr>
        <p:spPr bwMode="auto">
          <a:xfrm>
            <a:off x="4520125" y="1382443"/>
            <a:ext cx="7123235" cy="3816429"/>
          </a:xfrm>
          <a:prstGeom prst="rect">
            <a:avLst/>
          </a:prstGeom>
          <a:noFill/>
          <a:ln w="9525">
            <a:noFill/>
            <a:miter lim="800000"/>
            <a:headEnd/>
            <a:tailEnd/>
          </a:ln>
        </p:spPr>
        <p:txBody>
          <a:bodyPr wrap="square">
            <a:spAutoFit/>
          </a:bodyPr>
          <a:lstStyle/>
          <a:p>
            <a:pPr algn="ctr"/>
            <a:r>
              <a:rPr lang="en-US" sz="6600" b="1" dirty="0">
                <a:solidFill>
                  <a:schemeClr val="accent6">
                    <a:lumMod val="50000"/>
                  </a:schemeClr>
                </a:solidFill>
                <a:latin typeface="Calibri" pitchFamily="34" charset="0"/>
              </a:rPr>
              <a:t>4/5</a:t>
            </a:r>
          </a:p>
          <a:p>
            <a:pPr algn="ctr"/>
            <a:endParaRPr lang="en-US" sz="3200" dirty="0">
              <a:latin typeface="Calibri" pitchFamily="34" charset="0"/>
            </a:endParaRPr>
          </a:p>
          <a:p>
            <a:pPr algn="ctr"/>
            <a:r>
              <a:rPr lang="en-US" sz="3600" dirty="0">
                <a:latin typeface="Calibri" pitchFamily="34" charset="0"/>
              </a:rPr>
              <a:t>According to the Fantasy Sports &amp; Gaming Association, 4 out of every 5 fantasy football players in the US and Canada are male</a:t>
            </a:r>
          </a:p>
        </p:txBody>
      </p:sp>
      <p:pic>
        <p:nvPicPr>
          <p:cNvPr id="7170" name="Picture 2" descr="Image result for saquon barkley transparent">
            <a:extLst>
              <a:ext uri="{FF2B5EF4-FFF2-40B4-BE49-F238E27FC236}">
                <a16:creationId xmlns:a16="http://schemas.microsoft.com/office/drawing/2014/main" id="{3B76B833-A6A5-4C6B-B7A2-C5F4F0C989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987" y="1790299"/>
            <a:ext cx="2830639" cy="5067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817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3265</TotalTime>
  <Words>776</Words>
  <Application>Microsoft Macintosh PowerPoint</Application>
  <PresentationFormat>Widescreen</PresentationFormat>
  <Paragraphs>101</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Lindauer</dc:creator>
  <cp:lastModifiedBy>Chris Lindauer</cp:lastModifiedBy>
  <cp:revision>44</cp:revision>
  <dcterms:created xsi:type="dcterms:W3CDTF">2016-09-13T05:00:32Z</dcterms:created>
  <dcterms:modified xsi:type="dcterms:W3CDTF">2021-07-31T19:20:21Z</dcterms:modified>
</cp:coreProperties>
</file>