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6997700" cy="10490200"/>
  <p:notesSz cx="6858000" cy="9144000"/>
  <p:embeddedFontLst>
    <p:embeddedFont>
      <p:font typeface="Bebas Neue" pitchFamily="2" charset="77"/>
      <p:regular r:id="rId3"/>
    </p:embeddedFon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Montserrat Classic" pitchFamily="2" charset="77"/>
      <p:regular r:id="rId8"/>
    </p:embeddedFont>
    <p:embeddedFont>
      <p:font typeface="Montserrat Light" pitchFamily="2" charset="77"/>
      <p:regular r:id="rId9"/>
    </p:embeddedFont>
    <p:embeddedFont>
      <p:font typeface="Sifonn Outline" pitchFamily="2" charset="77"/>
      <p:regular r:id="rId10"/>
      <p:bold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58" autoAdjust="0"/>
  </p:normalViewPr>
  <p:slideViewPr>
    <p:cSldViewPr>
      <p:cViewPr varScale="1">
        <p:scale>
          <a:sx n="79" d="100"/>
          <a:sy n="79" d="100"/>
        </p:scale>
        <p:origin x="3672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ableStyles" Target="tableStyle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 l="31241" r="31241" b="9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6507" y="192929"/>
            <a:ext cx="6687862" cy="10110691"/>
            <a:chOff x="0" y="0"/>
            <a:chExt cx="14600718" cy="2207332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4600718" cy="22073326"/>
            </a:xfrm>
            <a:custGeom>
              <a:avLst/>
              <a:gdLst/>
              <a:ahLst/>
              <a:cxnLst/>
              <a:rect l="l" t="t" r="r" b="b"/>
              <a:pathLst>
                <a:path w="14600718" h="22073326">
                  <a:moveTo>
                    <a:pt x="0" y="0"/>
                  </a:moveTo>
                  <a:lnTo>
                    <a:pt x="0" y="22073326"/>
                  </a:lnTo>
                  <a:lnTo>
                    <a:pt x="14600718" y="22073326"/>
                  </a:lnTo>
                  <a:lnTo>
                    <a:pt x="14600718" y="0"/>
                  </a:lnTo>
                  <a:lnTo>
                    <a:pt x="0" y="0"/>
                  </a:lnTo>
                  <a:close/>
                  <a:moveTo>
                    <a:pt x="14539757" y="22012366"/>
                  </a:moveTo>
                  <a:lnTo>
                    <a:pt x="59690" y="22012366"/>
                  </a:lnTo>
                  <a:lnTo>
                    <a:pt x="59690" y="59690"/>
                  </a:lnTo>
                  <a:lnTo>
                    <a:pt x="14539757" y="59690"/>
                  </a:lnTo>
                  <a:lnTo>
                    <a:pt x="14539757" y="22012366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4" name="Group 4"/>
          <p:cNvGrpSpPr/>
          <p:nvPr/>
        </p:nvGrpSpPr>
        <p:grpSpPr>
          <a:xfrm rot="-5400000">
            <a:off x="-253542" y="5865913"/>
            <a:ext cx="7290905" cy="217054"/>
            <a:chOff x="0" y="0"/>
            <a:chExt cx="19196866" cy="571500"/>
          </a:xfrm>
        </p:grpSpPr>
        <p:sp>
          <p:nvSpPr>
            <p:cNvPr id="5" name="Freeform 5"/>
            <p:cNvSpPr/>
            <p:nvPr/>
          </p:nvSpPr>
          <p:spPr>
            <a:xfrm>
              <a:off x="0" y="255270"/>
              <a:ext cx="19196867" cy="69850"/>
            </a:xfrm>
            <a:custGeom>
              <a:avLst/>
              <a:gdLst/>
              <a:ahLst/>
              <a:cxnLst/>
              <a:rect l="l" t="t" r="r" b="b"/>
              <a:pathLst>
                <a:path w="19196867" h="69850">
                  <a:moveTo>
                    <a:pt x="18906037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9196867" y="69850"/>
                  </a:lnTo>
                  <a:lnTo>
                    <a:pt x="19196867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423621" y="2727079"/>
            <a:ext cx="2744853" cy="6462351"/>
            <a:chOff x="0" y="-142875"/>
            <a:chExt cx="3659804" cy="8616468"/>
          </a:xfrm>
        </p:grpSpPr>
        <p:sp>
          <p:nvSpPr>
            <p:cNvPr id="7" name="TextBox 7"/>
            <p:cNvSpPr txBox="1"/>
            <p:nvPr/>
          </p:nvSpPr>
          <p:spPr>
            <a:xfrm>
              <a:off x="0" y="-142875"/>
              <a:ext cx="3659804" cy="142617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8900"/>
                </a:lnSpc>
              </a:pPr>
              <a:r>
                <a:rPr lang="en-US" sz="6357" spc="1017">
                  <a:solidFill>
                    <a:srgbClr val="FFFFFF"/>
                  </a:solidFill>
                  <a:latin typeface="Bebas Neue"/>
                </a:rPr>
                <a:t>GOAL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1345488"/>
              <a:ext cx="3659804" cy="71281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000" dirty="0">
                  <a:solidFill>
                    <a:srgbClr val="FFFFFF"/>
                  </a:solidFill>
                  <a:latin typeface="Montserrat Light"/>
                </a:rPr>
                <a:t>North High School Scarlet Knights </a:t>
              </a:r>
              <a:r>
                <a:rPr lang="en-US" sz="2000" dirty="0" err="1">
                  <a:solidFill>
                    <a:srgbClr val="FFFFFF"/>
                  </a:solidFill>
                  <a:latin typeface="Montserrat Light"/>
                </a:rPr>
                <a:t>SportsBiz</a:t>
              </a:r>
              <a:r>
                <a:rPr lang="en-US" sz="2000" dirty="0">
                  <a:solidFill>
                    <a:srgbClr val="FFFFFF"/>
                  </a:solidFill>
                  <a:latin typeface="Montserrat Light"/>
                </a:rPr>
                <a:t> Club sports marketing goal for the 20XX season:  20,000 total fans in attendance for the following sports:</a:t>
              </a:r>
            </a:p>
            <a:p>
              <a:pPr algn="ctr">
                <a:lnSpc>
                  <a:spcPts val="2800"/>
                </a:lnSpc>
              </a:pPr>
              <a:endParaRPr lang="en-US" sz="2000" dirty="0">
                <a:solidFill>
                  <a:srgbClr val="FFFFFF"/>
                </a:solidFill>
                <a:latin typeface="Montserrat Light"/>
              </a:endParaRPr>
            </a:p>
            <a:p>
              <a:pPr marL="431801" lvl="1" indent="-215900">
                <a:lnSpc>
                  <a:spcPts val="2800"/>
                </a:lnSpc>
                <a:buFont typeface="Arial"/>
                <a:buChar char="•"/>
              </a:pPr>
              <a:r>
                <a:rPr lang="en-US" sz="2000" dirty="0">
                  <a:solidFill>
                    <a:srgbClr val="FFFFFF"/>
                  </a:solidFill>
                  <a:latin typeface="Montserrat Light"/>
                </a:rPr>
                <a:t>Football  </a:t>
              </a:r>
            </a:p>
            <a:p>
              <a:pPr marL="431801" lvl="1" indent="-215900">
                <a:lnSpc>
                  <a:spcPts val="2800"/>
                </a:lnSpc>
                <a:buFont typeface="Arial"/>
                <a:buChar char="•"/>
              </a:pPr>
              <a:r>
                <a:rPr lang="en-US" sz="2000" dirty="0">
                  <a:solidFill>
                    <a:srgbClr val="FFFFFF"/>
                  </a:solidFill>
                  <a:latin typeface="Montserrat Light"/>
                </a:rPr>
                <a:t>Basketball</a:t>
              </a:r>
            </a:p>
            <a:p>
              <a:pPr marL="431801" lvl="1" indent="-215900">
                <a:lnSpc>
                  <a:spcPts val="2800"/>
                </a:lnSpc>
                <a:buFont typeface="Arial"/>
                <a:buChar char="•"/>
              </a:pPr>
              <a:r>
                <a:rPr lang="en-US" sz="2000" dirty="0">
                  <a:solidFill>
                    <a:srgbClr val="FFFFFF"/>
                  </a:solidFill>
                  <a:latin typeface="Montserrat Light"/>
                </a:rPr>
                <a:t>Soccer </a:t>
              </a:r>
            </a:p>
            <a:p>
              <a:pPr marL="431801" lvl="1" indent="-215900">
                <a:lnSpc>
                  <a:spcPts val="2800"/>
                </a:lnSpc>
                <a:buFont typeface="Arial"/>
                <a:buChar char="•"/>
              </a:pPr>
              <a:r>
                <a:rPr lang="en-US" sz="2000" dirty="0">
                  <a:solidFill>
                    <a:srgbClr val="FFFFFF"/>
                  </a:solidFill>
                  <a:latin typeface="Montserrat Light"/>
                </a:rPr>
                <a:t>Lacrosse</a:t>
              </a:r>
            </a:p>
            <a:p>
              <a:pPr marL="431801" lvl="1" indent="-215900">
                <a:lnSpc>
                  <a:spcPts val="2800"/>
                </a:lnSpc>
                <a:buFont typeface="Arial"/>
                <a:buChar char="•"/>
              </a:pPr>
              <a:r>
                <a:rPr lang="en-US" sz="2000" dirty="0">
                  <a:solidFill>
                    <a:srgbClr val="FFFFFF"/>
                  </a:solidFill>
                  <a:latin typeface="Montserrat Light"/>
                </a:rPr>
                <a:t>Softball</a:t>
              </a:r>
            </a:p>
            <a:p>
              <a:pPr algn="ctr">
                <a:lnSpc>
                  <a:spcPts val="2800"/>
                </a:lnSpc>
              </a:pPr>
              <a:endParaRPr lang="en-US" sz="2000" dirty="0">
                <a:solidFill>
                  <a:srgbClr val="FFFFFF"/>
                </a:solidFill>
                <a:latin typeface="Montserrat Light"/>
              </a:endParaRPr>
            </a:p>
          </p:txBody>
        </p:sp>
      </p:grpSp>
      <p:pic>
        <p:nvPicPr>
          <p:cNvPr id="9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27263"/>
          <a:stretch/>
        </p:blipFill>
        <p:spPr>
          <a:xfrm>
            <a:off x="3875706" y="2328987"/>
            <a:ext cx="2965487" cy="7840446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2168046" y="343246"/>
            <a:ext cx="2986737" cy="9213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62"/>
              </a:lnSpc>
            </a:pPr>
            <a:r>
              <a:rPr lang="en-US" sz="7117" spc="213" dirty="0">
                <a:solidFill>
                  <a:srgbClr val="FFFFFF"/>
                </a:solidFill>
                <a:latin typeface="Sifonn Outline"/>
              </a:rPr>
              <a:t>SBP 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36543" y="1109609"/>
            <a:ext cx="5464244" cy="12193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965"/>
              </a:lnSpc>
              <a:spcBef>
                <a:spcPct val="0"/>
              </a:spcBef>
            </a:pPr>
            <a:r>
              <a:rPr lang="en-US" sz="7117" spc="213">
                <a:solidFill>
                  <a:srgbClr val="000000"/>
                </a:solidFill>
                <a:latin typeface="Sifonn Outline"/>
              </a:rPr>
              <a:t>Scoreboard</a:t>
            </a:r>
          </a:p>
        </p:txBody>
      </p:sp>
      <p:sp>
        <p:nvSpPr>
          <p:cNvPr id="12" name="AutoShape 12"/>
          <p:cNvSpPr/>
          <p:nvPr/>
        </p:nvSpPr>
        <p:spPr>
          <a:xfrm>
            <a:off x="4859899" y="7437128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3" name="AutoShape 13"/>
          <p:cNvSpPr/>
          <p:nvPr/>
        </p:nvSpPr>
        <p:spPr>
          <a:xfrm>
            <a:off x="4859899" y="6901874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4" name="AutoShape 14"/>
          <p:cNvSpPr/>
          <p:nvPr/>
        </p:nvSpPr>
        <p:spPr>
          <a:xfrm>
            <a:off x="4859899" y="6302435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5" name="AutoShape 15"/>
          <p:cNvSpPr/>
          <p:nvPr/>
        </p:nvSpPr>
        <p:spPr>
          <a:xfrm>
            <a:off x="4859899" y="5786690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6" name="AutoShape 16"/>
          <p:cNvSpPr/>
          <p:nvPr/>
        </p:nvSpPr>
        <p:spPr>
          <a:xfrm>
            <a:off x="4859899" y="5200650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7" name="AutoShape 17"/>
          <p:cNvSpPr/>
          <p:nvPr/>
        </p:nvSpPr>
        <p:spPr>
          <a:xfrm>
            <a:off x="4859899" y="4565466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AutoShape 18"/>
          <p:cNvSpPr/>
          <p:nvPr/>
        </p:nvSpPr>
        <p:spPr>
          <a:xfrm>
            <a:off x="4859899" y="4030211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9" name="AutoShape 19"/>
          <p:cNvSpPr/>
          <p:nvPr/>
        </p:nvSpPr>
        <p:spPr>
          <a:xfrm>
            <a:off x="4859899" y="3430772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0" name="AutoShape 20"/>
          <p:cNvSpPr/>
          <p:nvPr/>
        </p:nvSpPr>
        <p:spPr>
          <a:xfrm>
            <a:off x="4859899" y="2844222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1" name="TextBox 21"/>
          <p:cNvSpPr txBox="1"/>
          <p:nvPr/>
        </p:nvSpPr>
        <p:spPr>
          <a:xfrm>
            <a:off x="3434952" y="2656010"/>
            <a:ext cx="1035830" cy="30694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660"/>
              </a:lnSpc>
              <a:spcBef>
                <a:spcPct val="0"/>
              </a:spcBef>
            </a:pPr>
            <a:r>
              <a:rPr lang="en-US" sz="1900" spc="56" dirty="0">
                <a:solidFill>
                  <a:srgbClr val="000000"/>
                </a:solidFill>
                <a:latin typeface="Montserrat Classic"/>
              </a:rPr>
              <a:t>20,000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3498851" y="7256472"/>
            <a:ext cx="862096" cy="30694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660"/>
              </a:lnSpc>
              <a:spcBef>
                <a:spcPct val="0"/>
              </a:spcBef>
            </a:pPr>
            <a:r>
              <a:rPr lang="en-US" sz="1900" spc="56" dirty="0">
                <a:solidFill>
                  <a:srgbClr val="000000"/>
                </a:solidFill>
                <a:latin typeface="Montserrat Classic"/>
              </a:rPr>
              <a:t>1,000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451189" y="6145590"/>
            <a:ext cx="932380" cy="30694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660"/>
              </a:lnSpc>
              <a:spcBef>
                <a:spcPct val="0"/>
              </a:spcBef>
            </a:pPr>
            <a:r>
              <a:rPr lang="en-US" sz="1900" spc="56" dirty="0">
                <a:solidFill>
                  <a:srgbClr val="000000"/>
                </a:solidFill>
                <a:latin typeface="Montserrat Classic"/>
              </a:rPr>
              <a:t>5,000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3352247" y="5043805"/>
            <a:ext cx="1071950" cy="30694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660"/>
              </a:lnSpc>
              <a:spcBef>
                <a:spcPct val="0"/>
              </a:spcBef>
            </a:pPr>
            <a:r>
              <a:rPr lang="en-US" sz="1900" spc="56" dirty="0">
                <a:solidFill>
                  <a:srgbClr val="000000"/>
                </a:solidFill>
                <a:latin typeface="Montserrat Classic"/>
              </a:rPr>
              <a:t>10,000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3451189" y="3849554"/>
            <a:ext cx="959465" cy="30694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660"/>
              </a:lnSpc>
              <a:spcBef>
                <a:spcPct val="0"/>
              </a:spcBef>
            </a:pPr>
            <a:r>
              <a:rPr lang="en-US" sz="1900" spc="56" dirty="0">
                <a:solidFill>
                  <a:srgbClr val="000000"/>
                </a:solidFill>
                <a:latin typeface="Montserrat Classic"/>
              </a:rPr>
              <a:t>15,000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AF07E89-4CD0-754A-9B5C-51A3DE41374C}"/>
              </a:ext>
            </a:extLst>
          </p:cNvPr>
          <p:cNvSpPr/>
          <p:nvPr/>
        </p:nvSpPr>
        <p:spPr>
          <a:xfrm>
            <a:off x="4032250" y="7542567"/>
            <a:ext cx="2541829" cy="248228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7EDB294-E272-7047-9426-A93708AF6CC9}"/>
              </a:ext>
            </a:extLst>
          </p:cNvPr>
          <p:cNvSpPr/>
          <p:nvPr/>
        </p:nvSpPr>
        <p:spPr>
          <a:xfrm>
            <a:off x="4654554" y="2480220"/>
            <a:ext cx="1295400" cy="5316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utoShape 12">
            <a:extLst>
              <a:ext uri="{FF2B5EF4-FFF2-40B4-BE49-F238E27FC236}">
                <a16:creationId xmlns:a16="http://schemas.microsoft.com/office/drawing/2014/main" id="{F84D04E6-0017-4749-A042-6DC2934BA30D}"/>
              </a:ext>
            </a:extLst>
          </p:cNvPr>
          <p:cNvSpPr/>
          <p:nvPr/>
        </p:nvSpPr>
        <p:spPr>
          <a:xfrm>
            <a:off x="4887128" y="7416280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9" name="AutoShape 13">
            <a:extLst>
              <a:ext uri="{FF2B5EF4-FFF2-40B4-BE49-F238E27FC236}">
                <a16:creationId xmlns:a16="http://schemas.microsoft.com/office/drawing/2014/main" id="{4F9C8F0C-7491-F94F-A3B5-DC01FC75A62C}"/>
              </a:ext>
            </a:extLst>
          </p:cNvPr>
          <p:cNvSpPr/>
          <p:nvPr/>
        </p:nvSpPr>
        <p:spPr>
          <a:xfrm>
            <a:off x="4887128" y="6881026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0" name="AutoShape 14">
            <a:extLst>
              <a:ext uri="{FF2B5EF4-FFF2-40B4-BE49-F238E27FC236}">
                <a16:creationId xmlns:a16="http://schemas.microsoft.com/office/drawing/2014/main" id="{59D7CE34-77C0-5345-87B8-7B59D9FD63E2}"/>
              </a:ext>
            </a:extLst>
          </p:cNvPr>
          <p:cNvSpPr/>
          <p:nvPr/>
        </p:nvSpPr>
        <p:spPr>
          <a:xfrm>
            <a:off x="4887128" y="6281587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1" name="AutoShape 15">
            <a:extLst>
              <a:ext uri="{FF2B5EF4-FFF2-40B4-BE49-F238E27FC236}">
                <a16:creationId xmlns:a16="http://schemas.microsoft.com/office/drawing/2014/main" id="{E3D89D57-0C41-C84B-9CD0-742AB6097ED0}"/>
              </a:ext>
            </a:extLst>
          </p:cNvPr>
          <p:cNvSpPr/>
          <p:nvPr/>
        </p:nvSpPr>
        <p:spPr>
          <a:xfrm>
            <a:off x="4887128" y="5765842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2" name="AutoShape 16">
            <a:extLst>
              <a:ext uri="{FF2B5EF4-FFF2-40B4-BE49-F238E27FC236}">
                <a16:creationId xmlns:a16="http://schemas.microsoft.com/office/drawing/2014/main" id="{ECA467EE-F70A-EC4E-97BF-392DD2AE2B35}"/>
              </a:ext>
            </a:extLst>
          </p:cNvPr>
          <p:cNvSpPr/>
          <p:nvPr/>
        </p:nvSpPr>
        <p:spPr>
          <a:xfrm>
            <a:off x="4887128" y="5179802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3" name="AutoShape 17">
            <a:extLst>
              <a:ext uri="{FF2B5EF4-FFF2-40B4-BE49-F238E27FC236}">
                <a16:creationId xmlns:a16="http://schemas.microsoft.com/office/drawing/2014/main" id="{4D9A3ACE-06C5-6F47-8705-F1D230D85F87}"/>
              </a:ext>
            </a:extLst>
          </p:cNvPr>
          <p:cNvSpPr/>
          <p:nvPr/>
        </p:nvSpPr>
        <p:spPr>
          <a:xfrm>
            <a:off x="4887128" y="4544618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4" name="AutoShape 18">
            <a:extLst>
              <a:ext uri="{FF2B5EF4-FFF2-40B4-BE49-F238E27FC236}">
                <a16:creationId xmlns:a16="http://schemas.microsoft.com/office/drawing/2014/main" id="{691FC545-7860-0C48-A305-892CD0720926}"/>
              </a:ext>
            </a:extLst>
          </p:cNvPr>
          <p:cNvSpPr/>
          <p:nvPr/>
        </p:nvSpPr>
        <p:spPr>
          <a:xfrm>
            <a:off x="4887128" y="4009363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5" name="AutoShape 19">
            <a:extLst>
              <a:ext uri="{FF2B5EF4-FFF2-40B4-BE49-F238E27FC236}">
                <a16:creationId xmlns:a16="http://schemas.microsoft.com/office/drawing/2014/main" id="{3233036D-BF60-1F45-AE5E-371C07F0CF7B}"/>
              </a:ext>
            </a:extLst>
          </p:cNvPr>
          <p:cNvSpPr/>
          <p:nvPr/>
        </p:nvSpPr>
        <p:spPr>
          <a:xfrm>
            <a:off x="4887128" y="3409924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6" name="AutoShape 20">
            <a:extLst>
              <a:ext uri="{FF2B5EF4-FFF2-40B4-BE49-F238E27FC236}">
                <a16:creationId xmlns:a16="http://schemas.microsoft.com/office/drawing/2014/main" id="{7939BE41-AD57-FB45-940C-CA89B2F1FED8}"/>
              </a:ext>
            </a:extLst>
          </p:cNvPr>
          <p:cNvSpPr/>
          <p:nvPr/>
        </p:nvSpPr>
        <p:spPr>
          <a:xfrm>
            <a:off x="4887128" y="2823374"/>
            <a:ext cx="856744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38" name="Picture 37" descr="Logo&#10;&#10;Description automatically generated">
            <a:extLst>
              <a:ext uri="{FF2B5EF4-FFF2-40B4-BE49-F238E27FC236}">
                <a16:creationId xmlns:a16="http://schemas.microsoft.com/office/drawing/2014/main" id="{F33A26BD-F978-9B4A-8B22-F4505D806C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277" y="7817638"/>
            <a:ext cx="1371739" cy="199715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38</Words>
  <Application>Microsoft Macintosh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Bebas Neue</vt:lpstr>
      <vt:lpstr>Sifonn Outline</vt:lpstr>
      <vt:lpstr>Montserrat Light</vt:lpstr>
      <vt:lpstr>Calibri</vt:lpstr>
      <vt:lpstr>Montserrat Classic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SBP Scoreboard 1</dc:title>
  <cp:lastModifiedBy>Chris Lindauer</cp:lastModifiedBy>
  <cp:revision>2</cp:revision>
  <dcterms:created xsi:type="dcterms:W3CDTF">2006-08-16T00:00:00Z</dcterms:created>
  <dcterms:modified xsi:type="dcterms:W3CDTF">2021-06-18T21:05:07Z</dcterms:modified>
  <dc:identifier>DAEhxLsOYcQ</dc:identifier>
</cp:coreProperties>
</file>