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5" r:id="rId43"/>
  </p:sldIdLst>
  <p:sldSz cx="18288000" cy="10287000"/>
  <p:notesSz cx="6858000" cy="9144000"/>
  <p:embeddedFontLst>
    <p:embeddedFont>
      <p:font typeface="Arimo" panose="020B0604020202020204" pitchFamily="34" charset="0"/>
      <p:regular r:id="rId44"/>
    </p:embeddedFont>
    <p:embeddedFont>
      <p:font typeface="Bobby Jones" pitchFamily="2" charset="0"/>
      <p:regular r:id="rId45"/>
    </p:embeddedFont>
    <p:embeddedFont>
      <p:font typeface="Calibri" panose="020F0502020204030204" pitchFamily="34" charset="0"/>
      <p:regular r:id="rId46"/>
      <p:bold r:id="rId47"/>
      <p:italic r:id="rId48"/>
      <p:boldItalic r:id="rId49"/>
    </p:embeddedFont>
    <p:embeddedFont>
      <p:font typeface="Public Sans" pitchFamily="2" charset="77"/>
      <p:regular r:id="rId50"/>
    </p:embeddedFont>
    <p:embeddedFont>
      <p:font typeface="Public Sans Bold" pitchFamily="2" charset="77"/>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2" autoAdjust="0"/>
    <p:restoredTop sz="94558" autoAdjust="0"/>
  </p:normalViewPr>
  <p:slideViewPr>
    <p:cSldViewPr>
      <p:cViewPr varScale="1">
        <p:scale>
          <a:sx n="57" d="100"/>
          <a:sy n="57" d="100"/>
        </p:scale>
        <p:origin x="168"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sv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9.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9.sv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9.sv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9.sv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9.svg"/><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9.sv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sv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9.svg"/><Relationship Id="rId7"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9.sv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9.svg"/><Relationship Id="rId7"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9.svg"/><Relationship Id="rId7"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9.svg"/><Relationship Id="rId7"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9.svg"/><Relationship Id="rId7"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29.png"/><Relationship Id="rId3" Type="http://schemas.openxmlformats.org/officeDocument/2006/relationships/image" Target="../media/image9.sv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5.png"/><Relationship Id="rId5" Type="http://schemas.openxmlformats.org/officeDocument/2006/relationships/image" Target="../media/image14.svg"/><Relationship Id="rId10" Type="http://schemas.openxmlformats.org/officeDocument/2006/relationships/image" Target="../media/image64.svg"/><Relationship Id="rId4" Type="http://schemas.openxmlformats.org/officeDocument/2006/relationships/image" Target="../media/image13.png"/><Relationship Id="rId9" Type="http://schemas.openxmlformats.org/officeDocument/2006/relationships/image" Target="../media/image63.png"/><Relationship Id="rId1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9.svg"/><Relationship Id="rId7" Type="http://schemas.openxmlformats.org/officeDocument/2006/relationships/image" Target="../media/image7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4.sv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sv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sv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0" y="7244226"/>
            <a:ext cx="18288000" cy="3042774"/>
          </a:xfrm>
          <a:prstGeom prst="rect">
            <a:avLst/>
          </a:prstGeom>
          <a:solidFill>
            <a:srgbClr val="FFFFFF"/>
          </a:solidFill>
        </p:spPr>
      </p:sp>
      <p:sp>
        <p:nvSpPr>
          <p:cNvPr id="3" name="TextBox 3"/>
          <p:cNvSpPr txBox="1"/>
          <p:nvPr/>
        </p:nvSpPr>
        <p:spPr>
          <a:xfrm>
            <a:off x="-340325" y="9847830"/>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4" name="Picture 4"/>
          <p:cNvPicPr>
            <a:picLocks noChangeAspect="1"/>
          </p:cNvPicPr>
          <p:nvPr/>
        </p:nvPicPr>
        <p:blipFill>
          <a:blip r:embed="rId2"/>
          <a:srcRect/>
          <a:stretch>
            <a:fillRect/>
          </a:stretch>
        </p:blipFill>
        <p:spPr>
          <a:xfrm>
            <a:off x="186119" y="9756551"/>
            <a:ext cx="470533" cy="496199"/>
          </a:xfrm>
          <a:prstGeom prst="rect">
            <a:avLst/>
          </a:prstGeom>
        </p:spPr>
      </p:pic>
      <p:sp>
        <p:nvSpPr>
          <p:cNvPr id="5" name="TextBox 5"/>
          <p:cNvSpPr txBox="1"/>
          <p:nvPr/>
        </p:nvSpPr>
        <p:spPr>
          <a:xfrm>
            <a:off x="1028700" y="574137"/>
            <a:ext cx="11240423" cy="6438900"/>
          </a:xfrm>
          <a:prstGeom prst="rect">
            <a:avLst/>
          </a:prstGeom>
        </p:spPr>
        <p:txBody>
          <a:bodyPr lIns="0" tIns="0" rIns="0" bIns="0" rtlCol="0" anchor="t">
            <a:spAutoFit/>
          </a:bodyPr>
          <a:lstStyle/>
          <a:p>
            <a:pPr>
              <a:lnSpc>
                <a:spcPts val="16500"/>
              </a:lnSpc>
            </a:pPr>
            <a:r>
              <a:rPr lang="en-US" sz="16500">
                <a:solidFill>
                  <a:srgbClr val="FFFFFF"/>
                </a:solidFill>
                <a:latin typeface="Bobby Jones"/>
              </a:rPr>
              <a:t>Tokyo 2020</a:t>
            </a:r>
          </a:p>
          <a:p>
            <a:pPr>
              <a:lnSpc>
                <a:spcPts val="16500"/>
              </a:lnSpc>
            </a:pPr>
            <a:r>
              <a:rPr lang="en-US" sz="16500">
                <a:solidFill>
                  <a:srgbClr val="FFFFFF"/>
                </a:solidFill>
                <a:latin typeface="Bobby Jones"/>
              </a:rPr>
              <a:t>by the numbers</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34806" y="646186"/>
            <a:ext cx="5756837" cy="6028102"/>
          </a:xfrm>
          <a:prstGeom prst="rect">
            <a:avLst/>
          </a:prstGeom>
        </p:spPr>
      </p:pic>
      <p:grpSp>
        <p:nvGrpSpPr>
          <p:cNvPr id="7" name="Group 7"/>
          <p:cNvGrpSpPr/>
          <p:nvPr/>
        </p:nvGrpSpPr>
        <p:grpSpPr>
          <a:xfrm>
            <a:off x="1028700" y="7965145"/>
            <a:ext cx="16977146" cy="1600935"/>
            <a:chOff x="0" y="0"/>
            <a:chExt cx="22636195" cy="2134579"/>
          </a:xfrm>
        </p:grpSpPr>
        <p:sp>
          <p:nvSpPr>
            <p:cNvPr id="8" name="TextBox 8"/>
            <p:cNvSpPr txBox="1"/>
            <p:nvPr/>
          </p:nvSpPr>
          <p:spPr>
            <a:xfrm>
              <a:off x="0" y="1568371"/>
              <a:ext cx="22636195" cy="566208"/>
            </a:xfrm>
            <a:prstGeom prst="rect">
              <a:avLst/>
            </a:prstGeom>
          </p:spPr>
          <p:txBody>
            <a:bodyPr lIns="0" tIns="0" rIns="0" bIns="0" rtlCol="0" anchor="t">
              <a:spAutoFit/>
            </a:bodyPr>
            <a:lstStyle/>
            <a:p>
              <a:pPr>
                <a:lnSpc>
                  <a:spcPts val="3500"/>
                </a:lnSpc>
              </a:pPr>
              <a:endParaRPr/>
            </a:p>
          </p:txBody>
        </p:sp>
        <p:sp>
          <p:nvSpPr>
            <p:cNvPr id="9" name="TextBox 9"/>
            <p:cNvSpPr txBox="1"/>
            <p:nvPr/>
          </p:nvSpPr>
          <p:spPr>
            <a:xfrm>
              <a:off x="0" y="-142875"/>
              <a:ext cx="22636195" cy="1512782"/>
            </a:xfrm>
            <a:prstGeom prst="rect">
              <a:avLst/>
            </a:prstGeom>
          </p:spPr>
          <p:txBody>
            <a:bodyPr lIns="0" tIns="0" rIns="0" bIns="0" rtlCol="0" anchor="t">
              <a:spAutoFit/>
            </a:bodyPr>
            <a:lstStyle/>
            <a:p>
              <a:pPr>
                <a:lnSpc>
                  <a:spcPts val="9519"/>
                </a:lnSpc>
              </a:pPr>
              <a:r>
                <a:rPr lang="en-US" sz="6799">
                  <a:solidFill>
                    <a:srgbClr val="0E1CFF"/>
                  </a:solidFill>
                  <a:latin typeface="Public Sans Bold"/>
                </a:rPr>
                <a:t>The Business of Sports &amp; Entertainment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249197" y="9016209"/>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99439" y="482029"/>
            <a:ext cx="7084091" cy="9804971"/>
          </a:xfrm>
          <a:prstGeom prst="rect">
            <a:avLst/>
          </a:prstGeom>
        </p:spPr>
      </p:pic>
      <p:grpSp>
        <p:nvGrpSpPr>
          <p:cNvPr id="8" name="Group 8"/>
          <p:cNvGrpSpPr/>
          <p:nvPr/>
        </p:nvGrpSpPr>
        <p:grpSpPr>
          <a:xfrm>
            <a:off x="438765" y="4233639"/>
            <a:ext cx="5435182" cy="4939048"/>
            <a:chOff x="0" y="0"/>
            <a:chExt cx="7246909" cy="6585398"/>
          </a:xfrm>
        </p:grpSpPr>
        <p:sp>
          <p:nvSpPr>
            <p:cNvPr id="9" name="TextBox 9"/>
            <p:cNvSpPr txBox="1"/>
            <p:nvPr/>
          </p:nvSpPr>
          <p:spPr>
            <a:xfrm>
              <a:off x="0" y="95250"/>
              <a:ext cx="724690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51%</a:t>
              </a:r>
            </a:p>
          </p:txBody>
        </p:sp>
        <p:sp>
          <p:nvSpPr>
            <p:cNvPr id="10" name="TextBox 10"/>
            <p:cNvSpPr txBox="1"/>
            <p:nvPr/>
          </p:nvSpPr>
          <p:spPr>
            <a:xfrm>
              <a:off x="0" y="3325731"/>
              <a:ext cx="7246909" cy="3259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Of the participating athletes in Tokyo for the 2020 Games, 51% are male and 49% are female</a:t>
              </a:r>
            </a:p>
          </p:txBody>
        </p:sp>
      </p:grpSp>
      <p:grpSp>
        <p:nvGrpSpPr>
          <p:cNvPr id="11" name="Group 11"/>
          <p:cNvGrpSpPr/>
          <p:nvPr/>
        </p:nvGrpSpPr>
        <p:grpSpPr>
          <a:xfrm>
            <a:off x="13155808" y="152572"/>
            <a:ext cx="4641038" cy="6177298"/>
            <a:chOff x="0" y="0"/>
            <a:chExt cx="6188050" cy="8236398"/>
          </a:xfrm>
        </p:grpSpPr>
        <p:sp>
          <p:nvSpPr>
            <p:cNvPr id="12" name="TextBox 12"/>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1ST</a:t>
              </a:r>
            </a:p>
          </p:txBody>
        </p:sp>
        <p:sp>
          <p:nvSpPr>
            <p:cNvPr id="13" name="TextBox 13"/>
            <p:cNvSpPr txBox="1"/>
            <p:nvPr/>
          </p:nvSpPr>
          <p:spPr>
            <a:xfrm>
              <a:off x="0" y="3316206"/>
              <a:ext cx="6188050"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This represents the most gender-equality the Olympic Games have seen in history...progress, but still work to be done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77775" y="2689898"/>
            <a:ext cx="4107785" cy="5748808"/>
          </a:xfrm>
          <a:prstGeom prst="rect">
            <a:avLst/>
          </a:prstGeom>
        </p:spPr>
      </p:pic>
      <p:grpSp>
        <p:nvGrpSpPr>
          <p:cNvPr id="8" name="Group 8"/>
          <p:cNvGrpSpPr/>
          <p:nvPr/>
        </p:nvGrpSpPr>
        <p:grpSpPr>
          <a:xfrm>
            <a:off x="747411" y="0"/>
            <a:ext cx="5392860" cy="7415548"/>
            <a:chOff x="0" y="0"/>
            <a:chExt cx="7190480" cy="9887398"/>
          </a:xfrm>
        </p:grpSpPr>
        <p:sp>
          <p:nvSpPr>
            <p:cNvPr id="9" name="TextBox 9"/>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329</a:t>
              </a:r>
            </a:p>
          </p:txBody>
        </p:sp>
        <p:sp>
          <p:nvSpPr>
            <p:cNvPr id="10" name="TextBox 10"/>
            <p:cNvSpPr txBox="1"/>
            <p:nvPr/>
          </p:nvSpPr>
          <p:spPr>
            <a:xfrm>
              <a:off x="0" y="3325731"/>
              <a:ext cx="7190480" cy="6561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Of the 613 athletes competing for Team USA this summer, 329 are women and 284 are men. The roster marks the third straight Olympic Games with more women on the USA roster.</a:t>
              </a:r>
            </a:p>
          </p:txBody>
        </p:sp>
      </p:grpSp>
      <p:grpSp>
        <p:nvGrpSpPr>
          <p:cNvPr id="11" name="Group 11"/>
          <p:cNvGrpSpPr/>
          <p:nvPr/>
        </p:nvGrpSpPr>
        <p:grpSpPr>
          <a:xfrm>
            <a:off x="11764071" y="1237403"/>
            <a:ext cx="5730149" cy="8653798"/>
            <a:chOff x="0" y="0"/>
            <a:chExt cx="7640199" cy="11538398"/>
          </a:xfrm>
        </p:grpSpPr>
        <p:sp>
          <p:nvSpPr>
            <p:cNvPr id="12" name="TextBox 12"/>
            <p:cNvSpPr txBox="1"/>
            <p:nvPr/>
          </p:nvSpPr>
          <p:spPr>
            <a:xfrm>
              <a:off x="0" y="95250"/>
              <a:ext cx="764019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$1,700</a:t>
              </a:r>
            </a:p>
          </p:txBody>
        </p:sp>
        <p:sp>
          <p:nvSpPr>
            <p:cNvPr id="13" name="TextBox 13"/>
            <p:cNvSpPr txBox="1"/>
            <p:nvPr/>
          </p:nvSpPr>
          <p:spPr>
            <a:xfrm>
              <a:off x="0" y="3316206"/>
              <a:ext cx="7640199" cy="8222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In a tournament just prior to the Tokyo Games, the Norwegian women’s beach handball team was fined $1,700 by the European Handball Association's Disciplinary Commission for refusing to play in bikini bottoms during a game for “improper clothing”</a:t>
              </a:r>
              <a:r>
                <a:rPr lang="en-US" sz="1200">
                  <a:solidFill>
                    <a:srgbClr val="000000"/>
                  </a:solidFill>
                  <a:latin typeface="Arimo"/>
                </a:rPr>
                <a:t>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grpSp>
        <p:nvGrpSpPr>
          <p:cNvPr id="3" name="Group 3"/>
          <p:cNvGrpSpPr/>
          <p:nvPr/>
        </p:nvGrpSpPr>
        <p:grpSpPr>
          <a:xfrm>
            <a:off x="164191" y="-64635"/>
            <a:ext cx="4641038" cy="8034673"/>
            <a:chOff x="0" y="0"/>
            <a:chExt cx="6188050" cy="10712898"/>
          </a:xfrm>
        </p:grpSpPr>
        <p:sp>
          <p:nvSpPr>
            <p:cNvPr id="4" name="TextBox 4"/>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18</a:t>
              </a:r>
            </a:p>
          </p:txBody>
        </p:sp>
        <p:sp>
          <p:nvSpPr>
            <p:cNvPr id="5" name="TextBox 5"/>
            <p:cNvSpPr txBox="1"/>
            <p:nvPr/>
          </p:nvSpPr>
          <p:spPr>
            <a:xfrm>
              <a:off x="0" y="3325731"/>
              <a:ext cx="6188050" cy="7387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A total of 18 new events were added to the Tokyo Games to help establish more equality between the number of men and women competing in the Summer Olympics</a:t>
              </a:r>
            </a:p>
            <a:p>
              <a:pPr algn="ctr">
                <a:lnSpc>
                  <a:spcPts val="4899"/>
                </a:lnSpc>
              </a:pPr>
              <a:endParaRPr lang="en-US" sz="3500">
                <a:solidFill>
                  <a:srgbClr val="FFFFFF"/>
                </a:solidFill>
                <a:latin typeface="Public Sans"/>
              </a:endParaRPr>
            </a:p>
          </p:txBody>
        </p:sp>
      </p:grpSp>
      <p:grpSp>
        <p:nvGrpSpPr>
          <p:cNvPr id="6" name="Group 6"/>
          <p:cNvGrpSpPr/>
          <p:nvPr/>
        </p:nvGrpSpPr>
        <p:grpSpPr>
          <a:xfrm>
            <a:off x="13367027" y="1073303"/>
            <a:ext cx="4641038" cy="8653798"/>
            <a:chOff x="0" y="0"/>
            <a:chExt cx="6188050" cy="11538398"/>
          </a:xfrm>
        </p:grpSpPr>
        <p:sp>
          <p:nvSpPr>
            <p:cNvPr id="7" name="TextBox 7"/>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33%</a:t>
              </a:r>
            </a:p>
          </p:txBody>
        </p:sp>
        <p:sp>
          <p:nvSpPr>
            <p:cNvPr id="8" name="TextBox 8"/>
            <p:cNvSpPr txBox="1"/>
            <p:nvPr/>
          </p:nvSpPr>
          <p:spPr>
            <a:xfrm>
              <a:off x="0" y="3316206"/>
              <a:ext cx="6188050" cy="8222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IOC (International Olympic Committee)  is reportedly working toward creating more opportunities for women; currently just 33.3% of the executive board and 37.5% of IOC members are female</a:t>
              </a:r>
            </a:p>
          </p:txBody>
        </p:sp>
      </p:grpSp>
      <p:sp>
        <p:nvSpPr>
          <p:cNvPr id="9" name="TextBox 9"/>
          <p:cNvSpPr txBox="1"/>
          <p:nvPr/>
        </p:nvSpPr>
        <p:spPr>
          <a:xfrm>
            <a:off x="-379326" y="968900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10" name="Picture 10"/>
          <p:cNvPicPr>
            <a:picLocks noChangeAspect="1"/>
          </p:cNvPicPr>
          <p:nvPr/>
        </p:nvPicPr>
        <p:blipFill>
          <a:blip r:embed="rId2"/>
          <a:srcRect/>
          <a:stretch>
            <a:fillRect/>
          </a:stretch>
        </p:blipFill>
        <p:spPr>
          <a:xfrm>
            <a:off x="147118" y="9597722"/>
            <a:ext cx="470533" cy="496199"/>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48746" y="1194818"/>
            <a:ext cx="7590507" cy="105607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028700" y="425874"/>
            <a:ext cx="16230600" cy="2275840"/>
          </a:xfrm>
          <a:prstGeom prst="rect">
            <a:avLst/>
          </a:prstGeom>
        </p:spPr>
        <p:txBody>
          <a:bodyPr lIns="0" tIns="0" rIns="0" bIns="0" rtlCol="0" anchor="t">
            <a:spAutoFit/>
          </a:bodyPr>
          <a:lstStyle/>
          <a:p>
            <a:pPr algn="ctr">
              <a:lnSpc>
                <a:spcPts val="17269"/>
              </a:lnSpc>
            </a:pPr>
            <a:r>
              <a:rPr lang="en-US" sz="15700">
                <a:solidFill>
                  <a:srgbClr val="202B59"/>
                </a:solidFill>
                <a:latin typeface="Bobby Jones"/>
              </a:rPr>
              <a:t>EVENT MANAGEMENT</a:t>
            </a:r>
          </a:p>
        </p:txBody>
      </p:sp>
      <p:sp>
        <p:nvSpPr>
          <p:cNvPr id="6" name="TextBox 5">
            <a:extLst>
              <a:ext uri="{FF2B5EF4-FFF2-40B4-BE49-F238E27FC236}">
                <a16:creationId xmlns:a16="http://schemas.microsoft.com/office/drawing/2014/main" id="{AC63F3B2-B122-1247-BBAC-3A84957EA529}"/>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66548" y="3086100"/>
            <a:ext cx="6354903" cy="4114800"/>
          </a:xfrm>
          <a:prstGeom prst="rect">
            <a:avLst/>
          </a:prstGeom>
        </p:spPr>
      </p:pic>
      <p:grpSp>
        <p:nvGrpSpPr>
          <p:cNvPr id="8" name="Group 8"/>
          <p:cNvGrpSpPr/>
          <p:nvPr/>
        </p:nvGrpSpPr>
        <p:grpSpPr>
          <a:xfrm>
            <a:off x="529524" y="4233639"/>
            <a:ext cx="5162904" cy="4939048"/>
            <a:chOff x="0" y="0"/>
            <a:chExt cx="6883872" cy="6585398"/>
          </a:xfrm>
        </p:grpSpPr>
        <p:sp>
          <p:nvSpPr>
            <p:cNvPr id="9" name="TextBox 9"/>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339</a:t>
              </a:r>
            </a:p>
          </p:txBody>
        </p:sp>
        <p:sp>
          <p:nvSpPr>
            <p:cNvPr id="10" name="TextBox 10"/>
            <p:cNvSpPr txBox="1"/>
            <p:nvPr/>
          </p:nvSpPr>
          <p:spPr>
            <a:xfrm>
              <a:off x="0" y="3325731"/>
              <a:ext cx="6883872" cy="3259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Across the Games' 33 sports, organizers of thee Tokyo 2020 Games will award 339 medals</a:t>
              </a:r>
            </a:p>
          </p:txBody>
        </p:sp>
      </p:grpSp>
      <p:grpSp>
        <p:nvGrpSpPr>
          <p:cNvPr id="11" name="Group 11"/>
          <p:cNvGrpSpPr/>
          <p:nvPr/>
        </p:nvGrpSpPr>
        <p:grpSpPr>
          <a:xfrm>
            <a:off x="12595572" y="525865"/>
            <a:ext cx="5049455" cy="6177298"/>
            <a:chOff x="0" y="0"/>
            <a:chExt cx="6732606" cy="8236398"/>
          </a:xfrm>
        </p:grpSpPr>
        <p:sp>
          <p:nvSpPr>
            <p:cNvPr id="12" name="TextBox 12"/>
            <p:cNvSpPr txBox="1"/>
            <p:nvPr/>
          </p:nvSpPr>
          <p:spPr>
            <a:xfrm>
              <a:off x="0" y="95250"/>
              <a:ext cx="6732606"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42</a:t>
              </a:r>
            </a:p>
          </p:txBody>
        </p:sp>
        <p:sp>
          <p:nvSpPr>
            <p:cNvPr id="13" name="TextBox 13"/>
            <p:cNvSpPr txBox="1"/>
            <p:nvPr/>
          </p:nvSpPr>
          <p:spPr>
            <a:xfrm>
              <a:off x="0" y="3316206"/>
              <a:ext cx="6732606"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Athletes at the 2020 Summer Games will compete in 42 different venues around Japan, including 33 in Tokyo and 9 in co-host cities)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68942" y="2337336"/>
            <a:ext cx="4750115" cy="4750115"/>
          </a:xfrm>
          <a:prstGeom prst="rect">
            <a:avLst/>
          </a:prstGeom>
        </p:spPr>
      </p:pic>
      <p:grpSp>
        <p:nvGrpSpPr>
          <p:cNvPr id="8" name="Group 8"/>
          <p:cNvGrpSpPr/>
          <p:nvPr/>
        </p:nvGrpSpPr>
        <p:grpSpPr>
          <a:xfrm>
            <a:off x="276878" y="365440"/>
            <a:ext cx="5392860" cy="5558173"/>
            <a:chOff x="0" y="0"/>
            <a:chExt cx="7190480" cy="7410898"/>
          </a:xfrm>
        </p:grpSpPr>
        <p:sp>
          <p:nvSpPr>
            <p:cNvPr id="9" name="TextBox 9"/>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a:t>
              </a:r>
            </a:p>
          </p:txBody>
        </p:sp>
        <p:sp>
          <p:nvSpPr>
            <p:cNvPr id="10" name="TextBox 10"/>
            <p:cNvSpPr txBox="1"/>
            <p:nvPr/>
          </p:nvSpPr>
          <p:spPr>
            <a:xfrm>
              <a:off x="0" y="3325731"/>
              <a:ext cx="7190480"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Non-athlete participants in the Summer Games were required to quarantine for three days upon arrival in Japan </a:t>
              </a:r>
            </a:p>
          </p:txBody>
        </p:sp>
      </p:grpSp>
      <p:grpSp>
        <p:nvGrpSpPr>
          <p:cNvPr id="11" name="Group 11"/>
          <p:cNvGrpSpPr/>
          <p:nvPr/>
        </p:nvGrpSpPr>
        <p:grpSpPr>
          <a:xfrm>
            <a:off x="12535525" y="3144527"/>
            <a:ext cx="5230973" cy="6177298"/>
            <a:chOff x="0" y="0"/>
            <a:chExt cx="6974631" cy="8236398"/>
          </a:xfrm>
        </p:grpSpPr>
        <p:sp>
          <p:nvSpPr>
            <p:cNvPr id="12" name="TextBox 12"/>
            <p:cNvSpPr txBox="1"/>
            <p:nvPr/>
          </p:nvSpPr>
          <p:spPr>
            <a:xfrm>
              <a:off x="0" y="95250"/>
              <a:ext cx="6974631"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$900M</a:t>
              </a:r>
            </a:p>
          </p:txBody>
        </p:sp>
        <p:sp>
          <p:nvSpPr>
            <p:cNvPr id="13" name="TextBox 13"/>
            <p:cNvSpPr txBox="1"/>
            <p:nvPr/>
          </p:nvSpPr>
          <p:spPr>
            <a:xfrm>
              <a:off x="0" y="3316206"/>
              <a:ext cx="6974631"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country spent $900 million on coronavirus countermeasures to help protect Tokyo 2020 participants and Japanese citizens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45877" r="66"/>
          <a:stretch>
            <a:fillRect/>
          </a:stretch>
        </p:blipFill>
        <p:spPr>
          <a:xfrm>
            <a:off x="6373989" y="3614514"/>
            <a:ext cx="5540022" cy="3204680"/>
          </a:xfrm>
          <a:prstGeom prst="rect">
            <a:avLst/>
          </a:prstGeom>
        </p:spPr>
      </p:pic>
      <p:grpSp>
        <p:nvGrpSpPr>
          <p:cNvPr id="8" name="Group 8"/>
          <p:cNvGrpSpPr/>
          <p:nvPr/>
        </p:nvGrpSpPr>
        <p:grpSpPr>
          <a:xfrm>
            <a:off x="484144" y="2298765"/>
            <a:ext cx="5162904" cy="7415548"/>
            <a:chOff x="0" y="0"/>
            <a:chExt cx="6883872" cy="9887398"/>
          </a:xfrm>
        </p:grpSpPr>
        <p:sp>
          <p:nvSpPr>
            <p:cNvPr id="9" name="TextBox 9"/>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10,000</a:t>
              </a:r>
            </a:p>
          </p:txBody>
        </p:sp>
        <p:sp>
          <p:nvSpPr>
            <p:cNvPr id="10" name="TextBox 10"/>
            <p:cNvSpPr txBox="1"/>
            <p:nvPr/>
          </p:nvSpPr>
          <p:spPr>
            <a:xfrm>
              <a:off x="0" y="3325731"/>
              <a:ext cx="6883872" cy="6561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About 10,000 of the 80,000 registered volunteers supporting athletic events quit just before the Games began because of health and safety concerns relating to COVID-19 </a:t>
              </a:r>
            </a:p>
          </p:txBody>
        </p:sp>
      </p:grpSp>
      <p:grpSp>
        <p:nvGrpSpPr>
          <p:cNvPr id="11" name="Group 11"/>
          <p:cNvGrpSpPr/>
          <p:nvPr/>
        </p:nvGrpSpPr>
        <p:grpSpPr>
          <a:xfrm>
            <a:off x="12595572" y="216302"/>
            <a:ext cx="5367112" cy="6796423"/>
            <a:chOff x="0" y="0"/>
            <a:chExt cx="7156150" cy="9061898"/>
          </a:xfrm>
        </p:grpSpPr>
        <p:sp>
          <p:nvSpPr>
            <p:cNvPr id="12" name="TextBox 12"/>
            <p:cNvSpPr txBox="1"/>
            <p:nvPr/>
          </p:nvSpPr>
          <p:spPr>
            <a:xfrm>
              <a:off x="0" y="95250"/>
              <a:ext cx="71561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44K</a:t>
              </a:r>
            </a:p>
          </p:txBody>
        </p:sp>
        <p:sp>
          <p:nvSpPr>
            <p:cNvPr id="13" name="TextBox 13"/>
            <p:cNvSpPr txBox="1"/>
            <p:nvPr/>
          </p:nvSpPr>
          <p:spPr>
            <a:xfrm>
              <a:off x="0" y="3316206"/>
              <a:ext cx="7156150"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Overall, more than 44,000 security personnel were on staff for the Tokyo Games, or roughly half the number required for the 2016 Summer Olympics in Rio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02337" y="1804125"/>
            <a:ext cx="5283326" cy="5283326"/>
          </a:xfrm>
          <a:prstGeom prst="rect">
            <a:avLst/>
          </a:prstGeom>
        </p:spPr>
      </p:pic>
      <p:grpSp>
        <p:nvGrpSpPr>
          <p:cNvPr id="8" name="Group 8"/>
          <p:cNvGrpSpPr/>
          <p:nvPr/>
        </p:nvGrpSpPr>
        <p:grpSpPr>
          <a:xfrm>
            <a:off x="276878" y="291028"/>
            <a:ext cx="5392860" cy="6796423"/>
            <a:chOff x="0" y="0"/>
            <a:chExt cx="7190480" cy="9061898"/>
          </a:xfrm>
        </p:grpSpPr>
        <p:sp>
          <p:nvSpPr>
            <p:cNvPr id="9" name="TextBox 9"/>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1ST</a:t>
              </a:r>
            </a:p>
          </p:txBody>
        </p:sp>
        <p:sp>
          <p:nvSpPr>
            <p:cNvPr id="10" name="TextBox 10"/>
            <p:cNvSpPr txBox="1"/>
            <p:nvPr/>
          </p:nvSpPr>
          <p:spPr>
            <a:xfrm>
              <a:off x="0" y="3325731"/>
              <a:ext cx="7190480" cy="5736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Tokyo Games became the first to implement security features managed through Artificial Intelligence using a facial recognition system </a:t>
              </a:r>
            </a:p>
          </p:txBody>
        </p:sp>
      </p:grpSp>
      <p:grpSp>
        <p:nvGrpSpPr>
          <p:cNvPr id="11" name="Group 11"/>
          <p:cNvGrpSpPr/>
          <p:nvPr/>
        </p:nvGrpSpPr>
        <p:grpSpPr>
          <a:xfrm>
            <a:off x="12626284" y="4214307"/>
            <a:ext cx="5230973" cy="5558173"/>
            <a:chOff x="0" y="0"/>
            <a:chExt cx="6974631" cy="7410898"/>
          </a:xfrm>
        </p:grpSpPr>
        <p:sp>
          <p:nvSpPr>
            <p:cNvPr id="12" name="TextBox 12"/>
            <p:cNvSpPr txBox="1"/>
            <p:nvPr/>
          </p:nvSpPr>
          <p:spPr>
            <a:xfrm>
              <a:off x="0" y="95250"/>
              <a:ext cx="6974631"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$500M</a:t>
              </a:r>
            </a:p>
          </p:txBody>
        </p:sp>
        <p:sp>
          <p:nvSpPr>
            <p:cNvPr id="13" name="TextBox 13"/>
            <p:cNvSpPr txBox="1"/>
            <p:nvPr/>
          </p:nvSpPr>
          <p:spPr>
            <a:xfrm>
              <a:off x="0" y="3316206"/>
              <a:ext cx="6974631"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Overall, the Tokyo Metropolitan Government spent $500 million on Olympic Games' security</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2018036" y="336657"/>
            <a:ext cx="14251928" cy="2463800"/>
          </a:xfrm>
          <a:prstGeom prst="rect">
            <a:avLst/>
          </a:prstGeom>
        </p:spPr>
        <p:txBody>
          <a:bodyPr lIns="0" tIns="0" rIns="0" bIns="0" rtlCol="0" anchor="t">
            <a:spAutoFit/>
          </a:bodyPr>
          <a:lstStyle/>
          <a:p>
            <a:pPr algn="ctr">
              <a:lnSpc>
                <a:spcPts val="18699"/>
              </a:lnSpc>
            </a:pPr>
            <a:r>
              <a:rPr lang="en-US" sz="17000">
                <a:solidFill>
                  <a:srgbClr val="202B59"/>
                </a:solidFill>
                <a:latin typeface="Bobby Jones"/>
              </a:rPr>
              <a:t>SUSTAINABILITY</a:t>
            </a:r>
          </a:p>
        </p:txBody>
      </p:sp>
      <p:sp>
        <p:nvSpPr>
          <p:cNvPr id="6" name="TextBox 5">
            <a:extLst>
              <a:ext uri="{FF2B5EF4-FFF2-40B4-BE49-F238E27FC236}">
                <a16:creationId xmlns:a16="http://schemas.microsoft.com/office/drawing/2014/main" id="{10A9B267-ED9F-004C-AE28-5F760BEFDF19}"/>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27723" y="2588283"/>
            <a:ext cx="4832554" cy="5110434"/>
          </a:xfrm>
          <a:prstGeom prst="rect">
            <a:avLst/>
          </a:prstGeom>
        </p:spPr>
      </p:pic>
      <p:grpSp>
        <p:nvGrpSpPr>
          <p:cNvPr id="8" name="Group 8"/>
          <p:cNvGrpSpPr/>
          <p:nvPr/>
        </p:nvGrpSpPr>
        <p:grpSpPr>
          <a:xfrm>
            <a:off x="1028700" y="3924076"/>
            <a:ext cx="4641038" cy="5558173"/>
            <a:chOff x="0" y="0"/>
            <a:chExt cx="6188050" cy="74108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100%</a:t>
              </a:r>
            </a:p>
          </p:txBody>
        </p:sp>
        <p:sp>
          <p:nvSpPr>
            <p:cNvPr id="10" name="TextBox 10"/>
            <p:cNvSpPr txBox="1"/>
            <p:nvPr/>
          </p:nvSpPr>
          <p:spPr>
            <a:xfrm>
              <a:off x="0" y="3325731"/>
              <a:ext cx="6188050"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Every single medal awarded at the  2020 Summer Games was made from recycled electronics  </a:t>
              </a:r>
            </a:p>
          </p:txBody>
        </p:sp>
      </p:grpSp>
      <p:grpSp>
        <p:nvGrpSpPr>
          <p:cNvPr id="11" name="Group 11"/>
          <p:cNvGrpSpPr/>
          <p:nvPr/>
        </p:nvGrpSpPr>
        <p:grpSpPr>
          <a:xfrm>
            <a:off x="12618262" y="391994"/>
            <a:ext cx="5072144" cy="7415548"/>
            <a:chOff x="0" y="0"/>
            <a:chExt cx="6762859" cy="9887398"/>
          </a:xfrm>
        </p:grpSpPr>
        <p:sp>
          <p:nvSpPr>
            <p:cNvPr id="12" name="TextBox 12"/>
            <p:cNvSpPr txBox="1"/>
            <p:nvPr/>
          </p:nvSpPr>
          <p:spPr>
            <a:xfrm>
              <a:off x="0" y="95250"/>
              <a:ext cx="676285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79,000</a:t>
              </a:r>
            </a:p>
          </p:txBody>
        </p:sp>
        <p:sp>
          <p:nvSpPr>
            <p:cNvPr id="13" name="TextBox 13"/>
            <p:cNvSpPr txBox="1"/>
            <p:nvPr/>
          </p:nvSpPr>
          <p:spPr>
            <a:xfrm>
              <a:off x="0" y="3316206"/>
              <a:ext cx="6762859"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Through a program dubbed "The Tokyo 2020 Medal Project",  event organizers received 78,985 tons of electronic devices in donationsfrom Japanese citizens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0" y="0"/>
            <a:ext cx="4266275" cy="10287000"/>
          </a:xfrm>
          <a:prstGeom prst="rect">
            <a:avLst/>
          </a:prstGeom>
          <a:solidFill>
            <a:srgbClr val="FFFFFF"/>
          </a:solidFill>
        </p:spPr>
      </p:sp>
      <p:sp>
        <p:nvSpPr>
          <p:cNvPr id="3" name="TextBox 3"/>
          <p:cNvSpPr txBox="1"/>
          <p:nvPr/>
        </p:nvSpPr>
        <p:spPr>
          <a:xfrm>
            <a:off x="8117835" y="2784475"/>
            <a:ext cx="9436432" cy="4775200"/>
          </a:xfrm>
          <a:prstGeom prst="rect">
            <a:avLst/>
          </a:prstGeom>
        </p:spPr>
        <p:txBody>
          <a:bodyPr lIns="0" tIns="0" rIns="0" bIns="0" rtlCol="0" anchor="t">
            <a:spAutoFit/>
          </a:bodyPr>
          <a:lstStyle/>
          <a:p>
            <a:pPr>
              <a:lnSpc>
                <a:spcPts val="9350"/>
              </a:lnSpc>
            </a:pPr>
            <a:r>
              <a:rPr lang="en-US" sz="8500">
                <a:solidFill>
                  <a:srgbClr val="FFFFFF"/>
                </a:solidFill>
                <a:latin typeface="Bobby Jones"/>
              </a:rPr>
              <a:t>WHAT WILL WE LEARN IN A SPORTS AND ENTERTAINMENT MARKETING CLASS?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059" y="476770"/>
            <a:ext cx="7152829" cy="10236606"/>
          </a:xfrm>
          <a:prstGeom prst="rect">
            <a:avLst/>
          </a:prstGeom>
        </p:spPr>
      </p:pic>
      <p:sp>
        <p:nvSpPr>
          <p:cNvPr id="5" name="TextBox 5"/>
          <p:cNvSpPr txBox="1"/>
          <p:nvPr/>
        </p:nvSpPr>
        <p:spPr>
          <a:xfrm>
            <a:off x="13545849"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4"/>
          <a:srcRect/>
          <a:stretch>
            <a:fillRect/>
          </a:stretch>
        </p:blipFill>
        <p:spPr>
          <a:xfrm>
            <a:off x="14072292" y="9643102"/>
            <a:ext cx="470533" cy="4961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66137" y="436282"/>
            <a:ext cx="6755727" cy="9703019"/>
          </a:xfrm>
          <a:prstGeom prst="rect">
            <a:avLst/>
          </a:prstGeom>
        </p:spPr>
      </p:pic>
      <p:grpSp>
        <p:nvGrpSpPr>
          <p:cNvPr id="8" name="Group 8"/>
          <p:cNvGrpSpPr/>
          <p:nvPr/>
        </p:nvGrpSpPr>
        <p:grpSpPr>
          <a:xfrm>
            <a:off x="512145" y="436282"/>
            <a:ext cx="4644096" cy="5558173"/>
            <a:chOff x="0" y="0"/>
            <a:chExt cx="6192127" cy="7410898"/>
          </a:xfrm>
        </p:grpSpPr>
        <p:sp>
          <p:nvSpPr>
            <p:cNvPr id="9" name="TextBox 9"/>
            <p:cNvSpPr txBox="1"/>
            <p:nvPr/>
          </p:nvSpPr>
          <p:spPr>
            <a:xfrm>
              <a:off x="0" y="95250"/>
              <a:ext cx="6192127"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6M </a:t>
              </a:r>
            </a:p>
          </p:txBody>
        </p:sp>
        <p:sp>
          <p:nvSpPr>
            <p:cNvPr id="10" name="TextBox 10"/>
            <p:cNvSpPr txBox="1"/>
            <p:nvPr/>
          </p:nvSpPr>
          <p:spPr>
            <a:xfrm>
              <a:off x="0" y="3325731"/>
              <a:ext cx="6192127"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As part of the 79,000 tons of electronic devices collected, 6.21 million were used cell phones</a:t>
              </a:r>
            </a:p>
          </p:txBody>
        </p:sp>
      </p:grpSp>
      <p:grpSp>
        <p:nvGrpSpPr>
          <p:cNvPr id="11" name="Group 11"/>
          <p:cNvGrpSpPr/>
          <p:nvPr/>
        </p:nvGrpSpPr>
        <p:grpSpPr>
          <a:xfrm>
            <a:off x="13216220" y="3832624"/>
            <a:ext cx="4686417" cy="6177298"/>
            <a:chOff x="0" y="0"/>
            <a:chExt cx="6248557" cy="8236398"/>
          </a:xfrm>
        </p:grpSpPr>
        <p:sp>
          <p:nvSpPr>
            <p:cNvPr id="12" name="TextBox 12"/>
            <p:cNvSpPr txBox="1"/>
            <p:nvPr/>
          </p:nvSpPr>
          <p:spPr>
            <a:xfrm>
              <a:off x="0" y="95250"/>
              <a:ext cx="624855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100%</a:t>
              </a:r>
            </a:p>
          </p:txBody>
        </p:sp>
        <p:sp>
          <p:nvSpPr>
            <p:cNvPr id="13" name="TextBox 13"/>
            <p:cNvSpPr txBox="1"/>
            <p:nvPr/>
          </p:nvSpPr>
          <p:spPr>
            <a:xfrm>
              <a:off x="0" y="3316206"/>
              <a:ext cx="6248557"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One hundred percent of the energy used at all Olympic and Paralympic venues was renewable energy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1036">
            <a:off x="6793752" y="8926792"/>
            <a:ext cx="439285" cy="484182"/>
          </a:xfrm>
          <a:prstGeom prst="rect">
            <a:avLst/>
          </a:prstGeom>
        </p:spPr>
      </p:pic>
      <p:sp>
        <p:nvSpPr>
          <p:cNvPr id="4" name="TextBox 4"/>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5" name="Picture 5"/>
          <p:cNvPicPr>
            <a:picLocks noChangeAspect="1"/>
          </p:cNvPicPr>
          <p:nvPr/>
        </p:nvPicPr>
        <p:blipFill>
          <a:blip r:embed="rId4"/>
          <a:srcRect/>
          <a:stretch>
            <a:fillRect/>
          </a:stretch>
        </p:blipFill>
        <p:spPr>
          <a:xfrm>
            <a:off x="14242444" y="9620412"/>
            <a:ext cx="470533" cy="49619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37339" y="5000328"/>
            <a:ext cx="6228774" cy="5286672"/>
          </a:xfrm>
          <a:prstGeom prst="rect">
            <a:avLst/>
          </a:prstGeom>
        </p:spPr>
      </p:pic>
      <p:grpSp>
        <p:nvGrpSpPr>
          <p:cNvPr id="7" name="Group 7"/>
          <p:cNvGrpSpPr/>
          <p:nvPr/>
        </p:nvGrpSpPr>
        <p:grpSpPr>
          <a:xfrm>
            <a:off x="484144" y="201719"/>
            <a:ext cx="5208283" cy="8034673"/>
            <a:chOff x="0" y="0"/>
            <a:chExt cx="6944378" cy="10712898"/>
          </a:xfrm>
        </p:grpSpPr>
        <p:sp>
          <p:nvSpPr>
            <p:cNvPr id="8" name="TextBox 8"/>
            <p:cNvSpPr txBox="1"/>
            <p:nvPr/>
          </p:nvSpPr>
          <p:spPr>
            <a:xfrm>
              <a:off x="0" y="95250"/>
              <a:ext cx="6944378"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1964</a:t>
              </a:r>
            </a:p>
          </p:txBody>
        </p:sp>
        <p:sp>
          <p:nvSpPr>
            <p:cNvPr id="9" name="TextBox 9"/>
            <p:cNvSpPr txBox="1"/>
            <p:nvPr/>
          </p:nvSpPr>
          <p:spPr>
            <a:xfrm>
              <a:off x="0" y="3325731"/>
              <a:ext cx="6944378" cy="7387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 An Olympic rings structure created for the Opening Ceremony was made from trees grown from seeds donated from around the world by athletes who competed in Tokyo’s first Olympics in 1964.</a:t>
              </a:r>
            </a:p>
          </p:txBody>
        </p:sp>
      </p:grpSp>
      <p:grpSp>
        <p:nvGrpSpPr>
          <p:cNvPr id="10" name="Group 10"/>
          <p:cNvGrpSpPr/>
          <p:nvPr/>
        </p:nvGrpSpPr>
        <p:grpSpPr>
          <a:xfrm>
            <a:off x="12595572" y="201719"/>
            <a:ext cx="5072144" cy="8653798"/>
            <a:chOff x="0" y="0"/>
            <a:chExt cx="6762859" cy="11538398"/>
          </a:xfrm>
        </p:grpSpPr>
        <p:sp>
          <p:nvSpPr>
            <p:cNvPr id="11" name="TextBox 11"/>
            <p:cNvSpPr txBox="1"/>
            <p:nvPr/>
          </p:nvSpPr>
          <p:spPr>
            <a:xfrm>
              <a:off x="0" y="95250"/>
              <a:ext cx="676285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$100M</a:t>
              </a:r>
            </a:p>
          </p:txBody>
        </p:sp>
        <p:sp>
          <p:nvSpPr>
            <p:cNvPr id="12" name="TextBox 12"/>
            <p:cNvSpPr txBox="1"/>
            <p:nvPr/>
          </p:nvSpPr>
          <p:spPr>
            <a:xfrm>
              <a:off x="0" y="3316206"/>
              <a:ext cx="6762859" cy="8222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Olympics have increasingly come under fire for their lack of sustainability. The Olympic Stadium for the Pyeongchang Winter Olympics in 2018 cost $100 million to make and was torn down after the Games.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65117" y="3054258"/>
            <a:ext cx="6366183" cy="3715536"/>
          </a:xfrm>
          <a:prstGeom prst="rect">
            <a:avLst/>
          </a:prstGeom>
        </p:spPr>
      </p:pic>
      <p:grpSp>
        <p:nvGrpSpPr>
          <p:cNvPr id="8" name="Group 8"/>
          <p:cNvGrpSpPr/>
          <p:nvPr/>
        </p:nvGrpSpPr>
        <p:grpSpPr>
          <a:xfrm>
            <a:off x="512145" y="284436"/>
            <a:ext cx="4644096" cy="6177298"/>
            <a:chOff x="0" y="0"/>
            <a:chExt cx="6192127" cy="8236398"/>
          </a:xfrm>
        </p:grpSpPr>
        <p:sp>
          <p:nvSpPr>
            <p:cNvPr id="9" name="TextBox 9"/>
            <p:cNvSpPr txBox="1"/>
            <p:nvPr/>
          </p:nvSpPr>
          <p:spPr>
            <a:xfrm>
              <a:off x="0" y="95250"/>
              <a:ext cx="6192127"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24.5</a:t>
              </a:r>
            </a:p>
          </p:txBody>
        </p:sp>
        <p:sp>
          <p:nvSpPr>
            <p:cNvPr id="10" name="TextBox 10"/>
            <p:cNvSpPr txBox="1"/>
            <p:nvPr/>
          </p:nvSpPr>
          <p:spPr>
            <a:xfrm>
              <a:off x="0" y="3325731"/>
              <a:ext cx="6192127" cy="4910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24.5 tons of used plastic were collected and re-used to create the podiums used for Tokyo's Victory Ceremony Podiums </a:t>
              </a:r>
            </a:p>
          </p:txBody>
        </p:sp>
      </p:grpSp>
      <p:grpSp>
        <p:nvGrpSpPr>
          <p:cNvPr id="11" name="Group 11"/>
          <p:cNvGrpSpPr/>
          <p:nvPr/>
        </p:nvGrpSpPr>
        <p:grpSpPr>
          <a:xfrm>
            <a:off x="13193530" y="3213499"/>
            <a:ext cx="4686417" cy="6796423"/>
            <a:chOff x="0" y="0"/>
            <a:chExt cx="6248557" cy="9061898"/>
          </a:xfrm>
        </p:grpSpPr>
        <p:sp>
          <p:nvSpPr>
            <p:cNvPr id="12" name="TextBox 12"/>
            <p:cNvSpPr txBox="1"/>
            <p:nvPr/>
          </p:nvSpPr>
          <p:spPr>
            <a:xfrm>
              <a:off x="0" y="95250"/>
              <a:ext cx="624855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65%</a:t>
              </a:r>
            </a:p>
          </p:txBody>
        </p:sp>
        <p:sp>
          <p:nvSpPr>
            <p:cNvPr id="13" name="TextBox 13"/>
            <p:cNvSpPr txBox="1"/>
            <p:nvPr/>
          </p:nvSpPr>
          <p:spPr>
            <a:xfrm>
              <a:off x="0" y="3316206"/>
              <a:ext cx="6248557"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Event organizers have a goal of reusing or recycling 65% of the waste generated from operations of the Games (plastic, paper, food, etc.)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336657"/>
            <a:ext cx="15499869" cy="2463800"/>
          </a:xfrm>
          <a:prstGeom prst="rect">
            <a:avLst/>
          </a:prstGeom>
        </p:spPr>
        <p:txBody>
          <a:bodyPr lIns="0" tIns="0" rIns="0" bIns="0" rtlCol="0" anchor="t">
            <a:spAutoFit/>
          </a:bodyPr>
          <a:lstStyle/>
          <a:p>
            <a:pPr algn="ctr">
              <a:lnSpc>
                <a:spcPts val="18699"/>
              </a:lnSpc>
            </a:pPr>
            <a:r>
              <a:rPr lang="en-US" sz="17000">
                <a:solidFill>
                  <a:srgbClr val="202B59"/>
                </a:solidFill>
                <a:latin typeface="Bobby Jones"/>
              </a:rPr>
              <a:t>PUBLIC RELATIONS</a:t>
            </a:r>
          </a:p>
        </p:txBody>
      </p:sp>
      <p:sp>
        <p:nvSpPr>
          <p:cNvPr id="6" name="TextBox 5">
            <a:extLst>
              <a:ext uri="{FF2B5EF4-FFF2-40B4-BE49-F238E27FC236}">
                <a16:creationId xmlns:a16="http://schemas.microsoft.com/office/drawing/2014/main" id="{F5D3726A-FEF0-2742-9E2C-8AE59243609A}"/>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79418" y="1211004"/>
            <a:ext cx="4258489" cy="6995465"/>
          </a:xfrm>
          <a:prstGeom prst="rect">
            <a:avLst/>
          </a:prstGeom>
        </p:spPr>
      </p:pic>
      <p:grpSp>
        <p:nvGrpSpPr>
          <p:cNvPr id="8" name="Group 8"/>
          <p:cNvGrpSpPr/>
          <p:nvPr/>
        </p:nvGrpSpPr>
        <p:grpSpPr>
          <a:xfrm>
            <a:off x="276878" y="593998"/>
            <a:ext cx="5982795" cy="6177298"/>
            <a:chOff x="0" y="0"/>
            <a:chExt cx="7977060" cy="8236398"/>
          </a:xfrm>
        </p:grpSpPr>
        <p:sp>
          <p:nvSpPr>
            <p:cNvPr id="9" name="TextBox 9"/>
            <p:cNvSpPr txBox="1"/>
            <p:nvPr/>
          </p:nvSpPr>
          <p:spPr>
            <a:xfrm>
              <a:off x="0" y="95250"/>
              <a:ext cx="797706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79,000</a:t>
              </a:r>
            </a:p>
          </p:txBody>
        </p:sp>
        <p:sp>
          <p:nvSpPr>
            <p:cNvPr id="10" name="TextBox 10"/>
            <p:cNvSpPr txBox="1"/>
            <p:nvPr/>
          </p:nvSpPr>
          <p:spPr>
            <a:xfrm>
              <a:off x="0" y="3325731"/>
              <a:ext cx="7977060" cy="4910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Nearly 80,000 officials from overseas, including journalists, media representatives and support staff were in attendance for the Tokyo Games </a:t>
              </a:r>
            </a:p>
          </p:txBody>
        </p:sp>
      </p:grpSp>
      <p:grpSp>
        <p:nvGrpSpPr>
          <p:cNvPr id="11" name="Group 11"/>
          <p:cNvGrpSpPr/>
          <p:nvPr/>
        </p:nvGrpSpPr>
        <p:grpSpPr>
          <a:xfrm>
            <a:off x="11537907" y="2475653"/>
            <a:ext cx="6228591" cy="7415548"/>
            <a:chOff x="0" y="0"/>
            <a:chExt cx="8304788" cy="9887398"/>
          </a:xfrm>
        </p:grpSpPr>
        <p:sp>
          <p:nvSpPr>
            <p:cNvPr id="12" name="TextBox 12"/>
            <p:cNvSpPr txBox="1"/>
            <p:nvPr/>
          </p:nvSpPr>
          <p:spPr>
            <a:xfrm>
              <a:off x="0" y="95250"/>
              <a:ext cx="83047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50%</a:t>
              </a:r>
            </a:p>
          </p:txBody>
        </p:sp>
        <p:sp>
          <p:nvSpPr>
            <p:cNvPr id="13" name="TextBox 13"/>
            <p:cNvSpPr txBox="1"/>
            <p:nvPr/>
          </p:nvSpPr>
          <p:spPr>
            <a:xfrm>
              <a:off x="0" y="3316206"/>
              <a:ext cx="8304788"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capacity of all press areas at the Tokyo 2020 Olympic and Paralympics Games was cut in half as part of measures to "guarantee a safe environment" for reporters and photographers covering the event</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17107" y="152199"/>
            <a:ext cx="4103956" cy="10134801"/>
          </a:xfrm>
          <a:prstGeom prst="rect">
            <a:avLst/>
          </a:prstGeom>
        </p:spPr>
      </p:pic>
      <p:grpSp>
        <p:nvGrpSpPr>
          <p:cNvPr id="8" name="Group 8"/>
          <p:cNvGrpSpPr/>
          <p:nvPr/>
        </p:nvGrpSpPr>
        <p:grpSpPr>
          <a:xfrm>
            <a:off x="1028700" y="3614514"/>
            <a:ext cx="4641038" cy="6177298"/>
            <a:chOff x="0" y="0"/>
            <a:chExt cx="6188050" cy="82363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80%</a:t>
              </a:r>
            </a:p>
          </p:txBody>
        </p:sp>
        <p:sp>
          <p:nvSpPr>
            <p:cNvPr id="10" name="TextBox 10"/>
            <p:cNvSpPr txBox="1"/>
            <p:nvPr/>
          </p:nvSpPr>
          <p:spPr>
            <a:xfrm>
              <a:off x="0" y="3325731"/>
              <a:ext cx="6188050" cy="4910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By July, 80% of those staying in the Olympic village (athletes, staff etc.) had been fully vaccinated</a:t>
              </a:r>
            </a:p>
          </p:txBody>
        </p:sp>
      </p:grpSp>
      <p:grpSp>
        <p:nvGrpSpPr>
          <p:cNvPr id="11" name="Group 11"/>
          <p:cNvGrpSpPr/>
          <p:nvPr/>
        </p:nvGrpSpPr>
        <p:grpSpPr>
          <a:xfrm>
            <a:off x="12663642" y="-206037"/>
            <a:ext cx="4913316" cy="6796423"/>
            <a:chOff x="0" y="0"/>
            <a:chExt cx="6551088" cy="90618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31%</a:t>
              </a:r>
            </a:p>
          </p:txBody>
        </p:sp>
        <p:sp>
          <p:nvSpPr>
            <p:cNvPr id="13" name="TextBox 13"/>
            <p:cNvSpPr txBox="1"/>
            <p:nvPr/>
          </p:nvSpPr>
          <p:spPr>
            <a:xfrm>
              <a:off x="0" y="3316206"/>
              <a:ext cx="6551088"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By contrast, just 31% of the Japanese public had received at least  one dose of the COVID-19 vaccine by the time the Games began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63752" y="2904581"/>
            <a:ext cx="3960495" cy="4114800"/>
          </a:xfrm>
          <a:prstGeom prst="rect">
            <a:avLst/>
          </a:prstGeom>
        </p:spPr>
      </p:pic>
      <p:grpSp>
        <p:nvGrpSpPr>
          <p:cNvPr id="8" name="Group 8"/>
          <p:cNvGrpSpPr/>
          <p:nvPr/>
        </p:nvGrpSpPr>
        <p:grpSpPr>
          <a:xfrm>
            <a:off x="276878" y="315691"/>
            <a:ext cx="5982795" cy="5558173"/>
            <a:chOff x="0" y="0"/>
            <a:chExt cx="7977060" cy="7410898"/>
          </a:xfrm>
        </p:grpSpPr>
        <p:sp>
          <p:nvSpPr>
            <p:cNvPr id="9" name="TextBox 9"/>
            <p:cNvSpPr txBox="1"/>
            <p:nvPr/>
          </p:nvSpPr>
          <p:spPr>
            <a:xfrm>
              <a:off x="0" y="95250"/>
              <a:ext cx="797706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415K</a:t>
              </a:r>
            </a:p>
          </p:txBody>
        </p:sp>
        <p:sp>
          <p:nvSpPr>
            <p:cNvPr id="10" name="TextBox 10"/>
            <p:cNvSpPr txBox="1"/>
            <p:nvPr/>
          </p:nvSpPr>
          <p:spPr>
            <a:xfrm>
              <a:off x="0" y="3325731"/>
              <a:ext cx="7977060"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415,000 Japanese residents signed a petition to cancel the Tokyo Games and more than 6,000 doctors also called for cancellation  </a:t>
              </a:r>
            </a:p>
          </p:txBody>
        </p:sp>
      </p:grpSp>
      <p:grpSp>
        <p:nvGrpSpPr>
          <p:cNvPr id="11" name="Group 11"/>
          <p:cNvGrpSpPr/>
          <p:nvPr/>
        </p:nvGrpSpPr>
        <p:grpSpPr>
          <a:xfrm>
            <a:off x="11537907" y="3094778"/>
            <a:ext cx="6228591" cy="6796423"/>
            <a:chOff x="0" y="0"/>
            <a:chExt cx="8304788" cy="9061898"/>
          </a:xfrm>
        </p:grpSpPr>
        <p:sp>
          <p:nvSpPr>
            <p:cNvPr id="12" name="TextBox 12"/>
            <p:cNvSpPr txBox="1"/>
            <p:nvPr/>
          </p:nvSpPr>
          <p:spPr>
            <a:xfrm>
              <a:off x="0" y="95250"/>
              <a:ext cx="83047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80%</a:t>
              </a:r>
            </a:p>
          </p:txBody>
        </p:sp>
        <p:sp>
          <p:nvSpPr>
            <p:cNvPr id="13" name="TextBox 13"/>
            <p:cNvSpPr txBox="1"/>
            <p:nvPr/>
          </p:nvSpPr>
          <p:spPr>
            <a:xfrm>
              <a:off x="0" y="3316206"/>
              <a:ext cx="8304788"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According to a poll prior to the start of the Tokyo Games, 80% of the Japanese public wanted the Olympics to be concelled or postponed again as the pandemic continued to surge around the country </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336657"/>
            <a:ext cx="15499869" cy="2463800"/>
          </a:xfrm>
          <a:prstGeom prst="rect">
            <a:avLst/>
          </a:prstGeom>
        </p:spPr>
        <p:txBody>
          <a:bodyPr lIns="0" tIns="0" rIns="0" bIns="0" rtlCol="0" anchor="t">
            <a:spAutoFit/>
          </a:bodyPr>
          <a:lstStyle/>
          <a:p>
            <a:pPr algn="ctr">
              <a:lnSpc>
                <a:spcPts val="18699"/>
              </a:lnSpc>
            </a:pPr>
            <a:r>
              <a:rPr lang="en-US" sz="17000">
                <a:solidFill>
                  <a:srgbClr val="202B59"/>
                </a:solidFill>
                <a:latin typeface="Bobby Jones"/>
              </a:rPr>
              <a:t>SPONSORSHIP</a:t>
            </a:r>
          </a:p>
        </p:txBody>
      </p:sp>
      <p:sp>
        <p:nvSpPr>
          <p:cNvPr id="6" name="TextBox 5">
            <a:extLst>
              <a:ext uri="{FF2B5EF4-FFF2-40B4-BE49-F238E27FC236}">
                <a16:creationId xmlns:a16="http://schemas.microsoft.com/office/drawing/2014/main" id="{DA6006E4-C71A-204A-918B-F2476136AF63}"/>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srcRect/>
          <a:stretch>
            <a:fillRect/>
          </a:stretch>
        </p:blipFill>
        <p:spPr>
          <a:xfrm>
            <a:off x="6752708" y="2442140"/>
            <a:ext cx="4782584" cy="4782584"/>
          </a:xfrm>
          <a:prstGeom prst="rect">
            <a:avLst/>
          </a:prstGeom>
        </p:spPr>
      </p:pic>
      <p:grpSp>
        <p:nvGrpSpPr>
          <p:cNvPr id="8" name="Group 8"/>
          <p:cNvGrpSpPr/>
          <p:nvPr/>
        </p:nvGrpSpPr>
        <p:grpSpPr>
          <a:xfrm>
            <a:off x="276878" y="593998"/>
            <a:ext cx="5483619" cy="6177298"/>
            <a:chOff x="0" y="0"/>
            <a:chExt cx="7311492" cy="8236398"/>
          </a:xfrm>
        </p:grpSpPr>
        <p:sp>
          <p:nvSpPr>
            <p:cNvPr id="9" name="TextBox 9"/>
            <p:cNvSpPr txBox="1"/>
            <p:nvPr/>
          </p:nvSpPr>
          <p:spPr>
            <a:xfrm>
              <a:off x="0" y="95250"/>
              <a:ext cx="731149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14</a:t>
              </a:r>
            </a:p>
          </p:txBody>
        </p:sp>
        <p:sp>
          <p:nvSpPr>
            <p:cNvPr id="10" name="TextBox 10"/>
            <p:cNvSpPr txBox="1"/>
            <p:nvPr/>
          </p:nvSpPr>
          <p:spPr>
            <a:xfrm>
              <a:off x="0" y="3325731"/>
              <a:ext cx="7311492" cy="4910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Tokyo Games featured 14 official "Worldwide" Olympic corporate partners, the most expensive sponsorship tier </a:t>
              </a:r>
            </a:p>
          </p:txBody>
        </p:sp>
      </p:grpSp>
      <p:grpSp>
        <p:nvGrpSpPr>
          <p:cNvPr id="11" name="Group 11"/>
          <p:cNvGrpSpPr/>
          <p:nvPr/>
        </p:nvGrpSpPr>
        <p:grpSpPr>
          <a:xfrm>
            <a:off x="11787495" y="3992210"/>
            <a:ext cx="6228591" cy="5558173"/>
            <a:chOff x="0" y="0"/>
            <a:chExt cx="8304788" cy="7410898"/>
          </a:xfrm>
        </p:grpSpPr>
        <p:sp>
          <p:nvSpPr>
            <p:cNvPr id="12" name="TextBox 12"/>
            <p:cNvSpPr txBox="1"/>
            <p:nvPr/>
          </p:nvSpPr>
          <p:spPr>
            <a:xfrm>
              <a:off x="0" y="95250"/>
              <a:ext cx="83047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60</a:t>
              </a:r>
            </a:p>
          </p:txBody>
        </p:sp>
        <p:sp>
          <p:nvSpPr>
            <p:cNvPr id="13" name="TextBox 13"/>
            <p:cNvSpPr txBox="1"/>
            <p:nvPr/>
          </p:nvSpPr>
          <p:spPr>
            <a:xfrm>
              <a:off x="0" y="3316206"/>
              <a:ext cx="8304788"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Overall, the 2020 Olympics secured more than 60 sponsor and partner brands at various levels of endorsement</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srcRect/>
          <a:stretch>
            <a:fillRect/>
          </a:stretch>
        </p:blipFill>
        <p:spPr>
          <a:xfrm>
            <a:off x="6705565" y="1936715"/>
            <a:ext cx="4876870" cy="6137645"/>
          </a:xfrm>
          <a:prstGeom prst="rect">
            <a:avLst/>
          </a:prstGeom>
        </p:spPr>
      </p:pic>
      <p:grpSp>
        <p:nvGrpSpPr>
          <p:cNvPr id="8" name="Group 8"/>
          <p:cNvGrpSpPr/>
          <p:nvPr/>
        </p:nvGrpSpPr>
        <p:grpSpPr>
          <a:xfrm>
            <a:off x="325315" y="3072088"/>
            <a:ext cx="5367112" cy="6796423"/>
            <a:chOff x="0" y="0"/>
            <a:chExt cx="7156150" cy="9061898"/>
          </a:xfrm>
        </p:grpSpPr>
        <p:sp>
          <p:nvSpPr>
            <p:cNvPr id="9" name="TextBox 9"/>
            <p:cNvSpPr txBox="1"/>
            <p:nvPr/>
          </p:nvSpPr>
          <p:spPr>
            <a:xfrm>
              <a:off x="0" y="95250"/>
              <a:ext cx="71561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$200M</a:t>
              </a:r>
            </a:p>
          </p:txBody>
        </p:sp>
        <p:sp>
          <p:nvSpPr>
            <p:cNvPr id="10" name="TextBox 10"/>
            <p:cNvSpPr txBox="1"/>
            <p:nvPr/>
          </p:nvSpPr>
          <p:spPr>
            <a:xfrm>
              <a:off x="0" y="3325731"/>
              <a:ext cx="7156150" cy="5736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Basic, four-year sponsorship packages begin at around $200 million, but that price point is expected to increase for the 2024 and 2028 Summer Games</a:t>
              </a:r>
            </a:p>
          </p:txBody>
        </p:sp>
      </p:grpSp>
      <p:grpSp>
        <p:nvGrpSpPr>
          <p:cNvPr id="11" name="Group 11"/>
          <p:cNvGrpSpPr/>
          <p:nvPr/>
        </p:nvGrpSpPr>
        <p:grpSpPr>
          <a:xfrm>
            <a:off x="12663642" y="293002"/>
            <a:ext cx="4913316" cy="6177298"/>
            <a:chOff x="0" y="0"/>
            <a:chExt cx="6551088" cy="82363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$835M</a:t>
              </a:r>
            </a:p>
          </p:txBody>
        </p:sp>
        <p:sp>
          <p:nvSpPr>
            <p:cNvPr id="13" name="TextBox 13"/>
            <p:cNvSpPr txBox="1"/>
            <p:nvPr/>
          </p:nvSpPr>
          <p:spPr>
            <a:xfrm>
              <a:off x="0" y="3316206"/>
              <a:ext cx="6551088"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One report suggested that Toyota committed $835 million for an  Olympic Games sponsorship deal from 2017 through ‘24</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0" y="0"/>
            <a:ext cx="4266275" cy="10287000"/>
          </a:xfrm>
          <a:prstGeom prst="rect">
            <a:avLst/>
          </a:prstGeom>
          <a:solidFill>
            <a:srgbClr val="FFFFFF"/>
          </a:solidFill>
        </p:spPr>
      </p:sp>
      <p:sp>
        <p:nvSpPr>
          <p:cNvPr id="3" name="TextBox 3"/>
          <p:cNvSpPr txBox="1"/>
          <p:nvPr/>
        </p:nvSpPr>
        <p:spPr>
          <a:xfrm>
            <a:off x="7822868" y="2193925"/>
            <a:ext cx="9436432" cy="5956300"/>
          </a:xfrm>
          <a:prstGeom prst="rect">
            <a:avLst/>
          </a:prstGeom>
        </p:spPr>
        <p:txBody>
          <a:bodyPr lIns="0" tIns="0" rIns="0" bIns="0" rtlCol="0" anchor="t">
            <a:spAutoFit/>
          </a:bodyPr>
          <a:lstStyle/>
          <a:p>
            <a:pPr>
              <a:lnSpc>
                <a:spcPts val="9350"/>
              </a:lnSpc>
            </a:pPr>
            <a:r>
              <a:rPr lang="en-US" sz="8500">
                <a:solidFill>
                  <a:srgbClr val="FFFFFF"/>
                </a:solidFill>
                <a:latin typeface="Bobby Jones"/>
              </a:rPr>
              <a:t>LET'S LOOK AT THE SUMMER OLYMPICS TO ILLUSTRATE SOME OF THE TOPICS WE WILL EXPLORE IN CLASS...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735" y="158455"/>
            <a:ext cx="5406111" cy="10128545"/>
          </a:xfrm>
          <a:prstGeom prst="rect">
            <a:avLst/>
          </a:prstGeom>
        </p:spPr>
      </p:pic>
      <p:sp>
        <p:nvSpPr>
          <p:cNvPr id="5" name="TextBox 5"/>
          <p:cNvSpPr txBox="1"/>
          <p:nvPr/>
        </p:nvSpPr>
        <p:spPr>
          <a:xfrm>
            <a:off x="13523159"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4"/>
          <a:srcRect/>
          <a:stretch>
            <a:fillRect/>
          </a:stretch>
        </p:blipFill>
        <p:spPr>
          <a:xfrm>
            <a:off x="14049602" y="9643102"/>
            <a:ext cx="470533" cy="4961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431907"/>
            <a:ext cx="15499869" cy="2254250"/>
          </a:xfrm>
          <a:prstGeom prst="rect">
            <a:avLst/>
          </a:prstGeom>
        </p:spPr>
        <p:txBody>
          <a:bodyPr lIns="0" tIns="0" rIns="0" bIns="0" rtlCol="0" anchor="t">
            <a:spAutoFit/>
          </a:bodyPr>
          <a:lstStyle/>
          <a:p>
            <a:pPr algn="ctr">
              <a:lnSpc>
                <a:spcPts val="17049"/>
              </a:lnSpc>
            </a:pPr>
            <a:r>
              <a:rPr lang="en-US" sz="15500">
                <a:solidFill>
                  <a:srgbClr val="202B59"/>
                </a:solidFill>
                <a:latin typeface="Bobby Jones"/>
              </a:rPr>
              <a:t>BROADCASTING</a:t>
            </a:r>
          </a:p>
        </p:txBody>
      </p:sp>
      <p:sp>
        <p:nvSpPr>
          <p:cNvPr id="6" name="TextBox 5">
            <a:extLst>
              <a:ext uri="{FF2B5EF4-FFF2-40B4-BE49-F238E27FC236}">
                <a16:creationId xmlns:a16="http://schemas.microsoft.com/office/drawing/2014/main" id="{B9F59AAD-5597-834F-8F71-CA7A9E66CBDB}"/>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srcRect/>
          <a:stretch>
            <a:fillRect/>
          </a:stretch>
        </p:blipFill>
        <p:spPr>
          <a:xfrm>
            <a:off x="6534730" y="2930839"/>
            <a:ext cx="5218540" cy="4425322"/>
          </a:xfrm>
          <a:prstGeom prst="rect">
            <a:avLst/>
          </a:prstGeom>
          <a:ln>
            <a:solidFill>
              <a:schemeClr val="tx1"/>
            </a:solidFill>
          </a:ln>
        </p:spPr>
      </p:pic>
      <p:grpSp>
        <p:nvGrpSpPr>
          <p:cNvPr id="8" name="Group 8"/>
          <p:cNvGrpSpPr/>
          <p:nvPr/>
        </p:nvGrpSpPr>
        <p:grpSpPr>
          <a:xfrm>
            <a:off x="512145" y="307013"/>
            <a:ext cx="4893684" cy="5558173"/>
            <a:chOff x="0" y="0"/>
            <a:chExt cx="6524911" cy="7410898"/>
          </a:xfrm>
        </p:grpSpPr>
        <p:sp>
          <p:nvSpPr>
            <p:cNvPr id="9" name="TextBox 9"/>
            <p:cNvSpPr txBox="1"/>
            <p:nvPr/>
          </p:nvSpPr>
          <p:spPr>
            <a:xfrm>
              <a:off x="0" y="95250"/>
              <a:ext cx="6524911"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$1.45B</a:t>
              </a:r>
            </a:p>
          </p:txBody>
        </p:sp>
        <p:sp>
          <p:nvSpPr>
            <p:cNvPr id="10" name="TextBox 10"/>
            <p:cNvSpPr txBox="1"/>
            <p:nvPr/>
          </p:nvSpPr>
          <p:spPr>
            <a:xfrm>
              <a:off x="0" y="3325731"/>
              <a:ext cx="6524911"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NBCUniversal spent an estimated $1.45 billion to secure the broadcast rights to the Tokyo Games</a:t>
              </a:r>
            </a:p>
          </p:txBody>
        </p:sp>
      </p:grpSp>
      <p:grpSp>
        <p:nvGrpSpPr>
          <p:cNvPr id="11" name="Group 11"/>
          <p:cNvGrpSpPr/>
          <p:nvPr/>
        </p:nvGrpSpPr>
        <p:grpSpPr>
          <a:xfrm>
            <a:off x="12649709" y="4833432"/>
            <a:ext cx="5343688" cy="4939048"/>
            <a:chOff x="0" y="0"/>
            <a:chExt cx="7124917" cy="6585398"/>
          </a:xfrm>
        </p:grpSpPr>
        <p:sp>
          <p:nvSpPr>
            <p:cNvPr id="12" name="TextBox 12"/>
            <p:cNvSpPr txBox="1"/>
            <p:nvPr/>
          </p:nvSpPr>
          <p:spPr>
            <a:xfrm>
              <a:off x="0" y="95250"/>
              <a:ext cx="712491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$1.25B</a:t>
              </a:r>
            </a:p>
          </p:txBody>
        </p:sp>
        <p:sp>
          <p:nvSpPr>
            <p:cNvPr id="13" name="TextBox 13"/>
            <p:cNvSpPr txBox="1"/>
            <p:nvPr/>
          </p:nvSpPr>
          <p:spPr>
            <a:xfrm>
              <a:off x="0" y="3316206"/>
              <a:ext cx="7124917" cy="3269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By the start of the Games, NBC had already raked in $1.25 billion in advertising sales </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1163142" y="727735"/>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9789" y="2655652"/>
            <a:ext cx="5788422" cy="4681387"/>
          </a:xfrm>
          <a:prstGeom prst="rect">
            <a:avLst/>
          </a:prstGeom>
        </p:spPr>
      </p:pic>
      <p:grpSp>
        <p:nvGrpSpPr>
          <p:cNvPr id="8" name="Group 8"/>
          <p:cNvGrpSpPr/>
          <p:nvPr/>
        </p:nvGrpSpPr>
        <p:grpSpPr>
          <a:xfrm>
            <a:off x="1028700" y="3304951"/>
            <a:ext cx="4368760" cy="6796423"/>
            <a:chOff x="0" y="0"/>
            <a:chExt cx="5825013" cy="9061898"/>
          </a:xfrm>
        </p:grpSpPr>
        <p:sp>
          <p:nvSpPr>
            <p:cNvPr id="9" name="TextBox 9"/>
            <p:cNvSpPr txBox="1"/>
            <p:nvPr/>
          </p:nvSpPr>
          <p:spPr>
            <a:xfrm>
              <a:off x="0" y="95250"/>
              <a:ext cx="5825013"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7,000</a:t>
              </a:r>
            </a:p>
          </p:txBody>
        </p:sp>
        <p:sp>
          <p:nvSpPr>
            <p:cNvPr id="10" name="TextBox 10"/>
            <p:cNvSpPr txBox="1"/>
            <p:nvPr/>
          </p:nvSpPr>
          <p:spPr>
            <a:xfrm>
              <a:off x="0" y="3325731"/>
              <a:ext cx="5825013" cy="5736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NBCUniversal provided over 7,000 hours of Olympics coverage for Tokyo 2020, more than any other Olympic Games in history</a:t>
              </a:r>
            </a:p>
          </p:txBody>
        </p:sp>
      </p:grpSp>
      <p:grpSp>
        <p:nvGrpSpPr>
          <p:cNvPr id="11" name="Group 11"/>
          <p:cNvGrpSpPr/>
          <p:nvPr/>
        </p:nvGrpSpPr>
        <p:grpSpPr>
          <a:xfrm>
            <a:off x="12981299" y="0"/>
            <a:ext cx="4913316" cy="6796423"/>
            <a:chOff x="0" y="0"/>
            <a:chExt cx="6551088" cy="90618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61%</a:t>
              </a:r>
            </a:p>
          </p:txBody>
        </p:sp>
        <p:sp>
          <p:nvSpPr>
            <p:cNvPr id="13" name="TextBox 13"/>
            <p:cNvSpPr txBox="1"/>
            <p:nvPr/>
          </p:nvSpPr>
          <p:spPr>
            <a:xfrm>
              <a:off x="0" y="3316206"/>
              <a:ext cx="6551088"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In the lead up to Tokyo 2020, one poll suggested that 61% of adults in the U.S. planned to watch at least part of the Games </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srcRect/>
          <a:stretch>
            <a:fillRect/>
          </a:stretch>
        </p:blipFill>
        <p:spPr>
          <a:xfrm>
            <a:off x="6534730" y="2930839"/>
            <a:ext cx="5218540" cy="4425322"/>
          </a:xfrm>
          <a:prstGeom prst="rect">
            <a:avLst/>
          </a:prstGeom>
          <a:ln>
            <a:solidFill>
              <a:schemeClr val="tx1"/>
            </a:solidFill>
          </a:ln>
        </p:spPr>
      </p:pic>
      <p:grpSp>
        <p:nvGrpSpPr>
          <p:cNvPr id="8" name="Group 8"/>
          <p:cNvGrpSpPr/>
          <p:nvPr/>
        </p:nvGrpSpPr>
        <p:grpSpPr>
          <a:xfrm>
            <a:off x="276878" y="284436"/>
            <a:ext cx="5347480" cy="7415548"/>
            <a:chOff x="0" y="0"/>
            <a:chExt cx="7129974" cy="9887398"/>
          </a:xfrm>
        </p:grpSpPr>
        <p:sp>
          <p:nvSpPr>
            <p:cNvPr id="9" name="TextBox 9"/>
            <p:cNvSpPr txBox="1"/>
            <p:nvPr/>
          </p:nvSpPr>
          <p:spPr>
            <a:xfrm>
              <a:off x="0" y="95250"/>
              <a:ext cx="7129974"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17M</a:t>
              </a:r>
            </a:p>
          </p:txBody>
        </p:sp>
        <p:sp>
          <p:nvSpPr>
            <p:cNvPr id="10" name="TextBox 10"/>
            <p:cNvSpPr txBox="1"/>
            <p:nvPr/>
          </p:nvSpPr>
          <p:spPr>
            <a:xfrm>
              <a:off x="0" y="3325731"/>
              <a:ext cx="7129974" cy="6561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opening ceremony, attracted approximately 17 million viewers, down from 23.5 million for the 2016 ceremony. The 2012 opening ceremony for the London Games attracted 41 million viewers.</a:t>
              </a:r>
            </a:p>
          </p:txBody>
        </p:sp>
      </p:grpSp>
      <p:grpSp>
        <p:nvGrpSpPr>
          <p:cNvPr id="11" name="Group 11"/>
          <p:cNvGrpSpPr/>
          <p:nvPr/>
        </p:nvGrpSpPr>
        <p:grpSpPr>
          <a:xfrm>
            <a:off x="12649709" y="4084929"/>
            <a:ext cx="5343688" cy="5558173"/>
            <a:chOff x="0" y="0"/>
            <a:chExt cx="7124917" cy="7410898"/>
          </a:xfrm>
        </p:grpSpPr>
        <p:sp>
          <p:nvSpPr>
            <p:cNvPr id="12" name="TextBox 12"/>
            <p:cNvSpPr txBox="1"/>
            <p:nvPr/>
          </p:nvSpPr>
          <p:spPr>
            <a:xfrm>
              <a:off x="0" y="95250"/>
              <a:ext cx="712491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$1.3M</a:t>
              </a:r>
            </a:p>
          </p:txBody>
        </p:sp>
        <p:sp>
          <p:nvSpPr>
            <p:cNvPr id="13" name="TextBox 13"/>
            <p:cNvSpPr txBox="1"/>
            <p:nvPr/>
          </p:nvSpPr>
          <p:spPr>
            <a:xfrm>
              <a:off x="0" y="3316206"/>
              <a:ext cx="7124917"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average cost for a 30-second primetime TV advertisement for the Tokyo Olympics was roughly $1.3 million</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336657"/>
            <a:ext cx="15499869" cy="2463800"/>
          </a:xfrm>
          <a:prstGeom prst="rect">
            <a:avLst/>
          </a:prstGeom>
        </p:spPr>
        <p:txBody>
          <a:bodyPr lIns="0" tIns="0" rIns="0" bIns="0" rtlCol="0" anchor="t">
            <a:spAutoFit/>
          </a:bodyPr>
          <a:lstStyle/>
          <a:p>
            <a:pPr algn="ctr">
              <a:lnSpc>
                <a:spcPts val="18699"/>
              </a:lnSpc>
            </a:pPr>
            <a:r>
              <a:rPr lang="en-US" sz="17000">
                <a:solidFill>
                  <a:srgbClr val="202B59"/>
                </a:solidFill>
                <a:latin typeface="Bobby Jones"/>
              </a:rPr>
              <a:t>ECONOMICS</a:t>
            </a:r>
          </a:p>
        </p:txBody>
      </p:sp>
      <p:sp>
        <p:nvSpPr>
          <p:cNvPr id="5" name="TextBox 5"/>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434975" y="1089785"/>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561729" y="845030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14604" y="2114104"/>
            <a:ext cx="6058791" cy="6058791"/>
          </a:xfrm>
          <a:prstGeom prst="rect">
            <a:avLst/>
          </a:prstGeom>
        </p:spPr>
      </p:pic>
      <p:grpSp>
        <p:nvGrpSpPr>
          <p:cNvPr id="8" name="Group 8"/>
          <p:cNvGrpSpPr/>
          <p:nvPr/>
        </p:nvGrpSpPr>
        <p:grpSpPr>
          <a:xfrm>
            <a:off x="276878" y="284436"/>
            <a:ext cx="4689475" cy="5558173"/>
            <a:chOff x="0" y="0"/>
            <a:chExt cx="6252634" cy="7410898"/>
          </a:xfrm>
        </p:grpSpPr>
        <p:sp>
          <p:nvSpPr>
            <p:cNvPr id="9" name="TextBox 9"/>
            <p:cNvSpPr txBox="1"/>
            <p:nvPr/>
          </p:nvSpPr>
          <p:spPr>
            <a:xfrm>
              <a:off x="0" y="95250"/>
              <a:ext cx="6252634"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$26B</a:t>
              </a:r>
            </a:p>
          </p:txBody>
        </p:sp>
        <p:sp>
          <p:nvSpPr>
            <p:cNvPr id="10" name="TextBox 10"/>
            <p:cNvSpPr txBox="1"/>
            <p:nvPr/>
          </p:nvSpPr>
          <p:spPr>
            <a:xfrm>
              <a:off x="0" y="3325731"/>
              <a:ext cx="6252634"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cost of hosting the 2020 Tokyo Summer Games is  estimated to be more than $26 billion</a:t>
              </a:r>
            </a:p>
          </p:txBody>
        </p:sp>
      </p:grpSp>
      <p:grpSp>
        <p:nvGrpSpPr>
          <p:cNvPr id="11" name="Group 11"/>
          <p:cNvGrpSpPr/>
          <p:nvPr/>
        </p:nvGrpSpPr>
        <p:grpSpPr>
          <a:xfrm>
            <a:off x="13103505" y="3595182"/>
            <a:ext cx="4980651" cy="6177298"/>
            <a:chOff x="0" y="0"/>
            <a:chExt cx="6640868" cy="8236398"/>
          </a:xfrm>
        </p:grpSpPr>
        <p:sp>
          <p:nvSpPr>
            <p:cNvPr id="12" name="TextBox 12"/>
            <p:cNvSpPr txBox="1"/>
            <p:nvPr/>
          </p:nvSpPr>
          <p:spPr>
            <a:xfrm>
              <a:off x="0" y="95250"/>
              <a:ext cx="664086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$5.5B</a:t>
              </a:r>
            </a:p>
          </p:txBody>
        </p:sp>
        <p:sp>
          <p:nvSpPr>
            <p:cNvPr id="13" name="TextBox 13"/>
            <p:cNvSpPr txBox="1"/>
            <p:nvPr/>
          </p:nvSpPr>
          <p:spPr>
            <a:xfrm>
              <a:off x="0" y="3316206"/>
              <a:ext cx="6640868"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An estimated $5.5 billion was invested in improving infrastructure in the Tokyo urban area for the 2020 Games </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43864" y="2616422"/>
            <a:ext cx="5200273" cy="5361106"/>
          </a:xfrm>
          <a:prstGeom prst="rect">
            <a:avLst/>
          </a:prstGeom>
        </p:spPr>
      </p:pic>
      <p:grpSp>
        <p:nvGrpSpPr>
          <p:cNvPr id="8" name="Group 8"/>
          <p:cNvGrpSpPr/>
          <p:nvPr/>
        </p:nvGrpSpPr>
        <p:grpSpPr>
          <a:xfrm>
            <a:off x="506834" y="1833838"/>
            <a:ext cx="5140214" cy="8034673"/>
            <a:chOff x="0" y="0"/>
            <a:chExt cx="6853619" cy="10712898"/>
          </a:xfrm>
        </p:grpSpPr>
        <p:sp>
          <p:nvSpPr>
            <p:cNvPr id="9" name="TextBox 9"/>
            <p:cNvSpPr txBox="1"/>
            <p:nvPr/>
          </p:nvSpPr>
          <p:spPr>
            <a:xfrm>
              <a:off x="0" y="95250"/>
              <a:ext cx="685361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$1.4B</a:t>
              </a:r>
            </a:p>
          </p:txBody>
        </p:sp>
        <p:sp>
          <p:nvSpPr>
            <p:cNvPr id="10" name="TextBox 10"/>
            <p:cNvSpPr txBox="1"/>
            <p:nvPr/>
          </p:nvSpPr>
          <p:spPr>
            <a:xfrm>
              <a:off x="0" y="3325731"/>
              <a:ext cx="6853619" cy="7387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68,000 seat stadium used to host the Opening and Closing Ceremonies at the 2020 Olympics cost $1.4 billion.  Specators were banned from attending the event because of the pandemic. </a:t>
              </a:r>
            </a:p>
          </p:txBody>
        </p:sp>
      </p:grpSp>
      <p:grpSp>
        <p:nvGrpSpPr>
          <p:cNvPr id="11" name="Group 11"/>
          <p:cNvGrpSpPr/>
          <p:nvPr/>
        </p:nvGrpSpPr>
        <p:grpSpPr>
          <a:xfrm>
            <a:off x="12731711" y="863447"/>
            <a:ext cx="5162904" cy="6796423"/>
            <a:chOff x="0" y="0"/>
            <a:chExt cx="6883872" cy="9061898"/>
          </a:xfrm>
        </p:grpSpPr>
        <p:sp>
          <p:nvSpPr>
            <p:cNvPr id="12" name="TextBox 12"/>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$23B</a:t>
              </a:r>
            </a:p>
          </p:txBody>
        </p:sp>
        <p:sp>
          <p:nvSpPr>
            <p:cNvPr id="13" name="TextBox 13"/>
            <p:cNvSpPr txBox="1"/>
            <p:nvPr/>
          </p:nvSpPr>
          <p:spPr>
            <a:xfrm>
              <a:off x="0" y="3316206"/>
              <a:ext cx="6883872"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 study has estimated that hosting the Olympic and Paralympic Games in Tokyo without spectators would result in $23.1 billion economic loss for Japan.</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577957"/>
            <a:ext cx="15499869" cy="1952625"/>
          </a:xfrm>
          <a:prstGeom prst="rect">
            <a:avLst/>
          </a:prstGeom>
        </p:spPr>
        <p:txBody>
          <a:bodyPr lIns="0" tIns="0" rIns="0" bIns="0" rtlCol="0" anchor="t">
            <a:spAutoFit/>
          </a:bodyPr>
          <a:lstStyle/>
          <a:p>
            <a:pPr algn="ctr">
              <a:lnSpc>
                <a:spcPts val="14849"/>
              </a:lnSpc>
            </a:pPr>
            <a:r>
              <a:rPr lang="en-US" sz="13500">
                <a:solidFill>
                  <a:srgbClr val="202B59"/>
                </a:solidFill>
                <a:latin typeface="Bobby Jones"/>
              </a:rPr>
              <a:t>TICKETS &amp; HOSPITALITY</a:t>
            </a:r>
          </a:p>
        </p:txBody>
      </p:sp>
      <p:sp>
        <p:nvSpPr>
          <p:cNvPr id="6" name="TextBox 5">
            <a:extLst>
              <a:ext uri="{FF2B5EF4-FFF2-40B4-BE49-F238E27FC236}">
                <a16:creationId xmlns:a16="http://schemas.microsoft.com/office/drawing/2014/main" id="{F317EB1A-438A-8446-B73D-4AEE02C92F55}"/>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434975" y="1089785"/>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561729" y="845030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59225" y="1899480"/>
            <a:ext cx="5569550" cy="7106283"/>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2266"/>
          <a:stretch>
            <a:fillRect/>
          </a:stretch>
        </p:blipFill>
        <p:spPr>
          <a:xfrm>
            <a:off x="7117024" y="3395221"/>
            <a:ext cx="1028624" cy="140308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0081">
            <a:off x="8901695" y="3341357"/>
            <a:ext cx="2288648" cy="2065505"/>
          </a:xfrm>
          <a:prstGeom prst="rect">
            <a:avLst/>
          </a:prstGeom>
        </p:spPr>
      </p:pic>
      <p:pic>
        <p:nvPicPr>
          <p:cNvPr id="10" name="Picture 10"/>
          <p:cNvPicPr>
            <a:picLocks noChangeAspect="1"/>
          </p:cNvPicPr>
          <p:nvPr/>
        </p:nvPicPr>
        <p:blipFill>
          <a:blip r:embed="rId13"/>
          <a:srcRect/>
          <a:stretch>
            <a:fillRect/>
          </a:stretch>
        </p:blipFill>
        <p:spPr>
          <a:xfrm>
            <a:off x="9559467" y="5595248"/>
            <a:ext cx="973103" cy="1477197"/>
          </a:xfrm>
          <a:prstGeom prst="rect">
            <a:avLst/>
          </a:prstGeom>
        </p:spPr>
      </p:pic>
      <p:pic>
        <p:nvPicPr>
          <p:cNvPr id="11" name="Picture 11"/>
          <p:cNvPicPr>
            <a:picLocks noChangeAspect="1"/>
          </p:cNvPicPr>
          <p:nvPr/>
        </p:nvPicPr>
        <p:blipFill>
          <a:blip r:embed="rId14"/>
          <a:srcRect r="86115"/>
          <a:stretch>
            <a:fillRect/>
          </a:stretch>
        </p:blipFill>
        <p:spPr>
          <a:xfrm rot="-447118">
            <a:off x="7910495" y="6394570"/>
            <a:ext cx="229793" cy="763364"/>
          </a:xfrm>
          <a:prstGeom prst="rect">
            <a:avLst/>
          </a:prstGeom>
        </p:spPr>
      </p:pic>
      <p:grpSp>
        <p:nvGrpSpPr>
          <p:cNvPr id="12" name="Group 12"/>
          <p:cNvGrpSpPr/>
          <p:nvPr/>
        </p:nvGrpSpPr>
        <p:grpSpPr>
          <a:xfrm>
            <a:off x="276878" y="963482"/>
            <a:ext cx="4689475" cy="7415548"/>
            <a:chOff x="0" y="0"/>
            <a:chExt cx="6252634" cy="9887398"/>
          </a:xfrm>
        </p:grpSpPr>
        <p:sp>
          <p:nvSpPr>
            <p:cNvPr id="13" name="TextBox 13"/>
            <p:cNvSpPr txBox="1"/>
            <p:nvPr/>
          </p:nvSpPr>
          <p:spPr>
            <a:xfrm>
              <a:off x="0" y="95250"/>
              <a:ext cx="6252634"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$112</a:t>
              </a:r>
            </a:p>
          </p:txBody>
        </p:sp>
        <p:sp>
          <p:nvSpPr>
            <p:cNvPr id="14" name="TextBox 14"/>
            <p:cNvSpPr txBox="1"/>
            <p:nvPr/>
          </p:nvSpPr>
          <p:spPr>
            <a:xfrm>
              <a:off x="0" y="3325731"/>
              <a:ext cx="6252634" cy="6561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Before spectators were banned from attending, the cost of a ticket to see the Tokyo Olympics Opening Ceremony ranged from $112 to $2,808</a:t>
              </a:r>
            </a:p>
          </p:txBody>
        </p:sp>
      </p:grpSp>
      <p:grpSp>
        <p:nvGrpSpPr>
          <p:cNvPr id="15" name="Group 15"/>
          <p:cNvGrpSpPr/>
          <p:nvPr/>
        </p:nvGrpSpPr>
        <p:grpSpPr>
          <a:xfrm>
            <a:off x="12876607" y="4096761"/>
            <a:ext cx="4980651" cy="5558173"/>
            <a:chOff x="0" y="0"/>
            <a:chExt cx="6640868" cy="7410898"/>
          </a:xfrm>
        </p:grpSpPr>
        <p:sp>
          <p:nvSpPr>
            <p:cNvPr id="16" name="TextBox 16"/>
            <p:cNvSpPr txBox="1"/>
            <p:nvPr/>
          </p:nvSpPr>
          <p:spPr>
            <a:xfrm>
              <a:off x="0" y="95250"/>
              <a:ext cx="664086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$20</a:t>
              </a:r>
            </a:p>
          </p:txBody>
        </p:sp>
        <p:sp>
          <p:nvSpPr>
            <p:cNvPr id="17" name="TextBox 17"/>
            <p:cNvSpPr txBox="1"/>
            <p:nvPr/>
          </p:nvSpPr>
          <p:spPr>
            <a:xfrm>
              <a:off x="0" y="3316206"/>
              <a:ext cx="6640868"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Ticket prices to see various athletic events at the Tokyo Games cost anywhere between $20 and $1,217</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sp>
        <p:nvSpPr>
          <p:cNvPr id="3" name="TextBox 3"/>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4" name="Picture 4"/>
          <p:cNvPicPr>
            <a:picLocks noChangeAspect="1"/>
          </p:cNvPicPr>
          <p:nvPr/>
        </p:nvPicPr>
        <p:blipFill>
          <a:blip r:embed="rId2"/>
          <a:srcRect/>
          <a:stretch>
            <a:fillRect/>
          </a:stretch>
        </p:blipFill>
        <p:spPr>
          <a:xfrm>
            <a:off x="14242444" y="9620412"/>
            <a:ext cx="470533" cy="4961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05965" y="806067"/>
            <a:ext cx="7525305" cy="78696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0235" y="5635043"/>
            <a:ext cx="3359002" cy="2519251"/>
          </a:xfrm>
          <a:prstGeom prst="rect">
            <a:avLst/>
          </a:prstGeom>
        </p:spPr>
      </p:pic>
      <p:grpSp>
        <p:nvGrpSpPr>
          <p:cNvPr id="7" name="Group 7"/>
          <p:cNvGrpSpPr/>
          <p:nvPr/>
        </p:nvGrpSpPr>
        <p:grpSpPr>
          <a:xfrm>
            <a:off x="506834" y="3381651"/>
            <a:ext cx="5140214" cy="4939048"/>
            <a:chOff x="0" y="0"/>
            <a:chExt cx="6853619" cy="6585398"/>
          </a:xfrm>
        </p:grpSpPr>
        <p:sp>
          <p:nvSpPr>
            <p:cNvPr id="8" name="TextBox 8"/>
            <p:cNvSpPr txBox="1"/>
            <p:nvPr/>
          </p:nvSpPr>
          <p:spPr>
            <a:xfrm>
              <a:off x="0" y="95250"/>
              <a:ext cx="685361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4.5M</a:t>
              </a:r>
            </a:p>
          </p:txBody>
        </p:sp>
        <p:sp>
          <p:nvSpPr>
            <p:cNvPr id="9" name="TextBox 9"/>
            <p:cNvSpPr txBox="1"/>
            <p:nvPr/>
          </p:nvSpPr>
          <p:spPr>
            <a:xfrm>
              <a:off x="0" y="3325731"/>
              <a:ext cx="6853619" cy="32596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Before spectators were banned, organizers had sold 4.5 million tickets to Japanese residents</a:t>
              </a:r>
            </a:p>
          </p:txBody>
        </p:sp>
      </p:grpSp>
      <p:grpSp>
        <p:nvGrpSpPr>
          <p:cNvPr id="10" name="Group 10"/>
          <p:cNvGrpSpPr/>
          <p:nvPr/>
        </p:nvGrpSpPr>
        <p:grpSpPr>
          <a:xfrm>
            <a:off x="12731711" y="1173010"/>
            <a:ext cx="5162904" cy="6177298"/>
            <a:chOff x="0" y="0"/>
            <a:chExt cx="6883872" cy="8236398"/>
          </a:xfrm>
        </p:grpSpPr>
        <p:sp>
          <p:nvSpPr>
            <p:cNvPr id="11" name="TextBox 11"/>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1M</a:t>
              </a:r>
            </a:p>
          </p:txBody>
        </p:sp>
        <p:sp>
          <p:nvSpPr>
            <p:cNvPr id="12" name="TextBox 12"/>
            <p:cNvSpPr txBox="1"/>
            <p:nvPr/>
          </p:nvSpPr>
          <p:spPr>
            <a:xfrm>
              <a:off x="0" y="3316206"/>
              <a:ext cx="6883872"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An estimated 1 million tickets were sold to foreign spectators, all which needed to be refunded after specators were banned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45126"/>
            <a:ext cx="16230600" cy="6513174"/>
            <a:chOff x="0" y="0"/>
            <a:chExt cx="9667793" cy="3879587"/>
          </a:xfrm>
        </p:grpSpPr>
        <p:sp>
          <p:nvSpPr>
            <p:cNvPr id="3" name="Freeform 3"/>
            <p:cNvSpPr/>
            <p:nvPr/>
          </p:nvSpPr>
          <p:spPr>
            <a:xfrm>
              <a:off x="12700" y="12700"/>
              <a:ext cx="9603023" cy="3811007"/>
            </a:xfrm>
            <a:custGeom>
              <a:avLst/>
              <a:gdLst/>
              <a:ahLst/>
              <a:cxnLst/>
              <a:rect l="l" t="t" r="r" b="b"/>
              <a:pathLst>
                <a:path w="9603023" h="3811007">
                  <a:moveTo>
                    <a:pt x="146050" y="3811007"/>
                  </a:moveTo>
                  <a:lnTo>
                    <a:pt x="9456973" y="3811007"/>
                  </a:lnTo>
                  <a:cubicBezTo>
                    <a:pt x="9536984" y="3811007"/>
                    <a:pt x="9603023" y="3744967"/>
                    <a:pt x="9603023" y="3664957"/>
                  </a:cubicBezTo>
                  <a:lnTo>
                    <a:pt x="9603023" y="146050"/>
                  </a:lnTo>
                  <a:cubicBezTo>
                    <a:pt x="9603023" y="66040"/>
                    <a:pt x="9536984" y="0"/>
                    <a:pt x="9456973" y="0"/>
                  </a:cubicBezTo>
                  <a:lnTo>
                    <a:pt x="146050" y="0"/>
                  </a:lnTo>
                  <a:cubicBezTo>
                    <a:pt x="66040" y="0"/>
                    <a:pt x="0" y="66040"/>
                    <a:pt x="0" y="146050"/>
                  </a:cubicBezTo>
                  <a:lnTo>
                    <a:pt x="0" y="3664957"/>
                  </a:lnTo>
                  <a:cubicBezTo>
                    <a:pt x="0" y="3746237"/>
                    <a:pt x="66040" y="3811007"/>
                    <a:pt x="146050" y="3811007"/>
                  </a:cubicBezTo>
                  <a:close/>
                </a:path>
              </a:pathLst>
            </a:custGeom>
            <a:solidFill>
              <a:srgbClr val="FFFFFF"/>
            </a:solidFill>
          </p:spPr>
        </p:sp>
        <p:sp>
          <p:nvSpPr>
            <p:cNvPr id="4" name="Freeform 4"/>
            <p:cNvSpPr/>
            <p:nvPr/>
          </p:nvSpPr>
          <p:spPr>
            <a:xfrm>
              <a:off x="0" y="0"/>
              <a:ext cx="9667794" cy="3879587"/>
            </a:xfrm>
            <a:custGeom>
              <a:avLst/>
              <a:gdLst/>
              <a:ahLst/>
              <a:cxnLst/>
              <a:rect l="l" t="t" r="r" b="b"/>
              <a:pathLst>
                <a:path w="9667794" h="3879587">
                  <a:moveTo>
                    <a:pt x="9604294" y="74930"/>
                  </a:moveTo>
                  <a:cubicBezTo>
                    <a:pt x="9576353" y="30480"/>
                    <a:pt x="9526823" y="0"/>
                    <a:pt x="9469673" y="0"/>
                  </a:cubicBezTo>
                  <a:lnTo>
                    <a:pt x="158750" y="0"/>
                  </a:lnTo>
                  <a:cubicBezTo>
                    <a:pt x="71120" y="0"/>
                    <a:pt x="0" y="71120"/>
                    <a:pt x="0" y="158750"/>
                  </a:cubicBezTo>
                  <a:lnTo>
                    <a:pt x="0" y="3677657"/>
                  </a:lnTo>
                  <a:cubicBezTo>
                    <a:pt x="0" y="3729727"/>
                    <a:pt x="25400" y="3775447"/>
                    <a:pt x="63500" y="3804657"/>
                  </a:cubicBezTo>
                  <a:cubicBezTo>
                    <a:pt x="91440" y="3849107"/>
                    <a:pt x="140970" y="3879587"/>
                    <a:pt x="235139" y="3879587"/>
                  </a:cubicBezTo>
                  <a:lnTo>
                    <a:pt x="9509044" y="3879587"/>
                  </a:lnTo>
                  <a:cubicBezTo>
                    <a:pt x="9596673" y="3879587"/>
                    <a:pt x="9667794" y="3808467"/>
                    <a:pt x="9667794" y="3720837"/>
                  </a:cubicBezTo>
                  <a:lnTo>
                    <a:pt x="9667794" y="213340"/>
                  </a:lnTo>
                  <a:cubicBezTo>
                    <a:pt x="9667794" y="149860"/>
                    <a:pt x="9642394" y="104140"/>
                    <a:pt x="9604294" y="74930"/>
                  </a:cubicBezTo>
                  <a:close/>
                  <a:moveTo>
                    <a:pt x="12700" y="3677657"/>
                  </a:moveTo>
                  <a:lnTo>
                    <a:pt x="12700" y="158750"/>
                  </a:lnTo>
                  <a:cubicBezTo>
                    <a:pt x="12700" y="78740"/>
                    <a:pt x="78740" y="12700"/>
                    <a:pt x="158750" y="12700"/>
                  </a:cubicBezTo>
                  <a:lnTo>
                    <a:pt x="9469673" y="12700"/>
                  </a:lnTo>
                  <a:cubicBezTo>
                    <a:pt x="9549684" y="12700"/>
                    <a:pt x="9615723" y="78740"/>
                    <a:pt x="9615723" y="158750"/>
                  </a:cubicBezTo>
                  <a:lnTo>
                    <a:pt x="9615723" y="3677657"/>
                  </a:lnTo>
                  <a:cubicBezTo>
                    <a:pt x="9615723" y="3757667"/>
                    <a:pt x="9549684" y="3823707"/>
                    <a:pt x="9469673" y="3823707"/>
                  </a:cubicBezTo>
                  <a:lnTo>
                    <a:pt x="158750" y="3823707"/>
                  </a:lnTo>
                  <a:cubicBezTo>
                    <a:pt x="78740" y="3823707"/>
                    <a:pt x="12700" y="3758937"/>
                    <a:pt x="12700" y="3677657"/>
                  </a:cubicBezTo>
                  <a:close/>
                </a:path>
              </a:pathLst>
            </a:custGeom>
            <a:solidFill>
              <a:srgbClr val="000000"/>
            </a:solidFill>
          </p:spPr>
        </p:sp>
      </p:grpSp>
      <p:sp>
        <p:nvSpPr>
          <p:cNvPr id="5" name="TextBox 5"/>
          <p:cNvSpPr txBox="1"/>
          <p:nvPr/>
        </p:nvSpPr>
        <p:spPr>
          <a:xfrm>
            <a:off x="13346239" y="3002487"/>
            <a:ext cx="2697304"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SPONSORSHIP</a:t>
            </a:r>
          </a:p>
          <a:p>
            <a:pPr algn="ctr">
              <a:lnSpc>
                <a:spcPts val="5500"/>
              </a:lnSpc>
            </a:pPr>
            <a:r>
              <a:rPr lang="en-US" sz="2200" spc="43">
                <a:solidFill>
                  <a:srgbClr val="000000"/>
                </a:solidFill>
                <a:latin typeface="Public Sans"/>
              </a:rPr>
              <a:t>BRANDING</a:t>
            </a:r>
          </a:p>
          <a:p>
            <a:pPr algn="ctr">
              <a:lnSpc>
                <a:spcPts val="5500"/>
              </a:lnSpc>
            </a:pPr>
            <a:r>
              <a:rPr lang="en-US" sz="2200" spc="43">
                <a:solidFill>
                  <a:srgbClr val="000000"/>
                </a:solidFill>
                <a:latin typeface="Public Sans"/>
              </a:rPr>
              <a:t>LICENSING</a:t>
            </a:r>
          </a:p>
          <a:p>
            <a:pPr algn="ctr">
              <a:lnSpc>
                <a:spcPts val="5500"/>
              </a:lnSpc>
            </a:pPr>
            <a:r>
              <a:rPr lang="en-US" sz="2200" spc="43">
                <a:solidFill>
                  <a:srgbClr val="000000"/>
                </a:solidFill>
                <a:latin typeface="Public Sans"/>
              </a:rPr>
              <a:t>MERCHANDISE</a:t>
            </a:r>
          </a:p>
          <a:p>
            <a:pPr algn="ctr">
              <a:lnSpc>
                <a:spcPts val="5500"/>
              </a:lnSpc>
            </a:pPr>
            <a:r>
              <a:rPr lang="en-US" sz="2200" spc="43">
                <a:solidFill>
                  <a:srgbClr val="000000"/>
                </a:solidFill>
                <a:latin typeface="Public Sans"/>
              </a:rPr>
              <a:t>EVENTS</a:t>
            </a:r>
          </a:p>
          <a:p>
            <a:pPr algn="ctr">
              <a:lnSpc>
                <a:spcPts val="5500"/>
              </a:lnSpc>
            </a:pPr>
            <a:r>
              <a:rPr lang="en-US" sz="2200" spc="43">
                <a:solidFill>
                  <a:srgbClr val="000000"/>
                </a:solidFill>
                <a:latin typeface="Public Sans"/>
              </a:rPr>
              <a:t>PUBLICITY</a:t>
            </a:r>
          </a:p>
          <a:p>
            <a:pPr algn="ctr">
              <a:lnSpc>
                <a:spcPts val="5500"/>
              </a:lnSpc>
            </a:pPr>
            <a:r>
              <a:rPr lang="en-US" sz="2200" spc="43">
                <a:solidFill>
                  <a:srgbClr val="000000"/>
                </a:solidFill>
                <a:latin typeface="Public Sans"/>
              </a:rPr>
              <a:t>PR</a:t>
            </a:r>
          </a:p>
          <a:p>
            <a:pPr marL="0" lvl="0" indent="0" algn="ctr">
              <a:lnSpc>
                <a:spcPts val="5500"/>
              </a:lnSpc>
              <a:spcBef>
                <a:spcPct val="0"/>
              </a:spcBef>
            </a:pPr>
            <a:r>
              <a:rPr lang="en-US" sz="2200" spc="43">
                <a:solidFill>
                  <a:srgbClr val="000000"/>
                </a:solidFill>
                <a:latin typeface="Public Sans"/>
              </a:rPr>
              <a:t>SUSTAINABILITY</a:t>
            </a:r>
          </a:p>
        </p:txBody>
      </p:sp>
      <p:sp>
        <p:nvSpPr>
          <p:cNvPr id="6" name="TextBox 6"/>
          <p:cNvSpPr txBox="1"/>
          <p:nvPr/>
        </p:nvSpPr>
        <p:spPr>
          <a:xfrm>
            <a:off x="1994869" y="3002487"/>
            <a:ext cx="2673275" cy="5494655"/>
          </a:xfrm>
          <a:prstGeom prst="rect">
            <a:avLst/>
          </a:prstGeom>
        </p:spPr>
        <p:txBody>
          <a:bodyPr lIns="0" tIns="0" rIns="0" bIns="0" rtlCol="0" anchor="t">
            <a:spAutoFit/>
          </a:bodyPr>
          <a:lstStyle/>
          <a:p>
            <a:pPr algn="ctr">
              <a:lnSpc>
                <a:spcPts val="5500"/>
              </a:lnSpc>
            </a:pPr>
            <a:r>
              <a:rPr lang="en-US" sz="2200" spc="92">
                <a:solidFill>
                  <a:srgbClr val="000000"/>
                </a:solidFill>
                <a:latin typeface="Public Sans"/>
              </a:rPr>
              <a:t>SPORTS</a:t>
            </a:r>
          </a:p>
          <a:p>
            <a:pPr algn="ctr">
              <a:lnSpc>
                <a:spcPts val="5500"/>
              </a:lnSpc>
            </a:pPr>
            <a:r>
              <a:rPr lang="en-US" sz="2200" spc="92">
                <a:solidFill>
                  <a:srgbClr val="000000"/>
                </a:solidFill>
                <a:latin typeface="Public Sans"/>
              </a:rPr>
              <a:t>ENTERTAINMENT</a:t>
            </a:r>
          </a:p>
          <a:p>
            <a:pPr algn="ctr">
              <a:lnSpc>
                <a:spcPts val="5500"/>
              </a:lnSpc>
            </a:pPr>
            <a:r>
              <a:rPr lang="en-US" sz="2200" spc="92">
                <a:solidFill>
                  <a:srgbClr val="000000"/>
                </a:solidFill>
                <a:latin typeface="Public Sans"/>
              </a:rPr>
              <a:t>BUSINESS</a:t>
            </a:r>
          </a:p>
          <a:p>
            <a:pPr algn="ctr">
              <a:lnSpc>
                <a:spcPts val="5500"/>
              </a:lnSpc>
            </a:pPr>
            <a:r>
              <a:rPr lang="en-US" sz="2200" spc="92">
                <a:solidFill>
                  <a:srgbClr val="000000"/>
                </a:solidFill>
                <a:latin typeface="Public Sans"/>
              </a:rPr>
              <a:t>ECONOMICS</a:t>
            </a:r>
          </a:p>
          <a:p>
            <a:pPr algn="ctr">
              <a:lnSpc>
                <a:spcPts val="5500"/>
              </a:lnSpc>
            </a:pPr>
            <a:r>
              <a:rPr lang="en-US" sz="2200" spc="92">
                <a:solidFill>
                  <a:srgbClr val="000000"/>
                </a:solidFill>
                <a:latin typeface="Public Sans"/>
              </a:rPr>
              <a:t>GLOBAL CONSUMERS</a:t>
            </a:r>
          </a:p>
          <a:p>
            <a:pPr algn="ctr">
              <a:lnSpc>
                <a:spcPts val="5500"/>
              </a:lnSpc>
            </a:pPr>
            <a:r>
              <a:rPr lang="en-US" sz="2200" spc="92">
                <a:solidFill>
                  <a:srgbClr val="000000"/>
                </a:solidFill>
                <a:latin typeface="Public Sans"/>
              </a:rPr>
              <a:t>FANDOM</a:t>
            </a:r>
          </a:p>
          <a:p>
            <a:pPr algn="ctr">
              <a:lnSpc>
                <a:spcPts val="5500"/>
              </a:lnSpc>
            </a:pPr>
            <a:r>
              <a:rPr lang="en-US" sz="2200" spc="92">
                <a:solidFill>
                  <a:srgbClr val="000000"/>
                </a:solidFill>
                <a:latin typeface="Public Sans"/>
              </a:rPr>
              <a:t>PRODUCTS</a:t>
            </a:r>
          </a:p>
        </p:txBody>
      </p:sp>
      <p:sp>
        <p:nvSpPr>
          <p:cNvPr id="7" name="TextBox 7"/>
          <p:cNvSpPr txBox="1"/>
          <p:nvPr/>
        </p:nvSpPr>
        <p:spPr>
          <a:xfrm>
            <a:off x="5700345" y="3002487"/>
            <a:ext cx="2557079"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TICKETS</a:t>
            </a:r>
          </a:p>
          <a:p>
            <a:pPr algn="ctr">
              <a:lnSpc>
                <a:spcPts val="5500"/>
              </a:lnSpc>
            </a:pPr>
            <a:r>
              <a:rPr lang="en-US" sz="2200" spc="43">
                <a:solidFill>
                  <a:srgbClr val="000000"/>
                </a:solidFill>
                <a:latin typeface="Public Sans"/>
              </a:rPr>
              <a:t>SALES</a:t>
            </a:r>
          </a:p>
          <a:p>
            <a:pPr algn="ctr">
              <a:lnSpc>
                <a:spcPts val="5500"/>
              </a:lnSpc>
            </a:pPr>
            <a:r>
              <a:rPr lang="en-US" sz="2200" spc="43">
                <a:solidFill>
                  <a:srgbClr val="000000"/>
                </a:solidFill>
                <a:latin typeface="Public Sans"/>
              </a:rPr>
              <a:t>PRICING</a:t>
            </a:r>
          </a:p>
          <a:p>
            <a:pPr algn="ctr">
              <a:lnSpc>
                <a:spcPts val="5500"/>
              </a:lnSpc>
            </a:pPr>
            <a:r>
              <a:rPr lang="en-US" sz="2200" spc="43">
                <a:solidFill>
                  <a:srgbClr val="000000"/>
                </a:solidFill>
                <a:latin typeface="Public Sans"/>
              </a:rPr>
              <a:t>MARKETING</a:t>
            </a:r>
          </a:p>
          <a:p>
            <a:pPr algn="ctr">
              <a:lnSpc>
                <a:spcPts val="5500"/>
              </a:lnSpc>
            </a:pPr>
            <a:r>
              <a:rPr lang="en-US" sz="2200" spc="43">
                <a:solidFill>
                  <a:srgbClr val="000000"/>
                </a:solidFill>
                <a:latin typeface="Public Sans"/>
              </a:rPr>
              <a:t>MANAGEMENT</a:t>
            </a:r>
          </a:p>
          <a:p>
            <a:pPr algn="ctr">
              <a:lnSpc>
                <a:spcPts val="5500"/>
              </a:lnSpc>
            </a:pPr>
            <a:r>
              <a:rPr lang="en-US" sz="2200" spc="43">
                <a:solidFill>
                  <a:srgbClr val="000000"/>
                </a:solidFill>
                <a:latin typeface="Public Sans"/>
              </a:rPr>
              <a:t>CAREERS</a:t>
            </a:r>
          </a:p>
          <a:p>
            <a:pPr algn="ctr">
              <a:lnSpc>
                <a:spcPts val="5500"/>
              </a:lnSpc>
            </a:pPr>
            <a:r>
              <a:rPr lang="en-US" sz="2200" spc="43">
                <a:solidFill>
                  <a:srgbClr val="000000"/>
                </a:solidFill>
                <a:latin typeface="Public Sans"/>
              </a:rPr>
              <a:t>SOCIAL ISSUES</a:t>
            </a:r>
          </a:p>
          <a:p>
            <a:pPr marL="0" lvl="0" indent="0" algn="ctr">
              <a:lnSpc>
                <a:spcPts val="5500"/>
              </a:lnSpc>
              <a:spcBef>
                <a:spcPct val="0"/>
              </a:spcBef>
            </a:pPr>
            <a:r>
              <a:rPr lang="en-US" sz="2200" spc="43">
                <a:solidFill>
                  <a:srgbClr val="000000"/>
                </a:solidFill>
                <a:latin typeface="Public Sans"/>
              </a:rPr>
              <a:t>ATHLETES</a:t>
            </a:r>
          </a:p>
        </p:txBody>
      </p:sp>
      <p:sp>
        <p:nvSpPr>
          <p:cNvPr id="8" name="TextBox 8"/>
          <p:cNvSpPr txBox="1"/>
          <p:nvPr/>
        </p:nvSpPr>
        <p:spPr>
          <a:xfrm>
            <a:off x="9652662" y="3002487"/>
            <a:ext cx="2411788"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ENTERTAINERS</a:t>
            </a:r>
          </a:p>
          <a:p>
            <a:pPr algn="ctr">
              <a:lnSpc>
                <a:spcPts val="5500"/>
              </a:lnSpc>
            </a:pPr>
            <a:r>
              <a:rPr lang="en-US" sz="2200" spc="43">
                <a:solidFill>
                  <a:srgbClr val="000000"/>
                </a:solidFill>
                <a:latin typeface="Public Sans"/>
              </a:rPr>
              <a:t>VIEWERSHIP</a:t>
            </a:r>
          </a:p>
          <a:p>
            <a:pPr algn="ctr">
              <a:lnSpc>
                <a:spcPts val="5500"/>
              </a:lnSpc>
            </a:pPr>
            <a:r>
              <a:rPr lang="en-US" sz="2200" spc="43">
                <a:solidFill>
                  <a:srgbClr val="000000"/>
                </a:solidFill>
                <a:latin typeface="Public Sans"/>
              </a:rPr>
              <a:t>STADIUMS</a:t>
            </a:r>
          </a:p>
          <a:p>
            <a:pPr algn="ctr">
              <a:lnSpc>
                <a:spcPts val="5500"/>
              </a:lnSpc>
            </a:pPr>
            <a:r>
              <a:rPr lang="en-US" sz="2200" spc="43">
                <a:solidFill>
                  <a:srgbClr val="000000"/>
                </a:solidFill>
                <a:latin typeface="Public Sans"/>
              </a:rPr>
              <a:t>BALLPARKS</a:t>
            </a:r>
          </a:p>
          <a:p>
            <a:pPr algn="ctr">
              <a:lnSpc>
                <a:spcPts val="5500"/>
              </a:lnSpc>
            </a:pPr>
            <a:r>
              <a:rPr lang="en-US" sz="2200" spc="43">
                <a:solidFill>
                  <a:srgbClr val="000000"/>
                </a:solidFill>
                <a:latin typeface="Public Sans"/>
              </a:rPr>
              <a:t>ARENAS</a:t>
            </a:r>
          </a:p>
          <a:p>
            <a:pPr algn="ctr">
              <a:lnSpc>
                <a:spcPts val="5500"/>
              </a:lnSpc>
            </a:pPr>
            <a:r>
              <a:rPr lang="en-US" sz="2200" spc="43">
                <a:solidFill>
                  <a:srgbClr val="000000"/>
                </a:solidFill>
                <a:latin typeface="Public Sans"/>
              </a:rPr>
              <a:t>CONCERTS</a:t>
            </a:r>
          </a:p>
          <a:p>
            <a:pPr algn="ctr">
              <a:lnSpc>
                <a:spcPts val="5500"/>
              </a:lnSpc>
            </a:pPr>
            <a:r>
              <a:rPr lang="en-US" sz="2200" spc="43">
                <a:solidFill>
                  <a:srgbClr val="000000"/>
                </a:solidFill>
                <a:latin typeface="Public Sans"/>
              </a:rPr>
              <a:t>SOCIAL MEDIA</a:t>
            </a:r>
          </a:p>
          <a:p>
            <a:pPr marL="0" lvl="0" indent="0" algn="ctr">
              <a:lnSpc>
                <a:spcPts val="5500"/>
              </a:lnSpc>
              <a:spcBef>
                <a:spcPct val="0"/>
              </a:spcBef>
            </a:pPr>
            <a:r>
              <a:rPr lang="en-US" sz="2200" spc="43">
                <a:solidFill>
                  <a:srgbClr val="000000"/>
                </a:solidFill>
                <a:latin typeface="Public Sans"/>
              </a:rPr>
              <a:t>STREAMING</a:t>
            </a:r>
          </a:p>
        </p:txBody>
      </p:sp>
      <p:sp>
        <p:nvSpPr>
          <p:cNvPr id="9" name="TextBox 9"/>
          <p:cNvSpPr txBox="1"/>
          <p:nvPr/>
        </p:nvSpPr>
        <p:spPr>
          <a:xfrm>
            <a:off x="2328761" y="871738"/>
            <a:ext cx="13630478" cy="885825"/>
          </a:xfrm>
          <a:prstGeom prst="rect">
            <a:avLst/>
          </a:prstGeom>
        </p:spPr>
        <p:txBody>
          <a:bodyPr lIns="0" tIns="0" rIns="0" bIns="0" rtlCol="0" anchor="t">
            <a:spAutoFit/>
          </a:bodyPr>
          <a:lstStyle/>
          <a:p>
            <a:pPr algn="ctr">
              <a:lnSpc>
                <a:spcPts val="6600"/>
              </a:lnSpc>
            </a:pPr>
            <a:r>
              <a:rPr lang="en-US" sz="6000">
                <a:solidFill>
                  <a:srgbClr val="FFFFFF"/>
                </a:solidFill>
                <a:latin typeface="Bobby Jones"/>
              </a:rPr>
              <a:t>THE BUSINESS OF SPORTS &amp; ENTERTAINMENT </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6408025" y="2300592"/>
            <a:ext cx="516994" cy="569833"/>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2685">
            <a:off x="776979" y="8687634"/>
            <a:ext cx="516994" cy="569833"/>
          </a:xfrm>
          <a:prstGeom prst="rect">
            <a:avLst/>
          </a:prstGeom>
        </p:spPr>
      </p:pic>
      <p:sp>
        <p:nvSpPr>
          <p:cNvPr id="12" name="TextBox 12"/>
          <p:cNvSpPr txBox="1"/>
          <p:nvPr/>
        </p:nvSpPr>
        <p:spPr>
          <a:xfrm>
            <a:off x="-340325" y="9847830"/>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13" name="Picture 13"/>
          <p:cNvPicPr>
            <a:picLocks noChangeAspect="1"/>
          </p:cNvPicPr>
          <p:nvPr/>
        </p:nvPicPr>
        <p:blipFill>
          <a:blip r:embed="rId4"/>
          <a:srcRect/>
          <a:stretch>
            <a:fillRect/>
          </a:stretch>
        </p:blipFill>
        <p:spPr>
          <a:xfrm>
            <a:off x="186119" y="9756551"/>
            <a:ext cx="470533" cy="49619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srcRect/>
          <a:stretch>
            <a:fillRect/>
          </a:stretch>
        </p:blipFill>
        <p:spPr>
          <a:xfrm>
            <a:off x="7454794" y="3004665"/>
            <a:ext cx="3378412" cy="5128519"/>
          </a:xfrm>
          <a:prstGeom prst="rect">
            <a:avLst/>
          </a:prstGeom>
        </p:spPr>
      </p:pic>
      <p:sp>
        <p:nvSpPr>
          <p:cNvPr id="4" name="TextBox 4"/>
          <p:cNvSpPr txBox="1"/>
          <p:nvPr/>
        </p:nvSpPr>
        <p:spPr>
          <a:xfrm>
            <a:off x="1394066" y="577957"/>
            <a:ext cx="15499869" cy="1761957"/>
          </a:xfrm>
          <a:prstGeom prst="rect">
            <a:avLst/>
          </a:prstGeom>
        </p:spPr>
        <p:txBody>
          <a:bodyPr lIns="0" tIns="0" rIns="0" bIns="0" rtlCol="0" anchor="t">
            <a:spAutoFit/>
          </a:bodyPr>
          <a:lstStyle/>
          <a:p>
            <a:pPr algn="ctr">
              <a:lnSpc>
                <a:spcPts val="14849"/>
              </a:lnSpc>
            </a:pPr>
            <a:r>
              <a:rPr lang="en-US" sz="11500" dirty="0">
                <a:solidFill>
                  <a:srgbClr val="202B59"/>
                </a:solidFill>
                <a:latin typeface="Bobby Jones"/>
              </a:rPr>
              <a:t>Athlete compensation</a:t>
            </a:r>
          </a:p>
        </p:txBody>
      </p:sp>
      <p:sp>
        <p:nvSpPr>
          <p:cNvPr id="6" name="TextBox 5">
            <a:extLst>
              <a:ext uri="{FF2B5EF4-FFF2-40B4-BE49-F238E27FC236}">
                <a16:creationId xmlns:a16="http://schemas.microsoft.com/office/drawing/2014/main" id="{F317EB1A-438A-8446-B73D-4AEE02C92F55}"/>
              </a:ext>
            </a:extLst>
          </p:cNvPr>
          <p:cNvSpPr txBox="1"/>
          <p:nvPr/>
        </p:nvSpPr>
        <p:spPr>
          <a:xfrm>
            <a:off x="922288" y="8891835"/>
            <a:ext cx="164434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02060"/>
                </a:solidFill>
                <a:latin typeface="Public Sans Bold"/>
              </a:rPr>
              <a:t>THE BUSINESS OF SPORTS &amp; ENTERTAINMENT</a:t>
            </a:r>
          </a:p>
        </p:txBody>
      </p:sp>
    </p:spTree>
    <p:extLst>
      <p:ext uri="{BB962C8B-B14F-4D97-AF65-F5344CB8AC3E}">
        <p14:creationId xmlns:p14="http://schemas.microsoft.com/office/powerpoint/2010/main" val="64753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434975" y="1089785"/>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561729" y="845030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marL="0" marR="0" lvl="0" indent="0" algn="ctr" defTabSz="914400" rtl="0" eaLnBrk="1" fontAlgn="auto" latinLnBrk="0" hangingPunct="1">
              <a:lnSpc>
                <a:spcPts val="2215"/>
              </a:lnSpc>
              <a:spcBef>
                <a:spcPct val="0"/>
              </a:spcBef>
              <a:spcAft>
                <a:spcPts val="0"/>
              </a:spcAft>
              <a:buClrTx/>
              <a:buSzTx/>
              <a:buFontTx/>
              <a:buNone/>
              <a:tabLst/>
              <a:defRPr/>
            </a:pPr>
            <a:r>
              <a:rPr kumimoji="0" lang="en-US" sz="1582" b="0" i="0" u="none" strike="noStrike" kern="1200" cap="none" spc="0" normalizeH="0" baseline="0" noProof="0">
                <a:ln>
                  <a:noFill/>
                </a:ln>
                <a:solidFill>
                  <a:srgbClr val="000000"/>
                </a:solidFill>
                <a:effectLst/>
                <a:uLnTx/>
                <a:uFillTx/>
                <a:latin typeface="Public Sans"/>
                <a:ea typeface="+mn-ea"/>
                <a:cs typeface="+mn-c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grpSp>
        <p:nvGrpSpPr>
          <p:cNvPr id="12" name="Group 12"/>
          <p:cNvGrpSpPr/>
          <p:nvPr/>
        </p:nvGrpSpPr>
        <p:grpSpPr>
          <a:xfrm>
            <a:off x="276878" y="1034919"/>
            <a:ext cx="5971522" cy="6139200"/>
            <a:chOff x="0" y="95249"/>
            <a:chExt cx="6252634" cy="8185598"/>
          </a:xfrm>
        </p:grpSpPr>
        <p:sp>
          <p:nvSpPr>
            <p:cNvPr id="13" name="TextBox 13"/>
            <p:cNvSpPr txBox="1"/>
            <p:nvPr/>
          </p:nvSpPr>
          <p:spPr>
            <a:xfrm>
              <a:off x="0" y="95249"/>
              <a:ext cx="6252634" cy="5642571"/>
            </a:xfrm>
            <a:prstGeom prst="rect">
              <a:avLst/>
            </a:prstGeom>
          </p:spPr>
          <p:txBody>
            <a:bodyPr lIns="0" tIns="0" rIns="0" bIns="0" rtlCol="0" anchor="t">
              <a:spAutoFit/>
            </a:bodyPr>
            <a:lstStyle/>
            <a:p>
              <a:pPr marL="0" marR="0" lvl="0" indent="0" algn="ctr" defTabSz="914400" rtl="0" eaLnBrk="1" fontAlgn="auto" latinLnBrk="0" hangingPunct="1">
                <a:lnSpc>
                  <a:spcPts val="165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FFFFFF"/>
                  </a:solidFill>
                  <a:effectLst/>
                  <a:uLnTx/>
                  <a:uFillTx/>
                  <a:latin typeface="Bobby Jones"/>
                  <a:ea typeface="+mn-ea"/>
                  <a:cs typeface="+mn-cs"/>
                </a:rPr>
                <a:t>$37,500</a:t>
              </a:r>
            </a:p>
          </p:txBody>
        </p:sp>
        <p:sp>
          <p:nvSpPr>
            <p:cNvPr id="14" name="TextBox 14"/>
            <p:cNvSpPr txBox="1"/>
            <p:nvPr/>
          </p:nvSpPr>
          <p:spPr>
            <a:xfrm>
              <a:off x="0" y="3325731"/>
              <a:ext cx="6252634" cy="4955116"/>
            </a:xfrm>
            <a:prstGeom prst="rect">
              <a:avLst/>
            </a:prstGeom>
          </p:spPr>
          <p:txBody>
            <a:bodyPr lIns="0" tIns="0" rIns="0" bIns="0" rtlCol="0" anchor="t">
              <a:spAutoFit/>
            </a:bodyPr>
            <a:lstStyle/>
            <a:p>
              <a:pPr algn="ctr">
                <a:lnSpc>
                  <a:spcPts val="4899"/>
                </a:lnSpc>
              </a:pPr>
              <a:r>
                <a:rPr lang="en-US" sz="3500" dirty="0">
                  <a:solidFill>
                    <a:srgbClr val="FFFFFF"/>
                  </a:solidFill>
                  <a:latin typeface="Public Sans"/>
                </a:rPr>
                <a:t>A gold winner for Team USA earns $37,500 for the achievement, paid by the United States Olympic &amp; Paralympic Committee (USOPC)</a:t>
              </a:r>
            </a:p>
          </p:txBody>
        </p:sp>
      </p:grpSp>
      <p:grpSp>
        <p:nvGrpSpPr>
          <p:cNvPr id="15" name="Group 15"/>
          <p:cNvGrpSpPr/>
          <p:nvPr/>
        </p:nvGrpSpPr>
        <p:grpSpPr>
          <a:xfrm>
            <a:off x="12725400" y="3150883"/>
            <a:ext cx="4980651" cy="6760433"/>
            <a:chOff x="0" y="95249"/>
            <a:chExt cx="6640868" cy="9013911"/>
          </a:xfrm>
        </p:grpSpPr>
        <p:sp>
          <p:nvSpPr>
            <p:cNvPr id="16" name="TextBox 16"/>
            <p:cNvSpPr txBox="1"/>
            <p:nvPr/>
          </p:nvSpPr>
          <p:spPr>
            <a:xfrm>
              <a:off x="0" y="95249"/>
              <a:ext cx="6640868" cy="2821286"/>
            </a:xfrm>
            <a:prstGeom prst="rect">
              <a:avLst/>
            </a:prstGeom>
          </p:spPr>
          <p:txBody>
            <a:bodyPr lIns="0" tIns="0" rIns="0" bIns="0" rtlCol="0" anchor="t">
              <a:spAutoFit/>
            </a:bodyPr>
            <a:lstStyle/>
            <a:p>
              <a:pPr marL="0" marR="0" lvl="0" indent="0" algn="ctr" defTabSz="914400" rtl="0" eaLnBrk="1" fontAlgn="auto" latinLnBrk="0" hangingPunct="1">
                <a:lnSpc>
                  <a:spcPts val="165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000000"/>
                  </a:solidFill>
                  <a:effectLst/>
                  <a:uLnTx/>
                  <a:uFillTx/>
                  <a:latin typeface="Bobby Jones"/>
                  <a:ea typeface="+mn-ea"/>
                  <a:cs typeface="+mn-cs"/>
                </a:rPr>
                <a:t>$737k</a:t>
              </a:r>
            </a:p>
          </p:txBody>
        </p:sp>
        <p:sp>
          <p:nvSpPr>
            <p:cNvPr id="17" name="TextBox 17"/>
            <p:cNvSpPr txBox="1"/>
            <p:nvPr/>
          </p:nvSpPr>
          <p:spPr>
            <a:xfrm>
              <a:off x="0" y="3316205"/>
              <a:ext cx="6640868" cy="5792955"/>
            </a:xfrm>
            <a:prstGeom prst="rect">
              <a:avLst/>
            </a:prstGeom>
          </p:spPr>
          <p:txBody>
            <a:bodyPr lIns="0" tIns="0" rIns="0" bIns="0" rtlCol="0" anchor="t">
              <a:spAutoFit/>
            </a:bodyPr>
            <a:lstStyle/>
            <a:p>
              <a:pPr lvl="0" algn="ctr">
                <a:lnSpc>
                  <a:spcPts val="4900"/>
                </a:lnSpc>
              </a:pPr>
              <a:r>
                <a:rPr lang="en-US" sz="3500" dirty="0">
                  <a:solidFill>
                    <a:srgbClr val="000000"/>
                  </a:solidFill>
                  <a:latin typeface="Public Sans"/>
                </a:rPr>
                <a:t>A gold medal winner from Singapore would receive an Olympic medal bonus of $737,000 — nearly 20 times more, driven by the government.</a:t>
              </a:r>
              <a:endParaRPr kumimoji="0" lang="en-US" sz="3500" b="0" i="0" u="none" strike="noStrike" kern="1200" cap="none" spc="0" normalizeH="0" baseline="0" noProof="0" dirty="0">
                <a:ln>
                  <a:noFill/>
                </a:ln>
                <a:solidFill>
                  <a:srgbClr val="000000"/>
                </a:solidFill>
                <a:effectLst/>
                <a:uLnTx/>
                <a:uFillTx/>
                <a:latin typeface="Public Sans"/>
                <a:ea typeface="+mn-ea"/>
                <a:cs typeface="+mn-cs"/>
              </a:endParaRPr>
            </a:p>
          </p:txBody>
        </p:sp>
      </p:grpSp>
      <p:pic>
        <p:nvPicPr>
          <p:cNvPr id="19" name="Picture 7">
            <a:extLst>
              <a:ext uri="{FF2B5EF4-FFF2-40B4-BE49-F238E27FC236}">
                <a16:creationId xmlns:a16="http://schemas.microsoft.com/office/drawing/2014/main" id="{64CCA6A1-0493-A74A-805F-8DDC8A2A42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436037" y="2141613"/>
            <a:ext cx="3415927" cy="5927855"/>
          </a:xfrm>
          <a:prstGeom prst="rect">
            <a:avLst/>
          </a:prstGeom>
        </p:spPr>
      </p:pic>
    </p:spTree>
    <p:extLst>
      <p:ext uri="{BB962C8B-B14F-4D97-AF65-F5344CB8AC3E}">
        <p14:creationId xmlns:p14="http://schemas.microsoft.com/office/powerpoint/2010/main" val="164830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128084"/>
            <a:ext cx="18288000" cy="2158916"/>
          </a:xfrm>
          <a:prstGeom prst="rect">
            <a:avLst/>
          </a:prstGeom>
          <a:solidFill>
            <a:srgbClr val="4B6FE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2452748" y="7395899"/>
            <a:ext cx="516994" cy="56983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4430376" y="7591364"/>
            <a:ext cx="348654" cy="384288"/>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52784">
            <a:off x="15259087" y="8989552"/>
            <a:ext cx="348654" cy="38428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8359">
            <a:off x="3140621" y="8922625"/>
            <a:ext cx="516994" cy="56983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46408" y="7570817"/>
            <a:ext cx="1857190" cy="2716183"/>
          </a:xfrm>
          <a:prstGeom prst="rect">
            <a:avLst/>
          </a:prstGeom>
        </p:spPr>
      </p:pic>
      <p:grpSp>
        <p:nvGrpSpPr>
          <p:cNvPr id="8" name="Group 8"/>
          <p:cNvGrpSpPr/>
          <p:nvPr/>
        </p:nvGrpSpPr>
        <p:grpSpPr>
          <a:xfrm>
            <a:off x="294968" y="163690"/>
            <a:ext cx="17653302" cy="9166995"/>
            <a:chOff x="0" y="382507"/>
            <a:chExt cx="23537737" cy="12222660"/>
          </a:xfrm>
        </p:grpSpPr>
        <p:sp>
          <p:nvSpPr>
            <p:cNvPr id="9" name="TextBox 9"/>
            <p:cNvSpPr txBox="1"/>
            <p:nvPr/>
          </p:nvSpPr>
          <p:spPr>
            <a:xfrm>
              <a:off x="0" y="382507"/>
              <a:ext cx="23537737" cy="1956857"/>
            </a:xfrm>
            <a:prstGeom prst="rect">
              <a:avLst/>
            </a:prstGeom>
          </p:spPr>
          <p:txBody>
            <a:bodyPr lIns="0" tIns="0" rIns="0" bIns="0" rtlCol="0" anchor="t">
              <a:spAutoFit/>
            </a:bodyPr>
            <a:lstStyle/>
            <a:p>
              <a:pPr marL="0" lvl="0" indent="0" algn="ctr">
                <a:lnSpc>
                  <a:spcPts val="11000"/>
                </a:lnSpc>
                <a:spcBef>
                  <a:spcPct val="0"/>
                </a:spcBef>
              </a:pPr>
              <a:r>
                <a:rPr lang="en-US" sz="9999" dirty="0">
                  <a:solidFill>
                    <a:srgbClr val="000000"/>
                  </a:solidFill>
                  <a:latin typeface="Bobby Jones"/>
                </a:rPr>
                <a:t>SOURCES</a:t>
              </a:r>
            </a:p>
          </p:txBody>
        </p:sp>
        <p:sp>
          <p:nvSpPr>
            <p:cNvPr id="10" name="TextBox 10"/>
            <p:cNvSpPr txBox="1"/>
            <p:nvPr/>
          </p:nvSpPr>
          <p:spPr>
            <a:xfrm>
              <a:off x="724309" y="2339364"/>
              <a:ext cx="22813428" cy="10265803"/>
            </a:xfrm>
            <a:prstGeom prst="rect">
              <a:avLst/>
            </a:prstGeom>
          </p:spPr>
          <p:txBody>
            <a:bodyPr wrap="square" lIns="0" tIns="0" rIns="0" bIns="0" rtlCol="0" anchor="t">
              <a:spAutoFit/>
            </a:bodyPr>
            <a:lstStyle/>
            <a:p>
              <a:pPr>
                <a:lnSpc>
                  <a:spcPts val="2520"/>
                </a:lnSpc>
              </a:pPr>
              <a:r>
                <a:rPr lang="en-US" sz="1800" dirty="0">
                  <a:solidFill>
                    <a:srgbClr val="000000"/>
                  </a:solidFill>
                  <a:latin typeface="Public Sans"/>
                </a:rPr>
                <a:t>https://</a:t>
              </a:r>
              <a:r>
                <a:rPr lang="en-US" sz="1800" dirty="0" err="1">
                  <a:solidFill>
                    <a:srgbClr val="000000"/>
                  </a:solidFill>
                  <a:latin typeface="Public Sans"/>
                </a:rPr>
                <a:t>www.cnbc.com</a:t>
              </a:r>
              <a:r>
                <a:rPr lang="en-US" sz="1800" dirty="0">
                  <a:solidFill>
                    <a:srgbClr val="000000"/>
                  </a:solidFill>
                  <a:latin typeface="Public Sans"/>
                </a:rPr>
                <a:t>/2021/07/26/tokyo-olympics-ratings-19point8-million-viewers-watched-sunday.html</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www.weforum.org</a:t>
              </a:r>
              <a:r>
                <a:rPr lang="en-US" sz="1800" dirty="0">
                  <a:solidFill>
                    <a:srgbClr val="000000"/>
                  </a:solidFill>
                  <a:latin typeface="Public Sans"/>
                </a:rPr>
                <a:t>/agenda/2021/07/tokyo-2020-olympics-numbers</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www.cnn.com</a:t>
              </a:r>
              <a:r>
                <a:rPr lang="en-US" sz="1800" dirty="0">
                  <a:solidFill>
                    <a:srgbClr val="000000"/>
                  </a:solidFill>
                  <a:latin typeface="Public Sans"/>
                </a:rPr>
                <a:t>/2021/06/03/sport/</a:t>
              </a:r>
              <a:r>
                <a:rPr lang="en-US" sz="1800" dirty="0" err="1">
                  <a:solidFill>
                    <a:srgbClr val="000000"/>
                  </a:solidFill>
                  <a:latin typeface="Public Sans"/>
                </a:rPr>
                <a:t>tokyo</a:t>
              </a:r>
              <a:r>
                <a:rPr lang="en-US" sz="1800" dirty="0">
                  <a:solidFill>
                    <a:srgbClr val="000000"/>
                  </a:solidFill>
                  <a:latin typeface="Public Sans"/>
                </a:rPr>
                <a:t>-</a:t>
              </a:r>
              <a:r>
                <a:rPr lang="en-US" sz="1800" dirty="0" err="1">
                  <a:solidFill>
                    <a:srgbClr val="000000"/>
                  </a:solidFill>
                  <a:latin typeface="Public Sans"/>
                </a:rPr>
                <a:t>olympics</a:t>
              </a:r>
              <a:r>
                <a:rPr lang="en-US" sz="1800" dirty="0">
                  <a:solidFill>
                    <a:srgbClr val="000000"/>
                  </a:solidFill>
                  <a:latin typeface="Public Sans"/>
                </a:rPr>
                <a:t>-volunteers-covid-</a:t>
              </a:r>
              <a:r>
                <a:rPr lang="en-US" sz="1800" dirty="0" err="1">
                  <a:solidFill>
                    <a:srgbClr val="000000"/>
                  </a:solidFill>
                  <a:latin typeface="Public Sans"/>
                </a:rPr>
                <a:t>intl</a:t>
              </a:r>
              <a:r>
                <a:rPr lang="en-US" sz="1800" dirty="0">
                  <a:solidFill>
                    <a:srgbClr val="000000"/>
                  </a:solidFill>
                  <a:latin typeface="Public Sans"/>
                </a:rPr>
                <a:t>-</a:t>
              </a:r>
              <a:r>
                <a:rPr lang="en-US" sz="1800" dirty="0" err="1">
                  <a:solidFill>
                    <a:srgbClr val="000000"/>
                  </a:solidFill>
                  <a:latin typeface="Public Sans"/>
                </a:rPr>
                <a:t>hnk</a:t>
              </a:r>
              <a:r>
                <a:rPr lang="en-US" sz="1800" dirty="0">
                  <a:solidFill>
                    <a:srgbClr val="000000"/>
                  </a:solidFill>
                  <a:latin typeface="Public Sans"/>
                </a:rPr>
                <a:t>/</a:t>
              </a:r>
              <a:r>
                <a:rPr lang="en-US" sz="1800" dirty="0" err="1">
                  <a:solidFill>
                    <a:srgbClr val="000000"/>
                  </a:solidFill>
                  <a:latin typeface="Public Sans"/>
                </a:rPr>
                <a:t>index.html</a:t>
              </a:r>
              <a:endParaRPr lang="en-US" sz="1800" dirty="0">
                <a:solidFill>
                  <a:srgbClr val="000000"/>
                </a:solidFill>
                <a:latin typeface="Public Sans"/>
              </a:endParaRP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adage.com</a:t>
              </a:r>
              <a:r>
                <a:rPr lang="en-US" sz="1800" dirty="0">
                  <a:solidFill>
                    <a:srgbClr val="000000"/>
                  </a:solidFill>
                  <a:latin typeface="Public Sans"/>
                </a:rPr>
                <a:t>/article/special-report-</a:t>
              </a:r>
              <a:r>
                <a:rPr lang="en-US" sz="1800" dirty="0" err="1">
                  <a:solidFill>
                    <a:srgbClr val="000000"/>
                  </a:solidFill>
                  <a:latin typeface="Public Sans"/>
                </a:rPr>
                <a:t>olympics</a:t>
              </a:r>
              <a:r>
                <a:rPr lang="en-US" sz="1800" dirty="0">
                  <a:solidFill>
                    <a:srgbClr val="000000"/>
                  </a:solidFill>
                  <a:latin typeface="Public Sans"/>
                </a:rPr>
                <a:t>/faq-everything-you-need-know-advertising-marketing-sponsorship-athlete-pay-nbc-olympics-2020-2021/2351056</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www.insider.com</a:t>
              </a:r>
              <a:r>
                <a:rPr lang="en-US" sz="1800" dirty="0">
                  <a:solidFill>
                    <a:srgbClr val="000000"/>
                  </a:solidFill>
                  <a:latin typeface="Public Sans"/>
                </a:rPr>
                <a:t>/tokyo-olympics-medals-recycled-cell-phones-2021-7</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www.northjersey.com</a:t>
              </a:r>
              <a:r>
                <a:rPr lang="en-US" sz="1800" dirty="0">
                  <a:solidFill>
                    <a:srgbClr val="000000"/>
                  </a:solidFill>
                  <a:latin typeface="Public Sans"/>
                </a:rPr>
                <a:t>/story/sports/</a:t>
              </a:r>
              <a:r>
                <a:rPr lang="en-US" sz="1800" dirty="0" err="1">
                  <a:solidFill>
                    <a:srgbClr val="000000"/>
                  </a:solidFill>
                  <a:latin typeface="Public Sans"/>
                </a:rPr>
                <a:t>olympics</a:t>
              </a:r>
              <a:r>
                <a:rPr lang="en-US" sz="1800" dirty="0">
                  <a:solidFill>
                    <a:srgbClr val="000000"/>
                  </a:solidFill>
                  <a:latin typeface="Public Sans"/>
                </a:rPr>
                <a:t>/2021/07/22/women-</a:t>
              </a:r>
              <a:r>
                <a:rPr lang="en-US" sz="1800" dirty="0" err="1">
                  <a:solidFill>
                    <a:srgbClr val="000000"/>
                  </a:solidFill>
                  <a:latin typeface="Public Sans"/>
                </a:rPr>
                <a:t>tokyo</a:t>
              </a:r>
              <a:r>
                <a:rPr lang="en-US" sz="1800" dirty="0">
                  <a:solidFill>
                    <a:srgbClr val="000000"/>
                  </a:solidFill>
                  <a:latin typeface="Public Sans"/>
                </a:rPr>
                <a:t>-</a:t>
              </a:r>
              <a:r>
                <a:rPr lang="en-US" sz="1800" dirty="0" err="1">
                  <a:solidFill>
                    <a:srgbClr val="000000"/>
                  </a:solidFill>
                  <a:latin typeface="Public Sans"/>
                </a:rPr>
                <a:t>olympics</a:t>
              </a:r>
              <a:r>
                <a:rPr lang="en-US" sz="1800" dirty="0">
                  <a:solidFill>
                    <a:srgbClr val="000000"/>
                  </a:solidFill>
                  <a:latin typeface="Public Sans"/>
                </a:rPr>
                <a:t>-team-</a:t>
              </a:r>
              <a:r>
                <a:rPr lang="en-US" sz="1800" dirty="0" err="1">
                  <a:solidFill>
                    <a:srgbClr val="000000"/>
                  </a:solidFill>
                  <a:latin typeface="Public Sans"/>
                </a:rPr>
                <a:t>usa</a:t>
              </a:r>
              <a:r>
                <a:rPr lang="en-US" sz="1800" dirty="0">
                  <a:solidFill>
                    <a:srgbClr val="000000"/>
                  </a:solidFill>
                  <a:latin typeface="Public Sans"/>
                </a:rPr>
                <a:t>-men/8025869002</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wallethub.com</a:t>
              </a:r>
              <a:r>
                <a:rPr lang="en-US" sz="1800" dirty="0">
                  <a:solidFill>
                    <a:srgbClr val="000000"/>
                  </a:solidFill>
                  <a:latin typeface="Public Sans"/>
                </a:rPr>
                <a:t>/blog/</a:t>
              </a:r>
              <a:r>
                <a:rPr lang="en-US" sz="1800" dirty="0" err="1">
                  <a:solidFill>
                    <a:srgbClr val="000000"/>
                  </a:solidFill>
                  <a:latin typeface="Public Sans"/>
                </a:rPr>
                <a:t>olympics</a:t>
              </a:r>
              <a:r>
                <a:rPr lang="en-US" sz="1800" dirty="0">
                  <a:solidFill>
                    <a:srgbClr val="000000"/>
                  </a:solidFill>
                  <a:latin typeface="Public Sans"/>
                </a:rPr>
                <a:t>-fun-facts/22356</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www.globalcitizen.org</a:t>
              </a:r>
              <a:r>
                <a:rPr lang="en-US" sz="1800" dirty="0">
                  <a:solidFill>
                    <a:srgbClr val="000000"/>
                  </a:solidFill>
                  <a:latin typeface="Public Sans"/>
                </a:rPr>
                <a:t>/</a:t>
              </a:r>
              <a:r>
                <a:rPr lang="en-US" sz="1800" dirty="0" err="1">
                  <a:solidFill>
                    <a:srgbClr val="000000"/>
                  </a:solidFill>
                  <a:latin typeface="Public Sans"/>
                </a:rPr>
                <a:t>en</a:t>
              </a:r>
              <a:r>
                <a:rPr lang="en-US" sz="1800" dirty="0">
                  <a:solidFill>
                    <a:srgbClr val="000000"/>
                  </a:solidFill>
                  <a:latin typeface="Public Sans"/>
                </a:rPr>
                <a:t>/content/tokyo-olympics-2020-gender-equality-women</a:t>
              </a:r>
            </a:p>
            <a:p>
              <a:pPr>
                <a:lnSpc>
                  <a:spcPts val="2520"/>
                </a:lnSpc>
              </a:pPr>
              <a:endParaRPr lang="en-US" sz="1800" dirty="0">
                <a:solidFill>
                  <a:srgbClr val="000000"/>
                </a:solidFill>
                <a:latin typeface="Public Sans"/>
              </a:endParaRPr>
            </a:p>
            <a:p>
              <a:pPr>
                <a:lnSpc>
                  <a:spcPts val="2520"/>
                </a:lnSpc>
              </a:pPr>
              <a:r>
                <a:rPr lang="en-US" sz="1800" dirty="0">
                  <a:solidFill>
                    <a:srgbClr val="000000"/>
                  </a:solidFill>
                  <a:latin typeface="Public Sans"/>
                </a:rPr>
                <a:t>https://</a:t>
              </a:r>
              <a:r>
                <a:rPr lang="en-US" sz="1800" dirty="0" err="1">
                  <a:solidFill>
                    <a:srgbClr val="000000"/>
                  </a:solidFill>
                  <a:latin typeface="Public Sans"/>
                </a:rPr>
                <a:t>www.nbcnews.com</a:t>
              </a:r>
              <a:r>
                <a:rPr lang="en-US" sz="1800" dirty="0">
                  <a:solidFill>
                    <a:srgbClr val="000000"/>
                  </a:solidFill>
                  <a:latin typeface="Public Sans"/>
                </a:rPr>
                <a:t>/news/sports/norwegian-women-s-beach-handball-team-fined-not-playing-bikinis-n1274453</a:t>
              </a:r>
            </a:p>
            <a:p>
              <a:pPr algn="ctr">
                <a:lnSpc>
                  <a:spcPts val="3920"/>
                </a:lnSpc>
              </a:pPr>
              <a:endParaRPr lang="en-US" sz="1800" dirty="0">
                <a:solidFill>
                  <a:srgbClr val="000000"/>
                </a:solidFill>
                <a:latin typeface="Public Sans"/>
              </a:endParaRPr>
            </a:p>
            <a:p>
              <a:pPr algn="ctr">
                <a:lnSpc>
                  <a:spcPts val="3920"/>
                </a:lnSpc>
              </a:pPr>
              <a:endParaRPr lang="en-US" sz="1800" dirty="0">
                <a:solidFill>
                  <a:srgbClr val="000000"/>
                </a:solidFill>
                <a:latin typeface="Public Sans"/>
              </a:endParaRPr>
            </a:p>
            <a:p>
              <a:pPr algn="ctr">
                <a:lnSpc>
                  <a:spcPts val="3920"/>
                </a:lnSpc>
              </a:pPr>
              <a:endParaRPr lang="en-US" sz="1800" dirty="0">
                <a:solidFill>
                  <a:srgbClr val="000000"/>
                </a:solidFill>
                <a:latin typeface="Public Sans"/>
              </a:endParaRPr>
            </a:p>
            <a:p>
              <a:pPr algn="ctr">
                <a:lnSpc>
                  <a:spcPts val="3920"/>
                </a:lnSpc>
              </a:pPr>
              <a:endParaRPr lang="en-US" sz="1800" dirty="0">
                <a:solidFill>
                  <a:srgbClr val="000000"/>
                </a:solidFill>
                <a:latin typeface="Public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4464" y="0"/>
            <a:ext cx="9685032" cy="10534365"/>
          </a:xfrm>
          <a:prstGeom prst="rect">
            <a:avLst/>
          </a:prstGeom>
        </p:spPr>
      </p:pic>
      <p:pic>
        <p:nvPicPr>
          <p:cNvPr id="4" name="Picture 4"/>
          <p:cNvPicPr>
            <a:picLocks noChangeAspect="1"/>
          </p:cNvPicPr>
          <p:nvPr/>
        </p:nvPicPr>
        <p:blipFill>
          <a:blip r:embed="rId4"/>
          <a:srcRect/>
          <a:stretch>
            <a:fillRect/>
          </a:stretch>
        </p:blipFill>
        <p:spPr>
          <a:xfrm>
            <a:off x="11552442" y="5500702"/>
            <a:ext cx="5352815" cy="2471216"/>
          </a:xfrm>
          <a:prstGeom prst="rect">
            <a:avLst/>
          </a:prstGeom>
        </p:spPr>
      </p:pic>
      <p:sp>
        <p:nvSpPr>
          <p:cNvPr id="5" name="TextBox 5"/>
          <p:cNvSpPr txBox="1"/>
          <p:nvPr/>
        </p:nvSpPr>
        <p:spPr>
          <a:xfrm>
            <a:off x="11016880" y="307975"/>
            <a:ext cx="6423938" cy="4835525"/>
          </a:xfrm>
          <a:prstGeom prst="rect">
            <a:avLst/>
          </a:prstGeom>
        </p:spPr>
        <p:txBody>
          <a:bodyPr lIns="0" tIns="0" rIns="0" bIns="0" rtlCol="0" anchor="t">
            <a:spAutoFit/>
          </a:bodyPr>
          <a:lstStyle/>
          <a:p>
            <a:pPr algn="ctr">
              <a:lnSpc>
                <a:spcPts val="18699"/>
              </a:lnSpc>
            </a:pPr>
            <a:r>
              <a:rPr lang="en-US" sz="17000">
                <a:solidFill>
                  <a:srgbClr val="4B6FED"/>
                </a:solidFill>
                <a:latin typeface="Bobby Jones"/>
              </a:rPr>
              <a:t>TOKYO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67479" y="0"/>
            <a:ext cx="4526280" cy="10287000"/>
          </a:xfrm>
          <a:prstGeom prst="rect">
            <a:avLst/>
          </a:prstGeom>
        </p:spPr>
      </p:pic>
      <p:grpSp>
        <p:nvGrpSpPr>
          <p:cNvPr id="6" name="Group 6"/>
          <p:cNvGrpSpPr/>
          <p:nvPr/>
        </p:nvGrpSpPr>
        <p:grpSpPr>
          <a:xfrm>
            <a:off x="1028700" y="3924076"/>
            <a:ext cx="4641038" cy="5558173"/>
            <a:chOff x="0" y="0"/>
            <a:chExt cx="6188050" cy="7410898"/>
          </a:xfrm>
        </p:grpSpPr>
        <p:sp>
          <p:nvSpPr>
            <p:cNvPr id="7" name="TextBox 7"/>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a:t>
              </a:r>
            </a:p>
          </p:txBody>
        </p:sp>
        <p:sp>
          <p:nvSpPr>
            <p:cNvPr id="8" name="TextBox 8"/>
            <p:cNvSpPr txBox="1"/>
            <p:nvPr/>
          </p:nvSpPr>
          <p:spPr>
            <a:xfrm>
              <a:off x="0" y="3325731"/>
              <a:ext cx="6188050" cy="4085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This is the second time Tokyo has hosted the Olympic Games (the first was in 1964) </a:t>
              </a:r>
            </a:p>
          </p:txBody>
        </p:sp>
      </p:grpSp>
      <p:grpSp>
        <p:nvGrpSpPr>
          <p:cNvPr id="9" name="Group 9"/>
          <p:cNvGrpSpPr/>
          <p:nvPr/>
        </p:nvGrpSpPr>
        <p:grpSpPr>
          <a:xfrm>
            <a:off x="12618262" y="646486"/>
            <a:ext cx="4641038" cy="4319923"/>
            <a:chOff x="0" y="0"/>
            <a:chExt cx="6188050" cy="5759898"/>
          </a:xfrm>
        </p:grpSpPr>
        <p:sp>
          <p:nvSpPr>
            <p:cNvPr id="10" name="TextBox 10"/>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11,000</a:t>
              </a:r>
            </a:p>
          </p:txBody>
        </p:sp>
        <p:sp>
          <p:nvSpPr>
            <p:cNvPr id="11" name="TextBox 11"/>
            <p:cNvSpPr txBox="1"/>
            <p:nvPr/>
          </p:nvSpPr>
          <p:spPr>
            <a:xfrm>
              <a:off x="0" y="3316206"/>
              <a:ext cx="6188050" cy="2443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More than 11,000 athletes will compete in the Tokyo Games</a:t>
              </a:r>
            </a:p>
          </p:txBody>
        </p:sp>
      </p:grpSp>
      <p:sp>
        <p:nvSpPr>
          <p:cNvPr id="12" name="TextBox 12"/>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13" name="Picture 13"/>
          <p:cNvPicPr>
            <a:picLocks noChangeAspect="1"/>
          </p:cNvPicPr>
          <p:nvPr/>
        </p:nvPicPr>
        <p:blipFill>
          <a:blip r:embed="rId8"/>
          <a:srcRect/>
          <a:stretch>
            <a:fillRect/>
          </a:stretch>
        </p:blipFill>
        <p:spPr>
          <a:xfrm>
            <a:off x="14242444" y="9620412"/>
            <a:ext cx="470533" cy="4961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87196" y="646486"/>
            <a:ext cx="6257570" cy="9640514"/>
          </a:xfrm>
          <a:prstGeom prst="rect">
            <a:avLst/>
          </a:prstGeom>
        </p:spPr>
      </p:pic>
      <p:grpSp>
        <p:nvGrpSpPr>
          <p:cNvPr id="8" name="Group 8"/>
          <p:cNvGrpSpPr/>
          <p:nvPr/>
        </p:nvGrpSpPr>
        <p:grpSpPr>
          <a:xfrm>
            <a:off x="276878" y="284436"/>
            <a:ext cx="5392860" cy="6796423"/>
            <a:chOff x="0" y="0"/>
            <a:chExt cx="7190480" cy="9061898"/>
          </a:xfrm>
        </p:grpSpPr>
        <p:sp>
          <p:nvSpPr>
            <p:cNvPr id="9" name="TextBox 9"/>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a:t>
              </a:r>
            </a:p>
          </p:txBody>
        </p:sp>
        <p:sp>
          <p:nvSpPr>
            <p:cNvPr id="10" name="TextBox 10"/>
            <p:cNvSpPr txBox="1"/>
            <p:nvPr/>
          </p:nvSpPr>
          <p:spPr>
            <a:xfrm>
              <a:off x="0" y="3325731"/>
              <a:ext cx="7190480" cy="5736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Summer Games are taking place one year later than originally planned as the result of the COVID-19 pandemic (although the branding remains "Tokyo 2020") </a:t>
              </a:r>
            </a:p>
          </p:txBody>
        </p:sp>
      </p:grpSp>
      <p:grpSp>
        <p:nvGrpSpPr>
          <p:cNvPr id="11" name="Group 11"/>
          <p:cNvGrpSpPr/>
          <p:nvPr/>
        </p:nvGrpSpPr>
        <p:grpSpPr>
          <a:xfrm>
            <a:off x="12036349" y="3454090"/>
            <a:ext cx="5730149" cy="5558173"/>
            <a:chOff x="0" y="0"/>
            <a:chExt cx="7640199" cy="7410898"/>
          </a:xfrm>
        </p:grpSpPr>
        <p:sp>
          <p:nvSpPr>
            <p:cNvPr id="12" name="TextBox 12"/>
            <p:cNvSpPr txBox="1"/>
            <p:nvPr/>
          </p:nvSpPr>
          <p:spPr>
            <a:xfrm>
              <a:off x="0" y="95250"/>
              <a:ext cx="764019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205</a:t>
              </a:r>
            </a:p>
          </p:txBody>
        </p:sp>
        <p:sp>
          <p:nvSpPr>
            <p:cNvPr id="13" name="TextBox 13"/>
            <p:cNvSpPr txBox="1"/>
            <p:nvPr/>
          </p:nvSpPr>
          <p:spPr>
            <a:xfrm>
              <a:off x="0" y="3316206"/>
              <a:ext cx="7640199"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Athletes representing 205 different countries will be competing, demonstrating the global nature of sports and entertainment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2002765" y="492069"/>
            <a:ext cx="546115" cy="6019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450095" y="9194334"/>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82560" y="221944"/>
            <a:ext cx="6693262" cy="10065056"/>
          </a:xfrm>
          <a:prstGeom prst="rect">
            <a:avLst/>
          </a:prstGeom>
        </p:spPr>
      </p:pic>
      <p:grpSp>
        <p:nvGrpSpPr>
          <p:cNvPr id="8" name="Group 8"/>
          <p:cNvGrpSpPr/>
          <p:nvPr/>
        </p:nvGrpSpPr>
        <p:grpSpPr>
          <a:xfrm>
            <a:off x="438765" y="4226031"/>
            <a:ext cx="4641038" cy="4319923"/>
            <a:chOff x="0" y="0"/>
            <a:chExt cx="6188050" cy="57598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33</a:t>
              </a:r>
            </a:p>
          </p:txBody>
        </p:sp>
        <p:sp>
          <p:nvSpPr>
            <p:cNvPr id="10" name="TextBox 10"/>
            <p:cNvSpPr txBox="1"/>
            <p:nvPr/>
          </p:nvSpPr>
          <p:spPr>
            <a:xfrm>
              <a:off x="0" y="3325731"/>
              <a:ext cx="6188050" cy="2434167"/>
            </a:xfrm>
            <a:prstGeom prst="rect">
              <a:avLst/>
            </a:prstGeom>
          </p:spPr>
          <p:txBody>
            <a:bodyPr lIns="0" tIns="0" rIns="0" bIns="0" rtlCol="0" anchor="t">
              <a:spAutoFit/>
            </a:bodyPr>
            <a:lstStyle/>
            <a:p>
              <a:pPr algn="ctr">
                <a:lnSpc>
                  <a:spcPts val="4899"/>
                </a:lnSpc>
              </a:pPr>
              <a:r>
                <a:rPr lang="en-US" sz="3500">
                  <a:solidFill>
                    <a:srgbClr val="FFFFFF"/>
                  </a:solidFill>
                  <a:latin typeface="Public Sans"/>
                </a:rPr>
                <a:t>The Tokyo Games featured 33 different sports</a:t>
              </a:r>
            </a:p>
          </p:txBody>
        </p:sp>
      </p:grpSp>
      <p:grpSp>
        <p:nvGrpSpPr>
          <p:cNvPr id="11" name="Group 11"/>
          <p:cNvGrpSpPr/>
          <p:nvPr/>
        </p:nvGrpSpPr>
        <p:grpSpPr>
          <a:xfrm>
            <a:off x="13208198" y="1028700"/>
            <a:ext cx="4641038" cy="6796423"/>
            <a:chOff x="0" y="0"/>
            <a:chExt cx="6188050" cy="9061898"/>
          </a:xfrm>
        </p:grpSpPr>
        <p:sp>
          <p:nvSpPr>
            <p:cNvPr id="12" name="TextBox 12"/>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4</a:t>
              </a:r>
            </a:p>
          </p:txBody>
        </p:sp>
        <p:sp>
          <p:nvSpPr>
            <p:cNvPr id="13" name="TextBox 13"/>
            <p:cNvSpPr txBox="1"/>
            <p:nvPr/>
          </p:nvSpPr>
          <p:spPr>
            <a:xfrm>
              <a:off x="0" y="3316206"/>
              <a:ext cx="6188050" cy="5745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Four sports – karate, sport climbing, skateboarding and surfing – were included in Olympic  competition for the first in history</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870233"/>
            <a:ext cx="18288000" cy="1416767"/>
          </a:xfrm>
          <a:prstGeom prst="rect">
            <a:avLst/>
          </a:prstGeom>
          <a:solidFill>
            <a:srgbClr val="EDEDE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6140027" y="1827645"/>
            <a:ext cx="516994" cy="56983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1795825" y="3073005"/>
            <a:ext cx="348654" cy="3842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42062" y="0"/>
            <a:ext cx="6365801" cy="10144704"/>
          </a:xfrm>
          <a:prstGeom prst="rect">
            <a:avLst/>
          </a:prstGeom>
        </p:spPr>
      </p:pic>
      <p:grpSp>
        <p:nvGrpSpPr>
          <p:cNvPr id="6" name="Group 6"/>
          <p:cNvGrpSpPr/>
          <p:nvPr/>
        </p:nvGrpSpPr>
        <p:grpSpPr>
          <a:xfrm>
            <a:off x="1028700" y="224066"/>
            <a:ext cx="9500285" cy="8138668"/>
            <a:chOff x="0" y="0"/>
            <a:chExt cx="12667047" cy="10851558"/>
          </a:xfrm>
        </p:grpSpPr>
        <p:sp>
          <p:nvSpPr>
            <p:cNvPr id="7" name="TextBox 7"/>
            <p:cNvSpPr txBox="1"/>
            <p:nvPr/>
          </p:nvSpPr>
          <p:spPr>
            <a:xfrm>
              <a:off x="0" y="95250"/>
              <a:ext cx="12667047" cy="2952750"/>
            </a:xfrm>
            <a:prstGeom prst="rect">
              <a:avLst/>
            </a:prstGeom>
          </p:spPr>
          <p:txBody>
            <a:bodyPr lIns="0" tIns="0" rIns="0" bIns="0" rtlCol="0" anchor="t">
              <a:spAutoFit/>
            </a:bodyPr>
            <a:lstStyle/>
            <a:p>
              <a:pPr marL="0" lvl="0" indent="0" algn="l">
                <a:lnSpc>
                  <a:spcPts val="16500"/>
                </a:lnSpc>
                <a:spcBef>
                  <a:spcPct val="0"/>
                </a:spcBef>
              </a:pPr>
              <a:r>
                <a:rPr lang="en-US" sz="15000">
                  <a:solidFill>
                    <a:srgbClr val="4B6FED"/>
                  </a:solidFill>
                  <a:latin typeface="Bobby Jones"/>
                </a:rPr>
                <a:t>22</a:t>
              </a:r>
            </a:p>
          </p:txBody>
        </p:sp>
        <p:sp>
          <p:nvSpPr>
            <p:cNvPr id="8" name="TextBox 8"/>
            <p:cNvSpPr txBox="1"/>
            <p:nvPr/>
          </p:nvSpPr>
          <p:spPr>
            <a:xfrm>
              <a:off x="0" y="3454866"/>
              <a:ext cx="12667047" cy="7396692"/>
            </a:xfrm>
            <a:prstGeom prst="rect">
              <a:avLst/>
            </a:prstGeom>
          </p:spPr>
          <p:txBody>
            <a:bodyPr lIns="0" tIns="0" rIns="0" bIns="0" rtlCol="0" anchor="t">
              <a:spAutoFit/>
            </a:bodyPr>
            <a:lstStyle/>
            <a:p>
              <a:pPr>
                <a:lnSpc>
                  <a:spcPts val="4900"/>
                </a:lnSpc>
              </a:pPr>
              <a:r>
                <a:rPr lang="en-US" sz="3500">
                  <a:solidFill>
                    <a:srgbClr val="000000"/>
                  </a:solidFill>
                  <a:latin typeface="Public Sans"/>
                </a:rPr>
                <a:t>When women made their Olympic debut at the Paris Games in 1900, only 22 out of 997 athletes were women, and they competed across five sports. Women did not make up more than 10% of participants until 1952 and weren’t allowed to compete in every sport until 2012. Despite progress, professional women athletes continue to fight for equal footing at the games.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1811</Words>
  <Application>Microsoft Macintosh PowerPoint</Application>
  <PresentationFormat>Custom</PresentationFormat>
  <Paragraphs>215</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Arimo</vt:lpstr>
      <vt:lpstr>Arial</vt:lpstr>
      <vt:lpstr>Public Sans</vt:lpstr>
      <vt:lpstr>Public Sans Bold</vt:lpstr>
      <vt:lpstr>Bobby Jones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Games By the Numbers</dc:title>
  <cp:lastModifiedBy>Chris Lindauer</cp:lastModifiedBy>
  <cp:revision>5</cp:revision>
  <dcterms:created xsi:type="dcterms:W3CDTF">2006-08-16T00:00:00Z</dcterms:created>
  <dcterms:modified xsi:type="dcterms:W3CDTF">2021-07-29T16:20:02Z</dcterms:modified>
  <dc:identifier>DAElhq4GHcI</dc:identifier>
</cp:coreProperties>
</file>