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80" r:id="rId4"/>
    <p:sldId id="281" r:id="rId5"/>
    <p:sldId id="278" r:id="rId6"/>
    <p:sldId id="263" r:id="rId7"/>
    <p:sldId id="264" r:id="rId8"/>
    <p:sldId id="265" r:id="rId9"/>
    <p:sldId id="267" r:id="rId10"/>
    <p:sldId id="257" r:id="rId11"/>
    <p:sldId id="268" r:id="rId12"/>
    <p:sldId id="260" r:id="rId13"/>
    <p:sldId id="274" r:id="rId14"/>
    <p:sldId id="275" r:id="rId15"/>
    <p:sldId id="276" r:id="rId16"/>
    <p:sldId id="277" r:id="rId17"/>
    <p:sldId id="286" r:id="rId18"/>
    <p:sldId id="287" r:id="rId19"/>
    <p:sldId id="285" r:id="rId20"/>
    <p:sldId id="258" r:id="rId21"/>
    <p:sldId id="271" r:id="rId22"/>
    <p:sldId id="270" r:id="rId23"/>
    <p:sldId id="282" r:id="rId24"/>
    <p:sldId id="283" r:id="rId25"/>
    <p:sldId id="284" r:id="rId26"/>
    <p:sldId id="259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26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92" y="6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0E671-3CDE-4FBE-8AF5-B3D6FE32F7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F3BA7D-C113-47B5-999F-5291EA3A0E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9EDC88-01AC-4FEA-9F6F-3924D91D5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0763-DC79-4703-9E2F-6CF07C5CF3CA}" type="datetimeFigureOut">
              <a:rPr lang="en-US" smtClean="0"/>
              <a:t>8/12/21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6A6AEB-3E20-413E-97D0-8DBA3CA1A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F51F6E-46F8-402E-BC93-F1705B90D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363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C2D27-9A26-4EDC-8E97-521F4017D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F2D5AB-5998-4169-8E5B-BEE401AD90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685AC-C564-4E89-B73C-2721D72C2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0763-DC79-4703-9E2F-6CF07C5CF3CA}" type="datetimeFigureOut">
              <a:rPr lang="en-US" smtClean="0"/>
              <a:t>8/12/21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2B6970-5620-4653-BC93-D1E9A91DD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54B225-7036-4E16-86AA-552DB743F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11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C048076-4F60-4CCC-88E7-1F082A33BC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9DC4CA-E0F8-46AC-891F-522D1AC563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6E0248-2655-40A8-9BE9-453D9C05D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0763-DC79-4703-9E2F-6CF07C5CF3CA}" type="datetimeFigureOut">
              <a:rPr lang="en-US" smtClean="0"/>
              <a:t>8/12/21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954219-2005-46CD-AA28-4CBB23A97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8226C-8B10-4B07-B18F-B9F2007EA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755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C08314-5386-4C25-8497-14AC47754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59FBAE-047E-40D5-8341-157BB341CD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CBE91-62D1-47C0-9237-AA156A997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0763-DC79-4703-9E2F-6CF07C5CF3CA}" type="datetimeFigureOut">
              <a:rPr lang="en-US" smtClean="0"/>
              <a:t>8/12/21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10DEFF-EFC5-4F2B-AEAC-66040BA83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0B342C-5606-4DAC-84A9-B0DB79CCC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959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C07754-42DC-4705-9B7A-524AE7E8A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E9F3DA-C8CE-4CB8-A8BD-850D017FBA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183587-2580-449E-9DA3-60104383D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0763-DC79-4703-9E2F-6CF07C5CF3CA}" type="datetimeFigureOut">
              <a:rPr lang="en-US" smtClean="0"/>
              <a:t>8/12/21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896604-F299-4EE2-90A0-F15003E1C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43A106-6127-43F3-A39B-C54200163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475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03EAD-C317-47C8-99A4-1403E97C5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DD2939-C09B-453B-B6DA-3F999B6A0F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0C805E-A745-49F8-8F24-38B0C1559A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D975B8-E759-4019-AD63-4FF6E3099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0763-DC79-4703-9E2F-6CF07C5CF3CA}" type="datetimeFigureOut">
              <a:rPr lang="en-US" smtClean="0"/>
              <a:t>8/12/21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86417E-428D-4188-8331-2887DDD7E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BE2E31-2618-445C-97D4-ACE35EB42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851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43A12-50E9-45E4-89D4-E0AC1857B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32ED2F-A49F-4AC3-90B2-07839435E3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6A4FD3-7713-48E1-8DAF-4A3A5AF33F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0CF16E-A0B1-4ABE-A405-8B827EE188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C8038C-6AC4-48DF-B6FE-2008128DB2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2F831D-A529-4005-A634-194FD915C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0763-DC79-4703-9E2F-6CF07C5CF3CA}" type="datetimeFigureOut">
              <a:rPr lang="en-US" smtClean="0"/>
              <a:t>8/12/21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C01A78-72CE-4D02-A357-B91A68A4F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4E184D5-5CD0-402E-95CA-8CFE30D37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69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74513-1AC2-49E6-BF64-C0C80FFAB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6072FD-FD89-47E4-8013-4E73BBD73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0763-DC79-4703-9E2F-6CF07C5CF3CA}" type="datetimeFigureOut">
              <a:rPr lang="en-US" smtClean="0"/>
              <a:t>8/12/21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C3048-E0B2-4757-94C6-A4929D1BA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AC0FB7-6777-47D0-9388-2B38DEFF5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145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A1754F-A7E1-4DE4-B6DD-0540EDA8B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0763-DC79-4703-9E2F-6CF07C5CF3CA}" type="datetimeFigureOut">
              <a:rPr lang="en-US" smtClean="0"/>
              <a:t>8/12/21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A8DE77-33AF-4704-AD96-4164AD935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7D98D5-0AA0-4FEA-AE1D-767D1DDE3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02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21CA3-F71C-4ACB-B5D9-04FE2FCBA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0DBCAA-AFEB-46B8-8E7F-B5A56A55E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627A9B-987E-46C7-8C21-B32237986C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128528-5863-4CF6-BCF4-927484189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0763-DC79-4703-9E2F-6CF07C5CF3CA}" type="datetimeFigureOut">
              <a:rPr lang="en-US" smtClean="0"/>
              <a:t>8/12/21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D897A0-2B57-41D4-855B-5F9D8EF51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574B6-DE34-4F72-AF47-23F749460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371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5A9C1-7A42-4B9D-85AF-A4B72CB10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691A4B-B1C0-4010-9A31-076BB4EC04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E14AD5-4B18-44E8-9811-CDAD703102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E1B4A5-22E6-49D7-ACA4-AAF189B6F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70763-DC79-4703-9E2F-6CF07C5CF3CA}" type="datetimeFigureOut">
              <a:rPr lang="en-US" smtClean="0"/>
              <a:t>8/12/21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7163EE-80C0-4338-89EC-81190A846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3E841C-271D-489B-B94C-DB5007B03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630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5D2BD4-9823-497D-B768-562A92F60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7F447-2138-4A6E-9ADA-07F8319D4E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B9069D-A3C2-489B-A8A5-EF149792C9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670763-DC79-4703-9E2F-6CF07C5CF3CA}" type="datetimeFigureOut">
              <a:rPr lang="en-US" smtClean="0"/>
              <a:t>8/12/21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E0A37E-87A7-474D-A0DA-113A951216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8611BC-D920-4861-A347-33C398DE97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B65652-7B43-4DF7-A282-3C6FFB89B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770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nflpa.com/partners/posts/top-50-nfl-player-sales-list-march-1-2021-may-31-202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nflpa.com/partners/posts/things-to-know-about-the-nflpa-top-50-player-sales-list-4.29.21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96AA5CA-B19C-48D2-A2F2-AF7724F77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34" y="3291507"/>
            <a:ext cx="12192000" cy="353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0C7068B-B3B0-4E95-990E-860716AEC20E}"/>
              </a:ext>
            </a:extLst>
          </p:cNvPr>
          <p:cNvSpPr txBox="1">
            <a:spLocks/>
          </p:cNvSpPr>
          <p:nvPr/>
        </p:nvSpPr>
        <p:spPr>
          <a:xfrm>
            <a:off x="1488440" y="456200"/>
            <a:ext cx="9144000" cy="24338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0" b="1" dirty="0">
                <a:latin typeface="Arial Narrow" panose="020B0606020202030204" pitchFamily="34" charset="0"/>
              </a:rPr>
              <a:t>LICENSING &amp; THE LICENSING PROCESS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4B93066C-6B84-0B4F-A7AF-9ED4A5E6DA0F}"/>
              </a:ext>
            </a:extLst>
          </p:cNvPr>
          <p:cNvSpPr txBox="1">
            <a:spLocks/>
          </p:cNvSpPr>
          <p:nvPr/>
        </p:nvSpPr>
        <p:spPr>
          <a:xfrm>
            <a:off x="1520466" y="2412770"/>
            <a:ext cx="9144000" cy="6780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b="1" dirty="0">
                <a:latin typeface="Arial Narrow" panose="020B0606020202030204" pitchFamily="34" charset="0"/>
              </a:rPr>
              <a:t>2021 EDITION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5F0CAE-ED3A-9949-91FF-7A618036DA8E}"/>
              </a:ext>
            </a:extLst>
          </p:cNvPr>
          <p:cNvSpPr txBox="1"/>
          <p:nvPr/>
        </p:nvSpPr>
        <p:spPr>
          <a:xfrm>
            <a:off x="725556" y="5325677"/>
            <a:ext cx="2941983" cy="24622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Sales Period March 1 through February 28, 2021</a:t>
            </a:r>
          </a:p>
        </p:txBody>
      </p:sp>
    </p:spTree>
    <p:extLst>
      <p:ext uri="{BB962C8B-B14F-4D97-AF65-F5344CB8AC3E}">
        <p14:creationId xmlns:p14="http://schemas.microsoft.com/office/powerpoint/2010/main" val="8845122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6207" y="1359095"/>
            <a:ext cx="6378171" cy="1655762"/>
          </a:xfrm>
        </p:spPr>
        <p:txBody>
          <a:bodyPr>
            <a:noAutofit/>
          </a:bodyPr>
          <a:lstStyle/>
          <a:p>
            <a:r>
              <a:rPr lang="en-US" sz="2800" dirty="0">
                <a:latin typeface="Arial Narrow" panose="020B0606020202030204" pitchFamily="34" charset="0"/>
              </a:rPr>
              <a:t>Tom Brady’s sustained dominance includes three times as year-end leader and a record 19 straight appearances in the top three since the NFLPA introduced the list in 2014.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DCCB3317-14F2-4424-9AA2-248DB4913D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585" y="423137"/>
            <a:ext cx="3932733" cy="3932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86499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3947" y="1238072"/>
            <a:ext cx="4608001" cy="1655762"/>
          </a:xfrm>
        </p:spPr>
        <p:txBody>
          <a:bodyPr>
            <a:noAutofit/>
          </a:bodyPr>
          <a:lstStyle/>
          <a:p>
            <a:r>
              <a:rPr lang="en-US" sz="2800" dirty="0">
                <a:latin typeface="Arial Narrow" panose="020B0606020202030204" pitchFamily="34" charset="0"/>
              </a:rPr>
              <a:t>Last year, Khalil Mack (No. 8) finished as the highest-ranked defender since Richard Sherman’s seventh-place year-end ranking in 2015.  This year’s top 10 list does not feature any defensive players.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pic>
        <p:nvPicPr>
          <p:cNvPr id="1026" name="Picture 2" descr="Life-Size Athlete + 11 Decals">
            <a:extLst>
              <a:ext uri="{FF2B5EF4-FFF2-40B4-BE49-F238E27FC236}">
                <a16:creationId xmlns:a16="http://schemas.microsoft.com/office/drawing/2014/main" id="{C2DA264B-8675-46D8-835B-6EE71EF2AA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658" y="883590"/>
            <a:ext cx="5571876" cy="557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14780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pic>
        <p:nvPicPr>
          <p:cNvPr id="7170" name="Picture 2" descr="Joe Burrow Cincinnati Bengals Rock Em Socks Football Guy Crew Socks">
            <a:extLst>
              <a:ext uri="{FF2B5EF4-FFF2-40B4-BE49-F238E27FC236}">
                <a16:creationId xmlns:a16="http://schemas.microsoft.com/office/drawing/2014/main" id="{A7908342-EE18-354F-ACE8-7AE8682517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143" y="499230"/>
            <a:ext cx="4895549" cy="4895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id="{BF7E5D9F-6DC1-794B-965F-4A6E7A33ED63}"/>
              </a:ext>
            </a:extLst>
          </p:cNvPr>
          <p:cNvSpPr txBox="1">
            <a:spLocks/>
          </p:cNvSpPr>
          <p:nvPr/>
        </p:nvSpPr>
        <p:spPr>
          <a:xfrm>
            <a:off x="403848" y="751397"/>
            <a:ext cx="7326988" cy="37686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Arial Narrow" panose="020B0606020202030204" pitchFamily="34" charset="0"/>
              </a:rPr>
              <a:t>Seven players climbed from the NFLPA Rising Stars to the year-end list – Joe Burrow, Chase </a:t>
            </a:r>
            <a:r>
              <a:rPr lang="en-US" sz="2800" dirty="0" err="1">
                <a:latin typeface="Arial Narrow" panose="020B0606020202030204" pitchFamily="34" charset="0"/>
              </a:rPr>
              <a:t>Young,Tua</a:t>
            </a: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dirty="0" err="1">
                <a:latin typeface="Arial Narrow" panose="020B0606020202030204" pitchFamily="34" charset="0"/>
              </a:rPr>
              <a:t>Tagovailoa</a:t>
            </a:r>
            <a:r>
              <a:rPr lang="en-US" sz="2800" dirty="0">
                <a:latin typeface="Arial Narrow" panose="020B0606020202030204" pitchFamily="34" charset="0"/>
              </a:rPr>
              <a:t>, </a:t>
            </a:r>
            <a:r>
              <a:rPr lang="en-US" sz="2800" dirty="0" err="1">
                <a:latin typeface="Arial Narrow" panose="020B0606020202030204" pitchFamily="34" charset="0"/>
              </a:rPr>
              <a:t>CeeDee</a:t>
            </a:r>
            <a:r>
              <a:rPr lang="en-US" sz="2800" dirty="0">
                <a:latin typeface="Arial Narrow" panose="020B0606020202030204" pitchFamily="34" charset="0"/>
              </a:rPr>
              <a:t> Lamb, Justin Herbert, Nick Chubb and DK Metcalf. The rankings, an early predictor for future Top 50 retail stars, considers on-field performance, early demand from partners, fantasy league status and new faces in strong markets as factors for sales popularity analysis.</a:t>
            </a:r>
          </a:p>
        </p:txBody>
      </p:sp>
    </p:spTree>
    <p:extLst>
      <p:ext uri="{BB962C8B-B14F-4D97-AF65-F5344CB8AC3E}">
        <p14:creationId xmlns:p14="http://schemas.microsoft.com/office/powerpoint/2010/main" val="28863790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9064" y="545815"/>
            <a:ext cx="5337375" cy="3435554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Arial Narrow" panose="020B0606020202030204" pitchFamily="34" charset="0"/>
              </a:rPr>
              <a:t>Tom Brady broke the Fanatics record for most jerseys sold in a single season. Additionally, the quarterback’s product accounted for 19% of all Tampa Bay Buccaneers championship sales in the four days after the Super Bowl.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pic>
        <p:nvPicPr>
          <p:cNvPr id="6148" name="Picture 4" descr="Tom Brady Tampa Bay Buccaneers Fanatics Branded 7-Time Super Bowl Champions Name &amp; Number Pullover Hoodie - Black">
            <a:extLst>
              <a:ext uri="{FF2B5EF4-FFF2-40B4-BE49-F238E27FC236}">
                <a16:creationId xmlns:a16="http://schemas.microsoft.com/office/drawing/2014/main" id="{52C5437A-A1F4-7D46-BABD-F6F2C4CE20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107" y="519545"/>
            <a:ext cx="5035166" cy="5035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19607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pic>
        <p:nvPicPr>
          <p:cNvPr id="5122" name="Picture 2" descr="Tua Tagovailoa Hawaiian Headband – JUNK Brands">
            <a:extLst>
              <a:ext uri="{FF2B5EF4-FFF2-40B4-BE49-F238E27FC236}">
                <a16:creationId xmlns:a16="http://schemas.microsoft.com/office/drawing/2014/main" id="{A6844D4F-68B6-1640-93A0-8EFCC7C39A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700" y="1350065"/>
            <a:ext cx="6740236" cy="421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id="{2F131562-2879-1246-83C9-263565DFFAD9}"/>
              </a:ext>
            </a:extLst>
          </p:cNvPr>
          <p:cNvSpPr txBox="1">
            <a:spLocks/>
          </p:cNvSpPr>
          <p:nvPr/>
        </p:nvSpPr>
        <p:spPr>
          <a:xfrm>
            <a:off x="309063" y="548074"/>
            <a:ext cx="6143691" cy="32083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Arial Narrow" panose="020B0606020202030204" pitchFamily="34" charset="0"/>
              </a:rPr>
              <a:t>Sales of JUNK’s athletic headbands were led by Patrick </a:t>
            </a:r>
            <a:r>
              <a:rPr lang="en-US" sz="2800" dirty="0" err="1">
                <a:latin typeface="Arial Narrow" panose="020B0606020202030204" pitchFamily="34" charset="0"/>
              </a:rPr>
              <a:t>Mahomes</a:t>
            </a:r>
            <a:r>
              <a:rPr lang="en-US" sz="2800" dirty="0">
                <a:latin typeface="Arial Narrow" panose="020B0606020202030204" pitchFamily="34" charset="0"/>
              </a:rPr>
              <a:t>, </a:t>
            </a:r>
            <a:r>
              <a:rPr lang="en-US" sz="2800" dirty="0" err="1">
                <a:latin typeface="Arial Narrow" panose="020B0606020202030204" pitchFamily="34" charset="0"/>
              </a:rPr>
              <a:t>Tua</a:t>
            </a:r>
            <a:r>
              <a:rPr lang="en-US" sz="2800" dirty="0">
                <a:latin typeface="Arial Narrow" panose="020B0606020202030204" pitchFamily="34" charset="0"/>
              </a:rPr>
              <a:t> </a:t>
            </a:r>
            <a:r>
              <a:rPr lang="en-US" sz="2800" dirty="0" err="1">
                <a:latin typeface="Arial Narrow" panose="020B0606020202030204" pitchFamily="34" charset="0"/>
              </a:rPr>
              <a:t>Tagovailoa</a:t>
            </a:r>
            <a:r>
              <a:rPr lang="en-US" sz="2800" dirty="0">
                <a:latin typeface="Arial Narrow" panose="020B0606020202030204" pitchFamily="34" charset="0"/>
              </a:rPr>
              <a:t>, Baker Mayfield, Tom Brady and George Kittle.</a:t>
            </a:r>
          </a:p>
        </p:txBody>
      </p:sp>
    </p:spTree>
    <p:extLst>
      <p:ext uri="{BB962C8B-B14F-4D97-AF65-F5344CB8AC3E}">
        <p14:creationId xmlns:p14="http://schemas.microsoft.com/office/powerpoint/2010/main" val="13665158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66" y="490090"/>
            <a:ext cx="5687833" cy="4064019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Arial Narrow" panose="020B0606020202030204" pitchFamily="34" charset="0"/>
              </a:rPr>
              <a:t>Patrick </a:t>
            </a:r>
            <a:r>
              <a:rPr lang="en-US" sz="2800" dirty="0" err="1">
                <a:latin typeface="Arial Narrow" panose="020B0606020202030204" pitchFamily="34" charset="0"/>
              </a:rPr>
              <a:t>Mahomes</a:t>
            </a:r>
            <a:r>
              <a:rPr lang="en-US" sz="2800" dirty="0">
                <a:latin typeface="Arial Narrow" panose="020B0606020202030204" pitchFamily="34" charset="0"/>
              </a:rPr>
              <a:t>, Dak Prescott, Tom Brady, Ezekiel Elliott and Russell Wilson sold the most player face coverings from FOCO.</a:t>
            </a:r>
          </a:p>
          <a:p>
            <a:r>
              <a:rPr lang="en-US" sz="2800" dirty="0">
                <a:latin typeface="Arial Narrow" panose="020B0606020202030204" pitchFamily="34" charset="0"/>
              </a:rPr>
              <a:t>Medical scrubs sales from new licensee, </a:t>
            </a:r>
            <a:r>
              <a:rPr lang="en-US" sz="2800" dirty="0" err="1">
                <a:latin typeface="Arial Narrow" panose="020B0606020202030204" pitchFamily="34" charset="0"/>
              </a:rPr>
              <a:t>TiScrubs</a:t>
            </a:r>
            <a:r>
              <a:rPr lang="en-US" sz="2800" dirty="0">
                <a:latin typeface="Arial Narrow" panose="020B0606020202030204" pitchFamily="34" charset="0"/>
              </a:rPr>
              <a:t>, were led by hometown star Patrick </a:t>
            </a:r>
            <a:r>
              <a:rPr lang="en-US" sz="2800" dirty="0" err="1">
                <a:latin typeface="Arial Narrow" panose="020B0606020202030204" pitchFamily="34" charset="0"/>
              </a:rPr>
              <a:t>Mahomes</a:t>
            </a:r>
            <a:r>
              <a:rPr lang="en-US" sz="2800" dirty="0">
                <a:latin typeface="Arial Narrow" panose="020B0606020202030204" pitchFamily="34" charset="0"/>
              </a:rPr>
              <a:t> and followed closely by Tom Brady, Aaron Rodgers, Russell Wilson and Josh Allen.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pic>
        <p:nvPicPr>
          <p:cNvPr id="6" name="Picture 2" descr="Women&amp;#39;s &amp;quot;Russell Wilson&amp;quot; Jersey Print Scrub Top | NFLPA Licensed Medical  Scrubs – TiScrubs">
            <a:extLst>
              <a:ext uri="{FF2B5EF4-FFF2-40B4-BE49-F238E27FC236}">
                <a16:creationId xmlns:a16="http://schemas.microsoft.com/office/drawing/2014/main" id="{F995CDC1-20EC-324C-8283-3C468884B7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902" y="180549"/>
            <a:ext cx="3965506" cy="5288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87751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8880" y="1378382"/>
            <a:ext cx="5877282" cy="2944236"/>
          </a:xfrm>
        </p:spPr>
        <p:txBody>
          <a:bodyPr>
            <a:normAutofit/>
          </a:bodyPr>
          <a:lstStyle/>
          <a:p>
            <a:r>
              <a:rPr lang="en-US" sz="2800" dirty="0" err="1">
                <a:latin typeface="Arial Narrow" panose="020B0606020202030204" pitchFamily="34" charset="0"/>
              </a:rPr>
              <a:t>SportsManias</a:t>
            </a:r>
            <a:r>
              <a:rPr lang="en-US" sz="2800" dirty="0">
                <a:latin typeface="Arial Narrow" panose="020B0606020202030204" pitchFamily="34" charset="0"/>
              </a:rPr>
              <a:t> player emojis were a hit, with Tom Brady, </a:t>
            </a:r>
            <a:r>
              <a:rPr lang="en-US" sz="2800" dirty="0" err="1">
                <a:latin typeface="Arial Narrow" panose="020B0606020202030204" pitchFamily="34" charset="0"/>
              </a:rPr>
              <a:t>JuJu</a:t>
            </a:r>
            <a:r>
              <a:rPr lang="en-US" sz="2800" dirty="0">
                <a:latin typeface="Arial Narrow" panose="020B0606020202030204" pitchFamily="34" charset="0"/>
              </a:rPr>
              <a:t> Smith-Schuster, Philip Rivers, Baker Mayfield and Ezekiel Elliott representing the top five most widely used on the NFLPA keyboard this past year.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pic>
        <p:nvPicPr>
          <p:cNvPr id="3074" name="Picture 2" descr="Image">
            <a:extLst>
              <a:ext uri="{FF2B5EF4-FFF2-40B4-BE49-F238E27FC236}">
                <a16:creationId xmlns:a16="http://schemas.microsoft.com/office/drawing/2014/main" id="{4360B9C8-FAEF-834B-8E3F-09F085AD8B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20" b="50000"/>
          <a:stretch/>
        </p:blipFill>
        <p:spPr bwMode="auto">
          <a:xfrm>
            <a:off x="7675691" y="294200"/>
            <a:ext cx="3284123" cy="532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86737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9685" y="751397"/>
            <a:ext cx="6180814" cy="1655762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Arial Narrow" panose="020B0606020202030204" pitchFamily="34" charset="0"/>
              </a:rPr>
              <a:t>Favorites in accessories and apparel from Pets First were Patrick </a:t>
            </a:r>
            <a:r>
              <a:rPr lang="en-US" sz="2800" dirty="0" err="1">
                <a:latin typeface="Arial Narrow" panose="020B0606020202030204" pitchFamily="34" charset="0"/>
              </a:rPr>
              <a:t>Mahomes</a:t>
            </a:r>
            <a:r>
              <a:rPr lang="en-US" sz="2800" dirty="0">
                <a:latin typeface="Arial Narrow" panose="020B0606020202030204" pitchFamily="34" charset="0"/>
              </a:rPr>
              <a:t>, Aaron Rodgers, Tom Brady, </a:t>
            </a:r>
            <a:r>
              <a:rPr lang="en-US" sz="2800" dirty="0" err="1">
                <a:latin typeface="Arial Narrow" panose="020B0606020202030204" pitchFamily="34" charset="0"/>
              </a:rPr>
              <a:t>Saquon</a:t>
            </a:r>
            <a:r>
              <a:rPr lang="en-US" sz="2800" dirty="0">
                <a:latin typeface="Arial Narrow" panose="020B0606020202030204" pitchFamily="34" charset="0"/>
              </a:rPr>
              <a:t> Barkley and Russell Wilson.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000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pic>
        <p:nvPicPr>
          <p:cNvPr id="2050" name="Picture 2" descr="Pets First Aaron Rodgers Collar, Medium | Petco">
            <a:extLst>
              <a:ext uri="{FF2B5EF4-FFF2-40B4-BE49-F238E27FC236}">
                <a16:creationId xmlns:a16="http://schemas.microsoft.com/office/drawing/2014/main" id="{1B5C950F-B55C-244E-9A34-44C87650E1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364" y="710840"/>
            <a:ext cx="4457700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26091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7552" y="1350080"/>
            <a:ext cx="5478448" cy="2809381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Arial Narrow" panose="020B0606020202030204" pitchFamily="34" charset="0"/>
              </a:rPr>
              <a:t>Teammates Patrick </a:t>
            </a:r>
            <a:r>
              <a:rPr lang="en-US" sz="2800" dirty="0" err="1">
                <a:latin typeface="Arial Narrow" panose="020B0606020202030204" pitchFamily="34" charset="0"/>
              </a:rPr>
              <a:t>Mahomes</a:t>
            </a:r>
            <a:r>
              <a:rPr lang="en-US" sz="2800" dirty="0">
                <a:latin typeface="Arial Narrow" panose="020B0606020202030204" pitchFamily="34" charset="0"/>
              </a:rPr>
              <a:t> and Travis Kelce drove sales of Hallmark’s Special Edition itty </a:t>
            </a:r>
            <a:r>
              <a:rPr lang="en-US" sz="2800" dirty="0" err="1">
                <a:latin typeface="Arial Narrow" panose="020B0606020202030204" pitchFamily="34" charset="0"/>
              </a:rPr>
              <a:t>bittys</a:t>
            </a:r>
            <a:r>
              <a:rPr lang="en-US" sz="2800" dirty="0">
                <a:latin typeface="Arial Narrow" panose="020B0606020202030204" pitchFamily="34" charset="0"/>
              </a:rPr>
              <a:t> plush products. For a third straight year, </a:t>
            </a:r>
            <a:r>
              <a:rPr lang="en-US" sz="2800" dirty="0" err="1">
                <a:latin typeface="Arial Narrow" panose="020B0606020202030204" pitchFamily="34" charset="0"/>
              </a:rPr>
              <a:t>Mahomes</a:t>
            </a:r>
            <a:r>
              <a:rPr lang="en-US" sz="2800" dirty="0">
                <a:latin typeface="Arial Narrow" panose="020B0606020202030204" pitchFamily="34" charset="0"/>
              </a:rPr>
              <a:t>’ holiday ornaments from Hallmark were a hit with fans by a wide margin.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000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pic>
        <p:nvPicPr>
          <p:cNvPr id="1026" name="Picture 2" descr="itty bittys® NFL Player Travis Kelce Plush Special Edition - itty bittys® -  Hallmark">
            <a:extLst>
              <a:ext uri="{FF2B5EF4-FFF2-40B4-BE49-F238E27FC236}">
                <a16:creationId xmlns:a16="http://schemas.microsoft.com/office/drawing/2014/main" id="{4DF60E88-C2D4-FE4D-B6D3-7DD5D135BF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316" y="488373"/>
            <a:ext cx="5035166" cy="5035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5859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44600" y="450155"/>
            <a:ext cx="9631680" cy="1655762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Arial Narrow" panose="020B0606020202030204" pitchFamily="34" charset="0"/>
              </a:rPr>
              <a:t>SUMMER Top 10 players among all officially licensed product sold:</a:t>
            </a:r>
          </a:p>
          <a:p>
            <a:endParaRPr lang="en-US" sz="2800" dirty="0">
              <a:latin typeface="Arial Narrow" panose="020B0606020202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A9E448B-C8FE-420C-9DD9-D07669D39284}"/>
              </a:ext>
            </a:extLst>
          </p:cNvPr>
          <p:cNvSpPr txBox="1"/>
          <p:nvPr/>
        </p:nvSpPr>
        <p:spPr>
          <a:xfrm>
            <a:off x="549001" y="1414050"/>
            <a:ext cx="484973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Tom Brady, QB, Tampa Bay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Patrick </a:t>
            </a:r>
            <a:r>
              <a:rPr lang="en-US" sz="2400" dirty="0" err="1">
                <a:latin typeface="Arial Narrow" panose="020B0606020202030204" pitchFamily="34" charset="0"/>
              </a:rPr>
              <a:t>Mahomes</a:t>
            </a:r>
            <a:r>
              <a:rPr lang="en-US" sz="2400" dirty="0">
                <a:latin typeface="Arial Narrow" panose="020B0606020202030204" pitchFamily="34" charset="0"/>
              </a:rPr>
              <a:t>, QB, Kansas City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Dak Prescott, QB, Dallas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Joe Burrow, QB, Cincinnati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>
                <a:latin typeface="Arial Narrow" panose="020B0606020202030204" pitchFamily="34" charset="0"/>
              </a:rPr>
              <a:t>CeeDee</a:t>
            </a:r>
            <a:r>
              <a:rPr lang="en-US" sz="2400" dirty="0">
                <a:latin typeface="Arial Narrow" panose="020B0606020202030204" pitchFamily="34" charset="0"/>
              </a:rPr>
              <a:t> Lamb, WR, Cowboys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22A547-4451-4A4B-9CE0-623478D71236}"/>
              </a:ext>
            </a:extLst>
          </p:cNvPr>
          <p:cNvSpPr txBox="1"/>
          <p:nvPr/>
        </p:nvSpPr>
        <p:spPr>
          <a:xfrm>
            <a:off x="4328932" y="3445037"/>
            <a:ext cx="610262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6"/>
            </a:pPr>
            <a:r>
              <a:rPr lang="en-US" sz="2400" dirty="0">
                <a:latin typeface="Arial Narrow" panose="020B0606020202030204" pitchFamily="34" charset="0"/>
              </a:rPr>
              <a:t>Justin Fields, QB, Chicago</a:t>
            </a:r>
          </a:p>
          <a:p>
            <a:pPr marL="457200" indent="-457200">
              <a:buFont typeface="+mj-lt"/>
              <a:buAutoNum type="arabicPeriod" startAt="6"/>
            </a:pPr>
            <a:r>
              <a:rPr lang="en-US" sz="2400" dirty="0">
                <a:latin typeface="Arial Narrow" panose="020B0606020202030204" pitchFamily="34" charset="0"/>
              </a:rPr>
              <a:t>Ezekiel Elliott, RB, Cowboys</a:t>
            </a:r>
          </a:p>
          <a:p>
            <a:pPr marL="457200" indent="-457200">
              <a:buFont typeface="+mj-lt"/>
              <a:buAutoNum type="arabicPeriod" startAt="6"/>
            </a:pPr>
            <a:r>
              <a:rPr lang="en-US" sz="2400" dirty="0">
                <a:latin typeface="Arial Narrow" panose="020B0606020202030204" pitchFamily="34" charset="0"/>
              </a:rPr>
              <a:t>Trevor Lawrence, QB, Jacksonville</a:t>
            </a:r>
          </a:p>
          <a:p>
            <a:pPr marL="457200" indent="-457200">
              <a:buFont typeface="+mj-lt"/>
              <a:buAutoNum type="arabicPeriod" startAt="6"/>
            </a:pPr>
            <a:r>
              <a:rPr lang="en-US" sz="2400" dirty="0">
                <a:latin typeface="Arial Narrow" panose="020B0606020202030204" pitchFamily="34" charset="0"/>
              </a:rPr>
              <a:t>Rob Gronkowski, TE, Tampa Bay</a:t>
            </a:r>
          </a:p>
          <a:p>
            <a:pPr marL="457200" indent="-457200">
              <a:buFont typeface="+mj-lt"/>
              <a:buAutoNum type="arabicPeriod" startAt="6"/>
            </a:pPr>
            <a:r>
              <a:rPr lang="en-US" sz="2400" dirty="0">
                <a:latin typeface="Arial Narrow" panose="020B0606020202030204" pitchFamily="34" charset="0"/>
              </a:rPr>
              <a:t>Josh Allen, QB, Buffalo</a:t>
            </a:r>
            <a:endParaRPr lang="en-US" sz="2400" dirty="0"/>
          </a:p>
        </p:txBody>
      </p:sp>
      <p:pic>
        <p:nvPicPr>
          <p:cNvPr id="8194" name="Picture 2" descr="Showstomperz Bobbleheads">
            <a:extLst>
              <a:ext uri="{FF2B5EF4-FFF2-40B4-BE49-F238E27FC236}">
                <a16:creationId xmlns:a16="http://schemas.microsoft.com/office/drawing/2014/main" id="{B6BA12D1-5A85-0043-97A1-60B17CF8E1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3467" y="1278036"/>
            <a:ext cx="2792752" cy="2792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272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5602" y="674965"/>
            <a:ext cx="10686695" cy="1655762"/>
          </a:xfrm>
        </p:spPr>
        <p:txBody>
          <a:bodyPr>
            <a:noAutofit/>
          </a:bodyPr>
          <a:lstStyle/>
          <a:p>
            <a:pPr algn="l"/>
            <a:r>
              <a:rPr lang="en-US" sz="3600" b="1" dirty="0">
                <a:latin typeface="Arial Narrow" panose="020B0606020202030204" pitchFamily="34" charset="0"/>
              </a:rPr>
              <a:t>Licensing</a:t>
            </a:r>
            <a:r>
              <a:rPr lang="en-US" sz="3600" dirty="0">
                <a:latin typeface="Arial Narrow" panose="020B0606020202030204" pitchFamily="34" charset="0"/>
              </a:rPr>
              <a:t> refers to an agreement which gives a company the right to use another’s brand name, patent, or other intellectual property for a royalty or fee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  <p:pic>
        <p:nvPicPr>
          <p:cNvPr id="1026" name="Picture 2" descr="Licensing | NFLPA">
            <a:extLst>
              <a:ext uri="{FF2B5EF4-FFF2-40B4-BE49-F238E27FC236}">
                <a16:creationId xmlns:a16="http://schemas.microsoft.com/office/drawing/2014/main" id="{7289D519-6B94-41E0-AAE8-5C01D47AF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02" y="4395246"/>
            <a:ext cx="3924120" cy="2207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26000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96AA5CA-B19C-48D2-A2F2-AF7724F77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34" y="3291507"/>
            <a:ext cx="12192000" cy="353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E0CD509E-77D5-4314-A41C-D92888E18F63}"/>
              </a:ext>
            </a:extLst>
          </p:cNvPr>
          <p:cNvSpPr txBox="1">
            <a:spLocks/>
          </p:cNvSpPr>
          <p:nvPr/>
        </p:nvSpPr>
        <p:spPr>
          <a:xfrm>
            <a:off x="1488440" y="364974"/>
            <a:ext cx="9144000" cy="24259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dirty="0">
                <a:latin typeface="Arial Narrow" panose="020B0606020202030204" pitchFamily="34" charset="0"/>
              </a:rPr>
              <a:t>NFLPA LICENSING</a:t>
            </a:r>
          </a:p>
          <a:p>
            <a:endParaRPr lang="en-US" sz="4400" b="1" dirty="0">
              <a:latin typeface="Arial Narrow" panose="020B0606020202030204" pitchFamily="34" charset="0"/>
            </a:endParaRPr>
          </a:p>
          <a:p>
            <a:r>
              <a:rPr lang="en-US" sz="4800" b="1" dirty="0">
                <a:latin typeface="Arial Narrow" panose="020B0606020202030204" pitchFamily="34" charset="0"/>
              </a:rPr>
              <a:t>DISCUSSION QUESTIONS</a:t>
            </a:r>
          </a:p>
          <a:p>
            <a:endParaRPr lang="en-US" sz="4400" b="1" dirty="0">
              <a:latin typeface="Arial Narrow" panose="020B0606020202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02D0B3-9B1D-EE4D-8B2C-D74600C31948}"/>
              </a:ext>
            </a:extLst>
          </p:cNvPr>
          <p:cNvSpPr txBox="1"/>
          <p:nvPr/>
        </p:nvSpPr>
        <p:spPr>
          <a:xfrm>
            <a:off x="725556" y="5325677"/>
            <a:ext cx="2941983" cy="24622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Sales Period March 1 through February 28, 2021</a:t>
            </a:r>
          </a:p>
        </p:txBody>
      </p:sp>
    </p:spTree>
    <p:extLst>
      <p:ext uri="{BB962C8B-B14F-4D97-AF65-F5344CB8AC3E}">
        <p14:creationId xmlns:p14="http://schemas.microsoft.com/office/powerpoint/2010/main" val="30116706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5516" y="1259449"/>
            <a:ext cx="11380967" cy="3704224"/>
          </a:xfrm>
        </p:spPr>
        <p:txBody>
          <a:bodyPr>
            <a:normAutofit lnSpcReduction="10000"/>
          </a:bodyPr>
          <a:lstStyle/>
          <a:p>
            <a:pPr marL="457200" indent="-457200" algn="l">
              <a:buAutoNum type="arabicParenR"/>
            </a:pPr>
            <a:r>
              <a:rPr lang="en-US" sz="2800" dirty="0">
                <a:latin typeface="Arial Narrow" panose="020B0606020202030204" pitchFamily="34" charset="0"/>
              </a:rPr>
              <a:t>What is licensing?</a:t>
            </a:r>
          </a:p>
          <a:p>
            <a:pPr marL="457200" indent="-457200" algn="l">
              <a:buAutoNum type="arabicParenR"/>
            </a:pPr>
            <a:endParaRPr lang="en-US" sz="2800" dirty="0">
              <a:latin typeface="Arial Narrow" panose="020B0606020202030204" pitchFamily="34" charset="0"/>
            </a:endParaRPr>
          </a:p>
          <a:p>
            <a:pPr marL="457200" indent="-457200" algn="l">
              <a:buAutoNum type="arabicParenR"/>
            </a:pPr>
            <a:r>
              <a:rPr lang="en-US" sz="2800" dirty="0">
                <a:latin typeface="Arial Narrow" panose="020B0606020202030204" pitchFamily="34" charset="0"/>
              </a:rPr>
              <a:t>What is the difference between the NFLPA and NFL?</a:t>
            </a:r>
          </a:p>
          <a:p>
            <a:pPr marL="457200" indent="-457200" algn="l">
              <a:buAutoNum type="arabicParenR"/>
            </a:pPr>
            <a:endParaRPr lang="en-US" sz="2800" dirty="0">
              <a:latin typeface="Arial Narrow" panose="020B0606020202030204" pitchFamily="34" charset="0"/>
            </a:endParaRPr>
          </a:p>
          <a:p>
            <a:pPr marL="457200" indent="-457200" algn="l">
              <a:buAutoNum type="arabicParenR"/>
            </a:pPr>
            <a:r>
              <a:rPr lang="en-US" sz="2800" dirty="0">
                <a:latin typeface="Arial Narrow" panose="020B0606020202030204" pitchFamily="34" charset="0"/>
              </a:rPr>
              <a:t>If Hallmark makes a product featuring a popular NFL player, are they the licensee or licensor?</a:t>
            </a:r>
          </a:p>
          <a:p>
            <a:pPr marL="457200" indent="-457200" algn="l">
              <a:buAutoNum type="arabicParenR"/>
            </a:pPr>
            <a:endParaRPr lang="en-US" sz="2800" dirty="0">
              <a:latin typeface="Arial Narrow" panose="020B0606020202030204" pitchFamily="34" charset="0"/>
            </a:endParaRPr>
          </a:p>
          <a:p>
            <a:pPr marL="457200" indent="-457200" algn="l">
              <a:buAutoNum type="arabicParenR"/>
            </a:pPr>
            <a:r>
              <a:rPr lang="en-US" sz="2800" dirty="0">
                <a:latin typeface="Arial Narrow" panose="020B0606020202030204" pitchFamily="34" charset="0"/>
              </a:rPr>
              <a:t>Why would a company enter a licensing arrangement with the NFLPA?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5177079"/>
            <a:ext cx="2632919" cy="142871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A864FC9-AA16-4419-B3D1-B0AC42153483}"/>
              </a:ext>
            </a:extLst>
          </p:cNvPr>
          <p:cNvSpPr txBox="1"/>
          <p:nvPr/>
        </p:nvSpPr>
        <p:spPr>
          <a:xfrm>
            <a:off x="4496573" y="211627"/>
            <a:ext cx="319885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DISCUSSION</a:t>
            </a:r>
          </a:p>
        </p:txBody>
      </p:sp>
    </p:spTree>
    <p:extLst>
      <p:ext uri="{BB962C8B-B14F-4D97-AF65-F5344CB8AC3E}">
        <p14:creationId xmlns:p14="http://schemas.microsoft.com/office/powerpoint/2010/main" val="30687244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96AA5CA-B19C-48D2-A2F2-AF7724F77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34" y="3291507"/>
            <a:ext cx="12192000" cy="353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E0CD509E-77D5-4314-A41C-D92888E18F63}"/>
              </a:ext>
            </a:extLst>
          </p:cNvPr>
          <p:cNvSpPr txBox="1">
            <a:spLocks/>
          </p:cNvSpPr>
          <p:nvPr/>
        </p:nvSpPr>
        <p:spPr>
          <a:xfrm>
            <a:off x="1488440" y="364975"/>
            <a:ext cx="9144000" cy="23623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dirty="0">
                <a:latin typeface="Arial Narrow" panose="020B0606020202030204" pitchFamily="34" charset="0"/>
              </a:rPr>
              <a:t>LICENSED MERCHANDISE</a:t>
            </a:r>
          </a:p>
          <a:p>
            <a:endParaRPr lang="en-US" sz="1400" b="1" dirty="0">
              <a:latin typeface="Arial Narrow" panose="020B0606020202030204" pitchFamily="34" charset="0"/>
            </a:endParaRPr>
          </a:p>
          <a:p>
            <a:r>
              <a:rPr lang="en-US" sz="4400" b="1" dirty="0">
                <a:latin typeface="Arial Narrow" panose="020B0606020202030204" pitchFamily="34" charset="0"/>
              </a:rPr>
              <a:t>STUDENT ACTIVITY</a:t>
            </a:r>
          </a:p>
          <a:p>
            <a:endParaRPr lang="en-US" sz="4400" b="1" dirty="0">
              <a:latin typeface="Arial Narrow" panose="020B0606020202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0A50D7-23F3-EA4E-9A0F-653967878681}"/>
              </a:ext>
            </a:extLst>
          </p:cNvPr>
          <p:cNvSpPr txBox="1"/>
          <p:nvPr/>
        </p:nvSpPr>
        <p:spPr>
          <a:xfrm>
            <a:off x="725556" y="5325677"/>
            <a:ext cx="2941983" cy="24622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Sales Period March 1 through February 28, 2021</a:t>
            </a:r>
          </a:p>
        </p:txBody>
      </p:sp>
    </p:spTree>
    <p:extLst>
      <p:ext uri="{BB962C8B-B14F-4D97-AF65-F5344CB8AC3E}">
        <p14:creationId xmlns:p14="http://schemas.microsoft.com/office/powerpoint/2010/main" val="29185898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761" y="81254"/>
            <a:ext cx="11235192" cy="4701210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latin typeface="Arial Narrow" panose="020B0606020202030204" pitchFamily="34" charset="0"/>
              </a:rPr>
              <a:t>Imagine you are an entrepreneur with an idea for a consumer product that you think might be popular with football fans.  You decide that offering an officially licensed NFLPA product featuring a player name, likeness or image will provide the best opportunity to maximize sales.  </a:t>
            </a:r>
          </a:p>
          <a:p>
            <a:pPr algn="l"/>
            <a:endParaRPr lang="en-US" dirty="0">
              <a:latin typeface="Arial Narrow" panose="020B0606020202030204" pitchFamily="34" charset="0"/>
            </a:endParaRPr>
          </a:p>
          <a:p>
            <a:pPr algn="l"/>
            <a:r>
              <a:rPr lang="en-US" dirty="0">
                <a:latin typeface="Arial Narrow" panose="020B0606020202030204" pitchFamily="34" charset="0"/>
              </a:rPr>
              <a:t>For this activity, you will create a presentation that you will submit to the bank in hopes of receiving funding for the development of your new product.  Your presentation must include:</a:t>
            </a:r>
          </a:p>
          <a:p>
            <a:pPr algn="l"/>
            <a:endParaRPr lang="en-US" dirty="0">
              <a:latin typeface="Arial Narrow" panose="020B0606020202030204" pitchFamily="34" charset="0"/>
            </a:endParaRPr>
          </a:p>
          <a:p>
            <a:pPr marL="457200" indent="-457200" algn="l">
              <a:buAutoNum type="arabicParenR"/>
            </a:pPr>
            <a:r>
              <a:rPr lang="en-US" dirty="0">
                <a:latin typeface="Arial Narrow" panose="020B0606020202030204" pitchFamily="34" charset="0"/>
              </a:rPr>
              <a:t>Explanation of how the licensee / licensor relationship</a:t>
            </a:r>
          </a:p>
          <a:p>
            <a:pPr marL="457200" indent="-457200" algn="l">
              <a:buAutoNum type="arabicParenR"/>
            </a:pPr>
            <a:endParaRPr lang="en-US" sz="1000" dirty="0">
              <a:latin typeface="Arial Narrow" panose="020B0606020202030204" pitchFamily="34" charset="0"/>
            </a:endParaRPr>
          </a:p>
          <a:p>
            <a:pPr marL="457200" indent="-457200" algn="l">
              <a:buAutoNum type="arabicParenR"/>
            </a:pPr>
            <a:r>
              <a:rPr lang="en-US" dirty="0">
                <a:latin typeface="Arial Narrow" panose="020B0606020202030204" pitchFamily="34" charset="0"/>
              </a:rPr>
              <a:t>Description of how an official NFLPA license will influence demand for your product and impact the price you charge consumers for your product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000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3985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761" y="81254"/>
            <a:ext cx="11235192" cy="4701210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latin typeface="Arial Narrow" panose="020B0606020202030204" pitchFamily="34" charset="0"/>
              </a:rPr>
              <a:t>Your presentation must include:</a:t>
            </a:r>
          </a:p>
          <a:p>
            <a:pPr algn="l"/>
            <a:endParaRPr lang="en-US" dirty="0">
              <a:latin typeface="Arial Narrow" panose="020B0606020202030204" pitchFamily="34" charset="0"/>
            </a:endParaRPr>
          </a:p>
          <a:p>
            <a:pPr marL="457200" indent="-457200" algn="l">
              <a:buFont typeface="+mj-lt"/>
              <a:buAutoNum type="arabicParenR" startAt="3"/>
            </a:pPr>
            <a:r>
              <a:rPr lang="en-US" dirty="0">
                <a:latin typeface="Arial Narrow" panose="020B0606020202030204" pitchFamily="34" charset="0"/>
              </a:rPr>
              <a:t>Description of the product and manufacturing costs associated with the development of the product</a:t>
            </a:r>
          </a:p>
          <a:p>
            <a:pPr marL="457200" indent="-457200" algn="l">
              <a:buFont typeface="+mj-lt"/>
              <a:buAutoNum type="arabicParenR" startAt="3"/>
            </a:pPr>
            <a:endParaRPr lang="en-US" sz="1000" dirty="0">
              <a:latin typeface="Arial Narrow" panose="020B0606020202030204" pitchFamily="34" charset="0"/>
            </a:endParaRPr>
          </a:p>
          <a:p>
            <a:pPr lvl="1" algn="l"/>
            <a:r>
              <a:rPr lang="en-US" dirty="0">
                <a:latin typeface="Arial Narrow" panose="020B0606020202030204" pitchFamily="34" charset="0"/>
              </a:rPr>
              <a:t>•	</a:t>
            </a:r>
            <a:r>
              <a:rPr lang="en-US" sz="2400" i="1" dirty="0">
                <a:latin typeface="Arial Narrow" panose="020B0606020202030204" pitchFamily="34" charset="0"/>
              </a:rPr>
              <a:t>How will player name, likeness &amp; image be used?</a:t>
            </a:r>
          </a:p>
          <a:p>
            <a:pPr lvl="1" algn="l"/>
            <a:r>
              <a:rPr lang="en-US" sz="2400" i="1" dirty="0">
                <a:latin typeface="Arial Narrow" panose="020B0606020202030204" pitchFamily="34" charset="0"/>
              </a:rPr>
              <a:t>•	Which player will your product feature?  Why?</a:t>
            </a:r>
          </a:p>
          <a:p>
            <a:pPr marL="457200" indent="-457200" algn="l">
              <a:buAutoNum type="arabicParenR" startAt="3"/>
            </a:pPr>
            <a:endParaRPr lang="en-US" sz="1000" dirty="0">
              <a:latin typeface="Arial Narrow" panose="020B0606020202030204" pitchFamily="34" charset="0"/>
            </a:endParaRPr>
          </a:p>
          <a:p>
            <a:pPr marL="457200" indent="-457200" algn="l">
              <a:buAutoNum type="arabicParenR" startAt="3"/>
            </a:pPr>
            <a:r>
              <a:rPr lang="en-US" dirty="0">
                <a:latin typeface="Arial Narrow" panose="020B0606020202030204" pitchFamily="34" charset="0"/>
              </a:rPr>
              <a:t>Design “mockup” sketch of the product</a:t>
            </a:r>
          </a:p>
          <a:p>
            <a:pPr marL="457200" indent="-457200" algn="l">
              <a:buAutoNum type="arabicParenR" startAt="3"/>
            </a:pPr>
            <a:endParaRPr lang="en-US" dirty="0">
              <a:latin typeface="Arial Narrow" panose="020B0606020202030204" pitchFamily="34" charset="0"/>
            </a:endParaRPr>
          </a:p>
          <a:p>
            <a:pPr marL="457200" indent="-457200" algn="l">
              <a:buAutoNum type="arabicParenR" startAt="3"/>
            </a:pPr>
            <a:r>
              <a:rPr lang="en-US" dirty="0">
                <a:latin typeface="Arial Narrow" panose="020B0606020202030204" pitchFamily="34" charset="0"/>
              </a:rPr>
              <a:t>Design “mockup” of product packaging / branding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000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6768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761" y="81254"/>
            <a:ext cx="11235192" cy="4701210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latin typeface="Arial Narrow" panose="020B0606020202030204" pitchFamily="34" charset="0"/>
              </a:rPr>
              <a:t>Your presentation must include:</a:t>
            </a:r>
          </a:p>
          <a:p>
            <a:pPr algn="l"/>
            <a:endParaRPr lang="en-US" dirty="0">
              <a:latin typeface="Arial Narrow" panose="020B0606020202030204" pitchFamily="34" charset="0"/>
            </a:endParaRPr>
          </a:p>
          <a:p>
            <a:pPr marL="457200" indent="-457200" algn="l">
              <a:buFont typeface="+mj-lt"/>
              <a:buAutoNum type="arabicParenR" startAt="6"/>
            </a:pPr>
            <a:r>
              <a:rPr lang="en-US" dirty="0">
                <a:latin typeface="Arial Narrow" panose="020B0606020202030204" pitchFamily="34" charset="0"/>
              </a:rPr>
              <a:t>Description of target consumer</a:t>
            </a:r>
          </a:p>
          <a:p>
            <a:pPr marL="457200" indent="-457200" algn="l">
              <a:buFont typeface="+mj-lt"/>
              <a:buAutoNum type="arabicParenR" startAt="6"/>
            </a:pPr>
            <a:endParaRPr lang="en-US" dirty="0">
              <a:latin typeface="Arial Narrow" panose="020B0606020202030204" pitchFamily="34" charset="0"/>
            </a:endParaRPr>
          </a:p>
          <a:p>
            <a:pPr marL="457200" indent="-457200" algn="l">
              <a:buFont typeface="+mj-lt"/>
              <a:buAutoNum type="arabicParenR" startAt="6"/>
            </a:pPr>
            <a:r>
              <a:rPr lang="en-US" dirty="0">
                <a:latin typeface="Arial Narrow" panose="020B0606020202030204" pitchFamily="34" charset="0"/>
              </a:rPr>
              <a:t>Sales forecast – how many units will you sell?</a:t>
            </a:r>
          </a:p>
          <a:p>
            <a:pPr marL="457200" indent="-457200" algn="l">
              <a:buFont typeface="+mj-lt"/>
              <a:buAutoNum type="arabicParenR" startAt="6"/>
            </a:pPr>
            <a:endParaRPr lang="en-US" dirty="0">
              <a:latin typeface="Arial Narrow" panose="020B0606020202030204" pitchFamily="34" charset="0"/>
            </a:endParaRPr>
          </a:p>
          <a:p>
            <a:pPr marL="457200" indent="-457200" algn="l">
              <a:buFont typeface="+mj-lt"/>
              <a:buAutoNum type="arabicParenR" startAt="6"/>
            </a:pPr>
            <a:r>
              <a:rPr lang="en-US" dirty="0">
                <a:latin typeface="Arial Narrow" panose="020B0606020202030204" pitchFamily="34" charset="0"/>
              </a:rPr>
              <a:t>Distribution strategy (online vs. retail, product release dates etc.)</a:t>
            </a:r>
          </a:p>
          <a:p>
            <a:pPr marL="457200" indent="-457200" algn="l">
              <a:buFont typeface="+mj-lt"/>
              <a:buAutoNum type="arabicParenR" startAt="6"/>
            </a:pPr>
            <a:endParaRPr lang="en-US" dirty="0">
              <a:latin typeface="Arial Narrow" panose="020B0606020202030204" pitchFamily="34" charset="0"/>
            </a:endParaRPr>
          </a:p>
          <a:p>
            <a:pPr marL="457200" indent="-457200" algn="l">
              <a:buFont typeface="+mj-lt"/>
              <a:buAutoNum type="arabicParenR" startAt="6"/>
            </a:pPr>
            <a:r>
              <a:rPr lang="en-US" dirty="0">
                <a:latin typeface="Arial Narrow" panose="020B0606020202030204" pitchFamily="34" charset="0"/>
              </a:rPr>
              <a:t>Promotions plan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000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415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461" y="357024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 Narrow" panose="020B0606020202030204" pitchFamily="34" charset="0"/>
              </a:rPr>
              <a:t>SOURCES</a:t>
            </a:r>
          </a:p>
          <a:p>
            <a:endParaRPr lang="en-US" sz="3600" b="1" dirty="0">
              <a:latin typeface="Arial Narrow" panose="020B060602020203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96AA5CA-B19C-48D2-A2F2-AF7724F77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34" y="3291507"/>
            <a:ext cx="12192000" cy="353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239106-8689-437C-96DB-CA3B59AEFCAE}"/>
              </a:ext>
            </a:extLst>
          </p:cNvPr>
          <p:cNvSpPr txBox="1"/>
          <p:nvPr/>
        </p:nvSpPr>
        <p:spPr>
          <a:xfrm>
            <a:off x="459188" y="1322588"/>
            <a:ext cx="1028302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https://nflpa.com/partners/posts/top-50-nfl-player-sales-list-march-1-2021-may-31-2021</a:t>
            </a:r>
            <a:endParaRPr lang="en-US" dirty="0"/>
          </a:p>
          <a:p>
            <a:endParaRPr lang="en-US" dirty="0"/>
          </a:p>
          <a:p>
            <a:r>
              <a:rPr lang="en-US" dirty="0">
                <a:hlinkClick r:id="rId4"/>
              </a:rPr>
              <a:t>https://nflpa.com/partners/posts/things-to-know-about-the-nflpa-top-50-player-sales-list-4.29.21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08387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5602" y="806992"/>
            <a:ext cx="11116065" cy="1655762"/>
          </a:xfrm>
        </p:spPr>
        <p:txBody>
          <a:bodyPr>
            <a:noAutofit/>
          </a:bodyPr>
          <a:lstStyle/>
          <a:p>
            <a:pPr algn="l"/>
            <a:r>
              <a:rPr lang="en-US" sz="3600" dirty="0">
                <a:latin typeface="Arial Narrow" panose="020B0606020202030204" pitchFamily="34" charset="0"/>
              </a:rPr>
              <a:t>The </a:t>
            </a:r>
            <a:r>
              <a:rPr lang="en-US" sz="3600" b="1" u="sng" dirty="0">
                <a:latin typeface="Arial Narrow" panose="020B0606020202030204" pitchFamily="34" charset="0"/>
              </a:rPr>
              <a:t>licensor</a:t>
            </a:r>
            <a:r>
              <a:rPr lang="en-US" sz="3600" dirty="0">
                <a:latin typeface="Arial Narrow" panose="020B0606020202030204" pitchFamily="34" charset="0"/>
              </a:rPr>
              <a:t> is the company or individual granting the license</a:t>
            </a:r>
          </a:p>
          <a:p>
            <a:pPr algn="l"/>
            <a:endParaRPr lang="en-US" sz="3600" dirty="0">
              <a:latin typeface="Arial Narrow" panose="020B0606020202030204" pitchFamily="34" charset="0"/>
            </a:endParaRPr>
          </a:p>
          <a:p>
            <a:pPr algn="l"/>
            <a:r>
              <a:rPr lang="en-US" sz="3600" dirty="0">
                <a:latin typeface="Arial Narrow" panose="020B0606020202030204" pitchFamily="34" charset="0"/>
              </a:rPr>
              <a:t>The </a:t>
            </a:r>
            <a:r>
              <a:rPr lang="en-US" sz="3600" b="1" u="sng" dirty="0">
                <a:latin typeface="Arial Narrow" panose="020B0606020202030204" pitchFamily="34" charset="0"/>
              </a:rPr>
              <a:t>licensee</a:t>
            </a:r>
            <a:r>
              <a:rPr lang="en-US" sz="3600" dirty="0">
                <a:latin typeface="Arial Narrow" panose="020B0606020202030204" pitchFamily="34" charset="0"/>
              </a:rPr>
              <a:t> is the company or individual paying for the rights to use the licensor’s name or property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  <p:pic>
        <p:nvPicPr>
          <p:cNvPr id="1026" name="Picture 2" descr="Licensing | NFLPA">
            <a:extLst>
              <a:ext uri="{FF2B5EF4-FFF2-40B4-BE49-F238E27FC236}">
                <a16:creationId xmlns:a16="http://schemas.microsoft.com/office/drawing/2014/main" id="{7289D519-6B94-41E0-AAE8-5C01D47AF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02" y="4395246"/>
            <a:ext cx="3924120" cy="2207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8967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6450" y="309205"/>
            <a:ext cx="10575376" cy="1655762"/>
          </a:xfrm>
        </p:spPr>
        <p:txBody>
          <a:bodyPr>
            <a:no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200" dirty="0">
                <a:latin typeface="Arial Narrow" panose="020B0606020202030204" pitchFamily="34" charset="0"/>
              </a:rPr>
              <a:t>Licensed products and merchandise are not manufactured by leagues, teams, or schools, but rather by independent companies under an agreement with a sports entity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200" dirty="0">
                <a:latin typeface="Arial Narrow" panose="020B0606020202030204" pitchFamily="34" charset="0"/>
              </a:rPr>
              <a:t>Licensed products are an extremely lucrative business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200" dirty="0">
                <a:latin typeface="Arial Narrow" panose="020B0606020202030204" pitchFamily="34" charset="0"/>
              </a:rPr>
              <a:t>For example, the NFL Players generated retail sales of nearly $2.2 billion in licensed merchandise last season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000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09CB53C-D0DA-4F35-9284-2BA5F44C53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405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96AA5CA-B19C-48D2-A2F2-AF7724F77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34" y="3291507"/>
            <a:ext cx="12192000" cy="353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0C7068B-B3B0-4E95-990E-860716AEC20E}"/>
              </a:ext>
            </a:extLst>
          </p:cNvPr>
          <p:cNvSpPr txBox="1">
            <a:spLocks/>
          </p:cNvSpPr>
          <p:nvPr/>
        </p:nvSpPr>
        <p:spPr>
          <a:xfrm>
            <a:off x="1488440" y="456200"/>
            <a:ext cx="9144000" cy="24338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dirty="0">
                <a:latin typeface="Arial Narrow" panose="020B0606020202030204" pitchFamily="34" charset="0"/>
              </a:rPr>
              <a:t>NFL PLAYERS ASSOCIATION</a:t>
            </a:r>
          </a:p>
          <a:p>
            <a:endParaRPr lang="en-US" sz="1400" b="1" dirty="0">
              <a:latin typeface="Arial Narrow" panose="020B0606020202030204" pitchFamily="34" charset="0"/>
            </a:endParaRPr>
          </a:p>
          <a:p>
            <a:r>
              <a:rPr lang="en-US" sz="3600" b="1" dirty="0">
                <a:latin typeface="Arial Narrow" panose="020B0606020202030204" pitchFamily="34" charset="0"/>
              </a:rPr>
              <a:t>Official rankings of all officially licensed NFL player products and merchandise: 2020-21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15F9CD-F6AA-E646-9A08-162A3EEB8EA7}"/>
              </a:ext>
            </a:extLst>
          </p:cNvPr>
          <p:cNvSpPr txBox="1"/>
          <p:nvPr/>
        </p:nvSpPr>
        <p:spPr>
          <a:xfrm>
            <a:off x="725556" y="5325677"/>
            <a:ext cx="2941983" cy="24622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Sales Period March 1 through February 28, 2021</a:t>
            </a:r>
          </a:p>
        </p:txBody>
      </p:sp>
    </p:spTree>
    <p:extLst>
      <p:ext uri="{BB962C8B-B14F-4D97-AF65-F5344CB8AC3E}">
        <p14:creationId xmlns:p14="http://schemas.microsoft.com/office/powerpoint/2010/main" val="1048798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96AA5CA-B19C-48D2-A2F2-AF7724F77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34" y="3291507"/>
            <a:ext cx="12192000" cy="353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F07C645-7D52-4DF8-8EBE-6660DBBB7C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5556" y="707216"/>
            <a:ext cx="10556571" cy="1655762"/>
          </a:xfrm>
        </p:spPr>
        <p:txBody>
          <a:bodyPr>
            <a:noAutofit/>
          </a:bodyPr>
          <a:lstStyle/>
          <a:p>
            <a:r>
              <a:rPr lang="en-US" sz="2800" dirty="0">
                <a:latin typeface="Arial Narrow" panose="020B0606020202030204" pitchFamily="34" charset="0"/>
              </a:rPr>
              <a:t>Tom Brady and Patrick </a:t>
            </a:r>
            <a:r>
              <a:rPr lang="en-US" sz="2800" dirty="0" err="1">
                <a:latin typeface="Arial Narrow" panose="020B0606020202030204" pitchFamily="34" charset="0"/>
              </a:rPr>
              <a:t>Mahomes</a:t>
            </a:r>
            <a:r>
              <a:rPr lang="en-US" sz="2800" dirty="0">
                <a:latin typeface="Arial Narrow" panose="020B0606020202030204" pitchFamily="34" charset="0"/>
              </a:rPr>
              <a:t> II continued their seesaw atop the NFLPA Top 50 Player Sales List – which reports sales of all officially licensed NFL player product – with Brady besting his counterpart on the year-end list. Either Brady or </a:t>
            </a:r>
            <a:r>
              <a:rPr lang="en-US" sz="2800" dirty="0" err="1">
                <a:latin typeface="Arial Narrow" panose="020B0606020202030204" pitchFamily="34" charset="0"/>
              </a:rPr>
              <a:t>Mahomes</a:t>
            </a:r>
            <a:r>
              <a:rPr lang="en-US" sz="2800" dirty="0">
                <a:latin typeface="Arial Narrow" panose="020B0606020202030204" pitchFamily="34" charset="0"/>
              </a:rPr>
              <a:t> has led the quarterly rankings 11 straight times since October 2018.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ABE787-7544-4B4D-8987-3EAF9CE265ED}"/>
              </a:ext>
            </a:extLst>
          </p:cNvPr>
          <p:cNvSpPr txBox="1"/>
          <p:nvPr/>
        </p:nvSpPr>
        <p:spPr>
          <a:xfrm>
            <a:off x="725556" y="5325677"/>
            <a:ext cx="2941983" cy="24622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Sales Period March 1 through February 28, 2021</a:t>
            </a:r>
          </a:p>
        </p:txBody>
      </p:sp>
    </p:spTree>
    <p:extLst>
      <p:ext uri="{BB962C8B-B14F-4D97-AF65-F5344CB8AC3E}">
        <p14:creationId xmlns:p14="http://schemas.microsoft.com/office/powerpoint/2010/main" val="4178944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96AA5CA-B19C-48D2-A2F2-AF7724F77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34" y="3291507"/>
            <a:ext cx="12192000" cy="353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F07C645-7D52-4DF8-8EBE-6660DBBB7C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5912" y="707216"/>
            <a:ext cx="10240176" cy="1655762"/>
          </a:xfrm>
        </p:spPr>
        <p:txBody>
          <a:bodyPr>
            <a:noAutofit/>
          </a:bodyPr>
          <a:lstStyle/>
          <a:p>
            <a:r>
              <a:rPr lang="en-US" sz="2800" dirty="0">
                <a:latin typeface="Arial Narrow" panose="020B0606020202030204" pitchFamily="34" charset="0"/>
              </a:rPr>
              <a:t>The year-end rankings are based on sales from March 1 through February 28, 2021, the most up-to-date, comprehensive figures currently available. They are the only verified rankings of all officially licensed NFL player product sold from online and traditional retail outlets as reported by 75+ NFLPA licensees.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5144BD-27AB-8A43-9731-933CA387C8ED}"/>
              </a:ext>
            </a:extLst>
          </p:cNvPr>
          <p:cNvSpPr txBox="1"/>
          <p:nvPr/>
        </p:nvSpPr>
        <p:spPr>
          <a:xfrm>
            <a:off x="725556" y="5325677"/>
            <a:ext cx="2941983" cy="24622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Sales Period March 1 through February 28, 2021</a:t>
            </a:r>
          </a:p>
        </p:txBody>
      </p:sp>
    </p:spTree>
    <p:extLst>
      <p:ext uri="{BB962C8B-B14F-4D97-AF65-F5344CB8AC3E}">
        <p14:creationId xmlns:p14="http://schemas.microsoft.com/office/powerpoint/2010/main" val="2984242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96AA5CA-B19C-48D2-A2F2-AF7724F77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34" y="3291507"/>
            <a:ext cx="12192000" cy="353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F07C645-7D52-4DF8-8EBE-6660DBBB7C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8404" y="673684"/>
            <a:ext cx="10455192" cy="1655762"/>
          </a:xfrm>
        </p:spPr>
        <p:txBody>
          <a:bodyPr>
            <a:noAutofit/>
          </a:bodyPr>
          <a:lstStyle/>
          <a:p>
            <a:r>
              <a:rPr lang="en-US" sz="2800" dirty="0">
                <a:latin typeface="Arial Narrow" panose="020B0606020202030204" pitchFamily="34" charset="0"/>
              </a:rPr>
              <a:t>Licensed product across hardline, apparel, digital, and unconventional categories include, among many others, adult and youth game jerseys, T-shirts, hoodies, bobbleheads, plush toys, socks, face coverings, headbands, figurines, wall decals, backpacks, pennants, photos, drinkware, and pet products.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A46050-EAD7-D340-BB79-74DA4D4676DD}"/>
              </a:ext>
            </a:extLst>
          </p:cNvPr>
          <p:cNvSpPr txBox="1"/>
          <p:nvPr/>
        </p:nvSpPr>
        <p:spPr>
          <a:xfrm>
            <a:off x="725556" y="5325677"/>
            <a:ext cx="2941983" cy="24622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Sales Period March 1 through February 28, 2021</a:t>
            </a:r>
          </a:p>
        </p:txBody>
      </p:sp>
    </p:spTree>
    <p:extLst>
      <p:ext uri="{BB962C8B-B14F-4D97-AF65-F5344CB8AC3E}">
        <p14:creationId xmlns:p14="http://schemas.microsoft.com/office/powerpoint/2010/main" val="1222090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9861139-F212-4731-A4D8-40030465C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6800" y="411738"/>
            <a:ext cx="10327279" cy="1655762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Arial Narrow" panose="020B0606020202030204" pitchFamily="34" charset="0"/>
              </a:rPr>
              <a:t>LAST YEAR’s Top 10 players among all officially licensed product sold:</a:t>
            </a:r>
          </a:p>
          <a:p>
            <a:endParaRPr lang="en-US" sz="2800" dirty="0">
              <a:latin typeface="Arial Narrow" panose="020B0606020202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D1E4B73-55E4-437C-A23C-850F86A556D8}"/>
              </a:ext>
            </a:extLst>
          </p:cNvPr>
          <p:cNvSpPr/>
          <p:nvPr/>
        </p:nvSpPr>
        <p:spPr>
          <a:xfrm>
            <a:off x="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2B315C-FD20-4498-AA5B-B9FB90C642C3}"/>
              </a:ext>
            </a:extLst>
          </p:cNvPr>
          <p:cNvSpPr/>
          <p:nvPr/>
        </p:nvSpPr>
        <p:spPr>
          <a:xfrm>
            <a:off x="12120880" y="0"/>
            <a:ext cx="7112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9649A-FD90-4EF6-8A15-09F005A5A3D8}"/>
              </a:ext>
            </a:extLst>
          </p:cNvPr>
          <p:cNvSpPr/>
          <p:nvPr/>
        </p:nvSpPr>
        <p:spPr>
          <a:xfrm flipV="1">
            <a:off x="0" y="1106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1635E1-D504-430E-BB7F-67652AC9DE42}"/>
              </a:ext>
            </a:extLst>
          </p:cNvPr>
          <p:cNvSpPr/>
          <p:nvPr/>
        </p:nvSpPr>
        <p:spPr>
          <a:xfrm flipV="1">
            <a:off x="35560" y="6804328"/>
            <a:ext cx="12120880" cy="5367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3A36A8-D6BF-4F79-8937-EC78D45A68AF}"/>
              </a:ext>
            </a:extLst>
          </p:cNvPr>
          <p:cNvSpPr/>
          <p:nvPr/>
        </p:nvSpPr>
        <p:spPr>
          <a:xfrm>
            <a:off x="71120" y="5732891"/>
            <a:ext cx="12049760" cy="3737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0000"/>
              </a:highligh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D7A541-A8AA-4464-83B1-63FCF52578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4" y="4732766"/>
            <a:ext cx="3686175" cy="200025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A9E448B-C8FE-420C-9DD9-D07669D39284}"/>
              </a:ext>
            </a:extLst>
          </p:cNvPr>
          <p:cNvSpPr txBox="1"/>
          <p:nvPr/>
        </p:nvSpPr>
        <p:spPr>
          <a:xfrm>
            <a:off x="549001" y="1414050"/>
            <a:ext cx="484973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Tom Brady, QB, Tampa Bay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Patrick </a:t>
            </a:r>
            <a:r>
              <a:rPr lang="en-US" sz="2400" dirty="0" err="1">
                <a:latin typeface="Arial Narrow" panose="020B0606020202030204" pitchFamily="34" charset="0"/>
              </a:rPr>
              <a:t>Mahomes</a:t>
            </a:r>
            <a:r>
              <a:rPr lang="en-US" sz="2400" dirty="0">
                <a:latin typeface="Arial Narrow" panose="020B0606020202030204" pitchFamily="34" charset="0"/>
              </a:rPr>
              <a:t>, QB, Kansas City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Lamar Jackson, QB, Baltimore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>
                <a:latin typeface="Arial Narrow" panose="020B0606020202030204" pitchFamily="34" charset="0"/>
              </a:rPr>
              <a:t>Tua</a:t>
            </a:r>
            <a:r>
              <a:rPr lang="en-US" sz="2400" dirty="0">
                <a:latin typeface="Arial Narrow" panose="020B0606020202030204" pitchFamily="34" charset="0"/>
              </a:rPr>
              <a:t> </a:t>
            </a:r>
            <a:r>
              <a:rPr lang="en-US" sz="2400" dirty="0" err="1">
                <a:latin typeface="Arial Narrow" panose="020B0606020202030204" pitchFamily="34" charset="0"/>
              </a:rPr>
              <a:t>Tagovailoa</a:t>
            </a:r>
            <a:r>
              <a:rPr lang="en-US" sz="2400" dirty="0">
                <a:latin typeface="Arial Narrow" panose="020B0606020202030204" pitchFamily="34" charset="0"/>
              </a:rPr>
              <a:t>, QB, Miami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Aaron Rodgers, QB, Green Bay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D8A6F03-50B5-4276-93C3-7BE5742F57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1562" y="1184007"/>
            <a:ext cx="3095625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522A547-4451-4A4B-9CE0-623478D71236}"/>
              </a:ext>
            </a:extLst>
          </p:cNvPr>
          <p:cNvSpPr txBox="1"/>
          <p:nvPr/>
        </p:nvSpPr>
        <p:spPr>
          <a:xfrm>
            <a:off x="4328932" y="3445037"/>
            <a:ext cx="610262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6"/>
            </a:pPr>
            <a:r>
              <a:rPr lang="en-US" sz="2400" dirty="0">
                <a:latin typeface="Arial Narrow" panose="020B0606020202030204" pitchFamily="34" charset="0"/>
              </a:rPr>
              <a:t>Joe Burrow, QB, Cincinnati</a:t>
            </a:r>
          </a:p>
          <a:p>
            <a:pPr marL="457200" indent="-457200">
              <a:buFont typeface="+mj-lt"/>
              <a:buAutoNum type="arabicPeriod" startAt="6"/>
            </a:pPr>
            <a:r>
              <a:rPr lang="en-US" sz="2400" dirty="0">
                <a:latin typeface="Arial Narrow" panose="020B0606020202030204" pitchFamily="34" charset="0"/>
              </a:rPr>
              <a:t>Russell Wilson, QB, Seattle</a:t>
            </a:r>
          </a:p>
          <a:p>
            <a:pPr marL="457200" indent="-457200">
              <a:buFont typeface="+mj-lt"/>
              <a:buAutoNum type="arabicPeriod" startAt="6"/>
            </a:pPr>
            <a:r>
              <a:rPr lang="en-US" sz="2400" dirty="0">
                <a:latin typeface="Arial Narrow" panose="020B0606020202030204" pitchFamily="34" charset="0"/>
              </a:rPr>
              <a:t>George Kittle, TE, San Francisco</a:t>
            </a:r>
            <a:endParaRPr lang="en-US" sz="2400" dirty="0"/>
          </a:p>
          <a:p>
            <a:pPr marL="457200" indent="-457200">
              <a:buFont typeface="+mj-lt"/>
              <a:buAutoNum type="arabicPeriod" startAt="6"/>
            </a:pPr>
            <a:r>
              <a:rPr lang="en-US" sz="2400" dirty="0">
                <a:latin typeface="Arial Narrow" panose="020B0606020202030204" pitchFamily="34" charset="0"/>
              </a:rPr>
              <a:t>Josh Allen, QB, Buffalo</a:t>
            </a:r>
          </a:p>
          <a:p>
            <a:pPr marL="457200" indent="-457200">
              <a:buFont typeface="+mj-lt"/>
              <a:buAutoNum type="arabicPeriod" startAt="6"/>
            </a:pPr>
            <a:r>
              <a:rPr lang="en-US" sz="2400" dirty="0">
                <a:latin typeface="Arial Narrow" panose="020B0606020202030204" pitchFamily="34" charset="0"/>
              </a:rPr>
              <a:t>Ezekiel Elliott, RB, Dallas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774505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7787</TotalTime>
  <Words>1148</Words>
  <Application>Microsoft Macintosh PowerPoint</Application>
  <PresentationFormat>Widescreen</PresentationFormat>
  <Paragraphs>100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Arial Narrow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Lindauer</dc:creator>
  <cp:lastModifiedBy>Chris Lindauer</cp:lastModifiedBy>
  <cp:revision>28</cp:revision>
  <dcterms:created xsi:type="dcterms:W3CDTF">2020-07-17T00:32:07Z</dcterms:created>
  <dcterms:modified xsi:type="dcterms:W3CDTF">2021-08-12T23:52:30Z</dcterms:modified>
</cp:coreProperties>
</file>