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ntonio Bold" panose="02000803000000000000" pitchFamily="2" charset="77"/>
      <p:regular r:id="rId16"/>
      <p:bold r:id="rId17"/>
    </p:embeddedFont>
    <p:embeddedFont>
      <p:font typeface="Antonio Bold Italics" panose="02000803000000000000" pitchFamily="2" charset="77"/>
      <p:regular r:id="rId18"/>
      <p:bold r:id="rId19"/>
    </p:embeddedFont>
    <p:embeddedFont>
      <p:font typeface="Arimo" panose="020B0604020202020204" pitchFamily="34" charset="0"/>
      <p:regular r:id="rId20"/>
    </p:embeddedFont>
    <p:embeddedFont>
      <p:font typeface="Calibri" panose="020F0502020204030204" pitchFamily="34" charset="0"/>
      <p:regular r:id="rId21"/>
      <p:bold r:id="rId22"/>
      <p:italic r:id="rId23"/>
      <p:boldItalic r:id="rId24"/>
    </p:embeddedFont>
    <p:embeddedFont>
      <p:font typeface="HK Grotesk Bold" pitchFamily="2" charset="77"/>
      <p:regular r:id="rId25"/>
      <p:bold r:id="rId26"/>
    </p:embeddedFont>
    <p:embeddedFont>
      <p:font typeface="HK Grotesk Light" pitchFamily="2" charset="77"/>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8469"/>
          <a:stretch>
            <a:fillRect/>
          </a:stretch>
        </p:blipFill>
        <p:spPr>
          <a:xfrm>
            <a:off x="9911456" y="0"/>
            <a:ext cx="8376544" cy="10287000"/>
          </a:xfrm>
          <a:prstGeom prst="rect">
            <a:avLst/>
          </a:prstGeom>
        </p:spPr>
      </p:pic>
      <p:sp>
        <p:nvSpPr>
          <p:cNvPr id="3" name="TextBox 3"/>
          <p:cNvSpPr txBox="1"/>
          <p:nvPr/>
        </p:nvSpPr>
        <p:spPr>
          <a:xfrm>
            <a:off x="2431256" y="752349"/>
            <a:ext cx="7062957" cy="998047"/>
          </a:xfrm>
          <a:prstGeom prst="rect">
            <a:avLst/>
          </a:prstGeom>
        </p:spPr>
        <p:txBody>
          <a:bodyPr lIns="0" tIns="0" rIns="0" bIns="0" rtlCol="0" anchor="t">
            <a:spAutoFit/>
          </a:bodyPr>
          <a:lstStyle/>
          <a:p>
            <a:pPr marL="0" lvl="0" indent="0" algn="l">
              <a:lnSpc>
                <a:spcPts val="4010"/>
              </a:lnSpc>
              <a:spcBef>
                <a:spcPct val="0"/>
              </a:spcBef>
            </a:pPr>
            <a:r>
              <a:rPr lang="en-US" sz="2864">
                <a:solidFill>
                  <a:srgbClr val="000000"/>
                </a:solidFill>
                <a:latin typeface="HK Grotesk Bold Bold"/>
              </a:rPr>
              <a:t>THE BUSINESS OF SPORTS &amp; ENTERTAINMENT</a:t>
            </a:r>
          </a:p>
        </p:txBody>
      </p:sp>
      <p:grpSp>
        <p:nvGrpSpPr>
          <p:cNvPr id="4" name="Group 4"/>
          <p:cNvGrpSpPr/>
          <p:nvPr/>
        </p:nvGrpSpPr>
        <p:grpSpPr>
          <a:xfrm>
            <a:off x="854997" y="3027916"/>
            <a:ext cx="13244731" cy="4231168"/>
            <a:chOff x="0" y="0"/>
            <a:chExt cx="17659642" cy="5641557"/>
          </a:xfrm>
        </p:grpSpPr>
        <p:sp>
          <p:nvSpPr>
            <p:cNvPr id="5" name="AutoShape 5"/>
            <p:cNvSpPr/>
            <p:nvPr/>
          </p:nvSpPr>
          <p:spPr>
            <a:xfrm>
              <a:off x="0" y="0"/>
              <a:ext cx="16062679" cy="1743712"/>
            </a:xfrm>
            <a:prstGeom prst="rect">
              <a:avLst/>
            </a:prstGeom>
            <a:solidFill>
              <a:srgbClr val="FFED00"/>
            </a:solidFill>
          </p:spPr>
        </p:sp>
        <p:sp>
          <p:nvSpPr>
            <p:cNvPr id="6" name="AutoShape 6"/>
            <p:cNvSpPr/>
            <p:nvPr/>
          </p:nvSpPr>
          <p:spPr>
            <a:xfrm>
              <a:off x="0" y="1948923"/>
              <a:ext cx="16677236" cy="1743712"/>
            </a:xfrm>
            <a:prstGeom prst="rect">
              <a:avLst/>
            </a:prstGeom>
            <a:solidFill>
              <a:srgbClr val="FFED00"/>
            </a:solidFill>
          </p:spPr>
        </p:sp>
        <p:sp>
          <p:nvSpPr>
            <p:cNvPr id="7" name="AutoShape 7"/>
            <p:cNvSpPr/>
            <p:nvPr/>
          </p:nvSpPr>
          <p:spPr>
            <a:xfrm>
              <a:off x="0" y="3897846"/>
              <a:ext cx="16444256" cy="1743712"/>
            </a:xfrm>
            <a:prstGeom prst="rect">
              <a:avLst/>
            </a:prstGeom>
            <a:solidFill>
              <a:srgbClr val="FFED00"/>
            </a:solidFill>
          </p:spPr>
        </p:sp>
        <p:sp>
          <p:nvSpPr>
            <p:cNvPr id="8" name="TextBox 8"/>
            <p:cNvSpPr txBox="1"/>
            <p:nvPr/>
          </p:nvSpPr>
          <p:spPr>
            <a:xfrm>
              <a:off x="241104" y="-104574"/>
              <a:ext cx="17418538" cy="5493361"/>
            </a:xfrm>
            <a:prstGeom prst="rect">
              <a:avLst/>
            </a:prstGeom>
          </p:spPr>
          <p:txBody>
            <a:bodyPr lIns="0" tIns="0" rIns="0" bIns="0" rtlCol="0" anchor="t">
              <a:spAutoFit/>
            </a:bodyPr>
            <a:lstStyle/>
            <a:p>
              <a:pPr>
                <a:lnSpc>
                  <a:spcPts val="12763"/>
                </a:lnSpc>
              </a:pPr>
              <a:r>
                <a:rPr lang="en-US" sz="7878">
                  <a:solidFill>
                    <a:srgbClr val="000000"/>
                  </a:solidFill>
                  <a:latin typeface="Antonio Bold"/>
                </a:rPr>
                <a:t>PAY-PER-VIEW</a:t>
              </a:r>
            </a:p>
            <a:p>
              <a:pPr>
                <a:lnSpc>
                  <a:spcPts val="10495"/>
                </a:lnSpc>
              </a:pPr>
              <a:r>
                <a:rPr lang="en-US" sz="6478">
                  <a:solidFill>
                    <a:srgbClr val="000000"/>
                  </a:solidFill>
                  <a:latin typeface="Antonio Bold Italics"/>
                </a:rPr>
                <a:t>NOTABLE PPTV EVENTS IN</a:t>
              </a:r>
            </a:p>
            <a:p>
              <a:pPr>
                <a:lnSpc>
                  <a:spcPts val="10495"/>
                </a:lnSpc>
              </a:pPr>
              <a:r>
                <a:rPr lang="en-US" sz="6478">
                  <a:solidFill>
                    <a:srgbClr val="000000"/>
                  </a:solidFill>
                  <a:latin typeface="Antonio Bold Italics"/>
                </a:rPr>
                <a:t>SPORTS &amp; ENTERTAINMENT HISTORY</a:t>
              </a:r>
            </a:p>
          </p:txBody>
        </p:sp>
      </p:grpSp>
      <p:pic>
        <p:nvPicPr>
          <p:cNvPr id="9" name="Picture 9"/>
          <p:cNvPicPr>
            <a:picLocks noChangeAspect="1"/>
          </p:cNvPicPr>
          <p:nvPr/>
        </p:nvPicPr>
        <p:blipFill>
          <a:blip r:embed="rId3"/>
          <a:srcRect/>
          <a:stretch>
            <a:fillRect/>
          </a:stretch>
        </p:blipFill>
        <p:spPr>
          <a:xfrm>
            <a:off x="854997" y="679835"/>
            <a:ext cx="1147176" cy="1209750"/>
          </a:xfrm>
          <a:prstGeom prst="rect">
            <a:avLst/>
          </a:prstGeom>
        </p:spPr>
      </p:pic>
      <p:sp>
        <p:nvSpPr>
          <p:cNvPr id="10" name="TextBox 10"/>
          <p:cNvSpPr txBox="1"/>
          <p:nvPr/>
        </p:nvSpPr>
        <p:spPr>
          <a:xfrm>
            <a:off x="1028700" y="9675670"/>
            <a:ext cx="6591302" cy="280918"/>
          </a:xfrm>
          <a:prstGeom prst="rect">
            <a:avLst/>
          </a:prstGeom>
        </p:spPr>
        <p:txBody>
          <a:bodyPr lIns="0" tIns="0" rIns="0" bIns="0" rtlCol="0" anchor="t">
            <a:spAutoFit/>
          </a:bodyPr>
          <a:lstStyle/>
          <a:p>
            <a:pPr marL="0" lvl="0" indent="0" algn="l">
              <a:lnSpc>
                <a:spcPts val="2366"/>
              </a:lnSpc>
              <a:spcBef>
                <a:spcPct val="0"/>
              </a:spcBef>
            </a:pPr>
            <a:r>
              <a:rPr lang="en-US" sz="1690" spc="326">
                <a:solidFill>
                  <a:srgbClr val="000000"/>
                </a:solidFill>
                <a:latin typeface="HK Grotesk Bold Bold"/>
              </a:rPr>
              <a:t>WWW.SPORTSCAREERCONSULTING.COM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8947" y="1114665"/>
            <a:ext cx="1117894" cy="918629"/>
            <a:chOff x="0" y="0"/>
            <a:chExt cx="303584" cy="249470"/>
          </a:xfrm>
        </p:grpSpPr>
        <p:sp>
          <p:nvSpPr>
            <p:cNvPr id="3" name="Freeform 3"/>
            <p:cNvSpPr/>
            <p:nvPr/>
          </p:nvSpPr>
          <p:spPr>
            <a:xfrm>
              <a:off x="0" y="0"/>
              <a:ext cx="303584" cy="249470"/>
            </a:xfrm>
            <a:custGeom>
              <a:avLst/>
              <a:gdLst/>
              <a:ahLst/>
              <a:cxnLst/>
              <a:rect l="l" t="t" r="r" b="b"/>
              <a:pathLst>
                <a:path w="303584" h="249470">
                  <a:moveTo>
                    <a:pt x="0" y="0"/>
                  </a:moveTo>
                  <a:lnTo>
                    <a:pt x="303584" y="0"/>
                  </a:lnTo>
                  <a:lnTo>
                    <a:pt x="303584" y="249470"/>
                  </a:lnTo>
                  <a:lnTo>
                    <a:pt x="0" y="249470"/>
                  </a:lnTo>
                  <a:close/>
                </a:path>
              </a:pathLst>
            </a:custGeom>
            <a:solidFill>
              <a:srgbClr val="FFED00"/>
            </a:solidFill>
          </p:spPr>
        </p:sp>
      </p:grpSp>
      <p:grpSp>
        <p:nvGrpSpPr>
          <p:cNvPr id="4" name="Group 4"/>
          <p:cNvGrpSpPr/>
          <p:nvPr/>
        </p:nvGrpSpPr>
        <p:grpSpPr>
          <a:xfrm>
            <a:off x="10441937" y="809143"/>
            <a:ext cx="6817363" cy="611045"/>
            <a:chOff x="0" y="0"/>
            <a:chExt cx="9089818" cy="814727"/>
          </a:xfrm>
        </p:grpSpPr>
        <p:sp>
          <p:nvSpPr>
            <p:cNvPr id="5" name="TextBox 5"/>
            <p:cNvSpPr txBox="1"/>
            <p:nvPr/>
          </p:nvSpPr>
          <p:spPr>
            <a:xfrm>
              <a:off x="0" y="-57150"/>
              <a:ext cx="9089818" cy="625556"/>
            </a:xfrm>
            <a:prstGeom prst="rect">
              <a:avLst/>
            </a:prstGeom>
          </p:spPr>
          <p:txBody>
            <a:bodyPr lIns="0" tIns="0" rIns="0" bIns="0" rtlCol="0" anchor="t">
              <a:spAutoFit/>
            </a:bodyPr>
            <a:lstStyle/>
            <a:p>
              <a:pPr>
                <a:lnSpc>
                  <a:spcPts val="3916"/>
                </a:lnSpc>
              </a:pPr>
              <a:r>
                <a:rPr lang="en-US" sz="2797">
                  <a:solidFill>
                    <a:srgbClr val="000000"/>
                  </a:solidFill>
                  <a:latin typeface="HK Grotesk Bold"/>
                </a:rPr>
                <a:t>WrestleMania 25</a:t>
              </a:r>
            </a:p>
          </p:txBody>
        </p:sp>
        <p:sp>
          <p:nvSpPr>
            <p:cNvPr id="6" name="AutoShape 6"/>
            <p:cNvSpPr/>
            <p:nvPr/>
          </p:nvSpPr>
          <p:spPr>
            <a:xfrm>
              <a:off x="0" y="802027"/>
              <a:ext cx="9089818" cy="0"/>
            </a:xfrm>
            <a:prstGeom prst="line">
              <a:avLst/>
            </a:prstGeom>
            <a:ln w="12700" cap="rnd">
              <a:solidFill>
                <a:srgbClr val="DFDEDE"/>
              </a:solidFill>
              <a:prstDash val="solid"/>
              <a:headEnd type="none" w="sm" len="sm"/>
              <a:tailEnd type="none" w="sm" len="sm"/>
            </a:ln>
          </p:spPr>
        </p:sp>
      </p:grpSp>
      <p:grpSp>
        <p:nvGrpSpPr>
          <p:cNvPr id="7" name="Group 7"/>
          <p:cNvGrpSpPr/>
          <p:nvPr/>
        </p:nvGrpSpPr>
        <p:grpSpPr>
          <a:xfrm>
            <a:off x="10441937" y="3966997"/>
            <a:ext cx="6817363" cy="611045"/>
            <a:chOff x="0" y="0"/>
            <a:chExt cx="9089818" cy="814727"/>
          </a:xfrm>
        </p:grpSpPr>
        <p:sp>
          <p:nvSpPr>
            <p:cNvPr id="8" name="TextBox 8"/>
            <p:cNvSpPr txBox="1"/>
            <p:nvPr/>
          </p:nvSpPr>
          <p:spPr>
            <a:xfrm>
              <a:off x="0" y="-57150"/>
              <a:ext cx="9089818" cy="625556"/>
            </a:xfrm>
            <a:prstGeom prst="rect">
              <a:avLst/>
            </a:prstGeom>
          </p:spPr>
          <p:txBody>
            <a:bodyPr lIns="0" tIns="0" rIns="0" bIns="0" rtlCol="0" anchor="t">
              <a:spAutoFit/>
            </a:bodyPr>
            <a:lstStyle/>
            <a:p>
              <a:pPr marL="0" lvl="0" indent="0" algn="l">
                <a:lnSpc>
                  <a:spcPts val="3916"/>
                </a:lnSpc>
                <a:spcBef>
                  <a:spcPct val="0"/>
                </a:spcBef>
              </a:pPr>
              <a:r>
                <a:rPr lang="en-US" sz="2797">
                  <a:solidFill>
                    <a:srgbClr val="000000"/>
                  </a:solidFill>
                  <a:latin typeface="HK Grotesk Bold"/>
                </a:rPr>
                <a:t>WrestleMania 28</a:t>
              </a:r>
            </a:p>
          </p:txBody>
        </p:sp>
        <p:sp>
          <p:nvSpPr>
            <p:cNvPr id="9" name="AutoShape 9"/>
            <p:cNvSpPr/>
            <p:nvPr/>
          </p:nvSpPr>
          <p:spPr>
            <a:xfrm>
              <a:off x="0" y="802027"/>
              <a:ext cx="9089818" cy="0"/>
            </a:xfrm>
            <a:prstGeom prst="line">
              <a:avLst/>
            </a:prstGeom>
            <a:ln w="12700" cap="rnd">
              <a:solidFill>
                <a:srgbClr val="DFDEDE"/>
              </a:solidFill>
              <a:prstDash val="solid"/>
              <a:headEnd type="none" w="sm" len="sm"/>
              <a:tailEnd type="none" w="sm" len="sm"/>
            </a:ln>
          </p:spPr>
        </p:sp>
      </p:grpSp>
      <p:grpSp>
        <p:nvGrpSpPr>
          <p:cNvPr id="10" name="Group 10"/>
          <p:cNvGrpSpPr/>
          <p:nvPr/>
        </p:nvGrpSpPr>
        <p:grpSpPr>
          <a:xfrm>
            <a:off x="10336238" y="7219513"/>
            <a:ext cx="6923062" cy="1242483"/>
            <a:chOff x="0" y="0"/>
            <a:chExt cx="9230749" cy="1656645"/>
          </a:xfrm>
        </p:grpSpPr>
        <p:sp>
          <p:nvSpPr>
            <p:cNvPr id="11" name="TextBox 11"/>
            <p:cNvSpPr txBox="1"/>
            <p:nvPr/>
          </p:nvSpPr>
          <p:spPr>
            <a:xfrm>
              <a:off x="0" y="1152774"/>
              <a:ext cx="6771309" cy="503871"/>
            </a:xfrm>
            <a:prstGeom prst="rect">
              <a:avLst/>
            </a:prstGeom>
          </p:spPr>
          <p:txBody>
            <a:bodyPr lIns="0" tIns="0" rIns="0" bIns="0" rtlCol="0" anchor="t">
              <a:spAutoFit/>
            </a:bodyPr>
            <a:lstStyle/>
            <a:p>
              <a:pPr>
                <a:lnSpc>
                  <a:spcPts val="3405"/>
                </a:lnSpc>
              </a:pPr>
              <a:endParaRPr/>
            </a:p>
          </p:txBody>
        </p:sp>
        <p:sp>
          <p:nvSpPr>
            <p:cNvPr id="12" name="TextBox 12"/>
            <p:cNvSpPr txBox="1"/>
            <p:nvPr/>
          </p:nvSpPr>
          <p:spPr>
            <a:xfrm>
              <a:off x="140931" y="-57150"/>
              <a:ext cx="9089818" cy="625556"/>
            </a:xfrm>
            <a:prstGeom prst="rect">
              <a:avLst/>
            </a:prstGeom>
          </p:spPr>
          <p:txBody>
            <a:bodyPr lIns="0" tIns="0" rIns="0" bIns="0" rtlCol="0" anchor="t">
              <a:spAutoFit/>
            </a:bodyPr>
            <a:lstStyle/>
            <a:p>
              <a:pPr marL="0" lvl="0" indent="0" algn="l">
                <a:lnSpc>
                  <a:spcPts val="3916"/>
                </a:lnSpc>
                <a:spcBef>
                  <a:spcPct val="0"/>
                </a:spcBef>
              </a:pPr>
              <a:r>
                <a:rPr lang="en-US" sz="2797">
                  <a:solidFill>
                    <a:srgbClr val="000000"/>
                  </a:solidFill>
                  <a:latin typeface="HK Grotesk Bold"/>
                </a:rPr>
                <a:t>WrestleMania 29</a:t>
              </a:r>
            </a:p>
          </p:txBody>
        </p:sp>
        <p:sp>
          <p:nvSpPr>
            <p:cNvPr id="13" name="AutoShape 13"/>
            <p:cNvSpPr/>
            <p:nvPr/>
          </p:nvSpPr>
          <p:spPr>
            <a:xfrm>
              <a:off x="140931" y="802027"/>
              <a:ext cx="9089818" cy="0"/>
            </a:xfrm>
            <a:prstGeom prst="line">
              <a:avLst/>
            </a:prstGeom>
            <a:ln w="12700" cap="rnd">
              <a:solidFill>
                <a:srgbClr val="DFDEDE"/>
              </a:solidFill>
              <a:prstDash val="solid"/>
              <a:headEnd type="none" w="sm" len="sm"/>
              <a:tailEnd type="none" w="sm" len="sm"/>
            </a:ln>
          </p:spPr>
        </p:sp>
      </p:grpSp>
      <p:pic>
        <p:nvPicPr>
          <p:cNvPr id="14" name="Picture 14"/>
          <p:cNvPicPr>
            <a:picLocks noChangeAspect="1"/>
          </p:cNvPicPr>
          <p:nvPr/>
        </p:nvPicPr>
        <p:blipFill>
          <a:blip r:embed="rId2"/>
          <a:srcRect/>
          <a:stretch>
            <a:fillRect/>
          </a:stretch>
        </p:blipFill>
        <p:spPr>
          <a:xfrm>
            <a:off x="578400" y="2797298"/>
            <a:ext cx="4046885" cy="5904774"/>
          </a:xfrm>
          <a:prstGeom prst="rect">
            <a:avLst/>
          </a:prstGeom>
        </p:spPr>
      </p:pic>
      <p:grpSp>
        <p:nvGrpSpPr>
          <p:cNvPr id="15" name="Group 15"/>
          <p:cNvGrpSpPr/>
          <p:nvPr/>
        </p:nvGrpSpPr>
        <p:grpSpPr>
          <a:xfrm>
            <a:off x="1028700" y="1028700"/>
            <a:ext cx="5690703" cy="1779656"/>
            <a:chOff x="0" y="0"/>
            <a:chExt cx="7587604" cy="2372874"/>
          </a:xfrm>
        </p:grpSpPr>
        <p:sp>
          <p:nvSpPr>
            <p:cNvPr id="16" name="TextBox 16"/>
            <p:cNvSpPr txBox="1"/>
            <p:nvPr/>
          </p:nvSpPr>
          <p:spPr>
            <a:xfrm>
              <a:off x="0" y="1879056"/>
              <a:ext cx="7587604" cy="493818"/>
            </a:xfrm>
            <a:prstGeom prst="rect">
              <a:avLst/>
            </a:prstGeom>
          </p:spPr>
          <p:txBody>
            <a:bodyPr lIns="0" tIns="0" rIns="0" bIns="0" rtlCol="0" anchor="t">
              <a:spAutoFit/>
            </a:bodyPr>
            <a:lstStyle/>
            <a:p>
              <a:pPr>
                <a:lnSpc>
                  <a:spcPts val="3079"/>
                </a:lnSpc>
                <a:spcBef>
                  <a:spcPct val="0"/>
                </a:spcBef>
              </a:pPr>
              <a:endParaRPr/>
            </a:p>
          </p:txBody>
        </p:sp>
        <p:sp>
          <p:nvSpPr>
            <p:cNvPr id="17" name="TextBox 17"/>
            <p:cNvSpPr txBox="1"/>
            <p:nvPr/>
          </p:nvSpPr>
          <p:spPr>
            <a:xfrm>
              <a:off x="0" y="9525"/>
              <a:ext cx="7587604" cy="1398366"/>
            </a:xfrm>
            <a:prstGeom prst="rect">
              <a:avLst/>
            </a:prstGeom>
          </p:spPr>
          <p:txBody>
            <a:bodyPr lIns="0" tIns="0" rIns="0" bIns="0" rtlCol="0" anchor="t">
              <a:spAutoFit/>
            </a:bodyPr>
            <a:lstStyle/>
            <a:p>
              <a:pPr>
                <a:lnSpc>
                  <a:spcPts val="8219"/>
                </a:lnSpc>
              </a:pPr>
              <a:r>
                <a:rPr lang="en-US" sz="6965">
                  <a:solidFill>
                    <a:srgbClr val="000000"/>
                  </a:solidFill>
                  <a:latin typeface="Antonio Bold"/>
                </a:rPr>
                <a:t>WWE</a:t>
              </a:r>
            </a:p>
          </p:txBody>
        </p:sp>
      </p:grpSp>
      <p:sp>
        <p:nvSpPr>
          <p:cNvPr id="18" name="TextBox 18"/>
          <p:cNvSpPr txBox="1"/>
          <p:nvPr/>
        </p:nvSpPr>
        <p:spPr>
          <a:xfrm>
            <a:off x="6045663" y="619312"/>
            <a:ext cx="4122886" cy="1937911"/>
          </a:xfrm>
          <a:prstGeom prst="rect">
            <a:avLst/>
          </a:prstGeom>
        </p:spPr>
        <p:txBody>
          <a:bodyPr lIns="0" tIns="0" rIns="0" bIns="0" rtlCol="0" anchor="t">
            <a:spAutoFit/>
          </a:bodyPr>
          <a:lstStyle/>
          <a:p>
            <a:pPr>
              <a:lnSpc>
                <a:spcPts val="15289"/>
              </a:lnSpc>
            </a:pPr>
            <a:r>
              <a:rPr lang="en-US" sz="12957" spc="401">
                <a:solidFill>
                  <a:srgbClr val="FFED00">
                    <a:alpha val="60784"/>
                  </a:srgbClr>
                </a:solidFill>
                <a:latin typeface="Antonio Bold"/>
              </a:rPr>
              <a:t>2009</a:t>
            </a:r>
          </a:p>
        </p:txBody>
      </p:sp>
      <p:sp>
        <p:nvSpPr>
          <p:cNvPr id="19" name="TextBox 19"/>
          <p:cNvSpPr txBox="1"/>
          <p:nvPr/>
        </p:nvSpPr>
        <p:spPr>
          <a:xfrm>
            <a:off x="6045663" y="3811774"/>
            <a:ext cx="4083212" cy="1937911"/>
          </a:xfrm>
          <a:prstGeom prst="rect">
            <a:avLst/>
          </a:prstGeom>
        </p:spPr>
        <p:txBody>
          <a:bodyPr lIns="0" tIns="0" rIns="0" bIns="0" rtlCol="0" anchor="t">
            <a:spAutoFit/>
          </a:bodyPr>
          <a:lstStyle/>
          <a:p>
            <a:pPr>
              <a:lnSpc>
                <a:spcPts val="15289"/>
              </a:lnSpc>
            </a:pPr>
            <a:r>
              <a:rPr lang="en-US" sz="12957" spc="272">
                <a:solidFill>
                  <a:srgbClr val="FFED00">
                    <a:alpha val="60784"/>
                  </a:srgbClr>
                </a:solidFill>
                <a:latin typeface="Antonio Bold"/>
              </a:rPr>
              <a:t>2012</a:t>
            </a:r>
          </a:p>
        </p:txBody>
      </p:sp>
      <p:sp>
        <p:nvSpPr>
          <p:cNvPr id="20" name="TextBox 20"/>
          <p:cNvSpPr txBox="1"/>
          <p:nvPr/>
        </p:nvSpPr>
        <p:spPr>
          <a:xfrm>
            <a:off x="6045663" y="7507329"/>
            <a:ext cx="3787508" cy="1937911"/>
          </a:xfrm>
          <a:prstGeom prst="rect">
            <a:avLst/>
          </a:prstGeom>
        </p:spPr>
        <p:txBody>
          <a:bodyPr lIns="0" tIns="0" rIns="0" bIns="0" rtlCol="0" anchor="t">
            <a:spAutoFit/>
          </a:bodyPr>
          <a:lstStyle/>
          <a:p>
            <a:pPr>
              <a:lnSpc>
                <a:spcPts val="15289"/>
              </a:lnSpc>
            </a:pPr>
            <a:r>
              <a:rPr lang="en-US" sz="12957">
                <a:solidFill>
                  <a:srgbClr val="FFED00">
                    <a:alpha val="60784"/>
                  </a:srgbClr>
                </a:solidFill>
                <a:latin typeface="Antonio Bold"/>
              </a:rPr>
              <a:t>2013</a:t>
            </a:r>
          </a:p>
        </p:txBody>
      </p:sp>
      <p:sp>
        <p:nvSpPr>
          <p:cNvPr id="21" name="TextBox 21"/>
          <p:cNvSpPr txBox="1"/>
          <p:nvPr/>
        </p:nvSpPr>
        <p:spPr>
          <a:xfrm>
            <a:off x="10336238" y="7997401"/>
            <a:ext cx="6923062" cy="1516667"/>
          </a:xfrm>
          <a:prstGeom prst="rect">
            <a:avLst/>
          </a:prstGeom>
        </p:spPr>
        <p:txBody>
          <a:bodyPr lIns="0" tIns="0" rIns="0" bIns="0" rtlCol="0" anchor="t">
            <a:spAutoFit/>
          </a:bodyPr>
          <a:lstStyle/>
          <a:p>
            <a:pPr marL="467140" lvl="1" indent="-233570">
              <a:lnSpc>
                <a:spcPts val="3029"/>
              </a:lnSpc>
              <a:buFont typeface="Arial"/>
              <a:buChar char="•"/>
            </a:pPr>
            <a:r>
              <a:rPr lang="en-US" sz="2163">
                <a:solidFill>
                  <a:srgbClr val="000000"/>
                </a:solidFill>
                <a:latin typeface="HK Grotesk Light"/>
              </a:rPr>
              <a:t>The Rock vs John Cena squared off in a rematch for the WWE Championship, generating another huge buyrate for the event with a PPV audience of more than one million</a:t>
            </a:r>
          </a:p>
        </p:txBody>
      </p:sp>
      <p:sp>
        <p:nvSpPr>
          <p:cNvPr id="22" name="TextBox 22"/>
          <p:cNvSpPr txBox="1"/>
          <p:nvPr/>
        </p:nvSpPr>
        <p:spPr>
          <a:xfrm>
            <a:off x="578400" y="9759054"/>
            <a:ext cx="6591302" cy="233928"/>
          </a:xfrm>
          <a:prstGeom prst="rect">
            <a:avLst/>
          </a:prstGeom>
        </p:spPr>
        <p:txBody>
          <a:bodyPr lIns="0" tIns="0" rIns="0" bIns="0" rtlCol="0" anchor="t">
            <a:spAutoFit/>
          </a:bodyPr>
          <a:lstStyle/>
          <a:p>
            <a:pPr marL="0" lvl="0" indent="0" algn="l">
              <a:lnSpc>
                <a:spcPts val="1806"/>
              </a:lnSpc>
              <a:spcBef>
                <a:spcPct val="0"/>
              </a:spcBef>
            </a:pPr>
            <a:r>
              <a:rPr lang="en-US" sz="1290" spc="249">
                <a:solidFill>
                  <a:srgbClr val="000000"/>
                </a:solidFill>
                <a:latin typeface="HK Grotesk Bold Bold"/>
              </a:rPr>
              <a:t>WWW.SPORTSCAREERCONSULTING.COM</a:t>
            </a:r>
          </a:p>
        </p:txBody>
      </p:sp>
      <p:sp>
        <p:nvSpPr>
          <p:cNvPr id="23" name="TextBox 23"/>
          <p:cNvSpPr txBox="1"/>
          <p:nvPr/>
        </p:nvSpPr>
        <p:spPr>
          <a:xfrm>
            <a:off x="10336238" y="4777039"/>
            <a:ext cx="6923062" cy="1516667"/>
          </a:xfrm>
          <a:prstGeom prst="rect">
            <a:avLst/>
          </a:prstGeom>
        </p:spPr>
        <p:txBody>
          <a:bodyPr lIns="0" tIns="0" rIns="0" bIns="0" rtlCol="0" anchor="t">
            <a:spAutoFit/>
          </a:bodyPr>
          <a:lstStyle/>
          <a:p>
            <a:pPr marL="467140" lvl="1" indent="-233570">
              <a:lnSpc>
                <a:spcPts val="3029"/>
              </a:lnSpc>
              <a:buFont typeface="Arial"/>
              <a:buChar char="•"/>
            </a:pPr>
            <a:r>
              <a:rPr lang="en-US" sz="2163">
                <a:solidFill>
                  <a:srgbClr val="000000"/>
                </a:solidFill>
                <a:latin typeface="HK Grotesk Light"/>
              </a:rPr>
              <a:t>WrestleMania XXVIII generated more than 1.2 million buys, more than any other WWE event ever, when John Cena and The Rock squared off in one of the most-hyped events in WWE history</a:t>
            </a:r>
          </a:p>
        </p:txBody>
      </p:sp>
      <p:sp>
        <p:nvSpPr>
          <p:cNvPr id="24" name="TextBox 24"/>
          <p:cNvSpPr txBox="1"/>
          <p:nvPr/>
        </p:nvSpPr>
        <p:spPr>
          <a:xfrm>
            <a:off x="10389088" y="1564484"/>
            <a:ext cx="6923062" cy="1516667"/>
          </a:xfrm>
          <a:prstGeom prst="rect">
            <a:avLst/>
          </a:prstGeom>
        </p:spPr>
        <p:txBody>
          <a:bodyPr lIns="0" tIns="0" rIns="0" bIns="0" rtlCol="0" anchor="t">
            <a:spAutoFit/>
          </a:bodyPr>
          <a:lstStyle/>
          <a:p>
            <a:pPr marL="467140" lvl="1" indent="-233570">
              <a:lnSpc>
                <a:spcPts val="3029"/>
              </a:lnSpc>
              <a:buFont typeface="Arial"/>
              <a:buChar char="•"/>
            </a:pPr>
            <a:r>
              <a:rPr lang="en-US" sz="2163">
                <a:solidFill>
                  <a:srgbClr val="000000"/>
                </a:solidFill>
                <a:latin typeface="HK Grotesk Light"/>
              </a:rPr>
              <a:t>The success of WrestleMania 25 saw the attraction of Shawn Michaels vs The Undertaker as one of the best matches in WWE history, helping the event to attract 960,000 PPV buys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8947" y="1114665"/>
            <a:ext cx="1117894" cy="918629"/>
            <a:chOff x="0" y="0"/>
            <a:chExt cx="303584" cy="249470"/>
          </a:xfrm>
        </p:grpSpPr>
        <p:sp>
          <p:nvSpPr>
            <p:cNvPr id="3" name="Freeform 3"/>
            <p:cNvSpPr/>
            <p:nvPr/>
          </p:nvSpPr>
          <p:spPr>
            <a:xfrm>
              <a:off x="0" y="0"/>
              <a:ext cx="303584" cy="249470"/>
            </a:xfrm>
            <a:custGeom>
              <a:avLst/>
              <a:gdLst/>
              <a:ahLst/>
              <a:cxnLst/>
              <a:rect l="l" t="t" r="r" b="b"/>
              <a:pathLst>
                <a:path w="303584" h="249470">
                  <a:moveTo>
                    <a:pt x="0" y="0"/>
                  </a:moveTo>
                  <a:lnTo>
                    <a:pt x="303584" y="0"/>
                  </a:lnTo>
                  <a:lnTo>
                    <a:pt x="303584" y="249470"/>
                  </a:lnTo>
                  <a:lnTo>
                    <a:pt x="0" y="249470"/>
                  </a:lnTo>
                  <a:close/>
                </a:path>
              </a:pathLst>
            </a:custGeom>
            <a:solidFill>
              <a:srgbClr val="FFED00"/>
            </a:solidFill>
          </p:spPr>
        </p:sp>
      </p:grpSp>
      <p:grpSp>
        <p:nvGrpSpPr>
          <p:cNvPr id="4" name="Group 4"/>
          <p:cNvGrpSpPr/>
          <p:nvPr/>
        </p:nvGrpSpPr>
        <p:grpSpPr>
          <a:xfrm>
            <a:off x="10461665" y="466428"/>
            <a:ext cx="6817363" cy="611045"/>
            <a:chOff x="0" y="0"/>
            <a:chExt cx="9089818" cy="814727"/>
          </a:xfrm>
        </p:grpSpPr>
        <p:sp>
          <p:nvSpPr>
            <p:cNvPr id="5" name="TextBox 5"/>
            <p:cNvSpPr txBox="1"/>
            <p:nvPr/>
          </p:nvSpPr>
          <p:spPr>
            <a:xfrm>
              <a:off x="0" y="-57150"/>
              <a:ext cx="9089818" cy="625556"/>
            </a:xfrm>
            <a:prstGeom prst="rect">
              <a:avLst/>
            </a:prstGeom>
          </p:spPr>
          <p:txBody>
            <a:bodyPr lIns="0" tIns="0" rIns="0" bIns="0" rtlCol="0" anchor="t">
              <a:spAutoFit/>
            </a:bodyPr>
            <a:lstStyle/>
            <a:p>
              <a:pPr>
                <a:lnSpc>
                  <a:spcPts val="3916"/>
                </a:lnSpc>
              </a:pPr>
              <a:r>
                <a:rPr lang="en-US" sz="2797">
                  <a:solidFill>
                    <a:srgbClr val="000000"/>
                  </a:solidFill>
                  <a:latin typeface="HK Grotesk Bold"/>
                </a:rPr>
                <a:t>Rhonda Rousey vs. Amanda Nunes</a:t>
              </a:r>
            </a:p>
          </p:txBody>
        </p:sp>
        <p:sp>
          <p:nvSpPr>
            <p:cNvPr id="6" name="AutoShape 6"/>
            <p:cNvSpPr/>
            <p:nvPr/>
          </p:nvSpPr>
          <p:spPr>
            <a:xfrm>
              <a:off x="0" y="802027"/>
              <a:ext cx="9089818" cy="0"/>
            </a:xfrm>
            <a:prstGeom prst="line">
              <a:avLst/>
            </a:prstGeom>
            <a:ln w="12700" cap="rnd">
              <a:solidFill>
                <a:srgbClr val="DFDEDE"/>
              </a:solidFill>
              <a:prstDash val="solid"/>
              <a:headEnd type="none" w="sm" len="sm"/>
              <a:tailEnd type="none" w="sm" len="sm"/>
            </a:ln>
          </p:spPr>
        </p:sp>
      </p:grpSp>
      <p:grpSp>
        <p:nvGrpSpPr>
          <p:cNvPr id="7" name="Group 7"/>
          <p:cNvGrpSpPr/>
          <p:nvPr/>
        </p:nvGrpSpPr>
        <p:grpSpPr>
          <a:xfrm>
            <a:off x="10461665" y="3707168"/>
            <a:ext cx="6817363" cy="611045"/>
            <a:chOff x="0" y="0"/>
            <a:chExt cx="9089818" cy="814727"/>
          </a:xfrm>
        </p:grpSpPr>
        <p:sp>
          <p:nvSpPr>
            <p:cNvPr id="8" name="TextBox 8"/>
            <p:cNvSpPr txBox="1"/>
            <p:nvPr/>
          </p:nvSpPr>
          <p:spPr>
            <a:xfrm>
              <a:off x="0" y="-57150"/>
              <a:ext cx="9089818" cy="625556"/>
            </a:xfrm>
            <a:prstGeom prst="rect">
              <a:avLst/>
            </a:prstGeom>
          </p:spPr>
          <p:txBody>
            <a:bodyPr lIns="0" tIns="0" rIns="0" bIns="0" rtlCol="0" anchor="t">
              <a:spAutoFit/>
            </a:bodyPr>
            <a:lstStyle/>
            <a:p>
              <a:pPr marL="0" lvl="0" indent="0" algn="l">
                <a:lnSpc>
                  <a:spcPts val="3916"/>
                </a:lnSpc>
                <a:spcBef>
                  <a:spcPct val="0"/>
                </a:spcBef>
              </a:pPr>
              <a:r>
                <a:rPr lang="en-US" sz="2797">
                  <a:solidFill>
                    <a:srgbClr val="000000"/>
                  </a:solidFill>
                  <a:latin typeface="HK Grotesk Bold"/>
                </a:rPr>
                <a:t> Kamaru Us</a:t>
              </a:r>
              <a:r>
                <a:rPr lang="en-US" sz="2797" u="none">
                  <a:solidFill>
                    <a:srgbClr val="000000"/>
                  </a:solidFill>
                  <a:latin typeface="HK Grotesk Bold"/>
                </a:rPr>
                <a:t>man vs. Jorge Masvidal</a:t>
              </a:r>
            </a:p>
          </p:txBody>
        </p:sp>
        <p:sp>
          <p:nvSpPr>
            <p:cNvPr id="9" name="AutoShape 9"/>
            <p:cNvSpPr/>
            <p:nvPr/>
          </p:nvSpPr>
          <p:spPr>
            <a:xfrm>
              <a:off x="0" y="802027"/>
              <a:ext cx="9089818" cy="0"/>
            </a:xfrm>
            <a:prstGeom prst="line">
              <a:avLst/>
            </a:prstGeom>
            <a:ln w="12700" cap="rnd">
              <a:solidFill>
                <a:srgbClr val="DFDEDE"/>
              </a:solidFill>
              <a:prstDash val="solid"/>
              <a:headEnd type="none" w="sm" len="sm"/>
              <a:tailEnd type="none" w="sm" len="sm"/>
            </a:ln>
          </p:spPr>
        </p:sp>
      </p:grpSp>
      <p:grpSp>
        <p:nvGrpSpPr>
          <p:cNvPr id="10" name="Group 10"/>
          <p:cNvGrpSpPr/>
          <p:nvPr/>
        </p:nvGrpSpPr>
        <p:grpSpPr>
          <a:xfrm>
            <a:off x="10355967" y="6900500"/>
            <a:ext cx="6923062" cy="1242483"/>
            <a:chOff x="0" y="0"/>
            <a:chExt cx="9230749" cy="1656645"/>
          </a:xfrm>
        </p:grpSpPr>
        <p:sp>
          <p:nvSpPr>
            <p:cNvPr id="11" name="TextBox 11"/>
            <p:cNvSpPr txBox="1"/>
            <p:nvPr/>
          </p:nvSpPr>
          <p:spPr>
            <a:xfrm>
              <a:off x="0" y="1152774"/>
              <a:ext cx="6771309" cy="503871"/>
            </a:xfrm>
            <a:prstGeom prst="rect">
              <a:avLst/>
            </a:prstGeom>
          </p:spPr>
          <p:txBody>
            <a:bodyPr lIns="0" tIns="0" rIns="0" bIns="0" rtlCol="0" anchor="t">
              <a:spAutoFit/>
            </a:bodyPr>
            <a:lstStyle/>
            <a:p>
              <a:pPr>
                <a:lnSpc>
                  <a:spcPts val="3405"/>
                </a:lnSpc>
              </a:pPr>
              <a:endParaRPr/>
            </a:p>
          </p:txBody>
        </p:sp>
        <p:sp>
          <p:nvSpPr>
            <p:cNvPr id="12" name="TextBox 12"/>
            <p:cNvSpPr txBox="1"/>
            <p:nvPr/>
          </p:nvSpPr>
          <p:spPr>
            <a:xfrm>
              <a:off x="140931" y="-57150"/>
              <a:ext cx="9089818" cy="625556"/>
            </a:xfrm>
            <a:prstGeom prst="rect">
              <a:avLst/>
            </a:prstGeom>
          </p:spPr>
          <p:txBody>
            <a:bodyPr lIns="0" tIns="0" rIns="0" bIns="0" rtlCol="0" anchor="t">
              <a:spAutoFit/>
            </a:bodyPr>
            <a:lstStyle/>
            <a:p>
              <a:pPr marL="0" lvl="0" indent="0" algn="l">
                <a:lnSpc>
                  <a:spcPts val="3916"/>
                </a:lnSpc>
                <a:spcBef>
                  <a:spcPct val="0"/>
                </a:spcBef>
              </a:pPr>
              <a:r>
                <a:rPr lang="en-US" sz="2797">
                  <a:solidFill>
                    <a:srgbClr val="000000"/>
                  </a:solidFill>
                  <a:latin typeface="HK Grotesk Bold"/>
                </a:rPr>
                <a:t>Conor McGregor vs. Dustin Poirier III</a:t>
              </a:r>
            </a:p>
          </p:txBody>
        </p:sp>
        <p:sp>
          <p:nvSpPr>
            <p:cNvPr id="13" name="AutoShape 13"/>
            <p:cNvSpPr/>
            <p:nvPr/>
          </p:nvSpPr>
          <p:spPr>
            <a:xfrm>
              <a:off x="140931" y="802027"/>
              <a:ext cx="9089818" cy="0"/>
            </a:xfrm>
            <a:prstGeom prst="line">
              <a:avLst/>
            </a:prstGeom>
            <a:ln w="12700" cap="rnd">
              <a:solidFill>
                <a:srgbClr val="DFDEDE"/>
              </a:solidFill>
              <a:prstDash val="solid"/>
              <a:headEnd type="none" w="sm" len="sm"/>
              <a:tailEnd type="none" w="sm" len="sm"/>
            </a:ln>
          </p:spPr>
        </p:sp>
      </p:grpSp>
      <p:pic>
        <p:nvPicPr>
          <p:cNvPr id="14" name="Picture 14"/>
          <p:cNvPicPr>
            <a:picLocks noChangeAspect="1"/>
          </p:cNvPicPr>
          <p:nvPr/>
        </p:nvPicPr>
        <p:blipFill>
          <a:blip r:embed="rId2"/>
          <a:srcRect/>
          <a:stretch>
            <a:fillRect/>
          </a:stretch>
        </p:blipFill>
        <p:spPr>
          <a:xfrm>
            <a:off x="558947" y="2808356"/>
            <a:ext cx="4077613" cy="5810031"/>
          </a:xfrm>
          <a:prstGeom prst="rect">
            <a:avLst/>
          </a:prstGeom>
        </p:spPr>
      </p:pic>
      <p:grpSp>
        <p:nvGrpSpPr>
          <p:cNvPr id="15" name="Group 15"/>
          <p:cNvGrpSpPr/>
          <p:nvPr/>
        </p:nvGrpSpPr>
        <p:grpSpPr>
          <a:xfrm>
            <a:off x="1028700" y="1028700"/>
            <a:ext cx="5690703" cy="1779656"/>
            <a:chOff x="0" y="0"/>
            <a:chExt cx="7587604" cy="2372874"/>
          </a:xfrm>
        </p:grpSpPr>
        <p:sp>
          <p:nvSpPr>
            <p:cNvPr id="16" name="TextBox 16"/>
            <p:cNvSpPr txBox="1"/>
            <p:nvPr/>
          </p:nvSpPr>
          <p:spPr>
            <a:xfrm>
              <a:off x="0" y="1879056"/>
              <a:ext cx="7587604" cy="493818"/>
            </a:xfrm>
            <a:prstGeom prst="rect">
              <a:avLst/>
            </a:prstGeom>
          </p:spPr>
          <p:txBody>
            <a:bodyPr lIns="0" tIns="0" rIns="0" bIns="0" rtlCol="0" anchor="t">
              <a:spAutoFit/>
            </a:bodyPr>
            <a:lstStyle/>
            <a:p>
              <a:pPr>
                <a:lnSpc>
                  <a:spcPts val="3079"/>
                </a:lnSpc>
                <a:spcBef>
                  <a:spcPct val="0"/>
                </a:spcBef>
              </a:pPr>
              <a:endParaRPr/>
            </a:p>
          </p:txBody>
        </p:sp>
        <p:sp>
          <p:nvSpPr>
            <p:cNvPr id="17" name="TextBox 17"/>
            <p:cNvSpPr txBox="1"/>
            <p:nvPr/>
          </p:nvSpPr>
          <p:spPr>
            <a:xfrm>
              <a:off x="0" y="9525"/>
              <a:ext cx="7587604" cy="1398366"/>
            </a:xfrm>
            <a:prstGeom prst="rect">
              <a:avLst/>
            </a:prstGeom>
          </p:spPr>
          <p:txBody>
            <a:bodyPr lIns="0" tIns="0" rIns="0" bIns="0" rtlCol="0" anchor="t">
              <a:spAutoFit/>
            </a:bodyPr>
            <a:lstStyle/>
            <a:p>
              <a:pPr>
                <a:lnSpc>
                  <a:spcPts val="8219"/>
                </a:lnSpc>
              </a:pPr>
              <a:r>
                <a:rPr lang="en-US" sz="6965">
                  <a:solidFill>
                    <a:srgbClr val="000000"/>
                  </a:solidFill>
                  <a:latin typeface="Antonio Bold"/>
                </a:rPr>
                <a:t>UFC</a:t>
              </a:r>
            </a:p>
          </p:txBody>
        </p:sp>
      </p:grpSp>
      <p:sp>
        <p:nvSpPr>
          <p:cNvPr id="18" name="TextBox 18"/>
          <p:cNvSpPr txBox="1"/>
          <p:nvPr/>
        </p:nvSpPr>
        <p:spPr>
          <a:xfrm>
            <a:off x="6065391" y="358520"/>
            <a:ext cx="4122886" cy="1937911"/>
          </a:xfrm>
          <a:prstGeom prst="rect">
            <a:avLst/>
          </a:prstGeom>
        </p:spPr>
        <p:txBody>
          <a:bodyPr lIns="0" tIns="0" rIns="0" bIns="0" rtlCol="0" anchor="t">
            <a:spAutoFit/>
          </a:bodyPr>
          <a:lstStyle/>
          <a:p>
            <a:pPr>
              <a:lnSpc>
                <a:spcPts val="15289"/>
              </a:lnSpc>
            </a:pPr>
            <a:r>
              <a:rPr lang="en-US" sz="12957" spc="401">
                <a:solidFill>
                  <a:srgbClr val="FFED00">
                    <a:alpha val="60784"/>
                  </a:srgbClr>
                </a:solidFill>
                <a:latin typeface="Antonio Bold"/>
              </a:rPr>
              <a:t>2016</a:t>
            </a:r>
          </a:p>
        </p:txBody>
      </p:sp>
      <p:sp>
        <p:nvSpPr>
          <p:cNvPr id="19" name="TextBox 19"/>
          <p:cNvSpPr txBox="1"/>
          <p:nvPr/>
        </p:nvSpPr>
        <p:spPr>
          <a:xfrm>
            <a:off x="6065391" y="3578013"/>
            <a:ext cx="4083212" cy="1937911"/>
          </a:xfrm>
          <a:prstGeom prst="rect">
            <a:avLst/>
          </a:prstGeom>
        </p:spPr>
        <p:txBody>
          <a:bodyPr lIns="0" tIns="0" rIns="0" bIns="0" rtlCol="0" anchor="t">
            <a:spAutoFit/>
          </a:bodyPr>
          <a:lstStyle/>
          <a:p>
            <a:pPr>
              <a:lnSpc>
                <a:spcPts val="15289"/>
              </a:lnSpc>
            </a:pPr>
            <a:r>
              <a:rPr lang="en-US" sz="12957" spc="272">
                <a:solidFill>
                  <a:srgbClr val="FFED00">
                    <a:alpha val="60784"/>
                  </a:srgbClr>
                </a:solidFill>
                <a:latin typeface="Antonio Bold"/>
              </a:rPr>
              <a:t>2020</a:t>
            </a:r>
          </a:p>
        </p:txBody>
      </p:sp>
      <p:sp>
        <p:nvSpPr>
          <p:cNvPr id="20" name="TextBox 20"/>
          <p:cNvSpPr txBox="1"/>
          <p:nvPr/>
        </p:nvSpPr>
        <p:spPr>
          <a:xfrm>
            <a:off x="6065391" y="6771344"/>
            <a:ext cx="3787508" cy="1937911"/>
          </a:xfrm>
          <a:prstGeom prst="rect">
            <a:avLst/>
          </a:prstGeom>
        </p:spPr>
        <p:txBody>
          <a:bodyPr lIns="0" tIns="0" rIns="0" bIns="0" rtlCol="0" anchor="t">
            <a:spAutoFit/>
          </a:bodyPr>
          <a:lstStyle/>
          <a:p>
            <a:pPr>
              <a:lnSpc>
                <a:spcPts val="15289"/>
              </a:lnSpc>
            </a:pPr>
            <a:r>
              <a:rPr lang="en-US" sz="12957">
                <a:solidFill>
                  <a:srgbClr val="FFED00">
                    <a:alpha val="60784"/>
                  </a:srgbClr>
                </a:solidFill>
                <a:latin typeface="Antonio Bold"/>
              </a:rPr>
              <a:t>2021</a:t>
            </a:r>
          </a:p>
        </p:txBody>
      </p:sp>
      <p:sp>
        <p:nvSpPr>
          <p:cNvPr id="21" name="TextBox 21"/>
          <p:cNvSpPr txBox="1"/>
          <p:nvPr/>
        </p:nvSpPr>
        <p:spPr>
          <a:xfrm>
            <a:off x="10355967" y="7678387"/>
            <a:ext cx="7100615" cy="2278667"/>
          </a:xfrm>
          <a:prstGeom prst="rect">
            <a:avLst/>
          </a:prstGeom>
        </p:spPr>
        <p:txBody>
          <a:bodyPr lIns="0" tIns="0" rIns="0" bIns="0" rtlCol="0" anchor="t">
            <a:spAutoFit/>
          </a:bodyPr>
          <a:lstStyle/>
          <a:p>
            <a:pPr marL="467140" lvl="1" indent="-233570">
              <a:lnSpc>
                <a:spcPts val="3029"/>
              </a:lnSpc>
              <a:buFont typeface="Arial"/>
              <a:buChar char="•"/>
            </a:pPr>
            <a:r>
              <a:rPr lang="en-US" sz="2163">
                <a:solidFill>
                  <a:srgbClr val="000000"/>
                </a:solidFill>
                <a:latin typeface="HK Grotesk Light"/>
              </a:rPr>
              <a:t>The third matchup between Poirier and McGregor generated 1.8 million PPV buys globally, becoming the second-highest selling PPV event in UFC history. </a:t>
            </a:r>
          </a:p>
          <a:p>
            <a:pPr marL="467140" lvl="1" indent="-233570">
              <a:lnSpc>
                <a:spcPts val="3029"/>
              </a:lnSpc>
              <a:buFont typeface="Arial"/>
              <a:buChar char="•"/>
            </a:pPr>
            <a:r>
              <a:rPr lang="en-US" sz="2163">
                <a:solidFill>
                  <a:srgbClr val="000000"/>
                </a:solidFill>
                <a:latin typeface="HK Grotesk Light"/>
              </a:rPr>
              <a:t>The only event with more overall sales was UFC 229 between McGregor and Khabib Nurmagomedov. That event drew a record 2.4 million PPV buys.</a:t>
            </a:r>
          </a:p>
        </p:txBody>
      </p:sp>
      <p:sp>
        <p:nvSpPr>
          <p:cNvPr id="22" name="TextBox 22"/>
          <p:cNvSpPr txBox="1"/>
          <p:nvPr/>
        </p:nvSpPr>
        <p:spPr>
          <a:xfrm>
            <a:off x="578400" y="9759054"/>
            <a:ext cx="6591302" cy="233928"/>
          </a:xfrm>
          <a:prstGeom prst="rect">
            <a:avLst/>
          </a:prstGeom>
        </p:spPr>
        <p:txBody>
          <a:bodyPr lIns="0" tIns="0" rIns="0" bIns="0" rtlCol="0" anchor="t">
            <a:spAutoFit/>
          </a:bodyPr>
          <a:lstStyle/>
          <a:p>
            <a:pPr marL="0" lvl="0" indent="0" algn="l">
              <a:lnSpc>
                <a:spcPts val="1806"/>
              </a:lnSpc>
              <a:spcBef>
                <a:spcPct val="0"/>
              </a:spcBef>
            </a:pPr>
            <a:r>
              <a:rPr lang="en-US" sz="1290" spc="249">
                <a:solidFill>
                  <a:srgbClr val="000000"/>
                </a:solidFill>
                <a:latin typeface="HK Grotesk Bold Bold"/>
              </a:rPr>
              <a:t>WWW.SPORTSCAREERCONSULTING.COM</a:t>
            </a:r>
          </a:p>
        </p:txBody>
      </p:sp>
      <p:sp>
        <p:nvSpPr>
          <p:cNvPr id="23" name="TextBox 23"/>
          <p:cNvSpPr txBox="1"/>
          <p:nvPr/>
        </p:nvSpPr>
        <p:spPr>
          <a:xfrm>
            <a:off x="10408816" y="4485056"/>
            <a:ext cx="6923062" cy="1897667"/>
          </a:xfrm>
          <a:prstGeom prst="rect">
            <a:avLst/>
          </a:prstGeom>
        </p:spPr>
        <p:txBody>
          <a:bodyPr lIns="0" tIns="0" rIns="0" bIns="0" rtlCol="0" anchor="t">
            <a:spAutoFit/>
          </a:bodyPr>
          <a:lstStyle/>
          <a:p>
            <a:pPr marL="467140" lvl="1" indent="-233570">
              <a:lnSpc>
                <a:spcPts val="3029"/>
              </a:lnSpc>
              <a:buFont typeface="Arial"/>
              <a:buChar char="•"/>
            </a:pPr>
            <a:r>
              <a:rPr lang="en-US" sz="2163">
                <a:solidFill>
                  <a:srgbClr val="000000"/>
                </a:solidFill>
                <a:latin typeface="HK Grotesk Light"/>
              </a:rPr>
              <a:t>Usman vs. Masvidal generated over a million PPV buys, putting it in the top 10 UFC events all-time. Perhaps more significantly, it was the first UFC event in five years to cross the one million PPV buys threshold that did not feature Conor McGregor. </a:t>
            </a:r>
          </a:p>
        </p:txBody>
      </p:sp>
      <p:sp>
        <p:nvSpPr>
          <p:cNvPr id="24" name="TextBox 24"/>
          <p:cNvSpPr txBox="1"/>
          <p:nvPr/>
        </p:nvSpPr>
        <p:spPr>
          <a:xfrm>
            <a:off x="10355967" y="1207341"/>
            <a:ext cx="6923062" cy="1897667"/>
          </a:xfrm>
          <a:prstGeom prst="rect">
            <a:avLst/>
          </a:prstGeom>
        </p:spPr>
        <p:txBody>
          <a:bodyPr lIns="0" tIns="0" rIns="0" bIns="0" rtlCol="0" anchor="t">
            <a:spAutoFit/>
          </a:bodyPr>
          <a:lstStyle/>
          <a:p>
            <a:pPr marL="467140" lvl="1" indent="-233570">
              <a:lnSpc>
                <a:spcPts val="3029"/>
              </a:lnSpc>
              <a:buFont typeface="Arial"/>
              <a:buChar char="•"/>
            </a:pPr>
            <a:r>
              <a:rPr lang="en-US" sz="2163">
                <a:solidFill>
                  <a:srgbClr val="000000"/>
                </a:solidFill>
                <a:latin typeface="HK Grotesk Light"/>
              </a:rPr>
              <a:t> At her peak, Rhonda Rousey was one of the biggest draws in the entire sports world, racking up massive PPV numbers for every event she participated in.  Her last fight, a knockout loss to Amanda Nunes in 2016, generated 1.1 million PPV buys.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8947" y="1114665"/>
            <a:ext cx="1117894" cy="918629"/>
            <a:chOff x="0" y="0"/>
            <a:chExt cx="303584" cy="249470"/>
          </a:xfrm>
        </p:grpSpPr>
        <p:sp>
          <p:nvSpPr>
            <p:cNvPr id="3" name="Freeform 3"/>
            <p:cNvSpPr/>
            <p:nvPr/>
          </p:nvSpPr>
          <p:spPr>
            <a:xfrm>
              <a:off x="0" y="0"/>
              <a:ext cx="303584" cy="249470"/>
            </a:xfrm>
            <a:custGeom>
              <a:avLst/>
              <a:gdLst/>
              <a:ahLst/>
              <a:cxnLst/>
              <a:rect l="l" t="t" r="r" b="b"/>
              <a:pathLst>
                <a:path w="303584" h="249470">
                  <a:moveTo>
                    <a:pt x="0" y="0"/>
                  </a:moveTo>
                  <a:lnTo>
                    <a:pt x="303584" y="0"/>
                  </a:lnTo>
                  <a:lnTo>
                    <a:pt x="303584" y="249470"/>
                  </a:lnTo>
                  <a:lnTo>
                    <a:pt x="0" y="249470"/>
                  </a:lnTo>
                  <a:close/>
                </a:path>
              </a:pathLst>
            </a:custGeom>
            <a:solidFill>
              <a:srgbClr val="FFED00"/>
            </a:solidFill>
          </p:spPr>
        </p:sp>
      </p:grpSp>
      <p:grpSp>
        <p:nvGrpSpPr>
          <p:cNvPr id="4" name="Group 4"/>
          <p:cNvGrpSpPr/>
          <p:nvPr/>
        </p:nvGrpSpPr>
        <p:grpSpPr>
          <a:xfrm>
            <a:off x="10441937" y="974683"/>
            <a:ext cx="6817363" cy="611045"/>
            <a:chOff x="0" y="0"/>
            <a:chExt cx="9089818" cy="814727"/>
          </a:xfrm>
        </p:grpSpPr>
        <p:sp>
          <p:nvSpPr>
            <p:cNvPr id="5" name="TextBox 5"/>
            <p:cNvSpPr txBox="1"/>
            <p:nvPr/>
          </p:nvSpPr>
          <p:spPr>
            <a:xfrm>
              <a:off x="0" y="-57150"/>
              <a:ext cx="9089818" cy="625556"/>
            </a:xfrm>
            <a:prstGeom prst="rect">
              <a:avLst/>
            </a:prstGeom>
          </p:spPr>
          <p:txBody>
            <a:bodyPr lIns="0" tIns="0" rIns="0" bIns="0" rtlCol="0" anchor="t">
              <a:spAutoFit/>
            </a:bodyPr>
            <a:lstStyle/>
            <a:p>
              <a:pPr>
                <a:lnSpc>
                  <a:spcPts val="3916"/>
                </a:lnSpc>
              </a:pPr>
              <a:r>
                <a:rPr lang="en-US" sz="2797">
                  <a:solidFill>
                    <a:srgbClr val="000000"/>
                  </a:solidFill>
                  <a:latin typeface="HK Grotesk Bold"/>
                </a:rPr>
                <a:t>Floyd Mayweather Jr. vs. Conor McGregor</a:t>
              </a:r>
            </a:p>
          </p:txBody>
        </p:sp>
        <p:sp>
          <p:nvSpPr>
            <p:cNvPr id="6" name="AutoShape 6"/>
            <p:cNvSpPr/>
            <p:nvPr/>
          </p:nvSpPr>
          <p:spPr>
            <a:xfrm>
              <a:off x="0" y="802027"/>
              <a:ext cx="9089818" cy="0"/>
            </a:xfrm>
            <a:prstGeom prst="line">
              <a:avLst/>
            </a:prstGeom>
            <a:ln w="12700" cap="rnd">
              <a:solidFill>
                <a:srgbClr val="DFDEDE"/>
              </a:solidFill>
              <a:prstDash val="solid"/>
              <a:headEnd type="none" w="sm" len="sm"/>
              <a:tailEnd type="none" w="sm" len="sm"/>
            </a:ln>
          </p:spPr>
        </p:sp>
      </p:grpSp>
      <p:grpSp>
        <p:nvGrpSpPr>
          <p:cNvPr id="7" name="Group 7"/>
          <p:cNvGrpSpPr/>
          <p:nvPr/>
        </p:nvGrpSpPr>
        <p:grpSpPr>
          <a:xfrm>
            <a:off x="10336238" y="4160257"/>
            <a:ext cx="7090751" cy="599067"/>
            <a:chOff x="0" y="0"/>
            <a:chExt cx="9454335" cy="798756"/>
          </a:xfrm>
        </p:grpSpPr>
        <p:sp>
          <p:nvSpPr>
            <p:cNvPr id="8" name="TextBox 8"/>
            <p:cNvSpPr txBox="1"/>
            <p:nvPr/>
          </p:nvSpPr>
          <p:spPr>
            <a:xfrm>
              <a:off x="0" y="-47625"/>
              <a:ext cx="9454335" cy="590183"/>
            </a:xfrm>
            <a:prstGeom prst="rect">
              <a:avLst/>
            </a:prstGeom>
          </p:spPr>
          <p:txBody>
            <a:bodyPr lIns="0" tIns="0" rIns="0" bIns="0" rtlCol="0" anchor="t">
              <a:spAutoFit/>
            </a:bodyPr>
            <a:lstStyle/>
            <a:p>
              <a:pPr marL="0" lvl="0" indent="0" algn="l">
                <a:lnSpc>
                  <a:spcPts val="3782"/>
                </a:lnSpc>
                <a:spcBef>
                  <a:spcPct val="0"/>
                </a:spcBef>
              </a:pPr>
              <a:r>
                <a:rPr lang="en-US" sz="2701">
                  <a:solidFill>
                    <a:srgbClr val="000000"/>
                  </a:solidFill>
                  <a:latin typeface="HK Grotesk Bold"/>
                </a:rPr>
                <a:t>"The Match" (Tiger Woods vs. Phil Mickelson)</a:t>
              </a:r>
            </a:p>
          </p:txBody>
        </p:sp>
        <p:sp>
          <p:nvSpPr>
            <p:cNvPr id="9" name="AutoShape 9"/>
            <p:cNvSpPr/>
            <p:nvPr/>
          </p:nvSpPr>
          <p:spPr>
            <a:xfrm>
              <a:off x="0" y="785546"/>
              <a:ext cx="9454335" cy="0"/>
            </a:xfrm>
            <a:prstGeom prst="line">
              <a:avLst/>
            </a:prstGeom>
            <a:ln w="13209" cap="rnd">
              <a:solidFill>
                <a:srgbClr val="DFDEDE"/>
              </a:solidFill>
              <a:prstDash val="solid"/>
              <a:headEnd type="none" w="sm" len="sm"/>
              <a:tailEnd type="none" w="sm" len="sm"/>
            </a:ln>
          </p:spPr>
        </p:sp>
      </p:grpSp>
      <p:grpSp>
        <p:nvGrpSpPr>
          <p:cNvPr id="10" name="Group 10"/>
          <p:cNvGrpSpPr/>
          <p:nvPr/>
        </p:nvGrpSpPr>
        <p:grpSpPr>
          <a:xfrm>
            <a:off x="10336238" y="7219513"/>
            <a:ext cx="6923062" cy="1242483"/>
            <a:chOff x="0" y="0"/>
            <a:chExt cx="9230749" cy="1656645"/>
          </a:xfrm>
        </p:grpSpPr>
        <p:sp>
          <p:nvSpPr>
            <p:cNvPr id="11" name="TextBox 11"/>
            <p:cNvSpPr txBox="1"/>
            <p:nvPr/>
          </p:nvSpPr>
          <p:spPr>
            <a:xfrm>
              <a:off x="0" y="1152774"/>
              <a:ext cx="6771309" cy="503871"/>
            </a:xfrm>
            <a:prstGeom prst="rect">
              <a:avLst/>
            </a:prstGeom>
          </p:spPr>
          <p:txBody>
            <a:bodyPr lIns="0" tIns="0" rIns="0" bIns="0" rtlCol="0" anchor="t">
              <a:spAutoFit/>
            </a:bodyPr>
            <a:lstStyle/>
            <a:p>
              <a:pPr>
                <a:lnSpc>
                  <a:spcPts val="3405"/>
                </a:lnSpc>
              </a:pPr>
              <a:endParaRPr/>
            </a:p>
          </p:txBody>
        </p:sp>
        <p:sp>
          <p:nvSpPr>
            <p:cNvPr id="12" name="TextBox 12"/>
            <p:cNvSpPr txBox="1"/>
            <p:nvPr/>
          </p:nvSpPr>
          <p:spPr>
            <a:xfrm>
              <a:off x="140931" y="-57150"/>
              <a:ext cx="9089818" cy="625556"/>
            </a:xfrm>
            <a:prstGeom prst="rect">
              <a:avLst/>
            </a:prstGeom>
          </p:spPr>
          <p:txBody>
            <a:bodyPr lIns="0" tIns="0" rIns="0" bIns="0" rtlCol="0" anchor="t">
              <a:spAutoFit/>
            </a:bodyPr>
            <a:lstStyle/>
            <a:p>
              <a:pPr marL="0" lvl="0" indent="0" algn="l">
                <a:lnSpc>
                  <a:spcPts val="3916"/>
                </a:lnSpc>
                <a:spcBef>
                  <a:spcPct val="0"/>
                </a:spcBef>
              </a:pPr>
              <a:r>
                <a:rPr lang="en-US" sz="2797">
                  <a:solidFill>
                    <a:srgbClr val="000000"/>
                  </a:solidFill>
                  <a:latin typeface="HK Grotesk Bold"/>
                </a:rPr>
                <a:t>Floyd Mayweather Jr. vs. Logan Paul </a:t>
              </a:r>
            </a:p>
          </p:txBody>
        </p:sp>
        <p:sp>
          <p:nvSpPr>
            <p:cNvPr id="13" name="AutoShape 13"/>
            <p:cNvSpPr/>
            <p:nvPr/>
          </p:nvSpPr>
          <p:spPr>
            <a:xfrm>
              <a:off x="140931" y="802027"/>
              <a:ext cx="9089818" cy="0"/>
            </a:xfrm>
            <a:prstGeom prst="line">
              <a:avLst/>
            </a:prstGeom>
            <a:ln w="12700" cap="rnd">
              <a:solidFill>
                <a:srgbClr val="DFDEDE"/>
              </a:solidFill>
              <a:prstDash val="solid"/>
              <a:headEnd type="none" w="sm" len="sm"/>
              <a:tailEnd type="none" w="sm" len="sm"/>
            </a:ln>
          </p:spPr>
        </p:sp>
      </p:grpSp>
      <p:pic>
        <p:nvPicPr>
          <p:cNvPr id="14" name="Picture 14"/>
          <p:cNvPicPr>
            <a:picLocks noChangeAspect="1"/>
          </p:cNvPicPr>
          <p:nvPr/>
        </p:nvPicPr>
        <p:blipFill>
          <a:blip r:embed="rId2"/>
          <a:srcRect/>
          <a:stretch>
            <a:fillRect/>
          </a:stretch>
        </p:blipFill>
        <p:spPr>
          <a:xfrm>
            <a:off x="558947" y="2808356"/>
            <a:ext cx="4230166" cy="6299600"/>
          </a:xfrm>
          <a:prstGeom prst="rect">
            <a:avLst/>
          </a:prstGeom>
        </p:spPr>
      </p:pic>
      <p:grpSp>
        <p:nvGrpSpPr>
          <p:cNvPr id="15" name="Group 15"/>
          <p:cNvGrpSpPr/>
          <p:nvPr/>
        </p:nvGrpSpPr>
        <p:grpSpPr>
          <a:xfrm>
            <a:off x="838200" y="1028700"/>
            <a:ext cx="5690703" cy="1779656"/>
            <a:chOff x="0" y="0"/>
            <a:chExt cx="7587604" cy="2372874"/>
          </a:xfrm>
        </p:grpSpPr>
        <p:sp>
          <p:nvSpPr>
            <p:cNvPr id="16" name="TextBox 16"/>
            <p:cNvSpPr txBox="1"/>
            <p:nvPr/>
          </p:nvSpPr>
          <p:spPr>
            <a:xfrm>
              <a:off x="0" y="1879056"/>
              <a:ext cx="7587604" cy="493818"/>
            </a:xfrm>
            <a:prstGeom prst="rect">
              <a:avLst/>
            </a:prstGeom>
          </p:spPr>
          <p:txBody>
            <a:bodyPr lIns="0" tIns="0" rIns="0" bIns="0" rtlCol="0" anchor="t">
              <a:spAutoFit/>
            </a:bodyPr>
            <a:lstStyle/>
            <a:p>
              <a:pPr>
                <a:lnSpc>
                  <a:spcPts val="3079"/>
                </a:lnSpc>
                <a:spcBef>
                  <a:spcPct val="0"/>
                </a:spcBef>
              </a:pPr>
              <a:endParaRPr/>
            </a:p>
          </p:txBody>
        </p:sp>
        <p:sp>
          <p:nvSpPr>
            <p:cNvPr id="17" name="TextBox 17"/>
            <p:cNvSpPr txBox="1"/>
            <p:nvPr/>
          </p:nvSpPr>
          <p:spPr>
            <a:xfrm>
              <a:off x="0" y="9525"/>
              <a:ext cx="7587604" cy="1398366"/>
            </a:xfrm>
            <a:prstGeom prst="rect">
              <a:avLst/>
            </a:prstGeom>
          </p:spPr>
          <p:txBody>
            <a:bodyPr lIns="0" tIns="0" rIns="0" bIns="0" rtlCol="0" anchor="t">
              <a:spAutoFit/>
            </a:bodyPr>
            <a:lstStyle/>
            <a:p>
              <a:pPr>
                <a:lnSpc>
                  <a:spcPts val="8219"/>
                </a:lnSpc>
              </a:pPr>
              <a:r>
                <a:rPr lang="en-US" sz="6965">
                  <a:solidFill>
                    <a:srgbClr val="000000"/>
                  </a:solidFill>
                  <a:latin typeface="Antonio Bold"/>
                </a:rPr>
                <a:t>EXHIBITIONS</a:t>
              </a:r>
            </a:p>
          </p:txBody>
        </p:sp>
      </p:grpSp>
      <p:sp>
        <p:nvSpPr>
          <p:cNvPr id="18" name="TextBox 18"/>
          <p:cNvSpPr txBox="1"/>
          <p:nvPr/>
        </p:nvSpPr>
        <p:spPr>
          <a:xfrm>
            <a:off x="6045663" y="866775"/>
            <a:ext cx="4122886" cy="1937911"/>
          </a:xfrm>
          <a:prstGeom prst="rect">
            <a:avLst/>
          </a:prstGeom>
        </p:spPr>
        <p:txBody>
          <a:bodyPr lIns="0" tIns="0" rIns="0" bIns="0" rtlCol="0" anchor="t">
            <a:spAutoFit/>
          </a:bodyPr>
          <a:lstStyle/>
          <a:p>
            <a:pPr>
              <a:lnSpc>
                <a:spcPts val="15289"/>
              </a:lnSpc>
            </a:pPr>
            <a:r>
              <a:rPr lang="en-US" sz="12957" spc="401">
                <a:solidFill>
                  <a:srgbClr val="FFED00">
                    <a:alpha val="60784"/>
                  </a:srgbClr>
                </a:solidFill>
                <a:latin typeface="Antonio Bold"/>
              </a:rPr>
              <a:t>2017</a:t>
            </a:r>
          </a:p>
        </p:txBody>
      </p:sp>
      <p:sp>
        <p:nvSpPr>
          <p:cNvPr id="19" name="TextBox 19"/>
          <p:cNvSpPr txBox="1"/>
          <p:nvPr/>
        </p:nvSpPr>
        <p:spPr>
          <a:xfrm>
            <a:off x="6045663" y="4188832"/>
            <a:ext cx="4083212" cy="1937911"/>
          </a:xfrm>
          <a:prstGeom prst="rect">
            <a:avLst/>
          </a:prstGeom>
        </p:spPr>
        <p:txBody>
          <a:bodyPr lIns="0" tIns="0" rIns="0" bIns="0" rtlCol="0" anchor="t">
            <a:spAutoFit/>
          </a:bodyPr>
          <a:lstStyle/>
          <a:p>
            <a:pPr>
              <a:lnSpc>
                <a:spcPts val="15289"/>
              </a:lnSpc>
            </a:pPr>
            <a:r>
              <a:rPr lang="en-US" sz="12957" spc="272">
                <a:solidFill>
                  <a:srgbClr val="FFED00">
                    <a:alpha val="60784"/>
                  </a:srgbClr>
                </a:solidFill>
                <a:latin typeface="Antonio Bold"/>
              </a:rPr>
              <a:t>2018</a:t>
            </a:r>
          </a:p>
        </p:txBody>
      </p:sp>
      <p:sp>
        <p:nvSpPr>
          <p:cNvPr id="20" name="TextBox 20"/>
          <p:cNvSpPr txBox="1"/>
          <p:nvPr/>
        </p:nvSpPr>
        <p:spPr>
          <a:xfrm>
            <a:off x="6045663" y="7507329"/>
            <a:ext cx="3787508" cy="1937911"/>
          </a:xfrm>
          <a:prstGeom prst="rect">
            <a:avLst/>
          </a:prstGeom>
        </p:spPr>
        <p:txBody>
          <a:bodyPr lIns="0" tIns="0" rIns="0" bIns="0" rtlCol="0" anchor="t">
            <a:spAutoFit/>
          </a:bodyPr>
          <a:lstStyle/>
          <a:p>
            <a:pPr>
              <a:lnSpc>
                <a:spcPts val="15289"/>
              </a:lnSpc>
            </a:pPr>
            <a:r>
              <a:rPr lang="en-US" sz="12957">
                <a:solidFill>
                  <a:srgbClr val="FFED00">
                    <a:alpha val="60784"/>
                  </a:srgbClr>
                </a:solidFill>
                <a:latin typeface="Antonio Bold"/>
              </a:rPr>
              <a:t>2021</a:t>
            </a:r>
          </a:p>
        </p:txBody>
      </p:sp>
      <p:sp>
        <p:nvSpPr>
          <p:cNvPr id="21" name="TextBox 21"/>
          <p:cNvSpPr txBox="1"/>
          <p:nvPr/>
        </p:nvSpPr>
        <p:spPr>
          <a:xfrm>
            <a:off x="10336238" y="7997401"/>
            <a:ext cx="6923062" cy="1910588"/>
          </a:xfrm>
          <a:prstGeom prst="rect">
            <a:avLst/>
          </a:prstGeom>
        </p:spPr>
        <p:txBody>
          <a:bodyPr lIns="0" tIns="0" rIns="0" bIns="0" rtlCol="0" anchor="t">
            <a:spAutoFit/>
          </a:bodyPr>
          <a:lstStyle/>
          <a:p>
            <a:pPr marL="467140" lvl="1" indent="-233570">
              <a:lnSpc>
                <a:spcPts val="3029"/>
              </a:lnSpc>
              <a:buFont typeface="Arial"/>
              <a:buChar char="•"/>
            </a:pPr>
            <a:r>
              <a:rPr lang="en-US" sz="2163" dirty="0">
                <a:solidFill>
                  <a:srgbClr val="000000"/>
                </a:solidFill>
                <a:latin typeface="HK Grotesk Light"/>
              </a:rPr>
              <a:t>Floyd Mayweather cashed in again in 2021 in a made-for-PPV boxing match with YouTube star, Logan Paul</a:t>
            </a:r>
          </a:p>
          <a:p>
            <a:pPr marL="467140" lvl="1" indent="-233570">
              <a:lnSpc>
                <a:spcPts val="3029"/>
              </a:lnSpc>
              <a:buFont typeface="Arial"/>
              <a:buChar char="•"/>
            </a:pPr>
            <a:r>
              <a:rPr lang="en-US" sz="2163" dirty="0">
                <a:solidFill>
                  <a:srgbClr val="000000"/>
                </a:solidFill>
                <a:latin typeface="HK Grotesk Light"/>
              </a:rPr>
              <a:t>The event generated over a million PPV buys, and Mayweather took home more than $50 million for his efforts</a:t>
            </a:r>
          </a:p>
        </p:txBody>
      </p:sp>
      <p:sp>
        <p:nvSpPr>
          <p:cNvPr id="22" name="TextBox 22"/>
          <p:cNvSpPr txBox="1"/>
          <p:nvPr/>
        </p:nvSpPr>
        <p:spPr>
          <a:xfrm>
            <a:off x="10336238" y="4913027"/>
            <a:ext cx="6923062" cy="1516667"/>
          </a:xfrm>
          <a:prstGeom prst="rect">
            <a:avLst/>
          </a:prstGeom>
        </p:spPr>
        <p:txBody>
          <a:bodyPr lIns="0" tIns="0" rIns="0" bIns="0" rtlCol="0" anchor="t">
            <a:spAutoFit/>
          </a:bodyPr>
          <a:lstStyle/>
          <a:p>
            <a:pPr marL="467140" lvl="1" indent="-233570">
              <a:lnSpc>
                <a:spcPts val="3029"/>
              </a:lnSpc>
              <a:buFont typeface="Arial"/>
              <a:buChar char="•"/>
            </a:pPr>
            <a:r>
              <a:rPr lang="en-US" sz="2163">
                <a:solidFill>
                  <a:srgbClr val="000000"/>
                </a:solidFill>
                <a:latin typeface="HK Grotesk Light"/>
              </a:rPr>
              <a:t>Several broadcasters streamed “The Match” via PPV, a one-on-one match between two of the most iconic golfers of all time (Phil Mickelson and Tiger Woods)</a:t>
            </a:r>
          </a:p>
          <a:p>
            <a:pPr marL="467140" lvl="1" indent="-233570">
              <a:lnSpc>
                <a:spcPts val="3029"/>
              </a:lnSpc>
              <a:buFont typeface="Arial"/>
              <a:buChar char="•"/>
            </a:pPr>
            <a:r>
              <a:rPr lang="en-US" sz="2163">
                <a:solidFill>
                  <a:srgbClr val="000000"/>
                </a:solidFill>
                <a:latin typeface="HK Grotesk Light"/>
              </a:rPr>
              <a:t>The event generated more than one million PPV buys</a:t>
            </a:r>
          </a:p>
        </p:txBody>
      </p:sp>
      <p:sp>
        <p:nvSpPr>
          <p:cNvPr id="23" name="TextBox 23"/>
          <p:cNvSpPr txBox="1"/>
          <p:nvPr/>
        </p:nvSpPr>
        <p:spPr>
          <a:xfrm>
            <a:off x="10420083" y="1709204"/>
            <a:ext cx="6923062" cy="1897667"/>
          </a:xfrm>
          <a:prstGeom prst="rect">
            <a:avLst/>
          </a:prstGeom>
        </p:spPr>
        <p:txBody>
          <a:bodyPr lIns="0" tIns="0" rIns="0" bIns="0" rtlCol="0" anchor="t">
            <a:spAutoFit/>
          </a:bodyPr>
          <a:lstStyle/>
          <a:p>
            <a:pPr marL="467140" lvl="1" indent="-233570">
              <a:lnSpc>
                <a:spcPts val="3029"/>
              </a:lnSpc>
              <a:buFont typeface="Arial"/>
              <a:buChar char="•"/>
            </a:pPr>
            <a:r>
              <a:rPr lang="en-US" sz="2163">
                <a:solidFill>
                  <a:srgbClr val="000000"/>
                </a:solidFill>
                <a:latin typeface="HK Grotesk Light"/>
              </a:rPr>
              <a:t>Pitting the most popular boxer and most popular UFC fighter together in an exhibition boxing match proved to be a recipe for success </a:t>
            </a:r>
          </a:p>
          <a:p>
            <a:pPr marL="467140" lvl="1" indent="-233570">
              <a:lnSpc>
                <a:spcPts val="3029"/>
              </a:lnSpc>
              <a:buFont typeface="Arial"/>
              <a:buChar char="•"/>
            </a:pPr>
            <a:r>
              <a:rPr lang="en-US" sz="2163">
                <a:solidFill>
                  <a:srgbClr val="000000"/>
                </a:solidFill>
                <a:latin typeface="HK Grotesk Light"/>
              </a:rPr>
              <a:t>The event resulted in 5.17 million PPV buys, the 4th largest PPV event in history </a:t>
            </a:r>
          </a:p>
        </p:txBody>
      </p:sp>
      <p:sp>
        <p:nvSpPr>
          <p:cNvPr id="24" name="TextBox 24"/>
          <p:cNvSpPr txBox="1"/>
          <p:nvPr/>
        </p:nvSpPr>
        <p:spPr>
          <a:xfrm>
            <a:off x="578400" y="9759054"/>
            <a:ext cx="6591302" cy="233928"/>
          </a:xfrm>
          <a:prstGeom prst="rect">
            <a:avLst/>
          </a:prstGeom>
        </p:spPr>
        <p:txBody>
          <a:bodyPr lIns="0" tIns="0" rIns="0" bIns="0" rtlCol="0" anchor="t">
            <a:spAutoFit/>
          </a:bodyPr>
          <a:lstStyle/>
          <a:p>
            <a:pPr marL="0" lvl="0" indent="0" algn="l">
              <a:lnSpc>
                <a:spcPts val="1806"/>
              </a:lnSpc>
              <a:spcBef>
                <a:spcPct val="0"/>
              </a:spcBef>
            </a:pPr>
            <a:r>
              <a:rPr lang="en-US" sz="1290" spc="249">
                <a:solidFill>
                  <a:srgbClr val="000000"/>
                </a:solidFill>
                <a:latin typeface="HK Grotesk Bold Bold"/>
              </a:rPr>
              <a:t>WWW.SPORTSCAREERCONSULTING.COM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594681"/>
            <a:ext cx="5165677" cy="1569785"/>
            <a:chOff x="0" y="0"/>
            <a:chExt cx="1444288" cy="438901"/>
          </a:xfrm>
        </p:grpSpPr>
        <p:sp>
          <p:nvSpPr>
            <p:cNvPr id="3" name="Freeform 3"/>
            <p:cNvSpPr/>
            <p:nvPr/>
          </p:nvSpPr>
          <p:spPr>
            <a:xfrm>
              <a:off x="0" y="0"/>
              <a:ext cx="1444288" cy="438901"/>
            </a:xfrm>
            <a:custGeom>
              <a:avLst/>
              <a:gdLst/>
              <a:ahLst/>
              <a:cxnLst/>
              <a:rect l="l" t="t" r="r" b="b"/>
              <a:pathLst>
                <a:path w="1444288" h="438901">
                  <a:moveTo>
                    <a:pt x="0" y="0"/>
                  </a:moveTo>
                  <a:lnTo>
                    <a:pt x="1444288" y="0"/>
                  </a:lnTo>
                  <a:lnTo>
                    <a:pt x="1444288" y="438901"/>
                  </a:lnTo>
                  <a:lnTo>
                    <a:pt x="0" y="438901"/>
                  </a:lnTo>
                  <a:close/>
                </a:path>
              </a:pathLst>
            </a:custGeom>
            <a:solidFill>
              <a:srgbClr val="FFED00"/>
            </a:solidFill>
          </p:spPr>
        </p:sp>
      </p:grpSp>
      <p:sp>
        <p:nvSpPr>
          <p:cNvPr id="4" name="AutoShape 4"/>
          <p:cNvSpPr/>
          <p:nvPr/>
        </p:nvSpPr>
        <p:spPr>
          <a:xfrm>
            <a:off x="7708294" y="1028700"/>
            <a:ext cx="10579706" cy="0"/>
          </a:xfrm>
          <a:prstGeom prst="line">
            <a:avLst/>
          </a:prstGeom>
          <a:ln w="9525" cap="rnd">
            <a:solidFill>
              <a:srgbClr val="DFDEDE"/>
            </a:solidFill>
            <a:prstDash val="solid"/>
            <a:headEnd type="none" w="sm" len="sm"/>
            <a:tailEnd type="none" w="sm" len="sm"/>
          </a:ln>
        </p:spPr>
      </p:sp>
      <p:sp>
        <p:nvSpPr>
          <p:cNvPr id="5" name="AutoShape 5"/>
          <p:cNvSpPr/>
          <p:nvPr/>
        </p:nvSpPr>
        <p:spPr>
          <a:xfrm>
            <a:off x="7620002" y="4290503"/>
            <a:ext cx="10579706" cy="0"/>
          </a:xfrm>
          <a:prstGeom prst="line">
            <a:avLst/>
          </a:prstGeom>
          <a:ln w="9525" cap="rnd">
            <a:solidFill>
              <a:srgbClr val="DFDEDE"/>
            </a:solidFill>
            <a:prstDash val="solid"/>
            <a:headEnd type="none" w="sm" len="sm"/>
            <a:tailEnd type="none" w="sm" len="sm"/>
          </a:ln>
        </p:spPr>
      </p:sp>
      <p:sp>
        <p:nvSpPr>
          <p:cNvPr id="6" name="AutoShape 6"/>
          <p:cNvSpPr/>
          <p:nvPr/>
        </p:nvSpPr>
        <p:spPr>
          <a:xfrm>
            <a:off x="7620002" y="8025658"/>
            <a:ext cx="10667998" cy="0"/>
          </a:xfrm>
          <a:prstGeom prst="line">
            <a:avLst/>
          </a:prstGeom>
          <a:ln w="9525" cap="rnd">
            <a:solidFill>
              <a:srgbClr val="DFDEDE"/>
            </a:solidFill>
            <a:prstDash val="solid"/>
            <a:headEnd type="none" w="sm" len="sm"/>
            <a:tailEnd type="none" w="sm" len="sm"/>
          </a:ln>
        </p:spPr>
      </p:sp>
      <p:grpSp>
        <p:nvGrpSpPr>
          <p:cNvPr id="7" name="Group 7"/>
          <p:cNvGrpSpPr/>
          <p:nvPr/>
        </p:nvGrpSpPr>
        <p:grpSpPr>
          <a:xfrm>
            <a:off x="0" y="8984616"/>
            <a:ext cx="678598" cy="547367"/>
            <a:chOff x="0" y="0"/>
            <a:chExt cx="312353" cy="251948"/>
          </a:xfrm>
        </p:grpSpPr>
        <p:sp>
          <p:nvSpPr>
            <p:cNvPr id="8" name="Freeform 8"/>
            <p:cNvSpPr/>
            <p:nvPr/>
          </p:nvSpPr>
          <p:spPr>
            <a:xfrm>
              <a:off x="0" y="0"/>
              <a:ext cx="312353" cy="251948"/>
            </a:xfrm>
            <a:custGeom>
              <a:avLst/>
              <a:gdLst/>
              <a:ahLst/>
              <a:cxnLst/>
              <a:rect l="l" t="t" r="r" b="b"/>
              <a:pathLst>
                <a:path w="312353" h="251948">
                  <a:moveTo>
                    <a:pt x="0" y="0"/>
                  </a:moveTo>
                  <a:lnTo>
                    <a:pt x="312353" y="0"/>
                  </a:lnTo>
                  <a:lnTo>
                    <a:pt x="312353" y="251948"/>
                  </a:lnTo>
                  <a:lnTo>
                    <a:pt x="0" y="251948"/>
                  </a:lnTo>
                  <a:close/>
                </a:path>
              </a:pathLst>
            </a:custGeom>
            <a:solidFill>
              <a:srgbClr val="FFED00"/>
            </a:solidFill>
          </p:spPr>
        </p:sp>
      </p:grpSp>
      <p:pic>
        <p:nvPicPr>
          <p:cNvPr id="9" name="Picture 9"/>
          <p:cNvPicPr>
            <a:picLocks noChangeAspect="1"/>
          </p:cNvPicPr>
          <p:nvPr/>
        </p:nvPicPr>
        <p:blipFill>
          <a:blip r:embed="rId2"/>
          <a:srcRect r="42358"/>
          <a:stretch>
            <a:fillRect/>
          </a:stretch>
        </p:blipFill>
        <p:spPr>
          <a:xfrm>
            <a:off x="1028700" y="2605659"/>
            <a:ext cx="5165677" cy="5981982"/>
          </a:xfrm>
          <a:prstGeom prst="rect">
            <a:avLst/>
          </a:prstGeom>
        </p:spPr>
      </p:pic>
      <p:sp>
        <p:nvSpPr>
          <p:cNvPr id="10" name="TextBox 10"/>
          <p:cNvSpPr txBox="1"/>
          <p:nvPr/>
        </p:nvSpPr>
        <p:spPr>
          <a:xfrm>
            <a:off x="1236516" y="469052"/>
            <a:ext cx="5657198" cy="1556847"/>
          </a:xfrm>
          <a:prstGeom prst="rect">
            <a:avLst/>
          </a:prstGeom>
        </p:spPr>
        <p:txBody>
          <a:bodyPr lIns="0" tIns="0" rIns="0" bIns="0" rtlCol="0" anchor="t">
            <a:spAutoFit/>
          </a:bodyPr>
          <a:lstStyle/>
          <a:p>
            <a:pPr>
              <a:lnSpc>
                <a:spcPts val="13096"/>
              </a:lnSpc>
            </a:pPr>
            <a:r>
              <a:rPr lang="en-US" sz="8504">
                <a:solidFill>
                  <a:srgbClr val="000000"/>
                </a:solidFill>
                <a:latin typeface="Antonio Bold"/>
              </a:rPr>
              <a:t>DISCUSSION</a:t>
            </a:r>
          </a:p>
        </p:txBody>
      </p:sp>
      <p:sp>
        <p:nvSpPr>
          <p:cNvPr id="11" name="TextBox 11"/>
          <p:cNvSpPr txBox="1"/>
          <p:nvPr/>
        </p:nvSpPr>
        <p:spPr>
          <a:xfrm>
            <a:off x="7708294" y="1331948"/>
            <a:ext cx="9714187" cy="1944370"/>
          </a:xfrm>
          <a:prstGeom prst="rect">
            <a:avLst/>
          </a:prstGeom>
        </p:spPr>
        <p:txBody>
          <a:bodyPr lIns="0" tIns="0" rIns="0" bIns="0" rtlCol="0" anchor="t">
            <a:spAutoFit/>
          </a:bodyPr>
          <a:lstStyle/>
          <a:p>
            <a:pPr marL="474980" lvl="1" indent="-237490">
              <a:lnSpc>
                <a:spcPts val="3079"/>
              </a:lnSpc>
              <a:buFont typeface="Arial"/>
              <a:buChar char="•"/>
            </a:pPr>
            <a:r>
              <a:rPr lang="en-US" sz="2200">
                <a:solidFill>
                  <a:srgbClr val="000000"/>
                </a:solidFill>
                <a:latin typeface="HK Grotesk Light"/>
              </a:rPr>
              <a:t>What sports and entertainment properties benefit most from a PPV business model?  </a:t>
            </a:r>
          </a:p>
          <a:p>
            <a:pPr>
              <a:lnSpc>
                <a:spcPts val="3079"/>
              </a:lnSpc>
            </a:pPr>
            <a:endParaRPr lang="en-US" sz="2200">
              <a:solidFill>
                <a:srgbClr val="000000"/>
              </a:solidFill>
              <a:latin typeface="HK Grotesk Light"/>
            </a:endParaRPr>
          </a:p>
          <a:p>
            <a:pPr marL="474980" lvl="1" indent="-237490">
              <a:lnSpc>
                <a:spcPts val="3079"/>
              </a:lnSpc>
              <a:buFont typeface="Arial"/>
              <a:buChar char="•"/>
            </a:pPr>
            <a:r>
              <a:rPr lang="en-US" sz="2200">
                <a:solidFill>
                  <a:srgbClr val="000000"/>
                </a:solidFill>
                <a:latin typeface="HK Grotesk Light"/>
              </a:rPr>
              <a:t>Why do you think other sports and entertainment properties choose to broadcast events through traditional cable rather than on pay-per-view? </a:t>
            </a:r>
          </a:p>
        </p:txBody>
      </p:sp>
      <p:sp>
        <p:nvSpPr>
          <p:cNvPr id="12" name="TextBox 12"/>
          <p:cNvSpPr txBox="1"/>
          <p:nvPr/>
        </p:nvSpPr>
        <p:spPr>
          <a:xfrm>
            <a:off x="7620002" y="395173"/>
            <a:ext cx="2432625" cy="470637"/>
          </a:xfrm>
          <a:prstGeom prst="rect">
            <a:avLst/>
          </a:prstGeom>
        </p:spPr>
        <p:txBody>
          <a:bodyPr lIns="0" tIns="0" rIns="0" bIns="0" rtlCol="0" anchor="t">
            <a:spAutoFit/>
          </a:bodyPr>
          <a:lstStyle/>
          <a:p>
            <a:pPr>
              <a:lnSpc>
                <a:spcPts val="3879"/>
              </a:lnSpc>
              <a:spcBef>
                <a:spcPct val="0"/>
              </a:spcBef>
            </a:pPr>
            <a:r>
              <a:rPr lang="en-US" sz="2770">
                <a:solidFill>
                  <a:srgbClr val="000000"/>
                </a:solidFill>
                <a:latin typeface="HK Grotesk Bold Bold"/>
              </a:rPr>
              <a:t>Business Model</a:t>
            </a:r>
          </a:p>
        </p:txBody>
      </p:sp>
      <p:sp>
        <p:nvSpPr>
          <p:cNvPr id="13" name="TextBox 13"/>
          <p:cNvSpPr txBox="1"/>
          <p:nvPr/>
        </p:nvSpPr>
        <p:spPr>
          <a:xfrm>
            <a:off x="7708294" y="4642127"/>
            <a:ext cx="9714187" cy="2334895"/>
          </a:xfrm>
          <a:prstGeom prst="rect">
            <a:avLst/>
          </a:prstGeom>
        </p:spPr>
        <p:txBody>
          <a:bodyPr lIns="0" tIns="0" rIns="0" bIns="0" rtlCol="0" anchor="t">
            <a:spAutoFit/>
          </a:bodyPr>
          <a:lstStyle/>
          <a:p>
            <a:pPr marL="474980" lvl="1" indent="-237490">
              <a:lnSpc>
                <a:spcPts val="3079"/>
              </a:lnSpc>
              <a:buFont typeface="Arial"/>
              <a:buChar char="•"/>
            </a:pPr>
            <a:r>
              <a:rPr lang="en-US" sz="2200">
                <a:solidFill>
                  <a:srgbClr val="000000"/>
                </a:solidFill>
                <a:latin typeface="HK Grotesk Light"/>
              </a:rPr>
              <a:t>What is promotion?   </a:t>
            </a:r>
          </a:p>
          <a:p>
            <a:pPr>
              <a:lnSpc>
                <a:spcPts val="3079"/>
              </a:lnSpc>
            </a:pPr>
            <a:endParaRPr lang="en-US" sz="2200">
              <a:solidFill>
                <a:srgbClr val="000000"/>
              </a:solidFill>
              <a:latin typeface="HK Grotesk Light"/>
            </a:endParaRPr>
          </a:p>
          <a:p>
            <a:pPr marL="474980" lvl="1" indent="-237490">
              <a:lnSpc>
                <a:spcPts val="3079"/>
              </a:lnSpc>
              <a:buFont typeface="Arial"/>
              <a:buChar char="•"/>
            </a:pPr>
            <a:r>
              <a:rPr lang="en-US" sz="2200">
                <a:solidFill>
                  <a:srgbClr val="000000"/>
                </a:solidFill>
                <a:latin typeface="HK Grotesk Light"/>
              </a:rPr>
              <a:t>Why is promotion important to PPV events?</a:t>
            </a:r>
          </a:p>
          <a:p>
            <a:pPr>
              <a:lnSpc>
                <a:spcPts val="3079"/>
              </a:lnSpc>
            </a:pPr>
            <a:endParaRPr lang="en-US" sz="2200">
              <a:solidFill>
                <a:srgbClr val="000000"/>
              </a:solidFill>
              <a:latin typeface="HK Grotesk Light"/>
            </a:endParaRPr>
          </a:p>
          <a:p>
            <a:pPr marL="474980" lvl="1" indent="-237490">
              <a:lnSpc>
                <a:spcPts val="3079"/>
              </a:lnSpc>
              <a:buFont typeface="Arial"/>
              <a:buChar char="•"/>
            </a:pPr>
            <a:r>
              <a:rPr lang="en-US" sz="2200">
                <a:solidFill>
                  <a:srgbClr val="000000"/>
                </a:solidFill>
                <a:latin typeface="HK Grotesk Light"/>
              </a:rPr>
              <a:t>How do you think event organizers promote events to help maximize the number of PPV buys? </a:t>
            </a:r>
          </a:p>
        </p:txBody>
      </p:sp>
      <p:sp>
        <p:nvSpPr>
          <p:cNvPr id="14" name="TextBox 14"/>
          <p:cNvSpPr txBox="1"/>
          <p:nvPr/>
        </p:nvSpPr>
        <p:spPr>
          <a:xfrm>
            <a:off x="7620002" y="3592591"/>
            <a:ext cx="8747507" cy="470637"/>
          </a:xfrm>
          <a:prstGeom prst="rect">
            <a:avLst/>
          </a:prstGeom>
        </p:spPr>
        <p:txBody>
          <a:bodyPr lIns="0" tIns="0" rIns="0" bIns="0" rtlCol="0" anchor="t">
            <a:spAutoFit/>
          </a:bodyPr>
          <a:lstStyle/>
          <a:p>
            <a:pPr>
              <a:lnSpc>
                <a:spcPts val="3879"/>
              </a:lnSpc>
              <a:spcBef>
                <a:spcPct val="0"/>
              </a:spcBef>
            </a:pPr>
            <a:r>
              <a:rPr lang="en-US" sz="2770">
                <a:solidFill>
                  <a:srgbClr val="000000"/>
                </a:solidFill>
                <a:latin typeface="HK Grotesk Bold Bold"/>
              </a:rPr>
              <a:t>Promotion</a:t>
            </a:r>
          </a:p>
        </p:txBody>
      </p:sp>
      <p:sp>
        <p:nvSpPr>
          <p:cNvPr id="15" name="TextBox 15"/>
          <p:cNvSpPr txBox="1"/>
          <p:nvPr/>
        </p:nvSpPr>
        <p:spPr>
          <a:xfrm>
            <a:off x="7620002" y="8262029"/>
            <a:ext cx="9437993" cy="1553845"/>
          </a:xfrm>
          <a:prstGeom prst="rect">
            <a:avLst/>
          </a:prstGeom>
        </p:spPr>
        <p:txBody>
          <a:bodyPr lIns="0" tIns="0" rIns="0" bIns="0" rtlCol="0" anchor="t">
            <a:spAutoFit/>
          </a:bodyPr>
          <a:lstStyle/>
          <a:p>
            <a:pPr marL="474980" lvl="1" indent="-237490">
              <a:lnSpc>
                <a:spcPts val="3079"/>
              </a:lnSpc>
              <a:buFont typeface="Arial"/>
              <a:buChar char="•"/>
            </a:pPr>
            <a:r>
              <a:rPr lang="en-US" sz="2200">
                <a:solidFill>
                  <a:srgbClr val="000000"/>
                </a:solidFill>
                <a:latin typeface="HK Grotesk Light"/>
              </a:rPr>
              <a:t>Can you think of an event that might succeed as a pay-per-view event? </a:t>
            </a:r>
          </a:p>
          <a:p>
            <a:pPr>
              <a:lnSpc>
                <a:spcPts val="3079"/>
              </a:lnSpc>
            </a:pPr>
            <a:endParaRPr lang="en-US" sz="2200">
              <a:solidFill>
                <a:srgbClr val="000000"/>
              </a:solidFill>
              <a:latin typeface="HK Grotesk Light"/>
            </a:endParaRPr>
          </a:p>
          <a:p>
            <a:pPr marL="474980" lvl="1" indent="-237490">
              <a:lnSpc>
                <a:spcPts val="3079"/>
              </a:lnSpc>
              <a:buFont typeface="Arial"/>
              <a:buChar char="•"/>
            </a:pPr>
            <a:r>
              <a:rPr lang="en-US" sz="2200">
                <a:solidFill>
                  <a:srgbClr val="000000"/>
                </a:solidFill>
                <a:latin typeface="HK Grotesk Light"/>
              </a:rPr>
              <a:t>How would you promote the event?  Be prepared to share your promotion plan in class. </a:t>
            </a:r>
          </a:p>
        </p:txBody>
      </p:sp>
      <p:sp>
        <p:nvSpPr>
          <p:cNvPr id="16" name="TextBox 16"/>
          <p:cNvSpPr txBox="1"/>
          <p:nvPr/>
        </p:nvSpPr>
        <p:spPr>
          <a:xfrm>
            <a:off x="7620002" y="7286799"/>
            <a:ext cx="8747507" cy="470637"/>
          </a:xfrm>
          <a:prstGeom prst="rect">
            <a:avLst/>
          </a:prstGeom>
        </p:spPr>
        <p:txBody>
          <a:bodyPr lIns="0" tIns="0" rIns="0" bIns="0" rtlCol="0" anchor="t">
            <a:spAutoFit/>
          </a:bodyPr>
          <a:lstStyle/>
          <a:p>
            <a:pPr>
              <a:lnSpc>
                <a:spcPts val="3879"/>
              </a:lnSpc>
              <a:spcBef>
                <a:spcPct val="0"/>
              </a:spcBef>
            </a:pPr>
            <a:r>
              <a:rPr lang="en-US" sz="2770">
                <a:solidFill>
                  <a:srgbClr val="000000"/>
                </a:solidFill>
                <a:latin typeface="HK Grotesk Bold Bold"/>
              </a:rPr>
              <a:t>Deep Dive</a:t>
            </a:r>
          </a:p>
        </p:txBody>
      </p:sp>
      <p:sp>
        <p:nvSpPr>
          <p:cNvPr id="17" name="TextBox 17"/>
          <p:cNvSpPr txBox="1"/>
          <p:nvPr/>
        </p:nvSpPr>
        <p:spPr>
          <a:xfrm>
            <a:off x="1028700" y="9103553"/>
            <a:ext cx="6591302" cy="280918"/>
          </a:xfrm>
          <a:prstGeom prst="rect">
            <a:avLst/>
          </a:prstGeom>
        </p:spPr>
        <p:txBody>
          <a:bodyPr lIns="0" tIns="0" rIns="0" bIns="0" rtlCol="0" anchor="t">
            <a:spAutoFit/>
          </a:bodyPr>
          <a:lstStyle/>
          <a:p>
            <a:pPr marL="0" lvl="0" indent="0" algn="l">
              <a:lnSpc>
                <a:spcPts val="2366"/>
              </a:lnSpc>
              <a:spcBef>
                <a:spcPct val="0"/>
              </a:spcBef>
            </a:pPr>
            <a:r>
              <a:rPr lang="en-US" sz="1690" spc="326">
                <a:solidFill>
                  <a:srgbClr val="000000"/>
                </a:solidFill>
                <a:latin typeface="HK Grotesk Bold Bold"/>
              </a:rPr>
              <a:t>WWW.SPORTSCAREERCONSULTING.COM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7999"/>
          </a:blip>
          <a:srcRect t="7666" b="7666"/>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3137458"/>
            <a:ext cx="16230600" cy="0"/>
          </a:xfrm>
          <a:prstGeom prst="line">
            <a:avLst/>
          </a:prstGeom>
          <a:ln w="9525" cap="rnd">
            <a:solidFill>
              <a:srgbClr val="DFDEDE"/>
            </a:solidFill>
            <a:prstDash val="solid"/>
            <a:headEnd type="none" w="sm" len="sm"/>
            <a:tailEnd type="none" w="sm" len="sm"/>
          </a:ln>
        </p:spPr>
      </p:sp>
      <p:sp>
        <p:nvSpPr>
          <p:cNvPr id="3" name="AutoShape 3"/>
          <p:cNvSpPr/>
          <p:nvPr/>
        </p:nvSpPr>
        <p:spPr>
          <a:xfrm>
            <a:off x="838200" y="9862529"/>
            <a:ext cx="16230600" cy="0"/>
          </a:xfrm>
          <a:prstGeom prst="line">
            <a:avLst/>
          </a:prstGeom>
          <a:ln w="9525" cap="rnd">
            <a:solidFill>
              <a:srgbClr val="DFDEDE"/>
            </a:solidFill>
            <a:prstDash val="solid"/>
            <a:headEnd type="none" w="sm" len="sm"/>
            <a:tailEnd type="none" w="sm" len="sm"/>
          </a:ln>
        </p:spPr>
      </p:sp>
      <p:sp>
        <p:nvSpPr>
          <p:cNvPr id="4" name="TextBox 4"/>
          <p:cNvSpPr txBox="1"/>
          <p:nvPr/>
        </p:nvSpPr>
        <p:spPr>
          <a:xfrm>
            <a:off x="-387811" y="-405539"/>
            <a:ext cx="19063621" cy="3542997"/>
          </a:xfrm>
          <a:prstGeom prst="rect">
            <a:avLst/>
          </a:prstGeom>
        </p:spPr>
        <p:txBody>
          <a:bodyPr lIns="0" tIns="0" rIns="0" bIns="0" rtlCol="0" anchor="t">
            <a:spAutoFit/>
          </a:bodyPr>
          <a:lstStyle/>
          <a:p>
            <a:pPr algn="ctr">
              <a:lnSpc>
                <a:spcPts val="29565"/>
              </a:lnSpc>
            </a:pPr>
            <a:r>
              <a:rPr lang="en-US" sz="19198">
                <a:solidFill>
                  <a:srgbClr val="000000"/>
                </a:solidFill>
                <a:latin typeface="Antonio Bold"/>
              </a:rPr>
              <a:t>SOURCES</a:t>
            </a:r>
          </a:p>
        </p:txBody>
      </p:sp>
      <p:sp>
        <p:nvSpPr>
          <p:cNvPr id="5" name="TextBox 5"/>
          <p:cNvSpPr txBox="1"/>
          <p:nvPr/>
        </p:nvSpPr>
        <p:spPr>
          <a:xfrm>
            <a:off x="1028700" y="3245929"/>
            <a:ext cx="16230600" cy="6508128"/>
          </a:xfrm>
          <a:prstGeom prst="rect">
            <a:avLst/>
          </a:prstGeom>
        </p:spPr>
        <p:txBody>
          <a:bodyPr lIns="0" tIns="0" rIns="0" bIns="0" rtlCol="0" anchor="t">
            <a:spAutoFit/>
          </a:bodyPr>
          <a:lstStyle/>
          <a:p>
            <a:pPr>
              <a:lnSpc>
                <a:spcPts val="3359"/>
              </a:lnSpc>
            </a:pPr>
            <a:r>
              <a:rPr lang="en-US" sz="2000" dirty="0">
                <a:solidFill>
                  <a:srgbClr val="000000"/>
                </a:solidFill>
                <a:latin typeface="HK Grotesk Light"/>
              </a:rPr>
              <a:t>https://</a:t>
            </a:r>
            <a:r>
              <a:rPr lang="en-US" sz="2000" dirty="0" err="1">
                <a:solidFill>
                  <a:srgbClr val="000000"/>
                </a:solidFill>
                <a:latin typeface="HK Grotesk Light"/>
              </a:rPr>
              <a:t>en.wikipedia.org</a:t>
            </a:r>
            <a:r>
              <a:rPr lang="en-US" sz="2000" dirty="0">
                <a:solidFill>
                  <a:srgbClr val="000000"/>
                </a:solidFill>
                <a:latin typeface="HK Grotesk Light"/>
              </a:rPr>
              <a:t>/wiki/</a:t>
            </a:r>
            <a:r>
              <a:rPr lang="en-US" sz="2000" dirty="0" err="1">
                <a:solidFill>
                  <a:srgbClr val="000000"/>
                </a:solidFill>
                <a:latin typeface="HK Grotesk Light"/>
              </a:rPr>
              <a:t>Pay-per-view#History</a:t>
            </a:r>
            <a:endParaRPr lang="en-US" sz="2000" dirty="0">
              <a:solidFill>
                <a:srgbClr val="000000"/>
              </a:solidFill>
              <a:latin typeface="HK Grotesk Light"/>
            </a:endParaRPr>
          </a:p>
          <a:p>
            <a:pPr>
              <a:lnSpc>
                <a:spcPts val="3359"/>
              </a:lnSpc>
            </a:pPr>
            <a:endParaRPr lang="en-US" sz="2000" dirty="0">
              <a:solidFill>
                <a:srgbClr val="000000"/>
              </a:solidFill>
              <a:latin typeface="HK Grotesk Light"/>
            </a:endParaRPr>
          </a:p>
          <a:p>
            <a:pPr>
              <a:lnSpc>
                <a:spcPts val="3359"/>
              </a:lnSpc>
            </a:pPr>
            <a:r>
              <a:rPr lang="en-US" sz="2000" dirty="0">
                <a:solidFill>
                  <a:srgbClr val="000000"/>
                </a:solidFill>
                <a:latin typeface="HK Grotesk Light"/>
              </a:rPr>
              <a:t>https://</a:t>
            </a:r>
            <a:r>
              <a:rPr lang="en-US" sz="2000" dirty="0" err="1">
                <a:solidFill>
                  <a:srgbClr val="000000"/>
                </a:solidFill>
                <a:latin typeface="HK Grotesk Light"/>
              </a:rPr>
              <a:t>en.wikipedia.org</a:t>
            </a:r>
            <a:r>
              <a:rPr lang="en-US" sz="2000" dirty="0">
                <a:solidFill>
                  <a:srgbClr val="000000"/>
                </a:solidFill>
                <a:latin typeface="HK Grotesk Light"/>
              </a:rPr>
              <a:t>/wiki/Evander_Holyfield_vs._</a:t>
            </a:r>
            <a:r>
              <a:rPr lang="en-US" sz="2000" dirty="0" err="1">
                <a:solidFill>
                  <a:srgbClr val="000000"/>
                </a:solidFill>
                <a:latin typeface="HK Grotesk Light"/>
              </a:rPr>
              <a:t>Mike_Tyson_II</a:t>
            </a:r>
            <a:endParaRPr lang="en-US" sz="2000" dirty="0">
              <a:solidFill>
                <a:srgbClr val="000000"/>
              </a:solidFill>
              <a:latin typeface="HK Grotesk Light"/>
            </a:endParaRPr>
          </a:p>
          <a:p>
            <a:pPr>
              <a:lnSpc>
                <a:spcPts val="3359"/>
              </a:lnSpc>
            </a:pPr>
            <a:endParaRPr lang="en-US" sz="2000" dirty="0">
              <a:solidFill>
                <a:srgbClr val="000000"/>
              </a:solidFill>
              <a:latin typeface="HK Grotesk Light"/>
            </a:endParaRPr>
          </a:p>
          <a:p>
            <a:pPr>
              <a:lnSpc>
                <a:spcPts val="3359"/>
              </a:lnSpc>
            </a:pPr>
            <a:r>
              <a:rPr lang="en-US" sz="2000" dirty="0">
                <a:solidFill>
                  <a:srgbClr val="000000"/>
                </a:solidFill>
                <a:latin typeface="HK Grotesk Light"/>
              </a:rPr>
              <a:t>https://</a:t>
            </a:r>
            <a:r>
              <a:rPr lang="en-US" sz="2000" dirty="0" err="1">
                <a:solidFill>
                  <a:srgbClr val="000000"/>
                </a:solidFill>
                <a:latin typeface="HK Grotesk Light"/>
              </a:rPr>
              <a:t>www.businessinsider.com</a:t>
            </a:r>
            <a:r>
              <a:rPr lang="en-US" sz="2000" dirty="0">
                <a:solidFill>
                  <a:srgbClr val="000000"/>
                </a:solidFill>
                <a:latin typeface="HK Grotesk Light"/>
              </a:rPr>
              <a:t>/the-50-best-selling-pay-per-view-events-boxing-ufc-wrestling-tv-history-2017-8</a:t>
            </a:r>
          </a:p>
          <a:p>
            <a:pPr>
              <a:lnSpc>
                <a:spcPts val="3359"/>
              </a:lnSpc>
            </a:pPr>
            <a:endParaRPr lang="en-US" sz="2000" dirty="0">
              <a:solidFill>
                <a:srgbClr val="000000"/>
              </a:solidFill>
              <a:latin typeface="HK Grotesk Light"/>
            </a:endParaRPr>
          </a:p>
          <a:p>
            <a:pPr>
              <a:lnSpc>
                <a:spcPts val="3359"/>
              </a:lnSpc>
            </a:pPr>
            <a:r>
              <a:rPr lang="en-US" sz="2000" dirty="0">
                <a:solidFill>
                  <a:srgbClr val="000000"/>
                </a:solidFill>
                <a:latin typeface="HK Grotesk Light"/>
              </a:rPr>
              <a:t>https://</a:t>
            </a:r>
            <a:r>
              <a:rPr lang="en-US" sz="2000" dirty="0" err="1">
                <a:solidFill>
                  <a:srgbClr val="000000"/>
                </a:solidFill>
                <a:latin typeface="HK Grotesk Light"/>
              </a:rPr>
              <a:t>www.worldboxingnews.net</a:t>
            </a:r>
            <a:r>
              <a:rPr lang="en-US" sz="2000" dirty="0">
                <a:solidFill>
                  <a:srgbClr val="000000"/>
                </a:solidFill>
                <a:latin typeface="HK Grotesk Light"/>
              </a:rPr>
              <a:t>/2021/05/13/</a:t>
            </a:r>
            <a:r>
              <a:rPr lang="en-US" sz="2000" dirty="0" err="1">
                <a:solidFill>
                  <a:srgbClr val="000000"/>
                </a:solidFill>
                <a:latin typeface="HK Grotesk Light"/>
              </a:rPr>
              <a:t>floyd</a:t>
            </a:r>
            <a:r>
              <a:rPr lang="en-US" sz="2000" dirty="0">
                <a:solidFill>
                  <a:srgbClr val="000000"/>
                </a:solidFill>
                <a:latin typeface="HK Grotesk Light"/>
              </a:rPr>
              <a:t>-</a:t>
            </a:r>
            <a:r>
              <a:rPr lang="en-US" sz="2000" dirty="0" err="1">
                <a:solidFill>
                  <a:srgbClr val="000000"/>
                </a:solidFill>
                <a:latin typeface="HK Grotesk Light"/>
              </a:rPr>
              <a:t>mayweather</a:t>
            </a:r>
            <a:r>
              <a:rPr lang="en-US" sz="2000" dirty="0">
                <a:solidFill>
                  <a:srgbClr val="000000"/>
                </a:solidFill>
                <a:latin typeface="HK Grotesk Light"/>
              </a:rPr>
              <a:t>-</a:t>
            </a:r>
            <a:r>
              <a:rPr lang="en-US" sz="2000" dirty="0" err="1">
                <a:solidFill>
                  <a:srgbClr val="000000"/>
                </a:solidFill>
                <a:latin typeface="HK Grotesk Light"/>
              </a:rPr>
              <a:t>pacquiao</a:t>
            </a:r>
            <a:r>
              <a:rPr lang="en-US" sz="2000" dirty="0">
                <a:solidFill>
                  <a:srgbClr val="000000"/>
                </a:solidFill>
                <a:latin typeface="HK Grotesk Light"/>
              </a:rPr>
              <a:t>-</a:t>
            </a:r>
            <a:r>
              <a:rPr lang="en-US" sz="2000" dirty="0" err="1">
                <a:solidFill>
                  <a:srgbClr val="000000"/>
                </a:solidFill>
                <a:latin typeface="HK Grotesk Light"/>
              </a:rPr>
              <a:t>ppv</a:t>
            </a:r>
            <a:r>
              <a:rPr lang="en-US" sz="2000" dirty="0">
                <a:solidFill>
                  <a:srgbClr val="000000"/>
                </a:solidFill>
                <a:latin typeface="HK Grotesk Light"/>
              </a:rPr>
              <a:t>-record</a:t>
            </a:r>
          </a:p>
          <a:p>
            <a:pPr>
              <a:lnSpc>
                <a:spcPts val="3359"/>
              </a:lnSpc>
            </a:pPr>
            <a:endParaRPr lang="en-US" sz="2000" dirty="0">
              <a:solidFill>
                <a:srgbClr val="000000"/>
              </a:solidFill>
              <a:latin typeface="HK Grotesk Light"/>
            </a:endParaRPr>
          </a:p>
          <a:p>
            <a:pPr>
              <a:lnSpc>
                <a:spcPts val="3359"/>
              </a:lnSpc>
            </a:pPr>
            <a:r>
              <a:rPr lang="en-US" sz="2000" dirty="0">
                <a:solidFill>
                  <a:srgbClr val="000000"/>
                </a:solidFill>
                <a:latin typeface="HK Grotesk Light"/>
              </a:rPr>
              <a:t>https://</a:t>
            </a:r>
            <a:r>
              <a:rPr lang="en-US" sz="2000" dirty="0" err="1">
                <a:solidFill>
                  <a:srgbClr val="000000"/>
                </a:solidFill>
                <a:latin typeface="HK Grotesk Light"/>
              </a:rPr>
              <a:t>www.sportspromedia.com</a:t>
            </a:r>
            <a:r>
              <a:rPr lang="en-US" sz="2000" dirty="0">
                <a:solidFill>
                  <a:srgbClr val="000000"/>
                </a:solidFill>
                <a:latin typeface="HK Grotesk Light"/>
              </a:rPr>
              <a:t>/news/</a:t>
            </a:r>
            <a:r>
              <a:rPr lang="en-US" sz="2000" dirty="0" err="1">
                <a:solidFill>
                  <a:srgbClr val="000000"/>
                </a:solidFill>
                <a:latin typeface="HK Grotesk Light"/>
              </a:rPr>
              <a:t>mayweather</a:t>
            </a:r>
            <a:r>
              <a:rPr lang="en-US" sz="2000" dirty="0">
                <a:solidFill>
                  <a:srgbClr val="000000"/>
                </a:solidFill>
                <a:latin typeface="HK Grotesk Light"/>
              </a:rPr>
              <a:t>-logan-</a:t>
            </a:r>
            <a:r>
              <a:rPr lang="en-US" sz="2000" dirty="0" err="1">
                <a:solidFill>
                  <a:srgbClr val="000000"/>
                </a:solidFill>
                <a:latin typeface="HK Grotesk Light"/>
              </a:rPr>
              <a:t>paul</a:t>
            </a:r>
            <a:r>
              <a:rPr lang="en-US" sz="2000" dirty="0">
                <a:solidFill>
                  <a:srgbClr val="000000"/>
                </a:solidFill>
                <a:latin typeface="HK Grotesk Light"/>
              </a:rPr>
              <a:t>-boxing-fight-</a:t>
            </a:r>
            <a:r>
              <a:rPr lang="en-US" sz="2000" dirty="0" err="1">
                <a:solidFill>
                  <a:srgbClr val="000000"/>
                </a:solidFill>
                <a:latin typeface="HK Grotesk Light"/>
              </a:rPr>
              <a:t>ppv</a:t>
            </a:r>
            <a:r>
              <a:rPr lang="en-US" sz="2000" dirty="0">
                <a:solidFill>
                  <a:srgbClr val="000000"/>
                </a:solidFill>
                <a:latin typeface="HK Grotesk Light"/>
              </a:rPr>
              <a:t>-buys-showtime</a:t>
            </a:r>
          </a:p>
          <a:p>
            <a:pPr>
              <a:lnSpc>
                <a:spcPts val="3359"/>
              </a:lnSpc>
            </a:pPr>
            <a:endParaRPr lang="en-US" sz="2000" dirty="0">
              <a:solidFill>
                <a:srgbClr val="000000"/>
              </a:solidFill>
              <a:latin typeface="HK Grotesk Light"/>
            </a:endParaRPr>
          </a:p>
          <a:p>
            <a:pPr>
              <a:lnSpc>
                <a:spcPts val="3359"/>
              </a:lnSpc>
            </a:pPr>
            <a:r>
              <a:rPr lang="en-US" sz="2000" dirty="0">
                <a:solidFill>
                  <a:srgbClr val="000000"/>
                </a:solidFill>
                <a:latin typeface="HK Grotesk Light"/>
              </a:rPr>
              <a:t>https://</a:t>
            </a:r>
            <a:r>
              <a:rPr lang="en-US" sz="2000" dirty="0" err="1">
                <a:solidFill>
                  <a:srgbClr val="000000"/>
                </a:solidFill>
                <a:latin typeface="HK Grotesk Light"/>
              </a:rPr>
              <a:t>bolavip.com</a:t>
            </a:r>
            <a:r>
              <a:rPr lang="en-US" sz="2000" dirty="0">
                <a:solidFill>
                  <a:srgbClr val="000000"/>
                </a:solidFill>
                <a:latin typeface="HK Grotesk Light"/>
              </a:rPr>
              <a:t>/</a:t>
            </a:r>
            <a:r>
              <a:rPr lang="en-US" sz="2000" dirty="0" err="1">
                <a:solidFill>
                  <a:srgbClr val="000000"/>
                </a:solidFill>
                <a:latin typeface="HK Grotesk Light"/>
              </a:rPr>
              <a:t>en</a:t>
            </a:r>
            <a:r>
              <a:rPr lang="en-US" sz="2000" dirty="0">
                <a:solidFill>
                  <a:srgbClr val="000000"/>
                </a:solidFill>
                <a:latin typeface="HK Grotesk Light"/>
              </a:rPr>
              <a:t>/offside/the-5-biggest-canelo-alvarez-ppv-fights-20210219-0013.html</a:t>
            </a:r>
          </a:p>
          <a:p>
            <a:pPr>
              <a:lnSpc>
                <a:spcPts val="3359"/>
              </a:lnSpc>
            </a:pPr>
            <a:endParaRPr lang="en-US" sz="2000" dirty="0">
              <a:solidFill>
                <a:srgbClr val="000000"/>
              </a:solidFill>
              <a:latin typeface="HK Grotesk Light"/>
            </a:endParaRPr>
          </a:p>
          <a:p>
            <a:pPr>
              <a:lnSpc>
                <a:spcPts val="3359"/>
              </a:lnSpc>
            </a:pPr>
            <a:r>
              <a:rPr lang="en-US" sz="2000" dirty="0">
                <a:solidFill>
                  <a:srgbClr val="000000"/>
                </a:solidFill>
                <a:latin typeface="HK Grotesk Light"/>
              </a:rPr>
              <a:t>https://</a:t>
            </a:r>
            <a:r>
              <a:rPr lang="en-US" sz="2000" dirty="0" err="1">
                <a:solidFill>
                  <a:srgbClr val="000000"/>
                </a:solidFill>
                <a:latin typeface="HK Grotesk Light"/>
              </a:rPr>
              <a:t>www.thesportster.com</a:t>
            </a:r>
            <a:r>
              <a:rPr lang="en-US" sz="2000" dirty="0">
                <a:solidFill>
                  <a:srgbClr val="000000"/>
                </a:solidFill>
                <a:latin typeface="HK Grotesk Light"/>
              </a:rPr>
              <a:t>/wrestling/</a:t>
            </a:r>
            <a:r>
              <a:rPr lang="en-US" sz="2000" dirty="0" err="1">
                <a:solidFill>
                  <a:srgbClr val="000000"/>
                </a:solidFill>
                <a:latin typeface="HK Grotesk Light"/>
              </a:rPr>
              <a:t>wwe</a:t>
            </a:r>
            <a:r>
              <a:rPr lang="en-US" sz="2000" dirty="0">
                <a:solidFill>
                  <a:srgbClr val="000000"/>
                </a:solidFill>
                <a:latin typeface="HK Grotesk Light"/>
              </a:rPr>
              <a:t>-highest-grossing-</a:t>
            </a:r>
            <a:r>
              <a:rPr lang="en-US" sz="2000" dirty="0" err="1">
                <a:solidFill>
                  <a:srgbClr val="000000"/>
                </a:solidFill>
                <a:latin typeface="HK Grotesk Light"/>
              </a:rPr>
              <a:t>ppv</a:t>
            </a:r>
            <a:r>
              <a:rPr lang="en-US" sz="2000" dirty="0">
                <a:solidFill>
                  <a:srgbClr val="000000"/>
                </a:solidFill>
                <a:latin typeface="HK Grotesk Light"/>
              </a:rPr>
              <a:t>-</a:t>
            </a:r>
            <a:r>
              <a:rPr lang="en-US" sz="2000" dirty="0" err="1">
                <a:solidFill>
                  <a:srgbClr val="000000"/>
                </a:solidFill>
                <a:latin typeface="HK Grotesk Light"/>
              </a:rPr>
              <a:t>buyrate</a:t>
            </a:r>
            <a:endParaRPr lang="en-US" sz="2000" dirty="0">
              <a:solidFill>
                <a:srgbClr val="000000"/>
              </a:solidFill>
              <a:latin typeface="HK Grotesk Light"/>
            </a:endParaRPr>
          </a:p>
          <a:p>
            <a:pPr>
              <a:lnSpc>
                <a:spcPts val="3359"/>
              </a:lnSpc>
            </a:pPr>
            <a:endParaRPr lang="en-US" sz="2000" dirty="0">
              <a:solidFill>
                <a:srgbClr val="000000"/>
              </a:solidFill>
              <a:latin typeface="HK Grotesk Light"/>
            </a:endParaRPr>
          </a:p>
          <a:p>
            <a:pPr>
              <a:lnSpc>
                <a:spcPts val="3359"/>
              </a:lnSpc>
              <a:spcBef>
                <a:spcPct val="0"/>
              </a:spcBef>
            </a:pPr>
            <a:r>
              <a:rPr lang="en-US" sz="2000" dirty="0">
                <a:solidFill>
                  <a:srgbClr val="000000"/>
                </a:solidFill>
                <a:latin typeface="HK Grotesk Light"/>
              </a:rPr>
              <a:t>https://</a:t>
            </a:r>
            <a:r>
              <a:rPr lang="en-US" sz="2000" dirty="0" err="1">
                <a:solidFill>
                  <a:srgbClr val="000000"/>
                </a:solidFill>
                <a:latin typeface="HK Grotesk Light"/>
              </a:rPr>
              <a:t>www.tapology.com</a:t>
            </a:r>
            <a:r>
              <a:rPr lang="en-US" sz="2000" dirty="0">
                <a:solidFill>
                  <a:srgbClr val="000000"/>
                </a:solidFill>
                <a:latin typeface="HK Grotesk Light"/>
              </a:rPr>
              <a:t>/search/</a:t>
            </a:r>
            <a:r>
              <a:rPr lang="en-US" sz="2000" dirty="0" err="1">
                <a:solidFill>
                  <a:srgbClr val="000000"/>
                </a:solidFill>
                <a:latin typeface="HK Grotesk Light"/>
              </a:rPr>
              <a:t>mma</a:t>
            </a:r>
            <a:r>
              <a:rPr lang="en-US" sz="2000" dirty="0">
                <a:solidFill>
                  <a:srgbClr val="000000"/>
                </a:solidFill>
                <a:latin typeface="HK Grotesk Light"/>
              </a:rPr>
              <a:t>-event-figures/</a:t>
            </a:r>
            <a:r>
              <a:rPr lang="en-US" sz="2000" dirty="0" err="1">
                <a:solidFill>
                  <a:srgbClr val="000000"/>
                </a:solidFill>
                <a:latin typeface="HK Grotesk Light"/>
              </a:rPr>
              <a:t>ppv</a:t>
            </a:r>
            <a:r>
              <a:rPr lang="en-US" sz="2000" dirty="0">
                <a:solidFill>
                  <a:srgbClr val="000000"/>
                </a:solidFill>
                <a:latin typeface="HK Grotesk Light"/>
              </a:rPr>
              <a:t>-pay-per-view-buys-</a:t>
            </a:r>
            <a:r>
              <a:rPr lang="en-US" sz="2000" dirty="0" err="1">
                <a:solidFill>
                  <a:srgbClr val="000000"/>
                </a:solidFill>
                <a:latin typeface="HK Grotesk Light"/>
              </a:rPr>
              <a:t>buyrate</a:t>
            </a:r>
            <a:endParaRPr lang="en-US" sz="2000" dirty="0">
              <a:solidFill>
                <a:srgbClr val="000000"/>
              </a:solidFill>
              <a:latin typeface="HK Grotesk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74485" y="2046416"/>
            <a:ext cx="7921427" cy="0"/>
          </a:xfrm>
          <a:prstGeom prst="line">
            <a:avLst/>
          </a:prstGeom>
          <a:ln w="9525" cap="rnd">
            <a:solidFill>
              <a:srgbClr val="DFDEDE"/>
            </a:solidFill>
            <a:prstDash val="solid"/>
            <a:headEnd type="none" w="sm" len="sm"/>
            <a:tailEnd type="none" w="sm" len="sm"/>
          </a:ln>
        </p:spPr>
      </p:sp>
      <p:sp>
        <p:nvSpPr>
          <p:cNvPr id="3" name="AutoShape 3"/>
          <p:cNvSpPr/>
          <p:nvPr/>
        </p:nvSpPr>
        <p:spPr>
          <a:xfrm>
            <a:off x="9474485" y="3261434"/>
            <a:ext cx="7921427" cy="0"/>
          </a:xfrm>
          <a:prstGeom prst="line">
            <a:avLst/>
          </a:prstGeom>
          <a:ln w="9525" cap="rnd">
            <a:solidFill>
              <a:srgbClr val="DFDEDE"/>
            </a:solidFill>
            <a:prstDash val="solid"/>
            <a:headEnd type="none" w="sm" len="sm"/>
            <a:tailEnd type="none" w="sm" len="sm"/>
          </a:ln>
        </p:spPr>
      </p:sp>
      <p:sp>
        <p:nvSpPr>
          <p:cNvPr id="4" name="TextBox 4"/>
          <p:cNvSpPr txBox="1"/>
          <p:nvPr/>
        </p:nvSpPr>
        <p:spPr>
          <a:xfrm>
            <a:off x="788133" y="3543031"/>
            <a:ext cx="8686352" cy="3496212"/>
          </a:xfrm>
          <a:prstGeom prst="rect">
            <a:avLst/>
          </a:prstGeom>
        </p:spPr>
        <p:txBody>
          <a:bodyPr lIns="0" tIns="0" rIns="0" bIns="0" rtlCol="0" anchor="t">
            <a:spAutoFit/>
          </a:bodyPr>
          <a:lstStyle/>
          <a:p>
            <a:pPr>
              <a:lnSpc>
                <a:spcPts val="13463"/>
              </a:lnSpc>
            </a:pPr>
            <a:r>
              <a:rPr lang="en-US" sz="13738">
                <a:solidFill>
                  <a:srgbClr val="FFED00"/>
                </a:solidFill>
                <a:latin typeface="Antonio Bold"/>
              </a:rPr>
              <a:t>WHAT IS </a:t>
            </a:r>
          </a:p>
          <a:p>
            <a:pPr marL="0" lvl="0" indent="0">
              <a:lnSpc>
                <a:spcPts val="13463"/>
              </a:lnSpc>
            </a:pPr>
            <a:r>
              <a:rPr lang="en-US" sz="13738">
                <a:solidFill>
                  <a:srgbClr val="FFED00"/>
                </a:solidFill>
                <a:latin typeface="Antonio Bold"/>
              </a:rPr>
              <a:t>PPV?</a:t>
            </a:r>
          </a:p>
        </p:txBody>
      </p:sp>
      <p:sp>
        <p:nvSpPr>
          <p:cNvPr id="5" name="TextBox 5"/>
          <p:cNvSpPr txBox="1"/>
          <p:nvPr/>
        </p:nvSpPr>
        <p:spPr>
          <a:xfrm>
            <a:off x="9474485" y="2184244"/>
            <a:ext cx="6161353" cy="987233"/>
          </a:xfrm>
          <a:prstGeom prst="rect">
            <a:avLst/>
          </a:prstGeom>
        </p:spPr>
        <p:txBody>
          <a:bodyPr lIns="0" tIns="0" rIns="0" bIns="0" rtlCol="0" anchor="t">
            <a:spAutoFit/>
          </a:bodyPr>
          <a:lstStyle/>
          <a:p>
            <a:pPr>
              <a:lnSpc>
                <a:spcPts val="8060"/>
              </a:lnSpc>
            </a:pPr>
            <a:r>
              <a:rPr lang="en-US" sz="5757">
                <a:solidFill>
                  <a:srgbClr val="000000"/>
                </a:solidFill>
                <a:latin typeface="HK Grotesk Bold"/>
              </a:rPr>
              <a:t>PAY-PER-VIEW</a:t>
            </a:r>
          </a:p>
        </p:txBody>
      </p:sp>
      <p:sp>
        <p:nvSpPr>
          <p:cNvPr id="6" name="TextBox 6"/>
          <p:cNvSpPr txBox="1"/>
          <p:nvPr/>
        </p:nvSpPr>
        <p:spPr>
          <a:xfrm>
            <a:off x="2411528" y="1101214"/>
            <a:ext cx="7062957" cy="998047"/>
          </a:xfrm>
          <a:prstGeom prst="rect">
            <a:avLst/>
          </a:prstGeom>
        </p:spPr>
        <p:txBody>
          <a:bodyPr lIns="0" tIns="0" rIns="0" bIns="0" rtlCol="0" anchor="t">
            <a:spAutoFit/>
          </a:bodyPr>
          <a:lstStyle/>
          <a:p>
            <a:pPr marL="0" lvl="0" indent="0" algn="l">
              <a:lnSpc>
                <a:spcPts val="4010"/>
              </a:lnSpc>
              <a:spcBef>
                <a:spcPct val="0"/>
              </a:spcBef>
            </a:pPr>
            <a:r>
              <a:rPr lang="en-US" sz="2864">
                <a:solidFill>
                  <a:srgbClr val="000000"/>
                </a:solidFill>
                <a:latin typeface="HK Grotesk Bold Bold"/>
              </a:rPr>
              <a:t>THE BUSINESS OF SPORTS &amp; ENTERTAINMENT</a:t>
            </a:r>
          </a:p>
        </p:txBody>
      </p:sp>
      <p:pic>
        <p:nvPicPr>
          <p:cNvPr id="7" name="Picture 7"/>
          <p:cNvPicPr>
            <a:picLocks noChangeAspect="1"/>
          </p:cNvPicPr>
          <p:nvPr/>
        </p:nvPicPr>
        <p:blipFill>
          <a:blip r:embed="rId2"/>
          <a:srcRect/>
          <a:stretch>
            <a:fillRect/>
          </a:stretch>
        </p:blipFill>
        <p:spPr>
          <a:xfrm>
            <a:off x="835269" y="1028700"/>
            <a:ext cx="1147176" cy="1209750"/>
          </a:xfrm>
          <a:prstGeom prst="rect">
            <a:avLst/>
          </a:prstGeom>
        </p:spPr>
      </p:pic>
      <p:sp>
        <p:nvSpPr>
          <p:cNvPr id="8" name="TextBox 8"/>
          <p:cNvSpPr txBox="1"/>
          <p:nvPr/>
        </p:nvSpPr>
        <p:spPr>
          <a:xfrm>
            <a:off x="1028700" y="9675670"/>
            <a:ext cx="6591302" cy="280918"/>
          </a:xfrm>
          <a:prstGeom prst="rect">
            <a:avLst/>
          </a:prstGeom>
        </p:spPr>
        <p:txBody>
          <a:bodyPr lIns="0" tIns="0" rIns="0" bIns="0" rtlCol="0" anchor="t">
            <a:spAutoFit/>
          </a:bodyPr>
          <a:lstStyle/>
          <a:p>
            <a:pPr marL="0" lvl="0" indent="0" algn="l">
              <a:lnSpc>
                <a:spcPts val="2366"/>
              </a:lnSpc>
              <a:spcBef>
                <a:spcPct val="0"/>
              </a:spcBef>
            </a:pPr>
            <a:r>
              <a:rPr lang="en-US" sz="1690" spc="326">
                <a:solidFill>
                  <a:srgbClr val="000000"/>
                </a:solidFill>
                <a:latin typeface="HK Grotesk Bold Bold"/>
              </a:rPr>
              <a:t>WWW.SPORTSCAREERCONSULTING.COM</a:t>
            </a:r>
          </a:p>
        </p:txBody>
      </p:sp>
      <p:sp>
        <p:nvSpPr>
          <p:cNvPr id="9" name="TextBox 9"/>
          <p:cNvSpPr txBox="1"/>
          <p:nvPr/>
        </p:nvSpPr>
        <p:spPr>
          <a:xfrm>
            <a:off x="9474485" y="3504278"/>
            <a:ext cx="7709063" cy="5754022"/>
          </a:xfrm>
          <a:prstGeom prst="rect">
            <a:avLst/>
          </a:prstGeom>
        </p:spPr>
        <p:txBody>
          <a:bodyPr lIns="0" tIns="0" rIns="0" bIns="0" rtlCol="0" anchor="t">
            <a:spAutoFit/>
          </a:bodyPr>
          <a:lstStyle/>
          <a:p>
            <a:pPr>
              <a:lnSpc>
                <a:spcPts val="4149"/>
              </a:lnSpc>
              <a:spcBef>
                <a:spcPct val="0"/>
              </a:spcBef>
            </a:pPr>
            <a:r>
              <a:rPr lang="en-US" sz="2963">
                <a:solidFill>
                  <a:srgbClr val="000000"/>
                </a:solidFill>
                <a:latin typeface="HK Grotesk Light"/>
              </a:rPr>
              <a:t>Pay-per-view refers to a satellite, streaming or cable television service by which customers can order access to a specific broadcast for a set, one-time fee.  Certain sports and entertainment properties rely on a business model where pay-per-view generates a significant amount of revenue. WWE, UFC and boxing generate millions each year by broadcasting some of their biggest events on a pay-per-view basis.</a:t>
            </a:r>
          </a:p>
          <a:p>
            <a:pPr>
              <a:lnSpc>
                <a:spcPts val="4149"/>
              </a:lnSpc>
              <a:spcBef>
                <a:spcPct val="0"/>
              </a:spcBef>
            </a:pPr>
            <a:endParaRPr lang="en-US" sz="2963">
              <a:solidFill>
                <a:srgbClr val="000000"/>
              </a:solidFill>
              <a:latin typeface="HK Grotesk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67554" y="2842913"/>
            <a:ext cx="9691746" cy="5689600"/>
          </a:xfrm>
          <a:prstGeom prst="rect">
            <a:avLst/>
          </a:prstGeom>
        </p:spPr>
        <p:txBody>
          <a:bodyPr lIns="0" tIns="0" rIns="0" bIns="0" rtlCol="0" anchor="t">
            <a:spAutoFit/>
          </a:bodyPr>
          <a:lstStyle/>
          <a:p>
            <a:pPr>
              <a:lnSpc>
                <a:spcPts val="3500"/>
              </a:lnSpc>
              <a:spcBef>
                <a:spcPct val="0"/>
              </a:spcBef>
            </a:pPr>
            <a:r>
              <a:rPr lang="en-US" sz="2500">
                <a:solidFill>
                  <a:srgbClr val="000000"/>
                </a:solidFill>
                <a:latin typeface="HK Grotesk Light"/>
              </a:rPr>
              <a:t>According to Wikipedia, the earliest form of pay-per-view was closed-circuit television, also known as theatre television, where professional boxing telecasts were broadcast live to a select a number of venues, mostly theaters, where viewers paid for tickets to watch the fight live.</a:t>
            </a:r>
          </a:p>
          <a:p>
            <a:pPr>
              <a:lnSpc>
                <a:spcPts val="3500"/>
              </a:lnSpc>
              <a:spcBef>
                <a:spcPct val="0"/>
              </a:spcBef>
            </a:pPr>
            <a:endParaRPr lang="en-US" sz="2500">
              <a:solidFill>
                <a:srgbClr val="000000"/>
              </a:solidFill>
              <a:latin typeface="HK Grotesk Light"/>
            </a:endParaRPr>
          </a:p>
          <a:p>
            <a:pPr>
              <a:lnSpc>
                <a:spcPts val="3500"/>
              </a:lnSpc>
              <a:spcBef>
                <a:spcPct val="0"/>
              </a:spcBef>
            </a:pPr>
            <a:r>
              <a:rPr lang="en-US" sz="2500">
                <a:solidFill>
                  <a:srgbClr val="000000"/>
                </a:solidFill>
                <a:latin typeface="HK Grotesk Light"/>
              </a:rPr>
              <a:t>The first fight with a closed-circuit telecast was Joe Louis vs. Jersey Joe Walcott in 1948.  Closed-circuit telecasts peaked in popularity with Muhammad Ali in the 1960s and 1970s, with "The Rumble in the Jungle" fight drawing 50 million buys worldwide in 1974, and the "Thrilla in Manila" drawing 100 million buys worldwide in 1975.</a:t>
            </a:r>
          </a:p>
          <a:p>
            <a:pPr>
              <a:lnSpc>
                <a:spcPts val="3500"/>
              </a:lnSpc>
              <a:spcBef>
                <a:spcPct val="0"/>
              </a:spcBef>
            </a:pPr>
            <a:endParaRPr lang="en-US" sz="2500">
              <a:solidFill>
                <a:srgbClr val="000000"/>
              </a:solidFill>
              <a:latin typeface="HK Grotesk Light"/>
            </a:endParaRPr>
          </a:p>
          <a:p>
            <a:pPr>
              <a:lnSpc>
                <a:spcPts val="3500"/>
              </a:lnSpc>
              <a:spcBef>
                <a:spcPct val="0"/>
              </a:spcBef>
            </a:pPr>
            <a:r>
              <a:rPr lang="en-US" sz="2500">
                <a:solidFill>
                  <a:srgbClr val="000000"/>
                </a:solidFill>
                <a:latin typeface="HK Grotesk Light"/>
              </a:rPr>
              <a:t>Closed-circuit television was gradually replaced by pay-per-view home television in the 1980s and 1990s.</a:t>
            </a:r>
          </a:p>
        </p:txBody>
      </p:sp>
      <p:grpSp>
        <p:nvGrpSpPr>
          <p:cNvPr id="3" name="Group 3"/>
          <p:cNvGrpSpPr/>
          <p:nvPr/>
        </p:nvGrpSpPr>
        <p:grpSpPr>
          <a:xfrm>
            <a:off x="7567554" y="1028700"/>
            <a:ext cx="5747591" cy="1347945"/>
            <a:chOff x="0" y="0"/>
            <a:chExt cx="1871459" cy="438901"/>
          </a:xfrm>
        </p:grpSpPr>
        <p:sp>
          <p:nvSpPr>
            <p:cNvPr id="4" name="Freeform 4"/>
            <p:cNvSpPr/>
            <p:nvPr/>
          </p:nvSpPr>
          <p:spPr>
            <a:xfrm>
              <a:off x="0" y="0"/>
              <a:ext cx="1871459" cy="438901"/>
            </a:xfrm>
            <a:custGeom>
              <a:avLst/>
              <a:gdLst/>
              <a:ahLst/>
              <a:cxnLst/>
              <a:rect l="l" t="t" r="r" b="b"/>
              <a:pathLst>
                <a:path w="1871459" h="438901">
                  <a:moveTo>
                    <a:pt x="0" y="0"/>
                  </a:moveTo>
                  <a:lnTo>
                    <a:pt x="1871459" y="0"/>
                  </a:lnTo>
                  <a:lnTo>
                    <a:pt x="1871459" y="438901"/>
                  </a:lnTo>
                  <a:lnTo>
                    <a:pt x="0" y="438901"/>
                  </a:lnTo>
                  <a:close/>
                </a:path>
              </a:pathLst>
            </a:custGeom>
            <a:solidFill>
              <a:srgbClr val="FFED00">
                <a:alpha val="87843"/>
              </a:srgbClr>
            </a:solidFill>
          </p:spPr>
        </p:sp>
      </p:grpSp>
      <p:pic>
        <p:nvPicPr>
          <p:cNvPr id="5" name="Picture 5"/>
          <p:cNvPicPr>
            <a:picLocks noChangeAspect="1"/>
          </p:cNvPicPr>
          <p:nvPr/>
        </p:nvPicPr>
        <p:blipFill>
          <a:blip r:embed="rId2"/>
          <a:srcRect/>
          <a:stretch>
            <a:fillRect/>
          </a:stretch>
        </p:blipFill>
        <p:spPr>
          <a:xfrm>
            <a:off x="1028700" y="1708387"/>
            <a:ext cx="5189575" cy="6496171"/>
          </a:xfrm>
          <a:prstGeom prst="rect">
            <a:avLst/>
          </a:prstGeom>
        </p:spPr>
      </p:pic>
      <p:sp>
        <p:nvSpPr>
          <p:cNvPr id="6" name="TextBox 6"/>
          <p:cNvSpPr txBox="1"/>
          <p:nvPr/>
        </p:nvSpPr>
        <p:spPr>
          <a:xfrm>
            <a:off x="7714451" y="837161"/>
            <a:ext cx="5448311" cy="1485276"/>
          </a:xfrm>
          <a:prstGeom prst="rect">
            <a:avLst/>
          </a:prstGeom>
        </p:spPr>
        <p:txBody>
          <a:bodyPr lIns="0" tIns="0" rIns="0" bIns="0" rtlCol="0" anchor="t">
            <a:spAutoFit/>
          </a:bodyPr>
          <a:lstStyle/>
          <a:p>
            <a:pPr>
              <a:lnSpc>
                <a:spcPts val="12567"/>
              </a:lnSpc>
            </a:pPr>
            <a:r>
              <a:rPr lang="en-US" sz="8160">
                <a:solidFill>
                  <a:srgbClr val="000000"/>
                </a:solidFill>
                <a:latin typeface="Antonio Bold"/>
              </a:rPr>
              <a:t>PPV HISTORY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5165677" cy="1569785"/>
            <a:chOff x="0" y="0"/>
            <a:chExt cx="1444288" cy="438901"/>
          </a:xfrm>
        </p:grpSpPr>
        <p:sp>
          <p:nvSpPr>
            <p:cNvPr id="3" name="Freeform 3"/>
            <p:cNvSpPr/>
            <p:nvPr/>
          </p:nvSpPr>
          <p:spPr>
            <a:xfrm>
              <a:off x="0" y="0"/>
              <a:ext cx="1444288" cy="438901"/>
            </a:xfrm>
            <a:custGeom>
              <a:avLst/>
              <a:gdLst/>
              <a:ahLst/>
              <a:cxnLst/>
              <a:rect l="l" t="t" r="r" b="b"/>
              <a:pathLst>
                <a:path w="1444288" h="438901">
                  <a:moveTo>
                    <a:pt x="0" y="0"/>
                  </a:moveTo>
                  <a:lnTo>
                    <a:pt x="1444288" y="0"/>
                  </a:lnTo>
                  <a:lnTo>
                    <a:pt x="1444288" y="438901"/>
                  </a:lnTo>
                  <a:lnTo>
                    <a:pt x="0" y="438901"/>
                  </a:lnTo>
                  <a:close/>
                </a:path>
              </a:pathLst>
            </a:custGeom>
            <a:solidFill>
              <a:srgbClr val="FFED00"/>
            </a:solidFill>
          </p:spPr>
        </p:sp>
      </p:grpSp>
      <p:sp>
        <p:nvSpPr>
          <p:cNvPr id="4" name="TextBox 4"/>
          <p:cNvSpPr txBox="1"/>
          <p:nvPr/>
        </p:nvSpPr>
        <p:spPr>
          <a:xfrm>
            <a:off x="1160316" y="903072"/>
            <a:ext cx="5657198" cy="1556847"/>
          </a:xfrm>
          <a:prstGeom prst="rect">
            <a:avLst/>
          </a:prstGeom>
        </p:spPr>
        <p:txBody>
          <a:bodyPr lIns="0" tIns="0" rIns="0" bIns="0" rtlCol="0" anchor="t">
            <a:spAutoFit/>
          </a:bodyPr>
          <a:lstStyle/>
          <a:p>
            <a:pPr>
              <a:lnSpc>
                <a:spcPts val="13096"/>
              </a:lnSpc>
            </a:pPr>
            <a:r>
              <a:rPr lang="en-US" sz="8504">
                <a:solidFill>
                  <a:srgbClr val="000000"/>
                </a:solidFill>
                <a:latin typeface="Antonio Bold"/>
              </a:rPr>
              <a:t>PPV HISTORY </a:t>
            </a:r>
          </a:p>
        </p:txBody>
      </p:sp>
      <p:sp>
        <p:nvSpPr>
          <p:cNvPr id="5" name="TextBox 5"/>
          <p:cNvSpPr txBox="1"/>
          <p:nvPr/>
        </p:nvSpPr>
        <p:spPr>
          <a:xfrm>
            <a:off x="1028700" y="2980056"/>
            <a:ext cx="5335087" cy="5849620"/>
          </a:xfrm>
          <a:prstGeom prst="rect">
            <a:avLst/>
          </a:prstGeom>
        </p:spPr>
        <p:txBody>
          <a:bodyPr lIns="0" tIns="0" rIns="0" bIns="0" rtlCol="0" anchor="t">
            <a:spAutoFit/>
          </a:bodyPr>
          <a:lstStyle/>
          <a:p>
            <a:pPr>
              <a:lnSpc>
                <a:spcPts val="3079"/>
              </a:lnSpc>
            </a:pPr>
            <a:r>
              <a:rPr lang="en-US" sz="2200">
                <a:solidFill>
                  <a:srgbClr val="000000"/>
                </a:solidFill>
                <a:latin typeface="HK Grotesk Light"/>
              </a:rPr>
              <a:t>Several notable events helped shape the future of pay-per-view events.  The business model took hold primarily in the sport of boxing, with Muhammad Ali and Joe Frazier's iconic 1975 fight, the "Thrilla in Manila", paving the way for the future.</a:t>
            </a:r>
          </a:p>
          <a:p>
            <a:pPr>
              <a:lnSpc>
                <a:spcPts val="3079"/>
              </a:lnSpc>
            </a:pPr>
            <a:endParaRPr lang="en-US" sz="2200">
              <a:solidFill>
                <a:srgbClr val="000000"/>
              </a:solidFill>
              <a:latin typeface="HK Grotesk Light"/>
            </a:endParaRPr>
          </a:p>
          <a:p>
            <a:pPr>
              <a:lnSpc>
                <a:spcPts val="3079"/>
              </a:lnSpc>
              <a:spcBef>
                <a:spcPct val="0"/>
              </a:spcBef>
            </a:pPr>
            <a:r>
              <a:rPr lang="en-US" sz="2200">
                <a:solidFill>
                  <a:srgbClr val="000000"/>
                </a:solidFill>
                <a:latin typeface="HK Grotesk Light"/>
              </a:rPr>
              <a:t>In the 1980s, Sugar Ray Leonard became not only one of the most recognized boxers, but one of the most famous athletes in the world.  Sports fans were willing to pay to see his matches.  In the 90s, Mike Tyson would  take things to a whole new level and all of his fights became must-see TV, helping to drive PPV sales to new heights.</a:t>
            </a:r>
          </a:p>
        </p:txBody>
      </p:sp>
      <p:sp>
        <p:nvSpPr>
          <p:cNvPr id="6" name="AutoShape 6"/>
          <p:cNvSpPr/>
          <p:nvPr/>
        </p:nvSpPr>
        <p:spPr>
          <a:xfrm>
            <a:off x="7708294" y="1028700"/>
            <a:ext cx="10579706" cy="0"/>
          </a:xfrm>
          <a:prstGeom prst="line">
            <a:avLst/>
          </a:prstGeom>
          <a:ln w="9525" cap="rnd">
            <a:solidFill>
              <a:srgbClr val="DFDEDE"/>
            </a:solidFill>
            <a:prstDash val="solid"/>
            <a:headEnd type="none" w="sm" len="sm"/>
            <a:tailEnd type="none" w="sm" len="sm"/>
          </a:ln>
        </p:spPr>
      </p:sp>
      <p:sp>
        <p:nvSpPr>
          <p:cNvPr id="7" name="TextBox 7"/>
          <p:cNvSpPr txBox="1"/>
          <p:nvPr/>
        </p:nvSpPr>
        <p:spPr>
          <a:xfrm>
            <a:off x="7708294" y="1302211"/>
            <a:ext cx="1036314" cy="470637"/>
          </a:xfrm>
          <a:prstGeom prst="rect">
            <a:avLst/>
          </a:prstGeom>
        </p:spPr>
        <p:txBody>
          <a:bodyPr lIns="0" tIns="0" rIns="0" bIns="0" rtlCol="0" anchor="t">
            <a:spAutoFit/>
          </a:bodyPr>
          <a:lstStyle/>
          <a:p>
            <a:pPr marL="0" lvl="0" indent="0" algn="l">
              <a:lnSpc>
                <a:spcPts val="3879"/>
              </a:lnSpc>
              <a:spcBef>
                <a:spcPct val="0"/>
              </a:spcBef>
            </a:pPr>
            <a:r>
              <a:rPr lang="en-US" sz="2770">
                <a:solidFill>
                  <a:srgbClr val="000000"/>
                </a:solidFill>
                <a:latin typeface="HK Grotesk Bold Bold"/>
              </a:rPr>
              <a:t>1975</a:t>
            </a:r>
          </a:p>
        </p:txBody>
      </p:sp>
      <p:sp>
        <p:nvSpPr>
          <p:cNvPr id="8" name="TextBox 8"/>
          <p:cNvSpPr txBox="1"/>
          <p:nvPr/>
        </p:nvSpPr>
        <p:spPr>
          <a:xfrm>
            <a:off x="7708294" y="2059233"/>
            <a:ext cx="8747507" cy="1570558"/>
          </a:xfrm>
          <a:prstGeom prst="rect">
            <a:avLst/>
          </a:prstGeom>
        </p:spPr>
        <p:txBody>
          <a:bodyPr lIns="0" tIns="0" rIns="0" bIns="0" rtlCol="0" anchor="t">
            <a:spAutoFit/>
          </a:bodyPr>
          <a:lstStyle/>
          <a:p>
            <a:pPr>
              <a:lnSpc>
                <a:spcPts val="3079"/>
              </a:lnSpc>
              <a:spcBef>
                <a:spcPct val="0"/>
              </a:spcBef>
            </a:pPr>
            <a:r>
              <a:rPr lang="en-US" sz="2200" dirty="0">
                <a:solidFill>
                  <a:srgbClr val="000000"/>
                </a:solidFill>
                <a:latin typeface="HK Grotesk Light"/>
              </a:rPr>
              <a:t>Professional boxing was largely introduced to pay-per-view cable television with the "</a:t>
            </a:r>
            <a:r>
              <a:rPr lang="en-US" sz="2200" dirty="0" err="1">
                <a:solidFill>
                  <a:srgbClr val="000000"/>
                </a:solidFill>
                <a:latin typeface="HK Grotesk Light"/>
              </a:rPr>
              <a:t>Thrilla</a:t>
            </a:r>
            <a:r>
              <a:rPr lang="en-US" sz="2200" dirty="0">
                <a:solidFill>
                  <a:srgbClr val="000000"/>
                </a:solidFill>
                <a:latin typeface="HK Grotesk Light"/>
              </a:rPr>
              <a:t> in Manila" fight between Muhammad Ali and Joe Frazier in September 1975. </a:t>
            </a:r>
            <a:r>
              <a:rPr lang="en-US" sz="2200">
                <a:solidFill>
                  <a:srgbClr val="000000"/>
                </a:solidFill>
                <a:latin typeface="HK Grotesk Light"/>
              </a:rPr>
              <a:t>The fight sold 500,000 pay-per-view buys on HBO.</a:t>
            </a:r>
            <a:endParaRPr lang="en-US" sz="1200" dirty="0">
              <a:solidFill>
                <a:srgbClr val="000000"/>
              </a:solidFill>
              <a:latin typeface="Arimo"/>
            </a:endParaRPr>
          </a:p>
        </p:txBody>
      </p:sp>
      <p:sp>
        <p:nvSpPr>
          <p:cNvPr id="9" name="TextBox 9"/>
          <p:cNvSpPr txBox="1"/>
          <p:nvPr/>
        </p:nvSpPr>
        <p:spPr>
          <a:xfrm>
            <a:off x="9024725" y="1302211"/>
            <a:ext cx="4081675" cy="481607"/>
          </a:xfrm>
          <a:prstGeom prst="rect">
            <a:avLst/>
          </a:prstGeom>
        </p:spPr>
        <p:txBody>
          <a:bodyPr wrap="square" lIns="0" tIns="0" rIns="0" bIns="0" rtlCol="0" anchor="t">
            <a:spAutoFit/>
          </a:bodyPr>
          <a:lstStyle/>
          <a:p>
            <a:pPr>
              <a:lnSpc>
                <a:spcPts val="3879"/>
              </a:lnSpc>
              <a:spcBef>
                <a:spcPct val="0"/>
              </a:spcBef>
            </a:pPr>
            <a:r>
              <a:rPr lang="en-US" sz="2770" dirty="0">
                <a:solidFill>
                  <a:srgbClr val="000000"/>
                </a:solidFill>
                <a:latin typeface="HK Grotesk Bold Bold"/>
              </a:rPr>
              <a:t>"</a:t>
            </a:r>
            <a:r>
              <a:rPr lang="en-US" sz="2770" dirty="0" err="1">
                <a:solidFill>
                  <a:srgbClr val="000000"/>
                </a:solidFill>
                <a:latin typeface="HK Grotesk Bold Bold"/>
              </a:rPr>
              <a:t>Thrilla</a:t>
            </a:r>
            <a:r>
              <a:rPr lang="en-US" sz="2770" dirty="0">
                <a:solidFill>
                  <a:srgbClr val="000000"/>
                </a:solidFill>
                <a:latin typeface="HK Grotesk Bold Bold"/>
              </a:rPr>
              <a:t> in Manila"</a:t>
            </a:r>
          </a:p>
        </p:txBody>
      </p:sp>
      <p:sp>
        <p:nvSpPr>
          <p:cNvPr id="10" name="AutoShape 10"/>
          <p:cNvSpPr/>
          <p:nvPr/>
        </p:nvSpPr>
        <p:spPr>
          <a:xfrm>
            <a:off x="7708293" y="3848100"/>
            <a:ext cx="10579706" cy="0"/>
          </a:xfrm>
          <a:prstGeom prst="line">
            <a:avLst/>
          </a:prstGeom>
          <a:ln w="9525" cap="rnd">
            <a:solidFill>
              <a:srgbClr val="DFDEDE"/>
            </a:solidFill>
            <a:prstDash val="solid"/>
            <a:headEnd type="none" w="sm" len="sm"/>
            <a:tailEnd type="none" w="sm" len="sm"/>
          </a:ln>
        </p:spPr>
      </p:sp>
      <p:sp>
        <p:nvSpPr>
          <p:cNvPr id="11" name="TextBox 11"/>
          <p:cNvSpPr txBox="1"/>
          <p:nvPr/>
        </p:nvSpPr>
        <p:spPr>
          <a:xfrm>
            <a:off x="7708294" y="4107070"/>
            <a:ext cx="1036314" cy="470637"/>
          </a:xfrm>
          <a:prstGeom prst="rect">
            <a:avLst/>
          </a:prstGeom>
        </p:spPr>
        <p:txBody>
          <a:bodyPr lIns="0" tIns="0" rIns="0" bIns="0" rtlCol="0" anchor="t">
            <a:spAutoFit/>
          </a:bodyPr>
          <a:lstStyle/>
          <a:p>
            <a:pPr marL="0" lvl="0" indent="0" algn="l">
              <a:lnSpc>
                <a:spcPts val="3879"/>
              </a:lnSpc>
              <a:spcBef>
                <a:spcPct val="0"/>
              </a:spcBef>
            </a:pPr>
            <a:r>
              <a:rPr lang="en-US" sz="2770" dirty="0">
                <a:solidFill>
                  <a:srgbClr val="000000"/>
                </a:solidFill>
                <a:latin typeface="HK Grotesk Bold Bold"/>
              </a:rPr>
              <a:t>1981</a:t>
            </a:r>
          </a:p>
        </p:txBody>
      </p:sp>
      <p:sp>
        <p:nvSpPr>
          <p:cNvPr id="12" name="TextBox 12"/>
          <p:cNvSpPr txBox="1"/>
          <p:nvPr/>
        </p:nvSpPr>
        <p:spPr>
          <a:xfrm>
            <a:off x="7708293" y="4866764"/>
            <a:ext cx="8747507" cy="1173013"/>
          </a:xfrm>
          <a:prstGeom prst="rect">
            <a:avLst/>
          </a:prstGeom>
        </p:spPr>
        <p:txBody>
          <a:bodyPr lIns="0" tIns="0" rIns="0" bIns="0" rtlCol="0" anchor="t">
            <a:spAutoFit/>
          </a:bodyPr>
          <a:lstStyle/>
          <a:p>
            <a:pPr>
              <a:lnSpc>
                <a:spcPts val="3079"/>
              </a:lnSpc>
              <a:spcBef>
                <a:spcPct val="0"/>
              </a:spcBef>
            </a:pPr>
            <a:r>
              <a:rPr lang="en-US" sz="2200" dirty="0">
                <a:solidFill>
                  <a:srgbClr val="000000"/>
                </a:solidFill>
                <a:latin typeface="HK Grotesk Light"/>
              </a:rPr>
              <a:t>Another major title fight aired on pay-per-view in 1980, when Roberto Durán defeated Sugar Ray Leonard. Cable companies offered the match for $10, and about 155,000 customers paid to watch the fight.</a:t>
            </a:r>
            <a:endParaRPr lang="en-US" sz="1200" dirty="0">
              <a:solidFill>
                <a:srgbClr val="000000"/>
              </a:solidFill>
              <a:latin typeface="Arimo"/>
            </a:endParaRPr>
          </a:p>
        </p:txBody>
      </p:sp>
      <p:sp>
        <p:nvSpPr>
          <p:cNvPr id="13" name="TextBox 13"/>
          <p:cNvSpPr txBox="1"/>
          <p:nvPr/>
        </p:nvSpPr>
        <p:spPr>
          <a:xfrm>
            <a:off x="9024725" y="4098078"/>
            <a:ext cx="8747507" cy="470637"/>
          </a:xfrm>
          <a:prstGeom prst="rect">
            <a:avLst/>
          </a:prstGeom>
        </p:spPr>
        <p:txBody>
          <a:bodyPr lIns="0" tIns="0" rIns="0" bIns="0" rtlCol="0" anchor="t">
            <a:spAutoFit/>
          </a:bodyPr>
          <a:lstStyle/>
          <a:p>
            <a:pPr>
              <a:lnSpc>
                <a:spcPts val="3879"/>
              </a:lnSpc>
              <a:spcBef>
                <a:spcPct val="0"/>
              </a:spcBef>
            </a:pPr>
            <a:r>
              <a:rPr lang="en-US" sz="2770" dirty="0">
                <a:solidFill>
                  <a:srgbClr val="000000"/>
                </a:solidFill>
                <a:latin typeface="HK Grotesk Bold Bold"/>
              </a:rPr>
              <a:t>Sugar Ray Leonard v. "Hitman" Hearns</a:t>
            </a:r>
          </a:p>
        </p:txBody>
      </p:sp>
      <p:sp>
        <p:nvSpPr>
          <p:cNvPr id="14" name="AutoShape 14"/>
          <p:cNvSpPr/>
          <p:nvPr/>
        </p:nvSpPr>
        <p:spPr>
          <a:xfrm>
            <a:off x="7708294" y="6250124"/>
            <a:ext cx="10579706" cy="0"/>
          </a:xfrm>
          <a:prstGeom prst="line">
            <a:avLst/>
          </a:prstGeom>
          <a:ln w="9525" cap="rnd">
            <a:solidFill>
              <a:srgbClr val="DFDEDE"/>
            </a:solidFill>
            <a:prstDash val="solid"/>
            <a:headEnd type="none" w="sm" len="sm"/>
            <a:tailEnd type="none" w="sm" len="sm"/>
          </a:ln>
        </p:spPr>
      </p:sp>
      <p:sp>
        <p:nvSpPr>
          <p:cNvPr id="15" name="TextBox 15"/>
          <p:cNvSpPr txBox="1"/>
          <p:nvPr/>
        </p:nvSpPr>
        <p:spPr>
          <a:xfrm>
            <a:off x="7708294" y="6513735"/>
            <a:ext cx="1036314" cy="470637"/>
          </a:xfrm>
          <a:prstGeom prst="rect">
            <a:avLst/>
          </a:prstGeom>
        </p:spPr>
        <p:txBody>
          <a:bodyPr lIns="0" tIns="0" rIns="0" bIns="0" rtlCol="0" anchor="t">
            <a:spAutoFit/>
          </a:bodyPr>
          <a:lstStyle/>
          <a:p>
            <a:pPr marL="0" lvl="0" indent="0" algn="l">
              <a:lnSpc>
                <a:spcPts val="3879"/>
              </a:lnSpc>
              <a:spcBef>
                <a:spcPct val="0"/>
              </a:spcBef>
            </a:pPr>
            <a:r>
              <a:rPr lang="en-US" sz="2770">
                <a:solidFill>
                  <a:srgbClr val="000000"/>
                </a:solidFill>
                <a:latin typeface="HK Grotesk Bold Bold"/>
              </a:rPr>
              <a:t>1997</a:t>
            </a:r>
          </a:p>
        </p:txBody>
      </p:sp>
      <p:sp>
        <p:nvSpPr>
          <p:cNvPr id="16" name="TextBox 16"/>
          <p:cNvSpPr txBox="1"/>
          <p:nvPr/>
        </p:nvSpPr>
        <p:spPr>
          <a:xfrm>
            <a:off x="7708294" y="7198041"/>
            <a:ext cx="8747507" cy="1944370"/>
          </a:xfrm>
          <a:prstGeom prst="rect">
            <a:avLst/>
          </a:prstGeom>
        </p:spPr>
        <p:txBody>
          <a:bodyPr lIns="0" tIns="0" rIns="0" bIns="0" rtlCol="0" anchor="t">
            <a:spAutoFit/>
          </a:bodyPr>
          <a:lstStyle/>
          <a:p>
            <a:pPr>
              <a:lnSpc>
                <a:spcPts val="3079"/>
              </a:lnSpc>
              <a:spcBef>
                <a:spcPct val="0"/>
              </a:spcBef>
            </a:pPr>
            <a:r>
              <a:rPr lang="en-US" sz="2200" dirty="0">
                <a:solidFill>
                  <a:srgbClr val="000000"/>
                </a:solidFill>
                <a:latin typeface="HK Grotesk Light"/>
              </a:rPr>
              <a:t>"Iron" Mike Tyson dominated his opponents throughout the 90s, but finally met his match in Evander Holyfield in 1996 when Holyfield beat him.  The rematch ended in controversy when Tyson bit Holyfield's ear not once, but twice.  Not only did the fight generate 1.9 million pay-per-view buys, the fight also drove $100 million in ticket revenue.  </a:t>
            </a:r>
          </a:p>
        </p:txBody>
      </p:sp>
      <p:sp>
        <p:nvSpPr>
          <p:cNvPr id="17" name="TextBox 17"/>
          <p:cNvSpPr txBox="1"/>
          <p:nvPr/>
        </p:nvSpPr>
        <p:spPr>
          <a:xfrm>
            <a:off x="9024725" y="6517401"/>
            <a:ext cx="8747507" cy="470637"/>
          </a:xfrm>
          <a:prstGeom prst="rect">
            <a:avLst/>
          </a:prstGeom>
        </p:spPr>
        <p:txBody>
          <a:bodyPr lIns="0" tIns="0" rIns="0" bIns="0" rtlCol="0" anchor="t">
            <a:spAutoFit/>
          </a:bodyPr>
          <a:lstStyle/>
          <a:p>
            <a:pPr>
              <a:lnSpc>
                <a:spcPts val="3879"/>
              </a:lnSpc>
              <a:spcBef>
                <a:spcPct val="0"/>
              </a:spcBef>
            </a:pPr>
            <a:r>
              <a:rPr lang="en-US" sz="2770">
                <a:solidFill>
                  <a:srgbClr val="000000"/>
                </a:solidFill>
                <a:latin typeface="HK Grotesk Bold Bold"/>
              </a:rPr>
              <a:t>Tyson vs. Holyfield II</a:t>
            </a:r>
          </a:p>
        </p:txBody>
      </p:sp>
      <p:grpSp>
        <p:nvGrpSpPr>
          <p:cNvPr id="18" name="Group 18"/>
          <p:cNvGrpSpPr/>
          <p:nvPr/>
        </p:nvGrpSpPr>
        <p:grpSpPr>
          <a:xfrm>
            <a:off x="0" y="8984616"/>
            <a:ext cx="678598" cy="547367"/>
            <a:chOff x="0" y="0"/>
            <a:chExt cx="312353" cy="251948"/>
          </a:xfrm>
        </p:grpSpPr>
        <p:sp>
          <p:nvSpPr>
            <p:cNvPr id="19" name="Freeform 19"/>
            <p:cNvSpPr/>
            <p:nvPr/>
          </p:nvSpPr>
          <p:spPr>
            <a:xfrm>
              <a:off x="0" y="0"/>
              <a:ext cx="312353" cy="251948"/>
            </a:xfrm>
            <a:custGeom>
              <a:avLst/>
              <a:gdLst/>
              <a:ahLst/>
              <a:cxnLst/>
              <a:rect l="l" t="t" r="r" b="b"/>
              <a:pathLst>
                <a:path w="312353" h="251948">
                  <a:moveTo>
                    <a:pt x="0" y="0"/>
                  </a:moveTo>
                  <a:lnTo>
                    <a:pt x="312353" y="0"/>
                  </a:lnTo>
                  <a:lnTo>
                    <a:pt x="312353" y="251948"/>
                  </a:lnTo>
                  <a:lnTo>
                    <a:pt x="0" y="251948"/>
                  </a:lnTo>
                  <a:close/>
                </a:path>
              </a:pathLst>
            </a:custGeom>
            <a:solidFill>
              <a:srgbClr val="FFED00"/>
            </a:solidFill>
          </p:spPr>
        </p:sp>
      </p:grpSp>
      <p:sp>
        <p:nvSpPr>
          <p:cNvPr id="20" name="TextBox 20"/>
          <p:cNvSpPr txBox="1"/>
          <p:nvPr/>
        </p:nvSpPr>
        <p:spPr>
          <a:xfrm>
            <a:off x="1028700" y="9103553"/>
            <a:ext cx="6591302" cy="280918"/>
          </a:xfrm>
          <a:prstGeom prst="rect">
            <a:avLst/>
          </a:prstGeom>
        </p:spPr>
        <p:txBody>
          <a:bodyPr lIns="0" tIns="0" rIns="0" bIns="0" rtlCol="0" anchor="t">
            <a:spAutoFit/>
          </a:bodyPr>
          <a:lstStyle/>
          <a:p>
            <a:pPr marL="0" lvl="0" indent="0" algn="l">
              <a:lnSpc>
                <a:spcPts val="2366"/>
              </a:lnSpc>
              <a:spcBef>
                <a:spcPct val="0"/>
              </a:spcBef>
            </a:pPr>
            <a:r>
              <a:rPr lang="en-US" sz="1690" spc="326">
                <a:solidFill>
                  <a:srgbClr val="000000"/>
                </a:solidFill>
                <a:latin typeface="HK Grotesk Bold Bold"/>
              </a:rPr>
              <a:t>WWW.SPORTSCAREERCONSULTING.COM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74485" y="2046416"/>
            <a:ext cx="7921427" cy="0"/>
          </a:xfrm>
          <a:prstGeom prst="line">
            <a:avLst/>
          </a:prstGeom>
          <a:ln w="9525" cap="rnd">
            <a:solidFill>
              <a:srgbClr val="DFDEDE"/>
            </a:solidFill>
            <a:prstDash val="solid"/>
            <a:headEnd type="none" w="sm" len="sm"/>
            <a:tailEnd type="none" w="sm" len="sm"/>
          </a:ln>
        </p:spPr>
      </p:sp>
      <p:sp>
        <p:nvSpPr>
          <p:cNvPr id="3" name="AutoShape 3"/>
          <p:cNvSpPr/>
          <p:nvPr/>
        </p:nvSpPr>
        <p:spPr>
          <a:xfrm>
            <a:off x="9474485" y="3261434"/>
            <a:ext cx="7921427" cy="0"/>
          </a:xfrm>
          <a:prstGeom prst="line">
            <a:avLst/>
          </a:prstGeom>
          <a:ln w="9525" cap="rnd">
            <a:solidFill>
              <a:srgbClr val="DFDEDE"/>
            </a:solidFill>
            <a:prstDash val="solid"/>
            <a:headEnd type="none" w="sm" len="sm"/>
            <a:tailEnd type="none" w="sm" len="sm"/>
          </a:ln>
        </p:spPr>
      </p:sp>
      <p:sp>
        <p:nvSpPr>
          <p:cNvPr id="4" name="TextBox 4"/>
          <p:cNvSpPr txBox="1"/>
          <p:nvPr/>
        </p:nvSpPr>
        <p:spPr>
          <a:xfrm>
            <a:off x="788133" y="3543031"/>
            <a:ext cx="8686352" cy="1792397"/>
          </a:xfrm>
          <a:prstGeom prst="rect">
            <a:avLst/>
          </a:prstGeom>
        </p:spPr>
        <p:txBody>
          <a:bodyPr lIns="0" tIns="0" rIns="0" bIns="0" rtlCol="0" anchor="t">
            <a:spAutoFit/>
          </a:bodyPr>
          <a:lstStyle/>
          <a:p>
            <a:pPr marL="0" lvl="0" indent="0">
              <a:lnSpc>
                <a:spcPts val="13463"/>
              </a:lnSpc>
            </a:pPr>
            <a:r>
              <a:rPr lang="en-US" sz="13738">
                <a:solidFill>
                  <a:srgbClr val="FFED00"/>
                </a:solidFill>
                <a:latin typeface="Antonio Bold"/>
              </a:rPr>
              <a:t>PPV</a:t>
            </a:r>
          </a:p>
        </p:txBody>
      </p:sp>
      <p:sp>
        <p:nvSpPr>
          <p:cNvPr id="5" name="TextBox 5"/>
          <p:cNvSpPr txBox="1"/>
          <p:nvPr/>
        </p:nvSpPr>
        <p:spPr>
          <a:xfrm>
            <a:off x="10658175" y="2124150"/>
            <a:ext cx="6161353" cy="987233"/>
          </a:xfrm>
          <a:prstGeom prst="rect">
            <a:avLst/>
          </a:prstGeom>
        </p:spPr>
        <p:txBody>
          <a:bodyPr lIns="0" tIns="0" rIns="0" bIns="0" rtlCol="0" anchor="t">
            <a:spAutoFit/>
          </a:bodyPr>
          <a:lstStyle/>
          <a:p>
            <a:pPr>
              <a:lnSpc>
                <a:spcPts val="8060"/>
              </a:lnSpc>
            </a:pPr>
            <a:r>
              <a:rPr lang="en-US" sz="5757">
                <a:solidFill>
                  <a:srgbClr val="000000"/>
                </a:solidFill>
                <a:latin typeface="HK Grotesk Bold"/>
              </a:rPr>
              <a:t>PAY-PER-VIEW</a:t>
            </a:r>
          </a:p>
        </p:txBody>
      </p:sp>
      <p:sp>
        <p:nvSpPr>
          <p:cNvPr id="6" name="TextBox 6"/>
          <p:cNvSpPr txBox="1"/>
          <p:nvPr/>
        </p:nvSpPr>
        <p:spPr>
          <a:xfrm>
            <a:off x="2411528" y="1101214"/>
            <a:ext cx="7062957" cy="998047"/>
          </a:xfrm>
          <a:prstGeom prst="rect">
            <a:avLst/>
          </a:prstGeom>
        </p:spPr>
        <p:txBody>
          <a:bodyPr lIns="0" tIns="0" rIns="0" bIns="0" rtlCol="0" anchor="t">
            <a:spAutoFit/>
          </a:bodyPr>
          <a:lstStyle/>
          <a:p>
            <a:pPr marL="0" lvl="0" indent="0" algn="l">
              <a:lnSpc>
                <a:spcPts val="4010"/>
              </a:lnSpc>
              <a:spcBef>
                <a:spcPct val="0"/>
              </a:spcBef>
            </a:pPr>
            <a:r>
              <a:rPr lang="en-US" sz="2864">
                <a:solidFill>
                  <a:srgbClr val="000000"/>
                </a:solidFill>
                <a:latin typeface="HK Grotesk Bold Bold"/>
              </a:rPr>
              <a:t>THE BUSINESS OF SPORTS &amp; ENTERTAINMENT</a:t>
            </a:r>
          </a:p>
        </p:txBody>
      </p:sp>
      <p:pic>
        <p:nvPicPr>
          <p:cNvPr id="7" name="Picture 7"/>
          <p:cNvPicPr>
            <a:picLocks noChangeAspect="1"/>
          </p:cNvPicPr>
          <p:nvPr/>
        </p:nvPicPr>
        <p:blipFill>
          <a:blip r:embed="rId2"/>
          <a:srcRect/>
          <a:stretch>
            <a:fillRect/>
          </a:stretch>
        </p:blipFill>
        <p:spPr>
          <a:xfrm>
            <a:off x="835269" y="1028700"/>
            <a:ext cx="1147176" cy="1209750"/>
          </a:xfrm>
          <a:prstGeom prst="rect">
            <a:avLst/>
          </a:prstGeom>
        </p:spPr>
      </p:pic>
      <p:sp>
        <p:nvSpPr>
          <p:cNvPr id="8" name="TextBox 8"/>
          <p:cNvSpPr txBox="1"/>
          <p:nvPr/>
        </p:nvSpPr>
        <p:spPr>
          <a:xfrm>
            <a:off x="1028700" y="9675670"/>
            <a:ext cx="6591302" cy="280918"/>
          </a:xfrm>
          <a:prstGeom prst="rect">
            <a:avLst/>
          </a:prstGeom>
        </p:spPr>
        <p:txBody>
          <a:bodyPr lIns="0" tIns="0" rIns="0" bIns="0" rtlCol="0" anchor="t">
            <a:spAutoFit/>
          </a:bodyPr>
          <a:lstStyle/>
          <a:p>
            <a:pPr marL="0" lvl="0" indent="0" algn="l">
              <a:lnSpc>
                <a:spcPts val="2366"/>
              </a:lnSpc>
              <a:spcBef>
                <a:spcPct val="0"/>
              </a:spcBef>
            </a:pPr>
            <a:r>
              <a:rPr lang="en-US" sz="1690" spc="326">
                <a:solidFill>
                  <a:srgbClr val="000000"/>
                </a:solidFill>
                <a:latin typeface="HK Grotesk Bold Bold"/>
              </a:rPr>
              <a:t>WWW.SPORTSCAREERCONSULTING.COM</a:t>
            </a:r>
          </a:p>
        </p:txBody>
      </p:sp>
      <p:sp>
        <p:nvSpPr>
          <p:cNvPr id="9" name="TextBox 9"/>
          <p:cNvSpPr txBox="1"/>
          <p:nvPr/>
        </p:nvSpPr>
        <p:spPr>
          <a:xfrm>
            <a:off x="6179883" y="3504278"/>
            <a:ext cx="11003665" cy="4706272"/>
          </a:xfrm>
          <a:prstGeom prst="rect">
            <a:avLst/>
          </a:prstGeom>
        </p:spPr>
        <p:txBody>
          <a:bodyPr lIns="0" tIns="0" rIns="0" bIns="0" rtlCol="0" anchor="t">
            <a:spAutoFit/>
          </a:bodyPr>
          <a:lstStyle/>
          <a:p>
            <a:pPr algn="just">
              <a:lnSpc>
                <a:spcPts val="4149"/>
              </a:lnSpc>
              <a:spcBef>
                <a:spcPct val="0"/>
              </a:spcBef>
            </a:pPr>
            <a:r>
              <a:rPr lang="en-US" sz="2963">
                <a:solidFill>
                  <a:srgbClr val="000000"/>
                </a:solidFill>
                <a:latin typeface="HK Grotesk Light"/>
              </a:rPr>
              <a:t>The term "pay-per-view" did not come into general use until the late 1980s when companies such as Viewer's Choice, HBO and Showtime started using the system to show movies and some of their productions. Viewer's Choice carried movies, concerts and other events, with live sporting events such as WrestleMania being the most predominant programming. Prices ranged from $3.99 to $49.99, while HBO and Showtime, with their event production legs TVKO and SET Pay Per View, would offer championship boxing matches ranging from $14.99 to $54.99.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74485" y="2046416"/>
            <a:ext cx="7921427" cy="0"/>
          </a:xfrm>
          <a:prstGeom prst="line">
            <a:avLst/>
          </a:prstGeom>
          <a:ln w="9525" cap="rnd">
            <a:solidFill>
              <a:srgbClr val="DFDEDE"/>
            </a:solidFill>
            <a:prstDash val="solid"/>
            <a:headEnd type="none" w="sm" len="sm"/>
            <a:tailEnd type="none" w="sm" len="sm"/>
          </a:ln>
        </p:spPr>
      </p:sp>
      <p:sp>
        <p:nvSpPr>
          <p:cNvPr id="3" name="AutoShape 3"/>
          <p:cNvSpPr/>
          <p:nvPr/>
        </p:nvSpPr>
        <p:spPr>
          <a:xfrm>
            <a:off x="9474485" y="3261434"/>
            <a:ext cx="7921427" cy="0"/>
          </a:xfrm>
          <a:prstGeom prst="line">
            <a:avLst/>
          </a:prstGeom>
          <a:ln w="9525" cap="rnd">
            <a:solidFill>
              <a:srgbClr val="DFDEDE"/>
            </a:solidFill>
            <a:prstDash val="solid"/>
            <a:headEnd type="none" w="sm" len="sm"/>
            <a:tailEnd type="none" w="sm" len="sm"/>
          </a:ln>
        </p:spPr>
      </p:sp>
      <p:sp>
        <p:nvSpPr>
          <p:cNvPr id="4" name="TextBox 4"/>
          <p:cNvSpPr txBox="1"/>
          <p:nvPr/>
        </p:nvSpPr>
        <p:spPr>
          <a:xfrm>
            <a:off x="788133" y="3543031"/>
            <a:ext cx="8686352" cy="3496212"/>
          </a:xfrm>
          <a:prstGeom prst="rect">
            <a:avLst/>
          </a:prstGeom>
        </p:spPr>
        <p:txBody>
          <a:bodyPr lIns="0" tIns="0" rIns="0" bIns="0" rtlCol="0" anchor="t">
            <a:spAutoFit/>
          </a:bodyPr>
          <a:lstStyle/>
          <a:p>
            <a:pPr>
              <a:lnSpc>
                <a:spcPts val="13463"/>
              </a:lnSpc>
            </a:pPr>
            <a:r>
              <a:rPr lang="en-US" sz="13738">
                <a:solidFill>
                  <a:srgbClr val="FFED00"/>
                </a:solidFill>
                <a:latin typeface="Antonio Bold"/>
              </a:rPr>
              <a:t>ESPN &amp;</a:t>
            </a:r>
          </a:p>
          <a:p>
            <a:pPr marL="0" lvl="0" indent="0">
              <a:lnSpc>
                <a:spcPts val="13463"/>
              </a:lnSpc>
            </a:pPr>
            <a:r>
              <a:rPr lang="en-US" sz="13738">
                <a:solidFill>
                  <a:srgbClr val="FFED00"/>
                </a:solidFill>
                <a:latin typeface="Antonio Bold"/>
              </a:rPr>
              <a:t>PPV</a:t>
            </a:r>
          </a:p>
        </p:txBody>
      </p:sp>
      <p:sp>
        <p:nvSpPr>
          <p:cNvPr id="5" name="TextBox 5"/>
          <p:cNvSpPr txBox="1"/>
          <p:nvPr/>
        </p:nvSpPr>
        <p:spPr>
          <a:xfrm>
            <a:off x="10658175" y="2124150"/>
            <a:ext cx="6161353" cy="987233"/>
          </a:xfrm>
          <a:prstGeom prst="rect">
            <a:avLst/>
          </a:prstGeom>
        </p:spPr>
        <p:txBody>
          <a:bodyPr lIns="0" tIns="0" rIns="0" bIns="0" rtlCol="0" anchor="t">
            <a:spAutoFit/>
          </a:bodyPr>
          <a:lstStyle/>
          <a:p>
            <a:pPr>
              <a:lnSpc>
                <a:spcPts val="8060"/>
              </a:lnSpc>
            </a:pPr>
            <a:r>
              <a:rPr lang="en-US" sz="5757">
                <a:solidFill>
                  <a:srgbClr val="000000"/>
                </a:solidFill>
                <a:latin typeface="HK Grotesk Bold"/>
              </a:rPr>
              <a:t>PAY-PER-VIEW</a:t>
            </a:r>
          </a:p>
        </p:txBody>
      </p:sp>
      <p:sp>
        <p:nvSpPr>
          <p:cNvPr id="6" name="TextBox 6"/>
          <p:cNvSpPr txBox="1"/>
          <p:nvPr/>
        </p:nvSpPr>
        <p:spPr>
          <a:xfrm>
            <a:off x="2411528" y="1101214"/>
            <a:ext cx="7062957" cy="998047"/>
          </a:xfrm>
          <a:prstGeom prst="rect">
            <a:avLst/>
          </a:prstGeom>
        </p:spPr>
        <p:txBody>
          <a:bodyPr lIns="0" tIns="0" rIns="0" bIns="0" rtlCol="0" anchor="t">
            <a:spAutoFit/>
          </a:bodyPr>
          <a:lstStyle/>
          <a:p>
            <a:pPr marL="0" lvl="0" indent="0" algn="l">
              <a:lnSpc>
                <a:spcPts val="4010"/>
              </a:lnSpc>
              <a:spcBef>
                <a:spcPct val="0"/>
              </a:spcBef>
            </a:pPr>
            <a:r>
              <a:rPr lang="en-US" sz="2864">
                <a:solidFill>
                  <a:srgbClr val="000000"/>
                </a:solidFill>
                <a:latin typeface="HK Grotesk Bold Bold"/>
              </a:rPr>
              <a:t>THE BUSINESS OF SPORTS &amp; ENTERTAINMENT</a:t>
            </a:r>
          </a:p>
        </p:txBody>
      </p:sp>
      <p:pic>
        <p:nvPicPr>
          <p:cNvPr id="7" name="Picture 7"/>
          <p:cNvPicPr>
            <a:picLocks noChangeAspect="1"/>
          </p:cNvPicPr>
          <p:nvPr/>
        </p:nvPicPr>
        <p:blipFill>
          <a:blip r:embed="rId2"/>
          <a:srcRect/>
          <a:stretch>
            <a:fillRect/>
          </a:stretch>
        </p:blipFill>
        <p:spPr>
          <a:xfrm>
            <a:off x="835269" y="1028700"/>
            <a:ext cx="1147176" cy="1209750"/>
          </a:xfrm>
          <a:prstGeom prst="rect">
            <a:avLst/>
          </a:prstGeom>
        </p:spPr>
      </p:pic>
      <p:sp>
        <p:nvSpPr>
          <p:cNvPr id="8" name="TextBox 8"/>
          <p:cNvSpPr txBox="1"/>
          <p:nvPr/>
        </p:nvSpPr>
        <p:spPr>
          <a:xfrm>
            <a:off x="1028700" y="9675670"/>
            <a:ext cx="6591302" cy="280918"/>
          </a:xfrm>
          <a:prstGeom prst="rect">
            <a:avLst/>
          </a:prstGeom>
        </p:spPr>
        <p:txBody>
          <a:bodyPr lIns="0" tIns="0" rIns="0" bIns="0" rtlCol="0" anchor="t">
            <a:spAutoFit/>
          </a:bodyPr>
          <a:lstStyle/>
          <a:p>
            <a:pPr marL="0" lvl="0" indent="0" algn="l">
              <a:lnSpc>
                <a:spcPts val="2366"/>
              </a:lnSpc>
              <a:spcBef>
                <a:spcPct val="0"/>
              </a:spcBef>
            </a:pPr>
            <a:r>
              <a:rPr lang="en-US" sz="1690" spc="326">
                <a:solidFill>
                  <a:srgbClr val="000000"/>
                </a:solidFill>
                <a:latin typeface="HK Grotesk Bold Bold"/>
              </a:rPr>
              <a:t>WWW.SPORTSCAREERCONSULTING.COM</a:t>
            </a:r>
          </a:p>
        </p:txBody>
      </p:sp>
      <p:sp>
        <p:nvSpPr>
          <p:cNvPr id="9" name="TextBox 9"/>
          <p:cNvSpPr txBox="1"/>
          <p:nvPr/>
        </p:nvSpPr>
        <p:spPr>
          <a:xfrm>
            <a:off x="9144000" y="3504278"/>
            <a:ext cx="8039548" cy="2610772"/>
          </a:xfrm>
          <a:prstGeom prst="rect">
            <a:avLst/>
          </a:prstGeom>
        </p:spPr>
        <p:txBody>
          <a:bodyPr lIns="0" tIns="0" rIns="0" bIns="0" rtlCol="0" anchor="t">
            <a:spAutoFit/>
          </a:bodyPr>
          <a:lstStyle/>
          <a:p>
            <a:pPr algn="just">
              <a:lnSpc>
                <a:spcPts val="4149"/>
              </a:lnSpc>
              <a:spcBef>
                <a:spcPct val="0"/>
              </a:spcBef>
            </a:pPr>
            <a:r>
              <a:rPr lang="en-US" sz="2963" dirty="0">
                <a:solidFill>
                  <a:srgbClr val="000000"/>
                </a:solidFill>
                <a:latin typeface="HK Grotesk Light"/>
              </a:rPr>
              <a:t>ESPN later began to broadcast college football and basketball games on pay-per-view through its services ESPN </a:t>
            </a:r>
            <a:r>
              <a:rPr lang="en-US" sz="2963" dirty="0" err="1">
                <a:solidFill>
                  <a:srgbClr val="000000"/>
                </a:solidFill>
                <a:latin typeface="HK Grotesk Light"/>
              </a:rPr>
              <a:t>GamePlan</a:t>
            </a:r>
            <a:r>
              <a:rPr lang="en-US" sz="2963" dirty="0">
                <a:solidFill>
                  <a:srgbClr val="000000"/>
                </a:solidFill>
                <a:latin typeface="HK Grotesk Light"/>
              </a:rPr>
              <a:t> and ESPN Full Court, which were eventually sold as full-time out-of-market sports packages.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74485" y="2046416"/>
            <a:ext cx="7921427" cy="0"/>
          </a:xfrm>
          <a:prstGeom prst="line">
            <a:avLst/>
          </a:prstGeom>
          <a:ln w="9525" cap="rnd">
            <a:solidFill>
              <a:srgbClr val="DFDEDE"/>
            </a:solidFill>
            <a:prstDash val="solid"/>
            <a:headEnd type="none" w="sm" len="sm"/>
            <a:tailEnd type="none" w="sm" len="sm"/>
          </a:ln>
        </p:spPr>
      </p:sp>
      <p:sp>
        <p:nvSpPr>
          <p:cNvPr id="3" name="AutoShape 3"/>
          <p:cNvSpPr/>
          <p:nvPr/>
        </p:nvSpPr>
        <p:spPr>
          <a:xfrm>
            <a:off x="9474485" y="3261434"/>
            <a:ext cx="7921427" cy="0"/>
          </a:xfrm>
          <a:prstGeom prst="line">
            <a:avLst/>
          </a:prstGeom>
          <a:ln w="9525" cap="rnd">
            <a:solidFill>
              <a:srgbClr val="DFDEDE"/>
            </a:solidFill>
            <a:prstDash val="solid"/>
            <a:headEnd type="none" w="sm" len="sm"/>
            <a:tailEnd type="none" w="sm" len="sm"/>
          </a:ln>
        </p:spPr>
      </p:sp>
      <p:sp>
        <p:nvSpPr>
          <p:cNvPr id="4" name="TextBox 4"/>
          <p:cNvSpPr txBox="1"/>
          <p:nvPr/>
        </p:nvSpPr>
        <p:spPr>
          <a:xfrm>
            <a:off x="788133" y="3543031"/>
            <a:ext cx="8686352" cy="1792397"/>
          </a:xfrm>
          <a:prstGeom prst="rect">
            <a:avLst/>
          </a:prstGeom>
        </p:spPr>
        <p:txBody>
          <a:bodyPr lIns="0" tIns="0" rIns="0" bIns="0" rtlCol="0" anchor="t">
            <a:spAutoFit/>
          </a:bodyPr>
          <a:lstStyle/>
          <a:p>
            <a:pPr marL="0" lvl="0" indent="0">
              <a:lnSpc>
                <a:spcPts val="13463"/>
              </a:lnSpc>
            </a:pPr>
            <a:r>
              <a:rPr lang="en-US" sz="13738">
                <a:solidFill>
                  <a:srgbClr val="FFED00"/>
                </a:solidFill>
                <a:latin typeface="Antonio Bold"/>
              </a:rPr>
              <a:t>FUN FACT</a:t>
            </a:r>
          </a:p>
        </p:txBody>
      </p:sp>
      <p:sp>
        <p:nvSpPr>
          <p:cNvPr id="5" name="TextBox 5"/>
          <p:cNvSpPr txBox="1"/>
          <p:nvPr/>
        </p:nvSpPr>
        <p:spPr>
          <a:xfrm>
            <a:off x="9474485" y="2184244"/>
            <a:ext cx="6161353" cy="987233"/>
          </a:xfrm>
          <a:prstGeom prst="rect">
            <a:avLst/>
          </a:prstGeom>
        </p:spPr>
        <p:txBody>
          <a:bodyPr lIns="0" tIns="0" rIns="0" bIns="0" rtlCol="0" anchor="t">
            <a:spAutoFit/>
          </a:bodyPr>
          <a:lstStyle/>
          <a:p>
            <a:pPr>
              <a:lnSpc>
                <a:spcPts val="8060"/>
              </a:lnSpc>
            </a:pPr>
            <a:r>
              <a:rPr lang="en-US" sz="5757">
                <a:solidFill>
                  <a:srgbClr val="000000"/>
                </a:solidFill>
                <a:latin typeface="HK Grotesk Bold"/>
              </a:rPr>
              <a:t>PAY-PER-VIEW</a:t>
            </a:r>
          </a:p>
        </p:txBody>
      </p:sp>
      <p:sp>
        <p:nvSpPr>
          <p:cNvPr id="6" name="TextBox 6"/>
          <p:cNvSpPr txBox="1"/>
          <p:nvPr/>
        </p:nvSpPr>
        <p:spPr>
          <a:xfrm>
            <a:off x="2411528" y="1101214"/>
            <a:ext cx="7062957" cy="998047"/>
          </a:xfrm>
          <a:prstGeom prst="rect">
            <a:avLst/>
          </a:prstGeom>
        </p:spPr>
        <p:txBody>
          <a:bodyPr lIns="0" tIns="0" rIns="0" bIns="0" rtlCol="0" anchor="t">
            <a:spAutoFit/>
          </a:bodyPr>
          <a:lstStyle/>
          <a:p>
            <a:pPr marL="0" lvl="0" indent="0" algn="l">
              <a:lnSpc>
                <a:spcPts val="4010"/>
              </a:lnSpc>
              <a:spcBef>
                <a:spcPct val="0"/>
              </a:spcBef>
            </a:pPr>
            <a:r>
              <a:rPr lang="en-US" sz="2864">
                <a:solidFill>
                  <a:srgbClr val="000000"/>
                </a:solidFill>
                <a:latin typeface="HK Grotesk Bold Bold"/>
              </a:rPr>
              <a:t>THE BUSINESS OF SPORTS &amp; ENTERTAINMENT</a:t>
            </a:r>
          </a:p>
        </p:txBody>
      </p:sp>
      <p:pic>
        <p:nvPicPr>
          <p:cNvPr id="7" name="Picture 7"/>
          <p:cNvPicPr>
            <a:picLocks noChangeAspect="1"/>
          </p:cNvPicPr>
          <p:nvPr/>
        </p:nvPicPr>
        <p:blipFill>
          <a:blip r:embed="rId2"/>
          <a:srcRect/>
          <a:stretch>
            <a:fillRect/>
          </a:stretch>
        </p:blipFill>
        <p:spPr>
          <a:xfrm>
            <a:off x="835269" y="1028700"/>
            <a:ext cx="1147176" cy="1209750"/>
          </a:xfrm>
          <a:prstGeom prst="rect">
            <a:avLst/>
          </a:prstGeom>
        </p:spPr>
      </p:pic>
      <p:sp>
        <p:nvSpPr>
          <p:cNvPr id="8" name="TextBox 8"/>
          <p:cNvSpPr txBox="1"/>
          <p:nvPr/>
        </p:nvSpPr>
        <p:spPr>
          <a:xfrm>
            <a:off x="1028700" y="9675670"/>
            <a:ext cx="6591302" cy="280918"/>
          </a:xfrm>
          <a:prstGeom prst="rect">
            <a:avLst/>
          </a:prstGeom>
        </p:spPr>
        <p:txBody>
          <a:bodyPr lIns="0" tIns="0" rIns="0" bIns="0" rtlCol="0" anchor="t">
            <a:spAutoFit/>
          </a:bodyPr>
          <a:lstStyle/>
          <a:p>
            <a:pPr marL="0" lvl="0" indent="0" algn="l">
              <a:lnSpc>
                <a:spcPts val="2366"/>
              </a:lnSpc>
              <a:spcBef>
                <a:spcPct val="0"/>
              </a:spcBef>
            </a:pPr>
            <a:r>
              <a:rPr lang="en-US" sz="1690" spc="326">
                <a:solidFill>
                  <a:srgbClr val="000000"/>
                </a:solidFill>
                <a:latin typeface="HK Grotesk Bold Bold"/>
              </a:rPr>
              <a:t>WWW.SPORTSCAREERCONSULTING.COM</a:t>
            </a:r>
          </a:p>
        </p:txBody>
      </p:sp>
      <p:sp>
        <p:nvSpPr>
          <p:cNvPr id="9" name="TextBox 9"/>
          <p:cNvSpPr txBox="1"/>
          <p:nvPr/>
        </p:nvSpPr>
        <p:spPr>
          <a:xfrm>
            <a:off x="9474485" y="3504278"/>
            <a:ext cx="7709063" cy="4109908"/>
          </a:xfrm>
          <a:prstGeom prst="rect">
            <a:avLst/>
          </a:prstGeom>
        </p:spPr>
        <p:txBody>
          <a:bodyPr lIns="0" tIns="0" rIns="0" bIns="0" rtlCol="0" anchor="t">
            <a:spAutoFit/>
          </a:bodyPr>
          <a:lstStyle/>
          <a:p>
            <a:pPr>
              <a:lnSpc>
                <a:spcPts val="4149"/>
              </a:lnSpc>
            </a:pPr>
            <a:r>
              <a:rPr lang="en-US" sz="2963" dirty="0">
                <a:solidFill>
                  <a:srgbClr val="000000"/>
                </a:solidFill>
                <a:latin typeface="HK Grotesk Light"/>
              </a:rPr>
              <a:t>WWE chairman and Chief Executive Officer Vince McMahon is considered by many as one of the icons of pay-per-view promotion. </a:t>
            </a:r>
          </a:p>
          <a:p>
            <a:pPr>
              <a:lnSpc>
                <a:spcPts val="4149"/>
              </a:lnSpc>
            </a:pPr>
            <a:endParaRPr lang="en-US" sz="2963" dirty="0">
              <a:solidFill>
                <a:srgbClr val="000000"/>
              </a:solidFill>
              <a:latin typeface="HK Grotesk Light"/>
            </a:endParaRPr>
          </a:p>
          <a:p>
            <a:pPr>
              <a:lnSpc>
                <a:spcPts val="4149"/>
              </a:lnSpc>
            </a:pPr>
            <a:r>
              <a:rPr lang="en-US" sz="2963" dirty="0">
                <a:solidFill>
                  <a:srgbClr val="000000"/>
                </a:solidFill>
                <a:latin typeface="HK Grotesk Light"/>
              </a:rPr>
              <a:t>Mr. McMahon owns the domain name </a:t>
            </a:r>
            <a:r>
              <a:rPr lang="en-US" sz="2963" dirty="0" err="1">
                <a:solidFill>
                  <a:srgbClr val="000000"/>
                </a:solidFill>
                <a:latin typeface="HK Grotesk Light"/>
              </a:rPr>
              <a:t>payperview.com</a:t>
            </a:r>
            <a:r>
              <a:rPr lang="en-US" sz="2963" dirty="0">
                <a:solidFill>
                  <a:srgbClr val="000000"/>
                </a:solidFill>
                <a:latin typeface="HK Grotesk Light"/>
              </a:rPr>
              <a:t>, which redirects to the WWE Network website.</a:t>
            </a:r>
          </a:p>
          <a:p>
            <a:pPr>
              <a:lnSpc>
                <a:spcPts val="4149"/>
              </a:lnSpc>
            </a:pPr>
            <a:endParaRPr lang="en-US" sz="1200" dirty="0">
              <a:solidFill>
                <a:srgbClr val="000000"/>
              </a:solidFill>
              <a:latin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74485" y="2046416"/>
            <a:ext cx="7921427" cy="0"/>
          </a:xfrm>
          <a:prstGeom prst="line">
            <a:avLst/>
          </a:prstGeom>
          <a:ln w="9525" cap="rnd">
            <a:solidFill>
              <a:srgbClr val="DFDEDE"/>
            </a:solidFill>
            <a:prstDash val="solid"/>
            <a:headEnd type="none" w="sm" len="sm"/>
            <a:tailEnd type="none" w="sm" len="sm"/>
          </a:ln>
        </p:spPr>
      </p:sp>
      <p:sp>
        <p:nvSpPr>
          <p:cNvPr id="3" name="AutoShape 3"/>
          <p:cNvSpPr/>
          <p:nvPr/>
        </p:nvSpPr>
        <p:spPr>
          <a:xfrm>
            <a:off x="9474485" y="3261434"/>
            <a:ext cx="7921427" cy="0"/>
          </a:xfrm>
          <a:prstGeom prst="line">
            <a:avLst/>
          </a:prstGeom>
          <a:ln w="9525" cap="rnd">
            <a:solidFill>
              <a:srgbClr val="DFDEDE"/>
            </a:solidFill>
            <a:prstDash val="solid"/>
            <a:headEnd type="none" w="sm" len="sm"/>
            <a:tailEnd type="none" w="sm" len="sm"/>
          </a:ln>
        </p:spPr>
      </p:sp>
      <p:sp>
        <p:nvSpPr>
          <p:cNvPr id="4" name="TextBox 4"/>
          <p:cNvSpPr txBox="1"/>
          <p:nvPr/>
        </p:nvSpPr>
        <p:spPr>
          <a:xfrm>
            <a:off x="788133" y="3543031"/>
            <a:ext cx="8686352" cy="5200028"/>
          </a:xfrm>
          <a:prstGeom prst="rect">
            <a:avLst/>
          </a:prstGeom>
        </p:spPr>
        <p:txBody>
          <a:bodyPr lIns="0" tIns="0" rIns="0" bIns="0" rtlCol="0" anchor="t">
            <a:spAutoFit/>
          </a:bodyPr>
          <a:lstStyle/>
          <a:p>
            <a:pPr>
              <a:lnSpc>
                <a:spcPts val="13463"/>
              </a:lnSpc>
            </a:pPr>
            <a:r>
              <a:rPr lang="en-US" sz="13738">
                <a:solidFill>
                  <a:srgbClr val="FFED00"/>
                </a:solidFill>
                <a:latin typeface="Antonio Bold"/>
              </a:rPr>
              <a:t>WHERE </a:t>
            </a:r>
          </a:p>
          <a:p>
            <a:pPr>
              <a:lnSpc>
                <a:spcPts val="13463"/>
              </a:lnSpc>
            </a:pPr>
            <a:r>
              <a:rPr lang="en-US" sz="13738">
                <a:solidFill>
                  <a:srgbClr val="FFED00"/>
                </a:solidFill>
                <a:latin typeface="Antonio Bold"/>
              </a:rPr>
              <a:t>ARE WE</a:t>
            </a:r>
          </a:p>
          <a:p>
            <a:pPr marL="0" lvl="0" indent="0">
              <a:lnSpc>
                <a:spcPts val="13463"/>
              </a:lnSpc>
            </a:pPr>
            <a:r>
              <a:rPr lang="en-US" sz="13738">
                <a:solidFill>
                  <a:srgbClr val="FFED00"/>
                </a:solidFill>
                <a:latin typeface="Antonio Bold"/>
              </a:rPr>
              <a:t>NOW?</a:t>
            </a:r>
          </a:p>
        </p:txBody>
      </p:sp>
      <p:sp>
        <p:nvSpPr>
          <p:cNvPr id="5" name="TextBox 5"/>
          <p:cNvSpPr txBox="1"/>
          <p:nvPr/>
        </p:nvSpPr>
        <p:spPr>
          <a:xfrm>
            <a:off x="9474485" y="2184244"/>
            <a:ext cx="6161353" cy="987233"/>
          </a:xfrm>
          <a:prstGeom prst="rect">
            <a:avLst/>
          </a:prstGeom>
        </p:spPr>
        <p:txBody>
          <a:bodyPr lIns="0" tIns="0" rIns="0" bIns="0" rtlCol="0" anchor="t">
            <a:spAutoFit/>
          </a:bodyPr>
          <a:lstStyle/>
          <a:p>
            <a:pPr>
              <a:lnSpc>
                <a:spcPts val="8060"/>
              </a:lnSpc>
            </a:pPr>
            <a:r>
              <a:rPr lang="en-US" sz="5757">
                <a:solidFill>
                  <a:srgbClr val="000000"/>
                </a:solidFill>
                <a:latin typeface="HK Grotesk Bold"/>
              </a:rPr>
              <a:t>PAY-PER-VIEW</a:t>
            </a:r>
          </a:p>
        </p:txBody>
      </p:sp>
      <p:sp>
        <p:nvSpPr>
          <p:cNvPr id="6" name="TextBox 6"/>
          <p:cNvSpPr txBox="1"/>
          <p:nvPr/>
        </p:nvSpPr>
        <p:spPr>
          <a:xfrm>
            <a:off x="2411528" y="1101214"/>
            <a:ext cx="7062957" cy="998047"/>
          </a:xfrm>
          <a:prstGeom prst="rect">
            <a:avLst/>
          </a:prstGeom>
        </p:spPr>
        <p:txBody>
          <a:bodyPr lIns="0" tIns="0" rIns="0" bIns="0" rtlCol="0" anchor="t">
            <a:spAutoFit/>
          </a:bodyPr>
          <a:lstStyle/>
          <a:p>
            <a:pPr marL="0" lvl="0" indent="0" algn="l">
              <a:lnSpc>
                <a:spcPts val="4010"/>
              </a:lnSpc>
              <a:spcBef>
                <a:spcPct val="0"/>
              </a:spcBef>
            </a:pPr>
            <a:r>
              <a:rPr lang="en-US" sz="2864">
                <a:solidFill>
                  <a:srgbClr val="000000"/>
                </a:solidFill>
                <a:latin typeface="HK Grotesk Bold Bold"/>
              </a:rPr>
              <a:t>THE BUSINESS OF SPORTS &amp; ENTERTAINMENT</a:t>
            </a:r>
          </a:p>
        </p:txBody>
      </p:sp>
      <p:pic>
        <p:nvPicPr>
          <p:cNvPr id="7" name="Picture 7"/>
          <p:cNvPicPr>
            <a:picLocks noChangeAspect="1"/>
          </p:cNvPicPr>
          <p:nvPr/>
        </p:nvPicPr>
        <p:blipFill>
          <a:blip r:embed="rId2"/>
          <a:srcRect/>
          <a:stretch>
            <a:fillRect/>
          </a:stretch>
        </p:blipFill>
        <p:spPr>
          <a:xfrm>
            <a:off x="835269" y="1028700"/>
            <a:ext cx="1147176" cy="1209750"/>
          </a:xfrm>
          <a:prstGeom prst="rect">
            <a:avLst/>
          </a:prstGeom>
        </p:spPr>
      </p:pic>
      <p:sp>
        <p:nvSpPr>
          <p:cNvPr id="8" name="TextBox 8"/>
          <p:cNvSpPr txBox="1"/>
          <p:nvPr/>
        </p:nvSpPr>
        <p:spPr>
          <a:xfrm>
            <a:off x="1028700" y="9675670"/>
            <a:ext cx="6591302" cy="280918"/>
          </a:xfrm>
          <a:prstGeom prst="rect">
            <a:avLst/>
          </a:prstGeom>
        </p:spPr>
        <p:txBody>
          <a:bodyPr lIns="0" tIns="0" rIns="0" bIns="0" rtlCol="0" anchor="t">
            <a:spAutoFit/>
          </a:bodyPr>
          <a:lstStyle/>
          <a:p>
            <a:pPr marL="0" lvl="0" indent="0" algn="l">
              <a:lnSpc>
                <a:spcPts val="2366"/>
              </a:lnSpc>
              <a:spcBef>
                <a:spcPct val="0"/>
              </a:spcBef>
            </a:pPr>
            <a:r>
              <a:rPr lang="en-US" sz="1690" spc="326">
                <a:solidFill>
                  <a:srgbClr val="000000"/>
                </a:solidFill>
                <a:latin typeface="HK Grotesk Bold Bold"/>
              </a:rPr>
              <a:t>WWW.SPORTSCAREERCONSULTING.COM</a:t>
            </a:r>
          </a:p>
        </p:txBody>
      </p:sp>
      <p:sp>
        <p:nvSpPr>
          <p:cNvPr id="9" name="TextBox 9"/>
          <p:cNvSpPr txBox="1"/>
          <p:nvPr/>
        </p:nvSpPr>
        <p:spPr>
          <a:xfrm>
            <a:off x="9474485" y="3523328"/>
            <a:ext cx="7709063" cy="4011582"/>
          </a:xfrm>
          <a:prstGeom prst="rect">
            <a:avLst/>
          </a:prstGeom>
        </p:spPr>
        <p:txBody>
          <a:bodyPr lIns="0" tIns="0" rIns="0" bIns="0" rtlCol="0" anchor="t">
            <a:spAutoFit/>
          </a:bodyPr>
          <a:lstStyle/>
          <a:p>
            <a:pPr>
              <a:lnSpc>
                <a:spcPts val="3589"/>
              </a:lnSpc>
            </a:pPr>
            <a:r>
              <a:rPr lang="en-US" sz="2563">
                <a:solidFill>
                  <a:srgbClr val="000000"/>
                </a:solidFill>
                <a:latin typeface="HK Grotesk Light"/>
              </a:rPr>
              <a:t>Historically, sports and entertainment properties have generated millions of dollars through PPV events.  </a:t>
            </a:r>
          </a:p>
          <a:p>
            <a:pPr>
              <a:lnSpc>
                <a:spcPts val="3589"/>
              </a:lnSpc>
            </a:pPr>
            <a:endParaRPr lang="en-US" sz="2563">
              <a:solidFill>
                <a:srgbClr val="000000"/>
              </a:solidFill>
              <a:latin typeface="HK Grotesk Light"/>
            </a:endParaRPr>
          </a:p>
          <a:p>
            <a:pPr>
              <a:lnSpc>
                <a:spcPts val="3589"/>
              </a:lnSpc>
            </a:pPr>
            <a:r>
              <a:rPr lang="en-US" sz="2563">
                <a:solidFill>
                  <a:srgbClr val="000000"/>
                </a:solidFill>
                <a:latin typeface="HK Grotesk Light"/>
              </a:rPr>
              <a:t>Do you think that is still a successful business model in today's sports and entertainment industry?   </a:t>
            </a:r>
          </a:p>
          <a:p>
            <a:pPr>
              <a:lnSpc>
                <a:spcPts val="3589"/>
              </a:lnSpc>
            </a:pPr>
            <a:endParaRPr lang="en-US" sz="2563">
              <a:solidFill>
                <a:srgbClr val="000000"/>
              </a:solidFill>
              <a:latin typeface="HK Grotesk Light"/>
            </a:endParaRPr>
          </a:p>
          <a:p>
            <a:pPr>
              <a:lnSpc>
                <a:spcPts val="3589"/>
              </a:lnSpc>
              <a:spcBef>
                <a:spcPct val="0"/>
              </a:spcBef>
            </a:pPr>
            <a:r>
              <a:rPr lang="en-US" sz="2563">
                <a:solidFill>
                  <a:srgbClr val="000000"/>
                </a:solidFill>
                <a:latin typeface="HK Grotesk Light"/>
              </a:rPr>
              <a:t>Let's explore how sports like boxing, MMA, wrestling, and golf have benefitted from pay-per-view in the last few years.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8947" y="1114665"/>
            <a:ext cx="1117894" cy="918629"/>
            <a:chOff x="0" y="0"/>
            <a:chExt cx="303584" cy="249470"/>
          </a:xfrm>
        </p:grpSpPr>
        <p:sp>
          <p:nvSpPr>
            <p:cNvPr id="3" name="Freeform 3"/>
            <p:cNvSpPr/>
            <p:nvPr/>
          </p:nvSpPr>
          <p:spPr>
            <a:xfrm>
              <a:off x="0" y="0"/>
              <a:ext cx="303584" cy="249470"/>
            </a:xfrm>
            <a:custGeom>
              <a:avLst/>
              <a:gdLst/>
              <a:ahLst/>
              <a:cxnLst/>
              <a:rect l="l" t="t" r="r" b="b"/>
              <a:pathLst>
                <a:path w="303584" h="249470">
                  <a:moveTo>
                    <a:pt x="0" y="0"/>
                  </a:moveTo>
                  <a:lnTo>
                    <a:pt x="303584" y="0"/>
                  </a:lnTo>
                  <a:lnTo>
                    <a:pt x="303584" y="249470"/>
                  </a:lnTo>
                  <a:lnTo>
                    <a:pt x="0" y="249470"/>
                  </a:lnTo>
                  <a:close/>
                </a:path>
              </a:pathLst>
            </a:custGeom>
            <a:solidFill>
              <a:srgbClr val="FFED00"/>
            </a:solidFill>
          </p:spPr>
        </p:sp>
      </p:grpSp>
      <p:grpSp>
        <p:nvGrpSpPr>
          <p:cNvPr id="4" name="Group 4"/>
          <p:cNvGrpSpPr/>
          <p:nvPr/>
        </p:nvGrpSpPr>
        <p:grpSpPr>
          <a:xfrm>
            <a:off x="1028700" y="1028700"/>
            <a:ext cx="5690703" cy="1779656"/>
            <a:chOff x="0" y="0"/>
            <a:chExt cx="7587604" cy="2372874"/>
          </a:xfrm>
        </p:grpSpPr>
        <p:sp>
          <p:nvSpPr>
            <p:cNvPr id="5" name="TextBox 5"/>
            <p:cNvSpPr txBox="1"/>
            <p:nvPr/>
          </p:nvSpPr>
          <p:spPr>
            <a:xfrm>
              <a:off x="0" y="1879056"/>
              <a:ext cx="7587604" cy="493818"/>
            </a:xfrm>
            <a:prstGeom prst="rect">
              <a:avLst/>
            </a:prstGeom>
          </p:spPr>
          <p:txBody>
            <a:bodyPr lIns="0" tIns="0" rIns="0" bIns="0" rtlCol="0" anchor="t">
              <a:spAutoFit/>
            </a:bodyPr>
            <a:lstStyle/>
            <a:p>
              <a:pPr>
                <a:lnSpc>
                  <a:spcPts val="3079"/>
                </a:lnSpc>
                <a:spcBef>
                  <a:spcPct val="0"/>
                </a:spcBef>
              </a:pPr>
              <a:endParaRPr/>
            </a:p>
          </p:txBody>
        </p:sp>
        <p:sp>
          <p:nvSpPr>
            <p:cNvPr id="6" name="TextBox 6"/>
            <p:cNvSpPr txBox="1"/>
            <p:nvPr/>
          </p:nvSpPr>
          <p:spPr>
            <a:xfrm>
              <a:off x="0" y="9525"/>
              <a:ext cx="7587604" cy="1398366"/>
            </a:xfrm>
            <a:prstGeom prst="rect">
              <a:avLst/>
            </a:prstGeom>
          </p:spPr>
          <p:txBody>
            <a:bodyPr lIns="0" tIns="0" rIns="0" bIns="0" rtlCol="0" anchor="t">
              <a:spAutoFit/>
            </a:bodyPr>
            <a:lstStyle/>
            <a:p>
              <a:pPr>
                <a:lnSpc>
                  <a:spcPts val="8219"/>
                </a:lnSpc>
              </a:pPr>
              <a:r>
                <a:rPr lang="en-US" sz="6965">
                  <a:solidFill>
                    <a:srgbClr val="000000"/>
                  </a:solidFill>
                  <a:latin typeface="Antonio Bold"/>
                </a:rPr>
                <a:t>BOXING</a:t>
              </a:r>
            </a:p>
          </p:txBody>
        </p:sp>
      </p:grpSp>
      <p:sp>
        <p:nvSpPr>
          <p:cNvPr id="7" name="TextBox 7"/>
          <p:cNvSpPr txBox="1"/>
          <p:nvPr/>
        </p:nvSpPr>
        <p:spPr>
          <a:xfrm>
            <a:off x="6005989" y="971790"/>
            <a:ext cx="4122886" cy="1937911"/>
          </a:xfrm>
          <a:prstGeom prst="rect">
            <a:avLst/>
          </a:prstGeom>
        </p:spPr>
        <p:txBody>
          <a:bodyPr lIns="0" tIns="0" rIns="0" bIns="0" rtlCol="0" anchor="t">
            <a:spAutoFit/>
          </a:bodyPr>
          <a:lstStyle/>
          <a:p>
            <a:pPr>
              <a:lnSpc>
                <a:spcPts val="15289"/>
              </a:lnSpc>
            </a:pPr>
            <a:r>
              <a:rPr lang="en-US" sz="12957" spc="401">
                <a:solidFill>
                  <a:srgbClr val="FFED00">
                    <a:alpha val="60784"/>
                  </a:srgbClr>
                </a:solidFill>
                <a:latin typeface="Antonio Bold"/>
              </a:rPr>
              <a:t>2015</a:t>
            </a:r>
          </a:p>
        </p:txBody>
      </p:sp>
      <p:grpSp>
        <p:nvGrpSpPr>
          <p:cNvPr id="8" name="Group 8"/>
          <p:cNvGrpSpPr/>
          <p:nvPr/>
        </p:nvGrpSpPr>
        <p:grpSpPr>
          <a:xfrm>
            <a:off x="10441937" y="857250"/>
            <a:ext cx="6817363" cy="611045"/>
            <a:chOff x="0" y="0"/>
            <a:chExt cx="9089818" cy="814727"/>
          </a:xfrm>
        </p:grpSpPr>
        <p:sp>
          <p:nvSpPr>
            <p:cNvPr id="9" name="TextBox 9"/>
            <p:cNvSpPr txBox="1"/>
            <p:nvPr/>
          </p:nvSpPr>
          <p:spPr>
            <a:xfrm>
              <a:off x="0" y="-57150"/>
              <a:ext cx="9089818" cy="625556"/>
            </a:xfrm>
            <a:prstGeom prst="rect">
              <a:avLst/>
            </a:prstGeom>
          </p:spPr>
          <p:txBody>
            <a:bodyPr lIns="0" tIns="0" rIns="0" bIns="0" rtlCol="0" anchor="t">
              <a:spAutoFit/>
            </a:bodyPr>
            <a:lstStyle/>
            <a:p>
              <a:pPr>
                <a:lnSpc>
                  <a:spcPts val="3916"/>
                </a:lnSpc>
              </a:pPr>
              <a:r>
                <a:rPr lang="en-US" sz="2797">
                  <a:solidFill>
                    <a:srgbClr val="000000"/>
                  </a:solidFill>
                  <a:latin typeface="HK Grotesk Bold"/>
                </a:rPr>
                <a:t>Floyd Mayweather vs Manny Pacquiao</a:t>
              </a:r>
            </a:p>
          </p:txBody>
        </p:sp>
        <p:sp>
          <p:nvSpPr>
            <p:cNvPr id="10" name="AutoShape 10"/>
            <p:cNvSpPr/>
            <p:nvPr/>
          </p:nvSpPr>
          <p:spPr>
            <a:xfrm>
              <a:off x="0" y="802027"/>
              <a:ext cx="9089818" cy="0"/>
            </a:xfrm>
            <a:prstGeom prst="line">
              <a:avLst/>
            </a:prstGeom>
            <a:ln w="12700" cap="rnd">
              <a:solidFill>
                <a:srgbClr val="DFDEDE"/>
              </a:solidFill>
              <a:prstDash val="solid"/>
              <a:headEnd type="none" w="sm" len="sm"/>
              <a:tailEnd type="none" w="sm" len="sm"/>
            </a:ln>
          </p:spPr>
        </p:sp>
      </p:grpSp>
      <p:grpSp>
        <p:nvGrpSpPr>
          <p:cNvPr id="11" name="Group 11"/>
          <p:cNvGrpSpPr/>
          <p:nvPr/>
        </p:nvGrpSpPr>
        <p:grpSpPr>
          <a:xfrm>
            <a:off x="10441937" y="4164278"/>
            <a:ext cx="6817363" cy="611045"/>
            <a:chOff x="0" y="0"/>
            <a:chExt cx="9089818" cy="814727"/>
          </a:xfrm>
        </p:grpSpPr>
        <p:sp>
          <p:nvSpPr>
            <p:cNvPr id="12" name="TextBox 12"/>
            <p:cNvSpPr txBox="1"/>
            <p:nvPr/>
          </p:nvSpPr>
          <p:spPr>
            <a:xfrm>
              <a:off x="0" y="-57150"/>
              <a:ext cx="9089818" cy="625556"/>
            </a:xfrm>
            <a:prstGeom prst="rect">
              <a:avLst/>
            </a:prstGeom>
          </p:spPr>
          <p:txBody>
            <a:bodyPr lIns="0" tIns="0" rIns="0" bIns="0" rtlCol="0" anchor="t">
              <a:spAutoFit/>
            </a:bodyPr>
            <a:lstStyle/>
            <a:p>
              <a:pPr marL="0" lvl="0" indent="0" algn="l">
                <a:lnSpc>
                  <a:spcPts val="3916"/>
                </a:lnSpc>
                <a:spcBef>
                  <a:spcPct val="0"/>
                </a:spcBef>
              </a:pPr>
              <a:r>
                <a:rPr lang="en-US" sz="2797">
                  <a:solidFill>
                    <a:srgbClr val="000000"/>
                  </a:solidFill>
                  <a:latin typeface="HK Grotesk Bold"/>
                </a:rPr>
                <a:t>Canelo Álvarez vs. Gennady Golovkin</a:t>
              </a:r>
            </a:p>
          </p:txBody>
        </p:sp>
        <p:sp>
          <p:nvSpPr>
            <p:cNvPr id="13" name="AutoShape 13"/>
            <p:cNvSpPr/>
            <p:nvPr/>
          </p:nvSpPr>
          <p:spPr>
            <a:xfrm>
              <a:off x="0" y="802027"/>
              <a:ext cx="9089818" cy="0"/>
            </a:xfrm>
            <a:prstGeom prst="line">
              <a:avLst/>
            </a:prstGeom>
            <a:ln w="12700" cap="rnd">
              <a:solidFill>
                <a:srgbClr val="DFDEDE"/>
              </a:solidFill>
              <a:prstDash val="solid"/>
              <a:headEnd type="none" w="sm" len="sm"/>
              <a:tailEnd type="none" w="sm" len="sm"/>
            </a:ln>
          </p:spPr>
        </p:sp>
      </p:grpSp>
      <p:grpSp>
        <p:nvGrpSpPr>
          <p:cNvPr id="14" name="Group 14"/>
          <p:cNvGrpSpPr/>
          <p:nvPr/>
        </p:nvGrpSpPr>
        <p:grpSpPr>
          <a:xfrm>
            <a:off x="10336238" y="7219513"/>
            <a:ext cx="6923062" cy="1242483"/>
            <a:chOff x="0" y="0"/>
            <a:chExt cx="9230749" cy="1656645"/>
          </a:xfrm>
        </p:grpSpPr>
        <p:sp>
          <p:nvSpPr>
            <p:cNvPr id="15" name="TextBox 15"/>
            <p:cNvSpPr txBox="1"/>
            <p:nvPr/>
          </p:nvSpPr>
          <p:spPr>
            <a:xfrm>
              <a:off x="0" y="1152774"/>
              <a:ext cx="6771309" cy="503871"/>
            </a:xfrm>
            <a:prstGeom prst="rect">
              <a:avLst/>
            </a:prstGeom>
          </p:spPr>
          <p:txBody>
            <a:bodyPr lIns="0" tIns="0" rIns="0" bIns="0" rtlCol="0" anchor="t">
              <a:spAutoFit/>
            </a:bodyPr>
            <a:lstStyle/>
            <a:p>
              <a:pPr>
                <a:lnSpc>
                  <a:spcPts val="3405"/>
                </a:lnSpc>
              </a:pPr>
              <a:endParaRPr/>
            </a:p>
          </p:txBody>
        </p:sp>
        <p:sp>
          <p:nvSpPr>
            <p:cNvPr id="16" name="TextBox 16"/>
            <p:cNvSpPr txBox="1"/>
            <p:nvPr/>
          </p:nvSpPr>
          <p:spPr>
            <a:xfrm>
              <a:off x="140931" y="-57150"/>
              <a:ext cx="9089818" cy="625556"/>
            </a:xfrm>
            <a:prstGeom prst="rect">
              <a:avLst/>
            </a:prstGeom>
          </p:spPr>
          <p:txBody>
            <a:bodyPr lIns="0" tIns="0" rIns="0" bIns="0" rtlCol="0" anchor="t">
              <a:spAutoFit/>
            </a:bodyPr>
            <a:lstStyle/>
            <a:p>
              <a:pPr marL="0" lvl="0" indent="0" algn="l">
                <a:lnSpc>
                  <a:spcPts val="3916"/>
                </a:lnSpc>
                <a:spcBef>
                  <a:spcPct val="0"/>
                </a:spcBef>
              </a:pPr>
              <a:r>
                <a:rPr lang="en-US" sz="2797">
                  <a:solidFill>
                    <a:srgbClr val="000000"/>
                  </a:solidFill>
                  <a:latin typeface="HK Grotesk Bold"/>
                </a:rPr>
                <a:t>Anthony Joshua vs. Andy Ruiz Jr.</a:t>
              </a:r>
            </a:p>
          </p:txBody>
        </p:sp>
        <p:sp>
          <p:nvSpPr>
            <p:cNvPr id="17" name="AutoShape 17"/>
            <p:cNvSpPr/>
            <p:nvPr/>
          </p:nvSpPr>
          <p:spPr>
            <a:xfrm>
              <a:off x="140931" y="802027"/>
              <a:ext cx="9089818" cy="0"/>
            </a:xfrm>
            <a:prstGeom prst="line">
              <a:avLst/>
            </a:prstGeom>
            <a:ln w="12700" cap="rnd">
              <a:solidFill>
                <a:srgbClr val="DFDEDE"/>
              </a:solidFill>
              <a:prstDash val="solid"/>
              <a:headEnd type="none" w="sm" len="sm"/>
              <a:tailEnd type="none" w="sm" len="sm"/>
            </a:ln>
          </p:spPr>
        </p:sp>
      </p:grpSp>
      <p:pic>
        <p:nvPicPr>
          <p:cNvPr id="18" name="Picture 18"/>
          <p:cNvPicPr>
            <a:picLocks noChangeAspect="1"/>
          </p:cNvPicPr>
          <p:nvPr/>
        </p:nvPicPr>
        <p:blipFill>
          <a:blip r:embed="rId2"/>
          <a:srcRect/>
          <a:stretch>
            <a:fillRect/>
          </a:stretch>
        </p:blipFill>
        <p:spPr>
          <a:xfrm>
            <a:off x="558947" y="3081151"/>
            <a:ext cx="3975226" cy="5300301"/>
          </a:xfrm>
          <a:prstGeom prst="rect">
            <a:avLst/>
          </a:prstGeom>
        </p:spPr>
      </p:pic>
      <p:sp>
        <p:nvSpPr>
          <p:cNvPr id="19" name="TextBox 19"/>
          <p:cNvSpPr txBox="1"/>
          <p:nvPr/>
        </p:nvSpPr>
        <p:spPr>
          <a:xfrm>
            <a:off x="6005989" y="4188832"/>
            <a:ext cx="4083212" cy="1937911"/>
          </a:xfrm>
          <a:prstGeom prst="rect">
            <a:avLst/>
          </a:prstGeom>
        </p:spPr>
        <p:txBody>
          <a:bodyPr lIns="0" tIns="0" rIns="0" bIns="0" rtlCol="0" anchor="t">
            <a:spAutoFit/>
          </a:bodyPr>
          <a:lstStyle/>
          <a:p>
            <a:pPr>
              <a:lnSpc>
                <a:spcPts val="15289"/>
              </a:lnSpc>
            </a:pPr>
            <a:r>
              <a:rPr lang="en-US" sz="12957" spc="272">
                <a:solidFill>
                  <a:srgbClr val="FFED00">
                    <a:alpha val="60784"/>
                  </a:srgbClr>
                </a:solidFill>
                <a:latin typeface="Antonio Bold"/>
              </a:rPr>
              <a:t>2017</a:t>
            </a:r>
          </a:p>
        </p:txBody>
      </p:sp>
      <p:sp>
        <p:nvSpPr>
          <p:cNvPr id="20" name="TextBox 20"/>
          <p:cNvSpPr txBox="1"/>
          <p:nvPr/>
        </p:nvSpPr>
        <p:spPr>
          <a:xfrm>
            <a:off x="6045663" y="7507329"/>
            <a:ext cx="3787508" cy="1937911"/>
          </a:xfrm>
          <a:prstGeom prst="rect">
            <a:avLst/>
          </a:prstGeom>
        </p:spPr>
        <p:txBody>
          <a:bodyPr lIns="0" tIns="0" rIns="0" bIns="0" rtlCol="0" anchor="t">
            <a:spAutoFit/>
          </a:bodyPr>
          <a:lstStyle/>
          <a:p>
            <a:pPr>
              <a:lnSpc>
                <a:spcPts val="15289"/>
              </a:lnSpc>
            </a:pPr>
            <a:r>
              <a:rPr lang="en-US" sz="12957">
                <a:solidFill>
                  <a:srgbClr val="FFED00">
                    <a:alpha val="60784"/>
                  </a:srgbClr>
                </a:solidFill>
                <a:latin typeface="Antonio Bold"/>
              </a:rPr>
              <a:t>2019</a:t>
            </a:r>
          </a:p>
        </p:txBody>
      </p:sp>
      <p:sp>
        <p:nvSpPr>
          <p:cNvPr id="21" name="TextBox 21"/>
          <p:cNvSpPr txBox="1"/>
          <p:nvPr/>
        </p:nvSpPr>
        <p:spPr>
          <a:xfrm>
            <a:off x="10336238" y="7997401"/>
            <a:ext cx="6923062" cy="1897667"/>
          </a:xfrm>
          <a:prstGeom prst="rect">
            <a:avLst/>
          </a:prstGeom>
        </p:spPr>
        <p:txBody>
          <a:bodyPr lIns="0" tIns="0" rIns="0" bIns="0" rtlCol="0" anchor="t">
            <a:spAutoFit/>
          </a:bodyPr>
          <a:lstStyle/>
          <a:p>
            <a:pPr marL="467140" lvl="1" indent="-233570">
              <a:lnSpc>
                <a:spcPts val="3029"/>
              </a:lnSpc>
              <a:buFont typeface="Arial"/>
              <a:buChar char="•"/>
            </a:pPr>
            <a:r>
              <a:rPr lang="en-US" sz="2163">
                <a:solidFill>
                  <a:srgbClr val="000000"/>
                </a:solidFill>
                <a:latin typeface="HK Grotesk Light"/>
              </a:rPr>
              <a:t>The Joshua/Ruiz Jr. rematch broke the all-time UK pay-per-view (PPV) record, totaling 1.575 million buys in the United Kingdom</a:t>
            </a:r>
          </a:p>
          <a:p>
            <a:pPr marL="467140" lvl="1" indent="-233570">
              <a:lnSpc>
                <a:spcPts val="3029"/>
              </a:lnSpc>
              <a:buFont typeface="Arial"/>
              <a:buChar char="•"/>
            </a:pPr>
            <a:r>
              <a:rPr lang="en-US" sz="2163">
                <a:solidFill>
                  <a:srgbClr val="000000"/>
                </a:solidFill>
                <a:latin typeface="HK Grotesk Light"/>
              </a:rPr>
              <a:t>In the U.S., the fight was live-streamed on DAZN with an audience of 1.8 million viewers</a:t>
            </a:r>
          </a:p>
        </p:txBody>
      </p:sp>
      <p:sp>
        <p:nvSpPr>
          <p:cNvPr id="22" name="TextBox 22"/>
          <p:cNvSpPr txBox="1"/>
          <p:nvPr/>
        </p:nvSpPr>
        <p:spPr>
          <a:xfrm>
            <a:off x="10336238" y="1699453"/>
            <a:ext cx="6923062" cy="1897667"/>
          </a:xfrm>
          <a:prstGeom prst="rect">
            <a:avLst/>
          </a:prstGeom>
        </p:spPr>
        <p:txBody>
          <a:bodyPr lIns="0" tIns="0" rIns="0" bIns="0" rtlCol="0" anchor="t">
            <a:spAutoFit/>
          </a:bodyPr>
          <a:lstStyle/>
          <a:p>
            <a:pPr marL="467140" lvl="1" indent="-233570">
              <a:lnSpc>
                <a:spcPts val="3029"/>
              </a:lnSpc>
              <a:buFont typeface="Arial"/>
              <a:buChar char="•"/>
            </a:pPr>
            <a:r>
              <a:rPr lang="en-US" sz="2163">
                <a:solidFill>
                  <a:srgbClr val="000000"/>
                </a:solidFill>
                <a:latin typeface="HK Grotesk Light"/>
              </a:rPr>
              <a:t>Dubbed the "Fight of the Century", Mayweather vs. Pacquiao was one of the most hyped fights in the history of the sport</a:t>
            </a:r>
          </a:p>
          <a:p>
            <a:pPr marL="467140" lvl="1" indent="-233570">
              <a:lnSpc>
                <a:spcPts val="3029"/>
              </a:lnSpc>
              <a:buFont typeface="Arial"/>
              <a:buChar char="•"/>
            </a:pPr>
            <a:r>
              <a:rPr lang="en-US" sz="2163">
                <a:solidFill>
                  <a:srgbClr val="000000"/>
                </a:solidFill>
                <a:latin typeface="HK Grotesk Light"/>
              </a:rPr>
              <a:t>The bout drew 5.77 million pay-per-view buys, a new record that still stands today </a:t>
            </a:r>
          </a:p>
        </p:txBody>
      </p:sp>
      <p:sp>
        <p:nvSpPr>
          <p:cNvPr id="23" name="TextBox 23"/>
          <p:cNvSpPr txBox="1"/>
          <p:nvPr/>
        </p:nvSpPr>
        <p:spPr>
          <a:xfrm>
            <a:off x="10389088" y="4952483"/>
            <a:ext cx="6923062" cy="1516667"/>
          </a:xfrm>
          <a:prstGeom prst="rect">
            <a:avLst/>
          </a:prstGeom>
        </p:spPr>
        <p:txBody>
          <a:bodyPr lIns="0" tIns="0" rIns="0" bIns="0" rtlCol="0" anchor="t">
            <a:spAutoFit/>
          </a:bodyPr>
          <a:lstStyle/>
          <a:p>
            <a:pPr marL="467140" lvl="1" indent="-233570">
              <a:lnSpc>
                <a:spcPts val="3029"/>
              </a:lnSpc>
              <a:buFont typeface="Arial"/>
              <a:buChar char="•"/>
            </a:pPr>
            <a:r>
              <a:rPr lang="en-US" sz="2163">
                <a:solidFill>
                  <a:srgbClr val="000000"/>
                </a:solidFill>
                <a:latin typeface="HK Grotesk Light"/>
              </a:rPr>
              <a:t>Álvarez has been a part of some of the biggest grossing fights of all time and the bout vs. Golovkin was one of the biggest, generating 1.3 million PPV buys and more than $110 million in total revenue </a:t>
            </a:r>
          </a:p>
        </p:txBody>
      </p:sp>
      <p:sp>
        <p:nvSpPr>
          <p:cNvPr id="24" name="TextBox 24"/>
          <p:cNvSpPr txBox="1"/>
          <p:nvPr/>
        </p:nvSpPr>
        <p:spPr>
          <a:xfrm>
            <a:off x="578400" y="9759054"/>
            <a:ext cx="6591302" cy="233928"/>
          </a:xfrm>
          <a:prstGeom prst="rect">
            <a:avLst/>
          </a:prstGeom>
        </p:spPr>
        <p:txBody>
          <a:bodyPr lIns="0" tIns="0" rIns="0" bIns="0" rtlCol="0" anchor="t">
            <a:spAutoFit/>
          </a:bodyPr>
          <a:lstStyle/>
          <a:p>
            <a:pPr marL="0" lvl="0" indent="0" algn="l">
              <a:lnSpc>
                <a:spcPts val="1806"/>
              </a:lnSpc>
              <a:spcBef>
                <a:spcPct val="0"/>
              </a:spcBef>
            </a:pPr>
            <a:r>
              <a:rPr lang="en-US" sz="1290" spc="249">
                <a:solidFill>
                  <a:srgbClr val="000000"/>
                </a:solidFill>
                <a:latin typeface="HK Grotesk Bold Bold"/>
              </a:rPr>
              <a:t>WWW.SPORTSCAREERCONSULTING.COM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1608</Words>
  <Application>Microsoft Macintosh PowerPoint</Application>
  <PresentationFormat>Custom</PresentationFormat>
  <Paragraphs>142</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Antonio Bold</vt:lpstr>
      <vt:lpstr>HK Grotesk Bold Bold</vt:lpstr>
      <vt:lpstr>HK Grotesk Bold</vt:lpstr>
      <vt:lpstr>Antonio Bold Italics</vt:lpstr>
      <vt:lpstr>Arimo</vt:lpstr>
      <vt:lpstr>HK Grotesk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PPV History Presentation</dc:title>
  <cp:lastModifiedBy>Chris Lindauer</cp:lastModifiedBy>
  <cp:revision>3</cp:revision>
  <dcterms:created xsi:type="dcterms:W3CDTF">2006-08-16T00:00:00Z</dcterms:created>
  <dcterms:modified xsi:type="dcterms:W3CDTF">2021-08-02T23:36:53Z</dcterms:modified>
  <dc:identifier>DAEkT6lBeWE</dc:identifier>
</cp:coreProperties>
</file>