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4" r:id="rId2"/>
  </p:sldMasterIdLst>
  <p:notesMasterIdLst>
    <p:notesMasterId r:id="rId18"/>
  </p:notesMasterIdLst>
  <p:sldIdLst>
    <p:sldId id="256" r:id="rId3"/>
    <p:sldId id="257" r:id="rId4"/>
    <p:sldId id="258" r:id="rId5"/>
    <p:sldId id="27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5143500" type="screen16x9"/>
  <p:notesSz cx="6858000" cy="9144000"/>
  <p:embeddedFontLst>
    <p:embeddedFont>
      <p:font typeface="Montserrat" pitchFamily="2" charset="77"/>
      <p:bold r:id="rId19"/>
      <p:italic r:id="rId20"/>
      <p:boldItalic r:id="rId21"/>
    </p:embeddedFont>
    <p:embeddedFont>
      <p:font typeface="Oswald" pitchFamily="2" charset="77"/>
      <p:regular r:id="rId22"/>
      <p:bold r:id="rId23"/>
    </p:embeddedFont>
    <p:embeddedFont>
      <p:font typeface="Proxima Nova" panose="02000506030000020004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b838429023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b838429023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b838429023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b838429023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b838429023_1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b838429023_1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b838429023_2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b838429023_2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b838429023_2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b838429023_2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b838429023_2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b838429023_2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5633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b83842902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b838429023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b838429023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b838429023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f9262ee2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f9262ee2f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7290233416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7290233416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7f9262ee2f_0_26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7f9262ee2f_0_26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57150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56" name="Google Shape;156;p3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hyperlink" Target="https://docs.google.com/spreadsheets/d/1dsAxRs6wVa1AxF2MyAgXli6AzNvPw0jJ2NySZImw5xs/edit#gid=184362016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GENESIS OF SEM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>
                <a:latin typeface="Arial"/>
                <a:ea typeface="Arial"/>
                <a:cs typeface="Arial"/>
                <a:sym typeface="Arial"/>
              </a:rPr>
              <a:t>LESSON 1.1</a:t>
            </a:r>
            <a:endParaRPr sz="2200" b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7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INDUSTRY SIZE &amp; SCOPE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7"/>
          <p:cNvSpPr txBox="1">
            <a:spLocks noGrp="1"/>
          </p:cNvSpPr>
          <p:nvPr>
            <p:ph type="body" idx="1"/>
          </p:nvPr>
        </p:nvSpPr>
        <p:spPr>
          <a:xfrm>
            <a:off x="3507325" y="1282900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entertainment industry extends from movies, television and radio, to theatre, home entertainment, amusement/theme parks, gaming and much more. 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Consumers have shown an insatiable appetite for entertainment resulting in an industry boom. 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47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60" name="Google Shape;26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2" name="Google Shape;262;p47"/>
          <p:cNvPicPr preferRelativeResize="0"/>
          <p:nvPr/>
        </p:nvPicPr>
        <p:blipFill rotWithShape="1">
          <a:blip r:embed="rId4">
            <a:alphaModFix/>
          </a:blip>
          <a:srcRect t="9183" b="9183"/>
          <a:stretch/>
        </p:blipFill>
        <p:spPr>
          <a:xfrm>
            <a:off x="344900" y="1282900"/>
            <a:ext cx="3080100" cy="23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8"/>
          <p:cNvSpPr txBox="1">
            <a:spLocks noGrp="1"/>
          </p:cNvSpPr>
          <p:nvPr>
            <p:ph type="title" idx="6"/>
          </p:nvPr>
        </p:nvSpPr>
        <p:spPr>
          <a:xfrm>
            <a:off x="1048450" y="19993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9,566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48"/>
          <p:cNvSpPr txBox="1">
            <a:spLocks noGrp="1"/>
          </p:cNvSpPr>
          <p:nvPr>
            <p:ph type="title"/>
          </p:nvPr>
        </p:nvSpPr>
        <p:spPr>
          <a:xfrm>
            <a:off x="3538500" y="2617750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MOVIE TICKETS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8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Number of movie tickets sold each year for U.S. theaters.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8"/>
          <p:cNvSpPr txBox="1">
            <a:spLocks noGrp="1"/>
          </p:cNvSpPr>
          <p:nvPr>
            <p:ph type="title" idx="2"/>
          </p:nvPr>
        </p:nvSpPr>
        <p:spPr>
          <a:xfrm>
            <a:off x="6028553" y="2617750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VIRTUAL REALITY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8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Revenue for VR market in 2018.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Expected to reach $2B in 2023.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48"/>
          <p:cNvSpPr txBox="1">
            <a:spLocks noGrp="1"/>
          </p:cNvSpPr>
          <p:nvPr>
            <p:ph type="title" idx="4"/>
          </p:nvPr>
        </p:nvSpPr>
        <p:spPr>
          <a:xfrm>
            <a:off x="1093750" y="2617750"/>
            <a:ext cx="19764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RADIO STATIONS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48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Number of radio stations in the U.S.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8"/>
          <p:cNvSpPr txBox="1">
            <a:spLocks noGrp="1"/>
          </p:cNvSpPr>
          <p:nvPr>
            <p:ph type="title" idx="7"/>
          </p:nvPr>
        </p:nvSpPr>
        <p:spPr>
          <a:xfrm>
            <a:off x="3538500" y="19993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1.4 B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48"/>
          <p:cNvSpPr txBox="1">
            <a:spLocks noGrp="1"/>
          </p:cNvSpPr>
          <p:nvPr>
            <p:ph type="title" idx="8"/>
          </p:nvPr>
        </p:nvSpPr>
        <p:spPr>
          <a:xfrm>
            <a:off x="6028550" y="19993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$934 M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6" name="Google Shape;276;p48"/>
          <p:cNvCxnSpPr/>
          <p:nvPr/>
        </p:nvCxnSpPr>
        <p:spPr>
          <a:xfrm>
            <a:off x="1883350" y="27747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77" name="Google Shape;277;p48"/>
          <p:cNvCxnSpPr/>
          <p:nvPr/>
        </p:nvCxnSpPr>
        <p:spPr>
          <a:xfrm>
            <a:off x="4373400" y="27747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78" name="Google Shape;278;p48"/>
          <p:cNvCxnSpPr/>
          <p:nvPr/>
        </p:nvCxnSpPr>
        <p:spPr>
          <a:xfrm>
            <a:off x="6863450" y="27747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79" name="Google Shape;279;p48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Price Waterhouse Cooper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0" name="Google Shape;280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4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82" name="Google Shape;282;p48"/>
          <p:cNvSpPr txBox="1">
            <a:spLocks noGrp="1"/>
          </p:cNvSpPr>
          <p:nvPr>
            <p:ph type="title" idx="6"/>
          </p:nvPr>
        </p:nvSpPr>
        <p:spPr>
          <a:xfrm>
            <a:off x="605075" y="369988"/>
            <a:ext cx="54864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Arial"/>
                <a:ea typeface="Arial"/>
                <a:cs typeface="Arial"/>
                <a:sym typeface="Arial"/>
              </a:rPr>
              <a:t>ENTERTAINMENT SECTORS</a:t>
            </a:r>
            <a:endParaRPr sz="28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3" name="Google Shape;283;p48"/>
          <p:cNvCxnSpPr/>
          <p:nvPr/>
        </p:nvCxnSpPr>
        <p:spPr>
          <a:xfrm>
            <a:off x="681275" y="3097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84" name="Google Shape;284;p48"/>
          <p:cNvSpPr txBox="1"/>
          <p:nvPr/>
        </p:nvSpPr>
        <p:spPr>
          <a:xfrm>
            <a:off x="605075" y="754000"/>
            <a:ext cx="5959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Broadly measured, the entertainment and media industry spans multiple sectors.</a:t>
            </a:r>
            <a:endParaRPr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491600" cy="9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ENTERTAINMENT INDUSTRY REVENUE STREAMS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0" name="Google Shape;290;p4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91" name="Google Shape;291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93" name="Google Shape;293;p49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US Census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4" name="Google Shape;294;p49" title="Overall Spending (in millions of dollars)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4638" y="1018500"/>
            <a:ext cx="5614725" cy="34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0"/>
          <p:cNvSpPr txBox="1">
            <a:spLocks noGrp="1"/>
          </p:cNvSpPr>
          <p:nvPr>
            <p:ph type="ctrTitle"/>
          </p:nvPr>
        </p:nvSpPr>
        <p:spPr>
          <a:xfrm>
            <a:off x="1850550" y="1029575"/>
            <a:ext cx="5442900" cy="286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However, these figures have shifted as the industry was impacted by the fallout from the 2020-2021 COVID-19 pandemic.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5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1"/>
          <p:cNvSpPr txBox="1">
            <a:spLocks noGrp="1"/>
          </p:cNvSpPr>
          <p:nvPr>
            <p:ph type="title"/>
          </p:nvPr>
        </p:nvSpPr>
        <p:spPr>
          <a:xfrm>
            <a:off x="5337175" y="32260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DISCUSSION TOPIC: COVID-19 IMPACT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51"/>
          <p:cNvSpPr txBox="1">
            <a:spLocks noGrp="1"/>
          </p:cNvSpPr>
          <p:nvPr>
            <p:ph type="body" idx="1"/>
          </p:nvPr>
        </p:nvSpPr>
        <p:spPr>
          <a:xfrm>
            <a:off x="5337175" y="15403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How has the COVID-19 health crisis impacted the sports and entertainment industry?  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Have all segments of the industry been impacted in the same way?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Do you think the industry will recover?  Why or why not?  How?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8" name="Google Shape;308;p51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309" name="Google Shape;309;p51"/>
          <p:cNvPicPr preferRelativeResize="0"/>
          <p:nvPr/>
        </p:nvPicPr>
        <p:blipFill rotWithShape="1">
          <a:blip r:embed="rId3">
            <a:alphaModFix/>
          </a:blip>
          <a:srcRect l="22026" r="22026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310" name="Google Shape;31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5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ctrTitle"/>
          </p:nvPr>
        </p:nvSpPr>
        <p:spPr>
          <a:xfrm>
            <a:off x="429150" y="2050550"/>
            <a:ext cx="8285700" cy="256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SEM is the acronym for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2000"/>
              </a:spcAft>
              <a:buNone/>
            </a:pPr>
            <a:r>
              <a:rPr lang="en" u="sng"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ports and </a:t>
            </a:r>
            <a:r>
              <a:rPr lang="en" u="sng"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ntertainment </a:t>
            </a:r>
            <a:r>
              <a:rPr lang="en" u="sng"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arketing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4" name="Google Shape;174;p39"/>
          <p:cNvSpPr txBox="1">
            <a:spLocks noGrp="1"/>
          </p:cNvSpPr>
          <p:nvPr>
            <p:ph type="title" idx="4294967295"/>
          </p:nvPr>
        </p:nvSpPr>
        <p:spPr>
          <a:xfrm>
            <a:off x="999750" y="728075"/>
            <a:ext cx="7144500" cy="9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WHAT IS SEM?</a:t>
            </a:r>
            <a:endParaRPr sz="4500" b="1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" name="Google Shape;175;p39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>
            <a:spLocks noGrp="1"/>
          </p:cNvSpPr>
          <p:nvPr>
            <p:ph type="title"/>
          </p:nvPr>
        </p:nvSpPr>
        <p:spPr>
          <a:xfrm>
            <a:off x="5337175" y="4629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SEM IS A RELATIVELY NEW CONCEPT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40"/>
          <p:cNvSpPr txBox="1">
            <a:spLocks noGrp="1"/>
          </p:cNvSpPr>
          <p:nvPr>
            <p:ph type="body" idx="1"/>
          </p:nvPr>
        </p:nvSpPr>
        <p:spPr>
          <a:xfrm>
            <a:off x="5337175" y="17169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latin typeface="Arial"/>
                <a:ea typeface="Arial"/>
                <a:cs typeface="Arial"/>
                <a:sym typeface="Arial"/>
              </a:rPr>
              <a:t>Forms of sports marketing started as early as 1858 (first known athletic event to charge admission took place at a baseball game).</a:t>
            </a: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 dirty="0">
                <a:latin typeface="Arial"/>
                <a:ea typeface="Arial"/>
                <a:cs typeface="Arial"/>
                <a:sym typeface="Arial"/>
              </a:rPr>
              <a:t>Entertainment as we know it today (movies, radio, television, music) exploded from 1900 on, and as technology improved, so did the products being offered.</a:t>
            </a: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" name="Google Shape;182;p40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83" name="Google Shape;183;p40"/>
          <p:cNvPicPr preferRelativeResize="0"/>
          <p:nvPr/>
        </p:nvPicPr>
        <p:blipFill rotWithShape="1">
          <a:blip r:embed="rId3">
            <a:alphaModFix/>
          </a:blip>
          <a:srcRect l="17620" r="1762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184" name="Google Shape;18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>
            <a:spLocks noGrp="1"/>
          </p:cNvSpPr>
          <p:nvPr>
            <p:ph type="title"/>
          </p:nvPr>
        </p:nvSpPr>
        <p:spPr>
          <a:xfrm>
            <a:off x="5337175" y="1041407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>
                <a:latin typeface="+mn-lt"/>
              </a:rPr>
              <a:t>SEM IS A RELATIVELY NEW CONCEPT</a:t>
            </a:r>
            <a:endParaRPr sz="1900" b="1" dirty="0">
              <a:latin typeface="+mn-lt"/>
            </a:endParaRPr>
          </a:p>
        </p:txBody>
      </p:sp>
      <p:sp>
        <p:nvSpPr>
          <p:cNvPr id="181" name="Google Shape;181;p40"/>
          <p:cNvSpPr txBox="1">
            <a:spLocks noGrp="1"/>
          </p:cNvSpPr>
          <p:nvPr>
            <p:ph type="body" idx="1"/>
          </p:nvPr>
        </p:nvSpPr>
        <p:spPr>
          <a:xfrm>
            <a:off x="5337175" y="2295357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sz="1400" dirty="0">
                <a:latin typeface="+mn-lt"/>
              </a:rPr>
              <a:t>The 1900’s also brought the advent of carnivals, amusement parks, and theme parks which evolved from (but did not completely  replace) fairs, circuses and festivals.</a:t>
            </a:r>
          </a:p>
        </p:txBody>
      </p:sp>
      <p:cxnSp>
        <p:nvCxnSpPr>
          <p:cNvPr id="182" name="Google Shape;182;p40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83" name="Google Shape;183;p40"/>
          <p:cNvPicPr preferRelativeResize="0"/>
          <p:nvPr/>
        </p:nvPicPr>
        <p:blipFill>
          <a:blip r:embed="rId3"/>
          <a:srcRect l="22108" r="22108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184" name="Google Shape;18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939898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MANY EVENTS INFLUENCED GROWTH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42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Industry evolved as fan support grew with willingness to spend discretionary income on sports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emergence of radio and television increase exposure to sports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2" name="Google Shape;202;p42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03" name="Google Shape;20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05" name="Google Shape;205;p42"/>
          <p:cNvPicPr preferRelativeResize="0"/>
          <p:nvPr/>
        </p:nvPicPr>
        <p:blipFill rotWithShape="1">
          <a:blip r:embed="rId4">
            <a:alphaModFix/>
          </a:blip>
          <a:srcRect l="28619" t="5267" r="643"/>
          <a:stretch/>
        </p:blipFill>
        <p:spPr>
          <a:xfrm>
            <a:off x="6136100" y="1129575"/>
            <a:ext cx="2668500" cy="2322900"/>
          </a:xfrm>
          <a:prstGeom prst="snip2DiagRect">
            <a:avLst>
              <a:gd name="adj1" fmla="val 0"/>
              <a:gd name="adj2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3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THE EVOLUTION OF SEM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43"/>
          <p:cNvSpPr txBox="1">
            <a:spLocks noGrp="1"/>
          </p:cNvSpPr>
          <p:nvPr>
            <p:ph type="body" idx="1"/>
          </p:nvPr>
        </p:nvSpPr>
        <p:spPr>
          <a:xfrm>
            <a:off x="3507325" y="1194650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Corporations began to see the benefit with sports affiliations, resulting in a sponsorship boom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Celebrity endorsements and naming rights deals became common industry practice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Advancement of technologies making it easier to consume sports and entertainment while more sports and entertainment properties are introduced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2" name="Google Shape;212;p43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13" name="Google Shape;21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5" name="Google Shape;215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3150" y="1052150"/>
            <a:ext cx="2505900" cy="318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4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INDUSTRY SIZE &amp; SCOPE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4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2" name="Google Shape;222;p44"/>
          <p:cNvSpPr txBox="1">
            <a:spLocks noGrp="1"/>
          </p:cNvSpPr>
          <p:nvPr>
            <p:ph type="title"/>
          </p:nvPr>
        </p:nvSpPr>
        <p:spPr>
          <a:xfrm>
            <a:off x="4783522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$1.5 trillion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44"/>
          <p:cNvSpPr txBox="1">
            <a:spLocks noGrp="1"/>
          </p:cNvSpPr>
          <p:nvPr>
            <p:ph type="subTitle" idx="1"/>
          </p:nvPr>
        </p:nvSpPr>
        <p:spPr>
          <a:xfrm>
            <a:off x="4783522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Size of the Global Sports Industry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44"/>
          <p:cNvSpPr txBox="1">
            <a:spLocks noGrp="1"/>
          </p:cNvSpPr>
          <p:nvPr>
            <p:ph type="title" idx="5"/>
          </p:nvPr>
        </p:nvSpPr>
        <p:spPr>
          <a:xfrm>
            <a:off x="2293472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$498 billion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44"/>
          <p:cNvSpPr txBox="1">
            <a:spLocks noGrp="1"/>
          </p:cNvSpPr>
          <p:nvPr>
            <p:ph type="subTitle" idx="6"/>
          </p:nvPr>
        </p:nvSpPr>
        <p:spPr>
          <a:xfrm>
            <a:off x="2293472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Size of U.S. Sports Industry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" name="Google Shape;226;p44"/>
          <p:cNvCxnSpPr/>
          <p:nvPr/>
        </p:nvCxnSpPr>
        <p:spPr>
          <a:xfrm>
            <a:off x="5681122" y="33888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27" name="Google Shape;227;p44"/>
          <p:cNvCxnSpPr/>
          <p:nvPr/>
        </p:nvCxnSpPr>
        <p:spPr>
          <a:xfrm>
            <a:off x="3191075" y="33888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8" name="Google Shape;228;p44"/>
          <p:cNvSpPr/>
          <p:nvPr/>
        </p:nvSpPr>
        <p:spPr>
          <a:xfrm>
            <a:off x="2984675" y="1887150"/>
            <a:ext cx="684600" cy="684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44"/>
          <p:cNvSpPr/>
          <p:nvPr/>
        </p:nvSpPr>
        <p:spPr>
          <a:xfrm>
            <a:off x="5474722" y="1887150"/>
            <a:ext cx="684600" cy="684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0" name="Google Shape;23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44"/>
          <p:cNvSpPr txBox="1"/>
          <p:nvPr/>
        </p:nvSpPr>
        <p:spPr>
          <a:xfrm>
            <a:off x="1018675" y="1082850"/>
            <a:ext cx="5959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The sports business industry is one of the largest and fastest growing industries in the United States.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33" name="Google Shape;233;p44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Plunkett Research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52775" y="1959026"/>
            <a:ext cx="548400" cy="548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2825" y="1959008"/>
            <a:ext cx="548400" cy="54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5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0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How does the size of the </a:t>
            </a:r>
            <a:r>
              <a:rPr lang="en" i="1">
                <a:latin typeface="Arial"/>
                <a:ea typeface="Arial"/>
                <a:cs typeface="Arial"/>
                <a:sym typeface="Arial"/>
              </a:rPr>
              <a:t>sports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industry </a:t>
            </a:r>
            <a:br>
              <a:rPr lang="en">
                <a:latin typeface="Arial"/>
                <a:ea typeface="Arial"/>
                <a:cs typeface="Arial"/>
                <a:sym typeface="Arial"/>
              </a:rPr>
            </a:br>
            <a:r>
              <a:rPr lang="en">
                <a:latin typeface="Arial"/>
                <a:ea typeface="Arial"/>
                <a:cs typeface="Arial"/>
                <a:sym typeface="Arial"/>
              </a:rPr>
              <a:t>stack up against other industries?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491600" cy="9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SPORTS INDUSTRY REVENUE STREAMS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8" name="Google Shape;248;p46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49" name="Google Shape;24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1" name="Google Shape;251;p46" title="Points scored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2125" y="1023775"/>
            <a:ext cx="6063924" cy="3749524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6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Source: Plunkett Sports Industry Almanac</a:t>
            </a:r>
            <a:endParaRPr sz="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</Words>
  <Application>Microsoft Macintosh PowerPoint</Application>
  <PresentationFormat>On-screen Show (16:9)</PresentationFormat>
  <Paragraphs>64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Oswald</vt:lpstr>
      <vt:lpstr>Arial</vt:lpstr>
      <vt:lpstr>Proxima Nova</vt:lpstr>
      <vt:lpstr>Montserrat</vt:lpstr>
      <vt:lpstr>Futuristic Background by Slidesgo</vt:lpstr>
      <vt:lpstr>Slidesgo Final Pages</vt:lpstr>
      <vt:lpstr>GENESIS OF SEM</vt:lpstr>
      <vt:lpstr>SEM is the acronym for Sports and Entertainment Marketing</vt:lpstr>
      <vt:lpstr>SEM IS A RELATIVELY NEW CONCEPT</vt:lpstr>
      <vt:lpstr>SEM IS A RELATIVELY NEW CONCEPT</vt:lpstr>
      <vt:lpstr>MANY EVENTS INFLUENCED GROWTH</vt:lpstr>
      <vt:lpstr>THE EVOLUTION OF SEM</vt:lpstr>
      <vt:lpstr>INDUSTRY SIZE &amp; SCOPE</vt:lpstr>
      <vt:lpstr>How does the size of the sports industry  stack up against other industries?</vt:lpstr>
      <vt:lpstr>SPORTS INDUSTRY REVENUE STREAMS</vt:lpstr>
      <vt:lpstr>INDUSTRY SIZE &amp; SCOPE</vt:lpstr>
      <vt:lpstr>9,566</vt:lpstr>
      <vt:lpstr>ENTERTAINMENT INDUSTRY REVENUE STREAMS</vt:lpstr>
      <vt:lpstr>However, these figures have shifted as the industry was impacted by the fallout from the 2020-2021 COVID-19 pandemic.</vt:lpstr>
      <vt:lpstr>DISCUSSION TOPIC: COVID-19 IMPACT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GENESIS OF SEM</dc:title>
  <cp:lastModifiedBy>Chris Lindauer</cp:lastModifiedBy>
  <cp:revision>1</cp:revision>
  <dcterms:modified xsi:type="dcterms:W3CDTF">2021-08-02T01:54:49Z</dcterms:modified>
</cp:coreProperties>
</file>