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Proxima Nova"/>
      <p:regular r:id="rId21"/>
      <p:bold r:id="rId22"/>
      <p:boldItalic r:id="rId23"/>
    </p:embeddedFont>
    <p:embeddedFont>
      <p:font typeface="Montserrat"/>
      <p:bold r:id="rId24"/>
      <p:boldItalic r:id="rId25"/>
    </p:embeddedFont>
    <p:embeddedFont>
      <p:font typeface="Oswal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roximaNova-bold.fntdata"/><Relationship Id="rId21" Type="http://schemas.openxmlformats.org/officeDocument/2006/relationships/font" Target="fonts/ProximaNova-regular.fntdata"/><Relationship Id="rId24" Type="http://schemas.openxmlformats.org/officeDocument/2006/relationships/font" Target="fonts/Montserrat-bold.fntdata"/><Relationship Id="rId23" Type="http://schemas.openxmlformats.org/officeDocument/2006/relationships/font" Target="fonts/ProximaNova-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Oswald-regular.fntdata"/><Relationship Id="rId25" Type="http://schemas.openxmlformats.org/officeDocument/2006/relationships/font" Target="fonts/Montserrat-boldItalic.fntdata"/><Relationship Id="rId27"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7f9262ee2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7f9262ee2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e63cfe06c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e63cfe06c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e64c6af68d_0_8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e64c6af68d_0_8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e64c6af68d_0_8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e64c6af68d_0_8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e63cfe06c6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e63cfe06c6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7f9262ee2f_0_24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7f9262ee2f_0_24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64c6af6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64c6af6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b838429023_2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b838429023_2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e64c6af68d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e64c6af68d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e64c6af68d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e64c6af68d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e64c6af68d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e64c6af68d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e64c6af68d_0_4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e64c6af68d_0_4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e64c6af68d_0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e64c6af68d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e64c6af68d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e64c6af68d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57150"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indent="0" lvl="0" marL="0" rtl="0" algn="l">
              <a:spcBef>
                <a:spcPts val="300"/>
              </a:spcBef>
              <a:spcAft>
                <a:spcPts val="0"/>
              </a:spcAft>
              <a:buNone/>
            </a:pPr>
            <a:r>
              <a:t/>
            </a: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p:txBody>
      </p:sp>
      <p:sp>
        <p:nvSpPr>
          <p:cNvPr id="156" name="Google Shape;156;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9.jp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8"/>
          <p:cNvSpPr txBox="1"/>
          <p:nvPr>
            <p:ph type="ctrTitle"/>
          </p:nvPr>
        </p:nvSpPr>
        <p:spPr>
          <a:xfrm>
            <a:off x="1940250" y="1903475"/>
            <a:ext cx="52635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FANDOM</a:t>
            </a:r>
            <a:endParaRPr>
              <a:latin typeface="Arial"/>
              <a:ea typeface="Arial"/>
              <a:cs typeface="Arial"/>
              <a:sym typeface="Arial"/>
            </a:endParaRPr>
          </a:p>
        </p:txBody>
      </p:sp>
      <p:sp>
        <p:nvSpPr>
          <p:cNvPr id="163" name="Google Shape;163;p38"/>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LESSON 1.3</a:t>
            </a:r>
            <a:endParaRPr b="0" sz="220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7"/>
          <p:cNvSpPr txBox="1"/>
          <p:nvPr>
            <p:ph type="title"/>
          </p:nvPr>
        </p:nvSpPr>
        <p:spPr>
          <a:xfrm>
            <a:off x="5337175" y="843950"/>
            <a:ext cx="2837400" cy="1252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1900">
                <a:latin typeface="Arial"/>
                <a:ea typeface="Arial"/>
                <a:cs typeface="Arial"/>
                <a:sym typeface="Arial"/>
              </a:rPr>
              <a:t>“SUPERFANS”</a:t>
            </a:r>
            <a:endParaRPr b="1" sz="1900">
              <a:latin typeface="Arial"/>
              <a:ea typeface="Arial"/>
              <a:cs typeface="Arial"/>
              <a:sym typeface="Arial"/>
            </a:endParaRPr>
          </a:p>
        </p:txBody>
      </p:sp>
      <p:sp>
        <p:nvSpPr>
          <p:cNvPr id="248" name="Google Shape;248;p47"/>
          <p:cNvSpPr txBox="1"/>
          <p:nvPr>
            <p:ph idx="1" type="body"/>
          </p:nvPr>
        </p:nvSpPr>
        <p:spPr>
          <a:xfrm>
            <a:off x="5337175" y="2097900"/>
            <a:ext cx="2837400" cy="995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400">
                <a:latin typeface="Arial"/>
                <a:ea typeface="Arial"/>
                <a:cs typeface="Arial"/>
                <a:sym typeface="Arial"/>
              </a:rPr>
              <a:t>Fans who go to extremes to show their loyalty to their favorite team are often referred to as "superfans", and these fans are viewed as celebrities within their own communities.</a:t>
            </a:r>
            <a:endParaRPr sz="1400">
              <a:latin typeface="Arial"/>
              <a:ea typeface="Arial"/>
              <a:cs typeface="Arial"/>
              <a:sym typeface="Arial"/>
            </a:endParaRPr>
          </a:p>
        </p:txBody>
      </p:sp>
      <p:cxnSp>
        <p:nvCxnSpPr>
          <p:cNvPr id="249" name="Google Shape;249;p47"/>
          <p:cNvCxnSpPr/>
          <p:nvPr/>
        </p:nvCxnSpPr>
        <p:spPr>
          <a:xfrm>
            <a:off x="5225150"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0" name="Google Shape;250;p47"/>
          <p:cNvPicPr preferRelativeResize="0"/>
          <p:nvPr/>
        </p:nvPicPr>
        <p:blipFill rotWithShape="1">
          <a:blip r:embed="rId3">
            <a:alphaModFix/>
          </a:blip>
          <a:srcRect b="0" l="48424" r="3687" t="0"/>
          <a:stretch/>
        </p:blipFill>
        <p:spPr>
          <a:xfrm>
            <a:off x="-422250" y="-236700"/>
            <a:ext cx="4714800" cy="5616900"/>
          </a:xfrm>
          <a:prstGeom prst="flowChartDelay">
            <a:avLst/>
          </a:prstGeom>
          <a:noFill/>
          <a:ln>
            <a:noFill/>
          </a:ln>
        </p:spPr>
      </p:pic>
      <p:pic>
        <p:nvPicPr>
          <p:cNvPr id="251" name="Google Shape;251;p47"/>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52" name="Google Shape;252;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8"/>
          <p:cNvSpPr txBox="1"/>
          <p:nvPr>
            <p:ph type="ctrTitle"/>
          </p:nvPr>
        </p:nvSpPr>
        <p:spPr>
          <a:xfrm>
            <a:off x="590250" y="2050550"/>
            <a:ext cx="79635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2000"/>
              </a:spcAft>
              <a:buNone/>
            </a:pPr>
            <a:r>
              <a:rPr b="0" lang="en" sz="1800">
                <a:latin typeface="Arial"/>
                <a:ea typeface="Arial"/>
                <a:cs typeface="Arial"/>
                <a:sym typeface="Arial"/>
              </a:rPr>
              <a:t>The existence of fandom is what ultimately fuels today’s non-stop, around the clock media coverage of celebrities and sports stars and drives a culture in which athletes and celebrities are often forgiven for behavior that was once a lightning rod for criticism. </a:t>
            </a:r>
            <a:endParaRPr b="0" sz="1800">
              <a:latin typeface="Arial"/>
              <a:ea typeface="Arial"/>
              <a:cs typeface="Arial"/>
              <a:sym typeface="Arial"/>
            </a:endParaRPr>
          </a:p>
        </p:txBody>
      </p:sp>
      <p:pic>
        <p:nvPicPr>
          <p:cNvPr id="258" name="Google Shape;258;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9" name="Google Shape;259;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60" name="Google Shape;260;p48"/>
          <p:cNvSpPr txBox="1"/>
          <p:nvPr>
            <p:ph idx="4294967295" type="title"/>
          </p:nvPr>
        </p:nvSpPr>
        <p:spPr>
          <a:xfrm>
            <a:off x="182625" y="72807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500">
                <a:solidFill>
                  <a:schemeClr val="lt2"/>
                </a:solidFill>
                <a:latin typeface="Arial"/>
                <a:ea typeface="Arial"/>
                <a:cs typeface="Arial"/>
                <a:sym typeface="Arial"/>
              </a:rPr>
              <a:t>forgiveness</a:t>
            </a:r>
            <a:endParaRPr b="1" sz="4500">
              <a:solidFill>
                <a:schemeClr val="lt2"/>
              </a:solidFill>
              <a:latin typeface="Arial"/>
              <a:ea typeface="Arial"/>
              <a:cs typeface="Arial"/>
              <a:sym typeface="Arial"/>
            </a:endParaRPr>
          </a:p>
        </p:txBody>
      </p:sp>
      <p:cxnSp>
        <p:nvCxnSpPr>
          <p:cNvPr id="261" name="Google Shape;261;p48"/>
          <p:cNvCxnSpPr/>
          <p:nvPr/>
        </p:nvCxnSpPr>
        <p:spPr>
          <a:xfrm>
            <a:off x="3842700" y="163287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pic>
        <p:nvPicPr>
          <p:cNvPr id="266" name="Google Shape;266;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68" name="Google Shape;268;p49"/>
          <p:cNvPicPr preferRelativeResize="0"/>
          <p:nvPr/>
        </p:nvPicPr>
        <p:blipFill>
          <a:blip r:embed="rId4">
            <a:alphaModFix/>
          </a:blip>
          <a:stretch>
            <a:fillRect/>
          </a:stretch>
        </p:blipFill>
        <p:spPr>
          <a:xfrm>
            <a:off x="2493763" y="383888"/>
            <a:ext cx="4156476" cy="41564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50"/>
          <p:cNvSpPr txBox="1"/>
          <p:nvPr>
            <p:ph type="ctrTitle"/>
          </p:nvPr>
        </p:nvSpPr>
        <p:spPr>
          <a:xfrm>
            <a:off x="590250" y="2050550"/>
            <a:ext cx="79635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2000"/>
              </a:spcAft>
              <a:buNone/>
            </a:pPr>
            <a:r>
              <a:rPr b="0" lang="en" sz="1800">
                <a:latin typeface="Arial"/>
                <a:ea typeface="Arial"/>
                <a:cs typeface="Arial"/>
                <a:sym typeface="Arial"/>
              </a:rPr>
              <a:t>Because of the strong emotional connection fans maintain with their favorite sports teams, wins and losses on the grandest of stages can yield incredible influence on a community at large.  It can provide a positive experience when communities tap into fandom to help rally around a common cause. </a:t>
            </a:r>
            <a:endParaRPr b="0" sz="1800">
              <a:latin typeface="Arial"/>
              <a:ea typeface="Arial"/>
              <a:cs typeface="Arial"/>
              <a:sym typeface="Arial"/>
            </a:endParaRPr>
          </a:p>
        </p:txBody>
      </p:sp>
      <p:pic>
        <p:nvPicPr>
          <p:cNvPr id="274" name="Google Shape;274;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5" name="Google Shape;275;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76" name="Google Shape;276;p50"/>
          <p:cNvSpPr txBox="1"/>
          <p:nvPr>
            <p:ph idx="4294967295" type="title"/>
          </p:nvPr>
        </p:nvSpPr>
        <p:spPr>
          <a:xfrm>
            <a:off x="182625" y="72807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500">
                <a:solidFill>
                  <a:schemeClr val="lt2"/>
                </a:solidFill>
                <a:latin typeface="Arial"/>
                <a:ea typeface="Arial"/>
                <a:cs typeface="Arial"/>
                <a:sym typeface="Arial"/>
              </a:rPr>
              <a:t>rallying cry</a:t>
            </a:r>
            <a:endParaRPr b="1" sz="4500">
              <a:solidFill>
                <a:schemeClr val="lt2"/>
              </a:solidFill>
              <a:latin typeface="Arial"/>
              <a:ea typeface="Arial"/>
              <a:cs typeface="Arial"/>
              <a:sym typeface="Arial"/>
            </a:endParaRPr>
          </a:p>
        </p:txBody>
      </p:sp>
      <p:cxnSp>
        <p:nvCxnSpPr>
          <p:cNvPr id="277" name="Google Shape;277;p50"/>
          <p:cNvCxnSpPr/>
          <p:nvPr/>
        </p:nvCxnSpPr>
        <p:spPr>
          <a:xfrm>
            <a:off x="3842700" y="163287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51"/>
          <p:cNvSpPr txBox="1"/>
          <p:nvPr>
            <p:ph type="ctrTitle"/>
          </p:nvPr>
        </p:nvSpPr>
        <p:spPr>
          <a:xfrm>
            <a:off x="429150" y="1936250"/>
            <a:ext cx="82857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800">
                <a:latin typeface="Arial"/>
                <a:ea typeface="Arial"/>
                <a:cs typeface="Arial"/>
                <a:sym typeface="Arial"/>
              </a:rPr>
              <a:t>Throughout history, there are many </a:t>
            </a:r>
            <a:r>
              <a:rPr b="0" lang="en" sz="1800">
                <a:latin typeface="Arial"/>
                <a:ea typeface="Arial"/>
                <a:cs typeface="Arial"/>
                <a:sym typeface="Arial"/>
              </a:rPr>
              <a:t>examples</a:t>
            </a:r>
            <a:r>
              <a:rPr b="0" lang="en" sz="1800">
                <a:latin typeface="Arial"/>
                <a:ea typeface="Arial"/>
                <a:cs typeface="Arial"/>
                <a:sym typeface="Arial"/>
              </a:rPr>
              <a:t> of how fandom has helped communities to heal:</a:t>
            </a:r>
            <a:endParaRPr b="0" sz="1800">
              <a:latin typeface="Arial"/>
              <a:ea typeface="Arial"/>
              <a:cs typeface="Arial"/>
              <a:sym typeface="Arial"/>
            </a:endParaRPr>
          </a:p>
          <a:p>
            <a:pPr indent="0" lvl="0" marL="0" rtl="0" algn="l">
              <a:spcBef>
                <a:spcPts val="2000"/>
              </a:spcBef>
              <a:spcAft>
                <a:spcPts val="0"/>
              </a:spcAft>
              <a:buNone/>
            </a:pPr>
            <a:r>
              <a:rPr b="0" lang="en" sz="1800">
                <a:latin typeface="Arial"/>
                <a:ea typeface="Arial"/>
                <a:cs typeface="Arial"/>
                <a:sym typeface="Arial"/>
              </a:rPr>
              <a:t>●	Natural Disasters</a:t>
            </a:r>
            <a:endParaRPr b="0" sz="1800">
              <a:latin typeface="Arial"/>
              <a:ea typeface="Arial"/>
              <a:cs typeface="Arial"/>
              <a:sym typeface="Arial"/>
            </a:endParaRPr>
          </a:p>
          <a:p>
            <a:pPr indent="-342900" lvl="0" marL="457200" rtl="0" algn="l">
              <a:spcBef>
                <a:spcPts val="2000"/>
              </a:spcBef>
              <a:spcAft>
                <a:spcPts val="0"/>
              </a:spcAft>
              <a:buSzPts val="1800"/>
              <a:buFont typeface="Arial"/>
              <a:buChar char="●"/>
            </a:pPr>
            <a:r>
              <a:rPr b="0" lang="en" sz="1800">
                <a:latin typeface="Arial"/>
                <a:ea typeface="Arial"/>
                <a:cs typeface="Arial"/>
                <a:sym typeface="Arial"/>
              </a:rPr>
              <a:t>Mass shootings</a:t>
            </a:r>
            <a:br>
              <a:rPr b="0" lang="en" sz="1800">
                <a:latin typeface="Arial"/>
                <a:ea typeface="Arial"/>
                <a:cs typeface="Arial"/>
                <a:sym typeface="Arial"/>
              </a:rPr>
            </a:br>
            <a:endParaRPr b="0" sz="1800">
              <a:latin typeface="Arial"/>
              <a:ea typeface="Arial"/>
              <a:cs typeface="Arial"/>
              <a:sym typeface="Arial"/>
            </a:endParaRPr>
          </a:p>
          <a:p>
            <a:pPr indent="-342900" lvl="0" marL="457200" rtl="0" algn="l">
              <a:spcBef>
                <a:spcPts val="0"/>
              </a:spcBef>
              <a:spcAft>
                <a:spcPts val="0"/>
              </a:spcAft>
              <a:buSzPts val="1800"/>
              <a:buFont typeface="Arial"/>
              <a:buChar char="●"/>
            </a:pPr>
            <a:r>
              <a:rPr b="0" lang="en" sz="1800">
                <a:latin typeface="Arial"/>
                <a:ea typeface="Arial"/>
                <a:cs typeface="Arial"/>
                <a:sym typeface="Arial"/>
              </a:rPr>
              <a:t>COVID-19</a:t>
            </a:r>
            <a:endParaRPr b="0" sz="1800">
              <a:latin typeface="Arial"/>
              <a:ea typeface="Arial"/>
              <a:cs typeface="Arial"/>
              <a:sym typeface="Arial"/>
            </a:endParaRPr>
          </a:p>
          <a:p>
            <a:pPr indent="0" lvl="0" marL="0" rtl="0" algn="l">
              <a:spcBef>
                <a:spcPts val="2000"/>
              </a:spcBef>
              <a:spcAft>
                <a:spcPts val="0"/>
              </a:spcAft>
              <a:buNone/>
            </a:pPr>
            <a:r>
              <a:t/>
            </a:r>
            <a:endParaRPr b="0" sz="1800">
              <a:latin typeface="Arial"/>
              <a:ea typeface="Arial"/>
              <a:cs typeface="Arial"/>
              <a:sym typeface="Arial"/>
            </a:endParaRPr>
          </a:p>
          <a:p>
            <a:pPr indent="0" lvl="0" marL="0" rtl="0" algn="l">
              <a:spcBef>
                <a:spcPts val="2000"/>
              </a:spcBef>
              <a:spcAft>
                <a:spcPts val="2000"/>
              </a:spcAft>
              <a:buNone/>
            </a:pPr>
            <a:r>
              <a:t/>
            </a:r>
            <a:endParaRPr b="0" sz="1800">
              <a:latin typeface="Arial"/>
              <a:ea typeface="Arial"/>
              <a:cs typeface="Arial"/>
              <a:sym typeface="Arial"/>
            </a:endParaRPr>
          </a:p>
        </p:txBody>
      </p:sp>
      <p:pic>
        <p:nvPicPr>
          <p:cNvPr id="283" name="Google Shape;283;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4" name="Google Shape;284;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85" name="Google Shape;285;p51"/>
          <p:cNvSpPr txBox="1"/>
          <p:nvPr>
            <p:ph idx="4294967295" type="title"/>
          </p:nvPr>
        </p:nvSpPr>
        <p:spPr>
          <a:xfrm>
            <a:off x="182625" y="72807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500">
                <a:solidFill>
                  <a:schemeClr val="lt2"/>
                </a:solidFill>
                <a:latin typeface="Arial"/>
                <a:ea typeface="Arial"/>
                <a:cs typeface="Arial"/>
                <a:sym typeface="Arial"/>
              </a:rPr>
              <a:t>Helping to Heal</a:t>
            </a:r>
            <a:endParaRPr b="1" sz="4500">
              <a:solidFill>
                <a:schemeClr val="lt2"/>
              </a:solidFill>
              <a:latin typeface="Arial"/>
              <a:ea typeface="Arial"/>
              <a:cs typeface="Arial"/>
              <a:sym typeface="Arial"/>
            </a:endParaRPr>
          </a:p>
        </p:txBody>
      </p:sp>
      <p:cxnSp>
        <p:nvCxnSpPr>
          <p:cNvPr id="286" name="Google Shape;286;p51"/>
          <p:cNvCxnSpPr/>
          <p:nvPr/>
        </p:nvCxnSpPr>
        <p:spPr>
          <a:xfrm>
            <a:off x="3842700" y="163287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pic>
        <p:nvPicPr>
          <p:cNvPr id="291" name="Google Shape;291;p52"/>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FANDOM</a:t>
            </a:r>
            <a:endParaRPr b="1">
              <a:latin typeface="Arial"/>
              <a:ea typeface="Arial"/>
              <a:cs typeface="Arial"/>
              <a:sym typeface="Arial"/>
            </a:endParaRPr>
          </a:p>
        </p:txBody>
      </p:sp>
      <p:sp>
        <p:nvSpPr>
          <p:cNvPr id="172" name="Google Shape;172;p39"/>
          <p:cNvSpPr txBox="1"/>
          <p:nvPr>
            <p:ph idx="1" type="subTitle"/>
          </p:nvPr>
        </p:nvSpPr>
        <p:spPr>
          <a:xfrm>
            <a:off x="938500" y="1093575"/>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Fandom is a term used to refer to a subculture of fans characterized by a feeling of sympathy and camaraderie with others who share a common interest.  The level of fandom ranges from group to group and person to person. </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76" name="Google Shape;176;p39"/>
          <p:cNvPicPr preferRelativeResize="0"/>
          <p:nvPr/>
        </p:nvPicPr>
        <p:blipFill rotWithShape="1">
          <a:blip r:embed="rId4">
            <a:alphaModFix/>
          </a:blip>
          <a:srcRect b="0" l="11697" r="11697" t="0"/>
          <a:stretch/>
        </p:blipFill>
        <p:spPr>
          <a:xfrm>
            <a:off x="5723075" y="1265650"/>
            <a:ext cx="2668500" cy="2322900"/>
          </a:xfrm>
          <a:prstGeom prst="snip2DiagRect">
            <a:avLst>
              <a:gd fmla="val 0" name="adj1"/>
              <a:gd fmla="val 16667" name="adj2"/>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pic>
        <p:nvPicPr>
          <p:cNvPr id="181" name="Google Shape;181;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2" name="Google Shape;182;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83" name="Google Shape;183;p40"/>
          <p:cNvPicPr preferRelativeResize="0"/>
          <p:nvPr/>
        </p:nvPicPr>
        <p:blipFill>
          <a:blip r:embed="rId4">
            <a:alphaModFix/>
          </a:blip>
          <a:stretch>
            <a:fillRect/>
          </a:stretch>
        </p:blipFill>
        <p:spPr>
          <a:xfrm>
            <a:off x="674913" y="152400"/>
            <a:ext cx="7794178" cy="4384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9" name="Google Shape;189;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90" name="Google Shape;190;p41"/>
          <p:cNvPicPr preferRelativeResize="0"/>
          <p:nvPr/>
        </p:nvPicPr>
        <p:blipFill>
          <a:blip r:embed="rId4">
            <a:alphaModFix/>
          </a:blip>
          <a:stretch>
            <a:fillRect/>
          </a:stretch>
        </p:blipFill>
        <p:spPr>
          <a:xfrm>
            <a:off x="674913" y="163875"/>
            <a:ext cx="7794178" cy="4384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42"/>
          <p:cNvSpPr txBox="1"/>
          <p:nvPr>
            <p:ph idx="1" type="subTitle"/>
          </p:nvPr>
        </p:nvSpPr>
        <p:spPr>
          <a:xfrm>
            <a:off x="971900" y="1264750"/>
            <a:ext cx="3032100" cy="123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Ultimately, fandom is what motivates the sports and entertainment consumer to make purchase decisions relating to available sports and entertainment products.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The term fandom can be used to describe all types of fan groupings or “subcultures.”</a:t>
            </a:r>
            <a:endParaRPr>
              <a:latin typeface="Arial"/>
              <a:ea typeface="Arial"/>
              <a:cs typeface="Arial"/>
              <a:sym typeface="Arial"/>
            </a:endParaRPr>
          </a:p>
        </p:txBody>
      </p:sp>
      <p:sp>
        <p:nvSpPr>
          <p:cNvPr id="196" name="Google Shape;196;p42"/>
          <p:cNvSpPr txBox="1"/>
          <p:nvPr>
            <p:ph idx="2" type="body"/>
          </p:nvPr>
        </p:nvSpPr>
        <p:spPr>
          <a:xfrm>
            <a:off x="4703375" y="909600"/>
            <a:ext cx="3958800" cy="33243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lang="en">
                <a:latin typeface="Arial"/>
                <a:ea typeface="Arial"/>
                <a:cs typeface="Arial"/>
                <a:sym typeface="Arial"/>
              </a:rPr>
              <a:t>Star Wars, Harry Potter or ‘Game of Thrones’ fans</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Fans of Beyoncé, BTS, Jason Aldean or Drake</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Manchester United fans</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Fans of Broadway musicals</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Fans of Call of Duty video games </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Fans of a particular comic book series</a:t>
            </a:r>
            <a:endParaRPr>
              <a:latin typeface="Arial"/>
              <a:ea typeface="Arial"/>
              <a:cs typeface="Arial"/>
              <a:sym typeface="Arial"/>
            </a:endParaRPr>
          </a:p>
          <a:p>
            <a:pPr indent="-317500" lvl="0" marL="457200" rtl="0" algn="l">
              <a:spcBef>
                <a:spcPts val="1000"/>
              </a:spcBef>
              <a:spcAft>
                <a:spcPts val="1000"/>
              </a:spcAft>
              <a:buSzPts val="1400"/>
              <a:buFont typeface="Arial"/>
              <a:buChar char="●"/>
            </a:pPr>
            <a:r>
              <a:rPr lang="en">
                <a:latin typeface="Arial"/>
                <a:ea typeface="Arial"/>
                <a:cs typeface="Arial"/>
                <a:sym typeface="Arial"/>
              </a:rPr>
              <a:t>Fans of athletic shoes (sometimes referred to as “sneakerheads”)</a:t>
            </a:r>
            <a:endParaRPr>
              <a:latin typeface="Arial"/>
              <a:ea typeface="Arial"/>
              <a:cs typeface="Arial"/>
              <a:sym typeface="Arial"/>
            </a:endParaRPr>
          </a:p>
        </p:txBody>
      </p:sp>
      <p:sp>
        <p:nvSpPr>
          <p:cNvPr id="197" name="Google Shape;197;p42"/>
          <p:cNvSpPr txBox="1"/>
          <p:nvPr>
            <p:ph type="title"/>
          </p:nvPr>
        </p:nvSpPr>
        <p:spPr>
          <a:xfrm>
            <a:off x="971900" y="414025"/>
            <a:ext cx="32238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FANDOM</a:t>
            </a:r>
            <a:endParaRPr b="1">
              <a:latin typeface="Arial"/>
              <a:ea typeface="Arial"/>
              <a:cs typeface="Arial"/>
              <a:sym typeface="Arial"/>
            </a:endParaRPr>
          </a:p>
        </p:txBody>
      </p:sp>
      <p:cxnSp>
        <p:nvCxnSpPr>
          <p:cNvPr id="198" name="Google Shape;198;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9" name="Google Shape;19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0" name="Google Shape;200;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43"/>
          <p:cNvSpPr txBox="1"/>
          <p:nvPr>
            <p:ph type="title"/>
          </p:nvPr>
        </p:nvSpPr>
        <p:spPr>
          <a:xfrm>
            <a:off x="2062800" y="468725"/>
            <a:ext cx="5018400" cy="598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WHY IS FANDOM IMPORTANT?</a:t>
            </a:r>
            <a:endParaRPr b="1">
              <a:latin typeface="Arial"/>
              <a:ea typeface="Arial"/>
              <a:cs typeface="Arial"/>
              <a:sym typeface="Arial"/>
            </a:endParaRPr>
          </a:p>
        </p:txBody>
      </p:sp>
      <p:sp>
        <p:nvSpPr>
          <p:cNvPr id="206" name="Google Shape;206;p43"/>
          <p:cNvSpPr txBox="1"/>
          <p:nvPr>
            <p:ph idx="1" type="subTitle"/>
          </p:nvPr>
        </p:nvSpPr>
        <p:spPr>
          <a:xfrm>
            <a:off x="843300" y="1670400"/>
            <a:ext cx="7457400" cy="1197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W</a:t>
            </a:r>
            <a:r>
              <a:rPr lang="en">
                <a:latin typeface="Arial"/>
                <a:ea typeface="Arial"/>
                <a:cs typeface="Arial"/>
                <a:sym typeface="Arial"/>
              </a:rPr>
              <a:t>ithout fandom, the demand for sports products would be limited. Fandom is what motivates the sports and entertainment consumer to make purchase decisions relating to available sports products.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rPr lang="en">
                <a:latin typeface="Arial"/>
                <a:ea typeface="Arial"/>
                <a:cs typeface="Arial"/>
                <a:sym typeface="Arial"/>
              </a:rPr>
              <a:t>Understanding the concept of fandom is essentially the first step in fundamentally understanding consumer behavior. This helps marketers to identify levels of brand loyalty among their customer base, allowing them to map out strategies to help successful reach and engage fans.</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cxnSp>
        <p:nvCxnSpPr>
          <p:cNvPr id="207" name="Google Shape;207;p43"/>
          <p:cNvCxnSpPr/>
          <p:nvPr/>
        </p:nvCxnSpPr>
        <p:spPr>
          <a:xfrm>
            <a:off x="3190500" y="12414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8" name="Google Shape;208;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9" name="Google Shape;209;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4"/>
          <p:cNvSpPr txBox="1"/>
          <p:nvPr>
            <p:ph idx="1" type="subTitle"/>
          </p:nvPr>
        </p:nvSpPr>
        <p:spPr>
          <a:xfrm>
            <a:off x="971900" y="1264750"/>
            <a:ext cx="3032100" cy="123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The intensity levels of fandom vary, ranging from a casual sports fan who might take in one game per year to those fans that put the “fan” in “fanatic” (and otherwise engage in behavior that other fans might otherwise find to be irrational).</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p:txBody>
      </p:sp>
      <p:sp>
        <p:nvSpPr>
          <p:cNvPr id="215" name="Google Shape;215;p44"/>
          <p:cNvSpPr txBox="1"/>
          <p:nvPr>
            <p:ph idx="2" type="body"/>
          </p:nvPr>
        </p:nvSpPr>
        <p:spPr>
          <a:xfrm>
            <a:off x="4588625" y="1310238"/>
            <a:ext cx="3958800" cy="33243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lang="en">
                <a:latin typeface="Arial"/>
                <a:ea typeface="Arial"/>
                <a:cs typeface="Arial"/>
                <a:sym typeface="Arial"/>
              </a:rPr>
              <a:t>Waiting in line for hours to score tickets for an upcoming sporting event.</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Fans proposing at sporting events or hosting a themed wedding centered on their favorite sports team.</a:t>
            </a:r>
            <a:endParaRPr>
              <a:latin typeface="Arial"/>
              <a:ea typeface="Arial"/>
              <a:cs typeface="Arial"/>
              <a:sym typeface="Arial"/>
            </a:endParaRPr>
          </a:p>
          <a:p>
            <a:pPr indent="-317500" lvl="0" marL="457200" rtl="0" algn="l">
              <a:spcBef>
                <a:spcPts val="1000"/>
              </a:spcBef>
              <a:spcAft>
                <a:spcPts val="0"/>
              </a:spcAft>
              <a:buSzPts val="1400"/>
              <a:buFont typeface="Arial"/>
              <a:buChar char="●"/>
            </a:pPr>
            <a:r>
              <a:rPr lang="en">
                <a:latin typeface="Arial"/>
                <a:ea typeface="Arial"/>
                <a:cs typeface="Arial"/>
                <a:sym typeface="Arial"/>
              </a:rPr>
              <a:t>Causing destruction in the streets "celebrating" a championship win.</a:t>
            </a:r>
            <a:endParaRPr>
              <a:latin typeface="Arial"/>
              <a:ea typeface="Arial"/>
              <a:cs typeface="Arial"/>
              <a:sym typeface="Arial"/>
            </a:endParaRPr>
          </a:p>
          <a:p>
            <a:pPr indent="-317500" lvl="0" marL="457200" rtl="0" algn="l">
              <a:spcBef>
                <a:spcPts val="1000"/>
              </a:spcBef>
              <a:spcAft>
                <a:spcPts val="1000"/>
              </a:spcAft>
              <a:buSzPts val="1400"/>
              <a:buFont typeface="Arial"/>
              <a:buChar char="●"/>
            </a:pPr>
            <a:r>
              <a:rPr lang="en">
                <a:latin typeface="Arial"/>
                <a:ea typeface="Arial"/>
                <a:cs typeface="Arial"/>
                <a:sym typeface="Arial"/>
              </a:rPr>
              <a:t>Hundreds of thousands of fans pouring into downtown areas as part of a championship team's victory parade.</a:t>
            </a:r>
            <a:endParaRPr>
              <a:latin typeface="Arial"/>
              <a:ea typeface="Arial"/>
              <a:cs typeface="Arial"/>
              <a:sym typeface="Arial"/>
            </a:endParaRPr>
          </a:p>
        </p:txBody>
      </p:sp>
      <p:sp>
        <p:nvSpPr>
          <p:cNvPr id="216" name="Google Shape;216;p44"/>
          <p:cNvSpPr txBox="1"/>
          <p:nvPr>
            <p:ph type="title"/>
          </p:nvPr>
        </p:nvSpPr>
        <p:spPr>
          <a:xfrm>
            <a:off x="971900" y="472500"/>
            <a:ext cx="32238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FANDOM</a:t>
            </a:r>
            <a:endParaRPr b="1">
              <a:latin typeface="Arial"/>
              <a:ea typeface="Arial"/>
              <a:cs typeface="Arial"/>
              <a:sym typeface="Arial"/>
            </a:endParaRPr>
          </a:p>
        </p:txBody>
      </p:sp>
      <p:cxnSp>
        <p:nvCxnSpPr>
          <p:cNvPr id="217" name="Google Shape;217;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20" name="Google Shape;220;p44"/>
          <p:cNvSpPr txBox="1"/>
          <p:nvPr/>
        </p:nvSpPr>
        <p:spPr>
          <a:xfrm>
            <a:off x="4965750" y="332350"/>
            <a:ext cx="37287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lt2"/>
                </a:solidFill>
              </a:rPr>
              <a:t>Examples of activities that demonstrate the concept of fandom include: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45"/>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300">
                <a:latin typeface="Arial"/>
                <a:ea typeface="Arial"/>
                <a:cs typeface="Arial"/>
                <a:sym typeface="Arial"/>
              </a:rPr>
              <a:t>LEVELS OF </a:t>
            </a:r>
            <a:r>
              <a:rPr b="1" lang="en" sz="2300">
                <a:latin typeface="Arial"/>
                <a:ea typeface="Arial"/>
                <a:cs typeface="Arial"/>
                <a:sym typeface="Arial"/>
              </a:rPr>
              <a:t>FANDOM</a:t>
            </a:r>
            <a:endParaRPr b="1" sz="2300">
              <a:latin typeface="Arial"/>
              <a:ea typeface="Arial"/>
              <a:cs typeface="Arial"/>
              <a:sym typeface="Arial"/>
            </a:endParaRPr>
          </a:p>
        </p:txBody>
      </p:sp>
      <p:sp>
        <p:nvSpPr>
          <p:cNvPr id="226" name="Google Shape;226;p45"/>
          <p:cNvSpPr txBox="1"/>
          <p:nvPr>
            <p:ph type="ctrTitle"/>
          </p:nvPr>
        </p:nvSpPr>
        <p:spPr>
          <a:xfrm>
            <a:off x="1850550" y="744900"/>
            <a:ext cx="5442900" cy="2603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Fans can sometimes engage in fanatical behavior in support of their favorite sports teams, athletes, or celebrities.</a:t>
            </a:r>
            <a:endParaRPr>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46"/>
          <p:cNvSpPr txBox="1"/>
          <p:nvPr>
            <p:ph idx="6" type="title"/>
          </p:nvPr>
        </p:nvSpPr>
        <p:spPr>
          <a:xfrm>
            <a:off x="1048450" y="1770700"/>
            <a:ext cx="20670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75,000</a:t>
            </a:r>
            <a:endParaRPr b="1">
              <a:latin typeface="Arial"/>
              <a:ea typeface="Arial"/>
              <a:cs typeface="Arial"/>
              <a:sym typeface="Arial"/>
            </a:endParaRPr>
          </a:p>
        </p:txBody>
      </p:sp>
      <p:sp>
        <p:nvSpPr>
          <p:cNvPr id="232" name="Google Shape;232;p46"/>
          <p:cNvSpPr txBox="1"/>
          <p:nvPr>
            <p:ph type="title"/>
          </p:nvPr>
        </p:nvSpPr>
        <p:spPr>
          <a:xfrm>
            <a:off x="3437700" y="2615575"/>
            <a:ext cx="2244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PACKERS FANS</a:t>
            </a:r>
            <a:endParaRPr b="1">
              <a:latin typeface="Arial"/>
              <a:ea typeface="Arial"/>
              <a:cs typeface="Arial"/>
              <a:sym typeface="Arial"/>
            </a:endParaRPr>
          </a:p>
        </p:txBody>
      </p:sp>
      <p:sp>
        <p:nvSpPr>
          <p:cNvPr id="233" name="Google Shape;233;p46"/>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Green Bay Packers have 360,760 “shareholders” who own “stock” that have no value and cannot be traded </a:t>
            </a:r>
            <a:endParaRPr>
              <a:latin typeface="Arial"/>
              <a:ea typeface="Arial"/>
              <a:cs typeface="Arial"/>
              <a:sym typeface="Arial"/>
            </a:endParaRPr>
          </a:p>
        </p:txBody>
      </p:sp>
      <p:sp>
        <p:nvSpPr>
          <p:cNvPr id="234" name="Google Shape;234;p46"/>
          <p:cNvSpPr txBox="1"/>
          <p:nvPr>
            <p:ph idx="2" type="title"/>
          </p:nvPr>
        </p:nvSpPr>
        <p:spPr>
          <a:xfrm>
            <a:off x="5799949" y="2615575"/>
            <a:ext cx="26679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GAME OF THRONES</a:t>
            </a:r>
            <a:endParaRPr b="1">
              <a:latin typeface="Arial"/>
              <a:ea typeface="Arial"/>
              <a:cs typeface="Arial"/>
              <a:sym typeface="Arial"/>
            </a:endParaRPr>
          </a:p>
        </p:txBody>
      </p:sp>
      <p:sp>
        <p:nvSpPr>
          <p:cNvPr id="235" name="Google Shape;235;p46"/>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N</a:t>
            </a:r>
            <a:r>
              <a:rPr lang="en">
                <a:latin typeface="Arial"/>
                <a:ea typeface="Arial"/>
                <a:cs typeface="Arial"/>
                <a:sym typeface="Arial"/>
              </a:rPr>
              <a:t>early two million fans signed an online petition that called on HBO to remake the show’s final season with a new team of writers.</a:t>
            </a:r>
            <a:endParaRPr>
              <a:latin typeface="Arial"/>
              <a:ea typeface="Arial"/>
              <a:cs typeface="Arial"/>
              <a:sym typeface="Arial"/>
            </a:endParaRPr>
          </a:p>
        </p:txBody>
      </p:sp>
      <p:sp>
        <p:nvSpPr>
          <p:cNvPr id="236" name="Google Shape;236;p46"/>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YANKEES FAN</a:t>
            </a:r>
            <a:endParaRPr b="1">
              <a:latin typeface="Arial"/>
              <a:ea typeface="Arial"/>
              <a:cs typeface="Arial"/>
              <a:sym typeface="Arial"/>
            </a:endParaRPr>
          </a:p>
        </p:txBody>
      </p:sp>
      <p:sp>
        <p:nvSpPr>
          <p:cNvPr id="237" name="Google Shape;237;p46"/>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A </a:t>
            </a:r>
            <a:r>
              <a:rPr lang="en">
                <a:latin typeface="Arial"/>
                <a:ea typeface="Arial"/>
                <a:cs typeface="Arial"/>
                <a:sym typeface="Arial"/>
              </a:rPr>
              <a:t>New York man built a replica of Yankee Stadium using 75,000 matches in honor of his favorite team</a:t>
            </a:r>
            <a:endParaRPr>
              <a:latin typeface="Arial"/>
              <a:ea typeface="Arial"/>
              <a:cs typeface="Arial"/>
              <a:sym typeface="Arial"/>
            </a:endParaRPr>
          </a:p>
        </p:txBody>
      </p:sp>
      <p:sp>
        <p:nvSpPr>
          <p:cNvPr id="238" name="Google Shape;238;p46"/>
          <p:cNvSpPr txBox="1"/>
          <p:nvPr>
            <p:ph idx="7" type="title"/>
          </p:nvPr>
        </p:nvSpPr>
        <p:spPr>
          <a:xfrm>
            <a:off x="3427050" y="1752825"/>
            <a:ext cx="22899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360,760</a:t>
            </a:r>
            <a:endParaRPr b="1">
              <a:latin typeface="Arial"/>
              <a:ea typeface="Arial"/>
              <a:cs typeface="Arial"/>
              <a:sym typeface="Arial"/>
            </a:endParaRPr>
          </a:p>
        </p:txBody>
      </p:sp>
      <p:sp>
        <p:nvSpPr>
          <p:cNvPr id="239" name="Google Shape;239;p46"/>
          <p:cNvSpPr txBox="1"/>
          <p:nvPr>
            <p:ph idx="8" type="title"/>
          </p:nvPr>
        </p:nvSpPr>
        <p:spPr>
          <a:xfrm>
            <a:off x="5883500" y="1752825"/>
            <a:ext cx="2358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 million</a:t>
            </a:r>
            <a:endParaRPr b="1">
              <a:latin typeface="Arial"/>
              <a:ea typeface="Arial"/>
              <a:cs typeface="Arial"/>
              <a:sym typeface="Arial"/>
            </a:endParaRPr>
          </a:p>
        </p:txBody>
      </p:sp>
      <p:cxnSp>
        <p:nvCxnSpPr>
          <p:cNvPr id="240" name="Google Shape;240;p46"/>
          <p:cNvCxnSpPr/>
          <p:nvPr/>
        </p:nvCxnSpPr>
        <p:spPr>
          <a:xfrm>
            <a:off x="1883350" y="25461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41" name="Google Shape;241;p46"/>
          <p:cNvCxnSpPr/>
          <p:nvPr/>
        </p:nvCxnSpPr>
        <p:spPr>
          <a:xfrm>
            <a:off x="4373400" y="25461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cxnSp>
        <p:nvCxnSpPr>
          <p:cNvPr id="242" name="Google Shape;242;p46"/>
          <p:cNvCxnSpPr/>
          <p:nvPr/>
        </p:nvCxnSpPr>
        <p:spPr>
          <a:xfrm>
            <a:off x="6863450" y="2546160"/>
            <a:ext cx="3972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