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17" r:id="rId1"/>
    <p:sldMasterId id="2147483718" r:id="rId2"/>
    <p:sldMasterId id="2147483719" r:id="rId3"/>
  </p:sldMasterIdLst>
  <p:notesMasterIdLst>
    <p:notesMasterId r:id="rId27"/>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Lst>
  <p:sldSz cx="9144000" cy="5143500" type="screen16x9"/>
  <p:notesSz cx="6858000" cy="9144000"/>
  <p:embeddedFontLst>
    <p:embeddedFont>
      <p:font typeface="Montserrat" pitchFamily="2" charset="77"/>
      <p:bold r:id="rId28"/>
      <p:italic r:id="rId29"/>
      <p:boldItalic r:id="rId30"/>
    </p:embeddedFont>
    <p:embeddedFont>
      <p:font typeface="Oswald" pitchFamily="2" charset="77"/>
      <p:regular r:id="rId31"/>
      <p:bold r:id="rId32"/>
    </p:embeddedFont>
    <p:embeddedFont>
      <p:font typeface="Proxima Nova" panose="02000506030000020004" pitchFamily="2"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snapToObjects="1">
      <p:cViewPr varScale="1">
        <p:scale>
          <a:sx n="161" d="100"/>
          <a:sy n="161" d="100"/>
        </p:scale>
        <p:origin x="78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font" Target="fonts/font7.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6.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5.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4.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e64c6af68d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e64c6af68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e67a63c372_0_8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e67a63c372_0_8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e67a63c372_0_8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9" name="Google Shape;419;ge67a63c372_0_8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e67a63c372_0_90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e67a63c372_0_9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e67a63c372_0_9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e67a63c372_0_9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e67a63c372_0_9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7" name="Google Shape;447;ge67a63c372_0_9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ge67a63c372_0_9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6" name="Google Shape;456;ge67a63c372_0_9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e67a63c372_0_111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9" name="Google Shape;469;ge67a63c372_0_1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e67a63c372_0_14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e67a63c372_0_14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e67a63c372_0_159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3" name="Google Shape;493;ge67a63c372_0_15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e67a63c372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e67a63c372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e67a63c372_0_160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2" name="Google Shape;502;ge67a63c372_0_16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ge67a63c372_0_16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7" name="Google Shape;517;ge67a63c372_0_16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e67a63c372_0_180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e67a63c372_0_18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g7f9262ee2f_0_244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3" name="Google Shape;543;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e67a63c372_0_3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e67a63c372_0_3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e67a63c372_0_3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e67a63c372_0_3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e67a63c372_0_3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e67a63c372_0_3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e67a63c372_0_38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e67a63c372_0_3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e67a63c372_0_5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e67a63c372_0_5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e67a63c372_0_6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e67a63c372_0_6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e67a63c372_0_70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e67a63c372_0_7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3.xml"/><Relationship Id="rId4" Type="http://schemas.openxmlformats.org/officeDocument/2006/relationships/hyperlink" Target="http://bit.ly/2TtBDfr" TargetMode="Externa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57150"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marL="0" lvl="0" indent="0" algn="l" rtl="0">
              <a:spcBef>
                <a:spcPts val="300"/>
              </a:spcBef>
              <a:spcAft>
                <a:spcPts val="0"/>
              </a:spcAft>
              <a:buNone/>
            </a:pPr>
            <a:endParaRPr sz="1000">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57"/>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1"/>
        <p:cNvGrpSpPr/>
        <p:nvPr/>
      </p:nvGrpSpPr>
      <p:grpSpPr>
        <a:xfrm>
          <a:off x="0" y="0"/>
          <a:ext cx="0" cy="0"/>
          <a:chOff x="0" y="0"/>
          <a:chExt cx="0" cy="0"/>
        </a:xfrm>
      </p:grpSpPr>
      <p:sp>
        <p:nvSpPr>
          <p:cNvPr id="162" name="Google Shape;162;p39"/>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3600"/>
              <a:buNone/>
              <a:defRPr sz="36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163" name="Google Shape;163;p39"/>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4"/>
        <p:cNvGrpSpPr/>
        <p:nvPr/>
      </p:nvGrpSpPr>
      <p:grpSpPr>
        <a:xfrm>
          <a:off x="0" y="0"/>
          <a:ext cx="0" cy="0"/>
          <a:chOff x="0" y="0"/>
          <a:chExt cx="0" cy="0"/>
        </a:xfrm>
      </p:grpSpPr>
      <p:sp>
        <p:nvSpPr>
          <p:cNvPr id="165" name="Google Shape;165;p40"/>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66" name="Google Shape;166;p40"/>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67" name="Google Shape;167;p40"/>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8"/>
        <p:cNvGrpSpPr/>
        <p:nvPr/>
      </p:nvGrpSpPr>
      <p:grpSpPr>
        <a:xfrm>
          <a:off x="0" y="0"/>
          <a:ext cx="0" cy="0"/>
          <a:chOff x="0" y="0"/>
          <a:chExt cx="0" cy="0"/>
        </a:xfrm>
      </p:grpSpPr>
      <p:sp>
        <p:nvSpPr>
          <p:cNvPr id="169" name="Google Shape;169;p41"/>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70" name="Google Shape;170;p41"/>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1"/>
        <p:cNvGrpSpPr/>
        <p:nvPr/>
      </p:nvGrpSpPr>
      <p:grpSpPr>
        <a:xfrm>
          <a:off x="0" y="0"/>
          <a:ext cx="0" cy="0"/>
          <a:chOff x="0" y="0"/>
          <a:chExt cx="0" cy="0"/>
        </a:xfrm>
      </p:grpSpPr>
      <p:sp>
        <p:nvSpPr>
          <p:cNvPr id="172" name="Google Shape;172;p42"/>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73" name="Google Shape;173;p42"/>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174" name="Google Shape;174;p42"/>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5"/>
        <p:cNvGrpSpPr/>
        <p:nvPr/>
      </p:nvGrpSpPr>
      <p:grpSpPr>
        <a:xfrm>
          <a:off x="0" y="0"/>
          <a:ext cx="0" cy="0"/>
          <a:chOff x="0" y="0"/>
          <a:chExt cx="0" cy="0"/>
        </a:xfrm>
      </p:grpSpPr>
      <p:sp>
        <p:nvSpPr>
          <p:cNvPr id="176" name="Google Shape;176;p43"/>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77"/>
        <p:cNvGrpSpPr/>
        <p:nvPr/>
      </p:nvGrpSpPr>
      <p:grpSpPr>
        <a:xfrm>
          <a:off x="0" y="0"/>
          <a:ext cx="0" cy="0"/>
          <a:chOff x="0" y="0"/>
          <a:chExt cx="0" cy="0"/>
        </a:xfrm>
      </p:grpSpPr>
      <p:sp>
        <p:nvSpPr>
          <p:cNvPr id="178" name="Google Shape;178;p44"/>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79" name="Google Shape;179;p44"/>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80"/>
        <p:cNvGrpSpPr/>
        <p:nvPr/>
      </p:nvGrpSpPr>
      <p:grpSpPr>
        <a:xfrm>
          <a:off x="0" y="0"/>
          <a:ext cx="0" cy="0"/>
          <a:chOff x="0" y="0"/>
          <a:chExt cx="0" cy="0"/>
        </a:xfrm>
      </p:grpSpPr>
      <p:sp>
        <p:nvSpPr>
          <p:cNvPr id="181" name="Google Shape;181;p45"/>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None/>
              <a:defRPr sz="3000">
                <a:solidFill>
                  <a:schemeClr val="accent1"/>
                </a:solidFill>
              </a:defRPr>
            </a:lvl1pPr>
            <a:lvl2pPr lvl="1" rtl="0">
              <a:spcBef>
                <a:spcPts val="0"/>
              </a:spcBef>
              <a:spcAft>
                <a:spcPts val="0"/>
              </a:spcAft>
              <a:buClr>
                <a:schemeClr val="accent1"/>
              </a:buClr>
              <a:buSzPts val="4800"/>
              <a:buNone/>
              <a:defRPr sz="4800">
                <a:solidFill>
                  <a:schemeClr val="accent1"/>
                </a:solidFill>
              </a:defRPr>
            </a:lvl2pPr>
            <a:lvl3pPr lvl="2" rtl="0">
              <a:spcBef>
                <a:spcPts val="0"/>
              </a:spcBef>
              <a:spcAft>
                <a:spcPts val="0"/>
              </a:spcAft>
              <a:buClr>
                <a:schemeClr val="accent1"/>
              </a:buClr>
              <a:buSzPts val="4800"/>
              <a:buNone/>
              <a:defRPr sz="4800">
                <a:solidFill>
                  <a:schemeClr val="accent1"/>
                </a:solidFill>
              </a:defRPr>
            </a:lvl3pPr>
            <a:lvl4pPr lvl="3" rtl="0">
              <a:spcBef>
                <a:spcPts val="0"/>
              </a:spcBef>
              <a:spcAft>
                <a:spcPts val="0"/>
              </a:spcAft>
              <a:buClr>
                <a:schemeClr val="accent1"/>
              </a:buClr>
              <a:buSzPts val="4800"/>
              <a:buNone/>
              <a:defRPr sz="4800">
                <a:solidFill>
                  <a:schemeClr val="accent1"/>
                </a:solidFill>
              </a:defRPr>
            </a:lvl4pPr>
            <a:lvl5pPr lvl="4" rtl="0">
              <a:spcBef>
                <a:spcPts val="0"/>
              </a:spcBef>
              <a:spcAft>
                <a:spcPts val="0"/>
              </a:spcAft>
              <a:buClr>
                <a:schemeClr val="accent1"/>
              </a:buClr>
              <a:buSzPts val="4800"/>
              <a:buNone/>
              <a:defRPr sz="4800">
                <a:solidFill>
                  <a:schemeClr val="accent1"/>
                </a:solidFill>
              </a:defRPr>
            </a:lvl5pPr>
            <a:lvl6pPr lvl="5" rtl="0">
              <a:spcBef>
                <a:spcPts val="0"/>
              </a:spcBef>
              <a:spcAft>
                <a:spcPts val="0"/>
              </a:spcAft>
              <a:buClr>
                <a:schemeClr val="accent1"/>
              </a:buClr>
              <a:buSzPts val="4800"/>
              <a:buNone/>
              <a:defRPr sz="4800">
                <a:solidFill>
                  <a:schemeClr val="accent1"/>
                </a:solidFill>
              </a:defRPr>
            </a:lvl6pPr>
            <a:lvl7pPr lvl="6" rtl="0">
              <a:spcBef>
                <a:spcPts val="0"/>
              </a:spcBef>
              <a:spcAft>
                <a:spcPts val="0"/>
              </a:spcAft>
              <a:buClr>
                <a:schemeClr val="accent1"/>
              </a:buClr>
              <a:buSzPts val="4800"/>
              <a:buNone/>
              <a:defRPr sz="4800">
                <a:solidFill>
                  <a:schemeClr val="accent1"/>
                </a:solidFill>
              </a:defRPr>
            </a:lvl7pPr>
            <a:lvl8pPr lvl="7" rtl="0">
              <a:spcBef>
                <a:spcPts val="0"/>
              </a:spcBef>
              <a:spcAft>
                <a:spcPts val="0"/>
              </a:spcAft>
              <a:buClr>
                <a:schemeClr val="accent1"/>
              </a:buClr>
              <a:buSzPts val="4800"/>
              <a:buNone/>
              <a:defRPr sz="4800">
                <a:solidFill>
                  <a:schemeClr val="accent1"/>
                </a:solidFill>
              </a:defRPr>
            </a:lvl8pPr>
            <a:lvl9pPr lvl="8" rtl="0">
              <a:spcBef>
                <a:spcPts val="0"/>
              </a:spcBef>
              <a:spcAft>
                <a:spcPts val="0"/>
              </a:spcAft>
              <a:buClr>
                <a:schemeClr val="accent1"/>
              </a:buClr>
              <a:buSzPts val="4800"/>
              <a:buNone/>
              <a:defRPr sz="4800">
                <a:solidFill>
                  <a:schemeClr val="accent1"/>
                </a:solidFill>
              </a:defRPr>
            </a:lvl9pPr>
          </a:lstStyle>
          <a:p>
            <a:endParaRPr/>
          </a:p>
        </p:txBody>
      </p:sp>
      <p:pic>
        <p:nvPicPr>
          <p:cNvPr id="182" name="Google Shape;182;p45"/>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183" name="Google Shape;183;p45"/>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84"/>
        <p:cNvGrpSpPr/>
        <p:nvPr/>
      </p:nvGrpSpPr>
      <p:grpSpPr>
        <a:xfrm>
          <a:off x="0" y="0"/>
          <a:ext cx="0" cy="0"/>
          <a:chOff x="0" y="0"/>
          <a:chExt cx="0" cy="0"/>
        </a:xfrm>
      </p:grpSpPr>
      <p:sp>
        <p:nvSpPr>
          <p:cNvPr id="185" name="Google Shape;185;p46"/>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2"/>
              </a:buClr>
              <a:buSzPts val="1600"/>
              <a:buNone/>
              <a:defRPr sz="1600">
                <a:solidFill>
                  <a:schemeClr val="lt2"/>
                </a:solidFill>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86" name="Google Shape;186;p46"/>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187" name="Google Shape;187;p46"/>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88"/>
        <p:cNvGrpSpPr/>
        <p:nvPr/>
      </p:nvGrpSpPr>
      <p:grpSpPr>
        <a:xfrm>
          <a:off x="0" y="0"/>
          <a:ext cx="0" cy="0"/>
          <a:chOff x="0" y="0"/>
          <a:chExt cx="0" cy="0"/>
        </a:xfrm>
      </p:grpSpPr>
      <p:sp>
        <p:nvSpPr>
          <p:cNvPr id="189" name="Google Shape;189;p47"/>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90"/>
        <p:cNvGrpSpPr/>
        <p:nvPr/>
      </p:nvGrpSpPr>
      <p:grpSpPr>
        <a:xfrm>
          <a:off x="0" y="0"/>
          <a:ext cx="0" cy="0"/>
          <a:chOff x="0" y="0"/>
          <a:chExt cx="0" cy="0"/>
        </a:xfrm>
      </p:grpSpPr>
      <p:sp>
        <p:nvSpPr>
          <p:cNvPr id="191" name="Google Shape;191;p48"/>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7200"/>
              <a:buNone/>
              <a:defRPr sz="72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92" name="Google Shape;192;p48"/>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Clr>
                <a:schemeClr val="accent1"/>
              </a:buClr>
              <a:buSzPts val="1800"/>
              <a:buChar char="●"/>
              <a:defRPr>
                <a:solidFill>
                  <a:schemeClr val="accent1"/>
                </a:solidFill>
              </a:defRPr>
            </a:lvl1pPr>
            <a:lvl2pPr marL="914400" lvl="1" indent="-342900" algn="ctr" rtl="0">
              <a:spcBef>
                <a:spcPts val="1600"/>
              </a:spcBef>
              <a:spcAft>
                <a:spcPts val="0"/>
              </a:spcAft>
              <a:buClr>
                <a:schemeClr val="accent1"/>
              </a:buClr>
              <a:buSzPts val="1800"/>
              <a:buChar char="○"/>
              <a:defRPr sz="1800">
                <a:solidFill>
                  <a:schemeClr val="accent1"/>
                </a:solidFill>
              </a:defRPr>
            </a:lvl2pPr>
            <a:lvl3pPr marL="1371600" lvl="2" indent="-342900" algn="ctr" rtl="0">
              <a:spcBef>
                <a:spcPts val="1600"/>
              </a:spcBef>
              <a:spcAft>
                <a:spcPts val="0"/>
              </a:spcAft>
              <a:buClr>
                <a:schemeClr val="accent1"/>
              </a:buClr>
              <a:buSzPts val="1800"/>
              <a:buChar char="■"/>
              <a:defRPr sz="1800">
                <a:solidFill>
                  <a:schemeClr val="accent1"/>
                </a:solidFill>
              </a:defRPr>
            </a:lvl3pPr>
            <a:lvl4pPr marL="1828800" lvl="3" indent="-342900" algn="ctr" rtl="0">
              <a:spcBef>
                <a:spcPts val="1600"/>
              </a:spcBef>
              <a:spcAft>
                <a:spcPts val="0"/>
              </a:spcAft>
              <a:buClr>
                <a:schemeClr val="accent1"/>
              </a:buClr>
              <a:buSzPts val="1800"/>
              <a:buChar char="●"/>
              <a:defRPr sz="1800">
                <a:solidFill>
                  <a:schemeClr val="accent1"/>
                </a:solidFill>
              </a:defRPr>
            </a:lvl4pPr>
            <a:lvl5pPr marL="2286000" lvl="4" indent="-342900" algn="ctr" rtl="0">
              <a:spcBef>
                <a:spcPts val="1600"/>
              </a:spcBef>
              <a:spcAft>
                <a:spcPts val="0"/>
              </a:spcAft>
              <a:buClr>
                <a:schemeClr val="accent1"/>
              </a:buClr>
              <a:buSzPts val="1800"/>
              <a:buChar char="○"/>
              <a:defRPr sz="1800">
                <a:solidFill>
                  <a:schemeClr val="accent1"/>
                </a:solidFill>
              </a:defRPr>
            </a:lvl5pPr>
            <a:lvl6pPr marL="2743200" lvl="5" indent="-342900" algn="ctr" rtl="0">
              <a:spcBef>
                <a:spcPts val="1600"/>
              </a:spcBef>
              <a:spcAft>
                <a:spcPts val="0"/>
              </a:spcAft>
              <a:buClr>
                <a:schemeClr val="accent1"/>
              </a:buClr>
              <a:buSzPts val="1800"/>
              <a:buChar char="■"/>
              <a:defRPr sz="1800">
                <a:solidFill>
                  <a:schemeClr val="accent1"/>
                </a:solidFill>
              </a:defRPr>
            </a:lvl6pPr>
            <a:lvl7pPr marL="3200400" lvl="6" indent="-342900" algn="ctr" rtl="0">
              <a:spcBef>
                <a:spcPts val="1600"/>
              </a:spcBef>
              <a:spcAft>
                <a:spcPts val="0"/>
              </a:spcAft>
              <a:buClr>
                <a:schemeClr val="accent1"/>
              </a:buClr>
              <a:buSzPts val="1800"/>
              <a:buChar char="●"/>
              <a:defRPr sz="1800">
                <a:solidFill>
                  <a:schemeClr val="accent1"/>
                </a:solidFill>
              </a:defRPr>
            </a:lvl7pPr>
            <a:lvl8pPr marL="3657600" lvl="7" indent="-342900" algn="ctr" rtl="0">
              <a:spcBef>
                <a:spcPts val="1600"/>
              </a:spcBef>
              <a:spcAft>
                <a:spcPts val="0"/>
              </a:spcAft>
              <a:buClr>
                <a:schemeClr val="accent1"/>
              </a:buClr>
              <a:buSzPts val="1800"/>
              <a:buChar char="○"/>
              <a:defRPr sz="1800">
                <a:solidFill>
                  <a:schemeClr val="accent1"/>
                </a:solidFill>
              </a:defRPr>
            </a:lvl8pPr>
            <a:lvl9pPr marL="4114800" lvl="8" indent="-342900" algn="ctr" rtl="0">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93"/>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94"/>
        <p:cNvGrpSpPr/>
        <p:nvPr/>
      </p:nvGrpSpPr>
      <p:grpSpPr>
        <a:xfrm>
          <a:off x="0" y="0"/>
          <a:ext cx="0" cy="0"/>
          <a:chOff x="0" y="0"/>
          <a:chExt cx="0" cy="0"/>
        </a:xfrm>
      </p:grpSpPr>
      <p:sp>
        <p:nvSpPr>
          <p:cNvPr id="195" name="Google Shape;195;p5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96" name="Google Shape;196;p50"/>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able of contents">
  <p:cSld name="SECTION_TITLE_AND_DESCRIPTION_1_1_3">
    <p:spTree>
      <p:nvGrpSpPr>
        <p:cNvPr id="1" name="Shape 197"/>
        <p:cNvGrpSpPr/>
        <p:nvPr/>
      </p:nvGrpSpPr>
      <p:grpSpPr>
        <a:xfrm>
          <a:off x="0" y="0"/>
          <a:ext cx="0" cy="0"/>
          <a:chOff x="0" y="0"/>
          <a:chExt cx="0" cy="0"/>
        </a:xfrm>
      </p:grpSpPr>
      <p:sp>
        <p:nvSpPr>
          <p:cNvPr id="198" name="Google Shape;198;p51"/>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99" name="Google Shape;199;p51"/>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00" name="Google Shape;200;p51"/>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01" name="Google Shape;201;p51"/>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02" name="Google Shape;202;p51"/>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03" name="Google Shape;203;p51"/>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04" name="Google Shape;204;p51"/>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205" name="Google Shape;205;p51"/>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206" name="Google Shape;206;p51"/>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207"/>
        <p:cNvGrpSpPr/>
        <p:nvPr/>
      </p:nvGrpSpPr>
      <p:grpSpPr>
        <a:xfrm>
          <a:off x="0" y="0"/>
          <a:ext cx="0" cy="0"/>
          <a:chOff x="0" y="0"/>
          <a:chExt cx="0" cy="0"/>
        </a:xfrm>
      </p:grpSpPr>
      <p:sp>
        <p:nvSpPr>
          <p:cNvPr id="208" name="Google Shape;208;p52"/>
          <p:cNvSpPr txBox="1">
            <a:spLocks noGrp="1"/>
          </p:cNvSpPr>
          <p:nvPr>
            <p:ph type="ctrTitle"/>
          </p:nvPr>
        </p:nvSpPr>
        <p:spPr>
          <a:xfrm>
            <a:off x="4285500" y="2832875"/>
            <a:ext cx="3657300" cy="644700"/>
          </a:xfrm>
          <a:prstGeom prst="rect">
            <a:avLst/>
          </a:prstGeom>
          <a:effectLst>
            <a:outerShdw blurRad="57150"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209" name="Google Shape;209;p52"/>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210"/>
        <p:cNvGrpSpPr/>
        <p:nvPr/>
      </p:nvGrpSpPr>
      <p:grpSpPr>
        <a:xfrm>
          <a:off x="0" y="0"/>
          <a:ext cx="0" cy="0"/>
          <a:chOff x="0" y="0"/>
          <a:chExt cx="0" cy="0"/>
        </a:xfrm>
      </p:grpSpPr>
      <p:sp>
        <p:nvSpPr>
          <p:cNvPr id="211" name="Google Shape;211;p53"/>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212" name="Google Shape;212;p53"/>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213"/>
        <p:cNvGrpSpPr/>
        <p:nvPr/>
      </p:nvGrpSpPr>
      <p:grpSpPr>
        <a:xfrm>
          <a:off x="0" y="0"/>
          <a:ext cx="0" cy="0"/>
          <a:chOff x="0" y="0"/>
          <a:chExt cx="0" cy="0"/>
        </a:xfrm>
      </p:grpSpPr>
      <p:sp>
        <p:nvSpPr>
          <p:cNvPr id="214" name="Google Shape;214;p54"/>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15" name="Google Shape;215;p54"/>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16" name="Google Shape;216;p54"/>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17" name="Google Shape;217;p54"/>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18" name="Google Shape;218;p54"/>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 Three Columns ">
  <p:cSld name="SECTION_TITLE_AND_DESCRIPTION_1_1">
    <p:spTree>
      <p:nvGrpSpPr>
        <p:cNvPr id="1" name="Shape 219"/>
        <p:cNvGrpSpPr/>
        <p:nvPr/>
      </p:nvGrpSpPr>
      <p:grpSpPr>
        <a:xfrm>
          <a:off x="0" y="0"/>
          <a:ext cx="0" cy="0"/>
          <a:chOff x="0" y="0"/>
          <a:chExt cx="0" cy="0"/>
        </a:xfrm>
      </p:grpSpPr>
      <p:sp>
        <p:nvSpPr>
          <p:cNvPr id="220" name="Google Shape;220;p55"/>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21" name="Google Shape;221;p55"/>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22" name="Google Shape;222;p55"/>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23" name="Google Shape;223;p55"/>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24" name="Google Shape;224;p55"/>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25" name="Google Shape;225;p55"/>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26" name="Google Shape;226;p55"/>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227"/>
        <p:cNvGrpSpPr/>
        <p:nvPr/>
      </p:nvGrpSpPr>
      <p:grpSpPr>
        <a:xfrm>
          <a:off x="0" y="0"/>
          <a:ext cx="0" cy="0"/>
          <a:chOff x="0" y="0"/>
          <a:chExt cx="0" cy="0"/>
        </a:xfrm>
      </p:grpSpPr>
      <p:sp>
        <p:nvSpPr>
          <p:cNvPr id="228" name="Google Shape;228;p56"/>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229" name="Google Shape;229;p56"/>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 Design">
  <p:cSld name="CAPTION_ONLY_1">
    <p:spTree>
      <p:nvGrpSpPr>
        <p:cNvPr id="1" name="Shape 230"/>
        <p:cNvGrpSpPr/>
        <p:nvPr/>
      </p:nvGrpSpPr>
      <p:grpSpPr>
        <a:xfrm>
          <a:off x="0" y="0"/>
          <a:ext cx="0" cy="0"/>
          <a:chOff x="0" y="0"/>
          <a:chExt cx="0" cy="0"/>
        </a:xfrm>
      </p:grpSpPr>
      <p:sp>
        <p:nvSpPr>
          <p:cNvPr id="231" name="Google Shape;231;p57"/>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 Design 1">
  <p:cSld name="CAPTION_ONLY_1_1">
    <p:spTree>
      <p:nvGrpSpPr>
        <p:cNvPr id="1" name="Shape 232"/>
        <p:cNvGrpSpPr/>
        <p:nvPr/>
      </p:nvGrpSpPr>
      <p:grpSpPr>
        <a:xfrm>
          <a:off x="0" y="0"/>
          <a:ext cx="0" cy="0"/>
          <a:chOff x="0" y="0"/>
          <a:chExt cx="0" cy="0"/>
        </a:xfrm>
      </p:grpSpPr>
      <p:sp>
        <p:nvSpPr>
          <p:cNvPr id="233" name="Google Shape;233;p58"/>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 Design 2">
  <p:cSld name="CAPTION_ONLY_1_1_1">
    <p:spTree>
      <p:nvGrpSpPr>
        <p:cNvPr id="1" name="Shape 234"/>
        <p:cNvGrpSpPr/>
        <p:nvPr/>
      </p:nvGrpSpPr>
      <p:grpSpPr>
        <a:xfrm>
          <a:off x="0" y="0"/>
          <a:ext cx="0" cy="0"/>
          <a:chOff x="0" y="0"/>
          <a:chExt cx="0" cy="0"/>
        </a:xfrm>
      </p:grpSpPr>
      <p:sp>
        <p:nvSpPr>
          <p:cNvPr id="235" name="Google Shape;235;p59"/>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 Design 3">
  <p:cSld name="CAPTION_ONLY_1_1_1_2">
    <p:spTree>
      <p:nvGrpSpPr>
        <p:cNvPr id="1" name="Shape 236"/>
        <p:cNvGrpSpPr/>
        <p:nvPr/>
      </p:nvGrpSpPr>
      <p:grpSpPr>
        <a:xfrm>
          <a:off x="0" y="0"/>
          <a:ext cx="0" cy="0"/>
          <a:chOff x="0" y="0"/>
          <a:chExt cx="0" cy="0"/>
        </a:xfrm>
      </p:grpSpPr>
      <p:sp>
        <p:nvSpPr>
          <p:cNvPr id="237" name="Google Shape;237;p6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 Two Lists">
  <p:cSld name="SECTION_TITLE_AND_DESCRIPTION_1_3">
    <p:spTree>
      <p:nvGrpSpPr>
        <p:cNvPr id="1" name="Shape 238"/>
        <p:cNvGrpSpPr/>
        <p:nvPr/>
      </p:nvGrpSpPr>
      <p:grpSpPr>
        <a:xfrm>
          <a:off x="0" y="0"/>
          <a:ext cx="0" cy="0"/>
          <a:chOff x="0" y="0"/>
          <a:chExt cx="0" cy="0"/>
        </a:xfrm>
      </p:grpSpPr>
      <p:sp>
        <p:nvSpPr>
          <p:cNvPr id="239" name="Google Shape;239;p61"/>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40" name="Google Shape;240;p61"/>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41" name="Google Shape;241;p61"/>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42" name="Google Shape;242;p61"/>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243" name="Google Shape;243;p61"/>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 Four Columns">
  <p:cSld name="TITLE_1_1_2">
    <p:spTree>
      <p:nvGrpSpPr>
        <p:cNvPr id="1" name="Shape 244"/>
        <p:cNvGrpSpPr/>
        <p:nvPr/>
      </p:nvGrpSpPr>
      <p:grpSpPr>
        <a:xfrm>
          <a:off x="0" y="0"/>
          <a:ext cx="0" cy="0"/>
          <a:chOff x="0" y="0"/>
          <a:chExt cx="0" cy="0"/>
        </a:xfrm>
      </p:grpSpPr>
      <p:sp>
        <p:nvSpPr>
          <p:cNvPr id="245" name="Google Shape;245;p62"/>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46" name="Google Shape;246;p62"/>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47" name="Google Shape;247;p62"/>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48" name="Google Shape;248;p62"/>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49" name="Google Shape;249;p62"/>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50" name="Google Shape;250;p62"/>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51" name="Google Shape;251;p62"/>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52" name="Google Shape;252;p62"/>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53" name="Google Shape;253;p62"/>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hree Numbers">
  <p:cSld name="CAPTION_ONLY_1_1_1_1">
    <p:spTree>
      <p:nvGrpSpPr>
        <p:cNvPr id="1" name="Shape 254"/>
        <p:cNvGrpSpPr/>
        <p:nvPr/>
      </p:nvGrpSpPr>
      <p:grpSpPr>
        <a:xfrm>
          <a:off x="0" y="0"/>
          <a:ext cx="0" cy="0"/>
          <a:chOff x="0" y="0"/>
          <a:chExt cx="0" cy="0"/>
        </a:xfrm>
      </p:grpSpPr>
      <p:sp>
        <p:nvSpPr>
          <p:cNvPr id="255" name="Google Shape;255;p63"/>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56" name="Google Shape;256;p63"/>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257" name="Google Shape;257;p63"/>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58" name="Google Shape;258;p63"/>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259" name="Google Shape;259;p63"/>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60" name="Google Shape;260;p63"/>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 Six Columns  ">
  <p:cSld name="SECTION_TITLE_AND_DESCRIPTION_1_1_1">
    <p:spTree>
      <p:nvGrpSpPr>
        <p:cNvPr id="1" name="Shape 261"/>
        <p:cNvGrpSpPr/>
        <p:nvPr/>
      </p:nvGrpSpPr>
      <p:grpSpPr>
        <a:xfrm>
          <a:off x="0" y="0"/>
          <a:ext cx="0" cy="0"/>
          <a:chOff x="0" y="0"/>
          <a:chExt cx="0" cy="0"/>
        </a:xfrm>
      </p:grpSpPr>
      <p:sp>
        <p:nvSpPr>
          <p:cNvPr id="262" name="Google Shape;262;p64"/>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63" name="Google Shape;263;p64"/>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64" name="Google Shape;264;p64"/>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65" name="Google Shape;265;p64"/>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66" name="Google Shape;266;p64"/>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7" name="Google Shape;267;p64"/>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68" name="Google Shape;268;p64"/>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69" name="Google Shape;269;p64"/>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70" name="Google Shape;270;p64"/>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71" name="Google Shape;271;p64"/>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72" name="Google Shape;272;p64"/>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273" name="Google Shape;273;p64"/>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274" name="Google Shape;274;p64"/>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 Four Columns 1">
  <p:cSld name="TITLE_1_1_2_1">
    <p:spTree>
      <p:nvGrpSpPr>
        <p:cNvPr id="1" name="Shape 275"/>
        <p:cNvGrpSpPr/>
        <p:nvPr/>
      </p:nvGrpSpPr>
      <p:grpSpPr>
        <a:xfrm>
          <a:off x="0" y="0"/>
          <a:ext cx="0" cy="0"/>
          <a:chOff x="0" y="0"/>
          <a:chExt cx="0" cy="0"/>
        </a:xfrm>
      </p:grpSpPr>
      <p:sp>
        <p:nvSpPr>
          <p:cNvPr id="276" name="Google Shape;276;p65"/>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77" name="Google Shape;277;p65"/>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278" name="Google Shape;278;p65"/>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279" name="Google Shape;279;p65"/>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280" name="Google Shape;280;p65"/>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281" name="Google Shape;281;p65"/>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282" name="Google Shape;282;p65"/>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283" name="Google Shape;283;p65"/>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284" name="Google Shape;284;p65"/>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285"/>
        <p:cNvGrpSpPr/>
        <p:nvPr/>
      </p:nvGrpSpPr>
      <p:grpSpPr>
        <a:xfrm>
          <a:off x="0" y="0"/>
          <a:ext cx="0" cy="0"/>
          <a:chOff x="0" y="0"/>
          <a:chExt cx="0" cy="0"/>
        </a:xfrm>
      </p:grpSpPr>
      <p:sp>
        <p:nvSpPr>
          <p:cNvPr id="286" name="Google Shape;286;p66"/>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287" name="Google Shape;287;p6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 Text 1">
  <p:cSld name="TITLE_ONLY_1">
    <p:spTree>
      <p:nvGrpSpPr>
        <p:cNvPr id="1" name="Shape 288"/>
        <p:cNvGrpSpPr/>
        <p:nvPr/>
      </p:nvGrpSpPr>
      <p:grpSpPr>
        <a:xfrm>
          <a:off x="0" y="0"/>
          <a:ext cx="0" cy="0"/>
          <a:chOff x="0" y="0"/>
          <a:chExt cx="0" cy="0"/>
        </a:xfrm>
      </p:grpSpPr>
      <p:sp>
        <p:nvSpPr>
          <p:cNvPr id="289" name="Google Shape;289;p67"/>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90" name="Google Shape;290;p67"/>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le + Text 2">
  <p:cSld name="CAPTION_ONLY_2">
    <p:spTree>
      <p:nvGrpSpPr>
        <p:cNvPr id="1" name="Shape 291"/>
        <p:cNvGrpSpPr/>
        <p:nvPr/>
      </p:nvGrpSpPr>
      <p:grpSpPr>
        <a:xfrm>
          <a:off x="0" y="0"/>
          <a:ext cx="0" cy="0"/>
          <a:chOff x="0" y="0"/>
          <a:chExt cx="0" cy="0"/>
        </a:xfrm>
      </p:grpSpPr>
      <p:sp>
        <p:nvSpPr>
          <p:cNvPr id="292" name="Google Shape;292;p68"/>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93" name="Google Shape;293;p68"/>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294"/>
        <p:cNvGrpSpPr/>
        <p:nvPr/>
      </p:nvGrpSpPr>
      <p:grpSpPr>
        <a:xfrm>
          <a:off x="0" y="0"/>
          <a:ext cx="0" cy="0"/>
          <a:chOff x="0" y="0"/>
          <a:chExt cx="0" cy="0"/>
        </a:xfrm>
      </p:grpSpPr>
      <p:sp>
        <p:nvSpPr>
          <p:cNvPr id="295" name="Google Shape;295;p69"/>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296" name="Google Shape;296;p69"/>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hanks + Credits">
  <p:cSld name="SECTION_HEADER_1">
    <p:spTree>
      <p:nvGrpSpPr>
        <p:cNvPr id="1" name="Shape 297"/>
        <p:cNvGrpSpPr/>
        <p:nvPr/>
      </p:nvGrpSpPr>
      <p:grpSpPr>
        <a:xfrm>
          <a:off x="0" y="0"/>
          <a:ext cx="0" cy="0"/>
          <a:chOff x="0" y="0"/>
          <a:chExt cx="0" cy="0"/>
        </a:xfrm>
      </p:grpSpPr>
      <p:sp>
        <p:nvSpPr>
          <p:cNvPr id="298" name="Google Shape;298;p70"/>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299" name="Google Shape;299;p70"/>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300" name="Google Shape;300;p70"/>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marL="0" lvl="0" indent="0" algn="l" rtl="0">
              <a:spcBef>
                <a:spcPts val="300"/>
              </a:spcBef>
              <a:spcAft>
                <a:spcPts val="0"/>
              </a:spcAft>
              <a:buNone/>
            </a:pPr>
            <a:endParaRPr sz="1000">
              <a:solidFill>
                <a:schemeClr val="accent1"/>
              </a:solidFill>
              <a:latin typeface="Montserrat"/>
              <a:ea typeface="Montserrat"/>
              <a:cs typeface="Montserrat"/>
              <a:sym typeface="Montserrat"/>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 Bullet points 1">
  <p:cSld name="SECTION_TITLE_AND_DESCRIPTION_1_1_2">
    <p:spTree>
      <p:nvGrpSpPr>
        <p:cNvPr id="1" name="Shape 301"/>
        <p:cNvGrpSpPr/>
        <p:nvPr/>
      </p:nvGrpSpPr>
      <p:grpSpPr>
        <a:xfrm>
          <a:off x="0" y="0"/>
          <a:ext cx="0" cy="0"/>
          <a:chOff x="0" y="0"/>
          <a:chExt cx="0" cy="0"/>
        </a:xfrm>
      </p:grpSpPr>
      <p:sp>
        <p:nvSpPr>
          <p:cNvPr id="302" name="Google Shape;302;p71"/>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303" name="Google Shape;303;p71"/>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304"/>
        <p:cNvGrpSpPr/>
        <p:nvPr/>
      </p:nvGrpSpPr>
      <p:grpSpPr>
        <a:xfrm>
          <a:off x="0" y="0"/>
          <a:ext cx="0" cy="0"/>
          <a:chOff x="0" y="0"/>
          <a:chExt cx="0" cy="0"/>
        </a:xfrm>
      </p:grpSpPr>
      <p:sp>
        <p:nvSpPr>
          <p:cNvPr id="305" name="Google Shape;305;p72"/>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306" name="Google Shape;306;p72"/>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48.xml"/><Relationship Id="rId18" Type="http://schemas.openxmlformats.org/officeDocument/2006/relationships/slideLayout" Target="../slideLayouts/slideLayout53.xml"/><Relationship Id="rId26" Type="http://schemas.openxmlformats.org/officeDocument/2006/relationships/slideLayout" Target="../slideLayouts/slideLayout61.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34" Type="http://schemas.openxmlformats.org/officeDocument/2006/relationships/slideLayout" Target="../slideLayouts/slideLayout69.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5" Type="http://schemas.openxmlformats.org/officeDocument/2006/relationships/slideLayout" Target="../slideLayouts/slideLayout60.xml"/><Relationship Id="rId33" Type="http://schemas.openxmlformats.org/officeDocument/2006/relationships/slideLayout" Target="../slideLayouts/slideLayout68.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29" Type="http://schemas.openxmlformats.org/officeDocument/2006/relationships/slideLayout" Target="../slideLayouts/slideLayout64.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slideLayout" Target="../slideLayouts/slideLayout59.xml"/><Relationship Id="rId32" Type="http://schemas.openxmlformats.org/officeDocument/2006/relationships/slideLayout" Target="../slideLayouts/slideLayout67.xml"/><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slideLayout" Target="../slideLayouts/slideLayout58.xml"/><Relationship Id="rId28" Type="http://schemas.openxmlformats.org/officeDocument/2006/relationships/slideLayout" Target="../slideLayouts/slideLayout63.xml"/><Relationship Id="rId36" Type="http://schemas.openxmlformats.org/officeDocument/2006/relationships/image" Target="../media/image1.jpg"/><Relationship Id="rId10" Type="http://schemas.openxmlformats.org/officeDocument/2006/relationships/slideLayout" Target="../slideLayouts/slideLayout45.xml"/><Relationship Id="rId19" Type="http://schemas.openxmlformats.org/officeDocument/2006/relationships/slideLayout" Target="../slideLayouts/slideLayout54.xml"/><Relationship Id="rId31" Type="http://schemas.openxmlformats.org/officeDocument/2006/relationships/slideLayout" Target="../slideLayouts/slideLayout66.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 Id="rId27" Type="http://schemas.openxmlformats.org/officeDocument/2006/relationships/slideLayout" Target="../slideLayouts/slideLayout62.xml"/><Relationship Id="rId30" Type="http://schemas.openxmlformats.org/officeDocument/2006/relationships/slideLayout" Target="../slideLayouts/slideLayout65.xml"/><Relationship Id="rId35" Type="http://schemas.openxmlformats.org/officeDocument/2006/relationships/theme" Target="../theme/theme3.xml"/><Relationship Id="rId8"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blipFill>
          <a:blip r:embed="rId3">
            <a:alphaModFix/>
          </a:blip>
          <a:stretch>
            <a:fillRect/>
          </a:stretch>
        </a:blipFill>
        <a:effectLst/>
      </p:bgPr>
    </p:bg>
    <p:spTree>
      <p:nvGrpSpPr>
        <p:cNvPr id="1" name="Shape 154"/>
        <p:cNvGrpSpPr/>
        <p:nvPr/>
      </p:nvGrpSpPr>
      <p:grpSpPr>
        <a:xfrm>
          <a:off x="0" y="0"/>
          <a:ext cx="0" cy="0"/>
          <a:chOff x="0" y="0"/>
          <a:chExt cx="0" cy="0"/>
        </a:xfrm>
      </p:grpSpPr>
      <p:sp>
        <p:nvSpPr>
          <p:cNvPr id="155" name="Google Shape;155;p36"/>
          <p:cNvSpPr txBox="1">
            <a:spLocks noGrp="1"/>
          </p:cNvSpPr>
          <p:nvPr>
            <p:ph type="title"/>
          </p:nvPr>
        </p:nvSpPr>
        <p:spPr>
          <a:xfrm>
            <a:off x="1068100" y="933450"/>
            <a:ext cx="7047300" cy="482400"/>
          </a:xfrm>
          <a:prstGeom prst="rect">
            <a:avLst/>
          </a:prstGeom>
          <a:noFill/>
          <a:ln>
            <a:noFill/>
          </a:ln>
        </p:spPr>
        <p:txBody>
          <a:bodyPr spcFirstLastPara="1" wrap="square" lIns="91425" tIns="91425" rIns="91425" bIns="91425" anchor="t" anchorCtr="0">
            <a:noAutofit/>
          </a:bodyPr>
          <a:lstStyle>
            <a:lvl1pPr lvl="0"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1pPr>
            <a:lvl2pPr lvl="1"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2pPr>
            <a:lvl3pPr lvl="2"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3pPr>
            <a:lvl4pPr lvl="3"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4pPr>
            <a:lvl5pPr lvl="4"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5pPr>
            <a:lvl6pPr lvl="5"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6pPr>
            <a:lvl7pPr lvl="6"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7pPr>
            <a:lvl8pPr lvl="7"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8pPr>
            <a:lvl9pPr lvl="8" algn="ctr" rtl="0">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9pPr>
          </a:lstStyle>
          <a:p>
            <a:endParaRPr/>
          </a:p>
        </p:txBody>
      </p:sp>
      <p:sp>
        <p:nvSpPr>
          <p:cNvPr id="156" name="Google Shape;156;p36"/>
          <p:cNvSpPr txBox="1">
            <a:spLocks noGrp="1"/>
          </p:cNvSpPr>
          <p:nvPr>
            <p:ph type="body" idx="1"/>
          </p:nvPr>
        </p:nvSpPr>
        <p:spPr>
          <a:xfrm>
            <a:off x="1068100" y="1695450"/>
            <a:ext cx="7047300" cy="2502000"/>
          </a:xfrm>
          <a:prstGeom prst="rect">
            <a:avLst/>
          </a:prstGeom>
          <a:noFill/>
          <a:ln>
            <a:noFill/>
          </a:ln>
        </p:spPr>
        <p:txBody>
          <a:bodyPr spcFirstLastPara="1" wrap="square" lIns="91425" tIns="91425" rIns="91425" bIns="91425" anchor="t" anchorCtr="0">
            <a:noAutofit/>
          </a:bodyPr>
          <a:lstStyle>
            <a:lvl1pPr marL="457200" lvl="0"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marL="914400" lvl="1"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marL="1371600" lvl="2"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marL="1828800" lvl="3"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marL="2286000" lvl="4"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marL="2743200" lvl="5"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marL="3200400" lvl="6"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marL="3657600" lvl="7"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marL="4114800" lvl="8" indent="-29845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a:endParaRPr/>
          </a:p>
        </p:txBody>
      </p:sp>
    </p:spTree>
  </p:cSld>
  <p:clrMap bg1="lt1" tx1="dk1" bg2="dk2" tx2="lt2" accent1="accent1" accent2="accent2" accent3="accent3" accent4="accent4" accent5="accent5" accent6="accent6" hlink="hlink" folHlink="folHlink"/>
  <p:sldLayoutIdLst>
    <p:sldLayoutId id="214748368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blipFill>
          <a:blip r:embed="rId36">
            <a:alphaModFix/>
          </a:blip>
          <a:stretch>
            <a:fillRect/>
          </a:stretch>
        </a:blipFill>
        <a:effectLst/>
      </p:bgPr>
    </p:bg>
    <p:spTree>
      <p:nvGrpSpPr>
        <p:cNvPr id="1" name="Shape 158"/>
        <p:cNvGrpSpPr/>
        <p:nvPr/>
      </p:nvGrpSpPr>
      <p:grpSpPr>
        <a:xfrm>
          <a:off x="0" y="0"/>
          <a:ext cx="0" cy="0"/>
          <a:chOff x="0" y="0"/>
          <a:chExt cx="0" cy="0"/>
        </a:xfrm>
      </p:grpSpPr>
      <p:sp>
        <p:nvSpPr>
          <p:cNvPr id="159" name="Google Shape;159;p3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rtl="0">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160" name="Google Shape;160;p3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rtl="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rtl="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9.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9.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5.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5.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40.xml"/><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9.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73"/>
          <p:cNvSpPr txBox="1">
            <a:spLocks noGrp="1"/>
          </p:cNvSpPr>
          <p:nvPr>
            <p:ph type="ctrTitle"/>
          </p:nvPr>
        </p:nvSpPr>
        <p:spPr>
          <a:xfrm>
            <a:off x="1940250" y="1903475"/>
            <a:ext cx="52635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a:latin typeface="Arial"/>
                <a:ea typeface="Arial"/>
                <a:cs typeface="Arial"/>
                <a:sym typeface="Arial"/>
              </a:rPr>
              <a:t>UNDERSTANDING THE PRODUCT</a:t>
            </a:r>
            <a:endParaRPr>
              <a:latin typeface="Arial"/>
              <a:ea typeface="Arial"/>
              <a:cs typeface="Arial"/>
              <a:sym typeface="Arial"/>
            </a:endParaRPr>
          </a:p>
        </p:txBody>
      </p:sp>
      <p:sp>
        <p:nvSpPr>
          <p:cNvPr id="312" name="Google Shape;312;p73"/>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a:latin typeface="Arial"/>
                <a:ea typeface="Arial"/>
                <a:cs typeface="Arial"/>
                <a:sym typeface="Arial"/>
              </a:rPr>
              <a:t>LESSON 2.5</a:t>
            </a:r>
            <a:endParaRPr sz="2200" b="0">
              <a:latin typeface="Arial"/>
              <a:ea typeface="Arial"/>
              <a:cs typeface="Arial"/>
              <a:sym typeface="Arial"/>
            </a:endParaRPr>
          </a:p>
        </p:txBody>
      </p:sp>
      <p:cxnSp>
        <p:nvCxnSpPr>
          <p:cNvPr id="313" name="Google Shape;313;p73"/>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14" name="Google Shape;314;p7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15" name="Google Shape;315;p7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82"/>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PERISHABILITY</a:t>
            </a:r>
            <a:endParaRPr b="1">
              <a:latin typeface="Arial"/>
              <a:ea typeface="Arial"/>
              <a:cs typeface="Arial"/>
              <a:sym typeface="Arial"/>
            </a:endParaRPr>
          </a:p>
        </p:txBody>
      </p:sp>
      <p:sp>
        <p:nvSpPr>
          <p:cNvPr id="403" name="Google Shape;403;p82"/>
          <p:cNvSpPr txBox="1">
            <a:spLocks noGrp="1"/>
          </p:cNvSpPr>
          <p:nvPr>
            <p:ph type="subTitle" idx="1"/>
          </p:nvPr>
        </p:nvSpPr>
        <p:spPr>
          <a:xfrm>
            <a:off x="938500" y="1093575"/>
            <a:ext cx="35016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Many sports and entertainment products are perishable.  </a:t>
            </a:r>
            <a:r>
              <a:rPr lang="en" b="1">
                <a:latin typeface="Arial"/>
                <a:ea typeface="Arial"/>
                <a:cs typeface="Arial"/>
                <a:sym typeface="Arial"/>
              </a:rPr>
              <a:t>Perishability</a:t>
            </a:r>
            <a:r>
              <a:rPr lang="en">
                <a:latin typeface="Arial"/>
                <a:ea typeface="Arial"/>
                <a:cs typeface="Arial"/>
                <a:sym typeface="Arial"/>
              </a:rPr>
              <a:t> is the ability or need to store or inventory a product.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Once a game or event has already taken place, they no longer carry a value and cannot be sold, which characterizes the product as perishable.</a:t>
            </a:r>
            <a:endParaRPr>
              <a:latin typeface="Arial"/>
              <a:ea typeface="Arial"/>
              <a:cs typeface="Arial"/>
              <a:sym typeface="Arial"/>
            </a:endParaRPr>
          </a:p>
        </p:txBody>
      </p:sp>
      <p:cxnSp>
        <p:nvCxnSpPr>
          <p:cNvPr id="404" name="Google Shape;404;p82"/>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05" name="Google Shape;405;p8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06" name="Google Shape;406;p8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407" name="Google Shape;407;p82"/>
          <p:cNvPicPr preferRelativeResize="0"/>
          <p:nvPr/>
        </p:nvPicPr>
        <p:blipFill>
          <a:blip r:embed="rId4">
            <a:alphaModFix/>
          </a:blip>
          <a:stretch>
            <a:fillRect/>
          </a:stretch>
        </p:blipFill>
        <p:spPr>
          <a:xfrm>
            <a:off x="5194400" y="936050"/>
            <a:ext cx="3271400" cy="32714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83"/>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INTANGIBLE PRODUCT</a:t>
            </a:r>
            <a:endParaRPr b="1">
              <a:latin typeface="Arial"/>
              <a:ea typeface="Arial"/>
              <a:cs typeface="Arial"/>
              <a:sym typeface="Arial"/>
            </a:endParaRPr>
          </a:p>
          <a:p>
            <a:pPr marL="0" lvl="0" indent="0" algn="l" rtl="0">
              <a:spcBef>
                <a:spcPts val="0"/>
              </a:spcBef>
              <a:spcAft>
                <a:spcPts val="0"/>
              </a:spcAft>
              <a:buNone/>
            </a:pPr>
            <a:r>
              <a:rPr lang="en" b="1">
                <a:latin typeface="Arial"/>
                <a:ea typeface="Arial"/>
                <a:cs typeface="Arial"/>
                <a:sym typeface="Arial"/>
              </a:rPr>
              <a:t>ATTRIBUTES</a:t>
            </a:r>
            <a:endParaRPr b="1">
              <a:latin typeface="Arial"/>
              <a:ea typeface="Arial"/>
              <a:cs typeface="Arial"/>
              <a:sym typeface="Arial"/>
            </a:endParaRPr>
          </a:p>
        </p:txBody>
      </p:sp>
      <p:sp>
        <p:nvSpPr>
          <p:cNvPr id="413" name="Google Shape;413;p83"/>
          <p:cNvSpPr txBox="1">
            <a:spLocks noGrp="1"/>
          </p:cNvSpPr>
          <p:nvPr>
            <p:ph type="subTitle" idx="1"/>
          </p:nvPr>
        </p:nvSpPr>
        <p:spPr>
          <a:xfrm>
            <a:off x="938500" y="1417425"/>
            <a:ext cx="74028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Many sports and entertainment products are also often intangible.  </a:t>
            </a:r>
            <a:r>
              <a:rPr lang="en" b="1">
                <a:latin typeface="Arial"/>
                <a:ea typeface="Arial"/>
                <a:cs typeface="Arial"/>
                <a:sym typeface="Arial"/>
              </a:rPr>
              <a:t>Intangible product attributes</a:t>
            </a:r>
            <a:r>
              <a:rPr lang="en">
                <a:latin typeface="Arial"/>
                <a:ea typeface="Arial"/>
                <a:cs typeface="Arial"/>
                <a:sym typeface="Arial"/>
              </a:rPr>
              <a:t> are the unobservable characteristics which a physical good possesses, such as style, quality, strength, or beauty.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Copyrights, logos, graphics and trademarks would also be considered intangibles.  Even tangible items such as a soccer ball or music CDs have less significance than the feeling or emotion that the activity itself reveals.</a:t>
            </a:r>
            <a:endParaRPr>
              <a:latin typeface="Arial"/>
              <a:ea typeface="Arial"/>
              <a:cs typeface="Arial"/>
              <a:sym typeface="Arial"/>
            </a:endParaRPr>
          </a:p>
        </p:txBody>
      </p:sp>
      <p:cxnSp>
        <p:nvCxnSpPr>
          <p:cNvPr id="414" name="Google Shape;414;p83"/>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15" name="Google Shape;415;p8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16" name="Google Shape;416;p8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pic>
        <p:nvPicPr>
          <p:cNvPr id="421" name="Google Shape;421;p8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22" name="Google Shape;422;p8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423" name="Google Shape;423;p84"/>
          <p:cNvSpPr txBox="1">
            <a:spLocks noGrp="1"/>
          </p:cNvSpPr>
          <p:nvPr>
            <p:ph type="title" idx="4294967295"/>
          </p:nvPr>
        </p:nvSpPr>
        <p:spPr>
          <a:xfrm>
            <a:off x="5098200" y="332275"/>
            <a:ext cx="34638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Tangible vs. Intangible</a:t>
            </a:r>
            <a:endParaRPr sz="3000" b="1">
              <a:solidFill>
                <a:schemeClr val="lt2"/>
              </a:solidFill>
              <a:latin typeface="Arial"/>
              <a:ea typeface="Arial"/>
              <a:cs typeface="Arial"/>
              <a:sym typeface="Arial"/>
            </a:endParaRPr>
          </a:p>
        </p:txBody>
      </p:sp>
      <p:cxnSp>
        <p:nvCxnSpPr>
          <p:cNvPr id="424" name="Google Shape;424;p84"/>
          <p:cNvCxnSpPr/>
          <p:nvPr/>
        </p:nvCxnSpPr>
        <p:spPr>
          <a:xfrm>
            <a:off x="6100800" y="1576875"/>
            <a:ext cx="1458600" cy="0"/>
          </a:xfrm>
          <a:prstGeom prst="straightConnector1">
            <a:avLst/>
          </a:prstGeom>
          <a:noFill/>
          <a:ln w="9525" cap="flat" cmpd="sng">
            <a:solidFill>
              <a:schemeClr val="lt2"/>
            </a:solidFill>
            <a:prstDash val="solid"/>
            <a:round/>
            <a:headEnd type="none" w="med" len="med"/>
            <a:tailEnd type="none" w="med" len="med"/>
          </a:ln>
        </p:spPr>
      </p:cxnSp>
      <p:sp>
        <p:nvSpPr>
          <p:cNvPr id="425" name="Google Shape;425;p84"/>
          <p:cNvSpPr txBox="1"/>
          <p:nvPr/>
        </p:nvSpPr>
        <p:spPr>
          <a:xfrm>
            <a:off x="5330100" y="1832325"/>
            <a:ext cx="3000000" cy="1847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a:solidFill>
                  <a:schemeClr val="lt1"/>
                </a:solidFill>
              </a:rPr>
              <a:t>Your mobile device is a tangible product.  It contains intangible products, like your music collection, apps and podcasts.</a:t>
            </a:r>
            <a:endParaRPr/>
          </a:p>
        </p:txBody>
      </p:sp>
      <p:pic>
        <p:nvPicPr>
          <p:cNvPr id="426" name="Google Shape;426;p84"/>
          <p:cNvPicPr preferRelativeResize="0"/>
          <p:nvPr/>
        </p:nvPicPr>
        <p:blipFill>
          <a:blip r:embed="rId4">
            <a:alphaModFix/>
          </a:blip>
          <a:stretch>
            <a:fillRect/>
          </a:stretch>
        </p:blipFill>
        <p:spPr>
          <a:xfrm>
            <a:off x="719450" y="152850"/>
            <a:ext cx="3695105" cy="492680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8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IMPORTANCE OF A QUALITY PRODUCT</a:t>
            </a:r>
            <a:endParaRPr b="1">
              <a:latin typeface="Arial"/>
              <a:ea typeface="Arial"/>
              <a:cs typeface="Arial"/>
              <a:sym typeface="Arial"/>
            </a:endParaRPr>
          </a:p>
        </p:txBody>
      </p:sp>
      <p:sp>
        <p:nvSpPr>
          <p:cNvPr id="432" name="Google Shape;432;p85"/>
          <p:cNvSpPr txBox="1">
            <a:spLocks noGrp="1"/>
          </p:cNvSpPr>
          <p:nvPr>
            <p:ph type="subTitle" idx="1"/>
          </p:nvPr>
        </p:nvSpPr>
        <p:spPr>
          <a:xfrm>
            <a:off x="938500" y="1417425"/>
            <a:ext cx="74028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Even the best marketers and salespeople in the world can’t promote or sell an undesirable product.  No matter how much effort an organization puts into its marketing, promotion and sales efforts, they will face challenges generating and sustaining interest in the product if they don’t offer consumers and fans a quality product. </a:t>
            </a:r>
            <a:endParaRPr>
              <a:latin typeface="Arial"/>
              <a:ea typeface="Arial"/>
              <a:cs typeface="Arial"/>
              <a:sym typeface="Arial"/>
            </a:endParaRPr>
          </a:p>
        </p:txBody>
      </p:sp>
      <p:cxnSp>
        <p:nvCxnSpPr>
          <p:cNvPr id="433" name="Google Shape;433;p8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34" name="Google Shape;434;p8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35" name="Google Shape;435;p8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86"/>
          <p:cNvSpPr txBox="1">
            <a:spLocks noGrp="1"/>
          </p:cNvSpPr>
          <p:nvPr>
            <p:ph type="title"/>
          </p:nvPr>
        </p:nvSpPr>
        <p:spPr>
          <a:xfrm>
            <a:off x="1805525" y="402175"/>
            <a:ext cx="5443500" cy="61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441" name="Google Shape;441;p86"/>
          <p:cNvSpPr txBox="1">
            <a:spLocks noGrp="1"/>
          </p:cNvSpPr>
          <p:nvPr>
            <p:ph type="subTitle" idx="1"/>
          </p:nvPr>
        </p:nvSpPr>
        <p:spPr>
          <a:xfrm>
            <a:off x="572425" y="1428475"/>
            <a:ext cx="77121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The quality of the product or service is critical to the success of any sports or entertainment organization.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Can you think of a sports or entertainment product or service where, in your experience, quality was lacking?  Can you think of a sports or entertainment product where you felt it was of high quality?</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What types of factors might influence the quality of a product? </a:t>
            </a:r>
            <a:endParaRPr>
              <a:latin typeface="Arial"/>
              <a:ea typeface="Arial"/>
              <a:cs typeface="Arial"/>
              <a:sym typeface="Arial"/>
            </a:endParaRPr>
          </a:p>
        </p:txBody>
      </p:sp>
      <p:pic>
        <p:nvPicPr>
          <p:cNvPr id="442" name="Google Shape;442;p8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43" name="Google Shape;443;p8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444" name="Google Shape;444;p86"/>
          <p:cNvPicPr preferRelativeResize="0"/>
          <p:nvPr/>
        </p:nvPicPr>
        <p:blipFill>
          <a:blip r:embed="rId4">
            <a:alphaModFix/>
          </a:blip>
          <a:stretch>
            <a:fillRect/>
          </a:stretch>
        </p:blipFill>
        <p:spPr>
          <a:xfrm>
            <a:off x="572425" y="128150"/>
            <a:ext cx="1145575" cy="116095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87"/>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QUALITY CONTROL</a:t>
            </a:r>
            <a:endParaRPr b="1">
              <a:latin typeface="Arial"/>
              <a:ea typeface="Arial"/>
              <a:cs typeface="Arial"/>
              <a:sym typeface="Arial"/>
            </a:endParaRPr>
          </a:p>
        </p:txBody>
      </p:sp>
      <p:sp>
        <p:nvSpPr>
          <p:cNvPr id="450" name="Google Shape;450;p87"/>
          <p:cNvSpPr txBox="1">
            <a:spLocks noGrp="1"/>
          </p:cNvSpPr>
          <p:nvPr>
            <p:ph type="subTitle" idx="1"/>
          </p:nvPr>
        </p:nvSpPr>
        <p:spPr>
          <a:xfrm>
            <a:off x="938500" y="1181850"/>
            <a:ext cx="39390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Sports and entertainment business professionals are always critiquing the product and looking for ways to improve.</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Examples include:  </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457200" lvl="0" indent="-342900" algn="l" rtl="0">
              <a:spcBef>
                <a:spcPts val="0"/>
              </a:spcBef>
              <a:spcAft>
                <a:spcPts val="0"/>
              </a:spcAft>
              <a:buSzPts val="1800"/>
              <a:buFont typeface="Arial"/>
              <a:buChar char="●"/>
            </a:pPr>
            <a:r>
              <a:rPr lang="en">
                <a:latin typeface="Arial"/>
                <a:ea typeface="Arial"/>
                <a:cs typeface="Arial"/>
                <a:sym typeface="Arial"/>
              </a:rPr>
              <a:t>Rule changes</a:t>
            </a:r>
            <a:endParaRPr>
              <a:latin typeface="Arial"/>
              <a:ea typeface="Arial"/>
              <a:cs typeface="Arial"/>
              <a:sym typeface="Arial"/>
            </a:endParaRPr>
          </a:p>
          <a:p>
            <a:pPr marL="457200" lvl="0" indent="-342900" algn="l" rtl="0">
              <a:spcBef>
                <a:spcPts val="0"/>
              </a:spcBef>
              <a:spcAft>
                <a:spcPts val="0"/>
              </a:spcAft>
              <a:buSzPts val="1800"/>
              <a:buFont typeface="Arial"/>
              <a:buChar char="●"/>
            </a:pPr>
            <a:r>
              <a:rPr lang="en">
                <a:latin typeface="Arial"/>
                <a:ea typeface="Arial"/>
                <a:cs typeface="Arial"/>
                <a:sym typeface="Arial"/>
              </a:rPr>
              <a:t>Adaptation of technological advances </a:t>
            </a:r>
            <a:endParaRPr>
              <a:latin typeface="Arial"/>
              <a:ea typeface="Arial"/>
              <a:cs typeface="Arial"/>
              <a:sym typeface="Arial"/>
            </a:endParaRPr>
          </a:p>
          <a:p>
            <a:pPr marL="457200" lvl="0" indent="-342900" algn="l" rtl="0">
              <a:spcBef>
                <a:spcPts val="0"/>
              </a:spcBef>
              <a:spcAft>
                <a:spcPts val="0"/>
              </a:spcAft>
              <a:buSzPts val="1800"/>
              <a:buFont typeface="Arial"/>
              <a:buChar char="●"/>
            </a:pPr>
            <a:r>
              <a:rPr lang="en">
                <a:latin typeface="Arial"/>
                <a:ea typeface="Arial"/>
                <a:cs typeface="Arial"/>
                <a:sym typeface="Arial"/>
              </a:rPr>
              <a:t>Fan experience upgrades </a:t>
            </a:r>
            <a:endParaRPr>
              <a:latin typeface="Arial"/>
              <a:ea typeface="Arial"/>
              <a:cs typeface="Arial"/>
              <a:sym typeface="Arial"/>
            </a:endParaRPr>
          </a:p>
        </p:txBody>
      </p:sp>
      <p:cxnSp>
        <p:nvCxnSpPr>
          <p:cNvPr id="451" name="Google Shape;451;p87"/>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52" name="Google Shape;452;p8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53" name="Google Shape;453;p8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p88"/>
          <p:cNvSpPr txBox="1">
            <a:spLocks noGrp="1"/>
          </p:cNvSpPr>
          <p:nvPr>
            <p:ph type="title" idx="6"/>
          </p:nvPr>
        </p:nvSpPr>
        <p:spPr>
          <a:xfrm>
            <a:off x="213550" y="2093525"/>
            <a:ext cx="20670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1</a:t>
            </a:r>
            <a:endParaRPr b="1">
              <a:latin typeface="Arial"/>
              <a:ea typeface="Arial"/>
              <a:cs typeface="Arial"/>
              <a:sym typeface="Arial"/>
            </a:endParaRPr>
          </a:p>
        </p:txBody>
      </p:sp>
      <p:sp>
        <p:nvSpPr>
          <p:cNvPr id="459" name="Google Shape;459;p88"/>
          <p:cNvSpPr txBox="1">
            <a:spLocks noGrp="1"/>
          </p:cNvSpPr>
          <p:nvPr>
            <p:ph type="title" idx="7"/>
          </p:nvPr>
        </p:nvSpPr>
        <p:spPr>
          <a:xfrm>
            <a:off x="213550" y="3052500"/>
            <a:ext cx="20670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2</a:t>
            </a:r>
            <a:endParaRPr b="1">
              <a:latin typeface="Arial"/>
              <a:ea typeface="Arial"/>
              <a:cs typeface="Arial"/>
              <a:sym typeface="Arial"/>
            </a:endParaRPr>
          </a:p>
        </p:txBody>
      </p:sp>
      <p:cxnSp>
        <p:nvCxnSpPr>
          <p:cNvPr id="460" name="Google Shape;460;p88"/>
          <p:cNvCxnSpPr/>
          <p:nvPr/>
        </p:nvCxnSpPr>
        <p:spPr>
          <a:xfrm>
            <a:off x="1048450" y="2668310"/>
            <a:ext cx="3972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461" name="Google Shape;461;p88"/>
          <p:cNvCxnSpPr/>
          <p:nvPr/>
        </p:nvCxnSpPr>
        <p:spPr>
          <a:xfrm>
            <a:off x="1048450" y="3636810"/>
            <a:ext cx="3972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462" name="Google Shape;462;p88"/>
          <p:cNvSpPr txBox="1">
            <a:spLocks noGrp="1"/>
          </p:cNvSpPr>
          <p:nvPr>
            <p:ph type="ctrTitle" idx="4294967295"/>
          </p:nvPr>
        </p:nvSpPr>
        <p:spPr>
          <a:xfrm>
            <a:off x="429150" y="965525"/>
            <a:ext cx="8285700" cy="1041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Arial"/>
                <a:ea typeface="Arial"/>
                <a:cs typeface="Arial"/>
                <a:sym typeface="Arial"/>
              </a:rPr>
              <a:t>When the team sport product improves, typically consumers respond by purchasing more tickets and merchandise while television audiences increase.  The two most effective ways to accomplish this:</a:t>
            </a:r>
            <a:endParaRPr sz="1800">
              <a:latin typeface="Arial"/>
              <a:ea typeface="Arial"/>
              <a:cs typeface="Arial"/>
              <a:sym typeface="Arial"/>
            </a:endParaRPr>
          </a:p>
        </p:txBody>
      </p:sp>
      <p:sp>
        <p:nvSpPr>
          <p:cNvPr id="463" name="Google Shape;463;p88"/>
          <p:cNvSpPr txBox="1">
            <a:spLocks noGrp="1"/>
          </p:cNvSpPr>
          <p:nvPr>
            <p:ph type="title"/>
          </p:nvPr>
        </p:nvSpPr>
        <p:spPr>
          <a:xfrm>
            <a:off x="148350" y="61325"/>
            <a:ext cx="8847300" cy="738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Importance of a Quality Product</a:t>
            </a:r>
            <a:endParaRPr sz="3000" b="1">
              <a:solidFill>
                <a:schemeClr val="lt2"/>
              </a:solidFill>
              <a:latin typeface="Arial"/>
              <a:ea typeface="Arial"/>
              <a:cs typeface="Arial"/>
              <a:sym typeface="Arial"/>
            </a:endParaRPr>
          </a:p>
        </p:txBody>
      </p:sp>
      <p:cxnSp>
        <p:nvCxnSpPr>
          <p:cNvPr id="464" name="Google Shape;464;p88"/>
          <p:cNvCxnSpPr/>
          <p:nvPr/>
        </p:nvCxnSpPr>
        <p:spPr>
          <a:xfrm>
            <a:off x="3842700" y="799425"/>
            <a:ext cx="1458600" cy="0"/>
          </a:xfrm>
          <a:prstGeom prst="straightConnector1">
            <a:avLst/>
          </a:prstGeom>
          <a:noFill/>
          <a:ln w="9525" cap="flat" cmpd="sng">
            <a:solidFill>
              <a:schemeClr val="lt2"/>
            </a:solidFill>
            <a:prstDash val="solid"/>
            <a:round/>
            <a:headEnd type="none" w="med" len="med"/>
            <a:tailEnd type="none" w="med" len="med"/>
          </a:ln>
        </p:spPr>
      </p:cxnSp>
      <p:sp>
        <p:nvSpPr>
          <p:cNvPr id="465" name="Google Shape;465;p88"/>
          <p:cNvSpPr txBox="1">
            <a:spLocks noGrp="1"/>
          </p:cNvSpPr>
          <p:nvPr>
            <p:ph type="ctrTitle" idx="4294967295"/>
          </p:nvPr>
        </p:nvSpPr>
        <p:spPr>
          <a:xfrm>
            <a:off x="1779950" y="2172925"/>
            <a:ext cx="5839500" cy="1041300"/>
          </a:xfrm>
          <a:prstGeom prst="rect">
            <a:avLst/>
          </a:prstGeom>
        </p:spPr>
        <p:txBody>
          <a:bodyPr spcFirstLastPara="1" wrap="square" lIns="91425" tIns="91425" rIns="91425" bIns="91425" anchor="t" anchorCtr="0">
            <a:noAutofit/>
          </a:bodyPr>
          <a:lstStyle/>
          <a:p>
            <a:pPr marL="0" lvl="0" indent="0" algn="l" rtl="0">
              <a:spcBef>
                <a:spcPts val="0"/>
              </a:spcBef>
              <a:spcAft>
                <a:spcPts val="2000"/>
              </a:spcAft>
              <a:buNone/>
            </a:pPr>
            <a:r>
              <a:rPr lang="en" sz="2400" b="1">
                <a:latin typeface="Arial"/>
                <a:ea typeface="Arial"/>
                <a:cs typeface="Arial"/>
                <a:sym typeface="Arial"/>
              </a:rPr>
              <a:t>ON-FIELD PERFORMANCE (WIN)</a:t>
            </a:r>
            <a:endParaRPr sz="2400" b="1">
              <a:latin typeface="Arial"/>
              <a:ea typeface="Arial"/>
              <a:cs typeface="Arial"/>
              <a:sym typeface="Arial"/>
            </a:endParaRPr>
          </a:p>
        </p:txBody>
      </p:sp>
      <p:sp>
        <p:nvSpPr>
          <p:cNvPr id="466" name="Google Shape;466;p88"/>
          <p:cNvSpPr txBox="1">
            <a:spLocks noGrp="1"/>
          </p:cNvSpPr>
          <p:nvPr>
            <p:ph type="ctrTitle" idx="4294967295"/>
          </p:nvPr>
        </p:nvSpPr>
        <p:spPr>
          <a:xfrm>
            <a:off x="1779950" y="3132350"/>
            <a:ext cx="6849300" cy="879900"/>
          </a:xfrm>
          <a:prstGeom prst="rect">
            <a:avLst/>
          </a:prstGeom>
        </p:spPr>
        <p:txBody>
          <a:bodyPr spcFirstLastPara="1" wrap="square" lIns="91425" tIns="91425" rIns="91425" bIns="91425" anchor="t" anchorCtr="0">
            <a:noAutofit/>
          </a:bodyPr>
          <a:lstStyle/>
          <a:p>
            <a:pPr marL="0" lvl="0" indent="0" algn="l" rtl="0">
              <a:spcBef>
                <a:spcPts val="0"/>
              </a:spcBef>
              <a:spcAft>
                <a:spcPts val="2000"/>
              </a:spcAft>
              <a:buNone/>
            </a:pPr>
            <a:r>
              <a:rPr lang="en" sz="2400" b="1">
                <a:latin typeface="Arial"/>
                <a:ea typeface="Arial"/>
                <a:cs typeface="Arial"/>
                <a:sym typeface="Arial"/>
              </a:rPr>
              <a:t>POPULAR / RECOGNIZABLE PLAYERS (STARS)</a:t>
            </a:r>
            <a:endParaRPr sz="2400" b="1">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89"/>
          <p:cNvSpPr txBox="1">
            <a:spLocks noGrp="1"/>
          </p:cNvSpPr>
          <p:nvPr>
            <p:ph type="title"/>
          </p:nvPr>
        </p:nvSpPr>
        <p:spPr>
          <a:xfrm>
            <a:off x="1920750" y="308200"/>
            <a:ext cx="5302500" cy="1116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3rd</a:t>
            </a:r>
            <a:endParaRPr b="1">
              <a:latin typeface="Arial"/>
              <a:ea typeface="Arial"/>
              <a:cs typeface="Arial"/>
              <a:sym typeface="Arial"/>
            </a:endParaRPr>
          </a:p>
        </p:txBody>
      </p:sp>
      <p:sp>
        <p:nvSpPr>
          <p:cNvPr id="472" name="Google Shape;472;p89"/>
          <p:cNvSpPr txBox="1">
            <a:spLocks noGrp="1"/>
          </p:cNvSpPr>
          <p:nvPr>
            <p:ph type="body" idx="1"/>
          </p:nvPr>
        </p:nvSpPr>
        <p:spPr>
          <a:xfrm>
            <a:off x="745950" y="1619900"/>
            <a:ext cx="7652100" cy="56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After the Phoenix Suns clinched a spot in the 2021 NBA Finals, the team sold $300,000 in online merchandise sales at the Suns’ team shop overnight and $700,000 in team-branded gear across the entire Fanatics’ online network.</a:t>
            </a:r>
            <a:endParaRPr>
              <a:latin typeface="Arial"/>
              <a:ea typeface="Arial"/>
              <a:cs typeface="Arial"/>
              <a:sym typeface="Arial"/>
            </a:endParaRPr>
          </a:p>
          <a:p>
            <a:pPr marL="0" lvl="0" indent="0" algn="ctr" rtl="0">
              <a:spcBef>
                <a:spcPts val="1600"/>
              </a:spcBef>
              <a:spcAft>
                <a:spcPts val="1600"/>
              </a:spcAft>
              <a:buNone/>
            </a:pPr>
            <a:r>
              <a:rPr lang="en">
                <a:latin typeface="Arial"/>
                <a:ea typeface="Arial"/>
                <a:cs typeface="Arial"/>
                <a:sym typeface="Arial"/>
              </a:rPr>
              <a:t>The Suns finished the season third in the league in terms of best-selling team merchandise, trailing only the Los Angeles Lakers and Brooklyn Nets in sales.  The previous season the franchise did not rank in the top ten. </a:t>
            </a:r>
            <a:endParaRPr>
              <a:latin typeface="Arial"/>
              <a:ea typeface="Arial"/>
              <a:cs typeface="Arial"/>
              <a:sym typeface="Arial"/>
            </a:endParaRPr>
          </a:p>
        </p:txBody>
      </p:sp>
      <p:cxnSp>
        <p:nvCxnSpPr>
          <p:cNvPr id="473" name="Google Shape;473;p89"/>
          <p:cNvCxnSpPr/>
          <p:nvPr/>
        </p:nvCxnSpPr>
        <p:spPr>
          <a:xfrm>
            <a:off x="3190500" y="13879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74" name="Google Shape;474;p8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75" name="Google Shape;475;p8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90"/>
          <p:cNvSpPr txBox="1">
            <a:spLocks noGrp="1"/>
          </p:cNvSpPr>
          <p:nvPr>
            <p:ph type="title"/>
          </p:nvPr>
        </p:nvSpPr>
        <p:spPr>
          <a:xfrm>
            <a:off x="4996800" y="30409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$3M</a:t>
            </a:r>
            <a:endParaRPr b="1">
              <a:latin typeface="Arial"/>
              <a:ea typeface="Arial"/>
              <a:cs typeface="Arial"/>
              <a:sym typeface="Arial"/>
            </a:endParaRPr>
          </a:p>
        </p:txBody>
      </p:sp>
      <p:sp>
        <p:nvSpPr>
          <p:cNvPr id="481" name="Google Shape;481;p90"/>
          <p:cNvSpPr txBox="1">
            <a:spLocks noGrp="1"/>
          </p:cNvSpPr>
          <p:nvPr>
            <p:ph type="subTitle" idx="1"/>
          </p:nvPr>
        </p:nvSpPr>
        <p:spPr>
          <a:xfrm>
            <a:off x="4945775" y="881225"/>
            <a:ext cx="33309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Each of the team’s playoff home games brought at least $3 million into the city's economy</a:t>
            </a:r>
            <a:endParaRPr>
              <a:latin typeface="Arial"/>
              <a:ea typeface="Arial"/>
              <a:cs typeface="Arial"/>
              <a:sym typeface="Arial"/>
            </a:endParaRPr>
          </a:p>
        </p:txBody>
      </p:sp>
      <p:sp>
        <p:nvSpPr>
          <p:cNvPr id="482" name="Google Shape;482;p90"/>
          <p:cNvSpPr txBox="1">
            <a:spLocks noGrp="1"/>
          </p:cNvSpPr>
          <p:nvPr>
            <p:ph type="title" idx="2"/>
          </p:nvPr>
        </p:nvSpPr>
        <p:spPr>
          <a:xfrm>
            <a:off x="5031575" y="183059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2,530%</a:t>
            </a:r>
            <a:endParaRPr b="1">
              <a:latin typeface="Arial"/>
              <a:ea typeface="Arial"/>
              <a:cs typeface="Arial"/>
              <a:sym typeface="Arial"/>
            </a:endParaRPr>
          </a:p>
        </p:txBody>
      </p:sp>
      <p:sp>
        <p:nvSpPr>
          <p:cNvPr id="483" name="Google Shape;483;p90"/>
          <p:cNvSpPr txBox="1">
            <a:spLocks noGrp="1"/>
          </p:cNvSpPr>
          <p:nvPr>
            <p:ph type="subTitle" idx="3"/>
          </p:nvPr>
        </p:nvSpPr>
        <p:spPr>
          <a:xfrm>
            <a:off x="4891625" y="2414900"/>
            <a:ext cx="34392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Demand for Bucks jerseys increased 2,530% in the hours after the win over the Phoenix Suns</a:t>
            </a:r>
            <a:endParaRPr>
              <a:latin typeface="Arial"/>
              <a:ea typeface="Arial"/>
              <a:cs typeface="Arial"/>
              <a:sym typeface="Arial"/>
            </a:endParaRPr>
          </a:p>
        </p:txBody>
      </p:sp>
      <p:sp>
        <p:nvSpPr>
          <p:cNvPr id="484" name="Google Shape;484;p90"/>
          <p:cNvSpPr txBox="1">
            <a:spLocks noGrp="1"/>
          </p:cNvSpPr>
          <p:nvPr>
            <p:ph type="title" idx="4"/>
          </p:nvPr>
        </p:nvSpPr>
        <p:spPr>
          <a:xfrm>
            <a:off x="5086425" y="335709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41%</a:t>
            </a:r>
            <a:endParaRPr b="1">
              <a:latin typeface="Arial"/>
              <a:ea typeface="Arial"/>
              <a:cs typeface="Arial"/>
              <a:sym typeface="Arial"/>
            </a:endParaRPr>
          </a:p>
        </p:txBody>
      </p:sp>
      <p:sp>
        <p:nvSpPr>
          <p:cNvPr id="485" name="Google Shape;485;p90"/>
          <p:cNvSpPr txBox="1">
            <a:spLocks noGrp="1"/>
          </p:cNvSpPr>
          <p:nvPr>
            <p:ph type="subTitle" idx="5"/>
          </p:nvPr>
        </p:nvSpPr>
        <p:spPr>
          <a:xfrm>
            <a:off x="4755225" y="3861325"/>
            <a:ext cx="38217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More than 41% of homes were tuned into Game 6 (the final game of the series) in the city of Milwaukee </a:t>
            </a:r>
            <a:endParaRPr>
              <a:latin typeface="Arial"/>
              <a:ea typeface="Arial"/>
              <a:cs typeface="Arial"/>
              <a:sym typeface="Arial"/>
            </a:endParaRPr>
          </a:p>
        </p:txBody>
      </p:sp>
      <p:cxnSp>
        <p:nvCxnSpPr>
          <p:cNvPr id="486" name="Google Shape;486;p90"/>
          <p:cNvCxnSpPr/>
          <p:nvPr/>
        </p:nvCxnSpPr>
        <p:spPr>
          <a:xfrm>
            <a:off x="8843800" y="392547"/>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87" name="Google Shape;487;p9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88" name="Google Shape;488;p9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489" name="Google Shape;489;p90"/>
          <p:cNvSpPr txBox="1"/>
          <p:nvPr/>
        </p:nvSpPr>
        <p:spPr>
          <a:xfrm>
            <a:off x="231750" y="553100"/>
            <a:ext cx="4629300" cy="94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b="1">
                <a:solidFill>
                  <a:srgbClr val="FFAB40"/>
                </a:solidFill>
              </a:rPr>
              <a:t>The Milwaukee Bucks Championship run in 2020 resulted in a major boost for the franchise financially.</a:t>
            </a:r>
            <a:endParaRPr sz="1900" b="1">
              <a:solidFill>
                <a:srgbClr val="FFAB40"/>
              </a:solidFill>
            </a:endParaRPr>
          </a:p>
        </p:txBody>
      </p:sp>
      <p:pic>
        <p:nvPicPr>
          <p:cNvPr id="490" name="Google Shape;490;p90"/>
          <p:cNvPicPr preferRelativeResize="0"/>
          <p:nvPr/>
        </p:nvPicPr>
        <p:blipFill>
          <a:blip r:embed="rId4">
            <a:alphaModFix/>
          </a:blip>
          <a:stretch>
            <a:fillRect/>
          </a:stretch>
        </p:blipFill>
        <p:spPr>
          <a:xfrm>
            <a:off x="231750" y="2251100"/>
            <a:ext cx="4146926" cy="2330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91"/>
          <p:cNvSpPr txBox="1">
            <a:spLocks noGrp="1"/>
          </p:cNvSpPr>
          <p:nvPr>
            <p:ph type="title"/>
          </p:nvPr>
        </p:nvSpPr>
        <p:spPr>
          <a:xfrm>
            <a:off x="1920750" y="308200"/>
            <a:ext cx="5302500" cy="1116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600%</a:t>
            </a:r>
            <a:endParaRPr b="1">
              <a:latin typeface="Arial"/>
              <a:ea typeface="Arial"/>
              <a:cs typeface="Arial"/>
              <a:sym typeface="Arial"/>
            </a:endParaRPr>
          </a:p>
        </p:txBody>
      </p:sp>
      <p:sp>
        <p:nvSpPr>
          <p:cNvPr id="496" name="Google Shape;496;p91"/>
          <p:cNvSpPr txBox="1">
            <a:spLocks noGrp="1"/>
          </p:cNvSpPr>
          <p:nvPr>
            <p:ph type="body" idx="1"/>
          </p:nvPr>
        </p:nvSpPr>
        <p:spPr>
          <a:xfrm>
            <a:off x="745950" y="1585000"/>
            <a:ext cx="7652100" cy="56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When the NHL’s Phoenix Coyotes made a trade for star Phil Kessel, the franchise sent a message to fans that the franchise was committed to investing in the product, and fans responded in a way that influenced the team’s bottom line.</a:t>
            </a:r>
            <a:endParaRPr>
              <a:latin typeface="Arial"/>
              <a:ea typeface="Arial"/>
              <a:cs typeface="Arial"/>
              <a:sym typeface="Arial"/>
            </a:endParaRPr>
          </a:p>
          <a:p>
            <a:pPr marL="0" lvl="0" indent="0" algn="ctr" rtl="0">
              <a:spcBef>
                <a:spcPts val="1600"/>
              </a:spcBef>
              <a:spcAft>
                <a:spcPts val="0"/>
              </a:spcAft>
              <a:buNone/>
            </a:pPr>
            <a:r>
              <a:rPr lang="en">
                <a:latin typeface="Arial"/>
                <a:ea typeface="Arial"/>
                <a:cs typeface="Arial"/>
                <a:sym typeface="Arial"/>
              </a:rPr>
              <a:t>According to a report, Coyotes’ season-ticket sales were up 600% compared to the previous summer, including a 550% increase in all ticket sales.  The team also enjoyed an increase in website traffic, mobile app visits and social media engagement.</a:t>
            </a:r>
            <a:endParaRPr>
              <a:latin typeface="Arial"/>
              <a:ea typeface="Arial"/>
              <a:cs typeface="Arial"/>
              <a:sym typeface="Arial"/>
            </a:endParaRPr>
          </a:p>
          <a:p>
            <a:pPr marL="0" lvl="0" indent="0" algn="ctr" rtl="0">
              <a:spcBef>
                <a:spcPts val="1600"/>
              </a:spcBef>
              <a:spcAft>
                <a:spcPts val="1600"/>
              </a:spcAft>
              <a:buNone/>
            </a:pPr>
            <a:endParaRPr>
              <a:latin typeface="Arial"/>
              <a:ea typeface="Arial"/>
              <a:cs typeface="Arial"/>
              <a:sym typeface="Arial"/>
            </a:endParaRPr>
          </a:p>
        </p:txBody>
      </p:sp>
      <p:cxnSp>
        <p:nvCxnSpPr>
          <p:cNvPr id="497" name="Google Shape;497;p91"/>
          <p:cNvCxnSpPr/>
          <p:nvPr/>
        </p:nvCxnSpPr>
        <p:spPr>
          <a:xfrm>
            <a:off x="3190500" y="13879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498" name="Google Shape;498;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499" name="Google Shape;499;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74"/>
          <p:cNvSpPr txBox="1">
            <a:spLocks noGrp="1"/>
          </p:cNvSpPr>
          <p:nvPr>
            <p:ph type="ctrTitle"/>
          </p:nvPr>
        </p:nvSpPr>
        <p:spPr>
          <a:xfrm>
            <a:off x="429150" y="1026600"/>
            <a:ext cx="8285700" cy="2563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Arial"/>
                <a:ea typeface="Arial"/>
                <a:cs typeface="Arial"/>
                <a:sym typeface="Arial"/>
              </a:rPr>
              <a:t>Products</a:t>
            </a:r>
            <a:r>
              <a:rPr lang="en" sz="1800" b="0">
                <a:latin typeface="Arial"/>
                <a:ea typeface="Arial"/>
                <a:cs typeface="Arial"/>
                <a:sym typeface="Arial"/>
              </a:rPr>
              <a:t> are tangible, physical goods but can also be represented by something digital or virtual, a service or an idea that is offered to satisfy a consumer want or need.  </a:t>
            </a:r>
            <a:endParaRPr sz="1800" b="0">
              <a:latin typeface="Arial"/>
              <a:ea typeface="Arial"/>
              <a:cs typeface="Arial"/>
              <a:sym typeface="Arial"/>
            </a:endParaRPr>
          </a:p>
          <a:p>
            <a:pPr marL="0" lvl="0" indent="0" algn="ctr" rtl="0">
              <a:spcBef>
                <a:spcPts val="2000"/>
              </a:spcBef>
              <a:spcAft>
                <a:spcPts val="2000"/>
              </a:spcAft>
              <a:buNone/>
            </a:pPr>
            <a:r>
              <a:rPr lang="en" sz="1800">
                <a:latin typeface="Arial"/>
                <a:ea typeface="Arial"/>
                <a:cs typeface="Arial"/>
                <a:sym typeface="Arial"/>
              </a:rPr>
              <a:t>Services</a:t>
            </a:r>
            <a:r>
              <a:rPr lang="en" sz="1800" b="0">
                <a:latin typeface="Arial"/>
                <a:ea typeface="Arial"/>
                <a:cs typeface="Arial"/>
                <a:sym typeface="Arial"/>
              </a:rPr>
              <a:t> are intangible and something satisfies an identified need through some form of exchange.  Service products are presented in the form of things like restaurants, educational institutions, consulting firms and hotels, which are represented in a variety of ways throughout the sports and entertainment industry.</a:t>
            </a:r>
            <a:endParaRPr sz="1800" b="0">
              <a:latin typeface="Arial"/>
              <a:ea typeface="Arial"/>
              <a:cs typeface="Arial"/>
              <a:sym typeface="Arial"/>
            </a:endParaRPr>
          </a:p>
        </p:txBody>
      </p:sp>
      <p:pic>
        <p:nvPicPr>
          <p:cNvPr id="321" name="Google Shape;321;p7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22" name="Google Shape;322;p7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323" name="Google Shape;323;p74"/>
          <p:cNvSpPr txBox="1">
            <a:spLocks noGrp="1"/>
          </p:cNvSpPr>
          <p:nvPr>
            <p:ph type="title" idx="4294967295"/>
          </p:nvPr>
        </p:nvSpPr>
        <p:spPr>
          <a:xfrm>
            <a:off x="148350" y="61325"/>
            <a:ext cx="88473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Products vs. Services</a:t>
            </a:r>
            <a:endParaRPr sz="3000" b="1">
              <a:solidFill>
                <a:schemeClr val="lt2"/>
              </a:solidFill>
              <a:latin typeface="Arial"/>
              <a:ea typeface="Arial"/>
              <a:cs typeface="Arial"/>
              <a:sym typeface="Arial"/>
            </a:endParaRPr>
          </a:p>
        </p:txBody>
      </p:sp>
      <p:cxnSp>
        <p:nvCxnSpPr>
          <p:cNvPr id="324" name="Google Shape;324;p74"/>
          <p:cNvCxnSpPr/>
          <p:nvPr/>
        </p:nvCxnSpPr>
        <p:spPr>
          <a:xfrm>
            <a:off x="3842700" y="799425"/>
            <a:ext cx="14586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p92"/>
          <p:cNvSpPr txBox="1">
            <a:spLocks noGrp="1"/>
          </p:cNvSpPr>
          <p:nvPr>
            <p:ph type="title"/>
          </p:nvPr>
        </p:nvSpPr>
        <p:spPr>
          <a:xfrm>
            <a:off x="4996800" y="30409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#1</a:t>
            </a:r>
            <a:endParaRPr b="1">
              <a:latin typeface="Arial"/>
              <a:ea typeface="Arial"/>
              <a:cs typeface="Arial"/>
              <a:sym typeface="Arial"/>
            </a:endParaRPr>
          </a:p>
        </p:txBody>
      </p:sp>
      <p:sp>
        <p:nvSpPr>
          <p:cNvPr id="505" name="Google Shape;505;p92"/>
          <p:cNvSpPr txBox="1">
            <a:spLocks noGrp="1"/>
          </p:cNvSpPr>
          <p:nvPr>
            <p:ph type="subTitle" idx="1"/>
          </p:nvPr>
        </p:nvSpPr>
        <p:spPr>
          <a:xfrm>
            <a:off x="4905375" y="873600"/>
            <a:ext cx="35214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The team’s James Harden welcome graphic became the most engaged Instagram post in franchise history</a:t>
            </a:r>
            <a:endParaRPr>
              <a:latin typeface="Arial"/>
              <a:ea typeface="Arial"/>
              <a:cs typeface="Arial"/>
              <a:sym typeface="Arial"/>
            </a:endParaRPr>
          </a:p>
        </p:txBody>
      </p:sp>
      <p:sp>
        <p:nvSpPr>
          <p:cNvPr id="506" name="Google Shape;506;p92"/>
          <p:cNvSpPr txBox="1">
            <a:spLocks noGrp="1"/>
          </p:cNvSpPr>
          <p:nvPr>
            <p:ph type="title" idx="2"/>
          </p:nvPr>
        </p:nvSpPr>
        <p:spPr>
          <a:xfrm>
            <a:off x="5031575" y="183059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2x</a:t>
            </a:r>
            <a:endParaRPr b="1">
              <a:latin typeface="Arial"/>
              <a:ea typeface="Arial"/>
              <a:cs typeface="Arial"/>
              <a:sym typeface="Arial"/>
            </a:endParaRPr>
          </a:p>
        </p:txBody>
      </p:sp>
      <p:sp>
        <p:nvSpPr>
          <p:cNvPr id="507" name="Google Shape;507;p92"/>
          <p:cNvSpPr txBox="1">
            <a:spLocks noGrp="1"/>
          </p:cNvSpPr>
          <p:nvPr>
            <p:ph type="subTitle" idx="3"/>
          </p:nvPr>
        </p:nvSpPr>
        <p:spPr>
          <a:xfrm>
            <a:off x="4891625" y="2414900"/>
            <a:ext cx="34392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Online revenue at the team’s online store nearly doubled from ALL of the previous season </a:t>
            </a:r>
            <a:endParaRPr>
              <a:latin typeface="Arial"/>
              <a:ea typeface="Arial"/>
              <a:cs typeface="Arial"/>
              <a:sym typeface="Arial"/>
            </a:endParaRPr>
          </a:p>
        </p:txBody>
      </p:sp>
      <p:sp>
        <p:nvSpPr>
          <p:cNvPr id="508" name="Google Shape;508;p92"/>
          <p:cNvSpPr txBox="1">
            <a:spLocks noGrp="1"/>
          </p:cNvSpPr>
          <p:nvPr>
            <p:ph type="title" idx="4"/>
          </p:nvPr>
        </p:nvSpPr>
        <p:spPr>
          <a:xfrm>
            <a:off x="5086425" y="335709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69%</a:t>
            </a:r>
            <a:endParaRPr b="1">
              <a:latin typeface="Arial"/>
              <a:ea typeface="Arial"/>
              <a:cs typeface="Arial"/>
              <a:sym typeface="Arial"/>
            </a:endParaRPr>
          </a:p>
        </p:txBody>
      </p:sp>
      <p:sp>
        <p:nvSpPr>
          <p:cNvPr id="509" name="Google Shape;509;p92"/>
          <p:cNvSpPr txBox="1">
            <a:spLocks noGrp="1"/>
          </p:cNvSpPr>
          <p:nvPr>
            <p:ph type="subTitle" idx="5"/>
          </p:nvPr>
        </p:nvSpPr>
        <p:spPr>
          <a:xfrm>
            <a:off x="4755225" y="3861325"/>
            <a:ext cx="3821700" cy="417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latin typeface="Arial"/>
                <a:ea typeface="Arial"/>
                <a:cs typeface="Arial"/>
                <a:sym typeface="Arial"/>
              </a:rPr>
              <a:t>TV ratings on the team’s local network increased by 69% after Harden played his first game with the team </a:t>
            </a:r>
            <a:endParaRPr>
              <a:latin typeface="Arial"/>
              <a:ea typeface="Arial"/>
              <a:cs typeface="Arial"/>
              <a:sym typeface="Arial"/>
            </a:endParaRPr>
          </a:p>
        </p:txBody>
      </p:sp>
      <p:cxnSp>
        <p:nvCxnSpPr>
          <p:cNvPr id="510" name="Google Shape;510;p92"/>
          <p:cNvCxnSpPr/>
          <p:nvPr/>
        </p:nvCxnSpPr>
        <p:spPr>
          <a:xfrm>
            <a:off x="8843800" y="392547"/>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511" name="Google Shape;511;p9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512" name="Google Shape;512;p9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513" name="Google Shape;513;p92"/>
          <p:cNvSpPr txBox="1"/>
          <p:nvPr/>
        </p:nvSpPr>
        <p:spPr>
          <a:xfrm>
            <a:off x="231750" y="392550"/>
            <a:ext cx="4146900" cy="94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b="1">
                <a:solidFill>
                  <a:srgbClr val="FFAB40"/>
                </a:solidFill>
              </a:rPr>
              <a:t>After already adding stars Kevin Durant and Kyrie Irving to the roster, Brooklyn Nets trade for James Harden in 2021 helped drive interest in the franchise to historic highs.</a:t>
            </a:r>
            <a:endParaRPr sz="1500" b="1">
              <a:solidFill>
                <a:srgbClr val="FFAB40"/>
              </a:solidFill>
            </a:endParaRPr>
          </a:p>
        </p:txBody>
      </p:sp>
      <p:pic>
        <p:nvPicPr>
          <p:cNvPr id="514" name="Google Shape;514;p92"/>
          <p:cNvPicPr preferRelativeResize="0"/>
          <p:nvPr/>
        </p:nvPicPr>
        <p:blipFill>
          <a:blip r:embed="rId4">
            <a:alphaModFix/>
          </a:blip>
          <a:stretch>
            <a:fillRect/>
          </a:stretch>
        </p:blipFill>
        <p:spPr>
          <a:xfrm>
            <a:off x="231750" y="2241474"/>
            <a:ext cx="3905965" cy="24696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93"/>
          <p:cNvSpPr txBox="1">
            <a:spLocks noGrp="1"/>
          </p:cNvSpPr>
          <p:nvPr>
            <p:ph type="title"/>
          </p:nvPr>
        </p:nvSpPr>
        <p:spPr>
          <a:xfrm>
            <a:off x="148350" y="366125"/>
            <a:ext cx="8847300" cy="738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Importance of a Quality Product</a:t>
            </a:r>
            <a:endParaRPr sz="3000" b="1">
              <a:solidFill>
                <a:schemeClr val="lt2"/>
              </a:solidFill>
              <a:latin typeface="Arial"/>
              <a:ea typeface="Arial"/>
              <a:cs typeface="Arial"/>
              <a:sym typeface="Arial"/>
            </a:endParaRPr>
          </a:p>
        </p:txBody>
      </p:sp>
      <p:cxnSp>
        <p:nvCxnSpPr>
          <p:cNvPr id="520" name="Google Shape;520;p93"/>
          <p:cNvCxnSpPr/>
          <p:nvPr/>
        </p:nvCxnSpPr>
        <p:spPr>
          <a:xfrm>
            <a:off x="3842700" y="1211800"/>
            <a:ext cx="1458600" cy="0"/>
          </a:xfrm>
          <a:prstGeom prst="straightConnector1">
            <a:avLst/>
          </a:prstGeom>
          <a:noFill/>
          <a:ln w="9525" cap="flat" cmpd="sng">
            <a:solidFill>
              <a:schemeClr val="lt2"/>
            </a:solidFill>
            <a:prstDash val="solid"/>
            <a:round/>
            <a:headEnd type="none" w="med" len="med"/>
            <a:tailEnd type="none" w="med" len="med"/>
          </a:ln>
        </p:spPr>
      </p:cxnSp>
      <p:sp>
        <p:nvSpPr>
          <p:cNvPr id="521" name="Google Shape;521;p93"/>
          <p:cNvSpPr txBox="1">
            <a:spLocks noGrp="1"/>
          </p:cNvSpPr>
          <p:nvPr>
            <p:ph type="ctrTitle" idx="4294967295"/>
          </p:nvPr>
        </p:nvSpPr>
        <p:spPr>
          <a:xfrm>
            <a:off x="1237050" y="1462925"/>
            <a:ext cx="6669900" cy="1041300"/>
          </a:xfrm>
          <a:prstGeom prst="rect">
            <a:avLst/>
          </a:prstGeom>
        </p:spPr>
        <p:txBody>
          <a:bodyPr spcFirstLastPara="1" wrap="square" lIns="91425" tIns="91425" rIns="91425" bIns="91425" anchor="t" anchorCtr="0">
            <a:noAutofit/>
          </a:bodyPr>
          <a:lstStyle/>
          <a:p>
            <a:pPr marL="0" lvl="0" indent="0" algn="ctr" rtl="0">
              <a:spcBef>
                <a:spcPts val="0"/>
              </a:spcBef>
              <a:spcAft>
                <a:spcPts val="2000"/>
              </a:spcAft>
              <a:buNone/>
            </a:pPr>
            <a:r>
              <a:rPr lang="en" sz="3900" b="1">
                <a:latin typeface="Arial"/>
                <a:ea typeface="Arial"/>
                <a:cs typeface="Arial"/>
                <a:sym typeface="Arial"/>
              </a:rPr>
              <a:t>Like sports, a quality product attracts consumers in the entertainment industry</a:t>
            </a:r>
            <a:endParaRPr sz="3900" b="1">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94"/>
          <p:cNvSpPr txBox="1">
            <a:spLocks noGrp="1"/>
          </p:cNvSpPr>
          <p:nvPr>
            <p:ph type="title"/>
          </p:nvPr>
        </p:nvSpPr>
        <p:spPr>
          <a:xfrm>
            <a:off x="947850" y="369725"/>
            <a:ext cx="74970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QUALITY PRODUCTS IN ENTERTAINMENT</a:t>
            </a:r>
            <a:endParaRPr b="1">
              <a:latin typeface="Arial"/>
              <a:ea typeface="Arial"/>
              <a:cs typeface="Arial"/>
              <a:sym typeface="Arial"/>
            </a:endParaRPr>
          </a:p>
        </p:txBody>
      </p:sp>
      <p:cxnSp>
        <p:nvCxnSpPr>
          <p:cNvPr id="527" name="Google Shape;527;p9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528" name="Google Shape;528;p94"/>
          <p:cNvSpPr/>
          <p:nvPr/>
        </p:nvSpPr>
        <p:spPr>
          <a:xfrm>
            <a:off x="1735702" y="1099900"/>
            <a:ext cx="1079100" cy="1041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94"/>
          <p:cNvSpPr txBox="1">
            <a:spLocks noGrp="1"/>
          </p:cNvSpPr>
          <p:nvPr>
            <p:ph type="subTitle" idx="4294967295"/>
          </p:nvPr>
        </p:nvSpPr>
        <p:spPr>
          <a:xfrm>
            <a:off x="825800" y="3153900"/>
            <a:ext cx="2904300"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400">
                <a:solidFill>
                  <a:schemeClr val="lt1"/>
                </a:solidFill>
                <a:latin typeface="Arial"/>
                <a:ea typeface="Arial"/>
                <a:cs typeface="Arial"/>
                <a:sym typeface="Arial"/>
              </a:rPr>
              <a:t>Disney continues to develop quality Marvel content, and it paid dividends in 2021 when the release of ‘Loki’ delivered the biggest premiere in the platform’s history.  The first episode racked up 731 million minutes of viewing time.</a:t>
            </a:r>
            <a:endParaRPr sz="1400">
              <a:solidFill>
                <a:schemeClr val="lt1"/>
              </a:solidFill>
              <a:latin typeface="Arial"/>
              <a:ea typeface="Arial"/>
              <a:cs typeface="Arial"/>
              <a:sym typeface="Arial"/>
            </a:endParaRPr>
          </a:p>
        </p:txBody>
      </p:sp>
      <p:sp>
        <p:nvSpPr>
          <p:cNvPr id="530" name="Google Shape;530;p94"/>
          <p:cNvSpPr txBox="1">
            <a:spLocks noGrp="1"/>
          </p:cNvSpPr>
          <p:nvPr>
            <p:ph type="subTitle" idx="4294967295"/>
          </p:nvPr>
        </p:nvSpPr>
        <p:spPr>
          <a:xfrm>
            <a:off x="3662400" y="3005901"/>
            <a:ext cx="1819200"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400">
                <a:solidFill>
                  <a:schemeClr val="accent6"/>
                </a:solidFill>
                <a:latin typeface="Arial"/>
                <a:ea typeface="Arial"/>
                <a:cs typeface="Arial"/>
                <a:sym typeface="Arial"/>
              </a:rPr>
              <a:t>Mercury is the smallest planet</a:t>
            </a:r>
            <a:endParaRPr sz="1400">
              <a:solidFill>
                <a:schemeClr val="accent6"/>
              </a:solidFill>
              <a:latin typeface="Arial"/>
              <a:ea typeface="Arial"/>
              <a:cs typeface="Arial"/>
              <a:sym typeface="Arial"/>
            </a:endParaRPr>
          </a:p>
        </p:txBody>
      </p:sp>
      <p:sp>
        <p:nvSpPr>
          <p:cNvPr id="531" name="Google Shape;531;p94"/>
          <p:cNvSpPr txBox="1">
            <a:spLocks noGrp="1"/>
          </p:cNvSpPr>
          <p:nvPr>
            <p:ph type="title" idx="4294967295"/>
          </p:nvPr>
        </p:nvSpPr>
        <p:spPr>
          <a:xfrm>
            <a:off x="1474546" y="2463400"/>
            <a:ext cx="1606800"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a:latin typeface="Arial"/>
                <a:ea typeface="Arial"/>
                <a:cs typeface="Arial"/>
                <a:sym typeface="Arial"/>
              </a:rPr>
              <a:t>74%</a:t>
            </a:r>
            <a:endParaRPr sz="3600" b="1">
              <a:latin typeface="Arial"/>
              <a:ea typeface="Arial"/>
              <a:cs typeface="Arial"/>
              <a:sym typeface="Arial"/>
            </a:endParaRPr>
          </a:p>
        </p:txBody>
      </p:sp>
      <p:cxnSp>
        <p:nvCxnSpPr>
          <p:cNvPr id="532" name="Google Shape;532;p94"/>
          <p:cNvCxnSpPr>
            <a:stCxn id="528" idx="4"/>
          </p:cNvCxnSpPr>
          <p:nvPr/>
        </p:nvCxnSpPr>
        <p:spPr>
          <a:xfrm>
            <a:off x="2275252" y="2140900"/>
            <a:ext cx="5400" cy="322500"/>
          </a:xfrm>
          <a:prstGeom prst="straightConnector1">
            <a:avLst/>
          </a:prstGeom>
          <a:noFill/>
          <a:ln w="19050" cap="flat" cmpd="sng">
            <a:solidFill>
              <a:schemeClr val="accent2"/>
            </a:solidFill>
            <a:prstDash val="solid"/>
            <a:round/>
            <a:headEnd type="none" w="med" len="med"/>
            <a:tailEnd type="none" w="med" len="med"/>
          </a:ln>
        </p:spPr>
      </p:cxnSp>
      <p:pic>
        <p:nvPicPr>
          <p:cNvPr id="533" name="Google Shape;533;p9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534" name="Google Shape;534;p9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535" name="Google Shape;535;p94"/>
          <p:cNvSpPr/>
          <p:nvPr/>
        </p:nvSpPr>
        <p:spPr>
          <a:xfrm>
            <a:off x="5697902" y="1078800"/>
            <a:ext cx="1079100" cy="1041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36" name="Google Shape;536;p94"/>
          <p:cNvPicPr preferRelativeResize="0"/>
          <p:nvPr/>
        </p:nvPicPr>
        <p:blipFill>
          <a:blip r:embed="rId4">
            <a:alphaModFix/>
          </a:blip>
          <a:stretch>
            <a:fillRect/>
          </a:stretch>
        </p:blipFill>
        <p:spPr>
          <a:xfrm>
            <a:off x="1735707" y="1260790"/>
            <a:ext cx="1079101" cy="719222"/>
          </a:xfrm>
          <a:prstGeom prst="rect">
            <a:avLst/>
          </a:prstGeom>
          <a:noFill/>
          <a:ln>
            <a:noFill/>
          </a:ln>
        </p:spPr>
      </p:pic>
      <p:pic>
        <p:nvPicPr>
          <p:cNvPr id="537" name="Google Shape;537;p94"/>
          <p:cNvPicPr preferRelativeResize="0"/>
          <p:nvPr/>
        </p:nvPicPr>
        <p:blipFill>
          <a:blip r:embed="rId5">
            <a:alphaModFix/>
          </a:blip>
          <a:stretch>
            <a:fillRect/>
          </a:stretch>
        </p:blipFill>
        <p:spPr>
          <a:xfrm>
            <a:off x="5609850" y="1128600"/>
            <a:ext cx="1255200" cy="941400"/>
          </a:xfrm>
          <a:prstGeom prst="rect">
            <a:avLst/>
          </a:prstGeom>
          <a:noFill/>
          <a:ln>
            <a:noFill/>
          </a:ln>
        </p:spPr>
      </p:pic>
      <p:sp>
        <p:nvSpPr>
          <p:cNvPr id="538" name="Google Shape;538;p94"/>
          <p:cNvSpPr txBox="1">
            <a:spLocks noGrp="1"/>
          </p:cNvSpPr>
          <p:nvPr>
            <p:ph type="subTitle" idx="4294967295"/>
          </p:nvPr>
        </p:nvSpPr>
        <p:spPr>
          <a:xfrm>
            <a:off x="4785300" y="3153900"/>
            <a:ext cx="2904300" cy="6351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400">
                <a:solidFill>
                  <a:schemeClr val="lt1"/>
                </a:solidFill>
                <a:latin typeface="Arial"/>
                <a:ea typeface="Arial"/>
                <a:cs typeface="Arial"/>
                <a:sym typeface="Arial"/>
              </a:rPr>
              <a:t>‘Bridgerton’, released in 2020, remains the most-watched program in Netflix history, attracting 82 million views by the summer of 2021</a:t>
            </a:r>
            <a:endParaRPr sz="1400">
              <a:solidFill>
                <a:schemeClr val="lt1"/>
              </a:solidFill>
              <a:latin typeface="Arial"/>
              <a:ea typeface="Arial"/>
              <a:cs typeface="Arial"/>
              <a:sym typeface="Arial"/>
            </a:endParaRPr>
          </a:p>
        </p:txBody>
      </p:sp>
      <p:sp>
        <p:nvSpPr>
          <p:cNvPr id="539" name="Google Shape;539;p94"/>
          <p:cNvSpPr txBox="1">
            <a:spLocks noGrp="1"/>
          </p:cNvSpPr>
          <p:nvPr>
            <p:ph type="title" idx="4294967295"/>
          </p:nvPr>
        </p:nvSpPr>
        <p:spPr>
          <a:xfrm>
            <a:off x="4707000" y="2463400"/>
            <a:ext cx="3060900" cy="723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600" b="1">
                <a:latin typeface="Arial"/>
                <a:ea typeface="Arial"/>
                <a:cs typeface="Arial"/>
                <a:sym typeface="Arial"/>
              </a:rPr>
              <a:t>82 million</a:t>
            </a:r>
            <a:endParaRPr sz="3600" b="1">
              <a:latin typeface="Arial"/>
              <a:ea typeface="Arial"/>
              <a:cs typeface="Arial"/>
              <a:sym typeface="Arial"/>
            </a:endParaRPr>
          </a:p>
        </p:txBody>
      </p:sp>
      <p:cxnSp>
        <p:nvCxnSpPr>
          <p:cNvPr id="540" name="Google Shape;540;p94"/>
          <p:cNvCxnSpPr/>
          <p:nvPr/>
        </p:nvCxnSpPr>
        <p:spPr>
          <a:xfrm>
            <a:off x="6234752" y="2064700"/>
            <a:ext cx="15300" cy="420300"/>
          </a:xfrm>
          <a:prstGeom prst="straightConnector1">
            <a:avLst/>
          </a:prstGeom>
          <a:noFill/>
          <a:ln w="19050" cap="flat" cmpd="sng">
            <a:solidFill>
              <a:schemeClr val="accent2"/>
            </a:solidFill>
            <a:prstDash val="solid"/>
            <a:round/>
            <a:headEnd type="none" w="med" len="med"/>
            <a:tailEnd type="none" w="med" len="med"/>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pic>
        <p:nvPicPr>
          <p:cNvPr id="545" name="Google Shape;545;p95"/>
          <p:cNvPicPr preferRelativeResize="0"/>
          <p:nvPr/>
        </p:nvPicPr>
        <p:blipFill>
          <a:blip r:embed="rId3">
            <a:alphaModFix/>
          </a:blip>
          <a:stretch>
            <a:fillRect/>
          </a:stretch>
        </p:blipFill>
        <p:spPr>
          <a:xfrm>
            <a:off x="3396413" y="2164463"/>
            <a:ext cx="2351174" cy="8145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7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SPORTS PRODUCTS</a:t>
            </a:r>
            <a:endParaRPr b="1">
              <a:latin typeface="Arial"/>
              <a:ea typeface="Arial"/>
              <a:cs typeface="Arial"/>
              <a:sym typeface="Arial"/>
            </a:endParaRPr>
          </a:p>
        </p:txBody>
      </p:sp>
      <p:sp>
        <p:nvSpPr>
          <p:cNvPr id="330" name="Google Shape;330;p75"/>
          <p:cNvSpPr txBox="1">
            <a:spLocks noGrp="1"/>
          </p:cNvSpPr>
          <p:nvPr>
            <p:ph type="subTitle" idx="1"/>
          </p:nvPr>
        </p:nvSpPr>
        <p:spPr>
          <a:xfrm>
            <a:off x="938500" y="1301425"/>
            <a:ext cx="35016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Sports products are the goods and services designed to provide benefits to a sports spectator, participant or sponsor. </a:t>
            </a:r>
            <a:endParaRPr>
              <a:latin typeface="Arial"/>
              <a:ea typeface="Arial"/>
              <a:cs typeface="Arial"/>
              <a:sym typeface="Arial"/>
            </a:endParaRPr>
          </a:p>
        </p:txBody>
      </p:sp>
      <p:cxnSp>
        <p:nvCxnSpPr>
          <p:cNvPr id="331" name="Google Shape;331;p7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32" name="Google Shape;332;p7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33" name="Google Shape;333;p7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34" name="Google Shape;334;p75"/>
          <p:cNvPicPr preferRelativeResize="0"/>
          <p:nvPr/>
        </p:nvPicPr>
        <p:blipFill rotWithShape="1">
          <a:blip r:embed="rId4">
            <a:alphaModFix/>
          </a:blip>
          <a:srcRect l="29392" t="18679" r="857"/>
          <a:stretch/>
        </p:blipFill>
        <p:spPr>
          <a:xfrm>
            <a:off x="5028300" y="1127125"/>
            <a:ext cx="3603600" cy="2222700"/>
          </a:xfrm>
          <a:prstGeom prst="snip2DiagRect">
            <a:avLst>
              <a:gd name="adj1" fmla="val 0"/>
              <a:gd name="adj2" fmla="val 16667"/>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39" name="Google Shape;339;p7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40" name="Google Shape;340;p7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341" name="Google Shape;341;p76"/>
          <p:cNvSpPr txBox="1">
            <a:spLocks noGrp="1"/>
          </p:cNvSpPr>
          <p:nvPr>
            <p:ph type="title" idx="4294967295"/>
          </p:nvPr>
        </p:nvSpPr>
        <p:spPr>
          <a:xfrm>
            <a:off x="148350" y="140325"/>
            <a:ext cx="88473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Sports Products</a:t>
            </a:r>
            <a:endParaRPr sz="3000" b="1">
              <a:solidFill>
                <a:schemeClr val="lt2"/>
              </a:solidFill>
              <a:latin typeface="Arial"/>
              <a:ea typeface="Arial"/>
              <a:cs typeface="Arial"/>
              <a:sym typeface="Arial"/>
            </a:endParaRPr>
          </a:p>
        </p:txBody>
      </p:sp>
      <p:cxnSp>
        <p:nvCxnSpPr>
          <p:cNvPr id="342" name="Google Shape;342;p76"/>
          <p:cNvCxnSpPr/>
          <p:nvPr/>
        </p:nvCxnSpPr>
        <p:spPr>
          <a:xfrm>
            <a:off x="3842700" y="966125"/>
            <a:ext cx="1458600" cy="0"/>
          </a:xfrm>
          <a:prstGeom prst="straightConnector1">
            <a:avLst/>
          </a:prstGeom>
          <a:noFill/>
          <a:ln w="9525" cap="flat" cmpd="sng">
            <a:solidFill>
              <a:schemeClr val="lt2"/>
            </a:solidFill>
            <a:prstDash val="solid"/>
            <a:round/>
            <a:headEnd type="none" w="med" len="med"/>
            <a:tailEnd type="none" w="med" len="med"/>
          </a:ln>
        </p:spPr>
      </p:cxnSp>
      <p:pic>
        <p:nvPicPr>
          <p:cNvPr id="343" name="Google Shape;343;p76"/>
          <p:cNvPicPr preferRelativeResize="0"/>
          <p:nvPr/>
        </p:nvPicPr>
        <p:blipFill>
          <a:blip r:embed="rId4">
            <a:alphaModFix/>
          </a:blip>
          <a:stretch>
            <a:fillRect/>
          </a:stretch>
        </p:blipFill>
        <p:spPr>
          <a:xfrm>
            <a:off x="670925" y="1255950"/>
            <a:ext cx="3171777" cy="3171777"/>
          </a:xfrm>
          <a:prstGeom prst="rect">
            <a:avLst/>
          </a:prstGeom>
          <a:noFill/>
          <a:ln>
            <a:noFill/>
          </a:ln>
        </p:spPr>
      </p:pic>
      <p:pic>
        <p:nvPicPr>
          <p:cNvPr id="344" name="Google Shape;344;p76"/>
          <p:cNvPicPr preferRelativeResize="0"/>
          <p:nvPr/>
        </p:nvPicPr>
        <p:blipFill>
          <a:blip r:embed="rId5">
            <a:alphaModFix/>
          </a:blip>
          <a:stretch>
            <a:fillRect/>
          </a:stretch>
        </p:blipFill>
        <p:spPr>
          <a:xfrm>
            <a:off x="5301300" y="1255938"/>
            <a:ext cx="3171777" cy="317177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7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50" name="Google Shape;350;p7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351" name="Google Shape;351;p77"/>
          <p:cNvSpPr txBox="1">
            <a:spLocks noGrp="1"/>
          </p:cNvSpPr>
          <p:nvPr>
            <p:ph type="title" idx="4294967295"/>
          </p:nvPr>
        </p:nvSpPr>
        <p:spPr>
          <a:xfrm>
            <a:off x="148350" y="140325"/>
            <a:ext cx="88473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Sports Products</a:t>
            </a:r>
            <a:endParaRPr sz="3000" b="1">
              <a:solidFill>
                <a:schemeClr val="lt2"/>
              </a:solidFill>
              <a:latin typeface="Arial"/>
              <a:ea typeface="Arial"/>
              <a:cs typeface="Arial"/>
              <a:sym typeface="Arial"/>
            </a:endParaRPr>
          </a:p>
        </p:txBody>
      </p:sp>
      <p:cxnSp>
        <p:nvCxnSpPr>
          <p:cNvPr id="352" name="Google Shape;352;p77"/>
          <p:cNvCxnSpPr/>
          <p:nvPr/>
        </p:nvCxnSpPr>
        <p:spPr>
          <a:xfrm>
            <a:off x="3842700" y="966125"/>
            <a:ext cx="1458600" cy="0"/>
          </a:xfrm>
          <a:prstGeom prst="straightConnector1">
            <a:avLst/>
          </a:prstGeom>
          <a:noFill/>
          <a:ln w="9525" cap="flat" cmpd="sng">
            <a:solidFill>
              <a:schemeClr val="lt2"/>
            </a:solidFill>
            <a:prstDash val="solid"/>
            <a:round/>
            <a:headEnd type="none" w="med" len="med"/>
            <a:tailEnd type="none" w="med" len="med"/>
          </a:ln>
        </p:spPr>
      </p:cxnSp>
      <p:pic>
        <p:nvPicPr>
          <p:cNvPr id="353" name="Google Shape;353;p77"/>
          <p:cNvPicPr preferRelativeResize="0"/>
          <p:nvPr/>
        </p:nvPicPr>
        <p:blipFill>
          <a:blip r:embed="rId4">
            <a:alphaModFix/>
          </a:blip>
          <a:stretch>
            <a:fillRect/>
          </a:stretch>
        </p:blipFill>
        <p:spPr>
          <a:xfrm>
            <a:off x="610350" y="1173850"/>
            <a:ext cx="3232350" cy="3232350"/>
          </a:xfrm>
          <a:prstGeom prst="rect">
            <a:avLst/>
          </a:prstGeom>
          <a:noFill/>
          <a:ln>
            <a:noFill/>
          </a:ln>
        </p:spPr>
      </p:pic>
      <p:pic>
        <p:nvPicPr>
          <p:cNvPr id="354" name="Google Shape;354;p77"/>
          <p:cNvPicPr preferRelativeResize="0"/>
          <p:nvPr/>
        </p:nvPicPr>
        <p:blipFill>
          <a:blip r:embed="rId5">
            <a:alphaModFix/>
          </a:blip>
          <a:stretch>
            <a:fillRect/>
          </a:stretch>
        </p:blipFill>
        <p:spPr>
          <a:xfrm>
            <a:off x="5301300" y="1173850"/>
            <a:ext cx="3232350" cy="32323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pic>
        <p:nvPicPr>
          <p:cNvPr id="359" name="Google Shape;359;p7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60" name="Google Shape;360;p7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361" name="Google Shape;361;p78"/>
          <p:cNvSpPr txBox="1">
            <a:spLocks noGrp="1"/>
          </p:cNvSpPr>
          <p:nvPr>
            <p:ph type="title" idx="4294967295"/>
          </p:nvPr>
        </p:nvSpPr>
        <p:spPr>
          <a:xfrm>
            <a:off x="148350" y="140325"/>
            <a:ext cx="8847300" cy="90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Sports Products</a:t>
            </a:r>
            <a:endParaRPr sz="3000" b="1">
              <a:solidFill>
                <a:schemeClr val="lt2"/>
              </a:solidFill>
              <a:latin typeface="Arial"/>
              <a:ea typeface="Arial"/>
              <a:cs typeface="Arial"/>
              <a:sym typeface="Arial"/>
            </a:endParaRPr>
          </a:p>
        </p:txBody>
      </p:sp>
      <p:cxnSp>
        <p:nvCxnSpPr>
          <p:cNvPr id="362" name="Google Shape;362;p78"/>
          <p:cNvCxnSpPr/>
          <p:nvPr/>
        </p:nvCxnSpPr>
        <p:spPr>
          <a:xfrm>
            <a:off x="3842700" y="966125"/>
            <a:ext cx="1458600" cy="0"/>
          </a:xfrm>
          <a:prstGeom prst="straightConnector1">
            <a:avLst/>
          </a:prstGeom>
          <a:noFill/>
          <a:ln w="9525" cap="flat" cmpd="sng">
            <a:solidFill>
              <a:schemeClr val="lt2"/>
            </a:solidFill>
            <a:prstDash val="solid"/>
            <a:round/>
            <a:headEnd type="none" w="med" len="med"/>
            <a:tailEnd type="none" w="med" len="med"/>
          </a:ln>
        </p:spPr>
      </p:cxnSp>
      <p:pic>
        <p:nvPicPr>
          <p:cNvPr id="363" name="Google Shape;363;p78"/>
          <p:cNvPicPr preferRelativeResize="0"/>
          <p:nvPr/>
        </p:nvPicPr>
        <p:blipFill>
          <a:blip r:embed="rId4">
            <a:alphaModFix/>
          </a:blip>
          <a:stretch>
            <a:fillRect/>
          </a:stretch>
        </p:blipFill>
        <p:spPr>
          <a:xfrm>
            <a:off x="545900" y="1164225"/>
            <a:ext cx="3296798" cy="3296798"/>
          </a:xfrm>
          <a:prstGeom prst="rect">
            <a:avLst/>
          </a:prstGeom>
          <a:noFill/>
          <a:ln>
            <a:noFill/>
          </a:ln>
        </p:spPr>
      </p:pic>
      <p:pic>
        <p:nvPicPr>
          <p:cNvPr id="364" name="Google Shape;364;p78"/>
          <p:cNvPicPr preferRelativeResize="0"/>
          <p:nvPr/>
        </p:nvPicPr>
        <p:blipFill>
          <a:blip r:embed="rId5">
            <a:alphaModFix/>
          </a:blip>
          <a:stretch>
            <a:fillRect/>
          </a:stretch>
        </p:blipFill>
        <p:spPr>
          <a:xfrm>
            <a:off x="5301300" y="1164225"/>
            <a:ext cx="3296798" cy="329679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79"/>
          <p:cNvSpPr txBox="1">
            <a:spLocks noGrp="1"/>
          </p:cNvSpPr>
          <p:nvPr>
            <p:ph type="title"/>
          </p:nvPr>
        </p:nvSpPr>
        <p:spPr>
          <a:xfrm>
            <a:off x="1805525" y="402175"/>
            <a:ext cx="5443500" cy="61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370" name="Google Shape;370;p79"/>
          <p:cNvSpPr txBox="1">
            <a:spLocks noGrp="1"/>
          </p:cNvSpPr>
          <p:nvPr>
            <p:ph type="subTitle" idx="1"/>
          </p:nvPr>
        </p:nvSpPr>
        <p:spPr>
          <a:xfrm>
            <a:off x="572425" y="1428475"/>
            <a:ext cx="77121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Sports products fall into a variety of categories which could include:</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Licensed merchandise </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Participation</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Equipment and apparel</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Promotional items</a:t>
            </a:r>
            <a:endParaRPr>
              <a:latin typeface="Arial"/>
              <a:ea typeface="Arial"/>
              <a:cs typeface="Arial"/>
              <a:sym typeface="Arial"/>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Think about each and then come up with an example of a sports product for each category.</a:t>
            </a:r>
            <a:endParaRPr>
              <a:latin typeface="Arial"/>
              <a:ea typeface="Arial"/>
              <a:cs typeface="Arial"/>
              <a:sym typeface="Arial"/>
            </a:endParaRPr>
          </a:p>
        </p:txBody>
      </p:sp>
      <p:pic>
        <p:nvPicPr>
          <p:cNvPr id="371" name="Google Shape;371;p7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72" name="Google Shape;372;p7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73" name="Google Shape;373;p79"/>
          <p:cNvPicPr preferRelativeResize="0"/>
          <p:nvPr/>
        </p:nvPicPr>
        <p:blipFill>
          <a:blip r:embed="rId4">
            <a:alphaModFix/>
          </a:blip>
          <a:stretch>
            <a:fillRect/>
          </a:stretch>
        </p:blipFill>
        <p:spPr>
          <a:xfrm>
            <a:off x="572425" y="128150"/>
            <a:ext cx="1145575" cy="1160955"/>
          </a:xfrm>
          <a:prstGeom prst="rect">
            <a:avLst/>
          </a:prstGeom>
          <a:noFill/>
          <a:ln>
            <a:noFill/>
          </a:ln>
        </p:spPr>
      </p:pic>
      <p:sp>
        <p:nvSpPr>
          <p:cNvPr id="374" name="Google Shape;374;p79"/>
          <p:cNvSpPr txBox="1"/>
          <p:nvPr/>
        </p:nvSpPr>
        <p:spPr>
          <a:xfrm>
            <a:off x="4232498" y="1964225"/>
            <a:ext cx="4737900" cy="1015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dirty="0">
                <a:solidFill>
                  <a:schemeClr val="lt1"/>
                </a:solidFill>
                <a:latin typeface="+mj-lt"/>
                <a:ea typeface="Montserrat"/>
                <a:cs typeface="Montserrat"/>
                <a:sym typeface="Montserrat"/>
              </a:rPr>
              <a:t>●	Sports facilities </a:t>
            </a:r>
            <a:endParaRPr sz="1800" dirty="0">
              <a:solidFill>
                <a:schemeClr val="lt1"/>
              </a:solidFill>
              <a:latin typeface="+mj-lt"/>
              <a:ea typeface="Montserrat"/>
              <a:cs typeface="Montserrat"/>
              <a:sym typeface="Montserrat"/>
            </a:endParaRPr>
          </a:p>
          <a:p>
            <a:pPr marL="0" lvl="0" indent="0" algn="l" rtl="0">
              <a:spcBef>
                <a:spcPts val="0"/>
              </a:spcBef>
              <a:spcAft>
                <a:spcPts val="0"/>
              </a:spcAft>
              <a:buNone/>
            </a:pPr>
            <a:r>
              <a:rPr lang="en" sz="1800" dirty="0">
                <a:solidFill>
                  <a:schemeClr val="lt1"/>
                </a:solidFill>
                <a:latin typeface="+mj-lt"/>
                <a:ea typeface="Montserrat"/>
                <a:cs typeface="Montserrat"/>
                <a:sym typeface="Montserrat"/>
              </a:rPr>
              <a:t>●	Marketing research </a:t>
            </a:r>
            <a:endParaRPr sz="1800" dirty="0">
              <a:solidFill>
                <a:schemeClr val="lt1"/>
              </a:solidFill>
              <a:latin typeface="+mj-lt"/>
              <a:ea typeface="Montserrat"/>
              <a:cs typeface="Montserrat"/>
              <a:sym typeface="Montserrat"/>
            </a:endParaRPr>
          </a:p>
          <a:p>
            <a:pPr marL="0" lvl="0" indent="0" algn="l" rtl="0">
              <a:spcBef>
                <a:spcPts val="0"/>
              </a:spcBef>
              <a:spcAft>
                <a:spcPts val="0"/>
              </a:spcAft>
              <a:buNone/>
            </a:pPr>
            <a:r>
              <a:rPr lang="en" sz="1800" dirty="0">
                <a:solidFill>
                  <a:schemeClr val="lt1"/>
                </a:solidFill>
                <a:latin typeface="+mj-lt"/>
                <a:ea typeface="Montserrat"/>
                <a:cs typeface="Montserrat"/>
                <a:sym typeface="Montserrat"/>
              </a:rPr>
              <a:t>●	Marketing / Management  services </a:t>
            </a:r>
            <a:endParaRPr dirty="0">
              <a:latin typeface="+mj-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8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Arial"/>
                <a:ea typeface="Arial"/>
                <a:cs typeface="Arial"/>
                <a:sym typeface="Arial"/>
              </a:rPr>
              <a:t>ENTERTAINMENT PRODUCTS</a:t>
            </a:r>
            <a:endParaRPr b="1">
              <a:latin typeface="Arial"/>
              <a:ea typeface="Arial"/>
              <a:cs typeface="Arial"/>
              <a:sym typeface="Arial"/>
            </a:endParaRPr>
          </a:p>
        </p:txBody>
      </p:sp>
      <p:sp>
        <p:nvSpPr>
          <p:cNvPr id="380" name="Google Shape;380;p80"/>
          <p:cNvSpPr txBox="1">
            <a:spLocks noGrp="1"/>
          </p:cNvSpPr>
          <p:nvPr>
            <p:ph type="subTitle" idx="1"/>
          </p:nvPr>
        </p:nvSpPr>
        <p:spPr>
          <a:xfrm>
            <a:off x="938500" y="1467200"/>
            <a:ext cx="3501600"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latin typeface="Arial"/>
                <a:ea typeface="Arial"/>
                <a:cs typeface="Arial"/>
                <a:sym typeface="Arial"/>
              </a:rPr>
              <a:t>●	Film and cinema</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Television / streaming</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Music </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Radio</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Gaming / Esports</a:t>
            </a:r>
            <a:endParaRPr>
              <a:latin typeface="Arial"/>
              <a:ea typeface="Arial"/>
              <a:cs typeface="Arial"/>
              <a:sym typeface="Arial"/>
            </a:endParaRPr>
          </a:p>
          <a:p>
            <a:pPr marL="0" lvl="0" indent="0" algn="l" rtl="0">
              <a:spcBef>
                <a:spcPts val="0"/>
              </a:spcBef>
              <a:spcAft>
                <a:spcPts val="0"/>
              </a:spcAft>
              <a:buNone/>
            </a:pPr>
            <a:r>
              <a:rPr lang="en">
                <a:latin typeface="Arial"/>
                <a:ea typeface="Arial"/>
                <a:cs typeface="Arial"/>
                <a:sym typeface="Arial"/>
              </a:rPr>
              <a:t>●	Theme parks</a:t>
            </a:r>
            <a:endParaRPr>
              <a:latin typeface="Arial"/>
              <a:ea typeface="Arial"/>
              <a:cs typeface="Arial"/>
              <a:sym typeface="Arial"/>
            </a:endParaRPr>
          </a:p>
        </p:txBody>
      </p:sp>
      <p:cxnSp>
        <p:nvCxnSpPr>
          <p:cNvPr id="381" name="Google Shape;381;p8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82" name="Google Shape;382;p8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83" name="Google Shape;383;p8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84" name="Google Shape;384;p80"/>
          <p:cNvPicPr preferRelativeResize="0"/>
          <p:nvPr/>
        </p:nvPicPr>
        <p:blipFill rotWithShape="1">
          <a:blip r:embed="rId4">
            <a:alphaModFix/>
          </a:blip>
          <a:srcRect t="3755" b="3746"/>
          <a:stretch/>
        </p:blipFill>
        <p:spPr>
          <a:xfrm>
            <a:off x="5028300" y="1231825"/>
            <a:ext cx="3603600" cy="2222700"/>
          </a:xfrm>
          <a:prstGeom prst="snip2DiagRect">
            <a:avLst>
              <a:gd name="adj1" fmla="val 0"/>
              <a:gd name="adj2" fmla="val 16667"/>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81"/>
          <p:cNvSpPr txBox="1">
            <a:spLocks noGrp="1"/>
          </p:cNvSpPr>
          <p:nvPr>
            <p:ph type="title" idx="6"/>
          </p:nvPr>
        </p:nvSpPr>
        <p:spPr>
          <a:xfrm>
            <a:off x="213550" y="2093525"/>
            <a:ext cx="20670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1</a:t>
            </a:r>
            <a:endParaRPr b="1">
              <a:latin typeface="Arial"/>
              <a:ea typeface="Arial"/>
              <a:cs typeface="Arial"/>
              <a:sym typeface="Arial"/>
            </a:endParaRPr>
          </a:p>
        </p:txBody>
      </p:sp>
      <p:sp>
        <p:nvSpPr>
          <p:cNvPr id="390" name="Google Shape;390;p81"/>
          <p:cNvSpPr txBox="1">
            <a:spLocks noGrp="1"/>
          </p:cNvSpPr>
          <p:nvPr>
            <p:ph type="title" idx="7"/>
          </p:nvPr>
        </p:nvSpPr>
        <p:spPr>
          <a:xfrm>
            <a:off x="213550" y="3052500"/>
            <a:ext cx="20670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a:latin typeface="Arial"/>
                <a:ea typeface="Arial"/>
                <a:cs typeface="Arial"/>
                <a:sym typeface="Arial"/>
              </a:rPr>
              <a:t>2</a:t>
            </a:r>
            <a:endParaRPr b="1">
              <a:latin typeface="Arial"/>
              <a:ea typeface="Arial"/>
              <a:cs typeface="Arial"/>
              <a:sym typeface="Arial"/>
            </a:endParaRPr>
          </a:p>
        </p:txBody>
      </p:sp>
      <p:cxnSp>
        <p:nvCxnSpPr>
          <p:cNvPr id="391" name="Google Shape;391;p81"/>
          <p:cNvCxnSpPr/>
          <p:nvPr/>
        </p:nvCxnSpPr>
        <p:spPr>
          <a:xfrm>
            <a:off x="1048450" y="2668310"/>
            <a:ext cx="3972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392" name="Google Shape;392;p81"/>
          <p:cNvCxnSpPr/>
          <p:nvPr/>
        </p:nvCxnSpPr>
        <p:spPr>
          <a:xfrm>
            <a:off x="1048450" y="3636810"/>
            <a:ext cx="3972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393" name="Google Shape;393;p81"/>
          <p:cNvSpPr txBox="1">
            <a:spLocks noGrp="1"/>
          </p:cNvSpPr>
          <p:nvPr>
            <p:ph type="ctrTitle" idx="4294967295"/>
          </p:nvPr>
        </p:nvSpPr>
        <p:spPr>
          <a:xfrm>
            <a:off x="429150" y="965525"/>
            <a:ext cx="8285700" cy="1041300"/>
          </a:xfrm>
          <a:prstGeom prst="rect">
            <a:avLst/>
          </a:prstGeom>
        </p:spPr>
        <p:txBody>
          <a:bodyPr spcFirstLastPara="1" wrap="square" lIns="91425" tIns="91425" rIns="91425" bIns="91425" anchor="t" anchorCtr="0">
            <a:noAutofit/>
          </a:bodyPr>
          <a:lstStyle/>
          <a:p>
            <a:pPr marL="0" lvl="0" indent="0" algn="l" rtl="0">
              <a:spcBef>
                <a:spcPts val="0"/>
              </a:spcBef>
              <a:spcAft>
                <a:spcPts val="2000"/>
              </a:spcAft>
              <a:buNone/>
            </a:pPr>
            <a:r>
              <a:rPr lang="en" sz="1800">
                <a:latin typeface="Arial"/>
                <a:ea typeface="Arial"/>
                <a:cs typeface="Arial"/>
                <a:sym typeface="Arial"/>
              </a:rPr>
              <a:t>Sports and entertainment products are unique in that they often share common characteristics of services.  Services feature two primary characteristics:</a:t>
            </a:r>
            <a:endParaRPr sz="1800">
              <a:latin typeface="Arial"/>
              <a:ea typeface="Arial"/>
              <a:cs typeface="Arial"/>
              <a:sym typeface="Arial"/>
            </a:endParaRPr>
          </a:p>
        </p:txBody>
      </p:sp>
      <p:sp>
        <p:nvSpPr>
          <p:cNvPr id="394" name="Google Shape;394;p81"/>
          <p:cNvSpPr txBox="1">
            <a:spLocks noGrp="1"/>
          </p:cNvSpPr>
          <p:nvPr>
            <p:ph type="title"/>
          </p:nvPr>
        </p:nvSpPr>
        <p:spPr>
          <a:xfrm>
            <a:off x="148350" y="61325"/>
            <a:ext cx="8847300" cy="738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3400" b="1">
                <a:solidFill>
                  <a:schemeClr val="lt2"/>
                </a:solidFill>
                <a:latin typeface="Arial"/>
                <a:ea typeface="Arial"/>
                <a:cs typeface="Arial"/>
                <a:sym typeface="Arial"/>
              </a:rPr>
              <a:t>Sports vs. Entertainment</a:t>
            </a:r>
            <a:endParaRPr sz="3000" b="1">
              <a:solidFill>
                <a:schemeClr val="lt2"/>
              </a:solidFill>
              <a:latin typeface="Arial"/>
              <a:ea typeface="Arial"/>
              <a:cs typeface="Arial"/>
              <a:sym typeface="Arial"/>
            </a:endParaRPr>
          </a:p>
        </p:txBody>
      </p:sp>
      <p:cxnSp>
        <p:nvCxnSpPr>
          <p:cNvPr id="395" name="Google Shape;395;p81"/>
          <p:cNvCxnSpPr/>
          <p:nvPr/>
        </p:nvCxnSpPr>
        <p:spPr>
          <a:xfrm>
            <a:off x="3842700" y="799425"/>
            <a:ext cx="1458600" cy="0"/>
          </a:xfrm>
          <a:prstGeom prst="straightConnector1">
            <a:avLst/>
          </a:prstGeom>
          <a:noFill/>
          <a:ln w="9525" cap="flat" cmpd="sng">
            <a:solidFill>
              <a:schemeClr val="lt2"/>
            </a:solidFill>
            <a:prstDash val="solid"/>
            <a:round/>
            <a:headEnd type="none" w="med" len="med"/>
            <a:tailEnd type="none" w="med" len="med"/>
          </a:ln>
        </p:spPr>
      </p:cxnSp>
      <p:sp>
        <p:nvSpPr>
          <p:cNvPr id="396" name="Google Shape;396;p81"/>
          <p:cNvSpPr txBox="1">
            <a:spLocks noGrp="1"/>
          </p:cNvSpPr>
          <p:nvPr>
            <p:ph type="ctrTitle" idx="4294967295"/>
          </p:nvPr>
        </p:nvSpPr>
        <p:spPr>
          <a:xfrm>
            <a:off x="1779950" y="2172925"/>
            <a:ext cx="5839500" cy="1041300"/>
          </a:xfrm>
          <a:prstGeom prst="rect">
            <a:avLst/>
          </a:prstGeom>
        </p:spPr>
        <p:txBody>
          <a:bodyPr spcFirstLastPara="1" wrap="square" lIns="91425" tIns="91425" rIns="91425" bIns="91425" anchor="t" anchorCtr="0">
            <a:noAutofit/>
          </a:bodyPr>
          <a:lstStyle/>
          <a:p>
            <a:pPr marL="0" lvl="0" indent="0" algn="l" rtl="0">
              <a:spcBef>
                <a:spcPts val="0"/>
              </a:spcBef>
              <a:spcAft>
                <a:spcPts val="2000"/>
              </a:spcAft>
              <a:buNone/>
            </a:pPr>
            <a:r>
              <a:rPr lang="en" sz="2400">
                <a:latin typeface="Arial"/>
                <a:ea typeface="Arial"/>
                <a:cs typeface="Arial"/>
                <a:sym typeface="Arial"/>
              </a:rPr>
              <a:t>Services are </a:t>
            </a:r>
            <a:r>
              <a:rPr lang="en" sz="2400" b="1">
                <a:latin typeface="Arial"/>
                <a:ea typeface="Arial"/>
                <a:cs typeface="Arial"/>
                <a:sym typeface="Arial"/>
              </a:rPr>
              <a:t>PERISHABLE</a:t>
            </a:r>
            <a:endParaRPr sz="2400" b="1">
              <a:latin typeface="Arial"/>
              <a:ea typeface="Arial"/>
              <a:cs typeface="Arial"/>
              <a:sym typeface="Arial"/>
            </a:endParaRPr>
          </a:p>
        </p:txBody>
      </p:sp>
      <p:sp>
        <p:nvSpPr>
          <p:cNvPr id="397" name="Google Shape;397;p81"/>
          <p:cNvSpPr txBox="1">
            <a:spLocks noGrp="1"/>
          </p:cNvSpPr>
          <p:nvPr>
            <p:ph type="ctrTitle" idx="4294967295"/>
          </p:nvPr>
        </p:nvSpPr>
        <p:spPr>
          <a:xfrm>
            <a:off x="1779950" y="3132350"/>
            <a:ext cx="5839500" cy="879900"/>
          </a:xfrm>
          <a:prstGeom prst="rect">
            <a:avLst/>
          </a:prstGeom>
        </p:spPr>
        <p:txBody>
          <a:bodyPr spcFirstLastPara="1" wrap="square" lIns="91425" tIns="91425" rIns="91425" bIns="91425" anchor="t" anchorCtr="0">
            <a:noAutofit/>
          </a:bodyPr>
          <a:lstStyle/>
          <a:p>
            <a:pPr marL="0" lvl="0" indent="0" algn="l" rtl="0">
              <a:spcBef>
                <a:spcPts val="0"/>
              </a:spcBef>
              <a:spcAft>
                <a:spcPts val="2000"/>
              </a:spcAft>
              <a:buNone/>
            </a:pPr>
            <a:r>
              <a:rPr lang="en" sz="2400">
                <a:latin typeface="Arial"/>
                <a:ea typeface="Arial"/>
                <a:cs typeface="Arial"/>
                <a:sym typeface="Arial"/>
              </a:rPr>
              <a:t>Services are </a:t>
            </a:r>
            <a:r>
              <a:rPr lang="en" sz="2400" b="1">
                <a:latin typeface="Arial"/>
                <a:ea typeface="Arial"/>
                <a:cs typeface="Arial"/>
                <a:sym typeface="Arial"/>
              </a:rPr>
              <a:t>INTANGIBLE</a:t>
            </a:r>
            <a:endParaRPr sz="2400" b="1">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1240</Words>
  <Application>Microsoft Macintosh PowerPoint</Application>
  <PresentationFormat>On-screen Show (16:9)</PresentationFormat>
  <Paragraphs>115</Paragraphs>
  <Slides>23</Slides>
  <Notes>23</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23</vt:i4>
      </vt:variant>
    </vt:vector>
  </HeadingPairs>
  <TitlesOfParts>
    <vt:vector size="30" baseType="lpstr">
      <vt:lpstr>Oswald</vt:lpstr>
      <vt:lpstr>Arial</vt:lpstr>
      <vt:lpstr>Proxima Nova</vt:lpstr>
      <vt:lpstr>Montserrat</vt:lpstr>
      <vt:lpstr>Futuristic Background by Slidesgo</vt:lpstr>
      <vt:lpstr>Slidesgo Final Pages</vt:lpstr>
      <vt:lpstr>Futuristic Background by Slidesgo</vt:lpstr>
      <vt:lpstr>UNDERSTANDING THE PRODUCT</vt:lpstr>
      <vt:lpstr>Products are tangible, physical goods but can also be represented by something digital or virtual, a service or an idea that is offered to satisfy a consumer want or need.   Services are intangible and something satisfies an identified need through some form of exchange.  Service products are presented in the form of things like restaurants, educational institutions, consulting firms and hotels, which are represented in a variety of ways throughout the sports and entertainment industry.</vt:lpstr>
      <vt:lpstr>SPORTS PRODUCTS</vt:lpstr>
      <vt:lpstr>Sports Products</vt:lpstr>
      <vt:lpstr>Sports Products</vt:lpstr>
      <vt:lpstr>Sports Products</vt:lpstr>
      <vt:lpstr>TIME OUT!</vt:lpstr>
      <vt:lpstr>ENTERTAINMENT PRODUCTS</vt:lpstr>
      <vt:lpstr>1</vt:lpstr>
      <vt:lpstr>PERISHABILITY</vt:lpstr>
      <vt:lpstr>INTANGIBLE PRODUCT ATTRIBUTES</vt:lpstr>
      <vt:lpstr>Tangible vs. Intangible</vt:lpstr>
      <vt:lpstr>IMPORTANCE OF A QUALITY PRODUCT</vt:lpstr>
      <vt:lpstr>TIME OUT!</vt:lpstr>
      <vt:lpstr>QUALITY CONTROL</vt:lpstr>
      <vt:lpstr>1</vt:lpstr>
      <vt:lpstr>3rd</vt:lpstr>
      <vt:lpstr>$3M</vt:lpstr>
      <vt:lpstr>600%</vt:lpstr>
      <vt:lpstr>#1</vt:lpstr>
      <vt:lpstr>Importance of a Quality Product</vt:lpstr>
      <vt:lpstr>QUALITY PRODUCTS IN ENTERTAINMENT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THE PRODUCT</dc:title>
  <cp:lastModifiedBy>Chris Lindauer</cp:lastModifiedBy>
  <cp:revision>1</cp:revision>
  <dcterms:modified xsi:type="dcterms:W3CDTF">2021-08-03T22:14:20Z</dcterms:modified>
</cp:coreProperties>
</file>