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3" r:id="rId3"/>
    <p:sldMasterId id="2147483684"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b838429023_2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b838429023_2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7f9262ee2f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7f9262ee2f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e55631ca96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e55631ca96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b838429023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b838429023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b838429023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b83842902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e55631ca96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e55631ca96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7f9262ee2f_0_24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7f9262ee2f_0_24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57150"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indent="0" lvl="0" marL="0" rtl="0" algn="l">
              <a:spcBef>
                <a:spcPts val="300"/>
              </a:spcBef>
              <a:spcAft>
                <a:spcPts val="0"/>
              </a:spcAft>
              <a:buNone/>
            </a:pPr>
            <a:r>
              <a:t/>
            </a: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57"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35.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54" name="Shape 154"/>
        <p:cNvGrpSpPr/>
        <p:nvPr/>
      </p:nvGrpSpPr>
      <p:grpSpPr>
        <a:xfrm>
          <a:off x="0" y="0"/>
          <a:ext cx="0" cy="0"/>
          <a:chOff x="0" y="0"/>
          <a:chExt cx="0" cy="0"/>
        </a:xfrm>
      </p:grpSpPr>
      <p:sp>
        <p:nvSpPr>
          <p:cNvPr id="155" name="Google Shape;155;p36"/>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p:txBody>
      </p:sp>
      <p:sp>
        <p:nvSpPr>
          <p:cNvPr id="156" name="Google Shape;156;p36"/>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indent="-298450" lvl="1" marL="914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indent="-298450" lvl="2" marL="1371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indent="-298450" lvl="3" marL="1828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indent="-298450" lvl="4" marL="22860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indent="-298450" lvl="5" marL="2743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indent="-298450" lvl="6" marL="3200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indent="-298450" lvl="7" marL="3657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indent="-298450" lvl="8" marL="4114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82"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5.jp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3.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8"/>
          <p:cNvSpPr txBox="1"/>
          <p:nvPr>
            <p:ph type="ctrTitle"/>
          </p:nvPr>
        </p:nvSpPr>
        <p:spPr>
          <a:xfrm>
            <a:off x="1222375" y="1950100"/>
            <a:ext cx="67629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What is Sports &amp; Entertainment Marketing?</a:t>
            </a:r>
            <a:endParaRPr>
              <a:latin typeface="Arial"/>
              <a:ea typeface="Arial"/>
              <a:cs typeface="Arial"/>
              <a:sym typeface="Arial"/>
            </a:endParaRPr>
          </a:p>
        </p:txBody>
      </p:sp>
      <p:sp>
        <p:nvSpPr>
          <p:cNvPr id="163" name="Google Shape;163;p38"/>
          <p:cNvSpPr txBox="1"/>
          <p:nvPr>
            <p:ph type="ctrTitle"/>
          </p:nvPr>
        </p:nvSpPr>
        <p:spPr>
          <a:xfrm>
            <a:off x="2941650" y="2624375"/>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LESSON 2.1</a:t>
            </a:r>
            <a:endParaRPr b="0" sz="220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9"/>
          <p:cNvSpPr txBox="1"/>
          <p:nvPr>
            <p:ph type="ctrTitle"/>
          </p:nvPr>
        </p:nvSpPr>
        <p:spPr>
          <a:xfrm>
            <a:off x="429150" y="1944625"/>
            <a:ext cx="8285700" cy="2563800"/>
          </a:xfrm>
          <a:prstGeom prst="rect">
            <a:avLst/>
          </a:prstGeom>
        </p:spPr>
        <p:txBody>
          <a:bodyPr anchorCtr="0" anchor="t" bIns="91425" lIns="91425" spcFirstLastPara="1" rIns="91425" wrap="square" tIns="91425">
            <a:noAutofit/>
          </a:bodyPr>
          <a:lstStyle/>
          <a:p>
            <a:pPr indent="0" lvl="0" marL="0" rtl="0" algn="ctr">
              <a:spcBef>
                <a:spcPts val="0"/>
              </a:spcBef>
              <a:spcAft>
                <a:spcPts val="2000"/>
              </a:spcAft>
              <a:buNone/>
            </a:pPr>
            <a:r>
              <a:rPr lang="en" sz="2300">
                <a:latin typeface="Arial"/>
                <a:ea typeface="Arial"/>
                <a:cs typeface="Arial"/>
                <a:sym typeface="Arial"/>
              </a:rPr>
              <a:t>Marketing</a:t>
            </a:r>
            <a:r>
              <a:rPr b="0" lang="en" sz="2300">
                <a:latin typeface="Arial"/>
                <a:ea typeface="Arial"/>
                <a:cs typeface="Arial"/>
                <a:sym typeface="Arial"/>
              </a:rPr>
              <a:t> is the process of developing, promoting, and distributing products, or goods and services, to satisfy the needs and wants of consumers.  The term “marketing” has grown to encompass many business activities such as selling, promotion and publicity.</a:t>
            </a:r>
            <a:endParaRPr b="0" sz="2300">
              <a:latin typeface="Arial"/>
              <a:ea typeface="Arial"/>
              <a:cs typeface="Arial"/>
              <a:sym typeface="Arial"/>
            </a:endParaRPr>
          </a:p>
        </p:txBody>
      </p:sp>
      <p:pic>
        <p:nvPicPr>
          <p:cNvPr id="172" name="Google Shape;17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3" name="Google Shape;173;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74" name="Google Shape;174;p39"/>
          <p:cNvSpPr txBox="1"/>
          <p:nvPr>
            <p:ph idx="4294967295" type="title"/>
          </p:nvPr>
        </p:nvSpPr>
        <p:spPr>
          <a:xfrm>
            <a:off x="999750" y="728075"/>
            <a:ext cx="7144500" cy="90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4500">
                <a:solidFill>
                  <a:schemeClr val="lt2"/>
                </a:solidFill>
                <a:latin typeface="Arial"/>
                <a:ea typeface="Arial"/>
                <a:cs typeface="Arial"/>
                <a:sym typeface="Arial"/>
              </a:rPr>
              <a:t>What is marketing?</a:t>
            </a:r>
            <a:endParaRPr b="1" sz="4500">
              <a:solidFill>
                <a:schemeClr val="lt2"/>
              </a:solidFill>
              <a:latin typeface="Arial"/>
              <a:ea typeface="Arial"/>
              <a:cs typeface="Arial"/>
              <a:sym typeface="Arial"/>
            </a:endParaRPr>
          </a:p>
        </p:txBody>
      </p:sp>
      <p:cxnSp>
        <p:nvCxnSpPr>
          <p:cNvPr id="175" name="Google Shape;175;p39"/>
          <p:cNvCxnSpPr/>
          <p:nvPr/>
        </p:nvCxnSpPr>
        <p:spPr>
          <a:xfrm>
            <a:off x="3842700" y="1632875"/>
            <a:ext cx="14586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40"/>
          <p:cNvSpPr txBox="1"/>
          <p:nvPr>
            <p:ph type="title"/>
          </p:nvPr>
        </p:nvSpPr>
        <p:spPr>
          <a:xfrm>
            <a:off x="5337175" y="691550"/>
            <a:ext cx="2837400" cy="125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SPORTS</a:t>
            </a:r>
            <a:endParaRPr b="1" sz="1900">
              <a:latin typeface="Arial"/>
              <a:ea typeface="Arial"/>
              <a:cs typeface="Arial"/>
              <a:sym typeface="Arial"/>
            </a:endParaRPr>
          </a:p>
        </p:txBody>
      </p:sp>
      <p:sp>
        <p:nvSpPr>
          <p:cNvPr id="181" name="Google Shape;181;p40"/>
          <p:cNvSpPr txBox="1"/>
          <p:nvPr>
            <p:ph idx="1" type="body"/>
          </p:nvPr>
        </p:nvSpPr>
        <p:spPr>
          <a:xfrm>
            <a:off x="5337175" y="1945500"/>
            <a:ext cx="2837400" cy="2765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400">
                <a:latin typeface="Arial"/>
                <a:ea typeface="Arial"/>
                <a:cs typeface="Arial"/>
                <a:sym typeface="Arial"/>
              </a:rPr>
              <a:t>Sports </a:t>
            </a:r>
            <a:r>
              <a:rPr lang="en" sz="1400">
                <a:latin typeface="Arial"/>
                <a:ea typeface="Arial"/>
                <a:cs typeface="Arial"/>
                <a:sym typeface="Arial"/>
              </a:rPr>
              <a:t>include anything that offers a source of diversion or physical activity engaged in for exercise or for enjoyment. Sports can be a participatory or spectator activity and represents a form of entertainment.  </a:t>
            </a:r>
            <a:endParaRPr sz="1400">
              <a:latin typeface="Arial"/>
              <a:ea typeface="Arial"/>
              <a:cs typeface="Arial"/>
              <a:sym typeface="Arial"/>
            </a:endParaRPr>
          </a:p>
        </p:txBody>
      </p:sp>
      <p:cxnSp>
        <p:nvCxnSpPr>
          <p:cNvPr id="182" name="Google Shape;182;p40"/>
          <p:cNvCxnSpPr/>
          <p:nvPr/>
        </p:nvCxnSpPr>
        <p:spPr>
          <a:xfrm>
            <a:off x="5225150" y="15403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83" name="Google Shape;183;p40"/>
          <p:cNvPicPr preferRelativeResize="0"/>
          <p:nvPr/>
        </p:nvPicPr>
        <p:blipFill rotWithShape="1">
          <a:blip r:embed="rId3">
            <a:alphaModFix/>
          </a:blip>
          <a:srcRect b="-1990" l="66574" r="2119" t="1990"/>
          <a:stretch/>
        </p:blipFill>
        <p:spPr>
          <a:xfrm>
            <a:off x="-422250" y="-236700"/>
            <a:ext cx="4714800" cy="5616900"/>
          </a:xfrm>
          <a:prstGeom prst="flowChartDelay">
            <a:avLst/>
          </a:prstGeom>
          <a:noFill/>
          <a:ln>
            <a:noFill/>
          </a:ln>
        </p:spPr>
      </p:pic>
      <p:pic>
        <p:nvPicPr>
          <p:cNvPr id="184" name="Google Shape;184;p40"/>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85" name="Google Shape;185;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1">
                                            <p:txEl>
                                              <p:pRg end="0" st="0"/>
                                            </p:txEl>
                                          </p:spTgt>
                                        </p:tgtEl>
                                        <p:attrNameLst>
                                          <p:attrName>style.visibility</p:attrName>
                                        </p:attrNameLst>
                                      </p:cBhvr>
                                      <p:to>
                                        <p:strVal val="visible"/>
                                      </p:to>
                                    </p:set>
                                    <p:animEffect filter="fade" transition="in">
                                      <p:cBhvr>
                                        <p:cTn dur="1800"/>
                                        <p:tgtEl>
                                          <p:spTgt spid="181">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41"/>
          <p:cNvSpPr txBox="1"/>
          <p:nvPr>
            <p:ph type="title"/>
          </p:nvPr>
        </p:nvSpPr>
        <p:spPr>
          <a:xfrm>
            <a:off x="5337175" y="691550"/>
            <a:ext cx="2837400" cy="125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SPORTS INDUSTRY</a:t>
            </a:r>
            <a:endParaRPr b="1" sz="1900">
              <a:latin typeface="Arial"/>
              <a:ea typeface="Arial"/>
              <a:cs typeface="Arial"/>
              <a:sym typeface="Arial"/>
            </a:endParaRPr>
          </a:p>
        </p:txBody>
      </p:sp>
      <p:sp>
        <p:nvSpPr>
          <p:cNvPr id="191" name="Google Shape;191;p41"/>
          <p:cNvSpPr txBox="1"/>
          <p:nvPr>
            <p:ph idx="1" type="body"/>
          </p:nvPr>
        </p:nvSpPr>
        <p:spPr>
          <a:xfrm>
            <a:off x="5337175" y="1945500"/>
            <a:ext cx="2837400" cy="2765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400">
                <a:latin typeface="Arial"/>
                <a:ea typeface="Arial"/>
                <a:cs typeface="Arial"/>
                <a:sym typeface="Arial"/>
              </a:rPr>
              <a:t>The </a:t>
            </a:r>
            <a:r>
              <a:rPr b="1" lang="en" sz="1400">
                <a:latin typeface="Arial"/>
                <a:ea typeface="Arial"/>
                <a:cs typeface="Arial"/>
                <a:sym typeface="Arial"/>
              </a:rPr>
              <a:t>sports industry</a:t>
            </a:r>
            <a:r>
              <a:rPr lang="en" sz="1400">
                <a:latin typeface="Arial"/>
                <a:ea typeface="Arial"/>
                <a:cs typeface="Arial"/>
                <a:sym typeface="Arial"/>
              </a:rPr>
              <a:t> is the marketplace in which consumers can purchase any sport related products or services.</a:t>
            </a:r>
            <a:endParaRPr sz="1400">
              <a:latin typeface="Arial"/>
              <a:ea typeface="Arial"/>
              <a:cs typeface="Arial"/>
              <a:sym typeface="Arial"/>
            </a:endParaRPr>
          </a:p>
        </p:txBody>
      </p:sp>
      <p:cxnSp>
        <p:nvCxnSpPr>
          <p:cNvPr id="192" name="Google Shape;192;p41"/>
          <p:cNvCxnSpPr/>
          <p:nvPr/>
        </p:nvCxnSpPr>
        <p:spPr>
          <a:xfrm>
            <a:off x="5225150" y="125455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93" name="Google Shape;193;p41"/>
          <p:cNvPicPr preferRelativeResize="0"/>
          <p:nvPr/>
        </p:nvPicPr>
        <p:blipFill rotWithShape="1">
          <a:blip r:embed="rId3">
            <a:alphaModFix/>
          </a:blip>
          <a:srcRect b="0" l="22635" r="22635" t="0"/>
          <a:stretch/>
        </p:blipFill>
        <p:spPr>
          <a:xfrm>
            <a:off x="-422250" y="-236700"/>
            <a:ext cx="4714800" cy="5616900"/>
          </a:xfrm>
          <a:prstGeom prst="flowChartDelay">
            <a:avLst/>
          </a:prstGeom>
          <a:noFill/>
          <a:ln>
            <a:noFill/>
          </a:ln>
        </p:spPr>
      </p:pic>
      <p:pic>
        <p:nvPicPr>
          <p:cNvPr id="194" name="Google Shape;194;p41"/>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195" name="Google Shape;195;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xEl>
                                              <p:pRg end="0" st="0"/>
                                            </p:txEl>
                                          </p:spTgt>
                                        </p:tgtEl>
                                        <p:attrNameLst>
                                          <p:attrName>style.visibility</p:attrName>
                                        </p:attrNameLst>
                                      </p:cBhvr>
                                      <p:to>
                                        <p:strVal val="visible"/>
                                      </p:to>
                                    </p:set>
                                    <p:animEffect filter="fade" transition="in">
                                      <p:cBhvr>
                                        <p:cTn dur="1800"/>
                                        <p:tgtEl>
                                          <p:spTgt spid="191">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2"/>
          <p:cNvSpPr txBox="1"/>
          <p:nvPr>
            <p:ph type="title"/>
          </p:nvPr>
        </p:nvSpPr>
        <p:spPr>
          <a:xfrm>
            <a:off x="1078000" y="843950"/>
            <a:ext cx="2837400" cy="1252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ENTERTAINMENT</a:t>
            </a:r>
            <a:endParaRPr b="1" sz="1900">
              <a:latin typeface="Arial"/>
              <a:ea typeface="Arial"/>
              <a:cs typeface="Arial"/>
              <a:sym typeface="Arial"/>
            </a:endParaRPr>
          </a:p>
        </p:txBody>
      </p:sp>
      <p:sp>
        <p:nvSpPr>
          <p:cNvPr id="201" name="Google Shape;201;p42"/>
          <p:cNvSpPr txBox="1"/>
          <p:nvPr>
            <p:ph idx="1" type="body"/>
          </p:nvPr>
        </p:nvSpPr>
        <p:spPr>
          <a:xfrm>
            <a:off x="1078000" y="2097900"/>
            <a:ext cx="2837400" cy="2765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latin typeface="Arial"/>
                <a:ea typeface="Arial"/>
                <a:cs typeface="Arial"/>
                <a:sym typeface="Arial"/>
              </a:rPr>
              <a:t>Entertainment is whatever people are willing to spend their money and spare time viewing rather than participating.  Entertainment can present itself in many forms.</a:t>
            </a:r>
            <a:endParaRPr sz="1400">
              <a:latin typeface="Arial"/>
              <a:ea typeface="Arial"/>
              <a:cs typeface="Arial"/>
              <a:sym typeface="Arial"/>
            </a:endParaRPr>
          </a:p>
          <a:p>
            <a:pPr indent="0" lvl="0" marL="0" rtl="0" algn="l">
              <a:spcBef>
                <a:spcPts val="1600"/>
              </a:spcBef>
              <a:spcAft>
                <a:spcPts val="0"/>
              </a:spcAft>
              <a:buNone/>
            </a:pPr>
            <a:r>
              <a:t/>
            </a:r>
            <a:endParaRPr sz="1400">
              <a:latin typeface="Arial"/>
              <a:ea typeface="Arial"/>
              <a:cs typeface="Arial"/>
              <a:sym typeface="Arial"/>
            </a:endParaRPr>
          </a:p>
          <a:p>
            <a:pPr indent="0" lvl="0" marL="0" rtl="0" algn="l">
              <a:spcBef>
                <a:spcPts val="1600"/>
              </a:spcBef>
              <a:spcAft>
                <a:spcPts val="1600"/>
              </a:spcAft>
              <a:buNone/>
            </a:pPr>
            <a:r>
              <a:t/>
            </a:r>
            <a:endParaRPr sz="1400">
              <a:latin typeface="Arial"/>
              <a:ea typeface="Arial"/>
              <a:cs typeface="Arial"/>
              <a:sym typeface="Arial"/>
            </a:endParaRPr>
          </a:p>
        </p:txBody>
      </p:sp>
      <p:cxnSp>
        <p:nvCxnSpPr>
          <p:cNvPr id="202" name="Google Shape;202;p42"/>
          <p:cNvCxnSpPr/>
          <p:nvPr/>
        </p:nvCxnSpPr>
        <p:spPr>
          <a:xfrm>
            <a:off x="974525" y="14769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3" name="Google Shape;203;p42"/>
          <p:cNvPicPr preferRelativeResize="0"/>
          <p:nvPr/>
        </p:nvPicPr>
        <p:blipFill rotWithShape="1">
          <a:blip r:embed="rId3">
            <a:alphaModFix/>
          </a:blip>
          <a:srcRect b="0" l="22026" r="22026" t="0"/>
          <a:stretch/>
        </p:blipFill>
        <p:spPr>
          <a:xfrm rot="10800000">
            <a:off x="4472700" y="-236700"/>
            <a:ext cx="4714800" cy="5616900"/>
          </a:xfrm>
          <a:prstGeom prst="flowChartDelay">
            <a:avLst/>
          </a:prstGeom>
          <a:noFill/>
          <a:ln>
            <a:noFill/>
          </a:ln>
        </p:spPr>
      </p:pic>
      <p:pic>
        <p:nvPicPr>
          <p:cNvPr id="204" name="Google Shape;204;p42"/>
          <p:cNvPicPr preferRelativeResize="0"/>
          <p:nvPr/>
        </p:nvPicPr>
        <p:blipFill>
          <a:blip r:embed="rId4">
            <a:alphaModFix/>
          </a:blip>
          <a:stretch>
            <a:fillRect/>
          </a:stretch>
        </p:blipFill>
        <p:spPr>
          <a:xfrm>
            <a:off x="2065350" y="4734750"/>
            <a:ext cx="1006524" cy="356000"/>
          </a:xfrm>
          <a:prstGeom prst="rect">
            <a:avLst/>
          </a:prstGeom>
          <a:noFill/>
          <a:ln>
            <a:noFill/>
          </a:ln>
        </p:spPr>
      </p:pic>
      <p:sp>
        <p:nvSpPr>
          <p:cNvPr id="205" name="Google Shape;205;p42"/>
          <p:cNvSpPr txBox="1"/>
          <p:nvPr/>
        </p:nvSpPr>
        <p:spPr>
          <a:xfrm>
            <a:off x="-381000" y="4712650"/>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1000"/>
                                        <p:tgtEl>
                                          <p:spTgt spid="2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43"/>
          <p:cNvSpPr txBox="1"/>
          <p:nvPr>
            <p:ph type="title"/>
          </p:nvPr>
        </p:nvSpPr>
        <p:spPr>
          <a:xfrm>
            <a:off x="3507325" y="445025"/>
            <a:ext cx="51492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ENTERTAINMENT EXAMPLES</a:t>
            </a:r>
            <a:endParaRPr b="1">
              <a:solidFill>
                <a:schemeClr val="accent1"/>
              </a:solidFill>
              <a:latin typeface="Arial"/>
              <a:ea typeface="Arial"/>
              <a:cs typeface="Arial"/>
              <a:sym typeface="Arial"/>
            </a:endParaRPr>
          </a:p>
        </p:txBody>
      </p:sp>
      <p:sp>
        <p:nvSpPr>
          <p:cNvPr id="211" name="Google Shape;211;p43"/>
          <p:cNvSpPr txBox="1"/>
          <p:nvPr>
            <p:ph idx="1" type="body"/>
          </p:nvPr>
        </p:nvSpPr>
        <p:spPr>
          <a:xfrm>
            <a:off x="3507325" y="1194650"/>
            <a:ext cx="4946400" cy="28989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Font typeface="Arial"/>
              <a:buChar char="●"/>
            </a:pPr>
            <a:r>
              <a:rPr lang="en" sz="1600">
                <a:latin typeface="Arial"/>
                <a:ea typeface="Arial"/>
                <a:cs typeface="Arial"/>
                <a:sym typeface="Arial"/>
              </a:rPr>
              <a:t>Seeing the Houston Symphony perform at Jones Hall in downtown Houston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Attending a Georgia Bulldogs football game	</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Reading one of Suzanne Collins’ novels in The Hunger Games trilogy</a:t>
            </a:r>
            <a:endParaRPr sz="1600">
              <a:latin typeface="Arial"/>
              <a:ea typeface="Arial"/>
              <a:cs typeface="Arial"/>
              <a:sym typeface="Arial"/>
            </a:endParaRPr>
          </a:p>
          <a:p>
            <a:pPr indent="-330200" lvl="0" marL="457200" rtl="0" algn="l">
              <a:spcBef>
                <a:spcPts val="1000"/>
              </a:spcBef>
              <a:spcAft>
                <a:spcPts val="0"/>
              </a:spcAft>
              <a:buSzPts val="1600"/>
              <a:buFont typeface="Arial"/>
              <a:buChar char="●"/>
            </a:pPr>
            <a:r>
              <a:rPr lang="en" sz="1600">
                <a:latin typeface="Arial"/>
                <a:ea typeface="Arial"/>
                <a:cs typeface="Arial"/>
                <a:sym typeface="Arial"/>
              </a:rPr>
              <a:t>Visiting the Seattle aquarium</a:t>
            </a:r>
            <a:endParaRPr sz="1600">
              <a:latin typeface="Arial"/>
              <a:ea typeface="Arial"/>
              <a:cs typeface="Arial"/>
              <a:sym typeface="Arial"/>
            </a:endParaRPr>
          </a:p>
          <a:p>
            <a:pPr indent="-330200" lvl="0" marL="457200" rtl="0" algn="l">
              <a:spcBef>
                <a:spcPts val="1000"/>
              </a:spcBef>
              <a:spcAft>
                <a:spcPts val="1000"/>
              </a:spcAft>
              <a:buSzPts val="1600"/>
              <a:buFont typeface="Arial"/>
              <a:buChar char="●"/>
            </a:pPr>
            <a:r>
              <a:rPr lang="en" sz="1600">
                <a:latin typeface="Arial"/>
                <a:ea typeface="Arial"/>
                <a:cs typeface="Arial"/>
                <a:sym typeface="Arial"/>
              </a:rPr>
              <a:t>Going to a Zac Brown Band or Dua Lipa concert</a:t>
            </a:r>
            <a:endParaRPr sz="1600">
              <a:latin typeface="Arial"/>
              <a:ea typeface="Arial"/>
              <a:cs typeface="Arial"/>
              <a:sym typeface="Arial"/>
            </a:endParaRPr>
          </a:p>
        </p:txBody>
      </p:sp>
      <p:cxnSp>
        <p:nvCxnSpPr>
          <p:cNvPr id="212" name="Google Shape;212;p43"/>
          <p:cNvCxnSpPr/>
          <p:nvPr/>
        </p:nvCxnSpPr>
        <p:spPr>
          <a:xfrm>
            <a:off x="3595025"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3" name="Google Shape;213;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4" name="Google Shape;214;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15" name="Google Shape;215;p43"/>
          <p:cNvPicPr preferRelativeResize="0"/>
          <p:nvPr/>
        </p:nvPicPr>
        <p:blipFill rotWithShape="1">
          <a:blip r:embed="rId4">
            <a:alphaModFix/>
          </a:blip>
          <a:srcRect b="0" l="11714" r="11721" t="0"/>
          <a:stretch/>
        </p:blipFill>
        <p:spPr>
          <a:xfrm>
            <a:off x="376975" y="1194650"/>
            <a:ext cx="2668500" cy="2322900"/>
          </a:xfrm>
          <a:prstGeom prst="snip2DiagRect">
            <a:avLst>
              <a:gd fmla="val 0" name="adj1"/>
              <a:gd fmla="val 16667" name="adj2"/>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xEl>
                                              <p:pRg end="0" st="0"/>
                                            </p:txEl>
                                          </p:spTgt>
                                        </p:tgtEl>
                                        <p:attrNameLst>
                                          <p:attrName>style.visibility</p:attrName>
                                        </p:attrNameLst>
                                      </p:cBhvr>
                                      <p:to>
                                        <p:strVal val="visible"/>
                                      </p:to>
                                    </p:set>
                                    <p:animEffect filter="fade" transition="in">
                                      <p:cBhvr>
                                        <p:cTn dur="1800"/>
                                        <p:tgtEl>
                                          <p:spTgt spid="21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xEl>
                                              <p:pRg end="1" st="1"/>
                                            </p:txEl>
                                          </p:spTgt>
                                        </p:tgtEl>
                                        <p:attrNameLst>
                                          <p:attrName>style.visibility</p:attrName>
                                        </p:attrNameLst>
                                      </p:cBhvr>
                                      <p:to>
                                        <p:strVal val="visible"/>
                                      </p:to>
                                    </p:set>
                                    <p:animEffect filter="fade" transition="in">
                                      <p:cBhvr>
                                        <p:cTn dur="1800"/>
                                        <p:tgtEl>
                                          <p:spTgt spid="21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xEl>
                                              <p:pRg end="2" st="2"/>
                                            </p:txEl>
                                          </p:spTgt>
                                        </p:tgtEl>
                                        <p:attrNameLst>
                                          <p:attrName>style.visibility</p:attrName>
                                        </p:attrNameLst>
                                      </p:cBhvr>
                                      <p:to>
                                        <p:strVal val="visible"/>
                                      </p:to>
                                    </p:set>
                                    <p:animEffect filter="fade" transition="in">
                                      <p:cBhvr>
                                        <p:cTn dur="1800"/>
                                        <p:tgtEl>
                                          <p:spTgt spid="21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xEl>
                                              <p:pRg end="3" st="3"/>
                                            </p:txEl>
                                          </p:spTgt>
                                        </p:tgtEl>
                                        <p:attrNameLst>
                                          <p:attrName>style.visibility</p:attrName>
                                        </p:attrNameLst>
                                      </p:cBhvr>
                                      <p:to>
                                        <p:strVal val="visible"/>
                                      </p:to>
                                    </p:set>
                                    <p:animEffect filter="fade" transition="in">
                                      <p:cBhvr>
                                        <p:cTn dur="1800"/>
                                        <p:tgtEl>
                                          <p:spTgt spid="21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xEl>
                                              <p:pRg end="4" st="4"/>
                                            </p:txEl>
                                          </p:spTgt>
                                        </p:tgtEl>
                                        <p:attrNameLst>
                                          <p:attrName>style.visibility</p:attrName>
                                        </p:attrNameLst>
                                      </p:cBhvr>
                                      <p:to>
                                        <p:strVal val="visible"/>
                                      </p:to>
                                    </p:set>
                                    <p:animEffect filter="fade" transition="in">
                                      <p:cBhvr>
                                        <p:cTn dur="1800"/>
                                        <p:tgtEl>
                                          <p:spTgt spid="211">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44"/>
          <p:cNvSpPr txBox="1"/>
          <p:nvPr>
            <p:ph type="title"/>
          </p:nvPr>
        </p:nvSpPr>
        <p:spPr>
          <a:xfrm>
            <a:off x="1078000" y="669725"/>
            <a:ext cx="2837400" cy="531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1900">
                <a:latin typeface="Arial"/>
                <a:ea typeface="Arial"/>
                <a:cs typeface="Arial"/>
                <a:sym typeface="Arial"/>
              </a:rPr>
              <a:t>LEISURE TIME</a:t>
            </a:r>
            <a:endParaRPr b="1" sz="1900">
              <a:latin typeface="Arial"/>
              <a:ea typeface="Arial"/>
              <a:cs typeface="Arial"/>
              <a:sym typeface="Arial"/>
            </a:endParaRPr>
          </a:p>
        </p:txBody>
      </p:sp>
      <p:sp>
        <p:nvSpPr>
          <p:cNvPr id="221" name="Google Shape;221;p44"/>
          <p:cNvSpPr txBox="1"/>
          <p:nvPr>
            <p:ph idx="1" type="body"/>
          </p:nvPr>
        </p:nvSpPr>
        <p:spPr>
          <a:xfrm>
            <a:off x="1078000" y="1295400"/>
            <a:ext cx="2837400" cy="2765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400">
                <a:latin typeface="Arial"/>
                <a:ea typeface="Arial"/>
                <a:cs typeface="Arial"/>
                <a:sym typeface="Arial"/>
              </a:rPr>
              <a:t>Leisure time </a:t>
            </a:r>
            <a:r>
              <a:rPr lang="en" sz="1400">
                <a:latin typeface="Arial"/>
                <a:ea typeface="Arial"/>
                <a:cs typeface="Arial"/>
                <a:sym typeface="Arial"/>
              </a:rPr>
              <a:t>is the time available to people when they are not working or assuming responsibilities, often referred to as “free time.” It is the goal of the sports and entertainment marketer to provide a product or service that can satisfy the needs and wants of those individuals who choose to be entertained during their leisure time. </a:t>
            </a:r>
            <a:endParaRPr sz="1400">
              <a:latin typeface="Arial"/>
              <a:ea typeface="Arial"/>
              <a:cs typeface="Arial"/>
              <a:sym typeface="Arial"/>
            </a:endParaRPr>
          </a:p>
        </p:txBody>
      </p:sp>
      <p:cxnSp>
        <p:nvCxnSpPr>
          <p:cNvPr id="222" name="Google Shape;222;p44"/>
          <p:cNvCxnSpPr/>
          <p:nvPr/>
        </p:nvCxnSpPr>
        <p:spPr>
          <a:xfrm>
            <a:off x="974525" y="1476902"/>
            <a:ext cx="0" cy="218970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3" name="Google Shape;223;p44"/>
          <p:cNvPicPr preferRelativeResize="0"/>
          <p:nvPr/>
        </p:nvPicPr>
        <p:blipFill rotWithShape="1">
          <a:blip r:embed="rId3">
            <a:alphaModFix/>
          </a:blip>
          <a:srcRect b="-760" l="32558" r="11413" t="760"/>
          <a:stretch/>
        </p:blipFill>
        <p:spPr>
          <a:xfrm rot="10800000">
            <a:off x="4472700" y="-236700"/>
            <a:ext cx="4714800" cy="5616900"/>
          </a:xfrm>
          <a:prstGeom prst="flowChartDelay">
            <a:avLst/>
          </a:prstGeom>
          <a:noFill/>
          <a:ln>
            <a:noFill/>
          </a:ln>
        </p:spPr>
      </p:pic>
      <p:pic>
        <p:nvPicPr>
          <p:cNvPr id="224" name="Google Shape;224;p44"/>
          <p:cNvPicPr preferRelativeResize="0"/>
          <p:nvPr/>
        </p:nvPicPr>
        <p:blipFill>
          <a:blip r:embed="rId4">
            <a:alphaModFix/>
          </a:blip>
          <a:stretch>
            <a:fillRect/>
          </a:stretch>
        </p:blipFill>
        <p:spPr>
          <a:xfrm>
            <a:off x="2065350" y="4734750"/>
            <a:ext cx="1006524" cy="356000"/>
          </a:xfrm>
          <a:prstGeom prst="rect">
            <a:avLst/>
          </a:prstGeom>
          <a:noFill/>
          <a:ln>
            <a:noFill/>
          </a:ln>
        </p:spPr>
      </p:pic>
      <p:sp>
        <p:nvSpPr>
          <p:cNvPr id="225" name="Google Shape;225;p44"/>
          <p:cNvSpPr txBox="1"/>
          <p:nvPr/>
        </p:nvSpPr>
        <p:spPr>
          <a:xfrm>
            <a:off x="-381000" y="4712650"/>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1"/>
                                        </p:tgtEl>
                                        <p:attrNameLst>
                                          <p:attrName>style.visibility</p:attrName>
                                        </p:attrNameLst>
                                      </p:cBhvr>
                                      <p:to>
                                        <p:strVal val="visible"/>
                                      </p:to>
                                    </p:set>
                                    <p:animEffect filter="fade" transition="in">
                                      <p:cBhvr>
                                        <p:cTn dur="1000"/>
                                        <p:tgtEl>
                                          <p:spTgt spid="2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pic>
        <p:nvPicPr>
          <p:cNvPr id="230" name="Google Shape;230;p45"/>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