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25"/>
  </p:notesMasterIdLst>
  <p:sldIdLst>
    <p:sldId id="256" r:id="rId2"/>
    <p:sldId id="257" r:id="rId3"/>
    <p:sldId id="310" r:id="rId4"/>
    <p:sldId id="311" r:id="rId5"/>
    <p:sldId id="312" r:id="rId6"/>
    <p:sldId id="313" r:id="rId7"/>
    <p:sldId id="339" r:id="rId8"/>
    <p:sldId id="314" r:id="rId9"/>
    <p:sldId id="338" r:id="rId10"/>
    <p:sldId id="315" r:id="rId11"/>
    <p:sldId id="316" r:id="rId12"/>
    <p:sldId id="317" r:id="rId13"/>
    <p:sldId id="318" r:id="rId14"/>
    <p:sldId id="319" r:id="rId15"/>
    <p:sldId id="320" r:id="rId16"/>
    <p:sldId id="321" r:id="rId17"/>
    <p:sldId id="322" r:id="rId18"/>
    <p:sldId id="276" r:id="rId19"/>
    <p:sldId id="279" r:id="rId20"/>
    <p:sldId id="324" r:id="rId21"/>
    <p:sldId id="325" r:id="rId22"/>
    <p:sldId id="336" r:id="rId23"/>
    <p:sldId id="337" r:id="rId2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86499-A691-4837-8752-AE60FA23A306}">
  <a:tblStyle styleId="{0E786499-A691-4837-8752-AE60FA23A3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62"/>
    <p:restoredTop sz="94730"/>
  </p:normalViewPr>
  <p:slideViewPr>
    <p:cSldViewPr snapToGrid="0">
      <p:cViewPr varScale="1">
        <p:scale>
          <a:sx n="111" d="100"/>
          <a:sy n="111" d="100"/>
        </p:scale>
        <p:origin x="216" y="1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11768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15183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8029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13251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10387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01139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010553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7f9262ee2f_0_26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7f9262ee2f_0_26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933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9"/>
        <p:cNvGrpSpPr/>
        <p:nvPr/>
      </p:nvGrpSpPr>
      <p:grpSpPr>
        <a:xfrm>
          <a:off x="0" y="0"/>
          <a:ext cx="0" cy="0"/>
          <a:chOff x="0" y="0"/>
          <a:chExt cx="0" cy="0"/>
        </a:xfrm>
      </p:grpSpPr>
      <p:sp>
        <p:nvSpPr>
          <p:cNvPr id="2100" name="Google Shape;2100;g7f9262ee2f_0_261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1" name="Google Shape;2101;g7f9262ee2f_0_261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0"/>
        <p:cNvGrpSpPr/>
        <p:nvPr/>
      </p:nvGrpSpPr>
      <p:grpSpPr>
        <a:xfrm>
          <a:off x="0" y="0"/>
          <a:ext cx="0" cy="0"/>
          <a:chOff x="0" y="0"/>
          <a:chExt cx="0" cy="0"/>
        </a:xfrm>
      </p:grpSpPr>
      <p:sp>
        <p:nvSpPr>
          <p:cNvPr id="2161" name="Google Shape;2161;g7f9262ee2f_0_261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2" name="Google Shape;2162;g7f9262ee2f_0_261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1526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7"/>
        <p:cNvGrpSpPr/>
        <p:nvPr/>
      </p:nvGrpSpPr>
      <p:grpSpPr>
        <a:xfrm>
          <a:off x="0" y="0"/>
          <a:ext cx="0" cy="0"/>
          <a:chOff x="0" y="0"/>
          <a:chExt cx="0" cy="0"/>
        </a:xfrm>
      </p:grpSpPr>
      <p:sp>
        <p:nvSpPr>
          <p:cNvPr id="2338" name="Google Shape;2338;g7f9262ee2f_0_263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9" name="Google Shape;2339;g7f9262ee2f_0_263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8005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440840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7f9262ee2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7f9262ee2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2593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3895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48966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4871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2781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7f9262ee2f_0_26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7f9262ee2f_0_26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0303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8"/>
        <p:cNvGrpSpPr/>
        <p:nvPr/>
      </p:nvGrpSpPr>
      <p:grpSpPr>
        <a:xfrm>
          <a:off x="0" y="0"/>
          <a:ext cx="0" cy="0"/>
          <a:chOff x="0" y="0"/>
          <a:chExt cx="0" cy="0"/>
        </a:xfrm>
      </p:grpSpPr>
      <p:sp>
        <p:nvSpPr>
          <p:cNvPr id="2369" name="Google Shape;2369;g7f9262ee2f_0_262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0" name="Google Shape;2370;g7f9262ee2f_0_262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31311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01"/>
        <p:cNvGrpSpPr/>
        <p:nvPr/>
      </p:nvGrpSpPr>
      <p:grpSpPr>
        <a:xfrm>
          <a:off x="0" y="0"/>
          <a:ext cx="0" cy="0"/>
          <a:chOff x="0" y="0"/>
          <a:chExt cx="0" cy="0"/>
        </a:xfrm>
      </p:grpSpPr>
      <p:sp>
        <p:nvSpPr>
          <p:cNvPr id="102" name="Google Shape;102;p26"/>
          <p:cNvSpPr txBox="1">
            <a:spLocks noGrp="1"/>
          </p:cNvSpPr>
          <p:nvPr>
            <p:ph type="title" hasCustomPrompt="1"/>
          </p:nvPr>
        </p:nvSpPr>
        <p:spPr>
          <a:xfrm>
            <a:off x="4996800" y="6618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3" name="Google Shape;103;p26"/>
          <p:cNvSpPr txBox="1">
            <a:spLocks noGrp="1"/>
          </p:cNvSpPr>
          <p:nvPr>
            <p:ph type="subTitle" idx="1"/>
          </p:nvPr>
        </p:nvSpPr>
        <p:spPr>
          <a:xfrm>
            <a:off x="4911000" y="12658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4" name="Google Shape;104;p26"/>
          <p:cNvSpPr txBox="1">
            <a:spLocks noGrp="1"/>
          </p:cNvSpPr>
          <p:nvPr>
            <p:ph type="title" idx="2" hasCustomPrompt="1"/>
          </p:nvPr>
        </p:nvSpPr>
        <p:spPr>
          <a:xfrm>
            <a:off x="4996800" y="209919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5" name="Google Shape;105;p26"/>
          <p:cNvSpPr txBox="1">
            <a:spLocks noGrp="1"/>
          </p:cNvSpPr>
          <p:nvPr>
            <p:ph type="subTitle" idx="3"/>
          </p:nvPr>
        </p:nvSpPr>
        <p:spPr>
          <a:xfrm>
            <a:off x="4911000" y="270320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06" name="Google Shape;106;p26"/>
          <p:cNvSpPr txBox="1">
            <a:spLocks noGrp="1"/>
          </p:cNvSpPr>
          <p:nvPr>
            <p:ph type="title" idx="4" hasCustomPrompt="1"/>
          </p:nvPr>
        </p:nvSpPr>
        <p:spPr>
          <a:xfrm>
            <a:off x="4996800" y="3536543"/>
            <a:ext cx="3159300" cy="7239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4800"/>
              <a:buNone/>
              <a:defRPr sz="4800">
                <a:solidFill>
                  <a:schemeClr val="lt1"/>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107" name="Google Shape;107;p26"/>
          <p:cNvSpPr txBox="1">
            <a:spLocks noGrp="1"/>
          </p:cNvSpPr>
          <p:nvPr>
            <p:ph type="subTitle" idx="5"/>
          </p:nvPr>
        </p:nvSpPr>
        <p:spPr>
          <a:xfrm>
            <a:off x="4911000" y="4140550"/>
            <a:ext cx="3330900" cy="417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defRPr>
            </a:lvl1pPr>
            <a:lvl2pPr lvl="1" algn="ctr" rtl="0">
              <a:lnSpc>
                <a:spcPct val="100000"/>
              </a:lnSpc>
              <a:spcBef>
                <a:spcPts val="0"/>
              </a:spcBef>
              <a:spcAft>
                <a:spcPts val="0"/>
              </a:spcAft>
              <a:buClr>
                <a:schemeClr val="accent1"/>
              </a:buClr>
              <a:buSzPts val="2100"/>
              <a:buNone/>
              <a:defRPr sz="2100">
                <a:solidFill>
                  <a:schemeClr val="accent1"/>
                </a:solidFill>
              </a:defRPr>
            </a:lvl2pPr>
            <a:lvl3pPr lvl="2" algn="ctr" rtl="0">
              <a:lnSpc>
                <a:spcPct val="100000"/>
              </a:lnSpc>
              <a:spcBef>
                <a:spcPts val="0"/>
              </a:spcBef>
              <a:spcAft>
                <a:spcPts val="0"/>
              </a:spcAft>
              <a:buClr>
                <a:schemeClr val="accent1"/>
              </a:buClr>
              <a:buSzPts val="2100"/>
              <a:buNone/>
              <a:defRPr sz="2100">
                <a:solidFill>
                  <a:schemeClr val="accent1"/>
                </a:solidFill>
              </a:defRPr>
            </a:lvl3pPr>
            <a:lvl4pPr lvl="3" algn="ctr" rtl="0">
              <a:lnSpc>
                <a:spcPct val="100000"/>
              </a:lnSpc>
              <a:spcBef>
                <a:spcPts val="0"/>
              </a:spcBef>
              <a:spcAft>
                <a:spcPts val="0"/>
              </a:spcAft>
              <a:buClr>
                <a:schemeClr val="accent1"/>
              </a:buClr>
              <a:buSzPts val="2100"/>
              <a:buNone/>
              <a:defRPr sz="2100">
                <a:solidFill>
                  <a:schemeClr val="accent1"/>
                </a:solidFill>
              </a:defRPr>
            </a:lvl4pPr>
            <a:lvl5pPr lvl="4" algn="ctr" rtl="0">
              <a:lnSpc>
                <a:spcPct val="100000"/>
              </a:lnSpc>
              <a:spcBef>
                <a:spcPts val="0"/>
              </a:spcBef>
              <a:spcAft>
                <a:spcPts val="0"/>
              </a:spcAft>
              <a:buClr>
                <a:schemeClr val="accent1"/>
              </a:buClr>
              <a:buSzPts val="2100"/>
              <a:buNone/>
              <a:defRPr sz="2100">
                <a:solidFill>
                  <a:schemeClr val="accent1"/>
                </a:solidFill>
              </a:defRPr>
            </a:lvl5pPr>
            <a:lvl6pPr lvl="5" algn="ctr" rtl="0">
              <a:lnSpc>
                <a:spcPct val="100000"/>
              </a:lnSpc>
              <a:spcBef>
                <a:spcPts val="0"/>
              </a:spcBef>
              <a:spcAft>
                <a:spcPts val="0"/>
              </a:spcAft>
              <a:buClr>
                <a:schemeClr val="accent1"/>
              </a:buClr>
              <a:buSzPts val="2100"/>
              <a:buNone/>
              <a:defRPr sz="2100">
                <a:solidFill>
                  <a:schemeClr val="accent1"/>
                </a:solidFill>
              </a:defRPr>
            </a:lvl6pPr>
            <a:lvl7pPr lvl="6" algn="ctr" rtl="0">
              <a:lnSpc>
                <a:spcPct val="100000"/>
              </a:lnSpc>
              <a:spcBef>
                <a:spcPts val="0"/>
              </a:spcBef>
              <a:spcAft>
                <a:spcPts val="0"/>
              </a:spcAft>
              <a:buClr>
                <a:schemeClr val="accent1"/>
              </a:buClr>
              <a:buSzPts val="2100"/>
              <a:buNone/>
              <a:defRPr sz="2100">
                <a:solidFill>
                  <a:schemeClr val="accent1"/>
                </a:solidFill>
              </a:defRPr>
            </a:lvl7pPr>
            <a:lvl8pPr lvl="7" algn="ctr" rtl="0">
              <a:lnSpc>
                <a:spcPct val="100000"/>
              </a:lnSpc>
              <a:spcBef>
                <a:spcPts val="0"/>
              </a:spcBef>
              <a:spcAft>
                <a:spcPts val="0"/>
              </a:spcAft>
              <a:buClr>
                <a:schemeClr val="accent1"/>
              </a:buClr>
              <a:buSzPts val="2100"/>
              <a:buNone/>
              <a:defRPr sz="2100">
                <a:solidFill>
                  <a:schemeClr val="accent1"/>
                </a:solidFill>
              </a:defRPr>
            </a:lvl8pPr>
            <a:lvl9pPr lvl="8" algn="ctr" rtl="0">
              <a:lnSpc>
                <a:spcPct val="100000"/>
              </a:lnSpc>
              <a:spcBef>
                <a:spcPts val="0"/>
              </a:spcBef>
              <a:spcAft>
                <a:spcPts val="0"/>
              </a:spcAft>
              <a:buClr>
                <a:schemeClr val="accent1"/>
              </a:buClr>
              <a:buSzPts val="2100"/>
              <a:buNone/>
              <a:defRPr sz="2100">
                <a:solidFill>
                  <a:schemeClr val="accent1"/>
                </a:solidFill>
              </a:defRPr>
            </a:lvl9pPr>
          </a:lstStyle>
          <a:p>
            <a:endParaRPr/>
          </a:p>
        </p:txBody>
      </p:sp>
    </p:spTree>
    <p:extLst>
      <p:ext uri="{BB962C8B-B14F-4D97-AF65-F5344CB8AC3E}">
        <p14:creationId xmlns:p14="http://schemas.microsoft.com/office/powerpoint/2010/main" val="1185333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60"/>
        <p:cNvGrpSpPr/>
        <p:nvPr/>
      </p:nvGrpSpPr>
      <p:grpSpPr>
        <a:xfrm>
          <a:off x="0" y="0"/>
          <a:ext cx="0" cy="0"/>
          <a:chOff x="0" y="0"/>
          <a:chExt cx="0" cy="0"/>
        </a:xfrm>
      </p:grpSpPr>
      <p:sp>
        <p:nvSpPr>
          <p:cNvPr id="61" name="Google Shape;61;p17"/>
          <p:cNvSpPr txBox="1">
            <a:spLocks noGrp="1"/>
          </p:cNvSpPr>
          <p:nvPr>
            <p:ph type="title"/>
          </p:nvPr>
        </p:nvSpPr>
        <p:spPr>
          <a:xfrm>
            <a:off x="1937338"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2" name="Google Shape;62;p17"/>
          <p:cNvSpPr txBox="1">
            <a:spLocks noGrp="1"/>
          </p:cNvSpPr>
          <p:nvPr>
            <p:ph type="subTitle" idx="1"/>
          </p:nvPr>
        </p:nvSpPr>
        <p:spPr>
          <a:xfrm>
            <a:off x="1937338"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3" name="Google Shape;63;p17"/>
          <p:cNvSpPr txBox="1">
            <a:spLocks noGrp="1"/>
          </p:cNvSpPr>
          <p:nvPr>
            <p:ph type="title" idx="2"/>
          </p:nvPr>
        </p:nvSpPr>
        <p:spPr>
          <a:xfrm>
            <a:off x="4816563" y="2463175"/>
            <a:ext cx="23901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64" name="Google Shape;64;p17"/>
          <p:cNvSpPr txBox="1">
            <a:spLocks noGrp="1"/>
          </p:cNvSpPr>
          <p:nvPr>
            <p:ph type="subTitle" idx="3"/>
          </p:nvPr>
        </p:nvSpPr>
        <p:spPr>
          <a:xfrm>
            <a:off x="4816563" y="3148075"/>
            <a:ext cx="2390100" cy="1235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5" name="Google Shape;65;p17"/>
          <p:cNvSpPr txBox="1">
            <a:spLocks noGrp="1"/>
          </p:cNvSpPr>
          <p:nvPr>
            <p:ph type="title" idx="4"/>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141"/>
        <p:cNvGrpSpPr/>
        <p:nvPr/>
      </p:nvGrpSpPr>
      <p:grpSpPr>
        <a:xfrm>
          <a:off x="0" y="0"/>
          <a:ext cx="0" cy="0"/>
          <a:chOff x="0" y="0"/>
          <a:chExt cx="0" cy="0"/>
        </a:xfrm>
      </p:grpSpPr>
      <p:sp>
        <p:nvSpPr>
          <p:cNvPr id="142" name="Google Shape;142;p32"/>
          <p:cNvSpPr txBox="1">
            <a:spLocks noGrp="1"/>
          </p:cNvSpPr>
          <p:nvPr>
            <p:ph type="title"/>
          </p:nvPr>
        </p:nvSpPr>
        <p:spPr>
          <a:xfrm>
            <a:off x="2062800" y="2442050"/>
            <a:ext cx="5018400" cy="5988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143" name="Google Shape;143;p32"/>
          <p:cNvSpPr txBox="1">
            <a:spLocks noGrp="1"/>
          </p:cNvSpPr>
          <p:nvPr>
            <p:ph type="subTitle" idx="1"/>
          </p:nvPr>
        </p:nvSpPr>
        <p:spPr>
          <a:xfrm>
            <a:off x="2896500" y="3391325"/>
            <a:ext cx="3351000" cy="1197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1400"/>
              <a:buNone/>
              <a:defRPr>
                <a:solidFill>
                  <a:schemeClr val="lt1"/>
                </a:solidFill>
              </a:defRPr>
            </a:lvl2pPr>
            <a:lvl3pPr lvl="2" algn="ctr" rtl="0">
              <a:lnSpc>
                <a:spcPct val="100000"/>
              </a:lnSpc>
              <a:spcBef>
                <a:spcPts val="0"/>
              </a:spcBef>
              <a:spcAft>
                <a:spcPts val="0"/>
              </a:spcAft>
              <a:buClr>
                <a:schemeClr val="lt1"/>
              </a:buClr>
              <a:buSzPts val="1400"/>
              <a:buNone/>
              <a:defRPr>
                <a:solidFill>
                  <a:schemeClr val="lt1"/>
                </a:solidFill>
              </a:defRPr>
            </a:lvl3pPr>
            <a:lvl4pPr lvl="3" algn="ctr" rtl="0">
              <a:lnSpc>
                <a:spcPct val="100000"/>
              </a:lnSpc>
              <a:spcBef>
                <a:spcPts val="0"/>
              </a:spcBef>
              <a:spcAft>
                <a:spcPts val="0"/>
              </a:spcAft>
              <a:buClr>
                <a:schemeClr val="lt1"/>
              </a:buClr>
              <a:buSzPts val="1400"/>
              <a:buNone/>
              <a:defRPr>
                <a:solidFill>
                  <a:schemeClr val="lt1"/>
                </a:solidFill>
              </a:defRPr>
            </a:lvl4pPr>
            <a:lvl5pPr lvl="4" algn="ctr" rtl="0">
              <a:lnSpc>
                <a:spcPct val="100000"/>
              </a:lnSpc>
              <a:spcBef>
                <a:spcPts val="0"/>
              </a:spcBef>
              <a:spcAft>
                <a:spcPts val="0"/>
              </a:spcAft>
              <a:buClr>
                <a:schemeClr val="lt1"/>
              </a:buClr>
              <a:buSzPts val="1400"/>
              <a:buNone/>
              <a:defRPr>
                <a:solidFill>
                  <a:schemeClr val="lt1"/>
                </a:solidFill>
              </a:defRPr>
            </a:lvl5pPr>
            <a:lvl6pPr lvl="5" algn="ctr" rtl="0">
              <a:lnSpc>
                <a:spcPct val="100000"/>
              </a:lnSpc>
              <a:spcBef>
                <a:spcPts val="0"/>
              </a:spcBef>
              <a:spcAft>
                <a:spcPts val="0"/>
              </a:spcAft>
              <a:buClr>
                <a:schemeClr val="lt1"/>
              </a:buClr>
              <a:buSzPts val="1400"/>
              <a:buNone/>
              <a:defRPr>
                <a:solidFill>
                  <a:schemeClr val="lt1"/>
                </a:solidFill>
              </a:defRPr>
            </a:lvl6pPr>
            <a:lvl7pPr lvl="6" algn="ctr" rtl="0">
              <a:lnSpc>
                <a:spcPct val="100000"/>
              </a:lnSpc>
              <a:spcBef>
                <a:spcPts val="0"/>
              </a:spcBef>
              <a:spcAft>
                <a:spcPts val="0"/>
              </a:spcAft>
              <a:buClr>
                <a:schemeClr val="lt1"/>
              </a:buClr>
              <a:buSzPts val="1400"/>
              <a:buNone/>
              <a:defRPr>
                <a:solidFill>
                  <a:schemeClr val="lt1"/>
                </a:solidFill>
              </a:defRPr>
            </a:lvl7pPr>
            <a:lvl8pPr lvl="7" algn="ctr" rtl="0">
              <a:lnSpc>
                <a:spcPct val="100000"/>
              </a:lnSpc>
              <a:spcBef>
                <a:spcPts val="0"/>
              </a:spcBef>
              <a:spcAft>
                <a:spcPts val="0"/>
              </a:spcAft>
              <a:buClr>
                <a:schemeClr val="lt1"/>
              </a:buClr>
              <a:buSzPts val="1400"/>
              <a:buNone/>
              <a:defRPr>
                <a:solidFill>
                  <a:schemeClr val="lt1"/>
                </a:solidFill>
              </a:defRPr>
            </a:lvl8pPr>
            <a:lvl9pPr lvl="8" algn="ctr" rtl="0">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151"/>
        <p:cNvGrpSpPr/>
        <p:nvPr/>
      </p:nvGrpSpPr>
      <p:grpSpPr>
        <a:xfrm>
          <a:off x="0" y="0"/>
          <a:ext cx="0" cy="0"/>
          <a:chOff x="0" y="0"/>
          <a:chExt cx="0" cy="0"/>
        </a:xfrm>
      </p:grpSpPr>
      <p:sp>
        <p:nvSpPr>
          <p:cNvPr id="152" name="Google Shape;152;p3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153" name="Google Shape;153;p35"/>
          <p:cNvSpPr txBox="1">
            <a:spLocks noGrp="1"/>
          </p:cNvSpPr>
          <p:nvPr>
            <p:ph type="body" idx="1"/>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7"/>
        <p:cNvGrpSpPr/>
        <p:nvPr/>
      </p:nvGrpSpPr>
      <p:grpSpPr>
        <a:xfrm>
          <a:off x="0" y="0"/>
          <a:ext cx="0" cy="0"/>
          <a:chOff x="0" y="0"/>
          <a:chExt cx="0" cy="0"/>
        </a:xfrm>
      </p:grpSpPr>
      <p:sp>
        <p:nvSpPr>
          <p:cNvPr id="38" name="Google Shape;38;p11"/>
          <p:cNvSpPr txBox="1">
            <a:spLocks noGrp="1"/>
          </p:cNvSpPr>
          <p:nvPr>
            <p:ph type="title" hasCustomPrompt="1"/>
          </p:nvPr>
        </p:nvSpPr>
        <p:spPr>
          <a:xfrm>
            <a:off x="1920750" y="1634425"/>
            <a:ext cx="5302500" cy="11166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7200"/>
              <a:buNone/>
              <a:defRPr sz="7200">
                <a:solidFill>
                  <a:schemeClr val="lt1"/>
                </a:solidFill>
              </a:defRPr>
            </a:lvl1pPr>
            <a:lvl2pPr lvl="1" algn="ctr">
              <a:spcBef>
                <a:spcPts val="0"/>
              </a:spcBef>
              <a:spcAft>
                <a:spcPts val="0"/>
              </a:spcAft>
              <a:buClr>
                <a:schemeClr val="lt1"/>
              </a:buClr>
              <a:buSzPts val="7200"/>
              <a:buNone/>
              <a:defRPr sz="7200">
                <a:solidFill>
                  <a:schemeClr val="lt1"/>
                </a:solidFill>
              </a:defRPr>
            </a:lvl2pPr>
            <a:lvl3pPr lvl="2" algn="ctr">
              <a:spcBef>
                <a:spcPts val="0"/>
              </a:spcBef>
              <a:spcAft>
                <a:spcPts val="0"/>
              </a:spcAft>
              <a:buClr>
                <a:schemeClr val="lt1"/>
              </a:buClr>
              <a:buSzPts val="7200"/>
              <a:buNone/>
              <a:defRPr sz="7200">
                <a:solidFill>
                  <a:schemeClr val="lt1"/>
                </a:solidFill>
              </a:defRPr>
            </a:lvl3pPr>
            <a:lvl4pPr lvl="3" algn="ctr">
              <a:spcBef>
                <a:spcPts val="0"/>
              </a:spcBef>
              <a:spcAft>
                <a:spcPts val="0"/>
              </a:spcAft>
              <a:buClr>
                <a:schemeClr val="lt1"/>
              </a:buClr>
              <a:buSzPts val="7200"/>
              <a:buNone/>
              <a:defRPr sz="7200">
                <a:solidFill>
                  <a:schemeClr val="lt1"/>
                </a:solidFill>
              </a:defRPr>
            </a:lvl4pPr>
            <a:lvl5pPr lvl="4" algn="ctr">
              <a:spcBef>
                <a:spcPts val="0"/>
              </a:spcBef>
              <a:spcAft>
                <a:spcPts val="0"/>
              </a:spcAft>
              <a:buClr>
                <a:schemeClr val="lt1"/>
              </a:buClr>
              <a:buSzPts val="7200"/>
              <a:buNone/>
              <a:defRPr sz="7200">
                <a:solidFill>
                  <a:schemeClr val="lt1"/>
                </a:solidFill>
              </a:defRPr>
            </a:lvl5pPr>
            <a:lvl6pPr lvl="5" algn="ctr">
              <a:spcBef>
                <a:spcPts val="0"/>
              </a:spcBef>
              <a:spcAft>
                <a:spcPts val="0"/>
              </a:spcAft>
              <a:buClr>
                <a:schemeClr val="lt1"/>
              </a:buClr>
              <a:buSzPts val="7200"/>
              <a:buNone/>
              <a:defRPr sz="7200">
                <a:solidFill>
                  <a:schemeClr val="lt1"/>
                </a:solidFill>
              </a:defRPr>
            </a:lvl6pPr>
            <a:lvl7pPr lvl="6" algn="ctr">
              <a:spcBef>
                <a:spcPts val="0"/>
              </a:spcBef>
              <a:spcAft>
                <a:spcPts val="0"/>
              </a:spcAft>
              <a:buClr>
                <a:schemeClr val="lt1"/>
              </a:buClr>
              <a:buSzPts val="7200"/>
              <a:buNone/>
              <a:defRPr sz="7200">
                <a:solidFill>
                  <a:schemeClr val="lt1"/>
                </a:solidFill>
              </a:defRPr>
            </a:lvl7pPr>
            <a:lvl8pPr lvl="7" algn="ctr">
              <a:spcBef>
                <a:spcPts val="0"/>
              </a:spcBef>
              <a:spcAft>
                <a:spcPts val="0"/>
              </a:spcAft>
              <a:buClr>
                <a:schemeClr val="lt1"/>
              </a:buClr>
              <a:buSzPts val="7200"/>
              <a:buNone/>
              <a:defRPr sz="7200">
                <a:solidFill>
                  <a:schemeClr val="lt1"/>
                </a:solidFill>
              </a:defRPr>
            </a:lvl8pPr>
            <a:lvl9pPr lvl="8" algn="ctr">
              <a:spcBef>
                <a:spcPts val="0"/>
              </a:spcBef>
              <a:spcAft>
                <a:spcPts val="0"/>
              </a:spcAft>
              <a:buClr>
                <a:schemeClr val="lt1"/>
              </a:buClr>
              <a:buSzPts val="7200"/>
              <a:buNone/>
              <a:defRPr sz="7200">
                <a:solidFill>
                  <a:schemeClr val="lt1"/>
                </a:solidFill>
              </a:defRPr>
            </a:lvl9pPr>
          </a:lstStyle>
          <a:p>
            <a:r>
              <a:t>xx%</a:t>
            </a:r>
          </a:p>
        </p:txBody>
      </p:sp>
      <p:sp>
        <p:nvSpPr>
          <p:cNvPr id="39" name="Google Shape;39;p11"/>
          <p:cNvSpPr txBox="1">
            <a:spLocks noGrp="1"/>
          </p:cNvSpPr>
          <p:nvPr>
            <p:ph type="body" idx="1"/>
          </p:nvPr>
        </p:nvSpPr>
        <p:spPr>
          <a:xfrm>
            <a:off x="2786550" y="3094475"/>
            <a:ext cx="3570900" cy="5670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Clr>
                <a:schemeClr val="accent1"/>
              </a:buClr>
              <a:buSzPts val="1800"/>
              <a:buChar char="●"/>
              <a:defRPr>
                <a:solidFill>
                  <a:schemeClr val="accent1"/>
                </a:solidFill>
              </a:defRPr>
            </a:lvl1pPr>
            <a:lvl2pPr marL="914400" lvl="1" indent="-342900" algn="ctr">
              <a:spcBef>
                <a:spcPts val="1600"/>
              </a:spcBef>
              <a:spcAft>
                <a:spcPts val="0"/>
              </a:spcAft>
              <a:buClr>
                <a:schemeClr val="accent1"/>
              </a:buClr>
              <a:buSzPts val="1800"/>
              <a:buChar char="○"/>
              <a:defRPr sz="1800">
                <a:solidFill>
                  <a:schemeClr val="accent1"/>
                </a:solidFill>
              </a:defRPr>
            </a:lvl2pPr>
            <a:lvl3pPr marL="1371600" lvl="2" indent="-342900" algn="ctr">
              <a:spcBef>
                <a:spcPts val="1600"/>
              </a:spcBef>
              <a:spcAft>
                <a:spcPts val="0"/>
              </a:spcAft>
              <a:buClr>
                <a:schemeClr val="accent1"/>
              </a:buClr>
              <a:buSzPts val="1800"/>
              <a:buChar char="■"/>
              <a:defRPr sz="1800">
                <a:solidFill>
                  <a:schemeClr val="accent1"/>
                </a:solidFill>
              </a:defRPr>
            </a:lvl3pPr>
            <a:lvl4pPr marL="1828800" lvl="3" indent="-342900" algn="ctr">
              <a:spcBef>
                <a:spcPts val="1600"/>
              </a:spcBef>
              <a:spcAft>
                <a:spcPts val="0"/>
              </a:spcAft>
              <a:buClr>
                <a:schemeClr val="accent1"/>
              </a:buClr>
              <a:buSzPts val="1800"/>
              <a:buChar char="●"/>
              <a:defRPr sz="1800">
                <a:solidFill>
                  <a:schemeClr val="accent1"/>
                </a:solidFill>
              </a:defRPr>
            </a:lvl4pPr>
            <a:lvl5pPr marL="2286000" lvl="4" indent="-342900" algn="ctr">
              <a:spcBef>
                <a:spcPts val="1600"/>
              </a:spcBef>
              <a:spcAft>
                <a:spcPts val="0"/>
              </a:spcAft>
              <a:buClr>
                <a:schemeClr val="accent1"/>
              </a:buClr>
              <a:buSzPts val="1800"/>
              <a:buChar char="○"/>
              <a:defRPr sz="1800">
                <a:solidFill>
                  <a:schemeClr val="accent1"/>
                </a:solidFill>
              </a:defRPr>
            </a:lvl5pPr>
            <a:lvl6pPr marL="2743200" lvl="5" indent="-342900" algn="ctr">
              <a:spcBef>
                <a:spcPts val="1600"/>
              </a:spcBef>
              <a:spcAft>
                <a:spcPts val="0"/>
              </a:spcAft>
              <a:buClr>
                <a:schemeClr val="accent1"/>
              </a:buClr>
              <a:buSzPts val="1800"/>
              <a:buChar char="■"/>
              <a:defRPr sz="1800">
                <a:solidFill>
                  <a:schemeClr val="accent1"/>
                </a:solidFill>
              </a:defRPr>
            </a:lvl6pPr>
            <a:lvl7pPr marL="3200400" lvl="6" indent="-342900" algn="ctr">
              <a:spcBef>
                <a:spcPts val="1600"/>
              </a:spcBef>
              <a:spcAft>
                <a:spcPts val="0"/>
              </a:spcAft>
              <a:buClr>
                <a:schemeClr val="accent1"/>
              </a:buClr>
              <a:buSzPts val="1800"/>
              <a:buChar char="●"/>
              <a:defRPr sz="1800">
                <a:solidFill>
                  <a:schemeClr val="accent1"/>
                </a:solidFill>
              </a:defRPr>
            </a:lvl7pPr>
            <a:lvl8pPr marL="3657600" lvl="7" indent="-342900" algn="ctr">
              <a:spcBef>
                <a:spcPts val="1600"/>
              </a:spcBef>
              <a:spcAft>
                <a:spcPts val="0"/>
              </a:spcAft>
              <a:buClr>
                <a:schemeClr val="accent1"/>
              </a:buClr>
              <a:buSzPts val="1800"/>
              <a:buChar char="○"/>
              <a:defRPr sz="1800">
                <a:solidFill>
                  <a:schemeClr val="accent1"/>
                </a:solidFill>
              </a:defRPr>
            </a:lvl8pPr>
            <a:lvl9pPr marL="4114800" lvl="8" indent="-342900" algn="ctr">
              <a:spcBef>
                <a:spcPts val="1600"/>
              </a:spcBef>
              <a:spcAft>
                <a:spcPts val="1600"/>
              </a:spcAft>
              <a:buClr>
                <a:schemeClr val="accent1"/>
              </a:buClr>
              <a:buSzPts val="1800"/>
              <a:buChar char="■"/>
              <a:defRPr sz="1800">
                <a:solidFill>
                  <a:schemeClr val="accent1"/>
                </a:solidFill>
              </a:defRPr>
            </a:lvl9pPr>
          </a:lstStyle>
          <a:p>
            <a:endParaRPr/>
          </a:p>
        </p:txBody>
      </p:sp>
    </p:spTree>
    <p:extLst>
      <p:ext uri="{BB962C8B-B14F-4D97-AF65-F5344CB8AC3E}">
        <p14:creationId xmlns:p14="http://schemas.microsoft.com/office/powerpoint/2010/main" val="315430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2">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8" r:id="rId4"/>
    <p:sldLayoutId id="2147483659" r:id="rId5"/>
    <p:sldLayoutId id="2147483663" r:id="rId6"/>
    <p:sldLayoutId id="2147483678" r:id="rId7"/>
    <p:sldLayoutId id="2147483681" r:id="rId8"/>
    <p:sldLayoutId id="2147483684" r:id="rId9"/>
    <p:sldLayoutId id="2147483685"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2.png"/><Relationship Id="rId7" Type="http://schemas.openxmlformats.org/officeDocument/2006/relationships/image" Target="../media/image10.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svg"/><Relationship Id="rId4" Type="http://schemas.openxmlformats.org/officeDocument/2006/relationships/image" Target="../media/image7.png"/><Relationship Id="rId9"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17.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hyperlink" Target="https://www.freepik.com/free-photo/motherboard-with-optical-fiber-cables_5265876.htm"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video" Target="https://www.youtube.com/embed/Pgr42xklrbI?feature=oembed" TargetMode="Externa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video" Target="https://www.youtube.com/embed/iExPc11FWUc?feature=oembed" TargetMode="Externa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image" Target="../media/image6.jpeg"/><Relationship Id="rId5" Type="http://schemas.openxmlformats.org/officeDocument/2006/relationships/image" Target="../media/image2.png"/><Relationship Id="rId4" Type="http://schemas.openxmlformats.org/officeDocument/2006/relationships/hyperlink" Target="https://www.freepik.com/free-photo/motherboard-with-optical-fiber-cables_5265876.htm"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9.xml"/><Relationship Id="rId1" Type="http://schemas.openxmlformats.org/officeDocument/2006/relationships/slideLayout" Target="../slideLayouts/slideLayout8.xml"/><Relationship Id="rId5" Type="http://schemas.openxmlformats.org/officeDocument/2006/relationships/image" Target="../media/image2.png"/><Relationship Id="rId4" Type="http://schemas.openxmlformats.org/officeDocument/2006/relationships/hyperlink" Target="https://www.freepik.com/free-photo/motherboard-with-optical-fiber-cables_5265876.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767644" y="1950100"/>
            <a:ext cx="7315406"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US" dirty="0">
                <a:latin typeface="Arial"/>
                <a:ea typeface="Arial"/>
                <a:cs typeface="Arial"/>
                <a:sym typeface="Arial"/>
              </a:rPr>
              <a:t>Entertainment Business Fundamentals</a:t>
            </a:r>
            <a:endParaRPr dirty="0">
              <a:latin typeface="Arial"/>
              <a:ea typeface="Arial"/>
              <a:cs typeface="Arial"/>
              <a:sym typeface="Arial"/>
            </a:endParaRPr>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latin typeface="Arial"/>
                <a:ea typeface="Arial"/>
                <a:cs typeface="Arial"/>
                <a:sym typeface="Arial"/>
              </a:rPr>
              <a:t>LESSON 3.3</a:t>
            </a:r>
            <a:endParaRPr sz="2200" b="0" dirty="0">
              <a:latin typeface="Arial"/>
              <a:ea typeface="Arial"/>
              <a:cs typeface="Arial"/>
              <a:sym typeface="Arial"/>
            </a:endParaRPr>
          </a:p>
        </p:txBody>
      </p:sp>
      <p:cxnSp>
        <p:nvCxnSpPr>
          <p:cNvPr id="164" name="Google Shape;164;p38"/>
          <p:cNvCxnSpPr/>
          <p:nvPr/>
        </p:nvCxnSpPr>
        <p:spPr>
          <a:xfrm>
            <a:off x="3190500" y="256517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700">
                <a:solidFill>
                  <a:schemeClr val="accent5"/>
                </a:solidFill>
              </a:rPr>
              <a:t>©</a:t>
            </a:r>
            <a:r>
              <a:rPr lang="en" sz="1300">
                <a:solidFill>
                  <a:schemeClr val="accent5"/>
                </a:solidFill>
              </a:rPr>
              <a:t> </a:t>
            </a:r>
            <a:r>
              <a:rPr lang="en" sz="700">
                <a:solidFill>
                  <a:schemeClr val="accent5"/>
                </a:solidFill>
              </a:rPr>
              <a:t>Copyright 2021. Sports Career Consulting, LLC.</a:t>
            </a:r>
            <a:endParaRPr sz="700">
              <a:solidFill>
                <a:schemeClr val="accent5"/>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2062800" y="180134"/>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FILM FRANCHISE</a:t>
            </a:r>
            <a:endParaRPr b="1" dirty="0">
              <a:latin typeface="Arial"/>
              <a:ea typeface="Arial"/>
              <a:cs typeface="Arial"/>
              <a:sym typeface="Arial"/>
            </a:endParaRPr>
          </a:p>
        </p:txBody>
      </p:sp>
      <p:sp>
        <p:nvSpPr>
          <p:cNvPr id="2342" name="Google Shape;2342;p72"/>
          <p:cNvSpPr txBox="1">
            <a:spLocks noGrp="1"/>
          </p:cNvSpPr>
          <p:nvPr>
            <p:ph type="subTitle" idx="1"/>
          </p:nvPr>
        </p:nvSpPr>
        <p:spPr>
          <a:xfrm>
            <a:off x="1857945" y="878520"/>
            <a:ext cx="5588000" cy="102509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latin typeface="Arial"/>
                <a:ea typeface="Arial"/>
                <a:cs typeface="Arial"/>
                <a:sym typeface="Arial"/>
              </a:rPr>
              <a:t>If a film can be developed into a franchise (a series of films which will tie together), it can be a huge money maker for the brand / studio, including ample opportunities for tie-ins.</a:t>
            </a:r>
          </a:p>
        </p:txBody>
      </p:sp>
      <p:cxnSp>
        <p:nvCxnSpPr>
          <p:cNvPr id="2343" name="Google Shape;2343;p72"/>
          <p:cNvCxnSpPr/>
          <p:nvPr/>
        </p:nvCxnSpPr>
        <p:spPr>
          <a:xfrm>
            <a:off x="3190500" y="78276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 name="Rectangle 1">
            <a:extLst>
              <a:ext uri="{FF2B5EF4-FFF2-40B4-BE49-F238E27FC236}">
                <a16:creationId xmlns:a16="http://schemas.microsoft.com/office/drawing/2014/main" id="{76968546-F09E-6644-A25C-8688AC578473}"/>
              </a:ext>
            </a:extLst>
          </p:cNvPr>
          <p:cNvSpPr/>
          <p:nvPr/>
        </p:nvSpPr>
        <p:spPr>
          <a:xfrm>
            <a:off x="1976830" y="1938055"/>
            <a:ext cx="5350230" cy="338554"/>
          </a:xfrm>
          <a:prstGeom prst="rect">
            <a:avLst/>
          </a:prstGeom>
        </p:spPr>
        <p:txBody>
          <a:bodyPr wrap="square">
            <a:spAutoFit/>
          </a:bodyPr>
          <a:lstStyle/>
          <a:p>
            <a:r>
              <a:rPr lang="en-US" sz="1600" dirty="0">
                <a:solidFill>
                  <a:srgbClr val="FFC000"/>
                </a:solidFill>
              </a:rPr>
              <a:t>The top three highest-grossing film franchises in history:</a:t>
            </a:r>
          </a:p>
        </p:txBody>
      </p:sp>
      <p:pic>
        <p:nvPicPr>
          <p:cNvPr id="8" name="Picture 9">
            <a:extLst>
              <a:ext uri="{FF2B5EF4-FFF2-40B4-BE49-F238E27FC236}">
                <a16:creationId xmlns:a16="http://schemas.microsoft.com/office/drawing/2014/main" id="{C2F88BEC-888F-5343-A20D-7B61B77A01E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845025" y="2387661"/>
            <a:ext cx="680585" cy="679735"/>
          </a:xfrm>
          <a:prstGeom prst="rect">
            <a:avLst/>
          </a:prstGeom>
        </p:spPr>
      </p:pic>
      <p:sp>
        <p:nvSpPr>
          <p:cNvPr id="3" name="Rectangle 2">
            <a:extLst>
              <a:ext uri="{FF2B5EF4-FFF2-40B4-BE49-F238E27FC236}">
                <a16:creationId xmlns:a16="http://schemas.microsoft.com/office/drawing/2014/main" id="{258F0869-B73F-CC4C-B9FD-957E5E705E29}"/>
              </a:ext>
            </a:extLst>
          </p:cNvPr>
          <p:cNvSpPr/>
          <p:nvPr/>
        </p:nvSpPr>
        <p:spPr>
          <a:xfrm>
            <a:off x="1638045" y="2550806"/>
            <a:ext cx="4572000" cy="338554"/>
          </a:xfrm>
          <a:prstGeom prst="rect">
            <a:avLst/>
          </a:prstGeom>
        </p:spPr>
        <p:txBody>
          <a:bodyPr>
            <a:spAutoFit/>
          </a:bodyPr>
          <a:lstStyle/>
          <a:p>
            <a:r>
              <a:rPr lang="en-US" sz="1600" dirty="0">
                <a:solidFill>
                  <a:srgbClr val="FFFFFF"/>
                </a:solidFill>
              </a:rPr>
              <a:t>Marvel Cinematic Universe:  </a:t>
            </a:r>
            <a:r>
              <a:rPr lang="en-US" sz="1600" b="1" dirty="0">
                <a:solidFill>
                  <a:srgbClr val="FFFFFF"/>
                </a:solidFill>
              </a:rPr>
              <a:t>$22.85 billion</a:t>
            </a:r>
            <a:endParaRPr lang="en-US" b="1" dirty="0"/>
          </a:p>
        </p:txBody>
      </p:sp>
      <p:sp>
        <p:nvSpPr>
          <p:cNvPr id="11" name="Rectangle 10">
            <a:extLst>
              <a:ext uri="{FF2B5EF4-FFF2-40B4-BE49-F238E27FC236}">
                <a16:creationId xmlns:a16="http://schemas.microsoft.com/office/drawing/2014/main" id="{B0436B86-A0F4-FC41-9A63-6F32DC47387B}"/>
              </a:ext>
            </a:extLst>
          </p:cNvPr>
          <p:cNvSpPr/>
          <p:nvPr/>
        </p:nvSpPr>
        <p:spPr>
          <a:xfrm>
            <a:off x="1638045" y="3314406"/>
            <a:ext cx="4572000" cy="338554"/>
          </a:xfrm>
          <a:prstGeom prst="rect">
            <a:avLst/>
          </a:prstGeom>
        </p:spPr>
        <p:txBody>
          <a:bodyPr>
            <a:spAutoFit/>
          </a:bodyPr>
          <a:lstStyle/>
          <a:p>
            <a:r>
              <a:rPr lang="en-US" sz="1600" dirty="0">
                <a:solidFill>
                  <a:srgbClr val="FFFFFF"/>
                </a:solidFill>
              </a:rPr>
              <a:t>Star Wars:  </a:t>
            </a:r>
            <a:r>
              <a:rPr lang="en-US" sz="1600" b="1" dirty="0">
                <a:solidFill>
                  <a:srgbClr val="FFFFFF"/>
                </a:solidFill>
              </a:rPr>
              <a:t>$10.3 billion</a:t>
            </a:r>
            <a:endParaRPr lang="en-US" b="1" dirty="0"/>
          </a:p>
        </p:txBody>
      </p:sp>
      <p:sp>
        <p:nvSpPr>
          <p:cNvPr id="13" name="Rectangle 12">
            <a:extLst>
              <a:ext uri="{FF2B5EF4-FFF2-40B4-BE49-F238E27FC236}">
                <a16:creationId xmlns:a16="http://schemas.microsoft.com/office/drawing/2014/main" id="{E0739CD3-EE76-804C-A52D-DAF96D00D119}"/>
              </a:ext>
            </a:extLst>
          </p:cNvPr>
          <p:cNvSpPr/>
          <p:nvPr/>
        </p:nvSpPr>
        <p:spPr>
          <a:xfrm>
            <a:off x="1638045" y="4076274"/>
            <a:ext cx="4572000" cy="338554"/>
          </a:xfrm>
          <a:prstGeom prst="rect">
            <a:avLst/>
          </a:prstGeom>
        </p:spPr>
        <p:txBody>
          <a:bodyPr>
            <a:spAutoFit/>
          </a:bodyPr>
          <a:lstStyle/>
          <a:p>
            <a:r>
              <a:rPr lang="en-US" sz="1600" dirty="0">
                <a:solidFill>
                  <a:srgbClr val="FFFFFF"/>
                </a:solidFill>
              </a:rPr>
              <a:t>Wizarding World (Harry Potter):  </a:t>
            </a:r>
            <a:r>
              <a:rPr lang="en-US" sz="1600" b="1" dirty="0">
                <a:solidFill>
                  <a:srgbClr val="FFFFFF"/>
                </a:solidFill>
              </a:rPr>
              <a:t>$9.25 billion</a:t>
            </a:r>
            <a:endParaRPr lang="en-US" b="1" dirty="0"/>
          </a:p>
        </p:txBody>
      </p:sp>
      <p:pic>
        <p:nvPicPr>
          <p:cNvPr id="14" name="Picture 11">
            <a:extLst>
              <a:ext uri="{FF2B5EF4-FFF2-40B4-BE49-F238E27FC236}">
                <a16:creationId xmlns:a16="http://schemas.microsoft.com/office/drawing/2014/main" id="{13E03B0E-665C-1B46-B120-0C452A95F77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75003" y="3152965"/>
            <a:ext cx="620627" cy="674594"/>
          </a:xfrm>
          <a:prstGeom prst="rect">
            <a:avLst/>
          </a:prstGeom>
        </p:spPr>
      </p:pic>
      <p:pic>
        <p:nvPicPr>
          <p:cNvPr id="15" name="Picture 8">
            <a:extLst>
              <a:ext uri="{FF2B5EF4-FFF2-40B4-BE49-F238E27FC236}">
                <a16:creationId xmlns:a16="http://schemas.microsoft.com/office/drawing/2014/main" id="{3BF09E02-25A8-0047-921B-49653DFD3B9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896927" y="3913128"/>
            <a:ext cx="576778" cy="674594"/>
          </a:xfrm>
          <a:prstGeom prst="rect">
            <a:avLst/>
          </a:prstGeom>
        </p:spPr>
      </p:pic>
    </p:spTree>
    <p:extLst>
      <p:ext uri="{BB962C8B-B14F-4D97-AF65-F5344CB8AC3E}">
        <p14:creationId xmlns:p14="http://schemas.microsoft.com/office/powerpoint/2010/main" val="1207951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2062800" y="760006"/>
            <a:ext cx="5018400"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PRODUCT PLACEMENT</a:t>
            </a:r>
            <a:endParaRPr b="1" dirty="0">
              <a:latin typeface="Arial"/>
              <a:ea typeface="Arial"/>
              <a:cs typeface="Arial"/>
              <a:sym typeface="Arial"/>
            </a:endParaRPr>
          </a:p>
        </p:txBody>
      </p:sp>
      <p:sp>
        <p:nvSpPr>
          <p:cNvPr id="2342" name="Google Shape;2342;p72"/>
          <p:cNvSpPr txBox="1">
            <a:spLocks noGrp="1"/>
          </p:cNvSpPr>
          <p:nvPr>
            <p:ph type="subTitle" idx="1"/>
          </p:nvPr>
        </p:nvSpPr>
        <p:spPr>
          <a:xfrm>
            <a:off x="1264357" y="1585102"/>
            <a:ext cx="6759144" cy="2524051"/>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600" dirty="0">
                <a:latin typeface="Arial"/>
                <a:ea typeface="Arial"/>
                <a:cs typeface="Arial"/>
                <a:sym typeface="Arial"/>
              </a:rPr>
              <a:t>Product placement is an advertising approach in which commercial products and services are used within the context of certain media where the presence of a particular brand is the result of an economic exchange.</a:t>
            </a:r>
            <a:endParaRPr lang="en-US" dirty="0">
              <a:latin typeface="Arial"/>
              <a:ea typeface="Arial"/>
              <a:cs typeface="Arial"/>
              <a:sym typeface="Arial"/>
            </a:endParaRP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Product placement is one of the fastest growing advertising mediums in the entertainment industry. </a:t>
            </a:r>
          </a:p>
          <a:p>
            <a:pPr marL="0" lvl="0" indent="0" algn="l" rtl="0">
              <a:spcBef>
                <a:spcPts val="0"/>
              </a:spcBef>
              <a:spcAft>
                <a:spcPts val="0"/>
              </a:spcAft>
              <a:buNone/>
            </a:pPr>
            <a:endParaRPr lang="en-US" dirty="0">
              <a:latin typeface="Arial"/>
              <a:ea typeface="Arial"/>
              <a:cs typeface="Arial"/>
              <a:sym typeface="Arial"/>
            </a:endParaRPr>
          </a:p>
          <a:p>
            <a:pPr marL="0" lvl="0" indent="0" algn="l" rtl="0">
              <a:spcBef>
                <a:spcPts val="0"/>
              </a:spcBef>
              <a:spcAft>
                <a:spcPts val="0"/>
              </a:spcAft>
              <a:buNone/>
            </a:pPr>
            <a:r>
              <a:rPr lang="en-US" dirty="0">
                <a:latin typeface="Arial"/>
                <a:ea typeface="Arial"/>
                <a:cs typeface="Arial"/>
                <a:sym typeface="Arial"/>
              </a:rPr>
              <a:t>Product placement can be present in a variety of media formats, including theatre, film, television, music, video games and books. </a:t>
            </a:r>
            <a:endParaRPr dirty="0">
              <a:latin typeface="Arial"/>
              <a:ea typeface="Arial"/>
              <a:cs typeface="Arial"/>
              <a:sym typeface="Arial"/>
            </a:endParaRPr>
          </a:p>
        </p:txBody>
      </p:sp>
      <p:cxnSp>
        <p:nvCxnSpPr>
          <p:cNvPr id="2343" name="Google Shape;2343;p72"/>
          <p:cNvCxnSpPr/>
          <p:nvPr/>
        </p:nvCxnSpPr>
        <p:spPr>
          <a:xfrm>
            <a:off x="3190500" y="1358806"/>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090391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b="1" dirty="0">
                <a:latin typeface="Arial"/>
                <a:ea typeface="Arial"/>
                <a:cs typeface="Arial"/>
                <a:sym typeface="Arial"/>
              </a:rPr>
              <a:t>PRODUCT PLACEMENT IN FILM</a:t>
            </a:r>
            <a:endParaRPr b="1" dirty="0">
              <a:latin typeface="Arial"/>
              <a:ea typeface="Arial"/>
              <a:cs typeface="Arial"/>
              <a:sym typeface="Arial"/>
            </a:endParaRPr>
          </a:p>
        </p:txBody>
      </p:sp>
      <p:sp>
        <p:nvSpPr>
          <p:cNvPr id="2342" name="Google Shape;2342;p72"/>
          <p:cNvSpPr txBox="1">
            <a:spLocks noGrp="1"/>
          </p:cNvSpPr>
          <p:nvPr>
            <p:ph type="subTitle" idx="1"/>
          </p:nvPr>
        </p:nvSpPr>
        <p:spPr>
          <a:xfrm>
            <a:off x="661789" y="1483502"/>
            <a:ext cx="6992078"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1800"/>
              </a:spcAft>
              <a:buNone/>
            </a:pPr>
            <a:r>
              <a:rPr lang="en-US" sz="1600" dirty="0">
                <a:latin typeface="Arial"/>
                <a:ea typeface="Arial"/>
                <a:cs typeface="Arial"/>
                <a:sym typeface="Arial"/>
              </a:rPr>
              <a:t>●	“Man of Steel,” the highly anticipated reboot of the Superman franchise, earned $160 million from product placements from more than 100 brands, shattering the record held by “James Bond Skyfall” which generated a then-record $45 million in endorsements in 2012</a:t>
            </a:r>
            <a:endParaRPr lang="en-US" dirty="0">
              <a:latin typeface="Arial"/>
              <a:ea typeface="Arial"/>
              <a:cs typeface="Arial"/>
              <a:sym typeface="Arial"/>
            </a:endParaRPr>
          </a:p>
          <a:p>
            <a:pPr marL="282575" lvl="0" indent="-282575" algn="l" defTabSz="282575" rtl="0">
              <a:spcBef>
                <a:spcPts val="0"/>
              </a:spcBef>
              <a:spcAft>
                <a:spcPts val="0"/>
              </a:spcAft>
              <a:buNone/>
            </a:pPr>
            <a:r>
              <a:rPr lang="en-US" dirty="0">
                <a:latin typeface="Arial"/>
                <a:ea typeface="Arial"/>
                <a:cs typeface="Arial"/>
                <a:sym typeface="Arial"/>
              </a:rPr>
              <a:t>●	</a:t>
            </a:r>
            <a:r>
              <a:rPr lang="en-US" sz="1600" dirty="0">
                <a:latin typeface="Arial"/>
                <a:ea typeface="Arial"/>
                <a:cs typeface="Arial"/>
                <a:sym typeface="Arial"/>
              </a:rPr>
              <a:t>Pepsi basically financed an entire feature film when they took the theme from an advertisement that went viral (Pepsi Max’s “Uncle Drew”) and turned it into a box office success story</a:t>
            </a:r>
            <a:endParaRPr sz="1600"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7344674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PRODUCT PLACEMENT IN TELEVISION</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661789" y="1483502"/>
            <a:ext cx="4395633"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1800"/>
              </a:spcAft>
              <a:buNone/>
            </a:pPr>
            <a:r>
              <a:rPr lang="en-US" sz="1600" dirty="0">
                <a:latin typeface="Arial"/>
                <a:ea typeface="Arial"/>
                <a:cs typeface="Arial"/>
                <a:sym typeface="Arial"/>
              </a:rPr>
              <a:t>●	</a:t>
            </a:r>
            <a:r>
              <a:rPr lang="en-US" dirty="0">
                <a:latin typeface="Arial"/>
                <a:ea typeface="Arial"/>
                <a:cs typeface="Arial"/>
                <a:sym typeface="Arial"/>
              </a:rPr>
              <a:t>When Seth Rogen presented an award at the 2017 Oscars wearing a pair of “Back to the Future” themed sneakers, Nike received an estimated $583,000 in promotional value without spending a dime on advertising (all they had to do was provide Rogen with the shoes).</a:t>
            </a:r>
          </a:p>
          <a:p>
            <a:pPr marL="282575" lvl="0" indent="-282575" algn="l" defTabSz="395288" rtl="0">
              <a:spcBef>
                <a:spcPts val="0"/>
              </a:spcBef>
              <a:spcAft>
                <a:spcPts val="1800"/>
              </a:spcAft>
              <a:buNone/>
            </a:pPr>
            <a:r>
              <a:rPr lang="en-US" dirty="0">
                <a:latin typeface="Arial"/>
                <a:ea typeface="Arial"/>
                <a:cs typeface="Arial"/>
                <a:sym typeface="Arial"/>
              </a:rPr>
              <a:t>●	In celebration of the 25th anniversary of the Discovery Channel’s wildly successful “Shark Week” program, Volkswagen created a "Volkswagen Beetle Shark Observation Cage" to replace the standard shark cage used in prior airings of the show</a:t>
            </a:r>
            <a:endParaRPr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8EE2CEB9-C183-45A1-8D84-423E3589EAF2}"/>
              </a:ext>
            </a:extLst>
          </p:cNvPr>
          <p:cNvPicPr>
            <a:picLocks noChangeAspect="1"/>
          </p:cNvPicPr>
          <p:nvPr/>
        </p:nvPicPr>
        <p:blipFill>
          <a:blip r:embed="rId4"/>
          <a:stretch>
            <a:fillRect/>
          </a:stretch>
        </p:blipFill>
        <p:spPr>
          <a:xfrm>
            <a:off x="5078590" y="1791263"/>
            <a:ext cx="3318290" cy="2216290"/>
          </a:xfrm>
          <a:prstGeom prst="rect">
            <a:avLst/>
          </a:prstGeom>
        </p:spPr>
      </p:pic>
    </p:spTree>
    <p:extLst>
      <p:ext uri="{BB962C8B-B14F-4D97-AF65-F5344CB8AC3E}">
        <p14:creationId xmlns:p14="http://schemas.microsoft.com/office/powerpoint/2010/main" val="17855713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PRODUCT PLACEMENT IN MUSIC</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661789" y="1483502"/>
            <a:ext cx="6992078"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600"/>
              </a:spcAft>
              <a:buNone/>
            </a:pPr>
            <a:r>
              <a:rPr lang="en-US" sz="1600" dirty="0">
                <a:latin typeface="Arial"/>
                <a:ea typeface="Arial"/>
                <a:cs typeface="Arial"/>
                <a:sym typeface="Arial"/>
              </a:rPr>
              <a:t>●	</a:t>
            </a:r>
            <a:r>
              <a:rPr lang="en-US" dirty="0">
                <a:latin typeface="Arial"/>
                <a:ea typeface="Arial"/>
                <a:cs typeface="Arial"/>
                <a:sym typeface="Arial"/>
              </a:rPr>
              <a:t>According Rolling Stone Magazine, Britney Spears made a half million dollars from the product placement in her music video for "Hold It Against Me,” which featured products such as a Sony television, Make Up Forever eye shadow and dating website Plenty of Fish</a:t>
            </a:r>
          </a:p>
          <a:p>
            <a:pPr marL="282575" lvl="0" indent="-282575" algn="l" defTabSz="282575" rtl="0">
              <a:spcBef>
                <a:spcPts val="0"/>
              </a:spcBef>
              <a:spcAft>
                <a:spcPts val="600"/>
              </a:spcAft>
              <a:buNone/>
            </a:pPr>
            <a:r>
              <a:rPr lang="en-US" dirty="0">
                <a:latin typeface="Arial"/>
                <a:ea typeface="Arial"/>
                <a:cs typeface="Arial"/>
                <a:sym typeface="Arial"/>
              </a:rPr>
              <a:t>●	The 9.5-minute music video for Lady </a:t>
            </a:r>
            <a:r>
              <a:rPr lang="en-US" dirty="0" err="1">
                <a:latin typeface="Arial"/>
                <a:ea typeface="Arial"/>
                <a:cs typeface="Arial"/>
                <a:sym typeface="Arial"/>
              </a:rPr>
              <a:t>Gaga’s</a:t>
            </a:r>
            <a:r>
              <a:rPr lang="en-US" dirty="0">
                <a:latin typeface="Arial"/>
                <a:ea typeface="Arial"/>
                <a:cs typeface="Arial"/>
                <a:sym typeface="Arial"/>
              </a:rPr>
              <a:t> hit song “telephone” featured product placement for 10 different brands, including Virgin Mobile, Miracle Whip, Diet Coke, HP and </a:t>
            </a:r>
            <a:r>
              <a:rPr lang="en-US" dirty="0" err="1">
                <a:latin typeface="Arial"/>
                <a:ea typeface="Arial"/>
                <a:cs typeface="Arial"/>
                <a:sym typeface="Arial"/>
              </a:rPr>
              <a:t>Wonderbread</a:t>
            </a:r>
            <a:r>
              <a:rPr lang="en-US" dirty="0">
                <a:latin typeface="Arial"/>
                <a:ea typeface="Arial"/>
                <a:cs typeface="Arial"/>
                <a:sym typeface="Arial"/>
              </a:rPr>
              <a:t> (among others) and has been viewed nearly 110 million times on YouTube</a:t>
            </a:r>
          </a:p>
          <a:p>
            <a:pPr marL="282575" lvl="0" indent="-282575" algn="l" defTabSz="282575" rtl="0">
              <a:spcBef>
                <a:spcPts val="0"/>
              </a:spcBef>
              <a:spcAft>
                <a:spcPts val="0"/>
              </a:spcAft>
              <a:buNone/>
            </a:pPr>
            <a:r>
              <a:rPr lang="en-US" dirty="0">
                <a:latin typeface="Arial"/>
                <a:ea typeface="Arial"/>
                <a:cs typeface="Arial"/>
                <a:sym typeface="Arial"/>
              </a:rPr>
              <a:t>●	The video for Ariana Grande’s 2018 song “The Light is Coming” prominently featured the singer wearing Reeboks, while her Instagram post alerted fans to the fact the video would drop exclusively on Reebok’s website (the brand reportedly paid for the music video)</a:t>
            </a:r>
            <a:endParaRPr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859184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PRODUCT PLACEMENT IN BOOKS</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661789" y="1483502"/>
            <a:ext cx="6992078"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1800"/>
              </a:spcAft>
              <a:buNone/>
            </a:pPr>
            <a:r>
              <a:rPr lang="en-US" sz="1600" dirty="0">
                <a:latin typeface="Arial"/>
                <a:ea typeface="Arial"/>
                <a:cs typeface="Arial"/>
                <a:sym typeface="Arial"/>
              </a:rPr>
              <a:t>●	Auto brands make heavy appearances in the Twilight books (Volvo is mentioned 16 times in the original book and six times in Eclipse)</a:t>
            </a:r>
          </a:p>
          <a:p>
            <a:pPr marL="282575" lvl="0" indent="-282575" algn="l" defTabSz="282575" rtl="0">
              <a:spcBef>
                <a:spcPts val="0"/>
              </a:spcBef>
              <a:spcAft>
                <a:spcPts val="1800"/>
              </a:spcAft>
              <a:buNone/>
            </a:pPr>
            <a:r>
              <a:rPr lang="en-US" sz="1600" dirty="0">
                <a:latin typeface="Arial"/>
                <a:ea typeface="Arial"/>
                <a:cs typeface="Arial"/>
                <a:sym typeface="Arial"/>
              </a:rPr>
              <a:t>●	Marvel Entertainment has placed the Nike swoosh onto a character’s T-shirt and on a car door in several of its popular comic books (including “New X-Men”)</a:t>
            </a:r>
          </a:p>
          <a:p>
            <a:pPr marL="282575" lvl="0" indent="-282575" algn="l" defTabSz="282575" rtl="0">
              <a:spcBef>
                <a:spcPts val="0"/>
              </a:spcBef>
              <a:spcAft>
                <a:spcPts val="1800"/>
              </a:spcAft>
              <a:buNone/>
            </a:pPr>
            <a:r>
              <a:rPr lang="en-US" sz="1600" dirty="0">
                <a:latin typeface="Arial"/>
                <a:ea typeface="Arial"/>
                <a:cs typeface="Arial"/>
                <a:sym typeface="Arial"/>
              </a:rPr>
              <a:t>●	A custom “special edition” digital “Guardians of the Galaxy” comic book highlighted several features of Ford’s EcoSport vehicles as part of the brand’s integration with the May 5th box office release of ‘Guardians 2’</a:t>
            </a:r>
            <a:endParaRPr sz="1600"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236310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564446" y="646859"/>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PRODUCT PLACEMENT IN GAMING</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564446" y="1483502"/>
            <a:ext cx="5276167" cy="2524051"/>
          </a:xfrm>
          <a:prstGeom prst="rect">
            <a:avLst/>
          </a:prstGeom>
        </p:spPr>
        <p:txBody>
          <a:bodyPr spcFirstLastPara="1" wrap="square" lIns="91425" tIns="91425" rIns="91425" bIns="91425" anchor="t" anchorCtr="0">
            <a:noAutofit/>
          </a:bodyPr>
          <a:lstStyle/>
          <a:p>
            <a:pPr marL="282575" lvl="0" indent="-282575" algn="l" defTabSz="395288" rtl="0">
              <a:spcBef>
                <a:spcPts val="0"/>
              </a:spcBef>
              <a:spcAft>
                <a:spcPts val="600"/>
              </a:spcAft>
              <a:buNone/>
            </a:pPr>
            <a:r>
              <a:rPr lang="en-US" sz="1600" dirty="0">
                <a:latin typeface="Arial"/>
                <a:ea typeface="Arial"/>
                <a:cs typeface="Arial"/>
                <a:sym typeface="Arial"/>
              </a:rPr>
              <a:t>●	</a:t>
            </a:r>
            <a:r>
              <a:rPr lang="en-US" sz="1200" dirty="0">
                <a:latin typeface="Arial"/>
                <a:ea typeface="Arial"/>
                <a:cs typeface="Arial"/>
                <a:sym typeface="Arial"/>
              </a:rPr>
              <a:t>In 2009, spending on in-game product placement was estimated at $699 million.  It reached $1 billion by 2014 and according to Forbes, grew to $7.2 billion in 2017, and is expected to grow by another nearly $11 billion through 2024.</a:t>
            </a:r>
          </a:p>
          <a:p>
            <a:pPr marL="282575" lvl="0" indent="-282575" algn="l" defTabSz="282575" rtl="0">
              <a:spcBef>
                <a:spcPts val="0"/>
              </a:spcBef>
              <a:spcAft>
                <a:spcPts val="600"/>
              </a:spcAft>
              <a:buNone/>
            </a:pPr>
            <a:r>
              <a:rPr lang="en-US" sz="1200" dirty="0">
                <a:latin typeface="Arial"/>
                <a:ea typeface="Arial"/>
                <a:cs typeface="Arial"/>
                <a:sym typeface="Arial"/>
              </a:rPr>
              <a:t>●	Microsoft partnered with Chevrolet as the first ad partner attached to its Kinect Xbox 360 gaming interface when Chevy's Volt electric car appeared as a product placement in "Kinect Joy Ride," one of the first games designed for the popular console).</a:t>
            </a:r>
          </a:p>
          <a:p>
            <a:pPr marL="285750" lvl="0" indent="-285750" algn="l" defTabSz="282575" rtl="0">
              <a:spcBef>
                <a:spcPts val="0"/>
              </a:spcBef>
              <a:spcAft>
                <a:spcPts val="1800"/>
              </a:spcAft>
              <a:buFont typeface="Arial" panose="020B0604020202020204" pitchFamily="34" charset="0"/>
              <a:buChar char="•"/>
            </a:pPr>
            <a:r>
              <a:rPr lang="en-US" sz="1200" dirty="0">
                <a:latin typeface="Arial"/>
                <a:ea typeface="Arial"/>
                <a:cs typeface="Arial"/>
                <a:sym typeface="Arial"/>
              </a:rPr>
              <a:t>Adidas recreated the canceled European Championship in the FIFA 20 </a:t>
            </a:r>
            <a:r>
              <a:rPr lang="en-US" sz="1200" dirty="0" err="1">
                <a:latin typeface="Arial"/>
                <a:ea typeface="Arial"/>
                <a:cs typeface="Arial"/>
                <a:sym typeface="Arial"/>
              </a:rPr>
              <a:t>Playstation</a:t>
            </a:r>
            <a:r>
              <a:rPr lang="en-US" sz="1200" dirty="0">
                <a:latin typeface="Arial"/>
                <a:ea typeface="Arial"/>
                <a:cs typeface="Arial"/>
                <a:sym typeface="Arial"/>
              </a:rPr>
              <a:t> video game. Each match was filled with Adidas branding, from its logo on both the in-game ball and kits to the players themselves wearing its apparel when they were on the screen.</a:t>
            </a:r>
            <a:endParaRPr sz="1200" dirty="0">
              <a:latin typeface="Arial"/>
              <a:ea typeface="Arial"/>
              <a:cs typeface="Arial"/>
              <a:sym typeface="Arial"/>
            </a:endParaRPr>
          </a:p>
        </p:txBody>
      </p:sp>
      <p:cxnSp>
        <p:nvCxnSpPr>
          <p:cNvPr id="2343" name="Google Shape;2343;p72"/>
          <p:cNvCxnSpPr/>
          <p:nvPr/>
        </p:nvCxnSpPr>
        <p:spPr>
          <a:xfrm>
            <a:off x="661789" y="12456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5122" name="Picture 2" descr="Adidas Digital Advert By Wunderman Thompson: The Uncancelled Cup | Ads of  the World™">
            <a:extLst>
              <a:ext uri="{FF2B5EF4-FFF2-40B4-BE49-F238E27FC236}">
                <a16:creationId xmlns:a16="http://schemas.microsoft.com/office/drawing/2014/main" id="{188B1EDC-10F7-4142-812F-112C36BCAD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7426" y="1352774"/>
            <a:ext cx="1949854" cy="2785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596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sp>
        <p:nvSpPr>
          <p:cNvPr id="2372" name="Google Shape;2372;p7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WHAT IS A PRODUCT PLUG?</a:t>
            </a:r>
            <a:endParaRPr b="1" dirty="0">
              <a:latin typeface="Arial"/>
              <a:ea typeface="Arial"/>
              <a:cs typeface="Arial"/>
              <a:sym typeface="Arial"/>
            </a:endParaRPr>
          </a:p>
        </p:txBody>
      </p:sp>
      <p:sp>
        <p:nvSpPr>
          <p:cNvPr id="2373" name="Google Shape;2373;p74"/>
          <p:cNvSpPr txBox="1">
            <a:spLocks noGrp="1"/>
          </p:cNvSpPr>
          <p:nvPr>
            <p:ph type="body" idx="1"/>
          </p:nvPr>
        </p:nvSpPr>
        <p:spPr>
          <a:xfrm>
            <a:off x="4389120" y="1275644"/>
            <a:ext cx="3930791"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Product Plug Example:</a:t>
            </a:r>
          </a:p>
          <a:p>
            <a:pPr marL="0" lvl="0" indent="0" algn="l" rtl="0">
              <a:spcBef>
                <a:spcPts val="0"/>
              </a:spcBef>
              <a:spcAft>
                <a:spcPts val="0"/>
              </a:spcAft>
              <a:buNone/>
            </a:pPr>
            <a:endParaRPr dirty="0">
              <a:uFill>
                <a:noFill/>
              </a:uFill>
              <a:latin typeface="Arial"/>
              <a:ea typeface="Arial"/>
              <a:cs typeface="Arial"/>
              <a:sym typeface="Arial"/>
              <a:hlinkClick r:id="rId3"/>
            </a:endParaRPr>
          </a:p>
          <a:p>
            <a:pPr marL="463550" lvl="0" indent="-323850" algn="l" defTabSz="463550" rtl="0">
              <a:spcAft>
                <a:spcPts val="0"/>
              </a:spcAft>
              <a:buSzPts val="1400"/>
              <a:buNone/>
            </a:pPr>
            <a:r>
              <a:rPr lang="en-US" dirty="0">
                <a:solidFill>
                  <a:schemeClr val="hlink"/>
                </a:solidFill>
                <a:uFill>
                  <a:noFill/>
                </a:uFill>
                <a:latin typeface="Arial"/>
                <a:ea typeface="Arial"/>
                <a:cs typeface="Arial"/>
                <a:sym typeface="Arial"/>
              </a:rPr>
              <a:t>●	</a:t>
            </a:r>
            <a:r>
              <a:rPr lang="en-US" dirty="0">
                <a:uFill>
                  <a:noFill/>
                </a:uFill>
                <a:latin typeface="Arial"/>
                <a:ea typeface="Arial"/>
                <a:cs typeface="Arial"/>
                <a:sym typeface="Arial"/>
                <a:hlinkClick r:id="rId4"/>
              </a:rPr>
              <a:t>In the final season of HBO’s hit show ‘Game of Thrones’, observant fans noticed a Starbucks cup that was erroneously left on set during one of the scenes, leading to millions of mentions and engagements through social media</a:t>
            </a:r>
            <a:endParaRPr dirty="0">
              <a:uFill>
                <a:noFill/>
              </a:uFill>
              <a:latin typeface="Arial"/>
              <a:ea typeface="Arial"/>
              <a:cs typeface="Arial"/>
              <a:sym typeface="Arial"/>
              <a:hlinkClick r:id="rId4"/>
            </a:endParaRPr>
          </a:p>
        </p:txBody>
      </p:sp>
      <p:cxnSp>
        <p:nvCxnSpPr>
          <p:cNvPr id="2374" name="Google Shape;2374;p7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79" name="Google Shape;2379;p74"/>
          <p:cNvPicPr preferRelativeResize="0"/>
          <p:nvPr/>
        </p:nvPicPr>
        <p:blipFill>
          <a:blip r:embed="rId5">
            <a:alphaModFix/>
          </a:blip>
          <a:stretch>
            <a:fillRect/>
          </a:stretch>
        </p:blipFill>
        <p:spPr>
          <a:xfrm>
            <a:off x="8023500" y="4711125"/>
            <a:ext cx="1006524" cy="356000"/>
          </a:xfrm>
          <a:prstGeom prst="rect">
            <a:avLst/>
          </a:prstGeom>
          <a:noFill/>
          <a:ln>
            <a:noFill/>
          </a:ln>
        </p:spPr>
      </p:pic>
      <p:sp>
        <p:nvSpPr>
          <p:cNvPr id="2380" name="Google Shape;2380;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 name="TextBox 1">
            <a:extLst>
              <a:ext uri="{FF2B5EF4-FFF2-40B4-BE49-F238E27FC236}">
                <a16:creationId xmlns:a16="http://schemas.microsoft.com/office/drawing/2014/main" id="{82B6A6B1-C09B-4AB3-8543-A130E87C16E5}"/>
              </a:ext>
            </a:extLst>
          </p:cNvPr>
          <p:cNvSpPr txBox="1"/>
          <p:nvPr/>
        </p:nvSpPr>
        <p:spPr>
          <a:xfrm>
            <a:off x="824089" y="1275644"/>
            <a:ext cx="2878667" cy="2062103"/>
          </a:xfrm>
          <a:prstGeom prst="rect">
            <a:avLst/>
          </a:prstGeom>
          <a:noFill/>
        </p:spPr>
        <p:txBody>
          <a:bodyPr wrap="square" rtlCol="0">
            <a:spAutoFit/>
          </a:bodyPr>
          <a:lstStyle/>
          <a:p>
            <a:pPr algn="ctr"/>
            <a:r>
              <a:rPr lang="en-US" sz="1600" dirty="0">
                <a:solidFill>
                  <a:schemeClr val="accent1"/>
                </a:solidFill>
                <a:sym typeface="Montserrat"/>
              </a:rPr>
              <a:t>It is important to note that not all product appearances are a paid product placement.  </a:t>
            </a:r>
          </a:p>
          <a:p>
            <a:pPr algn="ctr"/>
            <a:endParaRPr lang="en-US" sz="1600" dirty="0">
              <a:solidFill>
                <a:schemeClr val="accent1"/>
              </a:solidFill>
              <a:sym typeface="Montserrat"/>
            </a:endParaRPr>
          </a:p>
          <a:p>
            <a:pPr algn="ctr"/>
            <a:r>
              <a:rPr lang="en-US" sz="1600" dirty="0">
                <a:solidFill>
                  <a:schemeClr val="accent1"/>
                </a:solidFill>
                <a:sym typeface="Montserrat"/>
              </a:rPr>
              <a:t>When the featured product does not pay for the exposure, it is referred to as a </a:t>
            </a:r>
            <a:r>
              <a:rPr lang="en-US" sz="1600" b="1" dirty="0">
                <a:solidFill>
                  <a:schemeClr val="accent1"/>
                </a:solidFill>
                <a:sym typeface="Montserrat"/>
              </a:rPr>
              <a:t>product plug.</a:t>
            </a:r>
            <a:endParaRPr lang="en-US" sz="1600" b="1" dirty="0">
              <a:solidFill>
                <a:schemeClr val="accent1"/>
              </a:solidFill>
            </a:endParaRPr>
          </a:p>
        </p:txBody>
      </p:sp>
    </p:spTree>
    <p:extLst>
      <p:ext uri="{BB962C8B-B14F-4D97-AF65-F5344CB8AC3E}">
        <p14:creationId xmlns:p14="http://schemas.microsoft.com/office/powerpoint/2010/main" val="38542294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02"/>
        <p:cNvGrpSpPr/>
        <p:nvPr/>
      </p:nvGrpSpPr>
      <p:grpSpPr>
        <a:xfrm>
          <a:off x="0" y="0"/>
          <a:ext cx="0" cy="0"/>
          <a:chOff x="0" y="0"/>
          <a:chExt cx="0" cy="0"/>
        </a:xfrm>
      </p:grpSpPr>
      <p:sp>
        <p:nvSpPr>
          <p:cNvPr id="2103" name="Google Shape;2103;p58"/>
          <p:cNvSpPr txBox="1">
            <a:spLocks noGrp="1"/>
          </p:cNvSpPr>
          <p:nvPr>
            <p:ph type="title"/>
          </p:nvPr>
        </p:nvSpPr>
        <p:spPr>
          <a:xfrm>
            <a:off x="1920750" y="1380425"/>
            <a:ext cx="5302500" cy="11166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74%</a:t>
            </a:r>
            <a:endParaRPr b="1" dirty="0">
              <a:latin typeface="Arial"/>
              <a:ea typeface="Arial"/>
              <a:cs typeface="Arial"/>
              <a:sym typeface="Arial"/>
            </a:endParaRPr>
          </a:p>
        </p:txBody>
      </p:sp>
      <p:sp>
        <p:nvSpPr>
          <p:cNvPr id="2104" name="Google Shape;2104;p58"/>
          <p:cNvSpPr txBox="1">
            <a:spLocks noGrp="1"/>
          </p:cNvSpPr>
          <p:nvPr>
            <p:ph type="body" idx="1"/>
          </p:nvPr>
        </p:nvSpPr>
        <p:spPr>
          <a:xfrm>
            <a:off x="2235200" y="2840475"/>
            <a:ext cx="4889500" cy="567000"/>
          </a:xfrm>
          <a:prstGeom prst="rect">
            <a:avLst/>
          </a:prstGeom>
        </p:spPr>
        <p:txBody>
          <a:bodyPr spcFirstLastPara="1" wrap="square" lIns="91425" tIns="91425" rIns="91425" bIns="91425" anchor="t" anchorCtr="0">
            <a:noAutofit/>
          </a:bodyPr>
          <a:lstStyle/>
          <a:p>
            <a:pPr marL="0" lvl="0" indent="0">
              <a:spcAft>
                <a:spcPts val="1600"/>
              </a:spcAft>
              <a:buNone/>
            </a:pPr>
            <a:r>
              <a:rPr lang="en-US" dirty="0">
                <a:latin typeface="Arial"/>
                <a:ea typeface="Arial"/>
                <a:cs typeface="Arial"/>
                <a:sym typeface="Arial"/>
              </a:rPr>
              <a:t>According to CNBC, product integrations on Hulu deliver an 89 percent higher purchase intent and 74 percent higher brand awareness over traditional 30-second commercials</a:t>
            </a:r>
          </a:p>
        </p:txBody>
      </p:sp>
      <p:cxnSp>
        <p:nvCxnSpPr>
          <p:cNvPr id="2105" name="Google Shape;2105;p58"/>
          <p:cNvCxnSpPr/>
          <p:nvPr/>
        </p:nvCxnSpPr>
        <p:spPr>
          <a:xfrm>
            <a:off x="3190500" y="2591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06" name="Google Shape;2106;p5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07" name="Google Shape;2107;p5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7" name="Google Shape;2341;p72">
            <a:extLst>
              <a:ext uri="{FF2B5EF4-FFF2-40B4-BE49-F238E27FC236}">
                <a16:creationId xmlns:a16="http://schemas.microsoft.com/office/drawing/2014/main" id="{A1351C46-E5AC-EC45-804D-D18371A0D205}"/>
              </a:ext>
            </a:extLst>
          </p:cNvPr>
          <p:cNvSpPr txBox="1">
            <a:spLocks/>
          </p:cNvSpPr>
          <p:nvPr/>
        </p:nvSpPr>
        <p:spPr>
          <a:xfrm>
            <a:off x="472006" y="306123"/>
            <a:ext cx="7371644" cy="598800"/>
          </a:xfrm>
          <a:prstGeom prst="rect">
            <a:avLst/>
          </a:prstGeom>
          <a:no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1pPr>
            <a:lvl2pPr marR="0" lvl="1"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2pPr>
            <a:lvl3pPr marR="0" lvl="2"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3pPr>
            <a:lvl4pPr marR="0" lvl="3"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4pPr>
            <a:lvl5pPr marR="0" lvl="4"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5pPr>
            <a:lvl6pPr marR="0" lvl="5"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6pPr>
            <a:lvl7pPr marR="0" lvl="6"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7pPr>
            <a:lvl8pPr marR="0" lvl="7"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8pPr>
            <a:lvl9pPr marR="0" lvl="8" algn="ctr" rtl="0">
              <a:lnSpc>
                <a:spcPct val="100000"/>
              </a:lnSpc>
              <a:spcBef>
                <a:spcPts val="0"/>
              </a:spcBef>
              <a:spcAft>
                <a:spcPts val="0"/>
              </a:spcAft>
              <a:buClr>
                <a:schemeClr val="lt1"/>
              </a:buClr>
              <a:buSzPts val="7200"/>
              <a:buFont typeface="Montserrat"/>
              <a:buNone/>
              <a:defRPr sz="7200" b="0" i="0" u="none" strike="noStrike" cap="none">
                <a:solidFill>
                  <a:schemeClr val="lt1"/>
                </a:solidFill>
                <a:latin typeface="Montserrat"/>
                <a:ea typeface="Montserrat"/>
                <a:cs typeface="Montserrat"/>
                <a:sym typeface="Montserrat"/>
              </a:defRPr>
            </a:lvl9pPr>
          </a:lstStyle>
          <a:p>
            <a:pPr algn="l"/>
            <a:r>
              <a:rPr lang="en-US" sz="2000" b="1" dirty="0">
                <a:solidFill>
                  <a:srgbClr val="FFC000"/>
                </a:solidFill>
                <a:latin typeface="Arial"/>
                <a:ea typeface="Arial"/>
                <a:cs typeface="Arial"/>
                <a:sym typeface="Arial"/>
              </a:rPr>
              <a:t>IS PRODUCT PLACEMENT EFFECTIVE?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63"/>
        <p:cNvGrpSpPr/>
        <p:nvPr/>
      </p:nvGrpSpPr>
      <p:grpSpPr>
        <a:xfrm>
          <a:off x="0" y="0"/>
          <a:ext cx="0" cy="0"/>
          <a:chOff x="0" y="0"/>
          <a:chExt cx="0" cy="0"/>
        </a:xfrm>
      </p:grpSpPr>
      <p:sp>
        <p:nvSpPr>
          <p:cNvPr id="2164" name="Google Shape;2164;p61"/>
          <p:cNvSpPr txBox="1">
            <a:spLocks noGrp="1"/>
          </p:cNvSpPr>
          <p:nvPr>
            <p:ph type="title"/>
          </p:nvPr>
        </p:nvSpPr>
        <p:spPr>
          <a:xfrm>
            <a:off x="4996800" y="382443"/>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80%</a:t>
            </a:r>
            <a:endParaRPr b="1" dirty="0">
              <a:latin typeface="Arial"/>
              <a:ea typeface="Arial"/>
              <a:cs typeface="Arial"/>
              <a:sym typeface="Arial"/>
            </a:endParaRPr>
          </a:p>
        </p:txBody>
      </p:sp>
      <p:sp>
        <p:nvSpPr>
          <p:cNvPr id="2165" name="Google Shape;2165;p61"/>
          <p:cNvSpPr txBox="1">
            <a:spLocks noGrp="1"/>
          </p:cNvSpPr>
          <p:nvPr>
            <p:ph type="subTitle" idx="1"/>
          </p:nvPr>
        </p:nvSpPr>
        <p:spPr>
          <a:xfrm>
            <a:off x="4817702" y="999718"/>
            <a:ext cx="3517496" cy="4173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The decision to feature Reese's Pieces in ET catapulted the product-placement craft into the Hollywood mainstream.  Sales of the candy subsequently increased 80%.</a:t>
            </a:r>
            <a:endParaRPr dirty="0">
              <a:latin typeface="Arial"/>
              <a:ea typeface="Arial"/>
              <a:cs typeface="Arial"/>
              <a:sym typeface="Arial"/>
            </a:endParaRPr>
          </a:p>
        </p:txBody>
      </p:sp>
      <p:sp>
        <p:nvSpPr>
          <p:cNvPr id="2166" name="Google Shape;2166;p61"/>
          <p:cNvSpPr txBox="1">
            <a:spLocks noGrp="1"/>
          </p:cNvSpPr>
          <p:nvPr>
            <p:ph type="title" idx="2"/>
          </p:nvPr>
        </p:nvSpPr>
        <p:spPr>
          <a:xfrm>
            <a:off x="4996800" y="2187771"/>
            <a:ext cx="3159300" cy="723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20,000</a:t>
            </a:r>
            <a:endParaRPr b="1" dirty="0">
              <a:latin typeface="Arial"/>
              <a:ea typeface="Arial"/>
              <a:cs typeface="Arial"/>
              <a:sym typeface="Arial"/>
            </a:endParaRPr>
          </a:p>
        </p:txBody>
      </p:sp>
      <p:sp>
        <p:nvSpPr>
          <p:cNvPr id="2167" name="Google Shape;2167;p61"/>
          <p:cNvSpPr txBox="1">
            <a:spLocks noGrp="1"/>
          </p:cNvSpPr>
          <p:nvPr>
            <p:ph type="subTitle" idx="3"/>
          </p:nvPr>
        </p:nvSpPr>
        <p:spPr>
          <a:xfrm>
            <a:off x="4638603" y="2976972"/>
            <a:ext cx="3822467" cy="417300"/>
          </a:xfrm>
          <a:prstGeom prst="rect">
            <a:avLst/>
          </a:prstGeom>
        </p:spPr>
        <p:txBody>
          <a:bodyPr spcFirstLastPara="1" wrap="square" lIns="91425" tIns="91425" rIns="91425" bIns="91425" anchor="t" anchorCtr="0">
            <a:noAutofit/>
          </a:bodyPr>
          <a:lstStyle/>
          <a:p>
            <a:pPr marL="0" lvl="0" indent="0"/>
            <a:r>
              <a:rPr lang="en-US" dirty="0">
                <a:latin typeface="Arial"/>
                <a:ea typeface="Arial"/>
                <a:cs typeface="Arial"/>
                <a:sym typeface="Arial"/>
              </a:rPr>
              <a:t>Etch A Sketch, Mr. Potato Head and Slinky were toys in the blockbuster Disney movie Toy Story.  Subsequently, Etch A Sketch sales increased 4,500 percent; Mr. Potato Head sales increased 800 percent; Slinky, out of business for 10 years, made a furious comeback after getting over 20,000 orders.</a:t>
            </a:r>
          </a:p>
        </p:txBody>
      </p:sp>
      <p:cxnSp>
        <p:nvCxnSpPr>
          <p:cNvPr id="2170" name="Google Shape;2170;p61"/>
          <p:cNvCxnSpPr/>
          <p:nvPr/>
        </p:nvCxnSpPr>
        <p:spPr>
          <a:xfrm>
            <a:off x="8843800" y="392547"/>
            <a:ext cx="0" cy="435840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71" name="Google Shape;2171;p6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72" name="Google Shape;2172;p6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050" name="Picture 2" descr="E.T. : M&amp;amp;M&amp;#39;s vs.Reese&amp;#39;s Pieces - Mistakes Were Made">
            <a:extLst>
              <a:ext uri="{FF2B5EF4-FFF2-40B4-BE49-F238E27FC236}">
                <a16:creationId xmlns:a16="http://schemas.microsoft.com/office/drawing/2014/main" id="{C50EC2DE-FEF2-324A-B210-63D8956221E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2506" y="848209"/>
            <a:ext cx="3447082" cy="34470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68202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REVENUE STREAMS IN ENTERTAINMENT</a:t>
            </a:r>
            <a:endParaRPr b="1" dirty="0">
              <a:latin typeface="Arial"/>
              <a:ea typeface="Arial"/>
              <a:cs typeface="Arial"/>
              <a:sym typeface="Arial"/>
            </a:endParaRPr>
          </a:p>
        </p:txBody>
      </p:sp>
      <p:sp>
        <p:nvSpPr>
          <p:cNvPr id="172" name="Google Shape;172;p39"/>
          <p:cNvSpPr txBox="1">
            <a:spLocks noGrp="1"/>
          </p:cNvSpPr>
          <p:nvPr>
            <p:ph type="body" idx="1"/>
          </p:nvPr>
        </p:nvSpPr>
        <p:spPr>
          <a:xfrm>
            <a:off x="3236930" y="1849225"/>
            <a:ext cx="5192717" cy="303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2000" dirty="0">
                <a:latin typeface="Arial"/>
                <a:ea typeface="Arial"/>
                <a:cs typeface="Arial"/>
                <a:sym typeface="Arial"/>
              </a:rPr>
              <a:t>Entertainment products are like sports products in that both can be developed into merchandise, used for promotion, and create profit through sales of ancillary products, licensing, and royalties</a:t>
            </a:r>
            <a:r>
              <a:rPr lang="en" sz="2000" dirty="0">
                <a:latin typeface="Arial"/>
                <a:ea typeface="Arial"/>
                <a:cs typeface="Arial"/>
                <a:sym typeface="Arial"/>
              </a:rPr>
              <a:t> </a:t>
            </a:r>
            <a:endParaRPr sz="2000" dirty="0">
              <a:latin typeface="Arial"/>
              <a:ea typeface="Arial"/>
              <a:cs typeface="Arial"/>
              <a:sym typeface="Arial"/>
            </a:endParaRPr>
          </a:p>
          <a:p>
            <a:pPr marL="0" lvl="0" indent="0" algn="l" rtl="0">
              <a:spcBef>
                <a:spcPts val="0"/>
              </a:spcBef>
              <a:spcAft>
                <a:spcPts val="0"/>
              </a:spcAft>
              <a:buNone/>
            </a:pPr>
            <a:endParaRPr sz="2000" dirty="0">
              <a:latin typeface="Arial"/>
              <a:ea typeface="Arial"/>
              <a:cs typeface="Arial"/>
              <a:sym typeface="Arial"/>
            </a:endParaRPr>
          </a:p>
          <a:p>
            <a:pPr marL="0" lvl="0" indent="0" algn="l" rtl="0">
              <a:spcBef>
                <a:spcPts val="0"/>
              </a:spcBef>
              <a:spcAft>
                <a:spcPts val="1600"/>
              </a:spcAft>
              <a:buNone/>
            </a:pPr>
            <a:endParaRPr sz="2000" dirty="0">
              <a:latin typeface="Arial"/>
              <a:ea typeface="Arial"/>
              <a:cs typeface="Arial"/>
              <a:sym typeface="Arial"/>
            </a:endParaRPr>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descr="Icon&#10;&#10;Description automatically generated">
            <a:extLst>
              <a:ext uri="{FF2B5EF4-FFF2-40B4-BE49-F238E27FC236}">
                <a16:creationId xmlns:a16="http://schemas.microsoft.com/office/drawing/2014/main" id="{09932736-9EDD-6E40-9865-44770AF44FC2}"/>
              </a:ext>
            </a:extLst>
          </p:cNvPr>
          <p:cNvPicPr>
            <a:picLocks noChangeAspect="1"/>
          </p:cNvPicPr>
          <p:nvPr/>
        </p:nvPicPr>
        <p:blipFill>
          <a:blip r:embed="rId4">
            <a:duotone>
              <a:prstClr val="black"/>
              <a:schemeClr val="accent4">
                <a:tint val="45000"/>
                <a:satMod val="400000"/>
              </a:schemeClr>
            </a:duotone>
          </a:blip>
          <a:stretch>
            <a:fillRect/>
          </a:stretch>
        </p:blipFill>
        <p:spPr>
          <a:xfrm>
            <a:off x="726094" y="1641060"/>
            <a:ext cx="2203530" cy="220353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1603019" y="673200"/>
            <a:ext cx="5904089" cy="598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Arial"/>
                <a:ea typeface="Arial"/>
                <a:cs typeface="Arial"/>
                <a:sym typeface="Arial"/>
              </a:rPr>
              <a:t>REVERSE PRODUCT PLACEMENT</a:t>
            </a:r>
            <a:endParaRPr b="1" dirty="0">
              <a:latin typeface="Arial"/>
              <a:ea typeface="Arial"/>
              <a:cs typeface="Arial"/>
              <a:sym typeface="Arial"/>
            </a:endParaRPr>
          </a:p>
        </p:txBody>
      </p:sp>
      <p:sp>
        <p:nvSpPr>
          <p:cNvPr id="2342" name="Google Shape;2342;p72"/>
          <p:cNvSpPr txBox="1">
            <a:spLocks noGrp="1"/>
          </p:cNvSpPr>
          <p:nvPr>
            <p:ph type="subTitle" idx="1"/>
          </p:nvPr>
        </p:nvSpPr>
        <p:spPr>
          <a:xfrm>
            <a:off x="930630" y="1603947"/>
            <a:ext cx="7248865" cy="2524051"/>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US" sz="2000" dirty="0">
                <a:latin typeface="Arial"/>
                <a:ea typeface="Arial"/>
                <a:cs typeface="Arial"/>
                <a:sym typeface="Arial"/>
              </a:rPr>
              <a:t>Reverse product placement occurs when real life products are developed that match products featured in a fictional context.</a:t>
            </a:r>
            <a:endParaRPr sz="2000" dirty="0">
              <a:latin typeface="Arial"/>
              <a:ea typeface="Arial"/>
              <a:cs typeface="Arial"/>
              <a:sym typeface="Arial"/>
            </a:endParaRPr>
          </a:p>
        </p:txBody>
      </p:sp>
      <p:cxnSp>
        <p:nvCxnSpPr>
          <p:cNvPr id="2343" name="Google Shape;2343;p72"/>
          <p:cNvCxnSpPr/>
          <p:nvPr/>
        </p:nvCxnSpPr>
        <p:spPr>
          <a:xfrm>
            <a:off x="3190500" y="1358806"/>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4098" name="Picture 2" descr="Dunder Mifflin Copy Paper, 8-1/2&amp;quot; x 11&amp;quot;, 92 Bright, 20 LB, 8 Reams of 500  Sheets | Quill.com">
            <a:extLst>
              <a:ext uri="{FF2B5EF4-FFF2-40B4-BE49-F238E27FC236}">
                <a16:creationId xmlns:a16="http://schemas.microsoft.com/office/drawing/2014/main" id="{5E9645EF-FF9F-784B-B0CD-B212BF147B4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4868" b="14990"/>
          <a:stretch/>
        </p:blipFill>
        <p:spPr bwMode="auto">
          <a:xfrm>
            <a:off x="1842308" y="2726575"/>
            <a:ext cx="2571750" cy="180386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E269BA0-C9AB-264A-840F-51224505EA39}"/>
              </a:ext>
            </a:extLst>
          </p:cNvPr>
          <p:cNvSpPr txBox="1"/>
          <p:nvPr/>
        </p:nvSpPr>
        <p:spPr>
          <a:xfrm>
            <a:off x="4960950" y="2713067"/>
            <a:ext cx="2878667" cy="1815882"/>
          </a:xfrm>
          <a:prstGeom prst="rect">
            <a:avLst/>
          </a:prstGeom>
          <a:noFill/>
        </p:spPr>
        <p:txBody>
          <a:bodyPr wrap="square" rtlCol="0">
            <a:spAutoFit/>
          </a:bodyPr>
          <a:lstStyle/>
          <a:p>
            <a:pPr algn="ctr"/>
            <a:r>
              <a:rPr lang="en-US" sz="1600" dirty="0">
                <a:solidFill>
                  <a:schemeClr val="accent1"/>
                </a:solidFill>
                <a:sym typeface="Montserrat"/>
              </a:rPr>
              <a:t>Selling ”</a:t>
            </a:r>
            <a:r>
              <a:rPr lang="en-US" sz="1600" dirty="0" err="1">
                <a:solidFill>
                  <a:schemeClr val="accent1"/>
                </a:solidFill>
                <a:sym typeface="Montserrat"/>
              </a:rPr>
              <a:t>Dunder</a:t>
            </a:r>
            <a:r>
              <a:rPr lang="en-US" sz="1600" dirty="0">
                <a:solidFill>
                  <a:schemeClr val="accent1"/>
                </a:solidFill>
                <a:sym typeface="Montserrat"/>
              </a:rPr>
              <a:t> Mifflin” branded paper products based on the fictional product from the popular show ‘The Office” represents an example of revers product placement</a:t>
            </a:r>
            <a:endParaRPr lang="en-US" sz="1600" b="1" dirty="0">
              <a:solidFill>
                <a:schemeClr val="accent1"/>
              </a:solidFill>
            </a:endParaRPr>
          </a:p>
        </p:txBody>
      </p:sp>
    </p:spTree>
    <p:extLst>
      <p:ext uri="{BB962C8B-B14F-4D97-AF65-F5344CB8AC3E}">
        <p14:creationId xmlns:p14="http://schemas.microsoft.com/office/powerpoint/2010/main" val="12680838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0"/>
        <p:cNvGrpSpPr/>
        <p:nvPr/>
      </p:nvGrpSpPr>
      <p:grpSpPr>
        <a:xfrm>
          <a:off x="0" y="0"/>
          <a:ext cx="0" cy="0"/>
          <a:chOff x="0" y="0"/>
          <a:chExt cx="0" cy="0"/>
        </a:xfrm>
      </p:grpSpPr>
      <p:sp>
        <p:nvSpPr>
          <p:cNvPr id="2341" name="Google Shape;2341;p72"/>
          <p:cNvSpPr txBox="1">
            <a:spLocks noGrp="1"/>
          </p:cNvSpPr>
          <p:nvPr>
            <p:ph type="title"/>
          </p:nvPr>
        </p:nvSpPr>
        <p:spPr>
          <a:xfrm>
            <a:off x="472006" y="306123"/>
            <a:ext cx="7371644" cy="598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000" b="1" dirty="0">
                <a:latin typeface="Arial"/>
                <a:ea typeface="Arial"/>
                <a:cs typeface="Arial"/>
                <a:sym typeface="Arial"/>
              </a:rPr>
              <a:t>REVERSE PRODUCT PLACEMENT</a:t>
            </a:r>
            <a:endParaRPr sz="2000" b="1" dirty="0">
              <a:latin typeface="Arial"/>
              <a:ea typeface="Arial"/>
              <a:cs typeface="Arial"/>
              <a:sym typeface="Arial"/>
            </a:endParaRPr>
          </a:p>
        </p:txBody>
      </p:sp>
      <p:sp>
        <p:nvSpPr>
          <p:cNvPr id="2342" name="Google Shape;2342;p72"/>
          <p:cNvSpPr txBox="1">
            <a:spLocks noGrp="1"/>
          </p:cNvSpPr>
          <p:nvPr>
            <p:ph type="subTitle" idx="1"/>
          </p:nvPr>
        </p:nvSpPr>
        <p:spPr>
          <a:xfrm>
            <a:off x="661789" y="1077005"/>
            <a:ext cx="5357047" cy="3518848"/>
          </a:xfrm>
          <a:prstGeom prst="rect">
            <a:avLst/>
          </a:prstGeom>
        </p:spPr>
        <p:txBody>
          <a:bodyPr spcFirstLastPara="1" wrap="square" lIns="91425" tIns="91425" rIns="91425" bIns="91425" anchor="t" anchorCtr="0">
            <a:noAutofit/>
          </a:bodyPr>
          <a:lstStyle/>
          <a:p>
            <a:pPr algn="l">
              <a:buFont typeface="Arial" panose="020B0604020202020204" pitchFamily="34" charset="0"/>
              <a:buChar char="•"/>
            </a:pPr>
            <a:r>
              <a:rPr lang="en-US" dirty="0">
                <a:latin typeface="+mj-lt"/>
              </a:rPr>
              <a:t>On August 8th, 2017 (8/8/17), ESPNU became “ESPN 8: The </a:t>
            </a:r>
            <a:r>
              <a:rPr lang="en-US" dirty="0" err="1">
                <a:latin typeface="+mj-lt"/>
              </a:rPr>
              <a:t>Ocho</a:t>
            </a:r>
            <a:r>
              <a:rPr lang="en-US" dirty="0">
                <a:latin typeface="+mj-lt"/>
              </a:rPr>
              <a:t>” for one day, drawing inspiration from the hit movie “Dodgeball: A True Underdog Story” in a true reverse product placement.</a:t>
            </a:r>
          </a:p>
          <a:p>
            <a:pPr algn="l">
              <a:buFont typeface="Arial" panose="020B0604020202020204" pitchFamily="34" charset="0"/>
              <a:buChar char="•"/>
            </a:pPr>
            <a:endParaRPr lang="en-US" dirty="0">
              <a:latin typeface="+mj-lt"/>
            </a:endParaRPr>
          </a:p>
          <a:p>
            <a:pPr algn="l">
              <a:buFont typeface="Arial" panose="020B0604020202020204" pitchFamily="34" charset="0"/>
              <a:buChar char="•"/>
            </a:pPr>
            <a:r>
              <a:rPr lang="en-US" dirty="0">
                <a:latin typeface="+mj-lt"/>
              </a:rPr>
              <a:t>For one day only, the faux network featured a line-up of unconventional, niche sporting events ranging from Disc Golf to Ultimate Trampoline Dodgeball and Firefighters World Challenge playing off the mantra highlighted in the movie: “Bringing you the Finest in Seldom Seen Sports”</a:t>
            </a:r>
          </a:p>
          <a:p>
            <a:pPr algn="l">
              <a:buFont typeface="Arial" panose="020B0604020202020204" pitchFamily="34" charset="0"/>
              <a:buChar char="•"/>
            </a:pPr>
            <a:endParaRPr lang="en-US" dirty="0">
              <a:effectLst/>
              <a:latin typeface="+mj-lt"/>
            </a:endParaRPr>
          </a:p>
          <a:p>
            <a:pPr algn="l">
              <a:buFont typeface="Arial" panose="020B0604020202020204" pitchFamily="34" charset="0"/>
              <a:buChar char="•"/>
            </a:pPr>
            <a:r>
              <a:rPr lang="en-US" dirty="0">
                <a:latin typeface="+mj-lt"/>
              </a:rPr>
              <a:t>Programming on ‘The </a:t>
            </a:r>
            <a:r>
              <a:rPr lang="en-US" dirty="0" err="1">
                <a:latin typeface="+mj-lt"/>
              </a:rPr>
              <a:t>Ocho</a:t>
            </a:r>
            <a:r>
              <a:rPr lang="en-US" dirty="0">
                <a:latin typeface="+mj-lt"/>
              </a:rPr>
              <a:t>’ in 2021 (the fifth year of ESPN’s promotion) featured more events than ever (29 in total with 21 being brand new), including Mullet Championships, World Chase Tag, Air Guitar, “Dodge Juggle”, Putt Putt World Championships and Minecraft </a:t>
            </a:r>
          </a:p>
          <a:p>
            <a:pPr algn="l">
              <a:buFont typeface="Arial" panose="020B0604020202020204" pitchFamily="34" charset="0"/>
              <a:buChar char="•"/>
            </a:pPr>
            <a:endParaRPr lang="en-US" dirty="0">
              <a:effectLst/>
              <a:latin typeface="+mj-lt"/>
            </a:endParaRPr>
          </a:p>
        </p:txBody>
      </p:sp>
      <p:cxnSp>
        <p:nvCxnSpPr>
          <p:cNvPr id="2343" name="Google Shape;2343;p72"/>
          <p:cNvCxnSpPr/>
          <p:nvPr/>
        </p:nvCxnSpPr>
        <p:spPr>
          <a:xfrm>
            <a:off x="661789" y="92009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44" name="Google Shape;2344;p72"/>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45" name="Google Shape;2345;p7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026" name="Picture 2" descr="Dodgeball: A True Underdog Story | Buy, Rent or Watch on FandangoNOW">
            <a:extLst>
              <a:ext uri="{FF2B5EF4-FFF2-40B4-BE49-F238E27FC236}">
                <a16:creationId xmlns:a16="http://schemas.microsoft.com/office/drawing/2014/main" id="{0E151C24-4F82-7C41-97A2-5F67B1EB6D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6097" y="605523"/>
            <a:ext cx="2345897" cy="3518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06848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2" name="Online Media 1" descr="All Day Friday">
            <a:hlinkClick r:id="" action="ppaction://media"/>
            <a:extLst>
              <a:ext uri="{FF2B5EF4-FFF2-40B4-BE49-F238E27FC236}">
                <a16:creationId xmlns:a16="http://schemas.microsoft.com/office/drawing/2014/main" id="{361BB138-678B-2649-81FA-2EA456728480}"/>
              </a:ext>
            </a:extLst>
          </p:cNvPr>
          <p:cNvPicPr>
            <a:picLocks noRot="1" noChangeAspect="1"/>
          </p:cNvPicPr>
          <p:nvPr>
            <a:videoFile r:link="rId1"/>
          </p:nvPr>
        </p:nvPicPr>
        <p:blipFill>
          <a:blip r:embed="rId4"/>
          <a:stretch>
            <a:fillRect/>
          </a:stretch>
        </p:blipFill>
        <p:spPr>
          <a:xfrm>
            <a:off x="15902" y="0"/>
            <a:ext cx="910354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extLst>
      <p:ext uri="{BB962C8B-B14F-4D97-AF65-F5344CB8AC3E}">
        <p14:creationId xmlns:p14="http://schemas.microsoft.com/office/powerpoint/2010/main" val="2923398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46"/>
          <p:cNvSpPr txBox="1">
            <a:spLocks noGrp="1"/>
          </p:cNvSpPr>
          <p:nvPr>
            <p:ph type="title" idx="4"/>
          </p:nvPr>
        </p:nvSpPr>
        <p:spPr>
          <a:xfrm>
            <a:off x="938499" y="445025"/>
            <a:ext cx="6414801"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latin typeface="Arial"/>
                <a:ea typeface="Arial"/>
                <a:cs typeface="Arial"/>
                <a:sym typeface="Arial"/>
              </a:rPr>
              <a:t>REVENUE STREAMS IN ENTERTAINMENT</a:t>
            </a:r>
            <a:endParaRPr b="1" dirty="0">
              <a:latin typeface="Arial"/>
              <a:ea typeface="Arial"/>
              <a:cs typeface="Arial"/>
              <a:sym typeface="Arial"/>
            </a:endParaRPr>
          </a:p>
        </p:txBody>
      </p:sp>
      <p:cxnSp>
        <p:nvCxnSpPr>
          <p:cNvPr id="245" name="Google Shape;245;p46"/>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sp>
        <p:nvSpPr>
          <p:cNvPr id="246" name="Google Shape;246;p46"/>
          <p:cNvSpPr txBox="1">
            <a:spLocks noGrp="1"/>
          </p:cNvSpPr>
          <p:nvPr>
            <p:ph type="title"/>
          </p:nvPr>
        </p:nvSpPr>
        <p:spPr>
          <a:xfrm>
            <a:off x="1081600" y="1921673"/>
            <a:ext cx="23901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400" b="1" dirty="0">
                <a:latin typeface="Arial"/>
                <a:ea typeface="Arial"/>
                <a:cs typeface="Arial"/>
                <a:sym typeface="Arial"/>
              </a:rPr>
              <a:t>ANCILLARY PRODUCTS</a:t>
            </a:r>
            <a:endParaRPr sz="2400" b="1" dirty="0">
              <a:latin typeface="Arial"/>
              <a:ea typeface="Arial"/>
              <a:cs typeface="Arial"/>
              <a:sym typeface="Arial"/>
            </a:endParaRPr>
          </a:p>
        </p:txBody>
      </p:sp>
      <p:sp>
        <p:nvSpPr>
          <p:cNvPr id="247" name="Google Shape;247;p46"/>
          <p:cNvSpPr txBox="1">
            <a:spLocks noGrp="1"/>
          </p:cNvSpPr>
          <p:nvPr>
            <p:ph type="subTitle" idx="1"/>
          </p:nvPr>
        </p:nvSpPr>
        <p:spPr>
          <a:xfrm>
            <a:off x="631642" y="2792475"/>
            <a:ext cx="3301238"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latin typeface="Arial"/>
                <a:ea typeface="Arial"/>
                <a:cs typeface="Arial"/>
                <a:sym typeface="Arial"/>
              </a:rPr>
              <a:t>Ancillary products are products related to or created from the core product</a:t>
            </a:r>
            <a:endParaRPr sz="1800" dirty="0">
              <a:latin typeface="Arial"/>
              <a:ea typeface="Arial"/>
              <a:cs typeface="Arial"/>
              <a:sym typeface="Arial"/>
            </a:endParaRPr>
          </a:p>
        </p:txBody>
      </p:sp>
      <p:sp>
        <p:nvSpPr>
          <p:cNvPr id="248" name="Google Shape;248;p46"/>
          <p:cNvSpPr txBox="1">
            <a:spLocks noGrp="1"/>
          </p:cNvSpPr>
          <p:nvPr>
            <p:ph type="title" idx="2"/>
          </p:nvPr>
        </p:nvSpPr>
        <p:spPr>
          <a:xfrm>
            <a:off x="5464262" y="1732700"/>
            <a:ext cx="23901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2400" b="1" dirty="0">
                <a:latin typeface="Arial"/>
                <a:ea typeface="Arial"/>
                <a:cs typeface="Arial"/>
                <a:sym typeface="Arial"/>
              </a:rPr>
              <a:t>ROYALTIES</a:t>
            </a:r>
            <a:endParaRPr sz="2400" b="1" dirty="0">
              <a:latin typeface="Arial"/>
              <a:ea typeface="Arial"/>
              <a:cs typeface="Arial"/>
              <a:sym typeface="Arial"/>
            </a:endParaRPr>
          </a:p>
        </p:txBody>
      </p:sp>
      <p:sp>
        <p:nvSpPr>
          <p:cNvPr id="249" name="Google Shape;249;p46"/>
          <p:cNvSpPr txBox="1">
            <a:spLocks noGrp="1"/>
          </p:cNvSpPr>
          <p:nvPr>
            <p:ph type="subTitle" idx="3"/>
          </p:nvPr>
        </p:nvSpPr>
        <p:spPr>
          <a:xfrm>
            <a:off x="5219493" y="2740512"/>
            <a:ext cx="2879637" cy="1235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latin typeface="Arial"/>
                <a:ea typeface="Arial"/>
                <a:cs typeface="Arial"/>
                <a:sym typeface="Arial"/>
              </a:rPr>
              <a:t>Royalties are payments made to the owner of copyrighted work for use of their material</a:t>
            </a:r>
            <a:endParaRPr sz="1800" dirty="0">
              <a:latin typeface="Arial"/>
              <a:ea typeface="Arial"/>
              <a:cs typeface="Arial"/>
              <a:sym typeface="Arial"/>
            </a:endParaRPr>
          </a:p>
        </p:txBody>
      </p:sp>
      <p:cxnSp>
        <p:nvCxnSpPr>
          <p:cNvPr id="250" name="Google Shape;250;p46"/>
          <p:cNvCxnSpPr/>
          <p:nvPr/>
        </p:nvCxnSpPr>
        <p:spPr>
          <a:xfrm>
            <a:off x="2140750" y="2563875"/>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cxnSp>
        <p:nvCxnSpPr>
          <p:cNvPr id="251" name="Google Shape;251;p46"/>
          <p:cNvCxnSpPr/>
          <p:nvPr/>
        </p:nvCxnSpPr>
        <p:spPr>
          <a:xfrm>
            <a:off x="6523412" y="2470073"/>
            <a:ext cx="2718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52" name="Google Shape;252;p46"/>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53" name="Google Shape;253;p4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70323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6105767"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EXAMPLES OF ANCILLARY PRODUCTS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1026200" y="1417427"/>
            <a:ext cx="6548644"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A single blockbuster Hollywood film can generate several ancillary products:</a:t>
            </a:r>
          </a:p>
          <a:p>
            <a:pPr marL="0" lvl="0" indent="0" algn="l" rtl="0">
              <a:spcBef>
                <a:spcPts val="0"/>
              </a:spcBef>
              <a:spcAft>
                <a:spcPts val="0"/>
              </a:spcAft>
              <a:buNone/>
            </a:pPr>
            <a:endParaRPr lang="en-US" dirty="0">
              <a:latin typeface="Arial"/>
              <a:ea typeface="Arial"/>
              <a:cs typeface="Arial"/>
              <a:sym typeface="Arial"/>
            </a:endParaRPr>
          </a:p>
          <a:p>
            <a:pPr marL="112713" lvl="0" indent="0" algn="l" defTabSz="519113" rtl="0">
              <a:spcBef>
                <a:spcPts val="0"/>
              </a:spcBef>
              <a:spcAft>
                <a:spcPts val="0"/>
              </a:spcAft>
              <a:buNone/>
            </a:pPr>
            <a:r>
              <a:rPr lang="en-US" dirty="0">
                <a:latin typeface="Arial"/>
                <a:ea typeface="Arial"/>
                <a:cs typeface="Arial"/>
                <a:sym typeface="Arial"/>
              </a:rPr>
              <a:t>●	Videos</a:t>
            </a:r>
          </a:p>
          <a:p>
            <a:pPr marL="139700" lvl="0" indent="0" algn="l" defTabSz="519113" rtl="0">
              <a:spcAft>
                <a:spcPts val="0"/>
              </a:spcAft>
              <a:buSzPts val="1400"/>
              <a:buNone/>
            </a:pPr>
            <a:r>
              <a:rPr lang="en-US" dirty="0">
                <a:latin typeface="Arial"/>
                <a:ea typeface="Arial"/>
                <a:cs typeface="Arial"/>
                <a:sym typeface="Arial"/>
              </a:rPr>
              <a:t>●	DVDs</a:t>
            </a:r>
          </a:p>
          <a:p>
            <a:pPr marL="139700" lvl="0" indent="0" algn="l" defTabSz="519113" rtl="0">
              <a:spcAft>
                <a:spcPts val="0"/>
              </a:spcAft>
              <a:buSzPts val="1400"/>
              <a:buNone/>
            </a:pPr>
            <a:r>
              <a:rPr lang="en-US" dirty="0">
                <a:latin typeface="Arial"/>
                <a:ea typeface="Arial"/>
                <a:cs typeface="Arial"/>
                <a:sym typeface="Arial"/>
              </a:rPr>
              <a:t>●	Video games</a:t>
            </a:r>
          </a:p>
          <a:p>
            <a:pPr marL="139700" lvl="0" indent="0" algn="l" defTabSz="519113" rtl="0">
              <a:spcAft>
                <a:spcPts val="0"/>
              </a:spcAft>
              <a:buSzPts val="1400"/>
              <a:buNone/>
            </a:pPr>
            <a:r>
              <a:rPr lang="en-US" dirty="0">
                <a:latin typeface="Arial"/>
                <a:ea typeface="Arial"/>
                <a:cs typeface="Arial"/>
                <a:sym typeface="Arial"/>
              </a:rPr>
              <a:t>●	Rights can be sold to cable television</a:t>
            </a:r>
          </a:p>
          <a:p>
            <a:pPr marL="139700" lvl="0" indent="0" algn="l" rtl="0">
              <a:spcAft>
                <a:spcPts val="0"/>
              </a:spcAft>
              <a:buSzPts val="1400"/>
              <a:buNone/>
              <a:tabLst>
                <a:tab pos="519113" algn="l"/>
              </a:tabLst>
            </a:pPr>
            <a:r>
              <a:rPr lang="en-US" dirty="0">
                <a:latin typeface="Arial"/>
                <a:ea typeface="Arial"/>
                <a:cs typeface="Arial"/>
                <a:sym typeface="Arial"/>
              </a:rPr>
              <a:t>●	Rights can be sold to pay-per-view television</a:t>
            </a:r>
          </a:p>
          <a:p>
            <a:pPr marL="519113" lvl="0" indent="-379413" algn="l" defTabSz="519113" rtl="0">
              <a:spcAft>
                <a:spcPts val="0"/>
              </a:spcAft>
              <a:buSzPts val="1400"/>
              <a:buNone/>
            </a:pPr>
            <a:r>
              <a:rPr lang="en-US" dirty="0">
                <a:latin typeface="Arial"/>
                <a:ea typeface="Arial"/>
                <a:cs typeface="Arial"/>
                <a:sym typeface="Arial"/>
              </a:rPr>
              <a:t>●	Film can be the basis for a video game, TV series, book, or clothing line</a:t>
            </a:r>
          </a:p>
          <a:p>
            <a:pPr marL="519113" lvl="0" indent="-379413" algn="l" defTabSz="519113" rtl="0">
              <a:spcAft>
                <a:spcPts val="0"/>
              </a:spcAft>
              <a:buSzPts val="1400"/>
              <a:buNone/>
            </a:pPr>
            <a:r>
              <a:rPr lang="en-US" dirty="0">
                <a:latin typeface="Arial"/>
                <a:ea typeface="Arial"/>
                <a:cs typeface="Arial"/>
                <a:sym typeface="Arial"/>
              </a:rPr>
              <a:t>●	Rights can be sold for licensed merchandise (toys, games, apparel, etc.)</a:t>
            </a:r>
          </a:p>
          <a:p>
            <a:pPr marL="0" lvl="0" indent="0" algn="l" rtl="0">
              <a:spcBef>
                <a:spcPts val="1600"/>
              </a:spcBef>
              <a:spcAft>
                <a:spcPts val="1600"/>
              </a:spcAft>
              <a:buNone/>
            </a:pPr>
            <a:r>
              <a:rPr lang="en-US" dirty="0">
                <a:latin typeface="Arial"/>
                <a:ea typeface="Arial"/>
                <a:cs typeface="Arial"/>
                <a:sym typeface="Arial"/>
              </a:rPr>
              <a:t>The sale of those ancillary products makes a profit for the film creators in the form of sales, royalties, and licensing fees.</a:t>
            </a:r>
            <a:endParaRPr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34334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6105767"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EXAMPLES OF ROYALTIES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1026200" y="1191300"/>
            <a:ext cx="6548644"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latin typeface="Arial"/>
              <a:ea typeface="Arial"/>
              <a:cs typeface="Arial"/>
              <a:sym typeface="Arial"/>
            </a:endParaRPr>
          </a:p>
          <a:p>
            <a:pPr marL="519113" lvl="0" indent="-406400" algn="l" defTabSz="519113" rtl="0">
              <a:spcBef>
                <a:spcPts val="0"/>
              </a:spcBef>
              <a:spcAft>
                <a:spcPts val="0"/>
              </a:spcAft>
              <a:buNone/>
            </a:pPr>
            <a:r>
              <a:rPr lang="en-US" dirty="0">
                <a:latin typeface="Arial"/>
                <a:ea typeface="Arial"/>
                <a:cs typeface="Arial"/>
                <a:sym typeface="Arial"/>
              </a:rPr>
              <a:t>●	Songwriters like Bob Dylan and Paul McCartney receive compensation when other artists “cover” (record or perform their own version) of the original song or when parts of the song are used as “samples” in another artists’ music</a:t>
            </a:r>
          </a:p>
          <a:p>
            <a:pPr marL="519113" lvl="0" indent="-406400" algn="l" defTabSz="519113" rtl="0">
              <a:spcBef>
                <a:spcPts val="0"/>
              </a:spcBef>
              <a:spcAft>
                <a:spcPts val="0"/>
              </a:spcAft>
              <a:buNone/>
            </a:pPr>
            <a:endParaRPr lang="en-US" dirty="0">
              <a:latin typeface="Arial"/>
              <a:ea typeface="Arial"/>
              <a:cs typeface="Arial"/>
              <a:sym typeface="Arial"/>
            </a:endParaRPr>
          </a:p>
          <a:p>
            <a:pPr marL="519113" lvl="0" indent="-379413" algn="l" defTabSz="519113" rtl="0">
              <a:spcAft>
                <a:spcPts val="0"/>
              </a:spcAft>
              <a:buSzPts val="1400"/>
              <a:buNone/>
            </a:pPr>
            <a:r>
              <a:rPr lang="en-US" dirty="0">
                <a:latin typeface="Arial"/>
                <a:ea typeface="Arial"/>
                <a:cs typeface="Arial"/>
                <a:sym typeface="Arial"/>
              </a:rPr>
              <a:t>●	A Billy </a:t>
            </a:r>
            <a:r>
              <a:rPr lang="en-US" dirty="0" err="1">
                <a:latin typeface="Arial"/>
                <a:ea typeface="Arial"/>
                <a:cs typeface="Arial"/>
                <a:sym typeface="Arial"/>
              </a:rPr>
              <a:t>Squier</a:t>
            </a:r>
            <a:r>
              <a:rPr lang="en-US" dirty="0">
                <a:latin typeface="Arial"/>
                <a:ea typeface="Arial"/>
                <a:cs typeface="Arial"/>
                <a:sym typeface="Arial"/>
              </a:rPr>
              <a:t> tune called “The Stroke”, originally released in 1981, was heavily sampled in Eminem’s “</a:t>
            </a:r>
            <a:r>
              <a:rPr lang="en-US" dirty="0" err="1">
                <a:latin typeface="Arial"/>
                <a:ea typeface="Arial"/>
                <a:cs typeface="Arial"/>
                <a:sym typeface="Arial"/>
              </a:rPr>
              <a:t>Berzerk</a:t>
            </a:r>
            <a:r>
              <a:rPr lang="en-US" dirty="0">
                <a:latin typeface="Arial"/>
                <a:ea typeface="Arial"/>
                <a:cs typeface="Arial"/>
                <a:sym typeface="Arial"/>
              </a:rPr>
              <a:t>”, featured on his hit album Marshall Mathers 2.  Eminem’s success (the album debuted at number one on the US Billboard 200, had the second highest album sales in 2013, and the album has sold nearly 5 million copies overall) will be shared long term with Billy </a:t>
            </a:r>
            <a:r>
              <a:rPr lang="en-US" dirty="0" err="1">
                <a:latin typeface="Arial"/>
                <a:ea typeface="Arial"/>
                <a:cs typeface="Arial"/>
                <a:sym typeface="Arial"/>
              </a:rPr>
              <a:t>Squier</a:t>
            </a:r>
            <a:r>
              <a:rPr lang="en-US" dirty="0">
                <a:latin typeface="Arial"/>
                <a:ea typeface="Arial"/>
                <a:cs typeface="Arial"/>
                <a:sym typeface="Arial"/>
              </a:rPr>
              <a:t> in the form of royalties.</a:t>
            </a:r>
          </a:p>
          <a:p>
            <a:pPr marL="0" lvl="0" indent="0" algn="l" rtl="0">
              <a:spcBef>
                <a:spcPts val="1600"/>
              </a:spcBef>
              <a:spcAft>
                <a:spcPts val="1600"/>
              </a:spcAft>
              <a:buNone/>
            </a:pPr>
            <a:endParaRPr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352626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6105767"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ROYALTY PAYMENTS</a:t>
            </a:r>
            <a:endParaRPr b="1" dirty="0">
              <a:solidFill>
                <a:schemeClr val="accent1"/>
              </a:solidFill>
              <a:latin typeface="Arial"/>
              <a:ea typeface="Arial"/>
              <a:cs typeface="Arial"/>
              <a:sym typeface="Arial"/>
            </a:endParaRPr>
          </a:p>
        </p:txBody>
      </p:sp>
      <p:sp>
        <p:nvSpPr>
          <p:cNvPr id="236" name="Google Shape;236;p45"/>
          <p:cNvSpPr txBox="1">
            <a:spLocks noGrp="1"/>
          </p:cNvSpPr>
          <p:nvPr>
            <p:ph type="body" idx="1"/>
          </p:nvPr>
        </p:nvSpPr>
        <p:spPr>
          <a:xfrm>
            <a:off x="4639939" y="1370163"/>
            <a:ext cx="3443111" cy="308684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latin typeface="Arial"/>
                <a:ea typeface="Arial"/>
                <a:cs typeface="Arial"/>
                <a:sym typeface="Arial"/>
              </a:rPr>
              <a:t>There is a lot of money at stake for artists in the form of royalty payments</a:t>
            </a:r>
          </a:p>
          <a:p>
            <a:pPr marL="0" lvl="0" indent="0" algn="l" rtl="0">
              <a:spcBef>
                <a:spcPts val="0"/>
              </a:spcBef>
              <a:spcAft>
                <a:spcPts val="0"/>
              </a:spcAft>
              <a:buNone/>
            </a:pPr>
            <a:endParaRPr lang="en-US" dirty="0">
              <a:latin typeface="Arial"/>
              <a:ea typeface="Arial"/>
              <a:cs typeface="Arial"/>
              <a:sym typeface="Arial"/>
            </a:endParaRPr>
          </a:p>
          <a:p>
            <a:pPr marL="519113" lvl="0" indent="-406400" algn="l" defTabSz="519113" rtl="0">
              <a:spcBef>
                <a:spcPts val="0"/>
              </a:spcBef>
              <a:spcAft>
                <a:spcPts val="0"/>
              </a:spcAft>
              <a:buNone/>
            </a:pPr>
            <a:r>
              <a:rPr lang="en-US" dirty="0">
                <a:latin typeface="Arial"/>
                <a:ea typeface="Arial"/>
                <a:cs typeface="Arial"/>
                <a:sym typeface="Arial"/>
              </a:rPr>
              <a:t>●	Rolling Stone magazine reported that the show Glee paid an average of $15,000 to $30,000 per song in licensing fees, with the biggest names getting more. </a:t>
            </a:r>
          </a:p>
          <a:p>
            <a:pPr marL="519113" lvl="0" indent="-406400" algn="l" defTabSz="519113" rtl="0">
              <a:spcBef>
                <a:spcPts val="0"/>
              </a:spcBef>
              <a:spcAft>
                <a:spcPts val="0"/>
              </a:spcAft>
              <a:buNone/>
            </a:pPr>
            <a:r>
              <a:rPr lang="en-US" dirty="0">
                <a:latin typeface="Arial"/>
                <a:ea typeface="Arial"/>
                <a:cs typeface="Arial"/>
                <a:sym typeface="Arial"/>
              </a:rPr>
              <a:t>●	Spotify says it has paid over $23 billion in royalties to rights holders, including over $5 billion in 2020, which is up from $3.3 billion in 2017—it’s largest expense</a:t>
            </a:r>
            <a:endParaRPr dirty="0">
              <a:latin typeface="Arial"/>
              <a:ea typeface="Arial"/>
              <a:cs typeface="Arial"/>
              <a:sym typeface="Arial"/>
            </a:endParaRPr>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A4552B77-42CA-4FB4-9A7B-168000D636B4}"/>
              </a:ext>
            </a:extLst>
          </p:cNvPr>
          <p:cNvPicPr>
            <a:picLocks noChangeAspect="1"/>
          </p:cNvPicPr>
          <p:nvPr/>
        </p:nvPicPr>
        <p:blipFill>
          <a:blip r:embed="rId4"/>
          <a:stretch>
            <a:fillRect/>
          </a:stretch>
        </p:blipFill>
        <p:spPr>
          <a:xfrm>
            <a:off x="259646" y="1402392"/>
            <a:ext cx="4244416" cy="2831573"/>
          </a:xfrm>
          <a:prstGeom prst="rect">
            <a:avLst/>
          </a:prstGeom>
        </p:spPr>
      </p:pic>
    </p:spTree>
    <p:extLst>
      <p:ext uri="{BB962C8B-B14F-4D97-AF65-F5344CB8AC3E}">
        <p14:creationId xmlns:p14="http://schemas.microsoft.com/office/powerpoint/2010/main" val="3730943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3" name="Online Media 2" descr="Loud &amp; Clear: How the Money Flows">
            <a:hlinkClick r:id="" action="ppaction://media"/>
            <a:extLst>
              <a:ext uri="{FF2B5EF4-FFF2-40B4-BE49-F238E27FC236}">
                <a16:creationId xmlns:a16="http://schemas.microsoft.com/office/drawing/2014/main" id="{F6CE68E4-19DF-3C44-A914-DB7DDCCE31E9}"/>
              </a:ext>
            </a:extLst>
          </p:cNvPr>
          <p:cNvPicPr>
            <a:picLocks noRot="1" noChangeAspect="1"/>
          </p:cNvPicPr>
          <p:nvPr>
            <a:videoFile r:link="rId1"/>
          </p:nvPr>
        </p:nvPicPr>
        <p:blipFill>
          <a:blip r:embed="rId4"/>
          <a:stretch>
            <a:fillRect/>
          </a:stretch>
        </p:blipFill>
        <p:spPr>
          <a:xfrm>
            <a:off x="0" y="0"/>
            <a:ext cx="9144000" cy="5166360"/>
          </a:xfrm>
          <a:prstGeom prst="rect">
            <a:avLst/>
          </a:prstGeom>
        </p:spPr>
      </p:pic>
    </p:spTree>
    <p:extLst>
      <p:ext uri="{BB962C8B-B14F-4D97-AF65-F5344CB8AC3E}">
        <p14:creationId xmlns:p14="http://schemas.microsoft.com/office/powerpoint/2010/main" val="177960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sp>
        <p:nvSpPr>
          <p:cNvPr id="2372" name="Google Shape;2372;p7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Arial"/>
                <a:ea typeface="Arial"/>
                <a:cs typeface="Arial"/>
                <a:sym typeface="Arial"/>
              </a:rPr>
              <a:t>“TOY-READY”</a:t>
            </a:r>
            <a:endParaRPr b="1" dirty="0">
              <a:latin typeface="Arial"/>
              <a:ea typeface="Arial"/>
              <a:cs typeface="Arial"/>
              <a:sym typeface="Arial"/>
            </a:endParaRPr>
          </a:p>
        </p:txBody>
      </p:sp>
      <p:sp>
        <p:nvSpPr>
          <p:cNvPr id="2373" name="Google Shape;2373;p74"/>
          <p:cNvSpPr txBox="1">
            <a:spLocks noGrp="1"/>
          </p:cNvSpPr>
          <p:nvPr>
            <p:ph type="body" idx="1"/>
          </p:nvPr>
        </p:nvSpPr>
        <p:spPr>
          <a:xfrm>
            <a:off x="5339862" y="327993"/>
            <a:ext cx="3186900"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Arial"/>
                <a:ea typeface="Arial"/>
                <a:cs typeface="Arial"/>
                <a:sym typeface="Arial"/>
              </a:rPr>
              <a:t>Examples of “Toy-Ready” films:</a:t>
            </a:r>
          </a:p>
          <a:p>
            <a:pPr marL="0" lvl="0" indent="0" algn="l" rtl="0">
              <a:spcBef>
                <a:spcPts val="0"/>
              </a:spcBef>
              <a:spcAft>
                <a:spcPts val="0"/>
              </a:spcAft>
              <a:buNone/>
            </a:pPr>
            <a:endParaRPr sz="1600" dirty="0">
              <a:uFill>
                <a:noFill/>
              </a:uFill>
              <a:latin typeface="Arial"/>
              <a:ea typeface="Arial"/>
              <a:cs typeface="Arial"/>
              <a:sym typeface="Arial"/>
              <a:hlinkClick r:id="rId3"/>
            </a:endParaRPr>
          </a:p>
          <a:p>
            <a:pPr defTabSz="463550"/>
            <a:r>
              <a:rPr lang="en-US" sz="1600" dirty="0">
                <a:solidFill>
                  <a:schemeClr val="hlink"/>
                </a:solidFill>
                <a:uFill>
                  <a:noFill/>
                </a:uFill>
                <a:latin typeface="Arial"/>
                <a:ea typeface="Arial"/>
                <a:cs typeface="Arial"/>
                <a:sym typeface="Arial"/>
              </a:rPr>
              <a:t>“Toy Story 4”</a:t>
            </a:r>
          </a:p>
          <a:p>
            <a:pPr defTabSz="463550"/>
            <a:r>
              <a:rPr lang="en-US" sz="1600" dirty="0">
                <a:solidFill>
                  <a:schemeClr val="hlink"/>
                </a:solidFill>
                <a:uFill>
                  <a:noFill/>
                </a:uFill>
                <a:latin typeface="Arial"/>
                <a:ea typeface="Arial"/>
                <a:cs typeface="Arial"/>
                <a:sym typeface="Arial"/>
              </a:rPr>
              <a:t>“Scooby Doo”</a:t>
            </a:r>
          </a:p>
          <a:p>
            <a:pPr defTabSz="463550"/>
            <a:r>
              <a:rPr lang="en-US" sz="1600" dirty="0">
                <a:solidFill>
                  <a:schemeClr val="hlink"/>
                </a:solidFill>
                <a:uFill>
                  <a:noFill/>
                </a:uFill>
                <a:latin typeface="Arial"/>
                <a:ea typeface="Arial"/>
                <a:cs typeface="Arial"/>
                <a:sym typeface="Arial"/>
              </a:rPr>
              <a:t>“</a:t>
            </a:r>
            <a:r>
              <a:rPr lang="en-US" sz="1600" dirty="0" err="1">
                <a:solidFill>
                  <a:schemeClr val="hlink"/>
                </a:solidFill>
                <a:uFill>
                  <a:noFill/>
                </a:uFill>
                <a:latin typeface="Arial"/>
                <a:ea typeface="Arial"/>
                <a:cs typeface="Arial"/>
                <a:sym typeface="Arial"/>
              </a:rPr>
              <a:t>Batwoman</a:t>
            </a:r>
            <a:r>
              <a:rPr lang="en-US" sz="1600" dirty="0">
                <a:solidFill>
                  <a:schemeClr val="hlink"/>
                </a:solidFill>
                <a:uFill>
                  <a:noFill/>
                </a:uFill>
                <a:latin typeface="Arial"/>
                <a:ea typeface="Arial"/>
                <a:cs typeface="Arial"/>
                <a:sym typeface="Arial"/>
              </a:rPr>
              <a:t>”</a:t>
            </a:r>
          </a:p>
          <a:p>
            <a:pPr defTabSz="463550"/>
            <a:r>
              <a:rPr lang="en-US" sz="1600" dirty="0">
                <a:solidFill>
                  <a:schemeClr val="hlink"/>
                </a:solidFill>
                <a:uFill>
                  <a:noFill/>
                </a:uFill>
                <a:latin typeface="Arial"/>
                <a:ea typeface="Arial"/>
                <a:cs typeface="Arial"/>
                <a:sym typeface="Arial"/>
              </a:rPr>
              <a:t>“Black Widow”</a:t>
            </a:r>
          </a:p>
          <a:p>
            <a:pPr defTabSz="463550"/>
            <a:r>
              <a:rPr lang="en-US" sz="1600" dirty="0">
                <a:solidFill>
                  <a:schemeClr val="hlink"/>
                </a:solidFill>
                <a:uFill>
                  <a:noFill/>
                </a:uFill>
                <a:latin typeface="Arial"/>
                <a:ea typeface="Arial"/>
                <a:cs typeface="Arial"/>
                <a:sym typeface="Arial"/>
              </a:rPr>
              <a:t>“Frozen 2”</a:t>
            </a:r>
            <a:endParaRPr sz="1600" dirty="0">
              <a:uFill>
                <a:noFill/>
              </a:uFill>
              <a:latin typeface="Arial"/>
              <a:ea typeface="Arial"/>
              <a:cs typeface="Arial"/>
              <a:sym typeface="Arial"/>
              <a:hlinkClick r:id="rId4"/>
            </a:endParaRPr>
          </a:p>
        </p:txBody>
      </p:sp>
      <p:cxnSp>
        <p:nvCxnSpPr>
          <p:cNvPr id="2374" name="Google Shape;2374;p7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79" name="Google Shape;2379;p74"/>
          <p:cNvPicPr preferRelativeResize="0"/>
          <p:nvPr/>
        </p:nvPicPr>
        <p:blipFill>
          <a:blip r:embed="rId5">
            <a:alphaModFix/>
          </a:blip>
          <a:stretch>
            <a:fillRect/>
          </a:stretch>
        </p:blipFill>
        <p:spPr>
          <a:xfrm>
            <a:off x="8023500" y="4711125"/>
            <a:ext cx="1006524" cy="356000"/>
          </a:xfrm>
          <a:prstGeom prst="rect">
            <a:avLst/>
          </a:prstGeom>
          <a:noFill/>
          <a:ln>
            <a:noFill/>
          </a:ln>
        </p:spPr>
      </p:pic>
      <p:sp>
        <p:nvSpPr>
          <p:cNvPr id="2380" name="Google Shape;2380;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 name="TextBox 1">
            <a:extLst>
              <a:ext uri="{FF2B5EF4-FFF2-40B4-BE49-F238E27FC236}">
                <a16:creationId xmlns:a16="http://schemas.microsoft.com/office/drawing/2014/main" id="{82B6A6B1-C09B-4AB3-8543-A130E87C16E5}"/>
              </a:ext>
            </a:extLst>
          </p:cNvPr>
          <p:cNvSpPr txBox="1"/>
          <p:nvPr/>
        </p:nvSpPr>
        <p:spPr>
          <a:xfrm>
            <a:off x="745067" y="1275644"/>
            <a:ext cx="4097866" cy="2554545"/>
          </a:xfrm>
          <a:prstGeom prst="rect">
            <a:avLst/>
          </a:prstGeom>
          <a:noFill/>
        </p:spPr>
        <p:txBody>
          <a:bodyPr wrap="square" rtlCol="0">
            <a:spAutoFit/>
          </a:bodyPr>
          <a:lstStyle/>
          <a:p>
            <a:r>
              <a:rPr lang="en-US" sz="1600" dirty="0">
                <a:solidFill>
                  <a:schemeClr val="accent1"/>
                </a:solidFill>
                <a:sym typeface="Montserrat"/>
              </a:rPr>
              <a:t>One popular trend among studios today is placing an emphasis on making movies that are “toy-ready.” Tie-in toys are viewed as the future of movie marketing as they keep fans engaged between film releases. This trend has studios focused on making movies that are “toy-ready”, of which there were 25 released in 2019, compared to the previous annual average of eight. </a:t>
            </a:r>
          </a:p>
          <a:p>
            <a:endParaRPr lang="en-US" sz="1600" b="1" dirty="0">
              <a:solidFill>
                <a:schemeClr val="accent1"/>
              </a:solidFill>
              <a:sym typeface="Montserrat"/>
            </a:endParaRPr>
          </a:p>
        </p:txBody>
      </p:sp>
      <p:pic>
        <p:nvPicPr>
          <p:cNvPr id="3074" name="Picture 2" descr="Amazon.com: Marvel Hasbro Black Widow Legends Series 6-Inch Collectible Black  Widow Action Figure Toy, Includes 12 Accessories, Ages 4 and Up: Toys &amp;amp;  Games">
            <a:extLst>
              <a:ext uri="{FF2B5EF4-FFF2-40B4-BE49-F238E27FC236}">
                <a16:creationId xmlns:a16="http://schemas.microsoft.com/office/drawing/2014/main" id="{9F09C978-9AA8-544D-A9B8-4859125670C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2350" y="2334588"/>
            <a:ext cx="1931150" cy="2094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6387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1"/>
        <p:cNvGrpSpPr/>
        <p:nvPr/>
      </p:nvGrpSpPr>
      <p:grpSpPr>
        <a:xfrm>
          <a:off x="0" y="0"/>
          <a:ext cx="0" cy="0"/>
          <a:chOff x="0" y="0"/>
          <a:chExt cx="0" cy="0"/>
        </a:xfrm>
      </p:grpSpPr>
      <p:sp>
        <p:nvSpPr>
          <p:cNvPr id="2372" name="Google Shape;2372;p7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lvl="0"/>
            <a:r>
              <a:rPr lang="en" b="1" dirty="0">
                <a:latin typeface="Arial"/>
                <a:ea typeface="Arial"/>
                <a:cs typeface="Arial"/>
                <a:sym typeface="Arial"/>
              </a:rPr>
              <a:t>PRODUCT TIE-INS</a:t>
            </a:r>
            <a:endParaRPr b="1" dirty="0">
              <a:latin typeface="Arial"/>
              <a:ea typeface="Arial"/>
              <a:cs typeface="Arial"/>
              <a:sym typeface="Arial"/>
            </a:endParaRPr>
          </a:p>
        </p:txBody>
      </p:sp>
      <p:sp>
        <p:nvSpPr>
          <p:cNvPr id="2373" name="Google Shape;2373;p74"/>
          <p:cNvSpPr txBox="1">
            <a:spLocks noGrp="1"/>
          </p:cNvSpPr>
          <p:nvPr>
            <p:ph type="body" idx="1"/>
          </p:nvPr>
        </p:nvSpPr>
        <p:spPr>
          <a:xfrm>
            <a:off x="4968026" y="445025"/>
            <a:ext cx="3724148" cy="2760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Arial"/>
                <a:ea typeface="Arial"/>
                <a:cs typeface="Arial"/>
                <a:sym typeface="Arial"/>
              </a:rPr>
              <a:t>Examples of tie-ins:</a:t>
            </a:r>
          </a:p>
          <a:p>
            <a:pPr marL="0" lvl="0" indent="0" algn="l" rtl="0">
              <a:spcBef>
                <a:spcPts val="0"/>
              </a:spcBef>
              <a:spcAft>
                <a:spcPts val="0"/>
              </a:spcAft>
              <a:buNone/>
            </a:pPr>
            <a:endParaRPr dirty="0">
              <a:uFill>
                <a:noFill/>
              </a:uFill>
              <a:latin typeface="Arial"/>
              <a:ea typeface="Arial"/>
              <a:cs typeface="Arial"/>
              <a:sym typeface="Arial"/>
              <a:hlinkClick r:id="rId3"/>
            </a:endParaRPr>
          </a:p>
          <a:p>
            <a:pPr marL="463550" lvl="0" indent="-323850" algn="l" defTabSz="463550" rtl="0">
              <a:spcAft>
                <a:spcPts val="0"/>
              </a:spcAft>
              <a:buSzPts val="1400"/>
              <a:buNone/>
            </a:pPr>
            <a:r>
              <a:rPr lang="en-US" dirty="0">
                <a:solidFill>
                  <a:schemeClr val="hlink"/>
                </a:solidFill>
                <a:uFill>
                  <a:noFill/>
                </a:uFill>
                <a:latin typeface="Arial"/>
                <a:ea typeface="Arial"/>
                <a:cs typeface="Arial"/>
                <a:sym typeface="Arial"/>
              </a:rPr>
              <a:t>●	Adidas launched a “Heroes Among Us” limited-edition sneaker collection inspired by six iconic Marvel characters: Iron Man, Black Panther, Captain Marvel, Captain America, Thor, and Nick Fury</a:t>
            </a:r>
          </a:p>
          <a:p>
            <a:pPr marL="463550" lvl="0" indent="-323850" algn="l" defTabSz="463550" rtl="0">
              <a:spcBef>
                <a:spcPts val="1600"/>
              </a:spcBef>
              <a:spcAft>
                <a:spcPts val="0"/>
              </a:spcAft>
              <a:buSzPts val="1400"/>
              <a:buNone/>
            </a:pPr>
            <a:r>
              <a:rPr lang="en-US" dirty="0">
                <a:uFill>
                  <a:noFill/>
                </a:uFill>
                <a:latin typeface="Arial"/>
                <a:ea typeface="Arial"/>
                <a:cs typeface="Arial"/>
                <a:sym typeface="Arial"/>
                <a:hlinkClick r:id="rId4"/>
              </a:rPr>
              <a:t>●	Google created a “secret” game that could be unlocked through their popular search engine and also created a tie-in with the Pixel 3 phone, featuring augmented reality “</a:t>
            </a:r>
            <a:r>
              <a:rPr lang="en-US" dirty="0" err="1">
                <a:uFill>
                  <a:noFill/>
                </a:uFill>
                <a:latin typeface="Arial"/>
                <a:ea typeface="Arial"/>
                <a:cs typeface="Arial"/>
                <a:sym typeface="Arial"/>
                <a:hlinkClick r:id="rId4"/>
              </a:rPr>
              <a:t>Playmoji</a:t>
            </a:r>
            <a:r>
              <a:rPr lang="en-US" dirty="0">
                <a:uFill>
                  <a:noFill/>
                </a:uFill>
                <a:latin typeface="Arial"/>
                <a:ea typeface="Arial"/>
                <a:cs typeface="Arial"/>
                <a:sym typeface="Arial"/>
                <a:hlinkClick r:id="rId4"/>
              </a:rPr>
              <a:t>” stickers of the heroes</a:t>
            </a:r>
            <a:endParaRPr dirty="0">
              <a:uFill>
                <a:noFill/>
              </a:uFill>
              <a:latin typeface="Arial"/>
              <a:ea typeface="Arial"/>
              <a:cs typeface="Arial"/>
              <a:sym typeface="Arial"/>
              <a:hlinkClick r:id="rId4"/>
            </a:endParaRPr>
          </a:p>
        </p:txBody>
      </p:sp>
      <p:cxnSp>
        <p:nvCxnSpPr>
          <p:cNvPr id="2374" name="Google Shape;2374;p74"/>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79" name="Google Shape;2379;p74"/>
          <p:cNvPicPr preferRelativeResize="0"/>
          <p:nvPr/>
        </p:nvPicPr>
        <p:blipFill>
          <a:blip r:embed="rId5">
            <a:alphaModFix/>
          </a:blip>
          <a:stretch>
            <a:fillRect/>
          </a:stretch>
        </p:blipFill>
        <p:spPr>
          <a:xfrm>
            <a:off x="8023500" y="4711125"/>
            <a:ext cx="1006524" cy="356000"/>
          </a:xfrm>
          <a:prstGeom prst="rect">
            <a:avLst/>
          </a:prstGeom>
          <a:noFill/>
          <a:ln>
            <a:noFill/>
          </a:ln>
        </p:spPr>
      </p:pic>
      <p:sp>
        <p:nvSpPr>
          <p:cNvPr id="2380" name="Google Shape;2380;p7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2" name="TextBox 1">
            <a:extLst>
              <a:ext uri="{FF2B5EF4-FFF2-40B4-BE49-F238E27FC236}">
                <a16:creationId xmlns:a16="http://schemas.microsoft.com/office/drawing/2014/main" id="{82B6A6B1-C09B-4AB3-8543-A130E87C16E5}"/>
              </a:ext>
            </a:extLst>
          </p:cNvPr>
          <p:cNvSpPr txBox="1"/>
          <p:nvPr/>
        </p:nvSpPr>
        <p:spPr>
          <a:xfrm>
            <a:off x="745067" y="1275644"/>
            <a:ext cx="3826933" cy="2554545"/>
          </a:xfrm>
          <a:prstGeom prst="rect">
            <a:avLst/>
          </a:prstGeom>
          <a:noFill/>
        </p:spPr>
        <p:txBody>
          <a:bodyPr wrap="square" rtlCol="0">
            <a:spAutoFit/>
          </a:bodyPr>
          <a:lstStyle/>
          <a:p>
            <a:r>
              <a:rPr lang="en-US" sz="1600" dirty="0">
                <a:solidFill>
                  <a:schemeClr val="accent1"/>
                </a:solidFill>
                <a:sym typeface="Montserrat"/>
              </a:rPr>
              <a:t>A product tie-in refers to any marketing or promotional activity that connects one brand or product with another (usually more well-known or publicized) product or event, but a tie-in is not the same as product placement.</a:t>
            </a:r>
          </a:p>
          <a:p>
            <a:endParaRPr lang="en-US" sz="1600" dirty="0">
              <a:solidFill>
                <a:schemeClr val="accent1"/>
              </a:solidFill>
              <a:sym typeface="Montserrat"/>
            </a:endParaRPr>
          </a:p>
          <a:p>
            <a:r>
              <a:rPr lang="en-US" sz="1600" dirty="0">
                <a:solidFill>
                  <a:schemeClr val="accent1"/>
                </a:solidFill>
              </a:rPr>
              <a:t>Brands that partner with a studio for tie-ins provide valuable promotion to help build excitement for the film’s release.</a:t>
            </a:r>
          </a:p>
        </p:txBody>
      </p:sp>
    </p:spTree>
    <p:extLst>
      <p:ext uri="{BB962C8B-B14F-4D97-AF65-F5344CB8AC3E}">
        <p14:creationId xmlns:p14="http://schemas.microsoft.com/office/powerpoint/2010/main" val="1694339955"/>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TotalTime>
  <Words>1993</Words>
  <Application>Microsoft Macintosh PowerPoint</Application>
  <PresentationFormat>On-screen Show (16:9)</PresentationFormat>
  <Paragraphs>121</Paragraphs>
  <Slides>23</Slides>
  <Notes>23</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Montserrat</vt:lpstr>
      <vt:lpstr>Oswald</vt:lpstr>
      <vt:lpstr>Futuristic Background by Slidesgo</vt:lpstr>
      <vt:lpstr>Entertainment Business Fundamentals</vt:lpstr>
      <vt:lpstr>REVENUE STREAMS IN ENTERTAINMENT</vt:lpstr>
      <vt:lpstr>REVENUE STREAMS IN ENTERTAINMENT</vt:lpstr>
      <vt:lpstr>EXAMPLES OF ANCILLARY PRODUCTS</vt:lpstr>
      <vt:lpstr>EXAMPLES OF ROYALTIES</vt:lpstr>
      <vt:lpstr>ROYALTY PAYMENTS</vt:lpstr>
      <vt:lpstr>PowerPoint Presentation</vt:lpstr>
      <vt:lpstr>“TOY-READY”</vt:lpstr>
      <vt:lpstr>PRODUCT TIE-INS</vt:lpstr>
      <vt:lpstr>FILM FRANCHISE</vt:lpstr>
      <vt:lpstr>PRODUCT PLACEMENT</vt:lpstr>
      <vt:lpstr>PRODUCT PLACEMENT IN FILM</vt:lpstr>
      <vt:lpstr>PRODUCT PLACEMENT IN TELEVISION</vt:lpstr>
      <vt:lpstr>PRODUCT PLACEMENT IN MUSIC</vt:lpstr>
      <vt:lpstr>PRODUCT PLACEMENT IN BOOKS</vt:lpstr>
      <vt:lpstr>PRODUCT PLACEMENT IN GAMING</vt:lpstr>
      <vt:lpstr>WHAT IS A PRODUCT PLUG?</vt:lpstr>
      <vt:lpstr>74%</vt:lpstr>
      <vt:lpstr>80%</vt:lpstr>
      <vt:lpstr>REVERSE PRODUCT PLACEMENT</vt:lpstr>
      <vt:lpstr>REVERSE PRODUCT PLACEMENT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Financial Structure of the Entertainment Business</dc:title>
  <cp:lastModifiedBy>Chris Lindauer</cp:lastModifiedBy>
  <cp:revision>21</cp:revision>
  <dcterms:modified xsi:type="dcterms:W3CDTF">2021-08-06T23:44:01Z</dcterms:modified>
</cp:coreProperties>
</file>