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1"/>
  </p:sldMasterIdLst>
  <p:notesMasterIdLst>
    <p:notesMasterId r:id="rId15"/>
  </p:notesMasterIdLst>
  <p:sldIdLst>
    <p:sldId id="256" r:id="rId2"/>
    <p:sldId id="310" r:id="rId3"/>
    <p:sldId id="257" r:id="rId4"/>
    <p:sldId id="259" r:id="rId5"/>
    <p:sldId id="311" r:id="rId6"/>
    <p:sldId id="345" r:id="rId7"/>
    <p:sldId id="312" r:id="rId8"/>
    <p:sldId id="313" r:id="rId9"/>
    <p:sldId id="314" r:id="rId10"/>
    <p:sldId id="315" r:id="rId11"/>
    <p:sldId id="316" r:id="rId12"/>
    <p:sldId id="317" r:id="rId13"/>
    <p:sldId id="344" r:id="rId1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E786499-A691-4837-8752-AE60FA23A306}">
  <a:tblStyle styleId="{0E786499-A691-4837-8752-AE60FA23A3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28"/>
    <p:restoredTop sz="94694"/>
  </p:normalViewPr>
  <p:slideViewPr>
    <p:cSldViewPr snapToGrid="0">
      <p:cViewPr varScale="1">
        <p:scale>
          <a:sx n="119" d="100"/>
          <a:sy n="119" d="100"/>
        </p:scale>
        <p:origin x="192" y="8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729023341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729023341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933636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729023341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729023341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439212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729023341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729023341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247171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14"/>
        <p:cNvGrpSpPr/>
        <p:nvPr/>
      </p:nvGrpSpPr>
      <p:grpSpPr>
        <a:xfrm>
          <a:off x="0" y="0"/>
          <a:ext cx="0" cy="0"/>
          <a:chOff x="0" y="0"/>
          <a:chExt cx="0" cy="0"/>
        </a:xfrm>
      </p:grpSpPr>
      <p:sp>
        <p:nvSpPr>
          <p:cNvPr id="14615" name="Google Shape;14615;g7f9262ee2f_0_244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16" name="Google Shape;14616;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97894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e6619a160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e6619a160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729023341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729023341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783714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3"/>
        <p:cNvGrpSpPr/>
        <p:nvPr/>
      </p:nvGrpSpPr>
      <p:grpSpPr>
        <a:xfrm>
          <a:off x="0" y="0"/>
          <a:ext cx="0" cy="0"/>
          <a:chOff x="0" y="0"/>
          <a:chExt cx="0" cy="0"/>
        </a:xfrm>
      </p:grpSpPr>
      <p:sp>
        <p:nvSpPr>
          <p:cNvPr id="2174" name="Google Shape;2174;g7f9262ee2f_0_263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5" name="Google Shape;2175;g7f9262ee2f_0_263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823231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729023341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729023341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053798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729023341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729023341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895848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729023341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729023341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328245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17" name="Google Shape;17;p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SECTION_TITLE_AND_DESCRIPTION_1_1_3">
    <p:spTree>
      <p:nvGrpSpPr>
        <p:cNvPr id="1" name="Shape 44"/>
        <p:cNvGrpSpPr/>
        <p:nvPr/>
      </p:nvGrpSpPr>
      <p:grpSpPr>
        <a:xfrm>
          <a:off x="0" y="0"/>
          <a:ext cx="0" cy="0"/>
          <a:chOff x="0" y="0"/>
          <a:chExt cx="0" cy="0"/>
        </a:xfrm>
      </p:grpSpPr>
      <p:sp>
        <p:nvSpPr>
          <p:cNvPr id="45" name="Google Shape;45;p14"/>
          <p:cNvSpPr txBox="1">
            <a:spLocks noGrp="1"/>
          </p:cNvSpPr>
          <p:nvPr>
            <p:ph type="title"/>
          </p:nvPr>
        </p:nvSpPr>
        <p:spPr>
          <a:xfrm>
            <a:off x="353849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6" name="Google Shape;46;p14"/>
          <p:cNvSpPr txBox="1">
            <a:spLocks noGrp="1"/>
          </p:cNvSpPr>
          <p:nvPr>
            <p:ph type="subTitle" idx="1"/>
          </p:nvPr>
        </p:nvSpPr>
        <p:spPr>
          <a:xfrm>
            <a:off x="353849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7" name="Google Shape;47;p14"/>
          <p:cNvSpPr txBox="1">
            <a:spLocks noGrp="1"/>
          </p:cNvSpPr>
          <p:nvPr>
            <p:ph type="title" idx="2"/>
          </p:nvPr>
        </p:nvSpPr>
        <p:spPr>
          <a:xfrm>
            <a:off x="6028553"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8" name="Google Shape;48;p14"/>
          <p:cNvSpPr txBox="1">
            <a:spLocks noGrp="1"/>
          </p:cNvSpPr>
          <p:nvPr>
            <p:ph type="subTitle" idx="3"/>
          </p:nvPr>
        </p:nvSpPr>
        <p:spPr>
          <a:xfrm>
            <a:off x="6028553"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9" name="Google Shape;49;p14"/>
          <p:cNvSpPr txBox="1">
            <a:spLocks noGrp="1"/>
          </p:cNvSpPr>
          <p:nvPr>
            <p:ph type="title" idx="4"/>
          </p:nvPr>
        </p:nvSpPr>
        <p:spPr>
          <a:xfrm>
            <a:off x="104844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50" name="Google Shape;50;p14"/>
          <p:cNvSpPr txBox="1">
            <a:spLocks noGrp="1"/>
          </p:cNvSpPr>
          <p:nvPr>
            <p:ph type="subTitle" idx="5"/>
          </p:nvPr>
        </p:nvSpPr>
        <p:spPr>
          <a:xfrm>
            <a:off x="104844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1" name="Google Shape;51;p14"/>
          <p:cNvSpPr txBox="1">
            <a:spLocks noGrp="1"/>
          </p:cNvSpPr>
          <p:nvPr>
            <p:ph type="title" idx="6" hasCustomPrompt="1"/>
          </p:nvPr>
        </p:nvSpPr>
        <p:spPr>
          <a:xfrm>
            <a:off x="10484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a:spLocks noGrp="1"/>
          </p:cNvSpPr>
          <p:nvPr>
            <p:ph type="title" idx="7" hasCustomPrompt="1"/>
          </p:nvPr>
        </p:nvSpPr>
        <p:spPr>
          <a:xfrm>
            <a:off x="353850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a:spLocks noGrp="1"/>
          </p:cNvSpPr>
          <p:nvPr>
            <p:ph type="title" idx="8" hasCustomPrompt="1"/>
          </p:nvPr>
        </p:nvSpPr>
        <p:spPr>
          <a:xfrm>
            <a:off x="60285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2"/>
        <p:cNvGrpSpPr/>
        <p:nvPr/>
      </p:nvGrpSpPr>
      <p:grpSpPr>
        <a:xfrm>
          <a:off x="0" y="0"/>
          <a:ext cx="0" cy="0"/>
          <a:chOff x="0" y="0"/>
          <a:chExt cx="0" cy="0"/>
        </a:xfrm>
      </p:grpSpPr>
      <p:sp>
        <p:nvSpPr>
          <p:cNvPr id="23" name="Google Shape;23;p6"/>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151060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9">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8" r:id="rId4"/>
    <p:sldLayoutId id="2147483659" r:id="rId5"/>
    <p:sldLayoutId id="2147483660" r:id="rId6"/>
    <p:sldLayoutId id="2147483684"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3" Type="http://schemas.openxmlformats.org/officeDocument/2006/relationships/image" Target="../media/image2.png"/><Relationship Id="rId7" Type="http://schemas.openxmlformats.org/officeDocument/2006/relationships/image" Target="../media/image6.svg"/><Relationship Id="rId12"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1975556" y="1950100"/>
            <a:ext cx="4992544"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dirty="0">
                <a:latin typeface="Arial"/>
                <a:ea typeface="Arial"/>
                <a:cs typeface="Arial"/>
                <a:sym typeface="Arial"/>
              </a:rPr>
              <a:t>MARKET RESEARCH</a:t>
            </a: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dirty="0">
                <a:latin typeface="Arial"/>
                <a:ea typeface="Arial"/>
                <a:cs typeface="Arial"/>
                <a:sym typeface="Arial"/>
              </a:rPr>
              <a:t>LESSON 4.6</a:t>
            </a:r>
            <a:endParaRPr sz="2200" b="0" dirty="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2021. Sports Career Consulting, LLC.</a:t>
            </a:r>
            <a:endParaRPr sz="70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5"/>
          <p:cNvSpPr txBox="1">
            <a:spLocks noGrp="1"/>
          </p:cNvSpPr>
          <p:nvPr>
            <p:ph type="title"/>
          </p:nvPr>
        </p:nvSpPr>
        <p:spPr>
          <a:xfrm>
            <a:off x="938499" y="445025"/>
            <a:ext cx="5552611" cy="68386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MARKET RESEARCH APPLICATION</a:t>
            </a:r>
          </a:p>
        </p:txBody>
      </p:sp>
      <p:sp>
        <p:nvSpPr>
          <p:cNvPr id="236" name="Google Shape;236;p45"/>
          <p:cNvSpPr txBox="1">
            <a:spLocks noGrp="1"/>
          </p:cNvSpPr>
          <p:nvPr>
            <p:ph type="body" idx="1"/>
          </p:nvPr>
        </p:nvSpPr>
        <p:spPr>
          <a:xfrm>
            <a:off x="938500" y="1103444"/>
            <a:ext cx="7336256" cy="346855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latin typeface="Arial"/>
                <a:ea typeface="Arial"/>
                <a:cs typeface="Arial"/>
                <a:sym typeface="Arial"/>
              </a:rPr>
              <a:t>There are all kinds of applications where market research would benefit sports and entertainment organizations from all segments of the industry. </a:t>
            </a:r>
          </a:p>
          <a:p>
            <a:pPr marL="0" lvl="0" indent="0" algn="l" rtl="0">
              <a:spcBef>
                <a:spcPts val="0"/>
              </a:spcBef>
              <a:spcAft>
                <a:spcPts val="0"/>
              </a:spcAft>
              <a:buNone/>
            </a:pPr>
            <a:endParaRPr lang="en-US" sz="800" dirty="0">
              <a:latin typeface="Arial"/>
              <a:ea typeface="Arial"/>
              <a:cs typeface="Arial"/>
              <a:sym typeface="Arial"/>
            </a:endParaRPr>
          </a:p>
          <a:p>
            <a:pPr marL="0" lvl="0" indent="0" algn="l" rtl="0">
              <a:spcBef>
                <a:spcPts val="0"/>
              </a:spcBef>
              <a:spcAft>
                <a:spcPts val="0"/>
              </a:spcAft>
              <a:buNone/>
            </a:pPr>
            <a:r>
              <a:rPr lang="en-US" sz="1800" dirty="0">
                <a:solidFill>
                  <a:schemeClr val="bg1"/>
                </a:solidFill>
                <a:latin typeface="Arial"/>
                <a:ea typeface="Arial"/>
                <a:cs typeface="Arial"/>
                <a:sym typeface="Arial"/>
              </a:rPr>
              <a:t>Examples</a:t>
            </a:r>
            <a:r>
              <a:rPr lang="en-US" sz="1800" dirty="0">
                <a:solidFill>
                  <a:srgbClr val="FFC000"/>
                </a:solidFill>
                <a:latin typeface="Arial"/>
                <a:ea typeface="Arial"/>
                <a:cs typeface="Arial"/>
                <a:sym typeface="Arial"/>
              </a:rPr>
              <a:t> </a:t>
            </a:r>
            <a:r>
              <a:rPr lang="en-US" sz="1800" dirty="0">
                <a:latin typeface="Arial"/>
                <a:ea typeface="Arial"/>
                <a:cs typeface="Arial"/>
                <a:sym typeface="Arial"/>
              </a:rPr>
              <a:t>consists of:</a:t>
            </a:r>
          </a:p>
          <a:p>
            <a:pPr marL="0" lvl="0" indent="0" algn="l" rtl="0">
              <a:spcBef>
                <a:spcPts val="0"/>
              </a:spcBef>
              <a:spcAft>
                <a:spcPts val="0"/>
              </a:spcAft>
              <a:buNone/>
            </a:pPr>
            <a:endParaRPr lang="en-US" sz="800" dirty="0">
              <a:latin typeface="Arial"/>
              <a:ea typeface="Arial"/>
              <a:cs typeface="Arial"/>
              <a:sym typeface="Arial"/>
            </a:endParaRPr>
          </a:p>
          <a:p>
            <a:pPr marL="0" lvl="0" indent="0" algn="l" defTabSz="463550" rtl="0">
              <a:spcBef>
                <a:spcPts val="0"/>
              </a:spcBef>
              <a:spcAft>
                <a:spcPts val="0"/>
              </a:spcAft>
              <a:buNone/>
            </a:pPr>
            <a:r>
              <a:rPr lang="en-US" sz="1800" dirty="0">
                <a:latin typeface="Arial"/>
                <a:ea typeface="Arial"/>
                <a:cs typeface="Arial"/>
                <a:sym typeface="Arial"/>
              </a:rPr>
              <a:t>●	Sport participation </a:t>
            </a:r>
          </a:p>
          <a:p>
            <a:pPr marL="0" lvl="0" indent="0" algn="l" defTabSz="463550" rtl="0">
              <a:spcBef>
                <a:spcPts val="0"/>
              </a:spcBef>
              <a:spcAft>
                <a:spcPts val="0"/>
              </a:spcAft>
              <a:buNone/>
            </a:pPr>
            <a:r>
              <a:rPr lang="en-US" sz="1800" dirty="0">
                <a:latin typeface="Arial"/>
                <a:ea typeface="Arial"/>
                <a:cs typeface="Arial"/>
                <a:sym typeface="Arial"/>
              </a:rPr>
              <a:t>●	Violence in sports</a:t>
            </a:r>
          </a:p>
          <a:p>
            <a:pPr marL="0" lvl="0" indent="0" algn="l" defTabSz="463550" rtl="0">
              <a:spcBef>
                <a:spcPts val="0"/>
              </a:spcBef>
              <a:spcAft>
                <a:spcPts val="0"/>
              </a:spcAft>
              <a:buNone/>
            </a:pPr>
            <a:r>
              <a:rPr lang="en-US" sz="1800" dirty="0">
                <a:latin typeface="Arial"/>
                <a:ea typeface="Arial"/>
                <a:cs typeface="Arial"/>
                <a:sym typeface="Arial"/>
              </a:rPr>
              <a:t>●	Advertising</a:t>
            </a:r>
          </a:p>
          <a:p>
            <a:pPr marL="0" lvl="0" indent="0" algn="l" defTabSz="463550" rtl="0">
              <a:spcBef>
                <a:spcPts val="0"/>
              </a:spcBef>
              <a:spcAft>
                <a:spcPts val="0"/>
              </a:spcAft>
              <a:buNone/>
            </a:pPr>
            <a:r>
              <a:rPr lang="en-US" sz="1800" dirty="0">
                <a:latin typeface="Arial"/>
                <a:ea typeface="Arial"/>
                <a:cs typeface="Arial"/>
                <a:sym typeface="Arial"/>
              </a:rPr>
              <a:t>●	Media outlets</a:t>
            </a:r>
          </a:p>
          <a:p>
            <a:pPr marL="0" lvl="0" indent="0" algn="l" defTabSz="463550" rtl="0">
              <a:spcBef>
                <a:spcPts val="0"/>
              </a:spcBef>
              <a:spcAft>
                <a:spcPts val="0"/>
              </a:spcAft>
              <a:buNone/>
            </a:pPr>
            <a:r>
              <a:rPr lang="en-US" sz="1800" dirty="0">
                <a:latin typeface="Arial"/>
                <a:ea typeface="Arial"/>
                <a:cs typeface="Arial"/>
                <a:sym typeface="Arial"/>
              </a:rPr>
              <a:t>●	Viewer and listener ratings</a:t>
            </a:r>
          </a:p>
          <a:p>
            <a:pPr marL="0" lvl="0" indent="0" algn="l" defTabSz="463550" rtl="0">
              <a:spcBef>
                <a:spcPts val="0"/>
              </a:spcBef>
              <a:spcAft>
                <a:spcPts val="0"/>
              </a:spcAft>
              <a:buNone/>
            </a:pPr>
            <a:r>
              <a:rPr lang="en-US" sz="1800" dirty="0">
                <a:latin typeface="Arial"/>
                <a:ea typeface="Arial"/>
                <a:cs typeface="Arial"/>
                <a:sym typeface="Arial"/>
              </a:rPr>
              <a:t>●	Financing</a:t>
            </a:r>
          </a:p>
          <a:p>
            <a:pPr marL="0" lvl="0" indent="0" algn="l" defTabSz="463550" rtl="0">
              <a:spcBef>
                <a:spcPts val="0"/>
              </a:spcBef>
              <a:spcAft>
                <a:spcPts val="0"/>
              </a:spcAft>
              <a:buNone/>
            </a:pPr>
            <a:r>
              <a:rPr lang="en-US" sz="1800" dirty="0">
                <a:latin typeface="Arial"/>
                <a:ea typeface="Arial"/>
                <a:cs typeface="Arial"/>
                <a:sym typeface="Arial"/>
              </a:rPr>
              <a:t>●	Effectiveness of marketing efforts</a:t>
            </a:r>
          </a:p>
        </p:txBody>
      </p:sp>
      <p:cxnSp>
        <p:nvCxnSpPr>
          <p:cNvPr id="237" name="Google Shape;237;p45"/>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38" name="Google Shape;238;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9" name="Google Shape;239;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677362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5"/>
          <p:cNvSpPr txBox="1">
            <a:spLocks noGrp="1"/>
          </p:cNvSpPr>
          <p:nvPr>
            <p:ph type="title"/>
          </p:nvPr>
        </p:nvSpPr>
        <p:spPr>
          <a:xfrm>
            <a:off x="938499" y="445025"/>
            <a:ext cx="5552611" cy="68386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MARKET RESEARCH EXAMPLE</a:t>
            </a:r>
          </a:p>
        </p:txBody>
      </p:sp>
      <p:sp>
        <p:nvSpPr>
          <p:cNvPr id="236" name="Google Shape;236;p45"/>
          <p:cNvSpPr txBox="1">
            <a:spLocks noGrp="1"/>
          </p:cNvSpPr>
          <p:nvPr>
            <p:ph type="body" idx="1"/>
          </p:nvPr>
        </p:nvSpPr>
        <p:spPr>
          <a:xfrm>
            <a:off x="938500" y="1103444"/>
            <a:ext cx="7336256" cy="346855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latin typeface="Arial"/>
                <a:ea typeface="Arial"/>
                <a:cs typeface="Arial"/>
                <a:sym typeface="Arial"/>
              </a:rPr>
              <a:t>U.S. consumers have typically shown unwavering support for the NFL, MLB, NBA, NHL, College Football and Basketball, NASCAR and the Olympics (53 percent of American adults are “Avid Fans” at least one of these sports).  However, after these traditionally supported fan favorites, the list includes sports like Figure Skating, Gymnastics, Men’s Golf, High School Sports and Pro Boxing. </a:t>
            </a:r>
          </a:p>
        </p:txBody>
      </p:sp>
      <p:cxnSp>
        <p:nvCxnSpPr>
          <p:cNvPr id="237" name="Google Shape;237;p45"/>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38" name="Google Shape;238;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9" name="Google Shape;239;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2541472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5"/>
          <p:cNvSpPr txBox="1">
            <a:spLocks noGrp="1"/>
          </p:cNvSpPr>
          <p:nvPr>
            <p:ph type="title"/>
          </p:nvPr>
        </p:nvSpPr>
        <p:spPr>
          <a:xfrm>
            <a:off x="938499" y="445025"/>
            <a:ext cx="5552611" cy="68386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MARKET RESEARCH EXAMPLE</a:t>
            </a:r>
          </a:p>
        </p:txBody>
      </p:sp>
      <p:sp>
        <p:nvSpPr>
          <p:cNvPr id="236" name="Google Shape;236;p45"/>
          <p:cNvSpPr txBox="1">
            <a:spLocks noGrp="1"/>
          </p:cNvSpPr>
          <p:nvPr>
            <p:ph type="body" idx="1"/>
          </p:nvPr>
        </p:nvSpPr>
        <p:spPr>
          <a:xfrm>
            <a:off x="938500" y="1103444"/>
            <a:ext cx="7336256" cy="346855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latin typeface="Arial"/>
                <a:ea typeface="Arial"/>
                <a:cs typeface="Arial"/>
                <a:sym typeface="Arial"/>
              </a:rPr>
              <a:t>Why does this matter?</a:t>
            </a:r>
          </a:p>
          <a:p>
            <a:pPr marL="0" lvl="0" indent="0" algn="l" rtl="0">
              <a:spcBef>
                <a:spcPts val="0"/>
              </a:spcBef>
              <a:spcAft>
                <a:spcPts val="0"/>
              </a:spcAft>
              <a:buNone/>
            </a:pPr>
            <a:endParaRPr lang="en-US" sz="1800" dirty="0">
              <a:latin typeface="Arial"/>
              <a:ea typeface="Arial"/>
              <a:cs typeface="Arial"/>
              <a:sym typeface="Arial"/>
            </a:endParaRPr>
          </a:p>
          <a:p>
            <a:pPr marL="0" lvl="0" indent="0" algn="l" rtl="0">
              <a:spcBef>
                <a:spcPts val="0"/>
              </a:spcBef>
              <a:spcAft>
                <a:spcPts val="0"/>
              </a:spcAft>
              <a:buNone/>
            </a:pPr>
            <a:r>
              <a:rPr lang="en-US" sz="1600" dirty="0">
                <a:latin typeface="Arial"/>
                <a:ea typeface="Arial"/>
                <a:cs typeface="Arial"/>
                <a:sym typeface="Arial"/>
              </a:rPr>
              <a:t>“American sports fans have been opening their minds and wallets to a host of diverse sports. Avid Fans of these sports are often characterized by distinct audience demographics. For instance, 73% of Avid Gymnastics Fans are female and 81% of Avid Figure Skating Fans are female.  This is a unique demographic makeup since Avid Fans of sports like the Olympics, Women’s Tennis and the WNBA – classically “female friendly” sports – are only about 50% female. This notable demographic base helps explain findings such as:  Gymnastics Fans are 53% more likely than all American adults to schedule a spa day, 30% more likely to visit a jewelry store and 33% more likely to visit a bridal store. Similarly, Figure Skating Fans are 28% more likely to visit a florist and 27% more likely to visit a dry cleaner.”</a:t>
            </a:r>
          </a:p>
        </p:txBody>
      </p:sp>
      <p:cxnSp>
        <p:nvCxnSpPr>
          <p:cNvPr id="237" name="Google Shape;237;p45"/>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38" name="Google Shape;238;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9" name="Google Shape;239;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81375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617"/>
        <p:cNvGrpSpPr/>
        <p:nvPr/>
      </p:nvGrpSpPr>
      <p:grpSpPr>
        <a:xfrm>
          <a:off x="0" y="0"/>
          <a:ext cx="0" cy="0"/>
          <a:chOff x="0" y="0"/>
          <a:chExt cx="0" cy="0"/>
        </a:xfrm>
      </p:grpSpPr>
      <p:pic>
        <p:nvPicPr>
          <p:cNvPr id="14619" name="Google Shape;14619;p9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4620" name="Google Shape;14620;p9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3" name="Picture 2">
            <a:extLst>
              <a:ext uri="{FF2B5EF4-FFF2-40B4-BE49-F238E27FC236}">
                <a16:creationId xmlns:a16="http://schemas.microsoft.com/office/drawing/2014/main" id="{4394A538-E812-48E8-9A7A-656E1701ABE4}"/>
              </a:ext>
            </a:extLst>
          </p:cNvPr>
          <p:cNvPicPr>
            <a:picLocks noChangeAspect="1"/>
          </p:cNvPicPr>
          <p:nvPr/>
        </p:nvPicPr>
        <p:blipFill>
          <a:blip r:embed="rId4"/>
          <a:stretch>
            <a:fillRect/>
          </a:stretch>
        </p:blipFill>
        <p:spPr>
          <a:xfrm>
            <a:off x="3395370" y="2300949"/>
            <a:ext cx="2353260" cy="81693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1185333" y="776055"/>
            <a:ext cx="6750756"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dirty="0">
                <a:latin typeface="Arial"/>
                <a:ea typeface="Arial"/>
                <a:cs typeface="Arial"/>
                <a:sym typeface="Arial"/>
              </a:rPr>
              <a:t>MARKET RESEARCH</a:t>
            </a:r>
          </a:p>
        </p:txBody>
      </p:sp>
      <p:sp>
        <p:nvSpPr>
          <p:cNvPr id="163" name="Google Shape;163;p38"/>
          <p:cNvSpPr txBox="1">
            <a:spLocks noGrp="1"/>
          </p:cNvSpPr>
          <p:nvPr>
            <p:ph type="ctrTitle"/>
          </p:nvPr>
        </p:nvSpPr>
        <p:spPr>
          <a:xfrm>
            <a:off x="1417620" y="1709675"/>
            <a:ext cx="6308760" cy="2013072"/>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sz="2000" b="0" dirty="0">
                <a:solidFill>
                  <a:schemeClr val="accent1"/>
                </a:solidFill>
                <a:latin typeface="Arial"/>
                <a:cs typeface="Arial"/>
                <a:sym typeface="Arial"/>
              </a:rPr>
              <a:t>Market research </a:t>
            </a:r>
            <a:r>
              <a:rPr lang="en-US" sz="2000" b="0" dirty="0">
                <a:solidFill>
                  <a:schemeClr val="bg1"/>
                </a:solidFill>
                <a:latin typeface="Arial"/>
                <a:cs typeface="Arial"/>
                <a:sym typeface="Arial"/>
              </a:rPr>
              <a:t>is the process of systematically collecting, recording, analyzing, and presenting data related to marketing goods and services.  The data uncovered through research provides an opportunity for sports business professionals to get to know their customers and build marketing strategies accordingly.</a:t>
            </a:r>
            <a:endParaRPr sz="2000" b="0" dirty="0">
              <a:solidFill>
                <a:schemeClr val="bg1"/>
              </a:solidFill>
              <a:latin typeface="Arial"/>
              <a:ea typeface="Arial"/>
              <a:cs typeface="Arial"/>
              <a:sym typeface="Arial"/>
            </a:endParaRPr>
          </a:p>
        </p:txBody>
      </p:sp>
      <p:cxnSp>
        <p:nvCxnSpPr>
          <p:cNvPr id="164" name="Google Shape;164;p38"/>
          <p:cNvCxnSpPr/>
          <p:nvPr/>
        </p:nvCxnSpPr>
        <p:spPr>
          <a:xfrm>
            <a:off x="3190500" y="1594327"/>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2021. Sports Career Consulting, LLC.</a:t>
            </a:r>
            <a:endParaRPr sz="700">
              <a:solidFill>
                <a:schemeClr val="accent5"/>
              </a:solidFill>
            </a:endParaRPr>
          </a:p>
        </p:txBody>
      </p:sp>
    </p:spTree>
    <p:extLst>
      <p:ext uri="{BB962C8B-B14F-4D97-AF65-F5344CB8AC3E}">
        <p14:creationId xmlns:p14="http://schemas.microsoft.com/office/powerpoint/2010/main" val="4272955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MARKET RESEARCH DATA</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051800"/>
            <a:ext cx="7172100" cy="303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dirty="0">
                <a:latin typeface="Arial"/>
                <a:ea typeface="Arial"/>
                <a:cs typeface="Arial"/>
                <a:sym typeface="Arial"/>
              </a:rPr>
              <a:t>Marketing research gathers data relating to groups of people who could potentially be identified as a company’s target audience.</a:t>
            </a:r>
          </a:p>
          <a:p>
            <a:pPr marL="0" lvl="0" indent="0" algn="l" rtl="0">
              <a:spcBef>
                <a:spcPts val="0"/>
              </a:spcBef>
              <a:spcAft>
                <a:spcPts val="0"/>
              </a:spcAft>
              <a:buNone/>
            </a:pPr>
            <a:endParaRPr sz="1600" dirty="0">
              <a:latin typeface="Arial"/>
              <a:ea typeface="Arial"/>
              <a:cs typeface="Arial"/>
              <a:sym typeface="Arial"/>
            </a:endParaRPr>
          </a:p>
          <a:p>
            <a:pPr marL="0" lvl="0" indent="0" algn="l" rtl="0">
              <a:spcBef>
                <a:spcPts val="0"/>
              </a:spcBef>
              <a:spcAft>
                <a:spcPts val="1600"/>
              </a:spcAft>
              <a:buNone/>
            </a:pPr>
            <a:r>
              <a:rPr lang="en-US" sz="1600" dirty="0">
                <a:latin typeface="Arial"/>
                <a:ea typeface="Arial"/>
                <a:cs typeface="Arial"/>
                <a:sym typeface="Arial"/>
              </a:rPr>
              <a:t>These marketplace groups include:</a:t>
            </a:r>
          </a:p>
          <a:p>
            <a:pPr marL="0" lvl="0" indent="0" algn="l" defTabSz="395288" rtl="0">
              <a:spcBef>
                <a:spcPts val="0"/>
              </a:spcBef>
              <a:spcAft>
                <a:spcPts val="600"/>
              </a:spcAft>
              <a:buNone/>
            </a:pPr>
            <a:r>
              <a:rPr lang="en-US" sz="1600" dirty="0">
                <a:latin typeface="Arial"/>
                <a:ea typeface="Arial"/>
                <a:cs typeface="Arial"/>
                <a:sym typeface="Arial"/>
              </a:rPr>
              <a:t>●	Consumers</a:t>
            </a:r>
          </a:p>
          <a:p>
            <a:pPr marL="0" lvl="0" indent="0" algn="l" defTabSz="395288" rtl="0">
              <a:spcBef>
                <a:spcPts val="0"/>
              </a:spcBef>
              <a:spcAft>
                <a:spcPts val="600"/>
              </a:spcAft>
              <a:buNone/>
            </a:pPr>
            <a:r>
              <a:rPr lang="en-US" sz="1600" dirty="0">
                <a:latin typeface="Arial"/>
                <a:ea typeface="Arial"/>
                <a:cs typeface="Arial"/>
                <a:sym typeface="Arial"/>
              </a:rPr>
              <a:t>●	Competitors</a:t>
            </a:r>
          </a:p>
          <a:p>
            <a:pPr marL="0" lvl="0" indent="0" algn="l" defTabSz="395288" rtl="0">
              <a:spcBef>
                <a:spcPts val="0"/>
              </a:spcBef>
              <a:spcAft>
                <a:spcPts val="600"/>
              </a:spcAft>
              <a:buNone/>
            </a:pPr>
            <a:r>
              <a:rPr lang="en-US" sz="1600" dirty="0">
                <a:latin typeface="Arial"/>
                <a:ea typeface="Arial"/>
                <a:cs typeface="Arial"/>
                <a:sym typeface="Arial"/>
              </a:rPr>
              <a:t>●	Culture/climate</a:t>
            </a:r>
          </a:p>
          <a:p>
            <a:pPr marL="0" lvl="0" indent="0" algn="l" defTabSz="395288" rtl="0">
              <a:spcBef>
                <a:spcPts val="0"/>
              </a:spcBef>
              <a:spcAft>
                <a:spcPts val="600"/>
              </a:spcAft>
              <a:buNone/>
            </a:pPr>
            <a:r>
              <a:rPr lang="en-US" sz="1600" dirty="0">
                <a:latin typeface="Arial"/>
                <a:ea typeface="Arial"/>
                <a:cs typeface="Arial"/>
                <a:sym typeface="Arial"/>
              </a:rPr>
              <a:t>●	Company</a:t>
            </a:r>
          </a:p>
          <a:p>
            <a:pPr marL="0" lvl="0" indent="0" algn="l" rtl="0">
              <a:spcBef>
                <a:spcPts val="0"/>
              </a:spcBef>
              <a:spcAft>
                <a:spcPts val="1600"/>
              </a:spcAft>
              <a:buNone/>
            </a:pPr>
            <a:endParaRPr lang="en-US" dirty="0">
              <a:latin typeface="Arial"/>
              <a:ea typeface="Arial"/>
              <a:cs typeface="Arial"/>
              <a:sym typeface="Arial"/>
            </a:endParaRPr>
          </a:p>
          <a:p>
            <a:pPr marL="0" lvl="0" indent="0" algn="l" rtl="0">
              <a:spcBef>
                <a:spcPts val="0"/>
              </a:spcBef>
              <a:spcAft>
                <a:spcPts val="1600"/>
              </a:spcAft>
              <a:buNone/>
            </a:pPr>
            <a:endParaRPr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41"/>
          <p:cNvSpPr txBox="1">
            <a:spLocks noGrp="1"/>
          </p:cNvSpPr>
          <p:nvPr>
            <p:ph type="title" idx="6"/>
          </p:nvPr>
        </p:nvSpPr>
        <p:spPr>
          <a:xfrm>
            <a:off x="1626078" y="1770700"/>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STEP 1</a:t>
            </a:r>
            <a:endParaRPr dirty="0"/>
          </a:p>
        </p:txBody>
      </p:sp>
      <p:sp>
        <p:nvSpPr>
          <p:cNvPr id="199" name="Google Shape;199;p41"/>
          <p:cNvSpPr txBox="1">
            <a:spLocks noGrp="1"/>
          </p:cNvSpPr>
          <p:nvPr>
            <p:ph type="subTitle" idx="1"/>
          </p:nvPr>
        </p:nvSpPr>
        <p:spPr>
          <a:xfrm>
            <a:off x="5452484" y="2658665"/>
            <a:ext cx="2461077" cy="54839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Select and design research</a:t>
            </a:r>
            <a:endParaRPr dirty="0"/>
          </a:p>
        </p:txBody>
      </p:sp>
      <p:sp>
        <p:nvSpPr>
          <p:cNvPr id="203" name="Google Shape;203;p41"/>
          <p:cNvSpPr txBox="1">
            <a:spLocks noGrp="1"/>
          </p:cNvSpPr>
          <p:nvPr>
            <p:ph type="subTitle" idx="5"/>
          </p:nvPr>
        </p:nvSpPr>
        <p:spPr>
          <a:xfrm>
            <a:off x="1341667" y="2658665"/>
            <a:ext cx="2635821"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Identify the problem, concern or additional desired information to be gathered</a:t>
            </a:r>
            <a:endParaRPr dirty="0"/>
          </a:p>
        </p:txBody>
      </p:sp>
      <p:sp>
        <p:nvSpPr>
          <p:cNvPr id="204" name="Google Shape;204;p41"/>
          <p:cNvSpPr txBox="1">
            <a:spLocks noGrp="1"/>
          </p:cNvSpPr>
          <p:nvPr>
            <p:ph type="title" idx="7"/>
          </p:nvPr>
        </p:nvSpPr>
        <p:spPr>
          <a:xfrm>
            <a:off x="5649523" y="1770700"/>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STEP 2</a:t>
            </a:r>
            <a:endParaRPr dirty="0"/>
          </a:p>
        </p:txBody>
      </p:sp>
      <p:cxnSp>
        <p:nvCxnSpPr>
          <p:cNvPr id="206" name="Google Shape;206;p41"/>
          <p:cNvCxnSpPr/>
          <p:nvPr/>
        </p:nvCxnSpPr>
        <p:spPr>
          <a:xfrm>
            <a:off x="2460978" y="25461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07" name="Google Shape;207;p41"/>
          <p:cNvCxnSpPr/>
          <p:nvPr/>
        </p:nvCxnSpPr>
        <p:spPr>
          <a:xfrm>
            <a:off x="6484423" y="25461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2" name="Google Shape;171;p39">
            <a:extLst>
              <a:ext uri="{FF2B5EF4-FFF2-40B4-BE49-F238E27FC236}">
                <a16:creationId xmlns:a16="http://schemas.microsoft.com/office/drawing/2014/main" id="{B55ABE37-E68F-4879-AF57-FC36F1F92CF5}"/>
              </a:ext>
            </a:extLst>
          </p:cNvPr>
          <p:cNvSpPr txBox="1">
            <a:spLocks/>
          </p:cNvSpPr>
          <p:nvPr/>
        </p:nvSpPr>
        <p:spPr>
          <a:xfrm>
            <a:off x="938500" y="445025"/>
            <a:ext cx="5735700" cy="54839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1800"/>
              <a:buFont typeface="Montserrat"/>
              <a:buNone/>
              <a:defRPr sz="1800" b="1" i="0" u="none" strike="noStrike" cap="none">
                <a:solidFill>
                  <a:schemeClr val="lt1"/>
                </a:solidFill>
                <a:latin typeface="Arial"/>
                <a:ea typeface="Arial"/>
                <a:cs typeface="Arial"/>
                <a:sym typeface="Arial"/>
              </a:defRPr>
            </a:lvl1pPr>
            <a:lvl2pPr marR="0" lvl="1"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2pPr>
            <a:lvl3pPr marR="0" lvl="2"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3pPr>
            <a:lvl4pPr marR="0" lvl="3"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4pPr>
            <a:lvl5pPr marR="0" lvl="4"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5pPr>
            <a:lvl6pPr marR="0" lvl="5"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6pPr>
            <a:lvl7pPr marR="0" lvl="6"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7pPr>
            <a:lvl8pPr marR="0" lvl="7"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8pPr>
            <a:lvl9pPr marR="0" lvl="8"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9pPr>
          </a:lstStyle>
          <a:p>
            <a:pPr algn="l"/>
            <a:r>
              <a:rPr lang="en-US" sz="2400" dirty="0">
                <a:solidFill>
                  <a:schemeClr val="accent1"/>
                </a:solidFill>
                <a:sym typeface="Montserrat"/>
              </a:rPr>
              <a:t>THE RESEARCH PROCESS</a:t>
            </a:r>
          </a:p>
        </p:txBody>
      </p:sp>
      <p:sp>
        <p:nvSpPr>
          <p:cNvPr id="23" name="Google Shape;172;p39">
            <a:extLst>
              <a:ext uri="{FF2B5EF4-FFF2-40B4-BE49-F238E27FC236}">
                <a16:creationId xmlns:a16="http://schemas.microsoft.com/office/drawing/2014/main" id="{EDEA344E-F265-4DDB-9610-A53EC28756B5}"/>
              </a:ext>
            </a:extLst>
          </p:cNvPr>
          <p:cNvSpPr txBox="1">
            <a:spLocks/>
          </p:cNvSpPr>
          <p:nvPr/>
        </p:nvSpPr>
        <p:spPr>
          <a:xfrm>
            <a:off x="938500" y="1001850"/>
            <a:ext cx="7172100" cy="54839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lt1"/>
              </a:buClr>
              <a:buSzPts val="1400"/>
              <a:buFont typeface="Montserrat"/>
              <a:buNone/>
              <a:defRPr sz="1400" b="0" i="0" u="none" strike="noStrike" cap="none">
                <a:solidFill>
                  <a:schemeClr val="lt1"/>
                </a:solidFill>
                <a:latin typeface="Arial"/>
                <a:ea typeface="Arial"/>
                <a:cs typeface="Arial"/>
                <a:sym typeface="Arial"/>
              </a:defRPr>
            </a:lvl1pPr>
            <a:lvl2pPr marL="914400" marR="0" lvl="1"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2pPr>
            <a:lvl3pPr marL="1371600" marR="0" lvl="2"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3pPr>
            <a:lvl4pPr marL="1828800" marR="0" lvl="3"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4pPr>
            <a:lvl5pPr marL="2286000" marR="0" lvl="4"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5pPr>
            <a:lvl6pPr marL="2743200" marR="0" lvl="5"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6pPr>
            <a:lvl7pPr marL="3200400" marR="0" lvl="6"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7pPr>
            <a:lvl8pPr marL="3657600" marR="0" lvl="7"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8pPr>
            <a:lvl9pPr marL="4114800" marR="0" lvl="8"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9pPr>
          </a:lstStyle>
          <a:p>
            <a:pPr marL="0" indent="0" algn="l"/>
            <a:r>
              <a:rPr lang="en-US" sz="1600" dirty="0"/>
              <a:t>Organization tend follow a set process when engaging in the market research process.</a:t>
            </a:r>
          </a:p>
          <a:p>
            <a:pPr marL="0" indent="0" algn="l">
              <a:spcAft>
                <a:spcPts val="1600"/>
              </a:spcAft>
            </a:pPr>
            <a:endParaRPr lang="en-US" dirty="0"/>
          </a:p>
          <a:p>
            <a:pPr marL="0" indent="0" algn="l">
              <a:spcAft>
                <a:spcPts val="1600"/>
              </a:spcAft>
            </a:pPr>
            <a:endParaRPr lang="en-US" dirty="0"/>
          </a:p>
        </p:txBody>
      </p:sp>
      <p:cxnSp>
        <p:nvCxnSpPr>
          <p:cNvPr id="24" name="Google Shape;173;p39">
            <a:extLst>
              <a:ext uri="{FF2B5EF4-FFF2-40B4-BE49-F238E27FC236}">
                <a16:creationId xmlns:a16="http://schemas.microsoft.com/office/drawing/2014/main" id="{6BBF04A2-2D27-40CF-BB52-58B645350832}"/>
              </a:ext>
            </a:extLst>
          </p:cNvPr>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5"/>
          <p:cNvSpPr txBox="1">
            <a:spLocks noGrp="1"/>
          </p:cNvSpPr>
          <p:nvPr>
            <p:ph type="title"/>
          </p:nvPr>
        </p:nvSpPr>
        <p:spPr>
          <a:xfrm>
            <a:off x="938500" y="445025"/>
            <a:ext cx="4629300" cy="68386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THE RESEARCH PROCESS</a:t>
            </a:r>
          </a:p>
        </p:txBody>
      </p:sp>
      <p:sp>
        <p:nvSpPr>
          <p:cNvPr id="236" name="Google Shape;236;p45"/>
          <p:cNvSpPr txBox="1">
            <a:spLocks noGrp="1"/>
          </p:cNvSpPr>
          <p:nvPr>
            <p:ph type="body" idx="1"/>
          </p:nvPr>
        </p:nvSpPr>
        <p:spPr>
          <a:xfrm>
            <a:off x="938500" y="1103444"/>
            <a:ext cx="7336256" cy="33217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latin typeface="Arial"/>
                <a:ea typeface="Arial"/>
                <a:cs typeface="Arial"/>
                <a:sym typeface="Arial"/>
              </a:rPr>
              <a:t>There are two types of research projects that an organization might typically conduct.  </a:t>
            </a:r>
            <a:r>
              <a:rPr lang="en-US" sz="1800" dirty="0">
                <a:solidFill>
                  <a:srgbClr val="FFC000"/>
                </a:solidFill>
                <a:latin typeface="Arial"/>
                <a:ea typeface="Arial"/>
                <a:cs typeface="Arial"/>
                <a:sym typeface="Arial"/>
              </a:rPr>
              <a:t>Primary research </a:t>
            </a:r>
            <a:r>
              <a:rPr lang="en-US" sz="1800" dirty="0">
                <a:latin typeface="Arial"/>
                <a:ea typeface="Arial"/>
                <a:cs typeface="Arial"/>
                <a:sym typeface="Arial"/>
              </a:rPr>
              <a:t>is the original research conducted for a specific marketing situation. </a:t>
            </a:r>
          </a:p>
          <a:p>
            <a:pPr marL="0" lvl="0" indent="0" algn="l" rtl="0">
              <a:spcBef>
                <a:spcPts val="0"/>
              </a:spcBef>
              <a:spcAft>
                <a:spcPts val="0"/>
              </a:spcAft>
              <a:buNone/>
            </a:pPr>
            <a:endParaRPr lang="en-US" sz="1800" dirty="0">
              <a:latin typeface="Arial"/>
              <a:ea typeface="Arial"/>
              <a:cs typeface="Arial"/>
              <a:sym typeface="Arial"/>
            </a:endParaRPr>
          </a:p>
          <a:p>
            <a:pPr marL="0" indent="0">
              <a:buNone/>
            </a:pPr>
            <a:r>
              <a:rPr lang="en-US" sz="1800" dirty="0">
                <a:latin typeface="Arial"/>
                <a:ea typeface="Arial"/>
                <a:cs typeface="Arial"/>
                <a:sym typeface="Arial"/>
              </a:rPr>
              <a:t>Another type of research features </a:t>
            </a:r>
            <a:r>
              <a:rPr lang="en-US" sz="1800" dirty="0">
                <a:solidFill>
                  <a:srgbClr val="FFC000"/>
                </a:solidFill>
                <a:latin typeface="Arial"/>
                <a:ea typeface="Arial"/>
                <a:cs typeface="Arial"/>
                <a:sym typeface="Arial"/>
              </a:rPr>
              <a:t>secondary research</a:t>
            </a:r>
            <a:r>
              <a:rPr lang="en-US" sz="1800" dirty="0">
                <a:latin typeface="Arial"/>
                <a:ea typeface="Arial"/>
                <a:cs typeface="Arial"/>
                <a:sym typeface="Arial"/>
              </a:rPr>
              <a:t>.  Secondary research is published data that has been collected for some other purpose (data collection).</a:t>
            </a:r>
          </a:p>
          <a:p>
            <a:pPr marL="0" lvl="0" indent="0" algn="l" rtl="0">
              <a:spcBef>
                <a:spcPts val="0"/>
              </a:spcBef>
              <a:spcAft>
                <a:spcPts val="0"/>
              </a:spcAft>
              <a:buNone/>
            </a:pPr>
            <a:endParaRPr lang="en-US" sz="1800" dirty="0">
              <a:latin typeface="Arial"/>
              <a:ea typeface="Arial"/>
              <a:cs typeface="Arial"/>
              <a:sym typeface="Arial"/>
            </a:endParaRPr>
          </a:p>
        </p:txBody>
      </p:sp>
      <p:cxnSp>
        <p:nvCxnSpPr>
          <p:cNvPr id="237" name="Google Shape;237;p45"/>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38" name="Google Shape;238;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9" name="Google Shape;239;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198362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76"/>
        <p:cNvGrpSpPr/>
        <p:nvPr/>
      </p:nvGrpSpPr>
      <p:grpSpPr>
        <a:xfrm>
          <a:off x="0" y="0"/>
          <a:ext cx="0" cy="0"/>
          <a:chOff x="0" y="0"/>
          <a:chExt cx="0" cy="0"/>
        </a:xfrm>
      </p:grpSpPr>
      <p:grpSp>
        <p:nvGrpSpPr>
          <p:cNvPr id="2" name="Group 1">
            <a:extLst>
              <a:ext uri="{FF2B5EF4-FFF2-40B4-BE49-F238E27FC236}">
                <a16:creationId xmlns:a16="http://schemas.microsoft.com/office/drawing/2014/main" id="{2554B473-5644-4B1A-AEDD-E0CD656FF9C5}"/>
              </a:ext>
            </a:extLst>
          </p:cNvPr>
          <p:cNvGrpSpPr/>
          <p:nvPr/>
        </p:nvGrpSpPr>
        <p:grpSpPr>
          <a:xfrm>
            <a:off x="313238" y="2611500"/>
            <a:ext cx="1819200" cy="2532000"/>
            <a:chOff x="359618" y="1787991"/>
            <a:chExt cx="1819200" cy="2532000"/>
          </a:xfrm>
        </p:grpSpPr>
        <p:sp>
          <p:nvSpPr>
            <p:cNvPr id="2179" name="Google Shape;2179;p62"/>
            <p:cNvSpPr/>
            <p:nvPr/>
          </p:nvSpPr>
          <p:spPr>
            <a:xfrm>
              <a:off x="359618" y="1787991"/>
              <a:ext cx="1819200" cy="18192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190" name="Google Shape;2190;p62"/>
            <p:cNvCxnSpPr>
              <a:stCxn id="2179" idx="4"/>
            </p:cNvCxnSpPr>
            <p:nvPr/>
          </p:nvCxnSpPr>
          <p:spPr>
            <a:xfrm>
              <a:off x="1269218" y="3607191"/>
              <a:ext cx="0" cy="712800"/>
            </a:xfrm>
            <a:prstGeom prst="straightConnector1">
              <a:avLst/>
            </a:prstGeom>
            <a:noFill/>
            <a:ln w="19050" cap="flat" cmpd="sng">
              <a:solidFill>
                <a:schemeClr val="accent2"/>
              </a:solidFill>
              <a:prstDash val="solid"/>
              <a:round/>
              <a:headEnd type="none" w="med" len="med"/>
              <a:tailEnd type="none" w="med" len="med"/>
            </a:ln>
          </p:spPr>
        </p:cxnSp>
      </p:grpSp>
      <p:cxnSp>
        <p:nvCxnSpPr>
          <p:cNvPr id="2178" name="Google Shape;2178;p62"/>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180" name="Google Shape;2180;p62"/>
          <p:cNvSpPr txBox="1">
            <a:spLocks noGrp="1"/>
          </p:cNvSpPr>
          <p:nvPr>
            <p:ph type="title" idx="4294967295"/>
          </p:nvPr>
        </p:nvSpPr>
        <p:spPr>
          <a:xfrm>
            <a:off x="405285" y="2701455"/>
            <a:ext cx="1636890" cy="125690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800" b="1" dirty="0">
                <a:solidFill>
                  <a:schemeClr val="accent6"/>
                </a:solidFill>
                <a:latin typeface="Arial"/>
                <a:ea typeface="Arial"/>
                <a:cs typeface="Arial"/>
                <a:sym typeface="Arial"/>
              </a:rPr>
              <a:t>Surveys</a:t>
            </a:r>
            <a:endParaRPr sz="1800" b="1" dirty="0">
              <a:solidFill>
                <a:schemeClr val="accent6"/>
              </a:solidFill>
              <a:latin typeface="Arial"/>
              <a:ea typeface="Arial"/>
              <a:cs typeface="Arial"/>
              <a:sym typeface="Arial"/>
            </a:endParaRPr>
          </a:p>
        </p:txBody>
      </p:sp>
      <p:grpSp>
        <p:nvGrpSpPr>
          <p:cNvPr id="3" name="Group 2">
            <a:extLst>
              <a:ext uri="{FF2B5EF4-FFF2-40B4-BE49-F238E27FC236}">
                <a16:creationId xmlns:a16="http://schemas.microsoft.com/office/drawing/2014/main" id="{CDEDB116-C31C-4E05-9B9A-D34950DF338B}"/>
              </a:ext>
            </a:extLst>
          </p:cNvPr>
          <p:cNvGrpSpPr/>
          <p:nvPr/>
        </p:nvGrpSpPr>
        <p:grpSpPr>
          <a:xfrm>
            <a:off x="2167240" y="1656969"/>
            <a:ext cx="1819200" cy="3486531"/>
            <a:chOff x="2169812" y="2697591"/>
            <a:chExt cx="1819200" cy="3486531"/>
          </a:xfrm>
        </p:grpSpPr>
        <p:sp>
          <p:nvSpPr>
            <p:cNvPr id="18" name="Google Shape;2179;p62">
              <a:extLst>
                <a:ext uri="{FF2B5EF4-FFF2-40B4-BE49-F238E27FC236}">
                  <a16:creationId xmlns:a16="http://schemas.microsoft.com/office/drawing/2014/main" id="{E6B3FF6E-000F-449D-BCA1-E0A8415E2FC5}"/>
                </a:ext>
              </a:extLst>
            </p:cNvPr>
            <p:cNvSpPr/>
            <p:nvPr/>
          </p:nvSpPr>
          <p:spPr>
            <a:xfrm>
              <a:off x="2169812" y="2697591"/>
              <a:ext cx="1819200" cy="18192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9" name="Google Shape;2190;p62">
              <a:extLst>
                <a:ext uri="{FF2B5EF4-FFF2-40B4-BE49-F238E27FC236}">
                  <a16:creationId xmlns:a16="http://schemas.microsoft.com/office/drawing/2014/main" id="{061972A6-BE3F-4832-8087-07DB708856F0}"/>
                </a:ext>
              </a:extLst>
            </p:cNvPr>
            <p:cNvCxnSpPr>
              <a:cxnSpLocks/>
            </p:cNvCxnSpPr>
            <p:nvPr/>
          </p:nvCxnSpPr>
          <p:spPr>
            <a:xfrm>
              <a:off x="3079412" y="4430700"/>
              <a:ext cx="0" cy="1753422"/>
            </a:xfrm>
            <a:prstGeom prst="straightConnector1">
              <a:avLst/>
            </a:prstGeom>
            <a:noFill/>
            <a:ln w="19050" cap="flat" cmpd="sng">
              <a:solidFill>
                <a:schemeClr val="accent2"/>
              </a:solidFill>
              <a:prstDash val="solid"/>
              <a:round/>
              <a:headEnd type="none" w="med" len="med"/>
              <a:tailEnd type="none" w="med" len="med"/>
            </a:ln>
          </p:spPr>
        </p:cxnSp>
        <p:sp>
          <p:nvSpPr>
            <p:cNvPr id="20" name="Google Shape;2180;p62">
              <a:extLst>
                <a:ext uri="{FF2B5EF4-FFF2-40B4-BE49-F238E27FC236}">
                  <a16:creationId xmlns:a16="http://schemas.microsoft.com/office/drawing/2014/main" id="{FA52C066-061B-4A74-B214-119153B67E17}"/>
                </a:ext>
              </a:extLst>
            </p:cNvPr>
            <p:cNvSpPr txBox="1">
              <a:spLocks/>
            </p:cNvSpPr>
            <p:nvPr/>
          </p:nvSpPr>
          <p:spPr>
            <a:xfrm>
              <a:off x="2260967" y="2888140"/>
              <a:ext cx="1636890" cy="40684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pPr algn="ctr"/>
              <a:r>
                <a:rPr lang="en-US" sz="1800" b="1" dirty="0">
                  <a:solidFill>
                    <a:schemeClr val="accent6"/>
                  </a:solidFill>
                  <a:latin typeface="Arial"/>
                  <a:ea typeface="Arial"/>
                  <a:cs typeface="Arial"/>
                  <a:sym typeface="Arial"/>
                </a:rPr>
                <a:t>Direct Mail</a:t>
              </a:r>
            </a:p>
          </p:txBody>
        </p:sp>
      </p:grpSp>
      <p:grpSp>
        <p:nvGrpSpPr>
          <p:cNvPr id="4" name="Group 3">
            <a:extLst>
              <a:ext uri="{FF2B5EF4-FFF2-40B4-BE49-F238E27FC236}">
                <a16:creationId xmlns:a16="http://schemas.microsoft.com/office/drawing/2014/main" id="{2E791A25-4724-45C0-8D4F-26C8395B26B6}"/>
              </a:ext>
            </a:extLst>
          </p:cNvPr>
          <p:cNvGrpSpPr/>
          <p:nvPr/>
        </p:nvGrpSpPr>
        <p:grpSpPr>
          <a:xfrm>
            <a:off x="4073092" y="2611500"/>
            <a:ext cx="1819200" cy="2532000"/>
            <a:chOff x="4075664" y="1787991"/>
            <a:chExt cx="1819200" cy="2532000"/>
          </a:xfrm>
        </p:grpSpPr>
        <p:grpSp>
          <p:nvGrpSpPr>
            <p:cNvPr id="22" name="Group 21">
              <a:extLst>
                <a:ext uri="{FF2B5EF4-FFF2-40B4-BE49-F238E27FC236}">
                  <a16:creationId xmlns:a16="http://schemas.microsoft.com/office/drawing/2014/main" id="{B2F215A4-CD64-484A-A58A-847C8F1C95F4}"/>
                </a:ext>
              </a:extLst>
            </p:cNvPr>
            <p:cNvGrpSpPr/>
            <p:nvPr/>
          </p:nvGrpSpPr>
          <p:grpSpPr>
            <a:xfrm>
              <a:off x="4075664" y="1787991"/>
              <a:ext cx="1819200" cy="2532000"/>
              <a:chOff x="359618" y="1787991"/>
              <a:chExt cx="1819200" cy="2532000"/>
            </a:xfrm>
          </p:grpSpPr>
          <p:sp>
            <p:nvSpPr>
              <p:cNvPr id="23" name="Google Shape;2179;p62">
                <a:extLst>
                  <a:ext uri="{FF2B5EF4-FFF2-40B4-BE49-F238E27FC236}">
                    <a16:creationId xmlns:a16="http://schemas.microsoft.com/office/drawing/2014/main" id="{A6B468FA-30E3-41F2-8B61-76AECAC3E88E}"/>
                  </a:ext>
                </a:extLst>
              </p:cNvPr>
              <p:cNvSpPr/>
              <p:nvPr/>
            </p:nvSpPr>
            <p:spPr>
              <a:xfrm>
                <a:off x="359618" y="1787991"/>
                <a:ext cx="1819200" cy="18192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4" name="Google Shape;2190;p62">
                <a:extLst>
                  <a:ext uri="{FF2B5EF4-FFF2-40B4-BE49-F238E27FC236}">
                    <a16:creationId xmlns:a16="http://schemas.microsoft.com/office/drawing/2014/main" id="{E0150109-01A2-4424-8801-790EBC0D48FC}"/>
                  </a:ext>
                </a:extLst>
              </p:cNvPr>
              <p:cNvCxnSpPr>
                <a:stCxn id="23" idx="4"/>
              </p:cNvCxnSpPr>
              <p:nvPr/>
            </p:nvCxnSpPr>
            <p:spPr>
              <a:xfrm>
                <a:off x="1269218" y="3607191"/>
                <a:ext cx="0" cy="712800"/>
              </a:xfrm>
              <a:prstGeom prst="straightConnector1">
                <a:avLst/>
              </a:prstGeom>
              <a:noFill/>
              <a:ln w="19050" cap="flat" cmpd="sng">
                <a:solidFill>
                  <a:schemeClr val="accent2"/>
                </a:solidFill>
                <a:prstDash val="solid"/>
                <a:round/>
                <a:headEnd type="none" w="med" len="med"/>
                <a:tailEnd type="none" w="med" len="med"/>
              </a:ln>
            </p:spPr>
          </p:cxnSp>
        </p:grpSp>
        <p:sp>
          <p:nvSpPr>
            <p:cNvPr id="25" name="Google Shape;2180;p62">
              <a:extLst>
                <a:ext uri="{FF2B5EF4-FFF2-40B4-BE49-F238E27FC236}">
                  <a16:creationId xmlns:a16="http://schemas.microsoft.com/office/drawing/2014/main" id="{24CDDC50-8A1E-4A18-AB37-239E71601087}"/>
                </a:ext>
              </a:extLst>
            </p:cNvPr>
            <p:cNvSpPr txBox="1">
              <a:spLocks/>
            </p:cNvSpPr>
            <p:nvPr/>
          </p:nvSpPr>
          <p:spPr>
            <a:xfrm>
              <a:off x="4172789" y="1919914"/>
              <a:ext cx="1636890" cy="125690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pPr algn="ctr"/>
              <a:r>
                <a:rPr lang="en-US" sz="1800" b="1" dirty="0">
                  <a:solidFill>
                    <a:schemeClr val="accent6"/>
                  </a:solidFill>
                  <a:latin typeface="Arial"/>
                  <a:ea typeface="Arial"/>
                  <a:cs typeface="Arial"/>
                  <a:sym typeface="Arial"/>
                </a:rPr>
                <a:t>Telephone</a:t>
              </a:r>
            </a:p>
          </p:txBody>
        </p:sp>
      </p:grpSp>
      <p:grpSp>
        <p:nvGrpSpPr>
          <p:cNvPr id="28" name="Group 27">
            <a:extLst>
              <a:ext uri="{FF2B5EF4-FFF2-40B4-BE49-F238E27FC236}">
                <a16:creationId xmlns:a16="http://schemas.microsoft.com/office/drawing/2014/main" id="{214C086F-A28E-46B8-B364-F1D4D3597F44}"/>
              </a:ext>
            </a:extLst>
          </p:cNvPr>
          <p:cNvGrpSpPr/>
          <p:nvPr/>
        </p:nvGrpSpPr>
        <p:grpSpPr>
          <a:xfrm>
            <a:off x="5978943" y="1844046"/>
            <a:ext cx="1819200" cy="3299454"/>
            <a:chOff x="2169812" y="2697591"/>
            <a:chExt cx="1819200" cy="3299454"/>
          </a:xfrm>
        </p:grpSpPr>
        <p:sp>
          <p:nvSpPr>
            <p:cNvPr id="29" name="Google Shape;2179;p62">
              <a:extLst>
                <a:ext uri="{FF2B5EF4-FFF2-40B4-BE49-F238E27FC236}">
                  <a16:creationId xmlns:a16="http://schemas.microsoft.com/office/drawing/2014/main" id="{D13AE8A1-043B-4198-8E42-420252D4D4FC}"/>
                </a:ext>
              </a:extLst>
            </p:cNvPr>
            <p:cNvSpPr/>
            <p:nvPr/>
          </p:nvSpPr>
          <p:spPr>
            <a:xfrm>
              <a:off x="2169812" y="2697591"/>
              <a:ext cx="1819200" cy="18192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0" name="Google Shape;2190;p62">
              <a:extLst>
                <a:ext uri="{FF2B5EF4-FFF2-40B4-BE49-F238E27FC236}">
                  <a16:creationId xmlns:a16="http://schemas.microsoft.com/office/drawing/2014/main" id="{773C005A-66C4-4022-A8D3-5AEE149B2F26}"/>
                </a:ext>
              </a:extLst>
            </p:cNvPr>
            <p:cNvCxnSpPr>
              <a:cxnSpLocks/>
            </p:cNvCxnSpPr>
            <p:nvPr/>
          </p:nvCxnSpPr>
          <p:spPr>
            <a:xfrm>
              <a:off x="3079412" y="4430700"/>
              <a:ext cx="0" cy="1566345"/>
            </a:xfrm>
            <a:prstGeom prst="straightConnector1">
              <a:avLst/>
            </a:prstGeom>
            <a:noFill/>
            <a:ln w="19050" cap="flat" cmpd="sng">
              <a:solidFill>
                <a:schemeClr val="accent2"/>
              </a:solidFill>
              <a:prstDash val="solid"/>
              <a:round/>
              <a:headEnd type="none" w="med" len="med"/>
              <a:tailEnd type="none" w="med" len="med"/>
            </a:ln>
          </p:spPr>
        </p:cxnSp>
        <p:sp>
          <p:nvSpPr>
            <p:cNvPr id="31" name="Google Shape;2180;p62">
              <a:extLst>
                <a:ext uri="{FF2B5EF4-FFF2-40B4-BE49-F238E27FC236}">
                  <a16:creationId xmlns:a16="http://schemas.microsoft.com/office/drawing/2014/main" id="{846ADE42-9155-4396-89B4-A306259D25EA}"/>
                </a:ext>
              </a:extLst>
            </p:cNvPr>
            <p:cNvSpPr txBox="1">
              <a:spLocks/>
            </p:cNvSpPr>
            <p:nvPr/>
          </p:nvSpPr>
          <p:spPr>
            <a:xfrm>
              <a:off x="2258029" y="2861452"/>
              <a:ext cx="1636890" cy="79144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pPr algn="ctr"/>
              <a:r>
                <a:rPr lang="en-US" sz="1800" b="1" dirty="0">
                  <a:solidFill>
                    <a:schemeClr val="accent6"/>
                  </a:solidFill>
                  <a:latin typeface="Arial"/>
                  <a:ea typeface="Arial"/>
                  <a:cs typeface="Arial"/>
                  <a:sym typeface="Arial"/>
                </a:rPr>
                <a:t>Interviews</a:t>
              </a:r>
            </a:p>
          </p:txBody>
        </p:sp>
      </p:grpSp>
      <p:grpSp>
        <p:nvGrpSpPr>
          <p:cNvPr id="32" name="Group 31">
            <a:extLst>
              <a:ext uri="{FF2B5EF4-FFF2-40B4-BE49-F238E27FC236}">
                <a16:creationId xmlns:a16="http://schemas.microsoft.com/office/drawing/2014/main" id="{9596176A-C9A6-455A-B65A-E4AE411C4BE1}"/>
              </a:ext>
            </a:extLst>
          </p:cNvPr>
          <p:cNvGrpSpPr/>
          <p:nvPr/>
        </p:nvGrpSpPr>
        <p:grpSpPr>
          <a:xfrm>
            <a:off x="7294561" y="248929"/>
            <a:ext cx="1819200" cy="4894571"/>
            <a:chOff x="359618" y="1787991"/>
            <a:chExt cx="1819200" cy="4894571"/>
          </a:xfrm>
        </p:grpSpPr>
        <p:sp>
          <p:nvSpPr>
            <p:cNvPr id="33" name="Google Shape;2179;p62">
              <a:extLst>
                <a:ext uri="{FF2B5EF4-FFF2-40B4-BE49-F238E27FC236}">
                  <a16:creationId xmlns:a16="http://schemas.microsoft.com/office/drawing/2014/main" id="{941D42F9-45DB-48FA-AD2B-A1E103A2787B}"/>
                </a:ext>
              </a:extLst>
            </p:cNvPr>
            <p:cNvSpPr/>
            <p:nvPr/>
          </p:nvSpPr>
          <p:spPr>
            <a:xfrm>
              <a:off x="359618" y="1787991"/>
              <a:ext cx="1819200" cy="18192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4" name="Google Shape;2190;p62">
              <a:extLst>
                <a:ext uri="{FF2B5EF4-FFF2-40B4-BE49-F238E27FC236}">
                  <a16:creationId xmlns:a16="http://schemas.microsoft.com/office/drawing/2014/main" id="{8DA8E1F3-39E3-41C3-8A0F-B8EDC867B830}"/>
                </a:ext>
              </a:extLst>
            </p:cNvPr>
            <p:cNvCxnSpPr>
              <a:cxnSpLocks/>
              <a:stCxn id="33" idx="4"/>
            </p:cNvCxnSpPr>
            <p:nvPr/>
          </p:nvCxnSpPr>
          <p:spPr>
            <a:xfrm>
              <a:off x="1269218" y="3607191"/>
              <a:ext cx="0" cy="3075371"/>
            </a:xfrm>
            <a:prstGeom prst="straightConnector1">
              <a:avLst/>
            </a:prstGeom>
            <a:noFill/>
            <a:ln w="19050" cap="flat" cmpd="sng">
              <a:solidFill>
                <a:schemeClr val="accent2"/>
              </a:solidFill>
              <a:prstDash val="solid"/>
              <a:round/>
              <a:headEnd type="none" w="med" len="med"/>
              <a:tailEnd type="none" w="med" len="med"/>
            </a:ln>
          </p:spPr>
        </p:cxnSp>
      </p:grpSp>
      <p:sp>
        <p:nvSpPr>
          <p:cNvPr id="35" name="Google Shape;2180;p62">
            <a:extLst>
              <a:ext uri="{FF2B5EF4-FFF2-40B4-BE49-F238E27FC236}">
                <a16:creationId xmlns:a16="http://schemas.microsoft.com/office/drawing/2014/main" id="{2D1EFDBC-8B1C-429A-9E87-A411CFE8B1AB}"/>
              </a:ext>
            </a:extLst>
          </p:cNvPr>
          <p:cNvSpPr txBox="1">
            <a:spLocks/>
          </p:cNvSpPr>
          <p:nvPr/>
        </p:nvSpPr>
        <p:spPr>
          <a:xfrm>
            <a:off x="7356860" y="248929"/>
            <a:ext cx="1694602" cy="125690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pPr algn="ctr"/>
            <a:r>
              <a:rPr lang="en-US" sz="1800" b="1" dirty="0">
                <a:solidFill>
                  <a:schemeClr val="accent6"/>
                </a:solidFill>
                <a:latin typeface="Arial"/>
                <a:ea typeface="Arial"/>
                <a:cs typeface="Arial"/>
                <a:sym typeface="Arial"/>
              </a:rPr>
              <a:t>Focus Groups</a:t>
            </a:r>
          </a:p>
        </p:txBody>
      </p:sp>
      <p:sp>
        <p:nvSpPr>
          <p:cNvPr id="36" name="Google Shape;2192;p62">
            <a:extLst>
              <a:ext uri="{FF2B5EF4-FFF2-40B4-BE49-F238E27FC236}">
                <a16:creationId xmlns:a16="http://schemas.microsoft.com/office/drawing/2014/main" id="{1DE69A51-8D46-524E-99BF-96ADD84648AC}"/>
              </a:ext>
            </a:extLst>
          </p:cNvPr>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 sz="800" dirty="0">
                <a:solidFill>
                  <a:schemeClr val="accent5"/>
                </a:solidFill>
                <a:latin typeface="Oswald"/>
                <a:ea typeface="Oswald"/>
                <a:cs typeface="Oswald"/>
                <a:sym typeface="Oswald"/>
              </a:rPr>
              <a:t>Copyright 2021. Sports Career Consulting, LLC.</a:t>
            </a:r>
            <a:endParaRPr sz="800" dirty="0">
              <a:solidFill>
                <a:schemeClr val="accent5"/>
              </a:solidFill>
              <a:latin typeface="Oswald"/>
              <a:ea typeface="Oswald"/>
              <a:cs typeface="Oswald"/>
              <a:sym typeface="Oswald"/>
            </a:endParaRPr>
          </a:p>
        </p:txBody>
      </p:sp>
      <p:pic>
        <p:nvPicPr>
          <p:cNvPr id="37" name="Google Shape;2191;p62">
            <a:extLst>
              <a:ext uri="{FF2B5EF4-FFF2-40B4-BE49-F238E27FC236}">
                <a16:creationId xmlns:a16="http://schemas.microsoft.com/office/drawing/2014/main" id="{36DB8757-6CFB-8C4A-8A33-EF98680DB853}"/>
              </a:ext>
            </a:extLst>
          </p:cNvPr>
          <p:cNvPicPr preferRelativeResize="0"/>
          <p:nvPr/>
        </p:nvPicPr>
        <p:blipFill>
          <a:blip r:embed="rId3">
            <a:alphaModFix/>
          </a:blip>
          <a:stretch>
            <a:fillRect/>
          </a:stretch>
        </p:blipFill>
        <p:spPr>
          <a:xfrm>
            <a:off x="8142137" y="4741497"/>
            <a:ext cx="887887" cy="306148"/>
          </a:xfrm>
          <a:prstGeom prst="rect">
            <a:avLst/>
          </a:prstGeom>
          <a:noFill/>
          <a:ln>
            <a:noFill/>
          </a:ln>
        </p:spPr>
      </p:pic>
      <p:sp>
        <p:nvSpPr>
          <p:cNvPr id="7" name="Rectangle 6">
            <a:extLst>
              <a:ext uri="{FF2B5EF4-FFF2-40B4-BE49-F238E27FC236}">
                <a16:creationId xmlns:a16="http://schemas.microsoft.com/office/drawing/2014/main" id="{39EF665C-6EFC-FA43-8E5E-903DB04D9B96}"/>
              </a:ext>
            </a:extLst>
          </p:cNvPr>
          <p:cNvSpPr/>
          <p:nvPr/>
        </p:nvSpPr>
        <p:spPr>
          <a:xfrm>
            <a:off x="951162" y="465569"/>
            <a:ext cx="6070555" cy="738664"/>
          </a:xfrm>
          <a:prstGeom prst="rect">
            <a:avLst/>
          </a:prstGeom>
        </p:spPr>
        <p:txBody>
          <a:bodyPr wrap="square">
            <a:spAutoFit/>
          </a:bodyPr>
          <a:lstStyle/>
          <a:p>
            <a:pPr lvl="0">
              <a:buClr>
                <a:srgbClr val="FFFFFF"/>
              </a:buClr>
              <a:buSzPts val="1400"/>
            </a:pPr>
            <a:r>
              <a:rPr lang="en-US" sz="2400" b="1" dirty="0">
                <a:solidFill>
                  <a:srgbClr val="FFC000"/>
                </a:solidFill>
              </a:rPr>
              <a:t>PRIMARY RESEARCH</a:t>
            </a:r>
            <a:endParaRPr lang="en-US" sz="2400" b="1" dirty="0">
              <a:solidFill>
                <a:srgbClr val="FFFFFF"/>
              </a:solidFill>
            </a:endParaRPr>
          </a:p>
          <a:p>
            <a:pPr lvl="0">
              <a:buClr>
                <a:srgbClr val="FFFFFF"/>
              </a:buClr>
              <a:buSzPts val="1400"/>
            </a:pPr>
            <a:endParaRPr lang="en-US" sz="1800" dirty="0">
              <a:solidFill>
                <a:srgbClr val="FFFFFF"/>
              </a:solidFill>
            </a:endParaRPr>
          </a:p>
        </p:txBody>
      </p:sp>
      <p:pic>
        <p:nvPicPr>
          <p:cNvPr id="39" name="Picture 2">
            <a:extLst>
              <a:ext uri="{FF2B5EF4-FFF2-40B4-BE49-F238E27FC236}">
                <a16:creationId xmlns:a16="http://schemas.microsoft.com/office/drawing/2014/main" id="{07F5CB74-90BC-AB46-8297-17CAF690932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6348617" y="2454587"/>
            <a:ext cx="1073975" cy="1049810"/>
          </a:xfrm>
          <a:prstGeom prst="rect">
            <a:avLst/>
          </a:prstGeom>
        </p:spPr>
      </p:pic>
      <p:pic>
        <p:nvPicPr>
          <p:cNvPr id="40" name="Picture 3">
            <a:extLst>
              <a:ext uri="{FF2B5EF4-FFF2-40B4-BE49-F238E27FC236}">
                <a16:creationId xmlns:a16="http://schemas.microsoft.com/office/drawing/2014/main" id="{E90A9DC0-FA3D-0D4A-A30F-920C8F1A4F7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4448120" y="3197647"/>
            <a:ext cx="1069142" cy="1069142"/>
          </a:xfrm>
          <a:prstGeom prst="rect">
            <a:avLst/>
          </a:prstGeom>
        </p:spPr>
      </p:pic>
      <p:pic>
        <p:nvPicPr>
          <p:cNvPr id="41" name="Picture 4">
            <a:extLst>
              <a:ext uri="{FF2B5EF4-FFF2-40B4-BE49-F238E27FC236}">
                <a16:creationId xmlns:a16="http://schemas.microsoft.com/office/drawing/2014/main" id="{7982C151-D62F-FB42-882E-C6A7F82A49C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2510063" y="2287648"/>
            <a:ext cx="926144" cy="1069142"/>
          </a:xfrm>
          <a:prstGeom prst="rect">
            <a:avLst/>
          </a:prstGeom>
        </p:spPr>
      </p:pic>
      <p:pic>
        <p:nvPicPr>
          <p:cNvPr id="42" name="Picture 5">
            <a:extLst>
              <a:ext uri="{FF2B5EF4-FFF2-40B4-BE49-F238E27FC236}">
                <a16:creationId xmlns:a16="http://schemas.microsoft.com/office/drawing/2014/main" id="{2D3D0778-047F-5849-B35E-78AFD341629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a:fillRect/>
          </a:stretch>
        </p:blipFill>
        <p:spPr>
          <a:xfrm>
            <a:off x="820748" y="3172144"/>
            <a:ext cx="804180" cy="982204"/>
          </a:xfrm>
          <a:prstGeom prst="rect">
            <a:avLst/>
          </a:prstGeom>
        </p:spPr>
      </p:pic>
      <p:pic>
        <p:nvPicPr>
          <p:cNvPr id="43" name="Picture 6">
            <a:extLst>
              <a:ext uri="{FF2B5EF4-FFF2-40B4-BE49-F238E27FC236}">
                <a16:creationId xmlns:a16="http://schemas.microsoft.com/office/drawing/2014/main" id="{B21F359D-41D1-B448-A091-923D62D98D4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a:fillRect/>
          </a:stretch>
        </p:blipFill>
        <p:spPr>
          <a:xfrm>
            <a:off x="7656292" y="914315"/>
            <a:ext cx="1095738" cy="1095738"/>
          </a:xfrm>
          <a:prstGeom prst="rect">
            <a:avLst/>
          </a:prstGeom>
        </p:spPr>
      </p:pic>
    </p:spTree>
    <p:extLst>
      <p:ext uri="{BB962C8B-B14F-4D97-AF65-F5344CB8AC3E}">
        <p14:creationId xmlns:p14="http://schemas.microsoft.com/office/powerpoint/2010/main" val="2510385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5"/>
          <p:cNvSpPr txBox="1">
            <a:spLocks noGrp="1"/>
          </p:cNvSpPr>
          <p:nvPr>
            <p:ph type="title"/>
          </p:nvPr>
        </p:nvSpPr>
        <p:spPr>
          <a:xfrm>
            <a:off x="938500" y="445025"/>
            <a:ext cx="4629300" cy="68386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SECONDARY RESEARCH</a:t>
            </a:r>
          </a:p>
        </p:txBody>
      </p:sp>
      <p:sp>
        <p:nvSpPr>
          <p:cNvPr id="236" name="Google Shape;236;p45"/>
          <p:cNvSpPr txBox="1">
            <a:spLocks noGrp="1"/>
          </p:cNvSpPr>
          <p:nvPr>
            <p:ph type="body" idx="1"/>
          </p:nvPr>
        </p:nvSpPr>
        <p:spPr>
          <a:xfrm>
            <a:off x="938500" y="1103444"/>
            <a:ext cx="7336256" cy="346855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US" sz="800" dirty="0">
              <a:latin typeface="Arial"/>
              <a:ea typeface="Arial"/>
              <a:cs typeface="Arial"/>
              <a:sym typeface="Arial"/>
            </a:endParaRPr>
          </a:p>
          <a:p>
            <a:pPr marL="0" lvl="0" indent="0" algn="l" rtl="0">
              <a:spcBef>
                <a:spcPts val="0"/>
              </a:spcBef>
              <a:spcAft>
                <a:spcPts val="0"/>
              </a:spcAft>
              <a:buNone/>
            </a:pPr>
            <a:r>
              <a:rPr lang="en-US" sz="1800" dirty="0">
                <a:solidFill>
                  <a:srgbClr val="FFC000"/>
                </a:solidFill>
                <a:latin typeface="Arial"/>
                <a:ea typeface="Arial"/>
                <a:cs typeface="Arial"/>
                <a:sym typeface="Arial"/>
              </a:rPr>
              <a:t>Secondary research </a:t>
            </a:r>
            <a:r>
              <a:rPr lang="en-US" sz="1800" dirty="0">
                <a:latin typeface="Arial"/>
                <a:ea typeface="Arial"/>
                <a:cs typeface="Arial"/>
                <a:sym typeface="Arial"/>
              </a:rPr>
              <a:t>consists of:</a:t>
            </a:r>
          </a:p>
          <a:p>
            <a:pPr marL="0" lvl="0" indent="0" algn="l" rtl="0">
              <a:spcBef>
                <a:spcPts val="0"/>
              </a:spcBef>
              <a:spcAft>
                <a:spcPts val="0"/>
              </a:spcAft>
              <a:buNone/>
            </a:pPr>
            <a:endParaRPr lang="en-US" sz="800" dirty="0">
              <a:latin typeface="Arial"/>
              <a:ea typeface="Arial"/>
              <a:cs typeface="Arial"/>
              <a:sym typeface="Arial"/>
            </a:endParaRPr>
          </a:p>
          <a:p>
            <a:pPr marL="0" lvl="0" indent="0" algn="l" defTabSz="463550" rtl="0">
              <a:spcBef>
                <a:spcPts val="0"/>
              </a:spcBef>
              <a:spcAft>
                <a:spcPts val="0"/>
              </a:spcAft>
              <a:buNone/>
            </a:pPr>
            <a:r>
              <a:rPr lang="en-US" sz="1800" dirty="0">
                <a:latin typeface="Arial"/>
                <a:ea typeface="Arial"/>
                <a:cs typeface="Arial"/>
                <a:sym typeface="Arial"/>
              </a:rPr>
              <a:t>●	Census reports</a:t>
            </a:r>
          </a:p>
          <a:p>
            <a:pPr lvl="1" indent="-457200" defTabSz="463550">
              <a:spcBef>
                <a:spcPts val="0"/>
              </a:spcBef>
              <a:buNone/>
            </a:pPr>
            <a:r>
              <a:rPr lang="en-US" sz="1800" dirty="0">
                <a:latin typeface="Arial"/>
                <a:ea typeface="Arial"/>
                <a:cs typeface="Arial"/>
                <a:sym typeface="Arial"/>
              </a:rPr>
              <a:t>o	A census is a method used for obtaining statistical information that counts every member of a population.</a:t>
            </a:r>
          </a:p>
          <a:p>
            <a:pPr marL="0" lvl="0" indent="0" algn="l" defTabSz="463550" rtl="0">
              <a:spcBef>
                <a:spcPts val="0"/>
              </a:spcBef>
              <a:spcAft>
                <a:spcPts val="0"/>
              </a:spcAft>
              <a:buNone/>
            </a:pPr>
            <a:r>
              <a:rPr lang="en-US" sz="1800" dirty="0">
                <a:latin typeface="Arial"/>
                <a:ea typeface="Arial"/>
                <a:cs typeface="Arial"/>
                <a:sym typeface="Arial"/>
              </a:rPr>
              <a:t>●	Demographic analyses</a:t>
            </a:r>
          </a:p>
          <a:p>
            <a:pPr marL="0" lvl="0" indent="0" algn="l" defTabSz="463550" rtl="0">
              <a:spcBef>
                <a:spcPts val="0"/>
              </a:spcBef>
              <a:spcAft>
                <a:spcPts val="0"/>
              </a:spcAft>
              <a:buNone/>
            </a:pPr>
            <a:r>
              <a:rPr lang="en-US" sz="1800" dirty="0">
                <a:latin typeface="Arial"/>
                <a:ea typeface="Arial"/>
                <a:cs typeface="Arial"/>
                <a:sym typeface="Arial"/>
              </a:rPr>
              <a:t>●	Trade associations</a:t>
            </a:r>
          </a:p>
          <a:p>
            <a:pPr marL="0" lvl="0" indent="0" algn="l" defTabSz="463550" rtl="0">
              <a:spcBef>
                <a:spcPts val="0"/>
              </a:spcBef>
              <a:spcAft>
                <a:spcPts val="0"/>
              </a:spcAft>
              <a:buNone/>
            </a:pPr>
            <a:r>
              <a:rPr lang="en-US" sz="1800" dirty="0">
                <a:latin typeface="Arial"/>
                <a:ea typeface="Arial"/>
                <a:cs typeface="Arial"/>
                <a:sym typeface="Arial"/>
              </a:rPr>
              <a:t>●	State agencies</a:t>
            </a:r>
          </a:p>
          <a:p>
            <a:pPr marL="0" lvl="0" indent="0" algn="l" defTabSz="463550" rtl="0">
              <a:spcBef>
                <a:spcPts val="0"/>
              </a:spcBef>
              <a:spcAft>
                <a:spcPts val="0"/>
              </a:spcAft>
              <a:buNone/>
            </a:pPr>
            <a:r>
              <a:rPr lang="en-US" sz="1800" dirty="0">
                <a:latin typeface="Arial"/>
                <a:ea typeface="Arial"/>
                <a:cs typeface="Arial"/>
                <a:sym typeface="Arial"/>
              </a:rPr>
              <a:t>●	Commercial research firms</a:t>
            </a:r>
          </a:p>
        </p:txBody>
      </p:sp>
      <p:cxnSp>
        <p:nvCxnSpPr>
          <p:cNvPr id="237" name="Google Shape;237;p45"/>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38" name="Google Shape;238;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9" name="Google Shape;239;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318217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5"/>
          <p:cNvSpPr txBox="1">
            <a:spLocks noGrp="1"/>
          </p:cNvSpPr>
          <p:nvPr>
            <p:ph type="title"/>
          </p:nvPr>
        </p:nvSpPr>
        <p:spPr>
          <a:xfrm>
            <a:off x="938500" y="445025"/>
            <a:ext cx="4629300" cy="68386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THE RESEARCH PROCESS</a:t>
            </a:r>
          </a:p>
        </p:txBody>
      </p:sp>
      <p:sp>
        <p:nvSpPr>
          <p:cNvPr id="236" name="Google Shape;236;p45"/>
          <p:cNvSpPr txBox="1">
            <a:spLocks noGrp="1"/>
          </p:cNvSpPr>
          <p:nvPr>
            <p:ph type="body" idx="1"/>
          </p:nvPr>
        </p:nvSpPr>
        <p:spPr>
          <a:xfrm>
            <a:off x="609620" y="1055736"/>
            <a:ext cx="4349655" cy="346855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600" dirty="0">
                <a:latin typeface="Arial"/>
                <a:ea typeface="Arial"/>
                <a:cs typeface="Arial"/>
                <a:sym typeface="Arial"/>
              </a:rPr>
              <a:t>The San Diego Padres conducted a series of 10 different focus group sessions which included a total of nearly 300 participants, ranging in age from 12 to 80, to help decide on color schemes for the team’s introduction of new uniforms.  </a:t>
            </a:r>
          </a:p>
          <a:p>
            <a:pPr marL="0" lvl="0" indent="0" algn="ctr" rtl="0">
              <a:spcBef>
                <a:spcPts val="0"/>
              </a:spcBef>
              <a:spcAft>
                <a:spcPts val="0"/>
              </a:spcAft>
              <a:buNone/>
            </a:pPr>
            <a:endParaRPr lang="en-US" sz="1600" dirty="0">
              <a:latin typeface="Arial"/>
              <a:ea typeface="Arial"/>
              <a:cs typeface="Arial"/>
              <a:sym typeface="Arial"/>
            </a:endParaRPr>
          </a:p>
          <a:p>
            <a:pPr marL="0" lvl="0" indent="0" algn="ctr" rtl="0">
              <a:spcBef>
                <a:spcPts val="0"/>
              </a:spcBef>
              <a:spcAft>
                <a:spcPts val="0"/>
              </a:spcAft>
              <a:buNone/>
            </a:pPr>
            <a:r>
              <a:rPr lang="en-US" sz="1600" dirty="0">
                <a:latin typeface="Arial"/>
                <a:ea typeface="Arial"/>
                <a:cs typeface="Arial"/>
                <a:sym typeface="Arial"/>
              </a:rPr>
              <a:t>Focus group participants sat in a room at the stadium. Using a dial, they adjusted to record their fondness for a particular uniform color scheme, provided very specific data for the franchise to use in its uniform design process, ultimately leading to a #BrownIsBack franchise marketing campaign. </a:t>
            </a:r>
          </a:p>
        </p:txBody>
      </p:sp>
      <p:cxnSp>
        <p:nvCxnSpPr>
          <p:cNvPr id="237" name="Google Shape;237;p45"/>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38" name="Google Shape;238;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9" name="Google Shape;239;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3" name="Picture 2" descr="Graphical user interface, website&#10;&#10;Description automatically generated">
            <a:extLst>
              <a:ext uri="{FF2B5EF4-FFF2-40B4-BE49-F238E27FC236}">
                <a16:creationId xmlns:a16="http://schemas.microsoft.com/office/drawing/2014/main" id="{3D92CD5A-D83C-5D42-8DF9-CD9E3722947E}"/>
              </a:ext>
            </a:extLst>
          </p:cNvPr>
          <p:cNvPicPr>
            <a:picLocks noChangeAspect="1"/>
          </p:cNvPicPr>
          <p:nvPr/>
        </p:nvPicPr>
        <p:blipFill>
          <a:blip r:embed="rId4"/>
          <a:stretch>
            <a:fillRect/>
          </a:stretch>
        </p:blipFill>
        <p:spPr>
          <a:xfrm>
            <a:off x="5408528" y="1350586"/>
            <a:ext cx="3201156" cy="2878855"/>
          </a:xfrm>
          <a:prstGeom prst="rect">
            <a:avLst/>
          </a:prstGeom>
        </p:spPr>
      </p:pic>
    </p:spTree>
    <p:extLst>
      <p:ext uri="{BB962C8B-B14F-4D97-AF65-F5344CB8AC3E}">
        <p14:creationId xmlns:p14="http://schemas.microsoft.com/office/powerpoint/2010/main" val="1610551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5"/>
          <p:cNvSpPr txBox="1">
            <a:spLocks noGrp="1"/>
          </p:cNvSpPr>
          <p:nvPr>
            <p:ph type="title"/>
          </p:nvPr>
        </p:nvSpPr>
        <p:spPr>
          <a:xfrm>
            <a:off x="938500" y="445025"/>
            <a:ext cx="4629300" cy="68386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THE RESEARCH PROCESS</a:t>
            </a:r>
          </a:p>
        </p:txBody>
      </p:sp>
      <p:sp>
        <p:nvSpPr>
          <p:cNvPr id="236" name="Google Shape;236;p45"/>
          <p:cNvSpPr txBox="1">
            <a:spLocks noGrp="1"/>
          </p:cNvSpPr>
          <p:nvPr>
            <p:ph type="body" idx="1"/>
          </p:nvPr>
        </p:nvSpPr>
        <p:spPr>
          <a:xfrm>
            <a:off x="938500" y="1103444"/>
            <a:ext cx="7336256" cy="346855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400" b="1" dirty="0">
                <a:solidFill>
                  <a:schemeClr val="accent1"/>
                </a:solidFill>
                <a:latin typeface="Arial"/>
                <a:cs typeface="Arial"/>
                <a:sym typeface="Arial"/>
              </a:rPr>
              <a:t>STEP 3: </a:t>
            </a:r>
            <a:r>
              <a:rPr lang="en-US" sz="2400" b="1" dirty="0">
                <a:solidFill>
                  <a:schemeClr val="bg1"/>
                </a:solidFill>
                <a:latin typeface="Arial"/>
                <a:cs typeface="Arial"/>
                <a:sym typeface="Arial"/>
              </a:rPr>
              <a:t>REPORT &amp; ANALYZE</a:t>
            </a:r>
          </a:p>
          <a:p>
            <a:pPr marL="0" lvl="0" indent="0" algn="l" rtl="0">
              <a:spcBef>
                <a:spcPts val="0"/>
              </a:spcBef>
              <a:spcAft>
                <a:spcPts val="0"/>
              </a:spcAft>
              <a:buNone/>
            </a:pPr>
            <a:endParaRPr lang="en-US" sz="1800" dirty="0">
              <a:latin typeface="Arial"/>
              <a:ea typeface="Arial"/>
              <a:cs typeface="Arial"/>
              <a:sym typeface="Arial"/>
            </a:endParaRPr>
          </a:p>
          <a:p>
            <a:pPr marL="0" lvl="0" indent="0" algn="l" rtl="0">
              <a:spcBef>
                <a:spcPts val="0"/>
              </a:spcBef>
              <a:spcAft>
                <a:spcPts val="0"/>
              </a:spcAft>
              <a:buNone/>
            </a:pPr>
            <a:r>
              <a:rPr lang="en-US" sz="1800" dirty="0">
                <a:latin typeface="Arial"/>
                <a:ea typeface="Arial"/>
                <a:cs typeface="Arial"/>
                <a:sym typeface="Arial"/>
              </a:rPr>
              <a:t>Once the data has been collected, the information is analyzed, and a research report is prepared.  After being analyzed and reported, the data is used to assist in the decision-making process</a:t>
            </a:r>
          </a:p>
          <a:p>
            <a:pPr marL="0" lvl="0" indent="0" algn="l" rtl="0">
              <a:spcBef>
                <a:spcPts val="0"/>
              </a:spcBef>
              <a:spcAft>
                <a:spcPts val="0"/>
              </a:spcAft>
              <a:buNone/>
            </a:pPr>
            <a:endParaRPr lang="en-US" sz="800" dirty="0">
              <a:latin typeface="Arial"/>
              <a:ea typeface="Arial"/>
              <a:cs typeface="Arial"/>
              <a:sym typeface="Arial"/>
            </a:endParaRPr>
          </a:p>
        </p:txBody>
      </p:sp>
      <p:cxnSp>
        <p:nvCxnSpPr>
          <p:cNvPr id="237" name="Google Shape;237;p45"/>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38" name="Google Shape;238;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9" name="Google Shape;239;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1196817234"/>
      </p:ext>
    </p:extLst>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815</Words>
  <Application>Microsoft Macintosh PowerPoint</Application>
  <PresentationFormat>On-screen Show (16:9)</PresentationFormat>
  <Paragraphs>76</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Montserrat</vt:lpstr>
      <vt:lpstr>Oswald</vt:lpstr>
      <vt:lpstr>Futuristic Background by Slidesgo</vt:lpstr>
      <vt:lpstr>MARKET RESEARCH</vt:lpstr>
      <vt:lpstr>MARKET RESEARCH</vt:lpstr>
      <vt:lpstr>MARKET RESEARCH DATA</vt:lpstr>
      <vt:lpstr>STEP 1</vt:lpstr>
      <vt:lpstr>THE RESEARCH PROCESS</vt:lpstr>
      <vt:lpstr>Surveys</vt:lpstr>
      <vt:lpstr>SECONDARY RESEARCH</vt:lpstr>
      <vt:lpstr>THE RESEARCH PROCESS</vt:lpstr>
      <vt:lpstr>THE RESEARCH PROCESS</vt:lpstr>
      <vt:lpstr>MARKET RESEARCH APPLICATION</vt:lpstr>
      <vt:lpstr>MARKET RESEARCH EXAMPLE</vt:lpstr>
      <vt:lpstr>MARKET RESEARCH EXAMPLE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RESEARCH</dc:title>
  <dc:creator>Kelly, Bob</dc:creator>
  <cp:lastModifiedBy>Chris Lindauer</cp:lastModifiedBy>
  <cp:revision>9</cp:revision>
  <dcterms:modified xsi:type="dcterms:W3CDTF">2021-08-12T00:39:38Z</dcterms:modified>
</cp:coreProperties>
</file>