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83" r:id="rId1"/>
  </p:sldMasterIdLst>
  <p:notesMasterIdLst>
    <p:notesMasterId r:id="rId13"/>
  </p:notesMasterIdLst>
  <p:sldIdLst>
    <p:sldId id="256" r:id="rId2"/>
    <p:sldId id="257" r:id="rId3"/>
    <p:sldId id="310" r:id="rId4"/>
    <p:sldId id="311" r:id="rId5"/>
    <p:sldId id="312" r:id="rId6"/>
    <p:sldId id="313" r:id="rId7"/>
    <p:sldId id="314" r:id="rId8"/>
    <p:sldId id="315" r:id="rId9"/>
    <p:sldId id="316" r:id="rId10"/>
    <p:sldId id="345" r:id="rId11"/>
    <p:sldId id="344" r:id="rId12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0E786499-A691-4837-8752-AE60FA23A306}">
  <a:tblStyle styleId="{0E786499-A691-4837-8752-AE60FA23A306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1"/>
    <p:restoredTop sz="94694"/>
  </p:normalViewPr>
  <p:slideViewPr>
    <p:cSldViewPr snapToGrid="0">
      <p:cViewPr varScale="1">
        <p:scale>
          <a:sx n="161" d="100"/>
          <a:sy n="161" d="100"/>
        </p:scale>
        <p:origin x="784" y="2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0" name="Google Shape;160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ge673e6894c_0_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5" name="Google Shape;185;ge673e6894c_0_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6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15" name="Google Shape;14615;g7f9262ee2f_0_2444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616" name="Google Shape;14616;g7f9262ee2f_0_2444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g7f9262ee2f_0_2626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9" name="Google Shape;169;g7f9262ee2f_0_2626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0" name="Google Shape;160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99789444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g7f9262ee2f_0_2626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9" name="Google Shape;169;g7f9262ee2f_0_2626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80241109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4" name="Google Shape;2174;g7f9262ee2f_0_2630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75" name="Google Shape;2175;g7f9262ee2f_0_2630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18232312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g7f9262ee2f_0_2626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9" name="Google Shape;169;g7f9262ee2f_0_2626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55416155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0" name="Google Shape;160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16054891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g7f9262ee2f_0_2626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9" name="Google Shape;169;g7f9262ee2f_0_2626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33535657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g7f9262ee2f_0_2626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9" name="Google Shape;169;g7f9262ee2f_0_2626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5682766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2"/>
          <p:cNvSpPr txBox="1">
            <a:spLocks noGrp="1"/>
          </p:cNvSpPr>
          <p:nvPr>
            <p:ph type="ctrTitle"/>
          </p:nvPr>
        </p:nvSpPr>
        <p:spPr>
          <a:xfrm>
            <a:off x="2175900" y="1950100"/>
            <a:ext cx="4792200" cy="644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 b="1">
                <a:solidFill>
                  <a:schemeClr val="lt1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 b="1">
                <a:solidFill>
                  <a:schemeClr val="lt1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 b="1">
                <a:solidFill>
                  <a:schemeClr val="lt1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 b="1">
                <a:solidFill>
                  <a:schemeClr val="lt1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 b="1">
                <a:solidFill>
                  <a:schemeClr val="lt1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 b="1">
                <a:solidFill>
                  <a:schemeClr val="lt1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 b="1">
                <a:solidFill>
                  <a:schemeClr val="lt1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 b="1">
                <a:solidFill>
                  <a:schemeClr val="lt1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 b="1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0" name="Google Shape;10;p2"/>
          <p:cNvSpPr txBox="1">
            <a:spLocks noGrp="1"/>
          </p:cNvSpPr>
          <p:nvPr>
            <p:ph type="subTitle" idx="1"/>
          </p:nvPr>
        </p:nvSpPr>
        <p:spPr>
          <a:xfrm>
            <a:off x="2044200" y="3704650"/>
            <a:ext cx="5055600" cy="464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 sz="1400">
                <a:solidFill>
                  <a:schemeClr val="accen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5"/>
          <p:cNvSpPr txBox="1">
            <a:spLocks noGrp="1"/>
          </p:cNvSpPr>
          <p:nvPr>
            <p:ph type="title"/>
          </p:nvPr>
        </p:nvSpPr>
        <p:spPr>
          <a:xfrm>
            <a:off x="938500" y="445025"/>
            <a:ext cx="4629300" cy="941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20" name="Google Shape;20;p5"/>
          <p:cNvSpPr txBox="1">
            <a:spLocks noGrp="1"/>
          </p:cNvSpPr>
          <p:nvPr>
            <p:ph type="body" idx="1"/>
          </p:nvPr>
        </p:nvSpPr>
        <p:spPr>
          <a:xfrm>
            <a:off x="938500" y="1659275"/>
            <a:ext cx="3186900" cy="2760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 sz="1400">
                <a:solidFill>
                  <a:schemeClr val="lt1"/>
                </a:solidFill>
              </a:defRPr>
            </a:lvl1pPr>
            <a:lvl2pPr marL="914400" lvl="1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marL="1371600" lvl="2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marL="1828800" lvl="3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marL="2286000" lvl="4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marL="2743200" lvl="5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marL="3200400" lvl="6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marL="3657600" lvl="7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marL="4114800" lvl="8" indent="-317500" rtl="0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21" name="Google Shape;21;p5"/>
          <p:cNvSpPr txBox="1">
            <a:spLocks noGrp="1"/>
          </p:cNvSpPr>
          <p:nvPr>
            <p:ph type="body" idx="2"/>
          </p:nvPr>
        </p:nvSpPr>
        <p:spPr>
          <a:xfrm>
            <a:off x="5037525" y="1659275"/>
            <a:ext cx="3186900" cy="2760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 sz="1400">
                <a:solidFill>
                  <a:schemeClr val="lt1"/>
                </a:solidFill>
              </a:defRPr>
            </a:lvl1pPr>
            <a:lvl2pPr marL="914400" lvl="1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marL="1371600" lvl="2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marL="1828800" lvl="3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marL="2286000" lvl="4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marL="2743200" lvl="5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marL="3200400" lvl="6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marL="3657600" lvl="7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marL="4114800" lvl="8" indent="-317500" rtl="0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6"/>
          <p:cNvSpPr txBox="1">
            <a:spLocks noGrp="1"/>
          </p:cNvSpPr>
          <p:nvPr>
            <p:ph type="title"/>
          </p:nvPr>
        </p:nvSpPr>
        <p:spPr>
          <a:xfrm>
            <a:off x="938500" y="445025"/>
            <a:ext cx="4629300" cy="941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Bullet Points">
  <p:cSld name="CAPTION_ONLY_3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3"/>
          <p:cNvSpPr txBox="1">
            <a:spLocks noGrp="1"/>
          </p:cNvSpPr>
          <p:nvPr>
            <p:ph type="title"/>
          </p:nvPr>
        </p:nvSpPr>
        <p:spPr>
          <a:xfrm>
            <a:off x="938500" y="445025"/>
            <a:ext cx="5735700" cy="941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43" name="Google Shape;43;p13"/>
          <p:cNvSpPr txBox="1">
            <a:spLocks noGrp="1"/>
          </p:cNvSpPr>
          <p:nvPr>
            <p:ph type="body" idx="1"/>
          </p:nvPr>
        </p:nvSpPr>
        <p:spPr>
          <a:xfrm>
            <a:off x="938500" y="1246025"/>
            <a:ext cx="7172100" cy="3039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162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"/>
              <a:buChar char="●"/>
              <a:defRPr sz="1150">
                <a:solidFill>
                  <a:schemeClr val="lt1"/>
                </a:solidFill>
              </a:defRPr>
            </a:lvl1pPr>
            <a:lvl2pPr marL="914400" lvl="1" indent="-301625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50"/>
              <a:buChar char="○"/>
              <a:defRPr sz="1150">
                <a:solidFill>
                  <a:schemeClr val="lt1"/>
                </a:solidFill>
              </a:defRPr>
            </a:lvl2pPr>
            <a:lvl3pPr marL="1371600" lvl="2" indent="-301625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50"/>
              <a:buChar char="■"/>
              <a:defRPr sz="1150">
                <a:solidFill>
                  <a:schemeClr val="lt1"/>
                </a:solidFill>
              </a:defRPr>
            </a:lvl3pPr>
            <a:lvl4pPr marL="1828800" lvl="3" indent="-301625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50"/>
              <a:buChar char="●"/>
              <a:defRPr sz="1150">
                <a:solidFill>
                  <a:schemeClr val="lt1"/>
                </a:solidFill>
              </a:defRPr>
            </a:lvl4pPr>
            <a:lvl5pPr marL="2286000" lvl="4" indent="-301625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50"/>
              <a:buChar char="○"/>
              <a:defRPr sz="1150">
                <a:solidFill>
                  <a:schemeClr val="lt1"/>
                </a:solidFill>
              </a:defRPr>
            </a:lvl5pPr>
            <a:lvl6pPr marL="2743200" lvl="5" indent="-301625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50"/>
              <a:buChar char="■"/>
              <a:defRPr sz="1150">
                <a:solidFill>
                  <a:schemeClr val="lt1"/>
                </a:solidFill>
              </a:defRPr>
            </a:lvl6pPr>
            <a:lvl7pPr marL="3200400" lvl="6" indent="-301625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50"/>
              <a:buChar char="●"/>
              <a:defRPr sz="1150">
                <a:solidFill>
                  <a:schemeClr val="lt1"/>
                </a:solidFill>
              </a:defRPr>
            </a:lvl7pPr>
            <a:lvl8pPr marL="3657600" lvl="7" indent="-301625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50"/>
              <a:buChar char="○"/>
              <a:defRPr sz="1150">
                <a:solidFill>
                  <a:schemeClr val="lt1"/>
                </a:solidFill>
              </a:defRPr>
            </a:lvl8pPr>
            <a:lvl9pPr marL="4114800" lvl="8" indent="-301625" rtl="0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150"/>
              <a:buChar char="■"/>
              <a:defRPr sz="115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Text 1">
  <p:cSld name="Title + Text 1"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30"/>
          <p:cNvSpPr txBox="1">
            <a:spLocks noGrp="1"/>
          </p:cNvSpPr>
          <p:nvPr>
            <p:ph type="title"/>
          </p:nvPr>
        </p:nvSpPr>
        <p:spPr>
          <a:xfrm>
            <a:off x="938500" y="445025"/>
            <a:ext cx="4629300" cy="941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37" name="Google Shape;137;p30"/>
          <p:cNvSpPr txBox="1">
            <a:spLocks noGrp="1"/>
          </p:cNvSpPr>
          <p:nvPr>
            <p:ph type="subTitle" idx="1"/>
          </p:nvPr>
        </p:nvSpPr>
        <p:spPr>
          <a:xfrm>
            <a:off x="938500" y="2435925"/>
            <a:ext cx="2556300" cy="2048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>
                <a:solidFill>
                  <a:schemeClr val="lt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5246115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blipFill>
          <a:blip r:embed="rId8">
            <a:alphaModFix/>
          </a:blip>
          <a:stretch>
            <a:fillRect/>
          </a:stretch>
        </a:blip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sz="2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sz="2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sz="2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sz="2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sz="2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sz="2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sz="2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sz="2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Montserrat"/>
              <a:buChar char="●"/>
              <a:defRPr sz="1800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marL="914400" lvl="1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○"/>
              <a:defRPr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marL="1371600" lvl="2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■"/>
              <a:defRPr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marL="1828800" lvl="3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●"/>
              <a:defRPr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marL="2286000" lvl="4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○"/>
              <a:defRPr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marL="2743200" lvl="5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■"/>
              <a:defRPr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marL="3200400" lvl="6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●"/>
              <a:defRPr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marL="3657600" lvl="7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○"/>
              <a:defRPr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marL="4114800" lvl="8" indent="-31750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Montserrat"/>
              <a:buChar char="■"/>
              <a:defRPr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51" r:id="rId2"/>
    <p:sldLayoutId id="2147483652" r:id="rId3"/>
    <p:sldLayoutId id="2147483658" r:id="rId4"/>
    <p:sldLayoutId id="2147483659" r:id="rId5"/>
    <p:sldLayoutId id="2147483684" r:id="rId6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2.png"/><Relationship Id="rId7" Type="http://schemas.openxmlformats.org/officeDocument/2006/relationships/image" Target="../media/image7.sv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6.png"/><Relationship Id="rId11" Type="http://schemas.openxmlformats.org/officeDocument/2006/relationships/image" Target="../media/image11.svg"/><Relationship Id="rId5" Type="http://schemas.openxmlformats.org/officeDocument/2006/relationships/image" Target="../media/image5.svg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9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p38"/>
          <p:cNvSpPr txBox="1">
            <a:spLocks noGrp="1"/>
          </p:cNvSpPr>
          <p:nvPr>
            <p:ph type="ctrTitle"/>
          </p:nvPr>
        </p:nvSpPr>
        <p:spPr>
          <a:xfrm>
            <a:off x="2175900" y="1950100"/>
            <a:ext cx="4792200" cy="644700"/>
          </a:xfrm>
          <a:prstGeom prst="rect">
            <a:avLst/>
          </a:prstGeom>
          <a:effectLst>
            <a:outerShdw blurRad="142875" dist="19050" dir="8760000" algn="bl" rotWithShape="0">
              <a:srgbClr val="76A5AF">
                <a:alpha val="50000"/>
              </a:srgbClr>
            </a:outerShdw>
          </a:effectLst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latin typeface="Arial"/>
                <a:ea typeface="Arial"/>
                <a:cs typeface="Arial"/>
                <a:sym typeface="Arial"/>
              </a:rPr>
              <a:t>TARGET MARKETS</a:t>
            </a:r>
          </a:p>
        </p:txBody>
      </p:sp>
      <p:sp>
        <p:nvSpPr>
          <p:cNvPr id="163" name="Google Shape;163;p38"/>
          <p:cNvSpPr txBox="1">
            <a:spLocks noGrp="1"/>
          </p:cNvSpPr>
          <p:nvPr>
            <p:ph type="ctrTitle"/>
          </p:nvPr>
        </p:nvSpPr>
        <p:spPr>
          <a:xfrm>
            <a:off x="2941650" y="2624375"/>
            <a:ext cx="3260700" cy="464700"/>
          </a:xfrm>
          <a:prstGeom prst="rect">
            <a:avLst/>
          </a:prstGeom>
          <a:effectLst>
            <a:outerShdw blurRad="100013" dist="19050" dir="8460000" algn="bl" rotWithShape="0">
              <a:srgbClr val="76A5AF">
                <a:alpha val="50000"/>
              </a:srgbClr>
            </a:outerShdw>
          </a:effectLst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200" b="0" dirty="0">
                <a:latin typeface="Arial"/>
                <a:ea typeface="Arial"/>
                <a:cs typeface="Arial"/>
                <a:sym typeface="Arial"/>
              </a:rPr>
              <a:t>LESSON 4.3</a:t>
            </a:r>
            <a:endParaRPr sz="2200" b="0" dirty="0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64" name="Google Shape;164;p38"/>
          <p:cNvCxnSpPr/>
          <p:nvPr/>
        </p:nvCxnSpPr>
        <p:spPr>
          <a:xfrm>
            <a:off x="3190500" y="2565172"/>
            <a:ext cx="2763000" cy="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7150" dist="19050" dir="5400000" algn="bl" rotWithShape="0">
              <a:srgbClr val="FFFFFF">
                <a:alpha val="50000"/>
              </a:srgbClr>
            </a:outerShdw>
          </a:effectLst>
        </p:spPr>
      </p:cxnSp>
      <p:pic>
        <p:nvPicPr>
          <p:cNvPr id="165" name="Google Shape;165;p3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166" name="Google Shape;166;p38"/>
          <p:cNvSpPr txBox="1"/>
          <p:nvPr/>
        </p:nvSpPr>
        <p:spPr>
          <a:xfrm>
            <a:off x="5577150" y="4689025"/>
            <a:ext cx="2505900" cy="38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>
                <a:solidFill>
                  <a:schemeClr val="accent5"/>
                </a:solidFill>
              </a:rPr>
              <a:t>©</a:t>
            </a:r>
            <a:r>
              <a:rPr lang="en" sz="1300">
                <a:solidFill>
                  <a:schemeClr val="accent5"/>
                </a:solidFill>
              </a:rPr>
              <a:t> </a:t>
            </a:r>
            <a:r>
              <a:rPr lang="en" sz="700">
                <a:solidFill>
                  <a:schemeClr val="accent5"/>
                </a:solidFill>
              </a:rPr>
              <a:t>Copyright 2021. Sports Career Consulting, LLC.</a:t>
            </a:r>
            <a:endParaRPr sz="700">
              <a:solidFill>
                <a:schemeClr val="accent5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p41"/>
          <p:cNvSpPr txBox="1">
            <a:spLocks noGrp="1"/>
          </p:cNvSpPr>
          <p:nvPr>
            <p:ph type="title"/>
          </p:nvPr>
        </p:nvSpPr>
        <p:spPr>
          <a:xfrm>
            <a:off x="1805525" y="402175"/>
            <a:ext cx="5443500" cy="612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5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TIME OUT!</a:t>
            </a:r>
            <a:endParaRPr sz="3500" b="1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8" name="Google Shape;188;p41"/>
          <p:cNvSpPr txBox="1">
            <a:spLocks noGrp="1"/>
          </p:cNvSpPr>
          <p:nvPr>
            <p:ph type="subTitle" idx="1"/>
          </p:nvPr>
        </p:nvSpPr>
        <p:spPr>
          <a:xfrm>
            <a:off x="572425" y="1478806"/>
            <a:ext cx="7951373" cy="2746487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latin typeface="Arial"/>
                <a:ea typeface="Arial"/>
                <a:cs typeface="Arial"/>
                <a:sym typeface="Arial"/>
              </a:rPr>
              <a:t>Can you think of any other examples of niche sports?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US" dirty="0"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latin typeface="Arial"/>
                <a:ea typeface="Arial"/>
                <a:cs typeface="Arial"/>
                <a:sym typeface="Arial"/>
              </a:rPr>
              <a:t>How do you think an emerging or “niche” sports benefit from participation in the Olympic Games?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US" dirty="0"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latin typeface="Arial"/>
                <a:ea typeface="Arial"/>
                <a:cs typeface="Arial"/>
                <a:sym typeface="Arial"/>
              </a:rPr>
              <a:t>Do you follow any niche sports?  Where do you watch or consume content?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US" dirty="0"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latin typeface="Arial"/>
                <a:ea typeface="Arial"/>
                <a:cs typeface="Arial"/>
                <a:sym typeface="Arial"/>
              </a:rPr>
              <a:t>Think about one example of a niche sport.  What might your target market be if you wanted to grow the popularity of that sport?</a:t>
            </a:r>
            <a:endParaRPr dirty="0"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89" name="Google Shape;189;p4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190" name="Google Shape;190;p41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lang="en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Copyright 2021. Sports Career Consulting, LLC.</a:t>
            </a:r>
            <a:endParaRPr sz="800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pic>
        <p:nvPicPr>
          <p:cNvPr id="191" name="Google Shape;191;p4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72425" y="128150"/>
            <a:ext cx="1145575" cy="116095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6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619" name="Google Shape;14619;p9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14620" name="Google Shape;14620;p91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lang="en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Copyright 2021. Sports Career Consulting, LLC.</a:t>
            </a:r>
            <a:endParaRPr sz="800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394A538-E812-48E8-9A7A-656E1701ABE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95370" y="2300949"/>
            <a:ext cx="2353260" cy="816935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p39"/>
          <p:cNvSpPr txBox="1">
            <a:spLocks noGrp="1"/>
          </p:cNvSpPr>
          <p:nvPr>
            <p:ph type="title"/>
          </p:nvPr>
        </p:nvSpPr>
        <p:spPr>
          <a:xfrm>
            <a:off x="938500" y="445025"/>
            <a:ext cx="5735700" cy="941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dirty="0">
                <a:latin typeface="Arial"/>
                <a:ea typeface="Arial"/>
                <a:cs typeface="Arial"/>
                <a:sym typeface="Arial"/>
              </a:rPr>
              <a:t>WHAT DETERMINES A MARKET?</a:t>
            </a:r>
            <a:endParaRPr b="1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2" name="Google Shape;172;p39"/>
          <p:cNvSpPr txBox="1">
            <a:spLocks noGrp="1"/>
          </p:cNvSpPr>
          <p:nvPr>
            <p:ph type="body" idx="1"/>
          </p:nvPr>
        </p:nvSpPr>
        <p:spPr>
          <a:xfrm>
            <a:off x="938500" y="1246025"/>
            <a:ext cx="7172100" cy="3039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dirty="0">
                <a:latin typeface="Arial"/>
                <a:ea typeface="Arial"/>
                <a:cs typeface="Arial"/>
                <a:sym typeface="Arial"/>
              </a:rPr>
              <a:t>Market Characteristics include</a:t>
            </a:r>
            <a:r>
              <a:rPr lang="en" sz="2000" dirty="0">
                <a:latin typeface="Arial"/>
                <a:ea typeface="Arial"/>
                <a:cs typeface="Arial"/>
                <a:sym typeface="Arial"/>
              </a:rPr>
              <a:t>: </a:t>
            </a:r>
            <a:endParaRPr sz="2000" dirty="0"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000" dirty="0">
              <a:latin typeface="Arial"/>
              <a:ea typeface="Arial"/>
              <a:cs typeface="Arial"/>
              <a:sym typeface="Arial"/>
            </a:endParaRPr>
          </a:p>
          <a:p>
            <a:pPr marL="463550" lvl="0" indent="-307975" algn="l" rtl="0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SzPts val="1150"/>
              <a:buNone/>
            </a:pPr>
            <a:r>
              <a:rPr lang="en-US" sz="2000" dirty="0">
                <a:solidFill>
                  <a:srgbClr val="FFC000"/>
                </a:solidFill>
                <a:latin typeface="Arial"/>
                <a:ea typeface="Arial"/>
                <a:cs typeface="Arial"/>
                <a:sym typeface="Arial"/>
              </a:rPr>
              <a:t>1.</a:t>
            </a:r>
            <a:r>
              <a:rPr lang="en-US" sz="2000" dirty="0">
                <a:latin typeface="Arial"/>
                <a:ea typeface="Arial"/>
                <a:cs typeface="Arial"/>
                <a:sym typeface="Arial"/>
              </a:rPr>
              <a:t> The group of potential consumers who share common needs and wants</a:t>
            </a:r>
            <a:r>
              <a:rPr lang="en" sz="2000" dirty="0">
                <a:latin typeface="Arial"/>
                <a:ea typeface="Arial"/>
                <a:cs typeface="Arial"/>
                <a:sym typeface="Arial"/>
              </a:rPr>
              <a:t>.</a:t>
            </a:r>
            <a:endParaRPr sz="2000" dirty="0">
              <a:latin typeface="Arial"/>
              <a:ea typeface="Arial"/>
              <a:cs typeface="Arial"/>
              <a:sym typeface="Arial"/>
            </a:endParaRPr>
          </a:p>
          <a:p>
            <a:pPr marL="463550" lvl="0" indent="-307975" algn="l" rtl="0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SzPts val="1150"/>
              <a:buNone/>
            </a:pPr>
            <a:r>
              <a:rPr lang="en-US" sz="2000" dirty="0">
                <a:solidFill>
                  <a:srgbClr val="FFC000"/>
                </a:solidFill>
                <a:latin typeface="Arial"/>
                <a:ea typeface="Arial"/>
                <a:cs typeface="Arial"/>
                <a:sym typeface="Arial"/>
              </a:rPr>
              <a:t>2.</a:t>
            </a:r>
            <a:r>
              <a:rPr lang="en-US" sz="2000" dirty="0">
                <a:latin typeface="Arial"/>
                <a:ea typeface="Arial"/>
                <a:cs typeface="Arial"/>
                <a:sym typeface="Arial"/>
              </a:rPr>
              <a:t> That consumer group must have the ability and willingness to buy the product</a:t>
            </a:r>
            <a:r>
              <a:rPr lang="en" sz="2000" dirty="0">
                <a:latin typeface="Arial"/>
                <a:ea typeface="Arial"/>
                <a:cs typeface="Arial"/>
                <a:sym typeface="Arial"/>
              </a:rPr>
              <a:t>.</a:t>
            </a:r>
            <a:endParaRPr sz="2000" dirty="0">
              <a:latin typeface="Arial"/>
              <a:ea typeface="Arial"/>
              <a:cs typeface="Arial"/>
              <a:sym typeface="Arial"/>
            </a:endParaRPr>
          </a:p>
          <a:p>
            <a:pPr marL="463550" lvl="0" indent="-307975" algn="l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50"/>
              <a:buNone/>
            </a:pPr>
            <a:r>
              <a:rPr lang="en-US" sz="2000" dirty="0">
                <a:solidFill>
                  <a:srgbClr val="FFC000"/>
                </a:solidFill>
                <a:latin typeface="Arial"/>
                <a:ea typeface="Arial"/>
                <a:cs typeface="Arial"/>
                <a:sym typeface="Arial"/>
              </a:rPr>
              <a:t>3.</a:t>
            </a:r>
            <a:r>
              <a:rPr lang="en-US" sz="2000" dirty="0">
                <a:latin typeface="Arial"/>
                <a:ea typeface="Arial"/>
                <a:cs typeface="Arial"/>
                <a:sym typeface="Arial"/>
              </a:rPr>
              <a:t> Businesses strive to meet the needs and wants of those consumers</a:t>
            </a:r>
            <a:r>
              <a:rPr lang="en" sz="2000" dirty="0">
                <a:latin typeface="Arial"/>
                <a:ea typeface="Arial"/>
                <a:cs typeface="Arial"/>
                <a:sym typeface="Arial"/>
              </a:rPr>
              <a:t>.</a:t>
            </a:r>
            <a:endParaRPr sz="2000" dirty="0"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endParaRPr dirty="0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73" name="Google Shape;173;p39"/>
          <p:cNvCxnSpPr/>
          <p:nvPr/>
        </p:nvCxnSpPr>
        <p:spPr>
          <a:xfrm>
            <a:off x="1026200" y="414022"/>
            <a:ext cx="2763000" cy="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7150" dist="19050" dir="5400000" algn="bl" rotWithShape="0">
              <a:srgbClr val="FFFFFF">
                <a:alpha val="50000"/>
              </a:srgbClr>
            </a:outerShdw>
          </a:effectLst>
        </p:spPr>
      </p:cxnSp>
      <p:pic>
        <p:nvPicPr>
          <p:cNvPr id="175" name="Google Shape;175;p3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176" name="Google Shape;176;p39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lang="en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Copyright 2021. Sports Career Consulting, LLC.</a:t>
            </a:r>
            <a:endParaRPr sz="800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p38"/>
          <p:cNvSpPr txBox="1">
            <a:spLocks noGrp="1"/>
          </p:cNvSpPr>
          <p:nvPr>
            <p:ph type="ctrTitle"/>
          </p:nvPr>
        </p:nvSpPr>
        <p:spPr>
          <a:xfrm>
            <a:off x="2175900" y="776055"/>
            <a:ext cx="4792200" cy="644700"/>
          </a:xfrm>
          <a:prstGeom prst="rect">
            <a:avLst/>
          </a:prstGeom>
          <a:effectLst>
            <a:outerShdw blurRad="142875" dist="19050" dir="8760000" algn="bl" rotWithShape="0">
              <a:srgbClr val="76A5AF">
                <a:alpha val="50000"/>
              </a:srgbClr>
            </a:outerShdw>
          </a:effectLst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latin typeface="Arial"/>
                <a:ea typeface="Arial"/>
                <a:cs typeface="Arial"/>
                <a:sym typeface="Arial"/>
              </a:rPr>
              <a:t>TARGET MARKETS</a:t>
            </a:r>
          </a:p>
        </p:txBody>
      </p:sp>
      <p:sp>
        <p:nvSpPr>
          <p:cNvPr id="163" name="Google Shape;163;p38"/>
          <p:cNvSpPr txBox="1">
            <a:spLocks noGrp="1"/>
          </p:cNvSpPr>
          <p:nvPr>
            <p:ph type="ctrTitle"/>
          </p:nvPr>
        </p:nvSpPr>
        <p:spPr>
          <a:xfrm>
            <a:off x="1563030" y="1864402"/>
            <a:ext cx="6017939" cy="1714909"/>
          </a:xfrm>
          <a:prstGeom prst="rect">
            <a:avLst/>
          </a:prstGeom>
          <a:effectLst>
            <a:outerShdw blurRad="100013" dist="19050" dir="8460000" algn="bl" rotWithShape="0">
              <a:srgbClr val="76A5AF">
                <a:alpha val="50000"/>
              </a:srgbClr>
            </a:outerShdw>
          </a:effectLst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0" dirty="0">
                <a:latin typeface="Arial"/>
                <a:ea typeface="Arial"/>
                <a:cs typeface="Arial"/>
                <a:sym typeface="Arial"/>
              </a:rPr>
              <a:t>A </a:t>
            </a:r>
            <a:r>
              <a:rPr lang="en-US" sz="2000" dirty="0">
                <a:solidFill>
                  <a:schemeClr val="accent1"/>
                </a:solidFill>
                <a:latin typeface="Arial"/>
                <a:cs typeface="Arial"/>
                <a:sym typeface="Arial"/>
              </a:rPr>
              <a:t>target</a:t>
            </a:r>
            <a:r>
              <a:rPr lang="en-US" sz="2000" b="0" dirty="0"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000" dirty="0">
                <a:solidFill>
                  <a:schemeClr val="accent1"/>
                </a:solidFill>
                <a:latin typeface="Arial"/>
                <a:cs typeface="Arial"/>
                <a:sym typeface="Arial"/>
              </a:rPr>
              <a:t>market</a:t>
            </a:r>
            <a:r>
              <a:rPr lang="en-US" sz="2000" b="0" dirty="0">
                <a:latin typeface="Arial"/>
                <a:ea typeface="Arial"/>
                <a:cs typeface="Arial"/>
                <a:sym typeface="Arial"/>
              </a:rPr>
              <a:t> refers to people with a defining set of characteristics that set them apart as a group.  The target is a specific group of consumers with a defining set of characteristics. This market shares one or more similar and identifiable needs or wants</a:t>
            </a:r>
            <a:endParaRPr sz="2000" b="0" dirty="0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64" name="Google Shape;164;p38"/>
          <p:cNvCxnSpPr/>
          <p:nvPr/>
        </p:nvCxnSpPr>
        <p:spPr>
          <a:xfrm>
            <a:off x="3190500" y="1594327"/>
            <a:ext cx="2763000" cy="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7150" dist="19050" dir="5400000" algn="bl" rotWithShape="0">
              <a:srgbClr val="FFFFFF">
                <a:alpha val="50000"/>
              </a:srgbClr>
            </a:outerShdw>
          </a:effectLst>
        </p:spPr>
      </p:cxnSp>
      <p:pic>
        <p:nvPicPr>
          <p:cNvPr id="165" name="Google Shape;165;p3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166" name="Google Shape;166;p38"/>
          <p:cNvSpPr txBox="1"/>
          <p:nvPr/>
        </p:nvSpPr>
        <p:spPr>
          <a:xfrm>
            <a:off x="5577150" y="4689025"/>
            <a:ext cx="2505900" cy="38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>
                <a:solidFill>
                  <a:schemeClr val="accent5"/>
                </a:solidFill>
              </a:rPr>
              <a:t>©</a:t>
            </a:r>
            <a:r>
              <a:rPr lang="en" sz="1300">
                <a:solidFill>
                  <a:schemeClr val="accent5"/>
                </a:solidFill>
              </a:rPr>
              <a:t> </a:t>
            </a:r>
            <a:r>
              <a:rPr lang="en" sz="700">
                <a:solidFill>
                  <a:schemeClr val="accent5"/>
                </a:solidFill>
              </a:rPr>
              <a:t>Copyright 2021. Sports Career Consulting, LLC.</a:t>
            </a:r>
            <a:endParaRPr sz="700">
              <a:solidFill>
                <a:schemeClr val="accent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29558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p39"/>
          <p:cNvSpPr txBox="1">
            <a:spLocks noGrp="1"/>
          </p:cNvSpPr>
          <p:nvPr>
            <p:ph type="title"/>
          </p:nvPr>
        </p:nvSpPr>
        <p:spPr>
          <a:xfrm>
            <a:off x="938500" y="445025"/>
            <a:ext cx="5735700" cy="627413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dirty="0">
                <a:latin typeface="Arial"/>
                <a:ea typeface="Arial"/>
                <a:cs typeface="Arial"/>
                <a:sym typeface="Arial"/>
              </a:rPr>
              <a:t>TARGET MARKETS</a:t>
            </a:r>
            <a:endParaRPr b="1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2" name="Google Shape;172;p39"/>
          <p:cNvSpPr txBox="1">
            <a:spLocks noGrp="1"/>
          </p:cNvSpPr>
          <p:nvPr>
            <p:ph type="body" idx="1"/>
          </p:nvPr>
        </p:nvSpPr>
        <p:spPr>
          <a:xfrm>
            <a:off x="938500" y="990710"/>
            <a:ext cx="7172100" cy="3039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dirty="0">
                <a:latin typeface="Arial"/>
                <a:ea typeface="Arial"/>
                <a:cs typeface="Arial"/>
                <a:sym typeface="Arial"/>
              </a:rPr>
              <a:t>Four important considerations when evaluating a target market:</a:t>
            </a:r>
            <a:endParaRPr sz="1400" dirty="0">
              <a:latin typeface="Arial"/>
              <a:ea typeface="Arial"/>
              <a:cs typeface="Arial"/>
              <a:sym typeface="Arial"/>
            </a:endParaRPr>
          </a:p>
          <a:p>
            <a:pPr marL="0" lvl="0" indent="0" algn="l" defTabSz="395288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dirty="0">
                <a:latin typeface="Arial"/>
                <a:ea typeface="Arial"/>
                <a:cs typeface="Arial"/>
                <a:sym typeface="Arial"/>
              </a:rPr>
              <a:t>1.	</a:t>
            </a:r>
            <a:r>
              <a:rPr lang="en-US" sz="1400" b="1" dirty="0">
                <a:solidFill>
                  <a:srgbClr val="FFC000"/>
                </a:solidFill>
                <a:latin typeface="Arial"/>
                <a:ea typeface="Arial"/>
                <a:cs typeface="Arial"/>
                <a:sym typeface="Arial"/>
              </a:rPr>
              <a:t>Sizeable</a:t>
            </a:r>
          </a:p>
          <a:p>
            <a:pPr marL="862013" indent="-285750">
              <a:tabLst>
                <a:tab pos="576263" algn="l"/>
              </a:tabLst>
            </a:pPr>
            <a:r>
              <a:rPr lang="en-US" sz="1400" dirty="0">
                <a:latin typeface="Arial"/>
                <a:ea typeface="Arial"/>
                <a:cs typeface="Arial"/>
                <a:sym typeface="Arial"/>
              </a:rPr>
              <a:t>The size of the market</a:t>
            </a:r>
          </a:p>
          <a:p>
            <a:pPr marL="862013" indent="-285750">
              <a:tabLst>
                <a:tab pos="576263" algn="l"/>
              </a:tabLst>
            </a:pPr>
            <a:r>
              <a:rPr lang="en-US" sz="1400" dirty="0">
                <a:latin typeface="Arial"/>
                <a:ea typeface="Arial"/>
                <a:cs typeface="Arial"/>
                <a:sym typeface="Arial"/>
              </a:rPr>
              <a:t>Market can have too many or too few consumers</a:t>
            </a:r>
          </a:p>
          <a:p>
            <a:pPr marL="0" lvl="0" indent="0" algn="l" defTabSz="395288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dirty="0">
                <a:latin typeface="Arial"/>
                <a:ea typeface="Arial"/>
                <a:cs typeface="Arial"/>
                <a:sym typeface="Arial"/>
              </a:rPr>
              <a:t>2.	</a:t>
            </a:r>
            <a:r>
              <a:rPr lang="en-US" sz="1400" b="1" dirty="0">
                <a:solidFill>
                  <a:srgbClr val="FFC000"/>
                </a:solidFill>
                <a:latin typeface="Arial"/>
                <a:ea typeface="Arial"/>
                <a:cs typeface="Arial"/>
                <a:sym typeface="Arial"/>
              </a:rPr>
              <a:t>Reachable</a:t>
            </a:r>
            <a:r>
              <a:rPr lang="en-US" sz="1400" dirty="0">
                <a:latin typeface="Arial"/>
                <a:ea typeface="Arial"/>
                <a:cs typeface="Arial"/>
                <a:sym typeface="Arial"/>
              </a:rPr>
              <a:t> </a:t>
            </a:r>
          </a:p>
          <a:p>
            <a:pPr marL="857250" indent="-280988"/>
            <a:r>
              <a:rPr lang="en-US" sz="1400" dirty="0">
                <a:latin typeface="Arial"/>
                <a:cs typeface="Arial"/>
                <a:sym typeface="Arial"/>
              </a:rPr>
              <a:t>Ability</a:t>
            </a:r>
            <a:r>
              <a:rPr lang="en-US" sz="1400" dirty="0">
                <a:latin typeface="Arial"/>
                <a:ea typeface="Arial"/>
                <a:cs typeface="Arial"/>
                <a:sym typeface="Arial"/>
              </a:rPr>
              <a:t> for marketers to reach consumers</a:t>
            </a:r>
          </a:p>
          <a:p>
            <a:pPr marL="857250" indent="-285750"/>
            <a:r>
              <a:rPr lang="en-US" sz="1400" dirty="0">
                <a:latin typeface="Arial"/>
                <a:ea typeface="Arial"/>
                <a:cs typeface="Arial"/>
                <a:sym typeface="Arial"/>
              </a:rPr>
              <a:t>Marketer must have a means for communicating with target group of consumers</a:t>
            </a:r>
          </a:p>
          <a:p>
            <a:pPr marL="0" lvl="0" indent="0" algn="l" defTabSz="395288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dirty="0">
                <a:latin typeface="Arial"/>
                <a:ea typeface="Arial"/>
                <a:cs typeface="Arial"/>
                <a:sym typeface="Arial"/>
              </a:rPr>
              <a:t>3.	</a:t>
            </a:r>
            <a:r>
              <a:rPr lang="en-US" sz="1400" b="1" dirty="0">
                <a:solidFill>
                  <a:srgbClr val="FFC000"/>
                </a:solidFill>
                <a:latin typeface="Arial"/>
                <a:ea typeface="Arial"/>
                <a:cs typeface="Arial"/>
                <a:sym typeface="Arial"/>
              </a:rPr>
              <a:t>Measurable and identifiable</a:t>
            </a:r>
          </a:p>
          <a:p>
            <a:pPr marL="857250" indent="-280988"/>
            <a:r>
              <a:rPr lang="en-US" sz="1400" dirty="0">
                <a:latin typeface="Arial"/>
                <a:ea typeface="Arial"/>
                <a:cs typeface="Arial"/>
                <a:sym typeface="Arial"/>
              </a:rPr>
              <a:t>Refers to the ability to measure size, accessibility and overall purchasing power of the target market.</a:t>
            </a:r>
          </a:p>
          <a:p>
            <a:pPr marL="0" lvl="0" indent="0" algn="l" defTabSz="395288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dirty="0">
                <a:latin typeface="Arial"/>
                <a:ea typeface="Arial"/>
                <a:cs typeface="Arial"/>
                <a:sym typeface="Arial"/>
              </a:rPr>
              <a:t>4.	</a:t>
            </a:r>
            <a:r>
              <a:rPr lang="en-US" sz="1400" b="1" dirty="0">
                <a:solidFill>
                  <a:srgbClr val="FFC000"/>
                </a:solidFill>
                <a:latin typeface="Arial"/>
                <a:ea typeface="Arial"/>
                <a:cs typeface="Arial"/>
                <a:sym typeface="Arial"/>
              </a:rPr>
              <a:t>Behavioral variation </a:t>
            </a:r>
          </a:p>
          <a:p>
            <a:pPr marL="857250" indent="-280988"/>
            <a:r>
              <a:rPr lang="en-US" sz="1400" dirty="0">
                <a:latin typeface="Arial"/>
                <a:ea typeface="Arial"/>
                <a:cs typeface="Arial"/>
                <a:sym typeface="Arial"/>
              </a:rPr>
              <a:t>Marketers seek to find similar behaviors within each respective target market.</a:t>
            </a:r>
          </a:p>
          <a:p>
            <a:pPr marL="857250" indent="-280988"/>
            <a:r>
              <a:rPr lang="en-US" sz="1400" dirty="0">
                <a:latin typeface="Arial"/>
                <a:ea typeface="Arial"/>
                <a:cs typeface="Arial"/>
                <a:sym typeface="Arial"/>
              </a:rPr>
              <a:t>For example, motivation of buying for the corporate season ticket holder is different than for the individual season ticket holder</a:t>
            </a:r>
            <a:r>
              <a:rPr lang="en-US" sz="1800" dirty="0">
                <a:latin typeface="Arial"/>
                <a:ea typeface="Arial"/>
                <a:cs typeface="Arial"/>
                <a:sym typeface="Arial"/>
              </a:rPr>
              <a:t>.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73" name="Google Shape;173;p39"/>
          <p:cNvCxnSpPr/>
          <p:nvPr/>
        </p:nvCxnSpPr>
        <p:spPr>
          <a:xfrm>
            <a:off x="1026200" y="414022"/>
            <a:ext cx="2763000" cy="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7150" dist="19050" dir="5400000" algn="bl" rotWithShape="0">
              <a:srgbClr val="FFFFFF">
                <a:alpha val="50000"/>
              </a:srgbClr>
            </a:outerShdw>
          </a:effectLst>
        </p:spPr>
      </p:cxnSp>
      <p:pic>
        <p:nvPicPr>
          <p:cNvPr id="175" name="Google Shape;175;p3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176" name="Google Shape;176;p39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lang="en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Copyright 2021. Sports Career Consulting, LLC.</a:t>
            </a:r>
            <a:endParaRPr sz="800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</p:spTree>
    <p:extLst>
      <p:ext uri="{BB962C8B-B14F-4D97-AF65-F5344CB8AC3E}">
        <p14:creationId xmlns:p14="http://schemas.microsoft.com/office/powerpoint/2010/main" val="30347568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2554B473-5644-4B1A-AEDD-E0CD656FF9C5}"/>
              </a:ext>
            </a:extLst>
          </p:cNvPr>
          <p:cNvGrpSpPr/>
          <p:nvPr/>
        </p:nvGrpSpPr>
        <p:grpSpPr>
          <a:xfrm>
            <a:off x="313238" y="2611500"/>
            <a:ext cx="1819200" cy="2532000"/>
            <a:chOff x="359618" y="1787991"/>
            <a:chExt cx="1819200" cy="2532000"/>
          </a:xfrm>
        </p:grpSpPr>
        <p:sp>
          <p:nvSpPr>
            <p:cNvPr id="2179" name="Google Shape;2179;p62"/>
            <p:cNvSpPr/>
            <p:nvPr/>
          </p:nvSpPr>
          <p:spPr>
            <a:xfrm>
              <a:off x="359618" y="1787991"/>
              <a:ext cx="1819200" cy="18192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cxnSp>
          <p:nvCxnSpPr>
            <p:cNvPr id="2190" name="Google Shape;2190;p62"/>
            <p:cNvCxnSpPr>
              <a:stCxn id="2179" idx="4"/>
            </p:cNvCxnSpPr>
            <p:nvPr/>
          </p:nvCxnSpPr>
          <p:spPr>
            <a:xfrm>
              <a:off x="1269218" y="3607191"/>
              <a:ext cx="0" cy="712800"/>
            </a:xfrm>
            <a:prstGeom prst="straightConnector1">
              <a:avLst/>
            </a:prstGeom>
            <a:noFill/>
            <a:ln w="19050" cap="flat" cmpd="sng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sp>
        <p:nvSpPr>
          <p:cNvPr id="2177" name="Google Shape;2177;p62"/>
          <p:cNvSpPr txBox="1">
            <a:spLocks noGrp="1"/>
          </p:cNvSpPr>
          <p:nvPr>
            <p:ph type="title"/>
          </p:nvPr>
        </p:nvSpPr>
        <p:spPr>
          <a:xfrm>
            <a:off x="938500" y="445024"/>
            <a:ext cx="5586478" cy="999953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>
                <a:latin typeface="Arial"/>
                <a:ea typeface="Arial"/>
                <a:cs typeface="Arial"/>
                <a:sym typeface="Arial"/>
              </a:rPr>
              <a:t>TARGET MARKET STRATEGIES</a:t>
            </a:r>
            <a:br>
              <a:rPr lang="en" b="1" dirty="0">
                <a:latin typeface="Arial"/>
                <a:ea typeface="Arial"/>
                <a:cs typeface="Arial"/>
                <a:sym typeface="Arial"/>
              </a:rPr>
            </a:br>
            <a:r>
              <a:rPr lang="en" sz="2000" b="1" dirty="0">
                <a:solidFill>
                  <a:schemeClr val="bg1"/>
                </a:solidFill>
                <a:latin typeface="Arial"/>
                <a:ea typeface="Arial"/>
                <a:cs typeface="Arial"/>
                <a:sym typeface="Arial"/>
              </a:rPr>
              <a:t>Influenced by a variety of factors:</a:t>
            </a:r>
            <a:endParaRPr b="1" dirty="0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178" name="Google Shape;2178;p62"/>
          <p:cNvCxnSpPr/>
          <p:nvPr/>
        </p:nvCxnSpPr>
        <p:spPr>
          <a:xfrm>
            <a:off x="1026200" y="414022"/>
            <a:ext cx="2763000" cy="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7150" dist="19050" dir="5400000" algn="bl" rotWithShape="0">
              <a:srgbClr val="FFFFFF">
                <a:alpha val="50000"/>
              </a:srgbClr>
            </a:outerShdw>
          </a:effectLst>
        </p:spPr>
      </p:cxnSp>
      <p:sp>
        <p:nvSpPr>
          <p:cNvPr id="2180" name="Google Shape;2180;p62"/>
          <p:cNvSpPr txBox="1">
            <a:spLocks noGrp="1"/>
          </p:cNvSpPr>
          <p:nvPr>
            <p:ph type="title" idx="4294967295"/>
          </p:nvPr>
        </p:nvSpPr>
        <p:spPr>
          <a:xfrm>
            <a:off x="391020" y="2845972"/>
            <a:ext cx="1636890" cy="1256906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dirty="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rPr>
              <a:t>Diversity of consumer needs and wants</a:t>
            </a:r>
            <a:endParaRPr sz="1800" b="1" dirty="0">
              <a:solidFill>
                <a:schemeClr val="accent6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CDEDB116-C31C-4E05-9B9A-D34950DF338B}"/>
              </a:ext>
            </a:extLst>
          </p:cNvPr>
          <p:cNvGrpSpPr/>
          <p:nvPr/>
        </p:nvGrpSpPr>
        <p:grpSpPr>
          <a:xfrm>
            <a:off x="2167240" y="1656969"/>
            <a:ext cx="1819200" cy="3486531"/>
            <a:chOff x="2169812" y="2697591"/>
            <a:chExt cx="1819200" cy="3486531"/>
          </a:xfrm>
        </p:grpSpPr>
        <p:sp>
          <p:nvSpPr>
            <p:cNvPr id="18" name="Google Shape;2179;p62">
              <a:extLst>
                <a:ext uri="{FF2B5EF4-FFF2-40B4-BE49-F238E27FC236}">
                  <a16:creationId xmlns:a16="http://schemas.microsoft.com/office/drawing/2014/main" id="{E6B3FF6E-000F-449D-BCA1-E0A8415E2FC5}"/>
                </a:ext>
              </a:extLst>
            </p:cNvPr>
            <p:cNvSpPr/>
            <p:nvPr/>
          </p:nvSpPr>
          <p:spPr>
            <a:xfrm>
              <a:off x="2169812" y="2697591"/>
              <a:ext cx="1819200" cy="18192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cxnSp>
          <p:nvCxnSpPr>
            <p:cNvPr id="19" name="Google Shape;2190;p62">
              <a:extLst>
                <a:ext uri="{FF2B5EF4-FFF2-40B4-BE49-F238E27FC236}">
                  <a16:creationId xmlns:a16="http://schemas.microsoft.com/office/drawing/2014/main" id="{061972A6-BE3F-4832-8087-07DB708856F0}"/>
                </a:ext>
              </a:extLst>
            </p:cNvPr>
            <p:cNvCxnSpPr>
              <a:cxnSpLocks/>
            </p:cNvCxnSpPr>
            <p:nvPr/>
          </p:nvCxnSpPr>
          <p:spPr>
            <a:xfrm>
              <a:off x="3079412" y="4430700"/>
              <a:ext cx="0" cy="1753422"/>
            </a:xfrm>
            <a:prstGeom prst="straightConnector1">
              <a:avLst/>
            </a:prstGeom>
            <a:noFill/>
            <a:ln w="19050" cap="flat" cmpd="sng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sp>
          <p:nvSpPr>
            <p:cNvPr id="20" name="Google Shape;2180;p62">
              <a:extLst>
                <a:ext uri="{FF2B5EF4-FFF2-40B4-BE49-F238E27FC236}">
                  <a16:creationId xmlns:a16="http://schemas.microsoft.com/office/drawing/2014/main" id="{FA52C066-061B-4A74-B214-119153B67E17}"/>
                </a:ext>
              </a:extLst>
            </p:cNvPr>
            <p:cNvSpPr txBox="1">
              <a:spLocks/>
            </p:cNvSpPr>
            <p:nvPr/>
          </p:nvSpPr>
          <p:spPr>
            <a:xfrm>
              <a:off x="2256464" y="3245279"/>
              <a:ext cx="1636890" cy="791443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800"/>
                <a:buFont typeface="Montserrat"/>
                <a:buNone/>
                <a:defRPr sz="2800" b="0" i="0" u="none" strike="noStrike" cap="none">
                  <a:solidFill>
                    <a:schemeClr val="lt1"/>
                  </a:solidFill>
                  <a:latin typeface="Montserrat"/>
                  <a:ea typeface="Montserrat"/>
                  <a:cs typeface="Montserrat"/>
                  <a:sym typeface="Montserrat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800"/>
                <a:buFont typeface="Montserrat"/>
                <a:buNone/>
                <a:defRPr sz="2800" b="0" i="0" u="none" strike="noStrike" cap="none">
                  <a:solidFill>
                    <a:schemeClr val="dk1"/>
                  </a:solidFill>
                  <a:latin typeface="Montserrat"/>
                  <a:ea typeface="Montserrat"/>
                  <a:cs typeface="Montserrat"/>
                  <a:sym typeface="Montserrat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800"/>
                <a:buFont typeface="Montserrat"/>
                <a:buNone/>
                <a:defRPr sz="2800" b="0" i="0" u="none" strike="noStrike" cap="none">
                  <a:solidFill>
                    <a:schemeClr val="dk1"/>
                  </a:solidFill>
                  <a:latin typeface="Montserrat"/>
                  <a:ea typeface="Montserrat"/>
                  <a:cs typeface="Montserrat"/>
                  <a:sym typeface="Montserrat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800"/>
                <a:buFont typeface="Montserrat"/>
                <a:buNone/>
                <a:defRPr sz="2800" b="0" i="0" u="none" strike="noStrike" cap="none">
                  <a:solidFill>
                    <a:schemeClr val="dk1"/>
                  </a:solidFill>
                  <a:latin typeface="Montserrat"/>
                  <a:ea typeface="Montserrat"/>
                  <a:cs typeface="Montserrat"/>
                  <a:sym typeface="Montserrat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800"/>
                <a:buFont typeface="Montserrat"/>
                <a:buNone/>
                <a:defRPr sz="2800" b="0" i="0" u="none" strike="noStrike" cap="none">
                  <a:solidFill>
                    <a:schemeClr val="dk1"/>
                  </a:solidFill>
                  <a:latin typeface="Montserrat"/>
                  <a:ea typeface="Montserrat"/>
                  <a:cs typeface="Montserrat"/>
                  <a:sym typeface="Montserrat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800"/>
                <a:buFont typeface="Montserrat"/>
                <a:buNone/>
                <a:defRPr sz="2800" b="0" i="0" u="none" strike="noStrike" cap="none">
                  <a:solidFill>
                    <a:schemeClr val="dk1"/>
                  </a:solidFill>
                  <a:latin typeface="Montserrat"/>
                  <a:ea typeface="Montserrat"/>
                  <a:cs typeface="Montserrat"/>
                  <a:sym typeface="Montserrat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800"/>
                <a:buFont typeface="Montserrat"/>
                <a:buNone/>
                <a:defRPr sz="2800" b="0" i="0" u="none" strike="noStrike" cap="none">
                  <a:solidFill>
                    <a:schemeClr val="dk1"/>
                  </a:solidFill>
                  <a:latin typeface="Montserrat"/>
                  <a:ea typeface="Montserrat"/>
                  <a:cs typeface="Montserrat"/>
                  <a:sym typeface="Montserrat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800"/>
                <a:buFont typeface="Montserrat"/>
                <a:buNone/>
                <a:defRPr sz="2800" b="0" i="0" u="none" strike="noStrike" cap="none">
                  <a:solidFill>
                    <a:schemeClr val="dk1"/>
                  </a:solidFill>
                  <a:latin typeface="Montserrat"/>
                  <a:ea typeface="Montserrat"/>
                  <a:cs typeface="Montserrat"/>
                  <a:sym typeface="Montserrat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800"/>
                <a:buFont typeface="Montserrat"/>
                <a:buNone/>
                <a:defRPr sz="2800" b="0" i="0" u="none" strike="noStrike" cap="none">
                  <a:solidFill>
                    <a:schemeClr val="dk1"/>
                  </a:solidFill>
                  <a:latin typeface="Montserrat"/>
                  <a:ea typeface="Montserrat"/>
                  <a:cs typeface="Montserrat"/>
                  <a:sym typeface="Montserrat"/>
                </a:defRPr>
              </a:lvl9pPr>
            </a:lstStyle>
            <a:p>
              <a:pPr algn="ctr"/>
              <a:r>
                <a:rPr lang="en-US" sz="1800" b="1" dirty="0">
                  <a:solidFill>
                    <a:schemeClr val="accent6"/>
                  </a:solidFill>
                  <a:latin typeface="Arial"/>
                  <a:ea typeface="Arial"/>
                  <a:cs typeface="Arial"/>
                  <a:sym typeface="Arial"/>
                </a:rPr>
                <a:t>Organization size</a:t>
              </a:r>
            </a:p>
          </p:txBody>
        </p:sp>
      </p:grpSp>
      <p:grpSp>
        <p:nvGrpSpPr>
          <p:cNvPr id="4" name="Group 3">
            <a:extLst>
              <a:ext uri="{FF2B5EF4-FFF2-40B4-BE49-F238E27FC236}">
                <a16:creationId xmlns:a16="http://schemas.microsoft.com/office/drawing/2014/main" id="{2E791A25-4724-45C0-8D4F-26C8395B26B6}"/>
              </a:ext>
            </a:extLst>
          </p:cNvPr>
          <p:cNvGrpSpPr/>
          <p:nvPr/>
        </p:nvGrpSpPr>
        <p:grpSpPr>
          <a:xfrm>
            <a:off x="4073092" y="2611500"/>
            <a:ext cx="1819200" cy="2532000"/>
            <a:chOff x="4075664" y="1787991"/>
            <a:chExt cx="1819200" cy="2532000"/>
          </a:xfrm>
        </p:grpSpPr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B2F215A4-CD64-484A-A58A-847C8F1C95F4}"/>
                </a:ext>
              </a:extLst>
            </p:cNvPr>
            <p:cNvGrpSpPr/>
            <p:nvPr/>
          </p:nvGrpSpPr>
          <p:grpSpPr>
            <a:xfrm>
              <a:off x="4075664" y="1787991"/>
              <a:ext cx="1819200" cy="2532000"/>
              <a:chOff x="359618" y="1787991"/>
              <a:chExt cx="1819200" cy="2532000"/>
            </a:xfrm>
          </p:grpSpPr>
          <p:sp>
            <p:nvSpPr>
              <p:cNvPr id="23" name="Google Shape;2179;p62">
                <a:extLst>
                  <a:ext uri="{FF2B5EF4-FFF2-40B4-BE49-F238E27FC236}">
                    <a16:creationId xmlns:a16="http://schemas.microsoft.com/office/drawing/2014/main" id="{A6B468FA-30E3-41F2-8B61-76AECAC3E88E}"/>
                  </a:ext>
                </a:extLst>
              </p:cNvPr>
              <p:cNvSpPr/>
              <p:nvPr/>
            </p:nvSpPr>
            <p:spPr>
              <a:xfrm>
                <a:off x="359618" y="1787991"/>
                <a:ext cx="1819200" cy="18192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cxnSp>
            <p:nvCxnSpPr>
              <p:cNvPr id="24" name="Google Shape;2190;p62">
                <a:extLst>
                  <a:ext uri="{FF2B5EF4-FFF2-40B4-BE49-F238E27FC236}">
                    <a16:creationId xmlns:a16="http://schemas.microsoft.com/office/drawing/2014/main" id="{E0150109-01A2-4424-8801-790EBC0D48FC}"/>
                  </a:ext>
                </a:extLst>
              </p:cNvPr>
              <p:cNvCxnSpPr>
                <a:stCxn id="23" idx="4"/>
              </p:cNvCxnSpPr>
              <p:nvPr/>
            </p:nvCxnSpPr>
            <p:spPr>
              <a:xfrm>
                <a:off x="1269218" y="3607191"/>
                <a:ext cx="0" cy="712800"/>
              </a:xfrm>
              <a:prstGeom prst="straightConnector1">
                <a:avLst/>
              </a:prstGeom>
              <a:noFill/>
              <a:ln w="19050" cap="flat" cmpd="sng">
                <a:solidFill>
                  <a:schemeClr val="accent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</p:grpSp>
        <p:sp>
          <p:nvSpPr>
            <p:cNvPr id="25" name="Google Shape;2180;p62">
              <a:extLst>
                <a:ext uri="{FF2B5EF4-FFF2-40B4-BE49-F238E27FC236}">
                  <a16:creationId xmlns:a16="http://schemas.microsoft.com/office/drawing/2014/main" id="{24CDDC50-8A1E-4A18-AB37-239E71601087}"/>
                </a:ext>
              </a:extLst>
            </p:cNvPr>
            <p:cNvSpPr txBox="1">
              <a:spLocks/>
            </p:cNvSpPr>
            <p:nvPr/>
          </p:nvSpPr>
          <p:spPr>
            <a:xfrm>
              <a:off x="4166819" y="1998809"/>
              <a:ext cx="1636890" cy="1256906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800"/>
                <a:buFont typeface="Montserrat"/>
                <a:buNone/>
                <a:defRPr sz="2800" b="0" i="0" u="none" strike="noStrike" cap="none">
                  <a:solidFill>
                    <a:schemeClr val="lt1"/>
                  </a:solidFill>
                  <a:latin typeface="Montserrat"/>
                  <a:ea typeface="Montserrat"/>
                  <a:cs typeface="Montserrat"/>
                  <a:sym typeface="Montserrat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800"/>
                <a:buFont typeface="Montserrat"/>
                <a:buNone/>
                <a:defRPr sz="2800" b="0" i="0" u="none" strike="noStrike" cap="none">
                  <a:solidFill>
                    <a:schemeClr val="dk1"/>
                  </a:solidFill>
                  <a:latin typeface="Montserrat"/>
                  <a:ea typeface="Montserrat"/>
                  <a:cs typeface="Montserrat"/>
                  <a:sym typeface="Montserrat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800"/>
                <a:buFont typeface="Montserrat"/>
                <a:buNone/>
                <a:defRPr sz="2800" b="0" i="0" u="none" strike="noStrike" cap="none">
                  <a:solidFill>
                    <a:schemeClr val="dk1"/>
                  </a:solidFill>
                  <a:latin typeface="Montserrat"/>
                  <a:ea typeface="Montserrat"/>
                  <a:cs typeface="Montserrat"/>
                  <a:sym typeface="Montserrat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800"/>
                <a:buFont typeface="Montserrat"/>
                <a:buNone/>
                <a:defRPr sz="2800" b="0" i="0" u="none" strike="noStrike" cap="none">
                  <a:solidFill>
                    <a:schemeClr val="dk1"/>
                  </a:solidFill>
                  <a:latin typeface="Montserrat"/>
                  <a:ea typeface="Montserrat"/>
                  <a:cs typeface="Montserrat"/>
                  <a:sym typeface="Montserrat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800"/>
                <a:buFont typeface="Montserrat"/>
                <a:buNone/>
                <a:defRPr sz="2800" b="0" i="0" u="none" strike="noStrike" cap="none">
                  <a:solidFill>
                    <a:schemeClr val="dk1"/>
                  </a:solidFill>
                  <a:latin typeface="Montserrat"/>
                  <a:ea typeface="Montserrat"/>
                  <a:cs typeface="Montserrat"/>
                  <a:sym typeface="Montserrat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800"/>
                <a:buFont typeface="Montserrat"/>
                <a:buNone/>
                <a:defRPr sz="2800" b="0" i="0" u="none" strike="noStrike" cap="none">
                  <a:solidFill>
                    <a:schemeClr val="dk1"/>
                  </a:solidFill>
                  <a:latin typeface="Montserrat"/>
                  <a:ea typeface="Montserrat"/>
                  <a:cs typeface="Montserrat"/>
                  <a:sym typeface="Montserrat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800"/>
                <a:buFont typeface="Montserrat"/>
                <a:buNone/>
                <a:defRPr sz="2800" b="0" i="0" u="none" strike="noStrike" cap="none">
                  <a:solidFill>
                    <a:schemeClr val="dk1"/>
                  </a:solidFill>
                  <a:latin typeface="Montserrat"/>
                  <a:ea typeface="Montserrat"/>
                  <a:cs typeface="Montserrat"/>
                  <a:sym typeface="Montserrat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800"/>
                <a:buFont typeface="Montserrat"/>
                <a:buNone/>
                <a:defRPr sz="2800" b="0" i="0" u="none" strike="noStrike" cap="none">
                  <a:solidFill>
                    <a:schemeClr val="dk1"/>
                  </a:solidFill>
                  <a:latin typeface="Montserrat"/>
                  <a:ea typeface="Montserrat"/>
                  <a:cs typeface="Montserrat"/>
                  <a:sym typeface="Montserrat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800"/>
                <a:buFont typeface="Montserrat"/>
                <a:buNone/>
                <a:defRPr sz="2800" b="0" i="0" u="none" strike="noStrike" cap="none">
                  <a:solidFill>
                    <a:schemeClr val="dk1"/>
                  </a:solidFill>
                  <a:latin typeface="Montserrat"/>
                  <a:ea typeface="Montserrat"/>
                  <a:cs typeface="Montserrat"/>
                  <a:sym typeface="Montserrat"/>
                </a:defRPr>
              </a:lvl9pPr>
            </a:lstStyle>
            <a:p>
              <a:pPr algn="ctr"/>
              <a:r>
                <a:rPr lang="en-US" sz="1800" b="1" dirty="0">
                  <a:solidFill>
                    <a:schemeClr val="accent6"/>
                  </a:solidFill>
                  <a:latin typeface="Arial"/>
                  <a:ea typeface="Arial"/>
                  <a:cs typeface="Arial"/>
                  <a:sym typeface="Arial"/>
                </a:rPr>
                <a:t>Attributes of company products and/or services</a:t>
              </a:r>
            </a:p>
          </p:txBody>
        </p:sp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214C086F-A28E-46B8-B364-F1D4D3597F44}"/>
              </a:ext>
            </a:extLst>
          </p:cNvPr>
          <p:cNvGrpSpPr/>
          <p:nvPr/>
        </p:nvGrpSpPr>
        <p:grpSpPr>
          <a:xfrm>
            <a:off x="5978943" y="1844046"/>
            <a:ext cx="1819200" cy="3299454"/>
            <a:chOff x="2169812" y="2697591"/>
            <a:chExt cx="1819200" cy="3299454"/>
          </a:xfrm>
        </p:grpSpPr>
        <p:sp>
          <p:nvSpPr>
            <p:cNvPr id="29" name="Google Shape;2179;p62">
              <a:extLst>
                <a:ext uri="{FF2B5EF4-FFF2-40B4-BE49-F238E27FC236}">
                  <a16:creationId xmlns:a16="http://schemas.microsoft.com/office/drawing/2014/main" id="{D13AE8A1-043B-4198-8E42-420252D4D4FC}"/>
                </a:ext>
              </a:extLst>
            </p:cNvPr>
            <p:cNvSpPr/>
            <p:nvPr/>
          </p:nvSpPr>
          <p:spPr>
            <a:xfrm>
              <a:off x="2169812" y="2697591"/>
              <a:ext cx="1819200" cy="18192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cxnSp>
          <p:nvCxnSpPr>
            <p:cNvPr id="30" name="Google Shape;2190;p62">
              <a:extLst>
                <a:ext uri="{FF2B5EF4-FFF2-40B4-BE49-F238E27FC236}">
                  <a16:creationId xmlns:a16="http://schemas.microsoft.com/office/drawing/2014/main" id="{773C005A-66C4-4022-A8D3-5AEE149B2F26}"/>
                </a:ext>
              </a:extLst>
            </p:cNvPr>
            <p:cNvCxnSpPr>
              <a:cxnSpLocks/>
            </p:cNvCxnSpPr>
            <p:nvPr/>
          </p:nvCxnSpPr>
          <p:spPr>
            <a:xfrm>
              <a:off x="3079412" y="4430700"/>
              <a:ext cx="0" cy="1566345"/>
            </a:xfrm>
            <a:prstGeom prst="straightConnector1">
              <a:avLst/>
            </a:prstGeom>
            <a:noFill/>
            <a:ln w="19050" cap="flat" cmpd="sng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sp>
          <p:nvSpPr>
            <p:cNvPr id="31" name="Google Shape;2180;p62">
              <a:extLst>
                <a:ext uri="{FF2B5EF4-FFF2-40B4-BE49-F238E27FC236}">
                  <a16:creationId xmlns:a16="http://schemas.microsoft.com/office/drawing/2014/main" id="{846ADE42-9155-4396-89B4-A306259D25EA}"/>
                </a:ext>
              </a:extLst>
            </p:cNvPr>
            <p:cNvSpPr txBox="1">
              <a:spLocks/>
            </p:cNvSpPr>
            <p:nvPr/>
          </p:nvSpPr>
          <p:spPr>
            <a:xfrm>
              <a:off x="2260967" y="3069323"/>
              <a:ext cx="1636890" cy="791443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800"/>
                <a:buFont typeface="Montserrat"/>
                <a:buNone/>
                <a:defRPr sz="2800" b="0" i="0" u="none" strike="noStrike" cap="none">
                  <a:solidFill>
                    <a:schemeClr val="lt1"/>
                  </a:solidFill>
                  <a:latin typeface="Montserrat"/>
                  <a:ea typeface="Montserrat"/>
                  <a:cs typeface="Montserrat"/>
                  <a:sym typeface="Montserrat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800"/>
                <a:buFont typeface="Montserrat"/>
                <a:buNone/>
                <a:defRPr sz="2800" b="0" i="0" u="none" strike="noStrike" cap="none">
                  <a:solidFill>
                    <a:schemeClr val="dk1"/>
                  </a:solidFill>
                  <a:latin typeface="Montserrat"/>
                  <a:ea typeface="Montserrat"/>
                  <a:cs typeface="Montserrat"/>
                  <a:sym typeface="Montserrat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800"/>
                <a:buFont typeface="Montserrat"/>
                <a:buNone/>
                <a:defRPr sz="2800" b="0" i="0" u="none" strike="noStrike" cap="none">
                  <a:solidFill>
                    <a:schemeClr val="dk1"/>
                  </a:solidFill>
                  <a:latin typeface="Montserrat"/>
                  <a:ea typeface="Montserrat"/>
                  <a:cs typeface="Montserrat"/>
                  <a:sym typeface="Montserrat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800"/>
                <a:buFont typeface="Montserrat"/>
                <a:buNone/>
                <a:defRPr sz="2800" b="0" i="0" u="none" strike="noStrike" cap="none">
                  <a:solidFill>
                    <a:schemeClr val="dk1"/>
                  </a:solidFill>
                  <a:latin typeface="Montserrat"/>
                  <a:ea typeface="Montserrat"/>
                  <a:cs typeface="Montserrat"/>
                  <a:sym typeface="Montserrat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800"/>
                <a:buFont typeface="Montserrat"/>
                <a:buNone/>
                <a:defRPr sz="2800" b="0" i="0" u="none" strike="noStrike" cap="none">
                  <a:solidFill>
                    <a:schemeClr val="dk1"/>
                  </a:solidFill>
                  <a:latin typeface="Montserrat"/>
                  <a:ea typeface="Montserrat"/>
                  <a:cs typeface="Montserrat"/>
                  <a:sym typeface="Montserrat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800"/>
                <a:buFont typeface="Montserrat"/>
                <a:buNone/>
                <a:defRPr sz="2800" b="0" i="0" u="none" strike="noStrike" cap="none">
                  <a:solidFill>
                    <a:schemeClr val="dk1"/>
                  </a:solidFill>
                  <a:latin typeface="Montserrat"/>
                  <a:ea typeface="Montserrat"/>
                  <a:cs typeface="Montserrat"/>
                  <a:sym typeface="Montserrat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800"/>
                <a:buFont typeface="Montserrat"/>
                <a:buNone/>
                <a:defRPr sz="2800" b="0" i="0" u="none" strike="noStrike" cap="none">
                  <a:solidFill>
                    <a:schemeClr val="dk1"/>
                  </a:solidFill>
                  <a:latin typeface="Montserrat"/>
                  <a:ea typeface="Montserrat"/>
                  <a:cs typeface="Montserrat"/>
                  <a:sym typeface="Montserrat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800"/>
                <a:buFont typeface="Montserrat"/>
                <a:buNone/>
                <a:defRPr sz="2800" b="0" i="0" u="none" strike="noStrike" cap="none">
                  <a:solidFill>
                    <a:schemeClr val="dk1"/>
                  </a:solidFill>
                  <a:latin typeface="Montserrat"/>
                  <a:ea typeface="Montserrat"/>
                  <a:cs typeface="Montserrat"/>
                  <a:sym typeface="Montserrat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800"/>
                <a:buFont typeface="Montserrat"/>
                <a:buNone/>
                <a:defRPr sz="2800" b="0" i="0" u="none" strike="noStrike" cap="none">
                  <a:solidFill>
                    <a:schemeClr val="dk1"/>
                  </a:solidFill>
                  <a:latin typeface="Montserrat"/>
                  <a:ea typeface="Montserrat"/>
                  <a:cs typeface="Montserrat"/>
                  <a:sym typeface="Montserrat"/>
                </a:defRPr>
              </a:lvl9pPr>
            </a:lstStyle>
            <a:p>
              <a:pPr algn="ctr"/>
              <a:r>
                <a:rPr lang="en-US" sz="1800" b="1" dirty="0">
                  <a:solidFill>
                    <a:schemeClr val="accent6"/>
                  </a:solidFill>
                  <a:latin typeface="Arial"/>
                  <a:ea typeface="Arial"/>
                  <a:cs typeface="Arial"/>
                  <a:sym typeface="Arial"/>
                </a:rPr>
                <a:t>Size and strength of competitors</a:t>
              </a:r>
            </a:p>
          </p:txBody>
        </p: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9596176A-C9A6-455A-B65A-E4AE411C4BE1}"/>
              </a:ext>
            </a:extLst>
          </p:cNvPr>
          <p:cNvGrpSpPr/>
          <p:nvPr/>
        </p:nvGrpSpPr>
        <p:grpSpPr>
          <a:xfrm>
            <a:off x="7294561" y="248929"/>
            <a:ext cx="1819200" cy="4894571"/>
            <a:chOff x="359618" y="1787991"/>
            <a:chExt cx="1819200" cy="4894571"/>
          </a:xfrm>
        </p:grpSpPr>
        <p:sp>
          <p:nvSpPr>
            <p:cNvPr id="33" name="Google Shape;2179;p62">
              <a:extLst>
                <a:ext uri="{FF2B5EF4-FFF2-40B4-BE49-F238E27FC236}">
                  <a16:creationId xmlns:a16="http://schemas.microsoft.com/office/drawing/2014/main" id="{941D42F9-45DB-48FA-AD2B-A1E103A2787B}"/>
                </a:ext>
              </a:extLst>
            </p:cNvPr>
            <p:cNvSpPr/>
            <p:nvPr/>
          </p:nvSpPr>
          <p:spPr>
            <a:xfrm>
              <a:off x="359618" y="1787991"/>
              <a:ext cx="1819200" cy="18192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cxnSp>
          <p:nvCxnSpPr>
            <p:cNvPr id="34" name="Google Shape;2190;p62">
              <a:extLst>
                <a:ext uri="{FF2B5EF4-FFF2-40B4-BE49-F238E27FC236}">
                  <a16:creationId xmlns:a16="http://schemas.microsoft.com/office/drawing/2014/main" id="{8DA8E1F3-39E3-41C3-8A0F-B8EDC867B830}"/>
                </a:ext>
              </a:extLst>
            </p:cNvPr>
            <p:cNvCxnSpPr>
              <a:cxnSpLocks/>
              <a:stCxn id="33" idx="4"/>
            </p:cNvCxnSpPr>
            <p:nvPr/>
          </p:nvCxnSpPr>
          <p:spPr>
            <a:xfrm>
              <a:off x="1269218" y="3607191"/>
              <a:ext cx="0" cy="3075371"/>
            </a:xfrm>
            <a:prstGeom prst="straightConnector1">
              <a:avLst/>
            </a:prstGeom>
            <a:noFill/>
            <a:ln w="19050" cap="flat" cmpd="sng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sp>
        <p:nvSpPr>
          <p:cNvPr id="35" name="Google Shape;2180;p62">
            <a:extLst>
              <a:ext uri="{FF2B5EF4-FFF2-40B4-BE49-F238E27FC236}">
                <a16:creationId xmlns:a16="http://schemas.microsoft.com/office/drawing/2014/main" id="{2D1EFDBC-8B1C-429A-9E87-A411CFE8B1AB}"/>
              </a:ext>
            </a:extLst>
          </p:cNvPr>
          <p:cNvSpPr txBox="1">
            <a:spLocks/>
          </p:cNvSpPr>
          <p:nvPr/>
        </p:nvSpPr>
        <p:spPr>
          <a:xfrm>
            <a:off x="7352273" y="530076"/>
            <a:ext cx="1636890" cy="125690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sz="2800" b="0" i="0" u="none" strike="noStrike" cap="non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sz="2800" b="0" i="0" u="none" strike="noStrike" cap="non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sz="2800" b="0" i="0" u="none" strike="noStrike" cap="non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sz="2800" b="0" i="0" u="none" strike="noStrike" cap="non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sz="2800" b="0" i="0" u="none" strike="noStrike" cap="non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sz="2800" b="0" i="0" u="none" strike="noStrike" cap="non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sz="2800" b="0" i="0" u="none" strike="noStrike" cap="non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sz="2800" b="0" i="0" u="none" strike="noStrike" cap="non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pPr algn="ctr"/>
            <a:r>
              <a:rPr lang="en-US" sz="1800" b="1" dirty="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rPr>
              <a:t>Sales volume required for profitability </a:t>
            </a:r>
          </a:p>
        </p:txBody>
      </p:sp>
      <p:sp>
        <p:nvSpPr>
          <p:cNvPr id="36" name="Google Shape;2192;p62">
            <a:extLst>
              <a:ext uri="{FF2B5EF4-FFF2-40B4-BE49-F238E27FC236}">
                <a16:creationId xmlns:a16="http://schemas.microsoft.com/office/drawing/2014/main" id="{1DE69A51-8D46-524E-99BF-96ADD84648AC}"/>
              </a:ext>
            </a:extLst>
          </p:cNvPr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 dirty="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lang="en" dirty="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" sz="800" dirty="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Copyright 2021. Sports Career Consulting, LLC.</a:t>
            </a:r>
            <a:endParaRPr sz="800" dirty="0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pic>
        <p:nvPicPr>
          <p:cNvPr id="37" name="Google Shape;2191;p62">
            <a:extLst>
              <a:ext uri="{FF2B5EF4-FFF2-40B4-BE49-F238E27FC236}">
                <a16:creationId xmlns:a16="http://schemas.microsoft.com/office/drawing/2014/main" id="{36DB8757-6CFB-8C4A-8A33-EF98680DB853}"/>
              </a:ext>
            </a:extLst>
          </p:cNvPr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142137" y="4741497"/>
            <a:ext cx="887887" cy="30614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5103859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p39"/>
          <p:cNvSpPr txBox="1">
            <a:spLocks noGrp="1"/>
          </p:cNvSpPr>
          <p:nvPr>
            <p:ph type="title"/>
          </p:nvPr>
        </p:nvSpPr>
        <p:spPr>
          <a:xfrm>
            <a:off x="938500" y="445025"/>
            <a:ext cx="5735700" cy="537105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dirty="0">
                <a:latin typeface="Arial"/>
                <a:ea typeface="Arial"/>
                <a:cs typeface="Arial"/>
                <a:sym typeface="Arial"/>
              </a:rPr>
              <a:t>TARGET MARKETS</a:t>
            </a:r>
            <a:endParaRPr b="1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2" name="Google Shape;172;p39"/>
          <p:cNvSpPr txBox="1">
            <a:spLocks noGrp="1"/>
          </p:cNvSpPr>
          <p:nvPr>
            <p:ph type="body" idx="1"/>
          </p:nvPr>
        </p:nvSpPr>
        <p:spPr>
          <a:xfrm>
            <a:off x="938500" y="1081018"/>
            <a:ext cx="5366883" cy="3039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dirty="0">
                <a:latin typeface="Arial"/>
                <a:ea typeface="Arial"/>
                <a:cs typeface="Arial"/>
                <a:sym typeface="Arial"/>
              </a:rPr>
              <a:t>Sports and entertainment organizations must  understand their target market to create an effective marketing strategy that caters to their audience</a:t>
            </a:r>
            <a:r>
              <a:rPr lang="en" sz="1800" dirty="0">
                <a:latin typeface="Arial"/>
                <a:ea typeface="Arial"/>
                <a:cs typeface="Arial"/>
                <a:sym typeface="Arial"/>
              </a:rPr>
              <a:t>.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US" sz="1800" dirty="0"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1800" b="1" dirty="0">
                <a:solidFill>
                  <a:schemeClr val="accent1"/>
                </a:solidFill>
                <a:latin typeface="Arial"/>
                <a:cs typeface="Arial"/>
                <a:sym typeface="Arial"/>
              </a:rPr>
              <a:t>For</a:t>
            </a:r>
            <a:r>
              <a:rPr lang="en-US" sz="1800" dirty="0"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800" b="1" dirty="0">
                <a:solidFill>
                  <a:schemeClr val="accent1"/>
                </a:solidFill>
                <a:latin typeface="Arial"/>
                <a:cs typeface="Arial"/>
                <a:sym typeface="Arial"/>
              </a:rPr>
              <a:t>Example</a:t>
            </a:r>
            <a:r>
              <a:rPr lang="en-US" sz="1800" dirty="0">
                <a:latin typeface="Arial"/>
                <a:ea typeface="Arial"/>
                <a:cs typeface="Arial"/>
                <a:sym typeface="Arial"/>
              </a:rPr>
              <a:t>:</a:t>
            </a:r>
            <a:endParaRPr sz="1800" dirty="0"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dirty="0">
                <a:latin typeface="Arial"/>
                <a:ea typeface="Arial"/>
                <a:cs typeface="Arial"/>
                <a:sym typeface="Arial"/>
              </a:rPr>
              <a:t>Red Bull believes that action sports fans provide an accurate representation of their target market.  As such, they sponsor events like the X Games and use athletes like popular ski jumper Sarah Hendrickson and Olympic star Lindsey Vonn to drive marketing campaigns.</a:t>
            </a:r>
            <a:endParaRPr sz="1800" dirty="0">
              <a:latin typeface="Arial"/>
              <a:ea typeface="Arial"/>
              <a:cs typeface="Arial"/>
              <a:sym typeface="Arial"/>
            </a:endParaRPr>
          </a:p>
          <a:p>
            <a:pPr marL="463550" lvl="0" indent="-307975" algn="l" rtl="0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SzPts val="1150"/>
              <a:buNone/>
            </a:pPr>
            <a:endParaRPr dirty="0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73" name="Google Shape;173;p39"/>
          <p:cNvCxnSpPr/>
          <p:nvPr/>
        </p:nvCxnSpPr>
        <p:spPr>
          <a:xfrm>
            <a:off x="1026200" y="414022"/>
            <a:ext cx="2763000" cy="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7150" dist="19050" dir="5400000" algn="bl" rotWithShape="0">
              <a:srgbClr val="FFFFFF">
                <a:alpha val="50000"/>
              </a:srgbClr>
            </a:outerShdw>
          </a:effectLst>
        </p:spPr>
      </p:cxnSp>
      <p:pic>
        <p:nvPicPr>
          <p:cNvPr id="175" name="Google Shape;175;p3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176" name="Google Shape;176;p39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lang="en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Copyright 2021. Sports Career Consulting, LLC.</a:t>
            </a:r>
            <a:endParaRPr sz="800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C2D25C81-D0C0-4C8A-98DD-6DB73F2E574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24727" y="1550237"/>
            <a:ext cx="2111991" cy="2111991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61713986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p38"/>
          <p:cNvSpPr txBox="1">
            <a:spLocks noGrp="1"/>
          </p:cNvSpPr>
          <p:nvPr>
            <p:ph type="ctrTitle"/>
          </p:nvPr>
        </p:nvSpPr>
        <p:spPr>
          <a:xfrm>
            <a:off x="2175900" y="776055"/>
            <a:ext cx="4792200" cy="644700"/>
          </a:xfrm>
          <a:prstGeom prst="rect">
            <a:avLst/>
          </a:prstGeom>
          <a:effectLst>
            <a:outerShdw blurRad="142875" dist="19050" dir="8760000" algn="bl" rotWithShape="0">
              <a:srgbClr val="76A5AF">
                <a:alpha val="50000"/>
              </a:srgbClr>
            </a:outerShdw>
          </a:effectLst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latin typeface="Arial"/>
                <a:ea typeface="Arial"/>
                <a:cs typeface="Arial"/>
                <a:sym typeface="Arial"/>
              </a:rPr>
              <a:t>NICHE MARKETING</a:t>
            </a:r>
          </a:p>
        </p:txBody>
      </p:sp>
      <p:sp>
        <p:nvSpPr>
          <p:cNvPr id="163" name="Google Shape;163;p38"/>
          <p:cNvSpPr txBox="1">
            <a:spLocks noGrp="1"/>
          </p:cNvSpPr>
          <p:nvPr>
            <p:ph type="ctrTitle"/>
          </p:nvPr>
        </p:nvSpPr>
        <p:spPr>
          <a:xfrm>
            <a:off x="1563030" y="1864403"/>
            <a:ext cx="6017939" cy="1801148"/>
          </a:xfrm>
          <a:prstGeom prst="rect">
            <a:avLst/>
          </a:prstGeom>
          <a:effectLst>
            <a:outerShdw blurRad="100013" dist="19050" dir="8460000" algn="bl" rotWithShape="0">
              <a:srgbClr val="76A5AF">
                <a:alpha val="50000"/>
              </a:srgbClr>
            </a:outerShdw>
          </a:effectLst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dirty="0">
                <a:solidFill>
                  <a:schemeClr val="accent1"/>
                </a:solidFill>
                <a:latin typeface="Arial"/>
                <a:cs typeface="Arial"/>
                <a:sym typeface="Arial"/>
              </a:rPr>
              <a:t>Niche</a:t>
            </a:r>
            <a:r>
              <a:rPr lang="en-US" sz="1800" b="0" dirty="0"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800" dirty="0">
                <a:solidFill>
                  <a:schemeClr val="accent1"/>
                </a:solidFill>
                <a:latin typeface="Arial"/>
                <a:cs typeface="Arial"/>
                <a:sym typeface="Arial"/>
              </a:rPr>
              <a:t>marketing</a:t>
            </a:r>
            <a:r>
              <a:rPr lang="en-US" sz="1800" b="0" dirty="0">
                <a:latin typeface="Arial"/>
                <a:ea typeface="Arial"/>
                <a:cs typeface="Arial"/>
                <a:sym typeface="Arial"/>
              </a:rPr>
              <a:t> is the process of carving out a relatively tiny part of a market that has a very special need not currently being filled.   Cable television channels often seek niche audiences to appeal to specific target groups with a common set of interests, such as ESPN designing programming to appeal to sports fans.</a:t>
            </a:r>
            <a:endParaRPr sz="1800" b="0" dirty="0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64" name="Google Shape;164;p38"/>
          <p:cNvCxnSpPr/>
          <p:nvPr/>
        </p:nvCxnSpPr>
        <p:spPr>
          <a:xfrm>
            <a:off x="3190500" y="1594327"/>
            <a:ext cx="2763000" cy="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7150" dist="19050" dir="5400000" algn="bl" rotWithShape="0">
              <a:srgbClr val="FFFFFF">
                <a:alpha val="50000"/>
              </a:srgbClr>
            </a:outerShdw>
          </a:effectLst>
        </p:spPr>
      </p:cxnSp>
      <p:pic>
        <p:nvPicPr>
          <p:cNvPr id="165" name="Google Shape;165;p3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166" name="Google Shape;166;p38"/>
          <p:cNvSpPr txBox="1"/>
          <p:nvPr/>
        </p:nvSpPr>
        <p:spPr>
          <a:xfrm>
            <a:off x="5577150" y="4689025"/>
            <a:ext cx="2505900" cy="38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>
                <a:solidFill>
                  <a:schemeClr val="accent5"/>
                </a:solidFill>
              </a:rPr>
              <a:t>©</a:t>
            </a:r>
            <a:r>
              <a:rPr lang="en" sz="1300">
                <a:solidFill>
                  <a:schemeClr val="accent5"/>
                </a:solidFill>
              </a:rPr>
              <a:t> </a:t>
            </a:r>
            <a:r>
              <a:rPr lang="en" sz="700">
                <a:solidFill>
                  <a:schemeClr val="accent5"/>
                </a:solidFill>
              </a:rPr>
              <a:t>Copyright 2021. Sports Career Consulting, LLC.</a:t>
            </a:r>
            <a:endParaRPr sz="700">
              <a:solidFill>
                <a:schemeClr val="accent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441957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p39"/>
          <p:cNvSpPr txBox="1">
            <a:spLocks noGrp="1"/>
          </p:cNvSpPr>
          <p:nvPr>
            <p:ph type="title"/>
          </p:nvPr>
        </p:nvSpPr>
        <p:spPr>
          <a:xfrm>
            <a:off x="938500" y="445025"/>
            <a:ext cx="5735700" cy="552923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dirty="0">
                <a:latin typeface="Arial"/>
                <a:ea typeface="Arial"/>
                <a:cs typeface="Arial"/>
                <a:sym typeface="Arial"/>
              </a:rPr>
              <a:t>NICHE MARKETING</a:t>
            </a:r>
            <a:endParaRPr b="1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2" name="Google Shape;172;p39"/>
          <p:cNvSpPr txBox="1">
            <a:spLocks noGrp="1"/>
          </p:cNvSpPr>
          <p:nvPr>
            <p:ph type="body" idx="1"/>
          </p:nvPr>
        </p:nvSpPr>
        <p:spPr>
          <a:xfrm>
            <a:off x="938500" y="997948"/>
            <a:ext cx="7172100" cy="3287977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dirty="0">
                <a:latin typeface="Arial"/>
                <a:ea typeface="Arial"/>
                <a:cs typeface="Arial"/>
                <a:sym typeface="Arial"/>
              </a:rPr>
              <a:t>One common strategy is developing a product that targets a niche market that offers a unique opportunity to consumers that has not been offered in the past: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800" dirty="0">
              <a:latin typeface="Arial"/>
              <a:ea typeface="Arial"/>
              <a:cs typeface="Arial"/>
              <a:sym typeface="Arial"/>
            </a:endParaRPr>
          </a:p>
          <a:p>
            <a:pPr marL="338138" lvl="0" indent="-338138" algn="l" defTabSz="338138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en-US" sz="1800" dirty="0">
                <a:latin typeface="Arial"/>
                <a:ea typeface="Arial"/>
                <a:cs typeface="Arial"/>
                <a:sym typeface="Arial"/>
              </a:rPr>
              <a:t>1.	When consumers were forced to stay away from fitness centers and health clubs during the pandemic, the market for indoor cycling equipment and exercise video subscriptions exploded</a:t>
            </a:r>
          </a:p>
          <a:p>
            <a:pPr marL="338138" lvl="0" indent="-338138" algn="l" defTabSz="338138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en-US" sz="1800" dirty="0">
                <a:latin typeface="Arial"/>
                <a:ea typeface="Arial"/>
                <a:cs typeface="Arial"/>
                <a:sym typeface="Arial"/>
              </a:rPr>
              <a:t>2.	Under </a:t>
            </a:r>
            <a:r>
              <a:rPr lang="en-US" sz="1800" dirty="0" err="1">
                <a:latin typeface="Arial"/>
                <a:ea typeface="Arial"/>
                <a:cs typeface="Arial"/>
                <a:sym typeface="Arial"/>
              </a:rPr>
              <a:t>Armour</a:t>
            </a:r>
            <a:r>
              <a:rPr lang="en-US" sz="1800" dirty="0">
                <a:latin typeface="Arial"/>
                <a:ea typeface="Arial"/>
                <a:cs typeface="Arial"/>
                <a:sym typeface="Arial"/>
              </a:rPr>
              <a:t>, recognizing the importance of athlete safety during a pandemic, manufactured face masks specifically for athletes to wear while training and competing</a:t>
            </a:r>
          </a:p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endParaRPr dirty="0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73" name="Google Shape;173;p39"/>
          <p:cNvCxnSpPr/>
          <p:nvPr/>
        </p:nvCxnSpPr>
        <p:spPr>
          <a:xfrm>
            <a:off x="1026200" y="414022"/>
            <a:ext cx="2763000" cy="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7150" dist="19050" dir="5400000" algn="bl" rotWithShape="0">
              <a:srgbClr val="FFFFFF">
                <a:alpha val="50000"/>
              </a:srgbClr>
            </a:outerShdw>
          </a:effectLst>
        </p:spPr>
      </p:cxnSp>
      <p:pic>
        <p:nvPicPr>
          <p:cNvPr id="175" name="Google Shape;175;p3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176" name="Google Shape;176;p39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lang="en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Copyright 2021. Sports Career Consulting, LLC.</a:t>
            </a:r>
            <a:endParaRPr sz="800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</p:spTree>
    <p:extLst>
      <p:ext uri="{BB962C8B-B14F-4D97-AF65-F5344CB8AC3E}">
        <p14:creationId xmlns:p14="http://schemas.microsoft.com/office/powerpoint/2010/main" val="235509532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p39"/>
          <p:cNvSpPr txBox="1">
            <a:spLocks noGrp="1"/>
          </p:cNvSpPr>
          <p:nvPr>
            <p:ph type="title"/>
          </p:nvPr>
        </p:nvSpPr>
        <p:spPr>
          <a:xfrm>
            <a:off x="938500" y="445025"/>
            <a:ext cx="5735700" cy="552923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dirty="0">
                <a:latin typeface="Arial"/>
                <a:ea typeface="Arial"/>
                <a:cs typeface="Arial"/>
                <a:sym typeface="Arial"/>
              </a:rPr>
              <a:t>NICHE MARKETING</a:t>
            </a:r>
            <a:endParaRPr b="1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2" name="Google Shape;172;p39"/>
          <p:cNvSpPr txBox="1">
            <a:spLocks noGrp="1"/>
          </p:cNvSpPr>
          <p:nvPr>
            <p:ph type="body" idx="1"/>
          </p:nvPr>
        </p:nvSpPr>
        <p:spPr>
          <a:xfrm>
            <a:off x="938500" y="1028950"/>
            <a:ext cx="3116665" cy="2556285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200"/>
              </a:spcAft>
              <a:buNone/>
            </a:pPr>
            <a:r>
              <a:rPr lang="en-US" sz="1800" b="1" dirty="0">
                <a:solidFill>
                  <a:schemeClr val="accent1"/>
                </a:solidFill>
                <a:latin typeface="Arial"/>
                <a:cs typeface="Arial"/>
                <a:sym typeface="Arial"/>
              </a:rPr>
              <a:t>Niche</a:t>
            </a:r>
            <a:r>
              <a:rPr lang="en-US" sz="1800" dirty="0">
                <a:latin typeface="Arial"/>
                <a:ea typeface="Arial"/>
                <a:cs typeface="Arial"/>
                <a:sym typeface="Arial"/>
              </a:rPr>
              <a:t> can also be a term applied to a particular sport that is not considered to be “mainstream” like archery, beach soccer, arm-wrestling, cornhole, disc golf, flag football and trampoline dodgeball and many more.</a:t>
            </a:r>
            <a:endParaRPr dirty="0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73" name="Google Shape;173;p39"/>
          <p:cNvCxnSpPr/>
          <p:nvPr/>
        </p:nvCxnSpPr>
        <p:spPr>
          <a:xfrm>
            <a:off x="1026200" y="414022"/>
            <a:ext cx="2763000" cy="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7150" dist="19050" dir="5400000" algn="bl" rotWithShape="0">
              <a:srgbClr val="FFFFFF">
                <a:alpha val="50000"/>
              </a:srgbClr>
            </a:outerShdw>
          </a:effectLst>
        </p:spPr>
      </p:cxnSp>
      <p:pic>
        <p:nvPicPr>
          <p:cNvPr id="175" name="Google Shape;175;p3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176" name="Google Shape;176;p39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lang="en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Copyright 2021. Sports Career Consulting, LLC.</a:t>
            </a:r>
            <a:endParaRPr sz="800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pic>
        <p:nvPicPr>
          <p:cNvPr id="12" name="Picture 2">
            <a:extLst>
              <a:ext uri="{FF2B5EF4-FFF2-40B4-BE49-F238E27FC236}">
                <a16:creationId xmlns:a16="http://schemas.microsoft.com/office/drawing/2014/main" id="{22909683-F5E2-894D-A77A-51B3A1DE672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>
            <a:fillRect/>
          </a:stretch>
        </p:blipFill>
        <p:spPr>
          <a:xfrm>
            <a:off x="7080022" y="235461"/>
            <a:ext cx="1586900" cy="1935245"/>
          </a:xfrm>
          <a:prstGeom prst="rect">
            <a:avLst/>
          </a:prstGeom>
        </p:spPr>
      </p:pic>
      <p:pic>
        <p:nvPicPr>
          <p:cNvPr id="13" name="Picture 3">
            <a:extLst>
              <a:ext uri="{FF2B5EF4-FFF2-40B4-BE49-F238E27FC236}">
                <a16:creationId xmlns:a16="http://schemas.microsoft.com/office/drawing/2014/main" id="{ADEF3C8F-77E2-A84E-84F4-7121C51C8DA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rcRect/>
          <a:stretch>
            <a:fillRect/>
          </a:stretch>
        </p:blipFill>
        <p:spPr>
          <a:xfrm>
            <a:off x="4401302" y="2703551"/>
            <a:ext cx="1899187" cy="1811349"/>
          </a:xfrm>
          <a:prstGeom prst="rect">
            <a:avLst/>
          </a:prstGeom>
        </p:spPr>
      </p:pic>
      <p:pic>
        <p:nvPicPr>
          <p:cNvPr id="14" name="Picture 4">
            <a:extLst>
              <a:ext uri="{FF2B5EF4-FFF2-40B4-BE49-F238E27FC236}">
                <a16:creationId xmlns:a16="http://schemas.microsoft.com/office/drawing/2014/main" id="{560AABCC-D84E-5641-A457-BCAEF28B0A25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rcRect/>
          <a:stretch>
            <a:fillRect/>
          </a:stretch>
        </p:blipFill>
        <p:spPr>
          <a:xfrm>
            <a:off x="6830100" y="2597782"/>
            <a:ext cx="1938931" cy="1917118"/>
          </a:xfrm>
          <a:prstGeom prst="rect">
            <a:avLst/>
          </a:prstGeom>
        </p:spPr>
      </p:pic>
      <p:pic>
        <p:nvPicPr>
          <p:cNvPr id="15" name="Picture 5">
            <a:extLst>
              <a:ext uri="{FF2B5EF4-FFF2-40B4-BE49-F238E27FC236}">
                <a16:creationId xmlns:a16="http://schemas.microsoft.com/office/drawing/2014/main" id="{4BCCD2FE-3D03-6545-AAEF-9867DA36659A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rcRect/>
          <a:stretch>
            <a:fillRect/>
          </a:stretch>
        </p:blipFill>
        <p:spPr>
          <a:xfrm>
            <a:off x="4460987" y="433515"/>
            <a:ext cx="2019326" cy="14059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994471"/>
      </p:ext>
    </p:extLst>
  </p:cSld>
  <p:clrMapOvr>
    <a:masterClrMapping/>
  </p:clrMapOvr>
</p:sld>
</file>

<file path=ppt/theme/theme1.xml><?xml version="1.0" encoding="utf-8"?>
<a:theme xmlns:a="http://schemas.openxmlformats.org/drawingml/2006/main" name="Futuristic Background by Slidesgo">
  <a:themeElements>
    <a:clrScheme name="Simple Light">
      <a:dk1>
        <a:srgbClr val="001633"/>
      </a:dk1>
      <a:lt1>
        <a:srgbClr val="FFFFFF"/>
      </a:lt1>
      <a:dk2>
        <a:srgbClr val="85D5E6"/>
      </a:dk2>
      <a:lt2>
        <a:srgbClr val="FFAB40"/>
      </a:lt2>
      <a:accent1>
        <a:srgbClr val="FFAB40"/>
      </a:accent1>
      <a:accent2>
        <a:srgbClr val="85D5E6"/>
      </a:accent2>
      <a:accent3>
        <a:srgbClr val="78909C"/>
      </a:accent3>
      <a:accent4>
        <a:srgbClr val="FFAB40"/>
      </a:accent4>
      <a:accent5>
        <a:srgbClr val="3D85C6"/>
      </a:accent5>
      <a:accent6>
        <a:srgbClr val="001633"/>
      </a:accent6>
      <a:hlink>
        <a:srgbClr val="FFFFFF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1207</TotalTime>
  <Words>704</Words>
  <Application>Microsoft Macintosh PowerPoint</Application>
  <PresentationFormat>On-screen Show (16:9)</PresentationFormat>
  <Paragraphs>62</Paragraphs>
  <Slides>11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Arial</vt:lpstr>
      <vt:lpstr>Montserrat</vt:lpstr>
      <vt:lpstr>Oswald</vt:lpstr>
      <vt:lpstr>Futuristic Background by Slidesgo</vt:lpstr>
      <vt:lpstr>TARGET MARKETS</vt:lpstr>
      <vt:lpstr>WHAT DETERMINES A MARKET?</vt:lpstr>
      <vt:lpstr>TARGET MARKETS</vt:lpstr>
      <vt:lpstr>TARGET MARKETS</vt:lpstr>
      <vt:lpstr>TARGET MARKET STRATEGIES Influenced by a variety of factors:</vt:lpstr>
      <vt:lpstr>TARGET MARKETS</vt:lpstr>
      <vt:lpstr>NICHE MARKETING</vt:lpstr>
      <vt:lpstr>NICHE MARKETING</vt:lpstr>
      <vt:lpstr>NICHE MARKETING</vt:lpstr>
      <vt:lpstr>TIME OUT!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TARGET MARKETS</dc:title>
  <dc:creator>Kelly, Bob</dc:creator>
  <cp:lastModifiedBy>Chris Lindauer</cp:lastModifiedBy>
  <cp:revision>13</cp:revision>
  <dcterms:modified xsi:type="dcterms:W3CDTF">2021-08-11T23:15:33Z</dcterms:modified>
</cp:coreProperties>
</file>