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5" r:id="rId2"/>
  </p:sldMasterIdLst>
  <p:notesMasterIdLst>
    <p:notesMasterId r:id="rId31"/>
  </p:notesMasterIdLst>
  <p:sldIdLst>
    <p:sldId id="256" r:id="rId3"/>
    <p:sldId id="310" r:id="rId4"/>
    <p:sldId id="257" r:id="rId5"/>
    <p:sldId id="311" r:id="rId6"/>
    <p:sldId id="258" r:id="rId7"/>
    <p:sldId id="313" r:id="rId8"/>
    <p:sldId id="314" r:id="rId9"/>
    <p:sldId id="317" r:id="rId10"/>
    <p:sldId id="345" r:id="rId11"/>
    <p:sldId id="320" r:id="rId12"/>
    <p:sldId id="321" r:id="rId13"/>
    <p:sldId id="322" r:id="rId14"/>
    <p:sldId id="323" r:id="rId15"/>
    <p:sldId id="347" r:id="rId16"/>
    <p:sldId id="324" r:id="rId17"/>
    <p:sldId id="266" r:id="rId18"/>
    <p:sldId id="325" r:id="rId19"/>
    <p:sldId id="332" r:id="rId20"/>
    <p:sldId id="350" r:id="rId21"/>
    <p:sldId id="326" r:id="rId22"/>
    <p:sldId id="348" r:id="rId23"/>
    <p:sldId id="328" r:id="rId24"/>
    <p:sldId id="349" r:id="rId25"/>
    <p:sldId id="329" r:id="rId26"/>
    <p:sldId id="330" r:id="rId27"/>
    <p:sldId id="331" r:id="rId28"/>
    <p:sldId id="351" r:id="rId29"/>
    <p:sldId id="344"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0"/>
    <p:restoredTop sz="94694"/>
  </p:normalViewPr>
  <p:slideViewPr>
    <p:cSldViewPr snapToGrid="0">
      <p:cViewPr varScale="1">
        <p:scale>
          <a:sx n="161" d="100"/>
          <a:sy n="161" d="100"/>
        </p:scale>
        <p:origin x="184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f9262ee2f_0_26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7f9262ee2f_0_26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4238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8130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5862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3349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5894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b83842902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b83842902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5143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83719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b83842902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b83842902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72895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7090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94978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4"/>
        <p:cNvGrpSpPr/>
        <p:nvPr/>
      </p:nvGrpSpPr>
      <p:grpSpPr>
        <a:xfrm>
          <a:off x="0" y="0"/>
          <a:ext cx="0" cy="0"/>
          <a:chOff x="0" y="0"/>
          <a:chExt cx="0" cy="0"/>
        </a:xfrm>
      </p:grpSpPr>
      <p:sp>
        <p:nvSpPr>
          <p:cNvPr id="2235" name="Google Shape;2235;g7f9262ee2f_0_26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6" name="Google Shape;2236;g7f9262ee2f_0_26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2824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4"/>
        <p:cNvGrpSpPr/>
        <p:nvPr/>
      </p:nvGrpSpPr>
      <p:grpSpPr>
        <a:xfrm>
          <a:off x="0" y="0"/>
          <a:ext cx="0" cy="0"/>
          <a:chOff x="0" y="0"/>
          <a:chExt cx="0" cy="0"/>
        </a:xfrm>
      </p:grpSpPr>
      <p:sp>
        <p:nvSpPr>
          <p:cNvPr id="2235" name="Google Shape;2235;g7f9262ee2f_0_26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6" name="Google Shape;2236;g7f9262ee2f_0_26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1665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26058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06818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01501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04047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8512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3751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5278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7014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175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790751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680548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849611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115548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extLst>
      <p:ext uri="{BB962C8B-B14F-4D97-AF65-F5344CB8AC3E}">
        <p14:creationId xmlns:p14="http://schemas.microsoft.com/office/powerpoint/2010/main" val="3188865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3259873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3909023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2153609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extLst>
      <p:ext uri="{BB962C8B-B14F-4D97-AF65-F5344CB8AC3E}">
        <p14:creationId xmlns:p14="http://schemas.microsoft.com/office/powerpoint/2010/main" val="3346068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extLst>
      <p:ext uri="{BB962C8B-B14F-4D97-AF65-F5344CB8AC3E}">
        <p14:creationId xmlns:p14="http://schemas.microsoft.com/office/powerpoint/2010/main" val="1652926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extLst>
      <p:ext uri="{BB962C8B-B14F-4D97-AF65-F5344CB8AC3E}">
        <p14:creationId xmlns:p14="http://schemas.microsoft.com/office/powerpoint/2010/main" val="31807127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100013"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705229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35320052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646312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29181954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968525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583535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9476453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397287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90421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extLst>
      <p:ext uri="{BB962C8B-B14F-4D97-AF65-F5344CB8AC3E}">
        <p14:creationId xmlns:p14="http://schemas.microsoft.com/office/powerpoint/2010/main" val="24932595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269280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extLst>
      <p:ext uri="{BB962C8B-B14F-4D97-AF65-F5344CB8AC3E}">
        <p14:creationId xmlns:p14="http://schemas.microsoft.com/office/powerpoint/2010/main" val="31387360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8391050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extLst>
      <p:ext uri="{BB962C8B-B14F-4D97-AF65-F5344CB8AC3E}">
        <p14:creationId xmlns:p14="http://schemas.microsoft.com/office/powerpoint/2010/main" val="17366700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31107684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30164357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0530496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extLst>
      <p:ext uri="{BB962C8B-B14F-4D97-AF65-F5344CB8AC3E}">
        <p14:creationId xmlns:p14="http://schemas.microsoft.com/office/powerpoint/2010/main" val="16922827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extLst>
      <p:ext uri="{BB962C8B-B14F-4D97-AF65-F5344CB8AC3E}">
        <p14:creationId xmlns:p14="http://schemas.microsoft.com/office/powerpoint/2010/main" val="142295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28572626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22813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2136343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3237515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extLst>
      <p:ext uri="{BB962C8B-B14F-4D97-AF65-F5344CB8AC3E}">
        <p14:creationId xmlns:p14="http://schemas.microsoft.com/office/powerpoint/2010/main" val="4279628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34" Type="http://schemas.openxmlformats.org/officeDocument/2006/relationships/slideLayout" Target="../slideLayouts/slideLayout41.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33" Type="http://schemas.openxmlformats.org/officeDocument/2006/relationships/slideLayout" Target="../slideLayouts/slideLayout40.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29" Type="http://schemas.openxmlformats.org/officeDocument/2006/relationships/slideLayout" Target="../slideLayouts/slideLayout36.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32" Type="http://schemas.openxmlformats.org/officeDocument/2006/relationships/slideLayout" Target="../slideLayouts/slideLayout39.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slideLayout" Target="../slideLayouts/slideLayout35.xml"/><Relationship Id="rId36" Type="http://schemas.openxmlformats.org/officeDocument/2006/relationships/image" Target="../media/image1.jpg"/><Relationship Id="rId10" Type="http://schemas.openxmlformats.org/officeDocument/2006/relationships/slideLayout" Target="../slideLayouts/slideLayout17.xml"/><Relationship Id="rId19" Type="http://schemas.openxmlformats.org/officeDocument/2006/relationships/slideLayout" Target="../slideLayouts/slideLayout26.xml"/><Relationship Id="rId31" Type="http://schemas.openxmlformats.org/officeDocument/2006/relationships/slideLayout" Target="../slideLayouts/slideLayout38.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 Id="rId30" Type="http://schemas.openxmlformats.org/officeDocument/2006/relationships/slideLayout" Target="../slideLayouts/slideLayout37.xml"/><Relationship Id="rId35" Type="http://schemas.openxmlformats.org/officeDocument/2006/relationships/theme" Target="../theme/theme2.xml"/><Relationship Id="rId8"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5" r:id="rId3"/>
    <p:sldLayoutId id="2147483658" r:id="rId4"/>
    <p:sldLayoutId id="2147483659" r:id="rId5"/>
    <p:sldLayoutId id="2147483660" r:id="rId6"/>
    <p:sldLayoutId id="214748368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460231531"/>
      </p:ext>
    </p:extLst>
  </p:cSld>
  <p:clrMap bg1="lt1" tx1="dk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 id="2147483713" r:id="rId28"/>
    <p:sldLayoutId id="2147483714" r:id="rId29"/>
    <p:sldLayoutId id="2147483715" r:id="rId30"/>
    <p:sldLayoutId id="2147483716" r:id="rId31"/>
    <p:sldLayoutId id="2147483717" r:id="rId32"/>
    <p:sldLayoutId id="2147483718" r:id="rId33"/>
    <p:sldLayoutId id="2147483719"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6.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png"/><Relationship Id="rId7" Type="http://schemas.openxmlformats.org/officeDocument/2006/relationships/image" Target="../media/image21.sv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26.sv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5.sv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8.jp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36.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081372" y="1950074"/>
            <a:ext cx="49812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DIGITAL MARKETING</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4.8</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txBox="1">
            <a:spLocks noGrp="1"/>
          </p:cNvSpPr>
          <p:nvPr>
            <p:ph type="title" idx="6"/>
          </p:nvPr>
        </p:nvSpPr>
        <p:spPr>
          <a:xfrm>
            <a:off x="1048450"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182" name="Google Shape;182;p40"/>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b="1" dirty="0">
                <a:latin typeface="Arial"/>
                <a:ea typeface="Arial"/>
                <a:cs typeface="Arial"/>
                <a:sym typeface="Arial"/>
              </a:rPr>
              <a:t>ENGAGING</a:t>
            </a:r>
            <a:endParaRPr b="1" dirty="0">
              <a:latin typeface="Arial"/>
              <a:ea typeface="Arial"/>
              <a:cs typeface="Arial"/>
              <a:sym typeface="Arial"/>
            </a:endParaRPr>
          </a:p>
        </p:txBody>
      </p:sp>
      <p:sp>
        <p:nvSpPr>
          <p:cNvPr id="184" name="Google Shape;184;p40"/>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b="1" dirty="0">
                <a:latin typeface="Arial"/>
                <a:ea typeface="Arial"/>
                <a:cs typeface="Arial"/>
                <a:sym typeface="Arial"/>
              </a:rPr>
              <a:t>AUTHENTIC</a:t>
            </a:r>
            <a:endParaRPr b="1" dirty="0">
              <a:latin typeface="Arial"/>
              <a:ea typeface="Arial"/>
              <a:cs typeface="Arial"/>
              <a:sym typeface="Arial"/>
            </a:endParaRPr>
          </a:p>
        </p:txBody>
      </p:sp>
      <p:sp>
        <p:nvSpPr>
          <p:cNvPr id="186" name="Google Shape;186;p40"/>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DISTINCTIVE</a:t>
            </a:r>
          </a:p>
        </p:txBody>
      </p:sp>
      <p:sp>
        <p:nvSpPr>
          <p:cNvPr id="188" name="Google Shape;188;p40"/>
          <p:cNvSpPr txBox="1">
            <a:spLocks noGrp="1"/>
          </p:cNvSpPr>
          <p:nvPr>
            <p:ph type="title" idx="7"/>
          </p:nvPr>
        </p:nvSpPr>
        <p:spPr>
          <a:xfrm>
            <a:off x="3538500"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02</a:t>
            </a:r>
            <a:endParaRPr b="1">
              <a:latin typeface="Arial"/>
              <a:ea typeface="Arial"/>
              <a:cs typeface="Arial"/>
              <a:sym typeface="Arial"/>
            </a:endParaRPr>
          </a:p>
        </p:txBody>
      </p:sp>
      <p:sp>
        <p:nvSpPr>
          <p:cNvPr id="189" name="Google Shape;189;p40"/>
          <p:cNvSpPr txBox="1">
            <a:spLocks noGrp="1"/>
          </p:cNvSpPr>
          <p:nvPr>
            <p:ph type="title" idx="8"/>
          </p:nvPr>
        </p:nvSpPr>
        <p:spPr>
          <a:xfrm>
            <a:off x="6028550"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03</a:t>
            </a:r>
            <a:endParaRPr b="1">
              <a:latin typeface="Arial"/>
              <a:ea typeface="Arial"/>
              <a:cs typeface="Arial"/>
              <a:sym typeface="Arial"/>
            </a:endParaRPr>
          </a:p>
        </p:txBody>
      </p:sp>
      <p:cxnSp>
        <p:nvCxnSpPr>
          <p:cNvPr id="190" name="Google Shape;190;p40"/>
          <p:cNvCxnSpPr/>
          <p:nvPr/>
        </p:nvCxnSpPr>
        <p:spPr>
          <a:xfrm>
            <a:off x="188335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191" name="Google Shape;191;p40"/>
          <p:cNvCxnSpPr/>
          <p:nvPr/>
        </p:nvCxnSpPr>
        <p:spPr>
          <a:xfrm>
            <a:off x="437340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192" name="Google Shape;192;p40"/>
          <p:cNvCxnSpPr/>
          <p:nvPr/>
        </p:nvCxnSpPr>
        <p:spPr>
          <a:xfrm>
            <a:off x="686345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14" name="Google Shape;171;p39">
            <a:extLst>
              <a:ext uri="{FF2B5EF4-FFF2-40B4-BE49-F238E27FC236}">
                <a16:creationId xmlns:a16="http://schemas.microsoft.com/office/drawing/2014/main" id="{1ED28987-AC2F-494C-8FC5-A658D6E930F0}"/>
              </a:ext>
            </a:extLst>
          </p:cNvPr>
          <p:cNvSpPr txBox="1">
            <a:spLocks/>
          </p:cNvSpPr>
          <p:nvPr/>
        </p:nvSpPr>
        <p:spPr>
          <a:xfrm>
            <a:off x="938500" y="445025"/>
            <a:ext cx="7516878" cy="941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800"/>
              <a:buFont typeface="Montserrat"/>
              <a:buNone/>
              <a:defRPr sz="1800" b="1" i="0" u="none" strike="noStrike" cap="none">
                <a:solidFill>
                  <a:schemeClr val="lt1"/>
                </a:solidFill>
                <a:latin typeface="Arial"/>
                <a:ea typeface="Arial"/>
                <a:cs typeface="Arial"/>
                <a:sym typeface="Arial"/>
              </a:defRPr>
            </a:lvl1pPr>
            <a:lvl2pPr marR="0" lvl="1"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9pPr>
          </a:lstStyle>
          <a:p>
            <a:pPr algn="l"/>
            <a:r>
              <a:rPr lang="en-US" sz="2400" dirty="0">
                <a:solidFill>
                  <a:schemeClr val="accent1"/>
                </a:solidFill>
                <a:sym typeface="Montserrat"/>
              </a:rPr>
              <a:t>CONTENT</a:t>
            </a:r>
            <a:r>
              <a:rPr lang="en-US" dirty="0"/>
              <a:t> </a:t>
            </a:r>
            <a:r>
              <a:rPr lang="en-US" sz="2400" dirty="0">
                <a:solidFill>
                  <a:schemeClr val="accent1"/>
                </a:solidFill>
                <a:sym typeface="Montserrat"/>
              </a:rPr>
              <a:t>MARKETING:   Quality Content</a:t>
            </a:r>
          </a:p>
        </p:txBody>
      </p:sp>
      <p:cxnSp>
        <p:nvCxnSpPr>
          <p:cNvPr id="15" name="Google Shape;173;p39">
            <a:extLst>
              <a:ext uri="{FF2B5EF4-FFF2-40B4-BE49-F238E27FC236}">
                <a16:creationId xmlns:a16="http://schemas.microsoft.com/office/drawing/2014/main" id="{9BDB93D7-227D-4CA4-AE06-CC8282EE394A}"/>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16" name="Google Shape;172;p39">
            <a:extLst>
              <a:ext uri="{FF2B5EF4-FFF2-40B4-BE49-F238E27FC236}">
                <a16:creationId xmlns:a16="http://schemas.microsoft.com/office/drawing/2014/main" id="{8B34B6E2-48F4-4A7A-B732-B2C246948CEB}"/>
              </a:ext>
            </a:extLst>
          </p:cNvPr>
          <p:cNvSpPr txBox="1">
            <a:spLocks/>
          </p:cNvSpPr>
          <p:nvPr/>
        </p:nvSpPr>
        <p:spPr>
          <a:xfrm>
            <a:off x="938500" y="1044997"/>
            <a:ext cx="7172100" cy="7859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lt1"/>
              </a:buClr>
              <a:buSzPts val="1400"/>
              <a:buFont typeface="Montserrat"/>
              <a:buNone/>
              <a:defRPr sz="1400" b="0" i="0" u="none" strike="noStrike" cap="none">
                <a:solidFill>
                  <a:schemeClr val="lt1"/>
                </a:solidFill>
                <a:latin typeface="Arial"/>
                <a:ea typeface="Arial"/>
                <a:cs typeface="Arial"/>
                <a:sym typeface="Arial"/>
              </a:defRPr>
            </a:lvl1pPr>
            <a:lvl2pPr marL="914400" marR="0" lvl="1"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9pPr>
          </a:lstStyle>
          <a:p>
            <a:pPr marL="0" indent="0" algn="l" defTabSz="282575"/>
            <a:r>
              <a:rPr lang="en-US" sz="1800" dirty="0"/>
              <a:t>It is important for organizations to develop creative, quality content that will increase levels of consumer (fan) engagement.  </a:t>
            </a:r>
          </a:p>
          <a:p>
            <a:pPr marL="0" indent="0" algn="l" defTabSz="282575"/>
            <a:endParaRPr lang="en-US" sz="1800" dirty="0"/>
          </a:p>
          <a:p>
            <a:pPr marL="0" indent="0" algn="l">
              <a:spcAft>
                <a:spcPts val="1600"/>
              </a:spcAft>
            </a:pPr>
            <a:endParaRPr lang="en-US" dirty="0"/>
          </a:p>
        </p:txBody>
      </p:sp>
      <p:pic>
        <p:nvPicPr>
          <p:cNvPr id="18" name="Picture 2">
            <a:extLst>
              <a:ext uri="{FF2B5EF4-FFF2-40B4-BE49-F238E27FC236}">
                <a16:creationId xmlns:a16="http://schemas.microsoft.com/office/drawing/2014/main" id="{30DFC2C6-C9E9-FC41-A8D0-34E8FC78FF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3642949" y="3454123"/>
            <a:ext cx="1858102" cy="1161314"/>
          </a:xfrm>
          <a:prstGeom prst="rect">
            <a:avLst/>
          </a:prstGeom>
        </p:spPr>
      </p:pic>
      <p:pic>
        <p:nvPicPr>
          <p:cNvPr id="19" name="Picture 3">
            <a:extLst>
              <a:ext uri="{FF2B5EF4-FFF2-40B4-BE49-F238E27FC236}">
                <a16:creationId xmlns:a16="http://schemas.microsoft.com/office/drawing/2014/main" id="{E251982F-C6DA-EA47-91E7-21BFD4572E1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6481393" y="3454124"/>
            <a:ext cx="1161313" cy="1161313"/>
          </a:xfrm>
          <a:prstGeom prst="rect">
            <a:avLst/>
          </a:prstGeom>
        </p:spPr>
      </p:pic>
      <p:pic>
        <p:nvPicPr>
          <p:cNvPr id="20" name="Picture 4">
            <a:extLst>
              <a:ext uri="{FF2B5EF4-FFF2-40B4-BE49-F238E27FC236}">
                <a16:creationId xmlns:a16="http://schemas.microsoft.com/office/drawing/2014/main" id="{7D195A1B-88F6-9F41-844F-7CC47B1BF6F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a:off x="1526757" y="3330764"/>
            <a:ext cx="1307555" cy="1284673"/>
          </a:xfrm>
          <a:prstGeom prst="rect">
            <a:avLst/>
          </a:prstGeom>
        </p:spPr>
      </p:pic>
    </p:spTree>
    <p:extLst>
      <p:ext uri="{BB962C8B-B14F-4D97-AF65-F5344CB8AC3E}">
        <p14:creationId xmlns:p14="http://schemas.microsoft.com/office/powerpoint/2010/main" val="3348310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QUALITY CONTENT</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800" dirty="0">
                <a:latin typeface="Arial"/>
                <a:ea typeface="Arial"/>
                <a:cs typeface="Arial"/>
                <a:sym typeface="Arial"/>
              </a:rPr>
              <a:t>Examples of quality content:</a:t>
            </a:r>
          </a:p>
          <a:p>
            <a:pPr marL="0" lvl="0" indent="0" algn="l" defTabSz="282575" rtl="0">
              <a:spcBef>
                <a:spcPts val="0"/>
              </a:spcBef>
              <a:spcAft>
                <a:spcPts val="0"/>
              </a:spcAft>
              <a:buNone/>
            </a:pPr>
            <a:endParaRPr lang="en-US" sz="800" dirty="0">
              <a:latin typeface="Arial"/>
              <a:ea typeface="Arial"/>
              <a:cs typeface="Arial"/>
              <a:sym typeface="Arial"/>
            </a:endParaRPr>
          </a:p>
          <a:p>
            <a:pPr marL="282575" lvl="0" indent="-282575" algn="l" defTabSz="282575" rtl="0">
              <a:spcBef>
                <a:spcPts val="0"/>
              </a:spcBef>
              <a:spcAft>
                <a:spcPts val="600"/>
              </a:spcAft>
              <a:buNone/>
            </a:pPr>
            <a:r>
              <a:rPr lang="en-US" sz="1800" dirty="0">
                <a:latin typeface="Arial"/>
                <a:ea typeface="Arial"/>
                <a:cs typeface="Arial"/>
                <a:sym typeface="Arial"/>
              </a:rPr>
              <a:t>o	Phoenix Suns fans can have their picture taken by Suns personnel at a game and retrieve it for free on the team’s Facebook page. </a:t>
            </a:r>
          </a:p>
          <a:p>
            <a:pPr marL="282575" lvl="0" indent="-282575" algn="l" defTabSz="282575" rtl="0">
              <a:spcBef>
                <a:spcPts val="0"/>
              </a:spcBef>
              <a:spcAft>
                <a:spcPts val="600"/>
              </a:spcAft>
              <a:buNone/>
            </a:pPr>
            <a:r>
              <a:rPr lang="en-US" sz="1800" dirty="0">
                <a:latin typeface="Arial"/>
                <a:ea typeface="Arial"/>
                <a:cs typeface="Arial"/>
                <a:sym typeface="Arial"/>
              </a:rPr>
              <a:t>o	The Los Angeles Lakers provided a virtual tour of the team’s locker room for their fans on Facebook.</a:t>
            </a:r>
          </a:p>
          <a:p>
            <a:pPr marL="282575" lvl="0" indent="-282575" algn="l" defTabSz="282575" rtl="0">
              <a:spcBef>
                <a:spcPts val="0"/>
              </a:spcBef>
              <a:spcAft>
                <a:spcPts val="600"/>
              </a:spcAft>
              <a:buNone/>
            </a:pPr>
            <a:r>
              <a:rPr lang="en-US" sz="1800" dirty="0">
                <a:latin typeface="Arial"/>
                <a:ea typeface="Arial"/>
                <a:cs typeface="Arial"/>
                <a:sym typeface="Arial"/>
              </a:rPr>
              <a:t>o	Vancouver Canucks fans could play a virtual hockey game on the team’s Facebook page to win prizes and coupon vouchers.</a:t>
            </a:r>
          </a:p>
          <a:p>
            <a:pPr marL="282575" lvl="0" indent="-282575" algn="l" defTabSz="282575" rtl="0">
              <a:spcBef>
                <a:spcPts val="0"/>
              </a:spcBef>
              <a:spcAft>
                <a:spcPts val="0"/>
              </a:spcAft>
              <a:buNone/>
            </a:pPr>
            <a:r>
              <a:rPr lang="en-US" sz="1800" dirty="0">
                <a:latin typeface="Arial"/>
                <a:ea typeface="Arial"/>
                <a:cs typeface="Arial"/>
                <a:sym typeface="Arial"/>
              </a:rPr>
              <a:t>o	Racing fans can test their NASCAR IQ via quizzes and polls featured on NASCAR’s Facebook page.</a:t>
            </a:r>
          </a:p>
          <a:p>
            <a:pPr marL="0" lvl="0" indent="0" algn="l" rtl="0">
              <a:spcBef>
                <a:spcPts val="0"/>
              </a:spcBef>
              <a:spcAft>
                <a:spcPts val="160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503919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WEBSITE MARKETING</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800" dirty="0">
                <a:latin typeface="Arial"/>
                <a:ea typeface="Arial"/>
                <a:cs typeface="Arial"/>
                <a:sym typeface="Arial"/>
              </a:rPr>
              <a:t>Sports teams use their website for a host of marketing functions:</a:t>
            </a:r>
          </a:p>
          <a:p>
            <a:pPr marL="0" lvl="0" indent="0" algn="l" defTabSz="282575" rtl="0">
              <a:spcBef>
                <a:spcPts val="0"/>
              </a:spcBef>
              <a:spcAft>
                <a:spcPts val="0"/>
              </a:spcAft>
              <a:buNone/>
            </a:pPr>
            <a:endParaRPr lang="en-US" sz="1800" dirty="0">
              <a:latin typeface="Arial"/>
              <a:ea typeface="Arial"/>
              <a:cs typeface="Arial"/>
              <a:sym typeface="Arial"/>
            </a:endParaRPr>
          </a:p>
          <a:p>
            <a:pPr marL="0" lvl="0" indent="0" algn="l" defTabSz="282575" rtl="0">
              <a:spcBef>
                <a:spcPts val="0"/>
              </a:spcBef>
              <a:spcAft>
                <a:spcPts val="0"/>
              </a:spcAft>
              <a:buNone/>
            </a:pPr>
            <a:r>
              <a:rPr lang="en-US" sz="1800" dirty="0">
                <a:latin typeface="Arial"/>
                <a:ea typeface="Arial"/>
                <a:cs typeface="Arial"/>
                <a:sym typeface="Arial"/>
              </a:rPr>
              <a:t>●	Ticket sales</a:t>
            </a:r>
          </a:p>
          <a:p>
            <a:pPr marL="0" lvl="0" indent="0" algn="l" defTabSz="282575" rtl="0">
              <a:spcBef>
                <a:spcPts val="0"/>
              </a:spcBef>
              <a:spcAft>
                <a:spcPts val="0"/>
              </a:spcAft>
              <a:buNone/>
            </a:pPr>
            <a:r>
              <a:rPr lang="en-US" sz="1800" dirty="0">
                <a:latin typeface="Arial"/>
                <a:ea typeface="Arial"/>
                <a:cs typeface="Arial"/>
                <a:sym typeface="Arial"/>
              </a:rPr>
              <a:t>●	Sponsorship sales</a:t>
            </a:r>
          </a:p>
          <a:p>
            <a:pPr marL="0" lvl="0" indent="0" algn="l" defTabSz="282575" rtl="0">
              <a:spcBef>
                <a:spcPts val="0"/>
              </a:spcBef>
              <a:spcAft>
                <a:spcPts val="0"/>
              </a:spcAft>
              <a:buNone/>
            </a:pPr>
            <a:r>
              <a:rPr lang="en-US" sz="1800" dirty="0">
                <a:latin typeface="Arial"/>
                <a:ea typeface="Arial"/>
                <a:cs typeface="Arial"/>
                <a:sym typeface="Arial"/>
              </a:rPr>
              <a:t>●	Merchandise sales</a:t>
            </a:r>
          </a:p>
          <a:p>
            <a:pPr marL="0" lvl="0" indent="0" algn="l" defTabSz="282575" rtl="0">
              <a:spcBef>
                <a:spcPts val="0"/>
              </a:spcBef>
              <a:spcAft>
                <a:spcPts val="0"/>
              </a:spcAft>
              <a:buNone/>
            </a:pPr>
            <a:r>
              <a:rPr lang="en-US" sz="1800" dirty="0">
                <a:latin typeface="Arial"/>
                <a:ea typeface="Arial"/>
                <a:cs typeface="Arial"/>
                <a:sym typeface="Arial"/>
              </a:rPr>
              <a:t>●	Additional revenue streams (advertising sales)</a:t>
            </a:r>
          </a:p>
          <a:p>
            <a:pPr marL="0" lvl="0" indent="0" algn="l" defTabSz="282575" rtl="0">
              <a:spcBef>
                <a:spcPts val="0"/>
              </a:spcBef>
              <a:spcAft>
                <a:spcPts val="0"/>
              </a:spcAft>
              <a:buNone/>
            </a:pPr>
            <a:r>
              <a:rPr lang="en-US" sz="1800" dirty="0">
                <a:latin typeface="Arial"/>
                <a:ea typeface="Arial"/>
                <a:cs typeface="Arial"/>
                <a:sym typeface="Arial"/>
              </a:rPr>
              <a:t>●	Community relations</a:t>
            </a:r>
          </a:p>
          <a:p>
            <a:pPr marL="0" lvl="0" indent="0" algn="l" defTabSz="282575" rtl="0">
              <a:spcBef>
                <a:spcPts val="0"/>
              </a:spcBef>
              <a:spcAft>
                <a:spcPts val="0"/>
              </a:spcAft>
              <a:buNone/>
            </a:pPr>
            <a:r>
              <a:rPr lang="en-US" sz="1800" dirty="0">
                <a:latin typeface="Arial"/>
                <a:ea typeface="Arial"/>
                <a:cs typeface="Arial"/>
                <a:sym typeface="Arial"/>
              </a:rPr>
              <a:t>●	Player/staff fan connection (blogs, chats etc.)</a:t>
            </a:r>
          </a:p>
          <a:p>
            <a:pPr marL="0" lvl="0" indent="0" algn="l" defTabSz="282575" rtl="0">
              <a:spcBef>
                <a:spcPts val="0"/>
              </a:spcBef>
              <a:spcAft>
                <a:spcPts val="0"/>
              </a:spcAft>
              <a:buNone/>
            </a:pPr>
            <a:r>
              <a:rPr lang="en-US" sz="1800" dirty="0">
                <a:latin typeface="Arial"/>
                <a:ea typeface="Arial"/>
                <a:cs typeface="Arial"/>
                <a:sym typeface="Arial"/>
              </a:rPr>
              <a:t>●	Additional promotion</a:t>
            </a:r>
          </a:p>
          <a:p>
            <a:pPr marL="0" lvl="0" indent="0" algn="l" rtl="0">
              <a:spcBef>
                <a:spcPts val="0"/>
              </a:spcBef>
              <a:spcAft>
                <a:spcPts val="160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514523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WEBSITE MARKETING</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800" dirty="0">
                <a:latin typeface="Arial"/>
                <a:ea typeface="Arial"/>
                <a:cs typeface="Arial"/>
                <a:sym typeface="Arial"/>
              </a:rPr>
              <a:t>Website marketing could also include:</a:t>
            </a:r>
          </a:p>
          <a:p>
            <a:pPr marL="285750" indent="-285750" defTabSz="282575"/>
            <a:r>
              <a:rPr lang="en-US" sz="1800" dirty="0">
                <a:latin typeface="Arial"/>
                <a:ea typeface="Arial"/>
                <a:cs typeface="Arial"/>
                <a:sym typeface="Arial"/>
              </a:rPr>
              <a:t>Search advertising</a:t>
            </a:r>
          </a:p>
          <a:p>
            <a:pPr marL="285750" indent="-285750" defTabSz="282575"/>
            <a:r>
              <a:rPr lang="en-US" sz="1800" dirty="0">
                <a:latin typeface="Arial"/>
                <a:ea typeface="Arial"/>
                <a:cs typeface="Arial"/>
                <a:sym typeface="Arial"/>
              </a:rPr>
              <a:t>Affiliate advertising</a:t>
            </a:r>
          </a:p>
          <a:p>
            <a:pPr marL="285750" indent="-285750" defTabSz="282575"/>
            <a:r>
              <a:rPr lang="en-US" sz="1800" dirty="0">
                <a:latin typeface="Arial"/>
                <a:ea typeface="Arial"/>
                <a:cs typeface="Arial"/>
                <a:sym typeface="Arial"/>
              </a:rPr>
              <a:t>Native advertising – sponsored content that is meant to look like editorial</a:t>
            </a:r>
          </a:p>
          <a:p>
            <a:pPr marL="285750" indent="-285750" defTabSz="282575"/>
            <a:r>
              <a:rPr lang="en-US" sz="1800" dirty="0">
                <a:latin typeface="Arial"/>
                <a:ea typeface="Arial"/>
                <a:cs typeface="Arial"/>
                <a:sym typeface="Arial"/>
              </a:rPr>
              <a:t>Email advertising </a:t>
            </a:r>
          </a:p>
          <a:p>
            <a:pPr marL="285750" indent="-285750" defTabSz="282575"/>
            <a:r>
              <a:rPr lang="en-US" sz="1800" dirty="0">
                <a:latin typeface="Arial"/>
                <a:ea typeface="Arial"/>
                <a:cs typeface="Arial"/>
                <a:sym typeface="Arial"/>
              </a:rPr>
              <a:t>Retargeting</a:t>
            </a:r>
          </a:p>
          <a:p>
            <a:pPr marL="0" indent="0" defTabSz="282575">
              <a:buNone/>
            </a:pPr>
            <a:endParaRPr lang="en-US" sz="1800" b="1" dirty="0">
              <a:solidFill>
                <a:schemeClr val="tx2">
                  <a:lumMod val="75000"/>
                </a:schemeClr>
              </a:solidFill>
              <a:latin typeface="Arial"/>
              <a:ea typeface="Arial"/>
              <a:cs typeface="Arial"/>
              <a:sym typeface="Arial"/>
            </a:endParaRPr>
          </a:p>
          <a:p>
            <a:pPr marL="0" indent="0" defTabSz="282575">
              <a:buNone/>
            </a:pPr>
            <a:r>
              <a:rPr lang="en-US" sz="1800" b="1" dirty="0">
                <a:solidFill>
                  <a:schemeClr val="tx2">
                    <a:lumMod val="75000"/>
                  </a:schemeClr>
                </a:solidFill>
                <a:latin typeface="Arial"/>
                <a:ea typeface="Arial"/>
                <a:cs typeface="Arial"/>
                <a:sym typeface="Arial"/>
              </a:rPr>
              <a:t>Retargeting</a:t>
            </a:r>
            <a:r>
              <a:rPr lang="en-US" sz="1800" dirty="0">
                <a:latin typeface="Arial"/>
                <a:ea typeface="Arial"/>
                <a:cs typeface="Arial"/>
                <a:sym typeface="Arial"/>
              </a:rPr>
              <a:t> is an advertising strategy that involves putting a brand’s ads in front of people who previously browsed its products or services without making a purchase</a:t>
            </a:r>
          </a:p>
          <a:p>
            <a:pPr marL="0" lvl="0" indent="0" algn="l" rtl="0">
              <a:spcBef>
                <a:spcPts val="0"/>
              </a:spcBef>
              <a:spcAft>
                <a:spcPts val="1600"/>
              </a:spcAft>
              <a:buNone/>
            </a:pPr>
            <a:endParaRPr lang="en-US"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29782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88" name="Google Shape;188;p41"/>
          <p:cNvSpPr txBox="1">
            <a:spLocks noGrp="1"/>
          </p:cNvSpPr>
          <p:nvPr>
            <p:ph type="subTitle" idx="1"/>
          </p:nvPr>
        </p:nvSpPr>
        <p:spPr>
          <a:xfrm>
            <a:off x="801737" y="1332169"/>
            <a:ext cx="7451075"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Arial"/>
                <a:ea typeface="Arial"/>
                <a:cs typeface="Arial"/>
                <a:sym typeface="Arial"/>
              </a:rPr>
              <a:t>Have you ever read something on your favorite social media platform or online that said, “sponsored content”?</a:t>
            </a:r>
          </a:p>
          <a:p>
            <a:pPr marL="0" lvl="0" indent="0" algn="l" rtl="0">
              <a:spcBef>
                <a:spcPts val="0"/>
              </a:spcBef>
              <a:spcAft>
                <a:spcPts val="0"/>
              </a:spcAft>
              <a:buNone/>
            </a:pPr>
            <a:endParaRPr lang="en-US" dirty="0">
              <a:latin typeface="Arial"/>
              <a:ea typeface="Arial"/>
              <a:cs typeface="Arial"/>
              <a:sym typeface="Arial"/>
            </a:endParaRPr>
          </a:p>
          <a:p>
            <a:pPr marL="0" lvl="0" indent="0" algn="l" rtl="0">
              <a:spcBef>
                <a:spcPts val="0"/>
              </a:spcBef>
              <a:spcAft>
                <a:spcPts val="0"/>
              </a:spcAft>
              <a:buNone/>
            </a:pPr>
            <a:r>
              <a:rPr lang="en-US" dirty="0">
                <a:latin typeface="Arial"/>
                <a:ea typeface="Arial"/>
                <a:cs typeface="Arial"/>
                <a:sym typeface="Arial"/>
              </a:rPr>
              <a:t>Have you ever shopped for something online but didn’t purchase it, only to see ads for that product (or something similar) pop up on another website or in a social media feed?</a:t>
            </a:r>
          </a:p>
          <a:p>
            <a:pPr marL="0" lvl="0" indent="0" algn="l" rtl="0">
              <a:spcBef>
                <a:spcPts val="0"/>
              </a:spcBef>
              <a:spcAft>
                <a:spcPts val="0"/>
              </a:spcAft>
              <a:buNone/>
            </a:pPr>
            <a:endParaRPr lang="en-US" dirty="0">
              <a:latin typeface="Arial"/>
              <a:ea typeface="Arial"/>
              <a:cs typeface="Arial"/>
              <a:sym typeface="Arial"/>
            </a:endParaRPr>
          </a:p>
          <a:p>
            <a:pPr marL="0" lvl="0" indent="0" algn="l" rtl="0">
              <a:spcBef>
                <a:spcPts val="0"/>
              </a:spcBef>
              <a:spcAft>
                <a:spcPts val="0"/>
              </a:spcAft>
              <a:buNone/>
            </a:pPr>
            <a:r>
              <a:rPr lang="en-US" dirty="0">
                <a:latin typeface="Arial"/>
                <a:ea typeface="Arial"/>
                <a:cs typeface="Arial"/>
                <a:sym typeface="Arial"/>
              </a:rPr>
              <a:t>Native advertising and retargeting are two of the most popular forms of marketing because they are effective.  See if you can think of any specific examples of both digital marketing strategies.</a:t>
            </a:r>
            <a:endParaRPr dirty="0">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MOBILE MARKETING </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800" dirty="0">
                <a:latin typeface="Arial"/>
                <a:ea typeface="Arial"/>
                <a:cs typeface="Arial"/>
                <a:sym typeface="Arial"/>
              </a:rPr>
              <a:t>Mobile marketing represents an area of massive potential growth</a:t>
            </a:r>
          </a:p>
          <a:p>
            <a:pPr marL="285750" indent="-285750" defTabSz="282575">
              <a:spcAft>
                <a:spcPts val="1200"/>
              </a:spcAft>
            </a:pPr>
            <a:r>
              <a:rPr lang="en-US" sz="1600" dirty="0">
                <a:latin typeface="Arial"/>
                <a:ea typeface="Arial"/>
                <a:cs typeface="Arial"/>
                <a:sym typeface="Arial"/>
              </a:rPr>
              <a:t>Industry analysts are reporting that SMS messaging is set to grow from $55.49 billion to $71.60 billion by 2021. </a:t>
            </a:r>
          </a:p>
          <a:p>
            <a:pPr marL="285750" indent="-285750" defTabSz="282575">
              <a:spcAft>
                <a:spcPts val="1200"/>
              </a:spcAft>
            </a:pPr>
            <a:r>
              <a:rPr lang="en-US" sz="1600" dirty="0">
                <a:latin typeface="Arial"/>
                <a:ea typeface="Arial"/>
                <a:cs typeface="Arial"/>
                <a:sym typeface="Arial"/>
              </a:rPr>
              <a:t>The NBA has over 1.5 billion followers through social media platforms, most of which consume league-branded content through mobile devices.</a:t>
            </a:r>
          </a:p>
          <a:p>
            <a:pPr marL="285750" indent="-285750" defTabSz="282575">
              <a:spcAft>
                <a:spcPts val="1200"/>
              </a:spcAft>
            </a:pPr>
            <a:r>
              <a:rPr lang="en-US" sz="1600" dirty="0">
                <a:latin typeface="Arial"/>
                <a:ea typeface="Arial"/>
                <a:cs typeface="Arial"/>
                <a:sym typeface="Arial"/>
              </a:rPr>
              <a:t>Considering just 1% of these fans will ever attend a game live, in-person, developing effective mobile marketing strategies becomes paramount.</a:t>
            </a:r>
          </a:p>
          <a:p>
            <a:pPr marL="0" lvl="0" indent="0" algn="l" rtl="0">
              <a:spcBef>
                <a:spcPts val="0"/>
              </a:spcBef>
              <a:spcAft>
                <a:spcPts val="160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922262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8"/>
          <p:cNvSpPr txBox="1">
            <a:spLocks noGrp="1"/>
          </p:cNvSpPr>
          <p:nvPr>
            <p:ph type="title" idx="6"/>
          </p:nvPr>
        </p:nvSpPr>
        <p:spPr>
          <a:xfrm>
            <a:off x="1029275" y="1443509"/>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81%</a:t>
            </a:r>
            <a:endParaRPr b="1" dirty="0">
              <a:latin typeface="Arial"/>
              <a:ea typeface="Arial"/>
              <a:cs typeface="Arial"/>
              <a:sym typeface="Arial"/>
            </a:endParaRPr>
          </a:p>
        </p:txBody>
      </p:sp>
      <p:sp>
        <p:nvSpPr>
          <p:cNvPr id="269" name="Google Shape;269;p48"/>
          <p:cNvSpPr txBox="1">
            <a:spLocks noGrp="1"/>
          </p:cNvSpPr>
          <p:nvPr>
            <p:ph type="subTitle" idx="1"/>
          </p:nvPr>
        </p:nvSpPr>
        <p:spPr>
          <a:xfrm>
            <a:off x="3466441" y="2358542"/>
            <a:ext cx="2067000" cy="1235100"/>
          </a:xfrm>
          <a:prstGeom prst="rect">
            <a:avLst/>
          </a:prstGeom>
        </p:spPr>
        <p:txBody>
          <a:bodyPr spcFirstLastPara="1" wrap="square" lIns="91425" tIns="91425" rIns="91425" bIns="91425" anchor="t" anchorCtr="0">
            <a:noAutofit/>
          </a:bodyPr>
          <a:lstStyle/>
          <a:p>
            <a:pPr marL="0" lvl="0" indent="0"/>
            <a:r>
              <a:rPr lang="en-US" dirty="0"/>
              <a:t>50% of smartphone users make purchases via their mobile device</a:t>
            </a:r>
            <a:endParaRPr dirty="0">
              <a:latin typeface="Arial"/>
              <a:ea typeface="Arial"/>
              <a:cs typeface="Arial"/>
              <a:sym typeface="Arial"/>
            </a:endParaRPr>
          </a:p>
        </p:txBody>
      </p:sp>
      <p:sp>
        <p:nvSpPr>
          <p:cNvPr id="271" name="Google Shape;271;p48"/>
          <p:cNvSpPr txBox="1">
            <a:spLocks noGrp="1"/>
          </p:cNvSpPr>
          <p:nvPr>
            <p:ph type="subTitle" idx="3"/>
          </p:nvPr>
        </p:nvSpPr>
        <p:spPr>
          <a:xfrm>
            <a:off x="5956497" y="2358542"/>
            <a:ext cx="2067000" cy="1235100"/>
          </a:xfrm>
          <a:prstGeom prst="rect">
            <a:avLst/>
          </a:prstGeom>
        </p:spPr>
        <p:txBody>
          <a:bodyPr spcFirstLastPara="1" wrap="square" lIns="91425" tIns="91425" rIns="91425" bIns="91425" anchor="t" anchorCtr="0">
            <a:noAutofit/>
          </a:bodyPr>
          <a:lstStyle/>
          <a:p>
            <a:pPr marL="0" lvl="0" indent="0"/>
            <a:r>
              <a:rPr lang="en-US" dirty="0"/>
              <a:t>70% of NFL fans are consuming NFL content on a 2nd screen while watching games</a:t>
            </a:r>
            <a:endParaRPr dirty="0">
              <a:latin typeface="Arial"/>
              <a:ea typeface="Arial"/>
              <a:cs typeface="Arial"/>
              <a:sym typeface="Arial"/>
            </a:endParaRPr>
          </a:p>
        </p:txBody>
      </p:sp>
      <p:sp>
        <p:nvSpPr>
          <p:cNvPr id="273" name="Google Shape;273;p48"/>
          <p:cNvSpPr txBox="1">
            <a:spLocks noGrp="1"/>
          </p:cNvSpPr>
          <p:nvPr>
            <p:ph type="subTitle" idx="5"/>
          </p:nvPr>
        </p:nvSpPr>
        <p:spPr>
          <a:xfrm>
            <a:off x="972452" y="2358542"/>
            <a:ext cx="2067000" cy="1235100"/>
          </a:xfrm>
          <a:prstGeom prst="rect">
            <a:avLst/>
          </a:prstGeom>
        </p:spPr>
        <p:txBody>
          <a:bodyPr spcFirstLastPara="1" wrap="square" lIns="91425" tIns="91425" rIns="91425" bIns="91425" anchor="t" anchorCtr="0">
            <a:noAutofit/>
          </a:bodyPr>
          <a:lstStyle/>
          <a:p>
            <a:pPr marL="0" lvl="0" indent="0"/>
            <a:r>
              <a:rPr lang="en-US" dirty="0"/>
              <a:t>81% of smartphone users do product research from their mobile device</a:t>
            </a:r>
            <a:endParaRPr dirty="0">
              <a:latin typeface="Arial"/>
              <a:ea typeface="Arial"/>
              <a:cs typeface="Arial"/>
              <a:sym typeface="Arial"/>
            </a:endParaRPr>
          </a:p>
        </p:txBody>
      </p:sp>
      <p:sp>
        <p:nvSpPr>
          <p:cNvPr id="274" name="Google Shape;274;p48"/>
          <p:cNvSpPr txBox="1">
            <a:spLocks noGrp="1"/>
          </p:cNvSpPr>
          <p:nvPr>
            <p:ph type="title" idx="7"/>
          </p:nvPr>
        </p:nvSpPr>
        <p:spPr>
          <a:xfrm>
            <a:off x="3535618" y="1455417"/>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50%</a:t>
            </a:r>
            <a:endParaRPr b="1" dirty="0">
              <a:latin typeface="Arial"/>
              <a:ea typeface="Arial"/>
              <a:cs typeface="Arial"/>
              <a:sym typeface="Arial"/>
            </a:endParaRPr>
          </a:p>
        </p:txBody>
      </p:sp>
      <p:sp>
        <p:nvSpPr>
          <p:cNvPr id="275" name="Google Shape;275;p48"/>
          <p:cNvSpPr txBox="1">
            <a:spLocks noGrp="1"/>
          </p:cNvSpPr>
          <p:nvPr>
            <p:ph type="title" idx="8"/>
          </p:nvPr>
        </p:nvSpPr>
        <p:spPr>
          <a:xfrm>
            <a:off x="5995767" y="1455258"/>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70%</a:t>
            </a:r>
            <a:endParaRPr b="1" dirty="0">
              <a:latin typeface="Arial"/>
              <a:ea typeface="Arial"/>
              <a:cs typeface="Arial"/>
              <a:sym typeface="Arial"/>
            </a:endParaRPr>
          </a:p>
        </p:txBody>
      </p:sp>
      <p:cxnSp>
        <p:nvCxnSpPr>
          <p:cNvPr id="276" name="Google Shape;276;p48"/>
          <p:cNvCxnSpPr/>
          <p:nvPr/>
        </p:nvCxnSpPr>
        <p:spPr>
          <a:xfrm>
            <a:off x="1811297" y="2218969"/>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77" name="Google Shape;277;p48"/>
          <p:cNvCxnSpPr/>
          <p:nvPr/>
        </p:nvCxnSpPr>
        <p:spPr>
          <a:xfrm>
            <a:off x="4301341" y="2218969"/>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78" name="Google Shape;278;p48"/>
          <p:cNvCxnSpPr/>
          <p:nvPr/>
        </p:nvCxnSpPr>
        <p:spPr>
          <a:xfrm>
            <a:off x="6791397" y="2218969"/>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0" name="Google Shape;280;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1" name="Google Shape;281;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82" name="Google Shape;282;p48"/>
          <p:cNvSpPr txBox="1">
            <a:spLocks noGrp="1"/>
          </p:cNvSpPr>
          <p:nvPr>
            <p:ph type="title" idx="6"/>
          </p:nvPr>
        </p:nvSpPr>
        <p:spPr>
          <a:xfrm>
            <a:off x="605075" y="369988"/>
            <a:ext cx="5486400" cy="54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b="1" dirty="0">
                <a:latin typeface="Arial"/>
                <a:ea typeface="Arial"/>
                <a:cs typeface="Arial"/>
                <a:sym typeface="Arial"/>
              </a:rPr>
              <a:t>MOBILE MARKETING</a:t>
            </a:r>
            <a:endParaRPr sz="2800" b="1" dirty="0">
              <a:latin typeface="Arial"/>
              <a:ea typeface="Arial"/>
              <a:cs typeface="Arial"/>
              <a:sym typeface="Arial"/>
            </a:endParaRPr>
          </a:p>
        </p:txBody>
      </p:sp>
      <p:cxnSp>
        <p:nvCxnSpPr>
          <p:cNvPr id="283" name="Google Shape;283;p48"/>
          <p:cNvCxnSpPr/>
          <p:nvPr/>
        </p:nvCxnSpPr>
        <p:spPr>
          <a:xfrm>
            <a:off x="681275" y="3097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84" name="Google Shape;284;p48"/>
          <p:cNvSpPr txBox="1"/>
          <p:nvPr/>
        </p:nvSpPr>
        <p:spPr>
          <a:xfrm>
            <a:off x="605074" y="754000"/>
            <a:ext cx="6258375" cy="430857"/>
          </a:xfrm>
          <a:prstGeom prst="rect">
            <a:avLst/>
          </a:prstGeom>
          <a:noFill/>
          <a:ln>
            <a:noFill/>
          </a:ln>
        </p:spPr>
        <p:txBody>
          <a:bodyPr spcFirstLastPara="1" wrap="square" lIns="91425" tIns="91425" rIns="91425" bIns="91425" anchor="t" anchorCtr="0">
            <a:spAutoFit/>
          </a:bodyPr>
          <a:lstStyle/>
          <a:p>
            <a:pPr lvl="0"/>
            <a:r>
              <a:rPr lang="en-US" sz="1600" dirty="0">
                <a:solidFill>
                  <a:schemeClr val="lt1"/>
                </a:solidFill>
              </a:rPr>
              <a:t>Mobile marketing represents an area of massive potential growth</a:t>
            </a:r>
          </a:p>
        </p:txBody>
      </p:sp>
      <p:pic>
        <p:nvPicPr>
          <p:cNvPr id="26" name="Picture 2">
            <a:extLst>
              <a:ext uri="{FF2B5EF4-FFF2-40B4-BE49-F238E27FC236}">
                <a16:creationId xmlns:a16="http://schemas.microsoft.com/office/drawing/2014/main" id="{03CEC16E-55B6-F349-B844-7F9F951B484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12545" y="3593642"/>
            <a:ext cx="837161" cy="823557"/>
          </a:xfrm>
          <a:prstGeom prst="rect">
            <a:avLst/>
          </a:prstGeom>
        </p:spPr>
      </p:pic>
      <p:pic>
        <p:nvPicPr>
          <p:cNvPr id="27" name="Picture 3">
            <a:extLst>
              <a:ext uri="{FF2B5EF4-FFF2-40B4-BE49-F238E27FC236}">
                <a16:creationId xmlns:a16="http://schemas.microsoft.com/office/drawing/2014/main" id="{61A37934-67B7-AE48-892A-DCA429AA73F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162823" y="3392655"/>
            <a:ext cx="818354" cy="1024544"/>
          </a:xfrm>
          <a:prstGeom prst="rect">
            <a:avLst/>
          </a:prstGeom>
        </p:spPr>
      </p:pic>
      <p:pic>
        <p:nvPicPr>
          <p:cNvPr id="28" name="Picture 4">
            <a:extLst>
              <a:ext uri="{FF2B5EF4-FFF2-40B4-BE49-F238E27FC236}">
                <a16:creationId xmlns:a16="http://schemas.microsoft.com/office/drawing/2014/main" id="{ECA3CC78-2B0B-394C-AABA-2324C02818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6628047" y="3593642"/>
            <a:ext cx="723900" cy="7239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APPS</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600" dirty="0">
                <a:latin typeface="Arial"/>
                <a:ea typeface="Arial"/>
                <a:cs typeface="Arial"/>
                <a:sym typeface="Arial"/>
              </a:rPr>
              <a:t>Over 180 billion apps have been downloaded from Apple’s online “apps” store.</a:t>
            </a:r>
          </a:p>
          <a:p>
            <a:pPr marL="282575" lvl="0" indent="-282575" algn="l" defTabSz="282575" rtl="0">
              <a:spcBef>
                <a:spcPts val="0"/>
              </a:spcBef>
              <a:spcAft>
                <a:spcPts val="1200"/>
              </a:spcAft>
              <a:buNone/>
            </a:pPr>
            <a:r>
              <a:rPr lang="en-US" sz="1600" dirty="0">
                <a:latin typeface="Arial"/>
                <a:ea typeface="Arial"/>
                <a:cs typeface="Arial"/>
                <a:sym typeface="Arial"/>
              </a:rPr>
              <a:t>●	Already the best-selling sports app in history, Major League Baseball’s “At Bat” app sold a record 5 million paid downloads before the 2015 season even started. </a:t>
            </a:r>
          </a:p>
          <a:p>
            <a:pPr marL="282575" lvl="0" indent="-282575" algn="l" defTabSz="282575" rtl="0">
              <a:spcBef>
                <a:spcPts val="0"/>
              </a:spcBef>
              <a:spcAft>
                <a:spcPts val="1200"/>
              </a:spcAft>
              <a:buNone/>
            </a:pPr>
            <a:r>
              <a:rPr lang="en-US" sz="1600" dirty="0">
                <a:latin typeface="Arial"/>
                <a:ea typeface="Arial"/>
                <a:cs typeface="Arial"/>
                <a:sym typeface="Arial"/>
              </a:rPr>
              <a:t>●	The highest-grossing sports app a record seven straight years, At Bat unveiled a 2016 MLB Opening Day update that included a “multitasking” feature along with picture-in-picture streaming</a:t>
            </a:r>
          </a:p>
          <a:p>
            <a:pPr marL="0" lvl="0" indent="0" algn="l" rtl="0">
              <a:spcBef>
                <a:spcPts val="0"/>
              </a:spcBef>
              <a:spcAft>
                <a:spcPts val="160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3E5BB824-CA3B-4958-8D6F-30540E2175CC}"/>
              </a:ext>
            </a:extLst>
          </p:cNvPr>
          <p:cNvPicPr>
            <a:picLocks noChangeAspect="1"/>
          </p:cNvPicPr>
          <p:nvPr/>
        </p:nvPicPr>
        <p:blipFill>
          <a:blip r:embed="rId4"/>
          <a:stretch>
            <a:fillRect/>
          </a:stretch>
        </p:blipFill>
        <p:spPr>
          <a:xfrm>
            <a:off x="3505634" y="3469635"/>
            <a:ext cx="2132732" cy="1597490"/>
          </a:xfrm>
          <a:prstGeom prst="ellipse">
            <a:avLst/>
          </a:prstGeom>
          <a:ln>
            <a:noFill/>
          </a:ln>
          <a:effectLst>
            <a:softEdge rad="112500"/>
          </a:effectLst>
        </p:spPr>
      </p:pic>
    </p:spTree>
    <p:extLst>
      <p:ext uri="{BB962C8B-B14F-4D97-AF65-F5344CB8AC3E}">
        <p14:creationId xmlns:p14="http://schemas.microsoft.com/office/powerpoint/2010/main" val="374874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LOCATION-BASED MARKETING</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 name="Rectangle 1">
            <a:extLst>
              <a:ext uri="{FF2B5EF4-FFF2-40B4-BE49-F238E27FC236}">
                <a16:creationId xmlns:a16="http://schemas.microsoft.com/office/drawing/2014/main" id="{A0D950C3-D787-4940-92F8-C06A4D0D4109}"/>
              </a:ext>
            </a:extLst>
          </p:cNvPr>
          <p:cNvSpPr/>
          <p:nvPr/>
        </p:nvSpPr>
        <p:spPr>
          <a:xfrm>
            <a:off x="938500" y="1248173"/>
            <a:ext cx="3307497" cy="2893100"/>
          </a:xfrm>
          <a:prstGeom prst="rect">
            <a:avLst/>
          </a:prstGeom>
        </p:spPr>
        <p:txBody>
          <a:bodyPr wrap="square">
            <a:spAutoFit/>
          </a:bodyPr>
          <a:lstStyle/>
          <a:p>
            <a:r>
              <a:rPr lang="en-US" dirty="0">
                <a:solidFill>
                  <a:schemeClr val="bg1"/>
                </a:solidFill>
              </a:rPr>
              <a:t>Location-based marketing describes the practice of using technology to send messages or alerts to consumers through their mobile devices once they enter a predetermined geographic location or area, otherwise known as a </a:t>
            </a:r>
            <a:r>
              <a:rPr lang="en-US" b="1" dirty="0">
                <a:solidFill>
                  <a:schemeClr val="bg1"/>
                </a:solidFill>
              </a:rPr>
              <a:t>geofence</a:t>
            </a:r>
            <a:r>
              <a:rPr lang="en-US" dirty="0">
                <a:solidFill>
                  <a:schemeClr val="bg1"/>
                </a:solidFill>
              </a:rPr>
              <a:t>.  </a:t>
            </a:r>
          </a:p>
          <a:p>
            <a:endParaRPr lang="en-US" dirty="0">
              <a:solidFill>
                <a:schemeClr val="bg1"/>
              </a:solidFill>
            </a:endParaRPr>
          </a:p>
          <a:p>
            <a:r>
              <a:rPr lang="en-US" dirty="0">
                <a:solidFill>
                  <a:schemeClr val="bg1"/>
                </a:solidFill>
              </a:rPr>
              <a:t>The geofenced region could be anything from a specific department in a store, to an area where an event is being held, to a specific neighborhood or an entire city</a:t>
            </a:r>
          </a:p>
        </p:txBody>
      </p:sp>
      <p:pic>
        <p:nvPicPr>
          <p:cNvPr id="10" name="Picture 2">
            <a:extLst>
              <a:ext uri="{FF2B5EF4-FFF2-40B4-BE49-F238E27FC236}">
                <a16:creationId xmlns:a16="http://schemas.microsoft.com/office/drawing/2014/main" id="{B8297339-BC46-DF44-A88A-86C87FA8A6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890166" y="1358627"/>
            <a:ext cx="1687687" cy="2631870"/>
          </a:xfrm>
          <a:prstGeom prst="rect">
            <a:avLst/>
          </a:prstGeom>
        </p:spPr>
      </p:pic>
    </p:spTree>
    <p:extLst>
      <p:ext uri="{BB962C8B-B14F-4D97-AF65-F5344CB8AC3E}">
        <p14:creationId xmlns:p14="http://schemas.microsoft.com/office/powerpoint/2010/main" val="1960930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8"/>
          <p:cNvSpPr txBox="1">
            <a:spLocks noGrp="1"/>
          </p:cNvSpPr>
          <p:nvPr>
            <p:ph type="title" idx="6"/>
          </p:nvPr>
        </p:nvSpPr>
        <p:spPr>
          <a:xfrm>
            <a:off x="1029275" y="1709513"/>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80M</a:t>
            </a:r>
            <a:endParaRPr b="1" dirty="0">
              <a:latin typeface="Arial"/>
              <a:ea typeface="Arial"/>
              <a:cs typeface="Arial"/>
              <a:sym typeface="Arial"/>
            </a:endParaRPr>
          </a:p>
        </p:txBody>
      </p:sp>
      <p:sp>
        <p:nvSpPr>
          <p:cNvPr id="269" name="Google Shape;269;p48"/>
          <p:cNvSpPr txBox="1">
            <a:spLocks noGrp="1"/>
          </p:cNvSpPr>
          <p:nvPr>
            <p:ph type="subTitle" idx="1"/>
          </p:nvPr>
        </p:nvSpPr>
        <p:spPr>
          <a:xfrm>
            <a:off x="3535618" y="2658527"/>
            <a:ext cx="2067000" cy="1235100"/>
          </a:xfrm>
          <a:prstGeom prst="rect">
            <a:avLst/>
          </a:prstGeom>
        </p:spPr>
        <p:txBody>
          <a:bodyPr spcFirstLastPara="1" wrap="square" lIns="91425" tIns="91425" rIns="91425" bIns="91425" anchor="t" anchorCtr="0">
            <a:noAutofit/>
          </a:bodyPr>
          <a:lstStyle/>
          <a:p>
            <a:pPr marL="0" lvl="0" indent="0"/>
            <a:r>
              <a:rPr lang="en-US" dirty="0"/>
              <a:t>28% of the U.S. population, ages 12 and up, are weekly podcast listeners</a:t>
            </a:r>
            <a:endParaRPr dirty="0">
              <a:latin typeface="Arial"/>
              <a:ea typeface="Arial"/>
              <a:cs typeface="Arial"/>
              <a:sym typeface="Arial"/>
            </a:endParaRPr>
          </a:p>
        </p:txBody>
      </p:sp>
      <p:sp>
        <p:nvSpPr>
          <p:cNvPr id="271" name="Google Shape;271;p48"/>
          <p:cNvSpPr txBox="1">
            <a:spLocks noGrp="1"/>
          </p:cNvSpPr>
          <p:nvPr>
            <p:ph type="subTitle" idx="3"/>
          </p:nvPr>
        </p:nvSpPr>
        <p:spPr>
          <a:xfrm>
            <a:off x="6078425" y="2634121"/>
            <a:ext cx="2067000" cy="1235100"/>
          </a:xfrm>
          <a:prstGeom prst="rect">
            <a:avLst/>
          </a:prstGeom>
        </p:spPr>
        <p:txBody>
          <a:bodyPr spcFirstLastPara="1" wrap="square" lIns="91425" tIns="91425" rIns="91425" bIns="91425" anchor="t" anchorCtr="0">
            <a:noAutofit/>
          </a:bodyPr>
          <a:lstStyle/>
          <a:p>
            <a:pPr marL="0" lvl="0" indent="0"/>
            <a:r>
              <a:rPr lang="en-US" dirty="0"/>
              <a:t>Advertising spending on podcasts was $800 million in 2020 and will more than double to $1.7 billion by 2024</a:t>
            </a:r>
            <a:endParaRPr dirty="0">
              <a:latin typeface="Arial"/>
              <a:ea typeface="Arial"/>
              <a:cs typeface="Arial"/>
              <a:sym typeface="Arial"/>
            </a:endParaRPr>
          </a:p>
        </p:txBody>
      </p:sp>
      <p:sp>
        <p:nvSpPr>
          <p:cNvPr id="273" name="Google Shape;273;p48"/>
          <p:cNvSpPr txBox="1">
            <a:spLocks noGrp="1"/>
          </p:cNvSpPr>
          <p:nvPr>
            <p:ph type="subTitle" idx="5"/>
          </p:nvPr>
        </p:nvSpPr>
        <p:spPr>
          <a:xfrm>
            <a:off x="972452" y="2624546"/>
            <a:ext cx="2067000" cy="1235100"/>
          </a:xfrm>
          <a:prstGeom prst="rect">
            <a:avLst/>
          </a:prstGeom>
        </p:spPr>
        <p:txBody>
          <a:bodyPr spcFirstLastPara="1" wrap="square" lIns="91425" tIns="91425" rIns="91425" bIns="91425" anchor="t" anchorCtr="0">
            <a:noAutofit/>
          </a:bodyPr>
          <a:lstStyle/>
          <a:p>
            <a:pPr marL="0" lvl="0" indent="0"/>
            <a:r>
              <a:rPr lang="en-US" dirty="0"/>
              <a:t>80 million Americans are now weekly podcast listeners, a 17% increase over the previous year</a:t>
            </a:r>
            <a:endParaRPr dirty="0">
              <a:latin typeface="Arial"/>
              <a:ea typeface="Arial"/>
              <a:cs typeface="Arial"/>
              <a:sym typeface="Arial"/>
            </a:endParaRPr>
          </a:p>
        </p:txBody>
      </p:sp>
      <p:sp>
        <p:nvSpPr>
          <p:cNvPr id="274" name="Google Shape;274;p48"/>
          <p:cNvSpPr txBox="1">
            <a:spLocks noGrp="1"/>
          </p:cNvSpPr>
          <p:nvPr>
            <p:ph type="title" idx="7"/>
          </p:nvPr>
        </p:nvSpPr>
        <p:spPr>
          <a:xfrm>
            <a:off x="3535618" y="1721421"/>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28%</a:t>
            </a:r>
            <a:endParaRPr b="1" dirty="0">
              <a:latin typeface="Arial"/>
              <a:ea typeface="Arial"/>
              <a:cs typeface="Arial"/>
              <a:sym typeface="Arial"/>
            </a:endParaRPr>
          </a:p>
        </p:txBody>
      </p:sp>
      <p:sp>
        <p:nvSpPr>
          <p:cNvPr id="275" name="Google Shape;275;p48"/>
          <p:cNvSpPr txBox="1">
            <a:spLocks noGrp="1"/>
          </p:cNvSpPr>
          <p:nvPr>
            <p:ph type="title" idx="8"/>
          </p:nvPr>
        </p:nvSpPr>
        <p:spPr>
          <a:xfrm>
            <a:off x="5995767" y="1721262"/>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$1.7B</a:t>
            </a:r>
            <a:endParaRPr b="1" dirty="0">
              <a:latin typeface="Arial"/>
              <a:ea typeface="Arial"/>
              <a:cs typeface="Arial"/>
              <a:sym typeface="Arial"/>
            </a:endParaRPr>
          </a:p>
        </p:txBody>
      </p:sp>
      <p:cxnSp>
        <p:nvCxnSpPr>
          <p:cNvPr id="276" name="Google Shape;276;p48"/>
          <p:cNvCxnSpPr/>
          <p:nvPr/>
        </p:nvCxnSpPr>
        <p:spPr>
          <a:xfrm>
            <a:off x="1894424" y="2486193"/>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77" name="Google Shape;277;p48"/>
          <p:cNvCxnSpPr/>
          <p:nvPr/>
        </p:nvCxnSpPr>
        <p:spPr>
          <a:xfrm>
            <a:off x="4301341" y="2484973"/>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78" name="Google Shape;278;p48"/>
          <p:cNvCxnSpPr/>
          <p:nvPr/>
        </p:nvCxnSpPr>
        <p:spPr>
          <a:xfrm>
            <a:off x="6913325" y="2509379"/>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0" name="Google Shape;280;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1" name="Google Shape;281;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282" name="Google Shape;282;p48"/>
          <p:cNvSpPr txBox="1">
            <a:spLocks noGrp="1"/>
          </p:cNvSpPr>
          <p:nvPr>
            <p:ph type="title" idx="6"/>
          </p:nvPr>
        </p:nvSpPr>
        <p:spPr>
          <a:xfrm>
            <a:off x="605075" y="369988"/>
            <a:ext cx="5486400" cy="54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b="1" dirty="0">
                <a:latin typeface="Arial"/>
                <a:ea typeface="Arial"/>
                <a:cs typeface="Arial"/>
                <a:sym typeface="Arial"/>
              </a:rPr>
              <a:t>PODCASTS</a:t>
            </a:r>
            <a:endParaRPr sz="2800" b="1" dirty="0">
              <a:latin typeface="Arial"/>
              <a:ea typeface="Arial"/>
              <a:cs typeface="Arial"/>
              <a:sym typeface="Arial"/>
            </a:endParaRPr>
          </a:p>
        </p:txBody>
      </p:sp>
      <p:cxnSp>
        <p:nvCxnSpPr>
          <p:cNvPr id="283" name="Google Shape;283;p48"/>
          <p:cNvCxnSpPr/>
          <p:nvPr/>
        </p:nvCxnSpPr>
        <p:spPr>
          <a:xfrm>
            <a:off x="681275" y="3097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84" name="Google Shape;284;p48"/>
          <p:cNvSpPr txBox="1"/>
          <p:nvPr/>
        </p:nvSpPr>
        <p:spPr>
          <a:xfrm>
            <a:off x="605074" y="754000"/>
            <a:ext cx="6258375" cy="677078"/>
          </a:xfrm>
          <a:prstGeom prst="rect">
            <a:avLst/>
          </a:prstGeom>
          <a:noFill/>
          <a:ln>
            <a:noFill/>
          </a:ln>
        </p:spPr>
        <p:txBody>
          <a:bodyPr spcFirstLastPara="1" wrap="square" lIns="91425" tIns="91425" rIns="91425" bIns="91425" anchor="t" anchorCtr="0">
            <a:spAutoFit/>
          </a:bodyPr>
          <a:lstStyle/>
          <a:p>
            <a:pPr lvl="0"/>
            <a:r>
              <a:rPr lang="en-US" sz="1600" dirty="0">
                <a:solidFill>
                  <a:srgbClr val="FFFFFF"/>
                </a:solidFill>
              </a:rPr>
              <a:t>Podcasts are booming in popularity, offering a valuable marketing tool to organizations throughout the industry.</a:t>
            </a:r>
            <a:endParaRPr kumimoji="0" lang="en-US" sz="1600" b="0" i="0" u="none" strike="noStrike" kern="0" cap="none" spc="0" normalizeH="0" baseline="0" noProof="0" dirty="0">
              <a:ln>
                <a:noFill/>
              </a:ln>
              <a:solidFill>
                <a:srgbClr val="FFFFFF"/>
              </a:solidFill>
              <a:effectLst/>
              <a:uLnTx/>
              <a:uFillTx/>
              <a:latin typeface="Arial"/>
              <a:cs typeface="Arial"/>
              <a:sym typeface="Arial"/>
            </a:endParaRPr>
          </a:p>
        </p:txBody>
      </p:sp>
    </p:spTree>
    <p:extLst>
      <p:ext uri="{BB962C8B-B14F-4D97-AF65-F5344CB8AC3E}">
        <p14:creationId xmlns:p14="http://schemas.microsoft.com/office/powerpoint/2010/main" val="870585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656700" y="426824"/>
            <a:ext cx="5735700" cy="5529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DIGITAL MARKETING</a:t>
            </a:r>
            <a:endParaRPr b="1" dirty="0">
              <a:latin typeface="Arial"/>
              <a:ea typeface="Arial"/>
              <a:cs typeface="Arial"/>
              <a:sym typeface="Arial"/>
            </a:endParaRPr>
          </a:p>
        </p:txBody>
      </p:sp>
      <p:sp>
        <p:nvSpPr>
          <p:cNvPr id="172" name="Google Shape;172;p39"/>
          <p:cNvSpPr txBox="1">
            <a:spLocks noGrp="1"/>
          </p:cNvSpPr>
          <p:nvPr>
            <p:ph type="body" idx="1"/>
          </p:nvPr>
        </p:nvSpPr>
        <p:spPr>
          <a:xfrm>
            <a:off x="1089075" y="1451433"/>
            <a:ext cx="3576231" cy="30399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2000" b="1" dirty="0">
                <a:solidFill>
                  <a:schemeClr val="tx2">
                    <a:lumMod val="75000"/>
                  </a:schemeClr>
                </a:solidFill>
                <a:latin typeface="Arial"/>
                <a:ea typeface="Arial"/>
                <a:cs typeface="Arial"/>
                <a:sym typeface="Arial"/>
              </a:rPr>
              <a:t>Digital marketing </a:t>
            </a:r>
            <a:r>
              <a:rPr lang="en-US" sz="2000" dirty="0">
                <a:latin typeface="Arial"/>
                <a:ea typeface="Arial"/>
                <a:cs typeface="Arial"/>
                <a:sym typeface="Arial"/>
              </a:rPr>
              <a:t>can be described as actively promoting products and services using digital distribution channels as an alternative to the more traditional mediums such as television, print and radio.</a:t>
            </a:r>
            <a:endParaRPr sz="2000" dirty="0">
              <a:latin typeface="Arial"/>
              <a:ea typeface="Arial"/>
              <a:cs typeface="Arial"/>
              <a:sym typeface="Arial"/>
            </a:endParaRPr>
          </a:p>
        </p:txBody>
      </p:sp>
      <p:cxnSp>
        <p:nvCxnSpPr>
          <p:cNvPr id="173" name="Google Shape;173;p39"/>
          <p:cNvCxnSpPr/>
          <p:nvPr/>
        </p:nvCxnSpPr>
        <p:spPr>
          <a:xfrm>
            <a:off x="3143050" y="104699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5">
            <a:extLst>
              <a:ext uri="{FF2B5EF4-FFF2-40B4-BE49-F238E27FC236}">
                <a16:creationId xmlns:a16="http://schemas.microsoft.com/office/drawing/2014/main" id="{E1197EF0-DD2C-7444-AE78-F92AA249290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186568" y="1457075"/>
            <a:ext cx="2762999" cy="283021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SOCIAL MEDIA (MARKETING)</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600" b="1" dirty="0">
                <a:solidFill>
                  <a:schemeClr val="tx2">
                    <a:lumMod val="75000"/>
                  </a:schemeClr>
                </a:solidFill>
                <a:latin typeface="Arial"/>
                <a:ea typeface="Arial"/>
                <a:cs typeface="Arial"/>
                <a:sym typeface="Arial"/>
              </a:rPr>
              <a:t>Social media </a:t>
            </a:r>
            <a:r>
              <a:rPr lang="en-US" sz="1600" dirty="0">
                <a:latin typeface="Arial"/>
                <a:ea typeface="Arial"/>
                <a:cs typeface="Arial"/>
                <a:sym typeface="Arial"/>
              </a:rPr>
              <a:t>describes the online technologies and practices that people use to share content, opinions, insights, experiences, perspectives, media and to otherwise interact online. </a:t>
            </a:r>
          </a:p>
          <a:p>
            <a:pPr marL="282575" lvl="0" indent="-282575" algn="l" defTabSz="282575" rtl="0">
              <a:spcBef>
                <a:spcPts val="0"/>
              </a:spcBef>
              <a:spcAft>
                <a:spcPts val="1200"/>
              </a:spcAft>
              <a:buNone/>
            </a:pPr>
            <a:r>
              <a:rPr lang="en-US" sz="1600" dirty="0">
                <a:latin typeface="Arial"/>
                <a:ea typeface="Arial"/>
                <a:cs typeface="Arial"/>
                <a:sym typeface="Arial"/>
              </a:rPr>
              <a:t>●	Social media can also have a profound impact on team and league sponsorship strategies.</a:t>
            </a:r>
          </a:p>
          <a:p>
            <a:pPr marL="739775" lvl="1" indent="-282575" defTabSz="282575">
              <a:spcBef>
                <a:spcPts val="0"/>
              </a:spcBef>
              <a:spcAft>
                <a:spcPts val="1200"/>
              </a:spcAft>
              <a:buNone/>
            </a:pPr>
            <a:r>
              <a:rPr lang="en-US" sz="1600" dirty="0">
                <a:latin typeface="Arial"/>
                <a:ea typeface="Arial"/>
                <a:cs typeface="Arial"/>
                <a:sym typeface="Arial"/>
              </a:rPr>
              <a:t>o	The NBA’s collective social media footprint during collectively generated more than $1.1B of value for brand partners last season, up 20% from the '17-18 season. By comparison, the NFL last season generated $343M in brand value, the second-highest social media value among the top leagues</a:t>
            </a:r>
          </a:p>
          <a:p>
            <a:pPr marL="0" lvl="0" indent="0" algn="l" rtl="0">
              <a:spcBef>
                <a:spcPts val="0"/>
              </a:spcBef>
              <a:spcAft>
                <a:spcPts val="160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816139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37175" y="730963"/>
            <a:ext cx="3130953" cy="85696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latin typeface="Arial"/>
                <a:ea typeface="Arial"/>
                <a:cs typeface="Arial"/>
                <a:sym typeface="Arial"/>
              </a:rPr>
              <a:t>FUNCTIONS OF SOCIAL MEDIA</a:t>
            </a:r>
            <a:endParaRPr b="1" dirty="0">
              <a:latin typeface="Arial"/>
              <a:ea typeface="Arial"/>
              <a:cs typeface="Arial"/>
              <a:sym typeface="Arial"/>
            </a:endParaRPr>
          </a:p>
        </p:txBody>
      </p:sp>
      <p:sp>
        <p:nvSpPr>
          <p:cNvPr id="181" name="Google Shape;181;p40"/>
          <p:cNvSpPr txBox="1">
            <a:spLocks noGrp="1"/>
          </p:cNvSpPr>
          <p:nvPr>
            <p:ph type="body" idx="1"/>
          </p:nvPr>
        </p:nvSpPr>
        <p:spPr>
          <a:xfrm>
            <a:off x="5337175" y="1610030"/>
            <a:ext cx="2837400" cy="2765700"/>
          </a:xfrm>
          <a:prstGeom prst="rect">
            <a:avLst/>
          </a:prstGeom>
        </p:spPr>
        <p:txBody>
          <a:bodyPr spcFirstLastPara="1" wrap="square" lIns="91425" tIns="91425" rIns="91425" bIns="91425" anchor="t" anchorCtr="0">
            <a:noAutofit/>
          </a:bodyPr>
          <a:lstStyle/>
          <a:p>
            <a:pPr marL="0" lvl="0" indent="0" defTabSz="282575">
              <a:buNone/>
            </a:pPr>
            <a:r>
              <a:rPr lang="en-US" dirty="0">
                <a:latin typeface="Arial"/>
                <a:ea typeface="Arial"/>
                <a:cs typeface="Arial"/>
                <a:sym typeface="Arial"/>
              </a:rPr>
              <a:t>Social media serves a variety of purposes:</a:t>
            </a:r>
          </a:p>
          <a:p>
            <a:pPr marL="0" lvl="0" indent="0" defTabSz="282575">
              <a:buNone/>
            </a:pPr>
            <a:endParaRPr lang="en-US" dirty="0">
              <a:latin typeface="Arial"/>
              <a:ea typeface="Arial"/>
              <a:cs typeface="Arial"/>
              <a:sym typeface="Arial"/>
            </a:endParaRPr>
          </a:p>
          <a:p>
            <a:pPr marL="285750" indent="-285750" defTabSz="282575"/>
            <a:r>
              <a:rPr lang="en-US" dirty="0">
                <a:latin typeface="Arial"/>
                <a:ea typeface="Arial"/>
                <a:cs typeface="Arial"/>
                <a:sym typeface="Arial"/>
              </a:rPr>
              <a:t>Social networking</a:t>
            </a:r>
          </a:p>
          <a:p>
            <a:pPr marL="285750" indent="-285750" defTabSz="282575"/>
            <a:r>
              <a:rPr lang="en-US" dirty="0">
                <a:latin typeface="Arial"/>
                <a:ea typeface="Arial"/>
                <a:cs typeface="Arial"/>
                <a:sym typeface="Arial"/>
              </a:rPr>
              <a:t>Photo sharing</a:t>
            </a:r>
          </a:p>
          <a:p>
            <a:pPr marL="285750" indent="-285750" defTabSz="282575"/>
            <a:r>
              <a:rPr lang="en-US" dirty="0">
                <a:latin typeface="Arial"/>
                <a:ea typeface="Arial"/>
                <a:cs typeface="Arial"/>
                <a:sym typeface="Arial"/>
              </a:rPr>
              <a:t>Video sharing</a:t>
            </a:r>
          </a:p>
          <a:p>
            <a:pPr marL="285750" indent="-285750" defTabSz="282575"/>
            <a:r>
              <a:rPr lang="en-US" dirty="0">
                <a:latin typeface="Arial"/>
                <a:ea typeface="Arial"/>
                <a:cs typeface="Arial"/>
                <a:sym typeface="Arial"/>
              </a:rPr>
              <a:t>News source</a:t>
            </a:r>
          </a:p>
          <a:p>
            <a:pPr marL="285750" indent="-285750" defTabSz="282575"/>
            <a:r>
              <a:rPr lang="en-US" dirty="0">
                <a:latin typeface="Arial"/>
                <a:ea typeface="Arial"/>
                <a:cs typeface="Arial"/>
                <a:sym typeface="Arial"/>
              </a:rPr>
              <a:t>Blogs / opinions / product reviews</a:t>
            </a:r>
          </a:p>
          <a:p>
            <a:pPr marL="285750" indent="-285750" defTabSz="282575"/>
            <a:r>
              <a:rPr lang="en-US" dirty="0">
                <a:latin typeface="Arial"/>
                <a:ea typeface="Arial"/>
                <a:cs typeface="Arial"/>
                <a:sym typeface="Arial"/>
              </a:rPr>
              <a:t>Professional networking</a:t>
            </a:r>
          </a:p>
          <a:p>
            <a:pPr marL="0" lvl="0" indent="0" algn="l" rtl="0">
              <a:spcBef>
                <a:spcPts val="1600"/>
              </a:spcBef>
              <a:spcAft>
                <a:spcPts val="1600"/>
              </a:spcAft>
              <a:buNone/>
            </a:pPr>
            <a:endParaRPr dirty="0">
              <a:latin typeface="Arial"/>
              <a:ea typeface="Arial"/>
              <a:cs typeface="Arial"/>
              <a:sym typeface="Arial"/>
            </a:endParaRPr>
          </a:p>
        </p:txBody>
      </p:sp>
      <p:cxnSp>
        <p:nvCxnSpPr>
          <p:cNvPr id="182" name="Google Shape;182;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srcRect l="24818" r="24818"/>
          <a:stretch/>
        </p:blipFill>
        <p:spPr>
          <a:xfrm>
            <a:off x="-422250" y="-236700"/>
            <a:ext cx="4714800" cy="5616900"/>
          </a:xfrm>
          <a:prstGeom prst="flowChartDelay">
            <a:avLst/>
          </a:prstGeom>
          <a:noFill/>
          <a:ln>
            <a:noFill/>
          </a:ln>
        </p:spPr>
      </p:pic>
      <p:pic>
        <p:nvPicPr>
          <p:cNvPr id="184" name="Google Shape;184;p40"/>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2524270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37"/>
        <p:cNvGrpSpPr/>
        <p:nvPr/>
      </p:nvGrpSpPr>
      <p:grpSpPr>
        <a:xfrm>
          <a:off x="0" y="0"/>
          <a:ext cx="0" cy="0"/>
          <a:chOff x="0" y="0"/>
          <a:chExt cx="0" cy="0"/>
        </a:xfrm>
      </p:grpSpPr>
      <p:sp>
        <p:nvSpPr>
          <p:cNvPr id="2239" name="Google Shape;2239;p65"/>
          <p:cNvSpPr txBox="1">
            <a:spLocks noGrp="1"/>
          </p:cNvSpPr>
          <p:nvPr>
            <p:ph type="body" idx="2"/>
          </p:nvPr>
        </p:nvSpPr>
        <p:spPr>
          <a:xfrm>
            <a:off x="971725" y="1800857"/>
            <a:ext cx="3468900" cy="2473736"/>
          </a:xfrm>
          <a:prstGeom prst="rect">
            <a:avLst/>
          </a:prstGeom>
        </p:spPr>
        <p:txBody>
          <a:bodyPr spcFirstLastPara="1" wrap="square" lIns="91425" tIns="91425" rIns="91425" bIns="91425" anchor="t" anchorCtr="0">
            <a:noAutofit/>
          </a:bodyPr>
          <a:lstStyle/>
          <a:p>
            <a:pPr marL="317500"/>
            <a:r>
              <a:rPr lang="en-US" sz="1800" dirty="0">
                <a:solidFill>
                  <a:schemeClr val="lt1"/>
                </a:solidFill>
                <a:latin typeface="Arial"/>
                <a:ea typeface="Arial"/>
                <a:cs typeface="Arial"/>
                <a:sym typeface="Arial"/>
              </a:rPr>
              <a:t>Cost effective</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Wide reach</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Creative opportunities</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Adds perceived value</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Measurable</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Boosts engagement</a:t>
            </a:r>
          </a:p>
          <a:p>
            <a:pPr marL="317500" lvl="0" algn="l" rtl="0">
              <a:spcBef>
                <a:spcPts val="0"/>
              </a:spcBef>
              <a:spcAft>
                <a:spcPts val="0"/>
              </a:spcAft>
              <a:buClr>
                <a:schemeClr val="lt1"/>
              </a:buClr>
              <a:buSzPts val="1400"/>
              <a:buFont typeface="Arial"/>
              <a:buChar char="●"/>
            </a:pPr>
            <a:r>
              <a:rPr lang="en-US" sz="1800" dirty="0">
                <a:solidFill>
                  <a:schemeClr val="lt1"/>
                </a:solidFill>
                <a:latin typeface="Arial"/>
                <a:ea typeface="Arial"/>
                <a:cs typeface="Arial"/>
                <a:sym typeface="Arial"/>
              </a:rPr>
              <a:t> Data / analytics (learn more about   your customer)</a:t>
            </a:r>
          </a:p>
        </p:txBody>
      </p:sp>
      <p:sp>
        <p:nvSpPr>
          <p:cNvPr id="2240" name="Google Shape;2240;p65"/>
          <p:cNvSpPr txBox="1">
            <a:spLocks noGrp="1"/>
          </p:cNvSpPr>
          <p:nvPr>
            <p:ph type="title"/>
          </p:nvPr>
        </p:nvSpPr>
        <p:spPr>
          <a:xfrm>
            <a:off x="938500" y="1226407"/>
            <a:ext cx="448429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u="sng" dirty="0">
                <a:solidFill>
                  <a:schemeClr val="bg1"/>
                </a:solidFill>
                <a:latin typeface="Arial"/>
                <a:ea typeface="Arial"/>
                <a:cs typeface="Arial"/>
                <a:sym typeface="Arial"/>
              </a:rPr>
              <a:t>Benefits</a:t>
            </a:r>
            <a:r>
              <a:rPr lang="en-US" sz="1800" dirty="0">
                <a:solidFill>
                  <a:schemeClr val="bg1"/>
                </a:solidFill>
                <a:latin typeface="Arial"/>
                <a:ea typeface="Arial"/>
                <a:cs typeface="Arial"/>
                <a:sym typeface="Arial"/>
              </a:rPr>
              <a:t> to social media marketing:</a:t>
            </a:r>
          </a:p>
        </p:txBody>
      </p:sp>
      <p:cxnSp>
        <p:nvCxnSpPr>
          <p:cNvPr id="2241" name="Google Shape;2241;p65"/>
          <p:cNvCxnSpPr/>
          <p:nvPr/>
        </p:nvCxnSpPr>
        <p:spPr>
          <a:xfrm>
            <a:off x="971725" y="1105538"/>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42" name="Google Shape;2242;p6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43" name="Google Shape;2243;p6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10" name="Google Shape;171;p39">
            <a:extLst>
              <a:ext uri="{FF2B5EF4-FFF2-40B4-BE49-F238E27FC236}">
                <a16:creationId xmlns:a16="http://schemas.microsoft.com/office/drawing/2014/main" id="{22AAF38F-78E4-4718-91A6-E6295C45275F}"/>
              </a:ext>
            </a:extLst>
          </p:cNvPr>
          <p:cNvSpPr txBox="1">
            <a:spLocks/>
          </p:cNvSpPr>
          <p:nvPr/>
        </p:nvSpPr>
        <p:spPr>
          <a:xfrm>
            <a:off x="938500" y="445025"/>
            <a:ext cx="7516878" cy="941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400"/>
              <a:buFont typeface="Montserrat"/>
              <a:buNone/>
              <a:defRPr sz="2400" b="0"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9pPr>
          </a:lstStyle>
          <a:p>
            <a:r>
              <a:rPr lang="en-US" b="1" dirty="0">
                <a:latin typeface="Arial"/>
                <a:ea typeface="Arial"/>
                <a:cs typeface="Arial"/>
                <a:sym typeface="Arial"/>
              </a:rPr>
              <a:t>SOCIAL MEDIA MARKETING</a:t>
            </a:r>
          </a:p>
        </p:txBody>
      </p:sp>
      <p:pic>
        <p:nvPicPr>
          <p:cNvPr id="3" name="Picture 2" descr="Diagram&#10;&#10;Description automatically generated">
            <a:extLst>
              <a:ext uri="{FF2B5EF4-FFF2-40B4-BE49-F238E27FC236}">
                <a16:creationId xmlns:a16="http://schemas.microsoft.com/office/drawing/2014/main" id="{38C9FDEC-9A1C-ED45-ABE0-ACCAD9716682}"/>
              </a:ext>
            </a:extLst>
          </p:cNvPr>
          <p:cNvPicPr>
            <a:picLocks noChangeAspect="1"/>
          </p:cNvPicPr>
          <p:nvPr/>
        </p:nvPicPr>
        <p:blipFill rotWithShape="1">
          <a:blip r:embed="rId4"/>
          <a:srcRect l="12816" t="18086" r="11817" b="16894"/>
          <a:stretch/>
        </p:blipFill>
        <p:spPr>
          <a:xfrm>
            <a:off x="5288242" y="1386425"/>
            <a:ext cx="3083715" cy="2660336"/>
          </a:xfrm>
          <a:prstGeom prst="rect">
            <a:avLst/>
          </a:prstGeom>
        </p:spPr>
      </p:pic>
    </p:spTree>
    <p:extLst>
      <p:ext uri="{BB962C8B-B14F-4D97-AF65-F5344CB8AC3E}">
        <p14:creationId xmlns:p14="http://schemas.microsoft.com/office/powerpoint/2010/main" val="3754181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7"/>
        <p:cNvGrpSpPr/>
        <p:nvPr/>
      </p:nvGrpSpPr>
      <p:grpSpPr>
        <a:xfrm>
          <a:off x="0" y="0"/>
          <a:ext cx="0" cy="0"/>
          <a:chOff x="0" y="0"/>
          <a:chExt cx="0" cy="0"/>
        </a:xfrm>
      </p:grpSpPr>
      <p:cxnSp>
        <p:nvCxnSpPr>
          <p:cNvPr id="2241" name="Google Shape;2241;p65"/>
          <p:cNvCxnSpPr>
            <a:cxnSpLocks/>
          </p:cNvCxnSpPr>
          <p:nvPr/>
        </p:nvCxnSpPr>
        <p:spPr>
          <a:xfrm>
            <a:off x="6133478" y="1072287"/>
            <a:ext cx="2393284"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42" name="Google Shape;2242;p6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43" name="Google Shape;2243;p6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10" name="Google Shape;171;p39">
            <a:extLst>
              <a:ext uri="{FF2B5EF4-FFF2-40B4-BE49-F238E27FC236}">
                <a16:creationId xmlns:a16="http://schemas.microsoft.com/office/drawing/2014/main" id="{22AAF38F-78E4-4718-91A6-E6295C45275F}"/>
              </a:ext>
            </a:extLst>
          </p:cNvPr>
          <p:cNvSpPr txBox="1">
            <a:spLocks/>
          </p:cNvSpPr>
          <p:nvPr/>
        </p:nvSpPr>
        <p:spPr>
          <a:xfrm>
            <a:off x="5963960" y="371509"/>
            <a:ext cx="2763000" cy="58772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400"/>
              <a:buFont typeface="Montserrat"/>
              <a:buNone/>
              <a:defRPr sz="2400" b="0"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9pPr>
          </a:lstStyle>
          <a:p>
            <a:r>
              <a:rPr lang="en-US" b="1" dirty="0">
                <a:latin typeface="Arial"/>
                <a:ea typeface="Arial"/>
                <a:cs typeface="Arial"/>
                <a:sym typeface="Arial"/>
              </a:rPr>
              <a:t>SOCIAL REACH</a:t>
            </a:r>
          </a:p>
        </p:txBody>
      </p:sp>
      <p:pic>
        <p:nvPicPr>
          <p:cNvPr id="2050" name="Picture 2">
            <a:extLst>
              <a:ext uri="{FF2B5EF4-FFF2-40B4-BE49-F238E27FC236}">
                <a16:creationId xmlns:a16="http://schemas.microsoft.com/office/drawing/2014/main" id="{89E32611-E34E-2847-A4E3-9D6F462A29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040" y="287165"/>
            <a:ext cx="5160110" cy="3870082"/>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3B147028-52E0-284D-A1B9-E4A2C63FC79B}"/>
              </a:ext>
            </a:extLst>
          </p:cNvPr>
          <p:cNvSpPr/>
          <p:nvPr/>
        </p:nvSpPr>
        <p:spPr>
          <a:xfrm>
            <a:off x="5963960" y="1393557"/>
            <a:ext cx="2763000" cy="2677656"/>
          </a:xfrm>
          <a:prstGeom prst="rect">
            <a:avLst/>
          </a:prstGeom>
        </p:spPr>
        <p:txBody>
          <a:bodyPr wrap="square">
            <a:spAutoFit/>
          </a:bodyPr>
          <a:lstStyle/>
          <a:p>
            <a:r>
              <a:rPr lang="en-US" dirty="0">
                <a:solidFill>
                  <a:schemeClr val="bg1"/>
                </a:solidFill>
              </a:rPr>
              <a:t>One of the greatest benefits to social media for any marketing professional regardless of industry is that it allows an organization to reach a massive audience.</a:t>
            </a:r>
          </a:p>
          <a:p>
            <a:endParaRPr lang="en-US" dirty="0">
              <a:solidFill>
                <a:schemeClr val="bg1"/>
              </a:solidFill>
            </a:endParaRPr>
          </a:p>
          <a:p>
            <a:r>
              <a:rPr lang="en-US" dirty="0">
                <a:solidFill>
                  <a:schemeClr val="bg1"/>
                </a:solidFill>
              </a:rPr>
              <a:t>Social media platforms measure their reach through a variety of metrics, but one of the most popular performance indicators is monthly active users (MAU). </a:t>
            </a:r>
          </a:p>
        </p:txBody>
      </p:sp>
    </p:spTree>
    <p:extLst>
      <p:ext uri="{BB962C8B-B14F-4D97-AF65-F5344CB8AC3E}">
        <p14:creationId xmlns:p14="http://schemas.microsoft.com/office/powerpoint/2010/main" val="2785037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SOCIAL MEDIA EXAMPLES</a:t>
            </a:r>
          </a:p>
        </p:txBody>
      </p:sp>
      <p:sp>
        <p:nvSpPr>
          <p:cNvPr id="172" name="Google Shape;172;p39"/>
          <p:cNvSpPr txBox="1">
            <a:spLocks noGrp="1"/>
          </p:cNvSpPr>
          <p:nvPr>
            <p:ph type="body" idx="1"/>
          </p:nvPr>
        </p:nvSpPr>
        <p:spPr>
          <a:xfrm>
            <a:off x="938500" y="1004711"/>
            <a:ext cx="7172100" cy="3281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600" dirty="0">
                <a:solidFill>
                  <a:schemeClr val="tx2">
                    <a:lumMod val="75000"/>
                  </a:schemeClr>
                </a:solidFill>
                <a:latin typeface="Arial"/>
                <a:ea typeface="Arial"/>
                <a:cs typeface="Arial"/>
                <a:sym typeface="Arial"/>
              </a:rPr>
              <a:t>Facebook:</a:t>
            </a:r>
          </a:p>
          <a:p>
            <a:pPr marL="282575" lvl="0" indent="-282575" algn="l" defTabSz="282575" rtl="0">
              <a:spcBef>
                <a:spcPts val="0"/>
              </a:spcBef>
              <a:buNone/>
            </a:pPr>
            <a:r>
              <a:rPr lang="en-US" dirty="0">
                <a:solidFill>
                  <a:schemeClr val="bg1"/>
                </a:solidFill>
                <a:latin typeface="Arial"/>
                <a:ea typeface="Arial"/>
                <a:cs typeface="Arial"/>
                <a:sym typeface="Arial"/>
              </a:rPr>
              <a:t>●	The Boston Celtics created the “3-Point Play”, a Facebook game where fans picked three Celtic players and predicted a specific statistic for an upcoming game. Points were then awarded based on accuracy and the risk level of a fan’s picks. After each game, the top-scoring fan won tickets to an upcoming home game.  </a:t>
            </a:r>
          </a:p>
          <a:p>
            <a:pPr marL="457200" lvl="1" indent="0" defTabSz="282575">
              <a:spcBef>
                <a:spcPts val="0"/>
              </a:spcBef>
              <a:spcAft>
                <a:spcPts val="1200"/>
              </a:spcAft>
              <a:buNone/>
            </a:pPr>
            <a:r>
              <a:rPr lang="en-US" dirty="0">
                <a:solidFill>
                  <a:schemeClr val="bg1"/>
                </a:solidFill>
                <a:latin typeface="Arial"/>
                <a:ea typeface="Arial"/>
                <a:cs typeface="Arial"/>
                <a:sym typeface="Arial"/>
              </a:rPr>
              <a:t>o	The Celtics added 85,000 Facebook fans and sold $200,000 in tickets as a result of the promotion</a:t>
            </a:r>
          </a:p>
          <a:p>
            <a:pPr marL="0" lvl="1" indent="0" defTabSz="282575">
              <a:spcBef>
                <a:spcPts val="0"/>
              </a:spcBef>
              <a:spcAft>
                <a:spcPts val="1200"/>
              </a:spcAft>
              <a:buNone/>
            </a:pPr>
            <a:r>
              <a:rPr lang="en-US" sz="1600" dirty="0">
                <a:solidFill>
                  <a:schemeClr val="tx2">
                    <a:lumMod val="75000"/>
                  </a:schemeClr>
                </a:solidFill>
                <a:latin typeface="Arial"/>
                <a:cs typeface="Arial"/>
                <a:sym typeface="Arial"/>
              </a:rPr>
              <a:t>Twitter</a:t>
            </a:r>
            <a:r>
              <a:rPr lang="en-US" sz="1600" dirty="0">
                <a:solidFill>
                  <a:schemeClr val="bg1"/>
                </a:solidFill>
                <a:latin typeface="Arial"/>
                <a:ea typeface="Arial"/>
                <a:cs typeface="Arial"/>
                <a:sym typeface="Arial"/>
              </a:rPr>
              <a:t> </a:t>
            </a:r>
          </a:p>
          <a:p>
            <a:pPr marL="0" lvl="1" indent="0" defTabSz="282575">
              <a:spcBef>
                <a:spcPts val="0"/>
              </a:spcBef>
              <a:spcAft>
                <a:spcPts val="1200"/>
              </a:spcAft>
              <a:buNone/>
            </a:pPr>
            <a:r>
              <a:rPr lang="en-US" dirty="0">
                <a:solidFill>
                  <a:schemeClr val="bg1"/>
                </a:solidFill>
                <a:latin typeface="Arial"/>
                <a:ea typeface="Arial"/>
                <a:cs typeface="Arial"/>
                <a:sym typeface="Arial"/>
              </a:rPr>
              <a:t>●	NBA All-Star Damian Lillard uses Twitter to announce release dates for his adidas signature sneakers</a:t>
            </a:r>
          </a:p>
          <a:p>
            <a:pPr marL="0" lvl="1" indent="0" defTabSz="282575">
              <a:spcBef>
                <a:spcPts val="0"/>
              </a:spcBef>
              <a:spcAft>
                <a:spcPts val="1200"/>
              </a:spcAft>
              <a:buNone/>
            </a:pPr>
            <a:r>
              <a:rPr lang="en-US" sz="1600" dirty="0">
                <a:solidFill>
                  <a:schemeClr val="tx2">
                    <a:lumMod val="75000"/>
                  </a:schemeClr>
                </a:solidFill>
                <a:latin typeface="Arial"/>
                <a:cs typeface="Arial"/>
                <a:sym typeface="Arial"/>
              </a:rPr>
              <a:t>YouTube</a:t>
            </a:r>
          </a:p>
          <a:p>
            <a:pPr marL="282575" lvl="1" indent="-282575" defTabSz="282575">
              <a:spcBef>
                <a:spcPts val="0"/>
              </a:spcBef>
              <a:spcAft>
                <a:spcPts val="1200"/>
              </a:spcAft>
              <a:buNone/>
            </a:pPr>
            <a:r>
              <a:rPr lang="en-US" dirty="0">
                <a:solidFill>
                  <a:schemeClr val="bg1"/>
                </a:solidFill>
                <a:latin typeface="Arial"/>
                <a:cs typeface="Arial"/>
                <a:sym typeface="Arial"/>
              </a:rPr>
              <a:t>●	The Vancouver Whitecaps took full advantage of YouTube by launching a "30-Day Countdown" marketing initiative that featured thirty consecutive days of viral videos introducing the team to the city of Vancouver, decorating landmarks, interviewing celebrities, displaying 3D billboard projections, and more</a:t>
            </a:r>
          </a:p>
          <a:p>
            <a:pPr marL="0" lvl="0" indent="0" algn="l" defTabSz="282575" rtl="0">
              <a:spcBef>
                <a:spcPts val="0"/>
              </a:spcBef>
              <a:spcAft>
                <a:spcPts val="1200"/>
              </a:spcAft>
              <a:buNone/>
            </a:pPr>
            <a:endParaRPr lang="en-US" dirty="0">
              <a:solidFill>
                <a:schemeClr val="bg1"/>
              </a:solidFill>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909420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SOCIAL MEDIA APPLICATION EXAMPLES</a:t>
            </a:r>
          </a:p>
        </p:txBody>
      </p:sp>
      <p:sp>
        <p:nvSpPr>
          <p:cNvPr id="172" name="Google Shape;172;p39"/>
          <p:cNvSpPr txBox="1">
            <a:spLocks noGrp="1"/>
          </p:cNvSpPr>
          <p:nvPr>
            <p:ph type="body" idx="1"/>
          </p:nvPr>
        </p:nvSpPr>
        <p:spPr>
          <a:xfrm>
            <a:off x="938500" y="1004711"/>
            <a:ext cx="7172100" cy="3662214"/>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1200"/>
              </a:spcAft>
              <a:buNone/>
            </a:pPr>
            <a:r>
              <a:rPr lang="en-US" sz="1600" dirty="0">
                <a:solidFill>
                  <a:schemeClr val="tx2">
                    <a:lumMod val="75000"/>
                  </a:schemeClr>
                </a:solidFill>
                <a:latin typeface="Arial"/>
                <a:ea typeface="Arial"/>
                <a:cs typeface="Arial"/>
                <a:sym typeface="Arial"/>
              </a:rPr>
              <a:t>LinkedIn</a:t>
            </a:r>
          </a:p>
          <a:p>
            <a:pPr marL="282575" lvl="0" indent="-282575" algn="l" defTabSz="282575" rtl="0">
              <a:spcBef>
                <a:spcPts val="0"/>
              </a:spcBef>
              <a:buNone/>
            </a:pPr>
            <a:r>
              <a:rPr lang="en-US" dirty="0">
                <a:solidFill>
                  <a:schemeClr val="bg1"/>
                </a:solidFill>
                <a:latin typeface="Arial"/>
                <a:ea typeface="Arial"/>
                <a:cs typeface="Arial"/>
                <a:sym typeface="Arial"/>
              </a:rPr>
              <a:t>●	21 NBA teams used LinkedIn's Sales Navigator as a tool to help sales executives connect with people that presented potential selling opportunities</a:t>
            </a:r>
          </a:p>
          <a:p>
            <a:pPr marL="282575" lvl="0" indent="-282575" algn="l" defTabSz="282575" rtl="0">
              <a:spcBef>
                <a:spcPts val="0"/>
              </a:spcBef>
              <a:buNone/>
            </a:pPr>
            <a:endParaRPr lang="en-US" sz="1600" dirty="0">
              <a:solidFill>
                <a:schemeClr val="bg1"/>
              </a:solidFill>
              <a:latin typeface="Arial"/>
              <a:cs typeface="Arial"/>
              <a:sym typeface="Arial"/>
            </a:endParaRPr>
          </a:p>
          <a:p>
            <a:pPr marL="282575" lvl="0" indent="-282575" algn="l" defTabSz="282575" rtl="0">
              <a:spcBef>
                <a:spcPts val="0"/>
              </a:spcBef>
              <a:buNone/>
            </a:pPr>
            <a:r>
              <a:rPr lang="en-US" sz="1600" dirty="0">
                <a:solidFill>
                  <a:schemeClr val="tx2">
                    <a:lumMod val="75000"/>
                  </a:schemeClr>
                </a:solidFill>
                <a:latin typeface="Arial"/>
                <a:cs typeface="Arial"/>
                <a:sym typeface="Arial"/>
              </a:rPr>
              <a:t>Instagram</a:t>
            </a:r>
            <a:r>
              <a:rPr lang="en-US" dirty="0">
                <a:solidFill>
                  <a:schemeClr val="bg1"/>
                </a:solidFill>
                <a:latin typeface="Arial"/>
                <a:ea typeface="Arial"/>
                <a:cs typeface="Arial"/>
                <a:sym typeface="Arial"/>
              </a:rPr>
              <a:t> </a:t>
            </a:r>
          </a:p>
          <a:p>
            <a:pPr marL="282575" lvl="0" indent="-282575" algn="l" defTabSz="282575" rtl="0">
              <a:spcBef>
                <a:spcPts val="0"/>
              </a:spcBef>
              <a:buNone/>
            </a:pPr>
            <a:endParaRPr lang="en-US" dirty="0">
              <a:solidFill>
                <a:schemeClr val="bg1"/>
              </a:solidFill>
              <a:latin typeface="Arial"/>
              <a:ea typeface="Arial"/>
              <a:cs typeface="Arial"/>
              <a:sym typeface="Arial"/>
            </a:endParaRPr>
          </a:p>
          <a:p>
            <a:pPr marL="282575" lvl="1" indent="-282575" defTabSz="282575">
              <a:spcBef>
                <a:spcPts val="0"/>
              </a:spcBef>
              <a:spcAft>
                <a:spcPts val="1200"/>
              </a:spcAft>
              <a:buNone/>
            </a:pPr>
            <a:r>
              <a:rPr lang="en-US" dirty="0">
                <a:solidFill>
                  <a:schemeClr val="bg1"/>
                </a:solidFill>
                <a:latin typeface="Arial"/>
                <a:ea typeface="Arial"/>
                <a:cs typeface="Arial"/>
                <a:sym typeface="Arial"/>
              </a:rPr>
              <a:t>●	Major League Baseball became the first professional sports league to have every single one of their franchises on Instagram while creating web-based versions of their Instagram feeds so fans could view photos from the league and their favorite teams online</a:t>
            </a:r>
          </a:p>
          <a:p>
            <a:pPr marL="0" lvl="1" indent="0" defTabSz="282575">
              <a:spcBef>
                <a:spcPts val="0"/>
              </a:spcBef>
              <a:spcAft>
                <a:spcPts val="1200"/>
              </a:spcAft>
              <a:buNone/>
            </a:pPr>
            <a:r>
              <a:rPr lang="en-US" sz="1600" dirty="0">
                <a:solidFill>
                  <a:schemeClr val="tx2">
                    <a:lumMod val="75000"/>
                  </a:schemeClr>
                </a:solidFill>
                <a:latin typeface="Arial"/>
                <a:cs typeface="Arial"/>
                <a:sym typeface="Arial"/>
              </a:rPr>
              <a:t>Snapchat </a:t>
            </a:r>
          </a:p>
          <a:p>
            <a:pPr marL="282575" lvl="1" indent="-282575" defTabSz="282575">
              <a:spcBef>
                <a:spcPts val="0"/>
              </a:spcBef>
              <a:spcAft>
                <a:spcPts val="1200"/>
              </a:spcAft>
              <a:buNone/>
            </a:pPr>
            <a:r>
              <a:rPr lang="en-US" dirty="0">
                <a:solidFill>
                  <a:schemeClr val="bg1"/>
                </a:solidFill>
                <a:latin typeface="Arial"/>
                <a:cs typeface="Arial"/>
                <a:sym typeface="Arial"/>
              </a:rPr>
              <a:t>●	The Los Angeles Rams unveiled their new uniforms in 2020 through augmented reality via Snapchat</a:t>
            </a:r>
          </a:p>
          <a:p>
            <a:pPr marL="282575" lvl="1" indent="-282575" defTabSz="282575">
              <a:spcBef>
                <a:spcPts val="0"/>
              </a:spcBef>
              <a:spcAft>
                <a:spcPts val="1200"/>
              </a:spcAft>
              <a:buNone/>
            </a:pPr>
            <a:r>
              <a:rPr lang="en-US" sz="1600" dirty="0" err="1">
                <a:solidFill>
                  <a:schemeClr val="tx2">
                    <a:lumMod val="75000"/>
                  </a:schemeClr>
                </a:solidFill>
                <a:latin typeface="Arial"/>
                <a:cs typeface="Arial"/>
                <a:sym typeface="Arial"/>
              </a:rPr>
              <a:t>TikTok</a:t>
            </a:r>
            <a:endParaRPr lang="en-US" sz="1600" dirty="0">
              <a:solidFill>
                <a:schemeClr val="tx2">
                  <a:lumMod val="75000"/>
                </a:schemeClr>
              </a:solidFill>
              <a:latin typeface="Arial"/>
              <a:cs typeface="Arial"/>
              <a:sym typeface="Arial"/>
            </a:endParaRPr>
          </a:p>
          <a:p>
            <a:pPr marL="282575" lvl="1" indent="-282575" defTabSz="282575">
              <a:spcBef>
                <a:spcPts val="0"/>
              </a:spcBef>
              <a:spcAft>
                <a:spcPts val="1200"/>
              </a:spcAft>
              <a:buNone/>
            </a:pPr>
            <a:r>
              <a:rPr lang="en-US" dirty="0">
                <a:solidFill>
                  <a:schemeClr val="bg1"/>
                </a:solidFill>
                <a:latin typeface="Arial"/>
                <a:cs typeface="Arial"/>
                <a:sym typeface="Arial"/>
              </a:rPr>
              <a:t>●     In 2019, the Los Angeles Dodgers became one of the first teams to open a team branded </a:t>
            </a:r>
            <a:r>
              <a:rPr lang="en-US" dirty="0" err="1">
                <a:solidFill>
                  <a:schemeClr val="bg1"/>
                </a:solidFill>
                <a:latin typeface="Arial"/>
                <a:cs typeface="Arial"/>
                <a:sym typeface="Arial"/>
              </a:rPr>
              <a:t>TikTok</a:t>
            </a:r>
            <a:r>
              <a:rPr lang="en-US" dirty="0">
                <a:solidFill>
                  <a:schemeClr val="bg1"/>
                </a:solidFill>
                <a:latin typeface="Arial"/>
                <a:cs typeface="Arial"/>
                <a:sym typeface="Arial"/>
              </a:rPr>
              <a:t> channel, accumulating more than 330,000 likes by the All-Star break</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4514336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36335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SOCIAL MEDIA IMPACT</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026" name="Picture 2">
            <a:extLst>
              <a:ext uri="{FF2B5EF4-FFF2-40B4-BE49-F238E27FC236}">
                <a16:creationId xmlns:a16="http://schemas.microsoft.com/office/drawing/2014/main" id="{74FB0F43-7590-404D-8751-5155CDBDDF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4555" y="669235"/>
            <a:ext cx="3648655" cy="364865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1F4B0F9D-8BD0-8B4E-B894-14FE804FD984}"/>
              </a:ext>
            </a:extLst>
          </p:cNvPr>
          <p:cNvSpPr/>
          <p:nvPr/>
        </p:nvSpPr>
        <p:spPr>
          <a:xfrm>
            <a:off x="870668" y="1585621"/>
            <a:ext cx="2918532" cy="1815882"/>
          </a:xfrm>
          <a:prstGeom prst="rect">
            <a:avLst/>
          </a:prstGeom>
        </p:spPr>
        <p:txBody>
          <a:bodyPr wrap="square">
            <a:spAutoFit/>
          </a:bodyPr>
          <a:lstStyle/>
          <a:p>
            <a:r>
              <a:rPr lang="en-US" dirty="0">
                <a:solidFill>
                  <a:schemeClr val="bg1"/>
                </a:solidFill>
              </a:rPr>
              <a:t>During the 2021 Australian Open, Serena Williams delivered for her sponsors.  With more than 30 million followers across Instagram, Twitter and Facebook, the tennis legend continued to generate millions of dollars in media value through social media. </a:t>
            </a:r>
            <a:endParaRPr lang="en-US" dirty="0"/>
          </a:p>
        </p:txBody>
      </p:sp>
    </p:spTree>
    <p:extLst>
      <p:ext uri="{BB962C8B-B14F-4D97-AF65-F5344CB8AC3E}">
        <p14:creationId xmlns:p14="http://schemas.microsoft.com/office/powerpoint/2010/main" val="549273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88" name="Google Shape;188;p41"/>
          <p:cNvSpPr txBox="1">
            <a:spLocks noGrp="1"/>
          </p:cNvSpPr>
          <p:nvPr>
            <p:ph type="subTitle" idx="1"/>
          </p:nvPr>
        </p:nvSpPr>
        <p:spPr>
          <a:xfrm>
            <a:off x="801737" y="1332169"/>
            <a:ext cx="7451075"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Arial"/>
                <a:ea typeface="Arial"/>
                <a:cs typeface="Arial"/>
                <a:sym typeface="Arial"/>
              </a:rPr>
              <a:t>Think about your consumer habits when you interact with your favorite sports/entertainment organization, athlete or celebrity.  </a:t>
            </a:r>
          </a:p>
          <a:p>
            <a:pPr marL="0" lvl="0" indent="0" algn="l" rtl="0">
              <a:spcBef>
                <a:spcPts val="0"/>
              </a:spcBef>
              <a:spcAft>
                <a:spcPts val="0"/>
              </a:spcAft>
              <a:buNone/>
            </a:pPr>
            <a:endParaRPr lang="en-US"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What do you think they do to encourage engagement?  </a:t>
            </a:r>
          </a:p>
          <a:p>
            <a:pPr marL="285750"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How do you determine who to follow?</a:t>
            </a:r>
          </a:p>
          <a:p>
            <a:pPr marL="285750"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How do you interact on social media?  Likes, re-posts, comments?</a:t>
            </a:r>
          </a:p>
          <a:p>
            <a:pPr marL="285750"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If you were an organization trying to connect with a teenage demographic, what type of digital marketing strategies might you use?</a:t>
            </a:r>
            <a:endParaRPr dirty="0">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Tree>
    <p:extLst>
      <p:ext uri="{BB962C8B-B14F-4D97-AF65-F5344CB8AC3E}">
        <p14:creationId xmlns:p14="http://schemas.microsoft.com/office/powerpoint/2010/main" val="29015149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WHAT MAKES DIGITAL MARKETING EFFECTIVE?</a:t>
            </a:r>
          </a:p>
        </p:txBody>
      </p:sp>
      <p:sp>
        <p:nvSpPr>
          <p:cNvPr id="172" name="Google Shape;172;p39"/>
          <p:cNvSpPr txBox="1">
            <a:spLocks noGrp="1"/>
          </p:cNvSpPr>
          <p:nvPr>
            <p:ph type="body" idx="1"/>
          </p:nvPr>
        </p:nvSpPr>
        <p:spPr>
          <a:xfrm>
            <a:off x="938500" y="1110853"/>
            <a:ext cx="4128022"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600" dirty="0">
                <a:latin typeface="Arial"/>
                <a:ea typeface="Arial"/>
                <a:cs typeface="Arial"/>
                <a:sym typeface="Arial"/>
              </a:rPr>
              <a:t>As consumer attention to traditional media channels wanes, social media and digital marketing can provide a more effective and efficient way to reach and engage consumers.  As a result, brands are investing more than ever in digital strategies</a:t>
            </a:r>
          </a:p>
          <a:p>
            <a:pPr marL="0" lvl="0" indent="0" algn="l" defTabSz="282575" rtl="0">
              <a:spcBef>
                <a:spcPts val="0"/>
              </a:spcBef>
              <a:spcAft>
                <a:spcPts val="0"/>
              </a:spcAft>
              <a:buNone/>
            </a:pPr>
            <a:endParaRPr lang="en-US" sz="1600" dirty="0">
              <a:latin typeface="Arial"/>
              <a:ea typeface="Arial"/>
              <a:cs typeface="Arial"/>
              <a:sym typeface="Arial"/>
            </a:endParaRPr>
          </a:p>
          <a:p>
            <a:pPr marL="285750" indent="-285750" defTabSz="282575"/>
            <a:r>
              <a:rPr lang="en-US" sz="1600" dirty="0">
                <a:latin typeface="Arial"/>
                <a:ea typeface="Arial"/>
                <a:cs typeface="Arial"/>
                <a:sym typeface="Arial"/>
              </a:rPr>
              <a:t>Targeted</a:t>
            </a:r>
          </a:p>
          <a:p>
            <a:pPr marL="285750" indent="-285750" defTabSz="282575"/>
            <a:r>
              <a:rPr lang="en-US" sz="1600" dirty="0">
                <a:latin typeface="Arial"/>
                <a:ea typeface="Arial"/>
                <a:cs typeface="Arial"/>
                <a:sym typeface="Arial"/>
              </a:rPr>
              <a:t>Measurable</a:t>
            </a:r>
          </a:p>
          <a:p>
            <a:pPr marL="285750" indent="-285750" defTabSz="282575"/>
            <a:r>
              <a:rPr lang="en-US" sz="1600" dirty="0">
                <a:latin typeface="Arial"/>
                <a:ea typeface="Arial"/>
                <a:cs typeface="Arial"/>
                <a:sym typeface="Arial"/>
              </a:rPr>
              <a:t>Cost efficient</a:t>
            </a:r>
          </a:p>
          <a:p>
            <a:pPr marL="285750" indent="-285750" defTabSz="282575"/>
            <a:r>
              <a:rPr lang="en-US" sz="1600" dirty="0">
                <a:latin typeface="Arial"/>
                <a:ea typeface="Arial"/>
                <a:cs typeface="Arial"/>
                <a:sym typeface="Arial"/>
              </a:rPr>
              <a:t>Flexible and dynamic</a:t>
            </a:r>
          </a:p>
          <a:p>
            <a:pPr marL="285750" indent="-285750" defTabSz="282575"/>
            <a:r>
              <a:rPr lang="en-US" sz="1600" dirty="0">
                <a:latin typeface="Arial"/>
                <a:ea typeface="Arial"/>
                <a:cs typeface="Arial"/>
                <a:sym typeface="Arial"/>
              </a:rPr>
              <a:t>Encourages consumer (fan) engagement</a:t>
            </a:r>
          </a:p>
          <a:p>
            <a:pPr marL="0" lvl="0" indent="0" algn="l" rtl="0">
              <a:spcBef>
                <a:spcPts val="0"/>
              </a:spcBef>
              <a:spcAft>
                <a:spcPts val="1600"/>
              </a:spcAft>
              <a:buNone/>
            </a:pPr>
            <a:endParaRPr lang="en-US"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6">
            <a:extLst>
              <a:ext uri="{FF2B5EF4-FFF2-40B4-BE49-F238E27FC236}">
                <a16:creationId xmlns:a16="http://schemas.microsoft.com/office/drawing/2014/main" id="{D27B2312-C18D-FE45-9638-99F11C5FAB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577150" y="1386425"/>
            <a:ext cx="2777512" cy="312959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534200" y="486274"/>
            <a:ext cx="5735700" cy="5529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CONTENT MARKETING</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solidFill>
                  <a:schemeClr val="tx2">
                    <a:lumMod val="75000"/>
                  </a:schemeClr>
                </a:solidFill>
                <a:latin typeface="Arial"/>
                <a:ea typeface="Arial"/>
                <a:cs typeface="Arial"/>
                <a:sym typeface="Arial"/>
              </a:rPr>
              <a:t>Content marketing </a:t>
            </a:r>
            <a:r>
              <a:rPr lang="en-US" sz="2000" dirty="0">
                <a:solidFill>
                  <a:schemeClr val="bg1"/>
                </a:solidFill>
                <a:latin typeface="Arial"/>
                <a:ea typeface="Arial"/>
                <a:cs typeface="Arial"/>
                <a:sym typeface="Arial"/>
              </a:rPr>
              <a:t>is a strategic marketing approach focused on creating and distributing valuable, relevant, and consistent content to attract and retain a clearly defined audience — and, ultimately, drive profitable customer action.</a:t>
            </a:r>
            <a:endParaRPr sz="2000" dirty="0">
              <a:solidFill>
                <a:schemeClr val="bg1"/>
              </a:solidFill>
              <a:latin typeface="Arial"/>
              <a:ea typeface="Arial"/>
              <a:cs typeface="Arial"/>
              <a:sym typeface="Arial"/>
            </a:endParaRPr>
          </a:p>
        </p:txBody>
      </p:sp>
      <p:cxnSp>
        <p:nvCxnSpPr>
          <p:cNvPr id="173" name="Google Shape;173;p39"/>
          <p:cNvCxnSpPr/>
          <p:nvPr/>
        </p:nvCxnSpPr>
        <p:spPr>
          <a:xfrm>
            <a:off x="3143050" y="104699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4358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37175" y="745670"/>
            <a:ext cx="2837400" cy="85696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latin typeface="Arial"/>
                <a:ea typeface="Arial"/>
                <a:cs typeface="Arial"/>
                <a:sym typeface="Arial"/>
              </a:rPr>
              <a:t>CONTENT MARKETING</a:t>
            </a:r>
            <a:endParaRPr b="1" dirty="0">
              <a:latin typeface="Arial"/>
              <a:ea typeface="Arial"/>
              <a:cs typeface="Arial"/>
              <a:sym typeface="Arial"/>
            </a:endParaRPr>
          </a:p>
        </p:txBody>
      </p:sp>
      <p:sp>
        <p:nvSpPr>
          <p:cNvPr id="181" name="Google Shape;181;p40"/>
          <p:cNvSpPr txBox="1">
            <a:spLocks noGrp="1"/>
          </p:cNvSpPr>
          <p:nvPr>
            <p:ph type="body" idx="1"/>
          </p:nvPr>
        </p:nvSpPr>
        <p:spPr>
          <a:xfrm>
            <a:off x="5337175" y="1716900"/>
            <a:ext cx="2837400" cy="2765700"/>
          </a:xfrm>
          <a:prstGeom prst="rect">
            <a:avLst/>
          </a:prstGeom>
        </p:spPr>
        <p:txBody>
          <a:bodyPr spcFirstLastPara="1" wrap="square" lIns="91425" tIns="91425" rIns="91425" bIns="91425" anchor="t" anchorCtr="0">
            <a:noAutofit/>
          </a:bodyPr>
          <a:lstStyle/>
          <a:p>
            <a:pPr marL="0" lvl="0" indent="0" defTabSz="282575">
              <a:buNone/>
            </a:pPr>
            <a:r>
              <a:rPr lang="en-US" dirty="0">
                <a:latin typeface="Arial"/>
                <a:ea typeface="Arial"/>
                <a:cs typeface="Arial"/>
                <a:sym typeface="Arial"/>
              </a:rPr>
              <a:t>Content marketing shows itself in many forms and can be distributed online through a variety of digital platforms:</a:t>
            </a:r>
          </a:p>
          <a:p>
            <a:pPr marL="0" lvl="0" indent="0" defTabSz="282575">
              <a:buNone/>
            </a:pPr>
            <a:endParaRPr lang="en-US" dirty="0">
              <a:latin typeface="Arial"/>
              <a:ea typeface="Arial"/>
              <a:cs typeface="Arial"/>
              <a:sym typeface="Arial"/>
            </a:endParaRPr>
          </a:p>
          <a:p>
            <a:pPr marL="0" lvl="0" indent="0" defTabSz="282575">
              <a:buNone/>
            </a:pPr>
            <a:r>
              <a:rPr lang="en-US" dirty="0">
                <a:latin typeface="Arial"/>
                <a:ea typeface="Arial"/>
                <a:cs typeface="Arial"/>
                <a:sym typeface="Arial"/>
              </a:rPr>
              <a:t>●	Blogs</a:t>
            </a:r>
          </a:p>
          <a:p>
            <a:pPr marL="0" lvl="0" indent="0" defTabSz="282575">
              <a:buNone/>
            </a:pPr>
            <a:r>
              <a:rPr lang="en-US" dirty="0">
                <a:latin typeface="Arial"/>
                <a:ea typeface="Arial"/>
                <a:cs typeface="Arial"/>
                <a:sym typeface="Arial"/>
              </a:rPr>
              <a:t>●	Videos</a:t>
            </a:r>
          </a:p>
          <a:p>
            <a:pPr marL="0" lvl="0" indent="0" defTabSz="282575">
              <a:buNone/>
            </a:pPr>
            <a:r>
              <a:rPr lang="en-US" dirty="0">
                <a:latin typeface="Arial"/>
                <a:ea typeface="Arial"/>
                <a:cs typeface="Arial"/>
                <a:sym typeface="Arial"/>
              </a:rPr>
              <a:t>●	Social media posts</a:t>
            </a:r>
          </a:p>
          <a:p>
            <a:pPr marL="0" lvl="0" indent="0" defTabSz="282575">
              <a:buNone/>
            </a:pPr>
            <a:r>
              <a:rPr lang="en-US" dirty="0">
                <a:latin typeface="Arial"/>
                <a:ea typeface="Arial"/>
                <a:cs typeface="Arial"/>
                <a:sym typeface="Arial"/>
              </a:rPr>
              <a:t>●	Websites</a:t>
            </a:r>
          </a:p>
          <a:p>
            <a:pPr marL="0" lvl="0" indent="0" defTabSz="282575">
              <a:buNone/>
            </a:pPr>
            <a:r>
              <a:rPr lang="en-US" dirty="0">
                <a:latin typeface="Arial"/>
                <a:ea typeface="Arial"/>
                <a:cs typeface="Arial"/>
                <a:sym typeface="Arial"/>
              </a:rPr>
              <a:t>●	Apps</a:t>
            </a:r>
            <a:endParaRPr dirty="0">
              <a:latin typeface="Arial"/>
              <a:ea typeface="Arial"/>
              <a:cs typeface="Arial"/>
              <a:sym typeface="Arial"/>
            </a:endParaRPr>
          </a:p>
          <a:p>
            <a:pPr marL="0" lvl="0" indent="0" algn="l" rtl="0">
              <a:spcBef>
                <a:spcPts val="1600"/>
              </a:spcBef>
              <a:spcAft>
                <a:spcPts val="1600"/>
              </a:spcAft>
              <a:buNone/>
            </a:pPr>
            <a:endParaRPr dirty="0">
              <a:latin typeface="Arial"/>
              <a:ea typeface="Arial"/>
              <a:cs typeface="Arial"/>
              <a:sym typeface="Arial"/>
            </a:endParaRPr>
          </a:p>
        </p:txBody>
      </p:sp>
      <p:cxnSp>
        <p:nvCxnSpPr>
          <p:cNvPr id="182" name="Google Shape;182;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srcRect l="8030" r="8030"/>
          <a:stretch/>
        </p:blipFill>
        <p:spPr>
          <a:xfrm>
            <a:off x="-422250" y="-236700"/>
            <a:ext cx="4714800" cy="5616900"/>
          </a:xfrm>
          <a:prstGeom prst="flowChartDelay">
            <a:avLst/>
          </a:prstGeom>
          <a:noFill/>
          <a:ln>
            <a:noFill/>
          </a:ln>
        </p:spPr>
      </p:pic>
      <p:pic>
        <p:nvPicPr>
          <p:cNvPr id="184" name="Google Shape;184;p40"/>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534200" y="486274"/>
            <a:ext cx="5735700" cy="5529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VIRAL MARKETING</a:t>
            </a:r>
            <a:endParaRPr b="1" dirty="0">
              <a:latin typeface="Arial"/>
              <a:ea typeface="Arial"/>
              <a:cs typeface="Arial"/>
              <a:sym typeface="Arial"/>
            </a:endParaRPr>
          </a:p>
        </p:txBody>
      </p:sp>
      <p:sp>
        <p:nvSpPr>
          <p:cNvPr id="172" name="Google Shape;172;p39"/>
          <p:cNvSpPr txBox="1">
            <a:spLocks noGrp="1"/>
          </p:cNvSpPr>
          <p:nvPr>
            <p:ph type="body" idx="1"/>
          </p:nvPr>
        </p:nvSpPr>
        <p:spPr>
          <a:xfrm>
            <a:off x="890669" y="1253977"/>
            <a:ext cx="7362662" cy="3039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solidFill>
                  <a:schemeClr val="tx2">
                    <a:lumMod val="75000"/>
                  </a:schemeClr>
                </a:solidFill>
                <a:latin typeface="Arial"/>
                <a:ea typeface="Arial"/>
                <a:cs typeface="Arial"/>
                <a:sym typeface="Arial"/>
              </a:rPr>
              <a:t>Viral</a:t>
            </a:r>
            <a:r>
              <a:rPr lang="en-US" sz="2000" dirty="0">
                <a:solidFill>
                  <a:schemeClr val="tx2">
                    <a:lumMod val="75000"/>
                  </a:schemeClr>
                </a:solidFill>
                <a:latin typeface="Arial"/>
                <a:ea typeface="Arial"/>
                <a:cs typeface="Arial"/>
                <a:sym typeface="Arial"/>
              </a:rPr>
              <a:t> </a:t>
            </a:r>
            <a:r>
              <a:rPr lang="en-US" sz="2000" dirty="0">
                <a:solidFill>
                  <a:schemeClr val="bg1"/>
                </a:solidFill>
                <a:latin typeface="Arial"/>
                <a:ea typeface="Arial"/>
                <a:cs typeface="Arial"/>
                <a:sym typeface="Arial"/>
              </a:rPr>
              <a:t>content occurs when a piece of content is so engaging that it gets passed along without the support of any marketing or promotional campaign.  The content is shared across online platforms in the form of memes, shares, likes, and forwards.  Successful viral content is unpredictable and difficult to plan for.  It must be organic and cannot be forced for it to be effective. </a:t>
            </a:r>
            <a:endParaRPr sz="2000" dirty="0">
              <a:solidFill>
                <a:schemeClr val="bg1"/>
              </a:solidFill>
              <a:latin typeface="Arial"/>
              <a:ea typeface="Arial"/>
              <a:cs typeface="Arial"/>
              <a:sym typeface="Arial"/>
            </a:endParaRPr>
          </a:p>
        </p:txBody>
      </p:sp>
      <p:cxnSp>
        <p:nvCxnSpPr>
          <p:cNvPr id="173" name="Google Shape;173;p39"/>
          <p:cNvCxnSpPr/>
          <p:nvPr/>
        </p:nvCxnSpPr>
        <p:spPr>
          <a:xfrm>
            <a:off x="3143050" y="104699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02245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516878"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VIRAL MARKETING</a:t>
            </a:r>
          </a:p>
        </p:txBody>
      </p:sp>
      <p:sp>
        <p:nvSpPr>
          <p:cNvPr id="172" name="Google Shape;172;p39"/>
          <p:cNvSpPr txBox="1">
            <a:spLocks noGrp="1"/>
          </p:cNvSpPr>
          <p:nvPr>
            <p:ph type="body" idx="1"/>
          </p:nvPr>
        </p:nvSpPr>
        <p:spPr>
          <a:xfrm>
            <a:off x="658312" y="1316225"/>
            <a:ext cx="3130888"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600" dirty="0">
                <a:latin typeface="Arial"/>
                <a:ea typeface="Arial"/>
                <a:cs typeface="Arial"/>
                <a:sym typeface="Arial"/>
              </a:rPr>
              <a:t>Examples of viral content:</a:t>
            </a:r>
          </a:p>
          <a:p>
            <a:pPr marL="0" lvl="0" indent="0" algn="l" defTabSz="282575" rtl="0">
              <a:spcBef>
                <a:spcPts val="0"/>
              </a:spcBef>
              <a:spcAft>
                <a:spcPts val="0"/>
              </a:spcAft>
              <a:buNone/>
            </a:pPr>
            <a:endParaRPr lang="en-US" sz="1600" dirty="0">
              <a:latin typeface="Arial"/>
              <a:ea typeface="Arial"/>
              <a:cs typeface="Arial"/>
              <a:sym typeface="Arial"/>
            </a:endParaRPr>
          </a:p>
          <a:p>
            <a:pPr marL="282575" lvl="0" indent="-282575" algn="l" defTabSz="282575" rtl="0">
              <a:spcBef>
                <a:spcPts val="0"/>
              </a:spcBef>
              <a:spcAft>
                <a:spcPts val="0"/>
              </a:spcAft>
              <a:buNone/>
            </a:pPr>
            <a:r>
              <a:rPr lang="en-US" sz="1600" dirty="0">
                <a:latin typeface="Arial"/>
                <a:ea typeface="Arial"/>
                <a:cs typeface="Arial"/>
                <a:sym typeface="Arial"/>
              </a:rPr>
              <a:t>●	Remember the mannequin challenge?  In just a few days after posting a response to the “Mannequin Challenge” on the team’s Facebook page, BYU Gymnastics’’ video was viewed over 2.5 million times and was featured on ESPN’s website.</a:t>
            </a:r>
          </a:p>
          <a:p>
            <a:pPr marL="282575" lvl="0" indent="-282575" algn="l" defTabSz="282575" rtl="0">
              <a:spcBef>
                <a:spcPts val="0"/>
              </a:spcBef>
              <a:spcAft>
                <a:spcPts val="0"/>
              </a:spcAft>
              <a:buNone/>
            </a:pP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EF800D86-E834-4F91-A4F3-AC00CD835051}"/>
              </a:ext>
            </a:extLst>
          </p:cNvPr>
          <p:cNvPicPr>
            <a:picLocks noChangeAspect="1"/>
          </p:cNvPicPr>
          <p:nvPr/>
        </p:nvPicPr>
        <p:blipFill>
          <a:blip r:embed="rId4"/>
          <a:stretch>
            <a:fillRect/>
          </a:stretch>
        </p:blipFill>
        <p:spPr>
          <a:xfrm>
            <a:off x="4161734" y="1634979"/>
            <a:ext cx="4662312" cy="2402392"/>
          </a:xfrm>
          <a:prstGeom prst="rect">
            <a:avLst/>
          </a:prstGeom>
        </p:spPr>
      </p:pic>
    </p:spTree>
    <p:extLst>
      <p:ext uri="{BB962C8B-B14F-4D97-AF65-F5344CB8AC3E}">
        <p14:creationId xmlns:p14="http://schemas.microsoft.com/office/powerpoint/2010/main" val="1681218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534200" y="486274"/>
            <a:ext cx="5735700" cy="5529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USER-GENERATED CONTENT</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solidFill>
                  <a:schemeClr val="tx2">
                    <a:lumMod val="75000"/>
                  </a:schemeClr>
                </a:solidFill>
                <a:latin typeface="Arial"/>
                <a:ea typeface="Arial"/>
                <a:cs typeface="Arial"/>
                <a:sym typeface="Arial"/>
              </a:rPr>
              <a:t>User-Generated Content (UGC) </a:t>
            </a:r>
            <a:r>
              <a:rPr lang="en-US" sz="2000" dirty="0">
                <a:solidFill>
                  <a:schemeClr val="bg1"/>
                </a:solidFill>
                <a:latin typeface="Arial"/>
                <a:ea typeface="Arial"/>
                <a:cs typeface="Arial"/>
                <a:sym typeface="Arial"/>
              </a:rPr>
              <a:t>encompasses the millions of consumer-generated comments, opinions and personal experiences posted in publicly available online sources on a wide range of issues, topics, products, and brands.</a:t>
            </a:r>
            <a:endParaRPr sz="2000" dirty="0">
              <a:solidFill>
                <a:schemeClr val="bg1"/>
              </a:solidFill>
              <a:latin typeface="Arial"/>
              <a:ea typeface="Arial"/>
              <a:cs typeface="Arial"/>
              <a:sym typeface="Arial"/>
            </a:endParaRPr>
          </a:p>
        </p:txBody>
      </p:sp>
      <p:cxnSp>
        <p:nvCxnSpPr>
          <p:cNvPr id="173" name="Google Shape;173;p39"/>
          <p:cNvCxnSpPr/>
          <p:nvPr/>
        </p:nvCxnSpPr>
        <p:spPr>
          <a:xfrm>
            <a:off x="3143050" y="104699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213071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37175" y="767770"/>
            <a:ext cx="3130953" cy="85696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latin typeface="Arial"/>
                <a:ea typeface="Arial"/>
                <a:cs typeface="Arial"/>
                <a:sym typeface="Arial"/>
              </a:rPr>
              <a:t>USER-GENERATED CONTENT</a:t>
            </a:r>
            <a:endParaRPr b="1" dirty="0">
              <a:latin typeface="Arial"/>
              <a:ea typeface="Arial"/>
              <a:cs typeface="Arial"/>
              <a:sym typeface="Arial"/>
            </a:endParaRPr>
          </a:p>
        </p:txBody>
      </p:sp>
      <p:sp>
        <p:nvSpPr>
          <p:cNvPr id="181" name="Google Shape;181;p40"/>
          <p:cNvSpPr txBox="1">
            <a:spLocks noGrp="1"/>
          </p:cNvSpPr>
          <p:nvPr>
            <p:ph type="body" idx="1"/>
          </p:nvPr>
        </p:nvSpPr>
        <p:spPr>
          <a:xfrm>
            <a:off x="5337175" y="1774031"/>
            <a:ext cx="2837400" cy="2765700"/>
          </a:xfrm>
          <a:prstGeom prst="rect">
            <a:avLst/>
          </a:prstGeom>
        </p:spPr>
        <p:txBody>
          <a:bodyPr spcFirstLastPara="1" wrap="square" lIns="91425" tIns="91425" rIns="91425" bIns="91425" anchor="t" anchorCtr="0">
            <a:noAutofit/>
          </a:bodyPr>
          <a:lstStyle/>
          <a:p>
            <a:pPr marL="0" lvl="0" indent="0" defTabSz="282575">
              <a:buNone/>
            </a:pPr>
            <a:r>
              <a:rPr lang="en-US" dirty="0">
                <a:latin typeface="Arial"/>
                <a:ea typeface="Arial"/>
                <a:cs typeface="Arial"/>
                <a:sym typeface="Arial"/>
              </a:rPr>
              <a:t>UGC originates from:</a:t>
            </a:r>
          </a:p>
          <a:p>
            <a:pPr marL="0" lvl="0" indent="0" defTabSz="282575">
              <a:buNone/>
            </a:pPr>
            <a:endParaRPr lang="en-US" dirty="0">
              <a:latin typeface="Arial"/>
              <a:ea typeface="Arial"/>
              <a:cs typeface="Arial"/>
              <a:sym typeface="Arial"/>
            </a:endParaRPr>
          </a:p>
          <a:p>
            <a:pPr marL="285750" indent="-285750" defTabSz="282575"/>
            <a:r>
              <a:rPr lang="en-US" dirty="0">
                <a:latin typeface="Arial"/>
                <a:ea typeface="Arial"/>
                <a:cs typeface="Arial"/>
                <a:sym typeface="Arial"/>
              </a:rPr>
              <a:t>Blogs </a:t>
            </a:r>
          </a:p>
          <a:p>
            <a:pPr marL="285750" indent="-285750" defTabSz="282575"/>
            <a:r>
              <a:rPr lang="en-US" dirty="0">
                <a:latin typeface="Arial"/>
                <a:ea typeface="Arial"/>
                <a:cs typeface="Arial"/>
                <a:sym typeface="Arial"/>
              </a:rPr>
              <a:t>Message boards and forums </a:t>
            </a:r>
          </a:p>
          <a:p>
            <a:pPr marL="285750" indent="-285750" defTabSz="282575"/>
            <a:r>
              <a:rPr lang="en-US" dirty="0">
                <a:latin typeface="Arial"/>
                <a:ea typeface="Arial"/>
                <a:cs typeface="Arial"/>
                <a:sym typeface="Arial"/>
              </a:rPr>
              <a:t>Social media </a:t>
            </a:r>
          </a:p>
          <a:p>
            <a:pPr marL="285750" indent="-285750" defTabSz="282575"/>
            <a:r>
              <a:rPr lang="en-US" dirty="0">
                <a:latin typeface="Arial"/>
                <a:ea typeface="Arial"/>
                <a:cs typeface="Arial"/>
                <a:sym typeface="Arial"/>
              </a:rPr>
              <a:t>Online opinion/review sites and services/ feedback/complaint sites </a:t>
            </a:r>
          </a:p>
          <a:p>
            <a:pPr marL="0" lvl="0" indent="0" algn="l" rtl="0">
              <a:spcBef>
                <a:spcPts val="1600"/>
              </a:spcBef>
              <a:spcAft>
                <a:spcPts val="1600"/>
              </a:spcAft>
              <a:buNone/>
            </a:pPr>
            <a:endParaRPr dirty="0">
              <a:latin typeface="Arial"/>
              <a:ea typeface="Arial"/>
              <a:cs typeface="Arial"/>
              <a:sym typeface="Arial"/>
            </a:endParaRPr>
          </a:p>
        </p:txBody>
      </p:sp>
      <p:cxnSp>
        <p:nvCxnSpPr>
          <p:cNvPr id="182" name="Google Shape;182;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srcRect l="8030" r="8030"/>
          <a:stretch/>
        </p:blipFill>
        <p:spPr>
          <a:xfrm>
            <a:off x="-422250" y="-236700"/>
            <a:ext cx="4714800" cy="5616900"/>
          </a:xfrm>
          <a:prstGeom prst="flowChartDelay">
            <a:avLst/>
          </a:prstGeom>
          <a:noFill/>
          <a:ln>
            <a:noFill/>
          </a:ln>
        </p:spPr>
      </p:pic>
      <p:pic>
        <p:nvPicPr>
          <p:cNvPr id="184" name="Google Shape;184;p40"/>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996320114"/>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1953</Words>
  <Application>Microsoft Macintosh PowerPoint</Application>
  <PresentationFormat>On-screen Show (16:9)</PresentationFormat>
  <Paragraphs>187</Paragraphs>
  <Slides>28</Slides>
  <Notes>28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28</vt:i4>
      </vt:variant>
    </vt:vector>
  </HeadingPairs>
  <TitlesOfParts>
    <vt:vector size="33" baseType="lpstr">
      <vt:lpstr>Arial</vt:lpstr>
      <vt:lpstr>Montserrat</vt:lpstr>
      <vt:lpstr>Oswald</vt:lpstr>
      <vt:lpstr>Futuristic Background by Slidesgo</vt:lpstr>
      <vt:lpstr>1_Futuristic Background by Slidesgo</vt:lpstr>
      <vt:lpstr>DIGITAL MARKETING</vt:lpstr>
      <vt:lpstr>DIGITAL MARKETING</vt:lpstr>
      <vt:lpstr>WHAT MAKES DIGITAL MARKETING EFFECTIVE?</vt:lpstr>
      <vt:lpstr>CONTENT MARKETING</vt:lpstr>
      <vt:lpstr>CONTENT MARKETING</vt:lpstr>
      <vt:lpstr>VIRAL MARKETING</vt:lpstr>
      <vt:lpstr>VIRAL MARKETING</vt:lpstr>
      <vt:lpstr>USER-GENERATED CONTENT</vt:lpstr>
      <vt:lpstr>USER-GENERATED CONTENT</vt:lpstr>
      <vt:lpstr>01</vt:lpstr>
      <vt:lpstr>QUALITY CONTENT</vt:lpstr>
      <vt:lpstr>WEBSITE MARKETING</vt:lpstr>
      <vt:lpstr>WEBSITE MARKETING</vt:lpstr>
      <vt:lpstr>TIME OUT!</vt:lpstr>
      <vt:lpstr>MOBILE MARKETING </vt:lpstr>
      <vt:lpstr>81%</vt:lpstr>
      <vt:lpstr>APPS</vt:lpstr>
      <vt:lpstr>LOCATION-BASED MARKETING</vt:lpstr>
      <vt:lpstr>80M</vt:lpstr>
      <vt:lpstr>SOCIAL MEDIA (MARKETING)</vt:lpstr>
      <vt:lpstr>FUNCTIONS OF SOCIAL MEDIA</vt:lpstr>
      <vt:lpstr>Benefits to social media marketing:</vt:lpstr>
      <vt:lpstr>PowerPoint Presentation</vt:lpstr>
      <vt:lpstr>SOCIAL MEDIA EXAMPLES</vt:lpstr>
      <vt:lpstr>SOCIAL MEDIA APPLICATION EXAMPLES</vt:lpstr>
      <vt:lpstr>SOCIAL MEDIA IMPACT</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MARKETING</dc:title>
  <dc:creator>Kelly, Bob</dc:creator>
  <cp:lastModifiedBy>Chris Lindauer</cp:lastModifiedBy>
  <cp:revision>23</cp:revision>
  <dcterms:modified xsi:type="dcterms:W3CDTF">2021-08-12T06:49:43Z</dcterms:modified>
</cp:coreProperties>
</file>