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83" r:id="rId1"/>
  </p:sldMasterIdLst>
  <p:notesMasterIdLst>
    <p:notesMasterId r:id="rId22"/>
  </p:notesMasterIdLst>
  <p:sldIdLst>
    <p:sldId id="256" r:id="rId2"/>
    <p:sldId id="310" r:id="rId3"/>
    <p:sldId id="311" r:id="rId4"/>
    <p:sldId id="257" r:id="rId5"/>
    <p:sldId id="312" r:id="rId6"/>
    <p:sldId id="313" r:id="rId7"/>
    <p:sldId id="276" r:id="rId8"/>
    <p:sldId id="314" r:id="rId9"/>
    <p:sldId id="315" r:id="rId10"/>
    <p:sldId id="316" r:id="rId11"/>
    <p:sldId id="317" r:id="rId12"/>
    <p:sldId id="318" r:id="rId13"/>
    <p:sldId id="319" r:id="rId14"/>
    <p:sldId id="320" r:id="rId15"/>
    <p:sldId id="321" r:id="rId16"/>
    <p:sldId id="322" r:id="rId17"/>
    <p:sldId id="323" r:id="rId18"/>
    <p:sldId id="324" r:id="rId19"/>
    <p:sldId id="325" r:id="rId20"/>
    <p:sldId id="344" r:id="rId21"/>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E786499-A691-4837-8752-AE60FA23A306}">
  <a:tblStyle styleId="{0E786499-A691-4837-8752-AE60FA23A306}"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94"/>
  </p:normalViewPr>
  <p:slideViewPr>
    <p:cSldViewPr snapToGrid="0">
      <p:cViewPr varScale="1">
        <p:scale>
          <a:sx n="161" d="100"/>
          <a:sy n="161" d="100"/>
        </p:scale>
        <p:origin x="784"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Google Shape;291;g7f9262ee2f_0_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2" name="Google Shape;292;g7f9262ee2f_0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94500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514476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52680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197565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965091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480064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772801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873122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080554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614817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978944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14"/>
        <p:cNvGrpSpPr/>
        <p:nvPr/>
      </p:nvGrpSpPr>
      <p:grpSpPr>
        <a:xfrm>
          <a:off x="0" y="0"/>
          <a:ext cx="0" cy="0"/>
          <a:chOff x="0" y="0"/>
          <a:chExt cx="0" cy="0"/>
        </a:xfrm>
      </p:grpSpPr>
      <p:sp>
        <p:nvSpPr>
          <p:cNvPr id="14615" name="Google Shape;14615;g7f9262ee2f_0_244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616" name="Google Shape;14616;g7f9262ee2f_0_244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Google Shape;291;g7f9262ee2f_0_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2" name="Google Shape;292;g7f9262ee2f_0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571497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56730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231496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9"/>
        <p:cNvGrpSpPr/>
        <p:nvPr/>
      </p:nvGrpSpPr>
      <p:grpSpPr>
        <a:xfrm>
          <a:off x="0" y="0"/>
          <a:ext cx="0" cy="0"/>
          <a:chOff x="0" y="0"/>
          <a:chExt cx="0" cy="0"/>
        </a:xfrm>
      </p:grpSpPr>
      <p:sp>
        <p:nvSpPr>
          <p:cNvPr id="2100" name="Google Shape;2100;g7f9262ee2f_0_261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01" name="Google Shape;2101;g7f9262ee2f_0_261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105153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910740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2175900" y="1950100"/>
            <a:ext cx="4792200" cy="6447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lt1"/>
              </a:buClr>
              <a:buSzPts val="3600"/>
              <a:buNone/>
              <a:defRPr sz="3600" b="1">
                <a:solidFill>
                  <a:schemeClr val="lt1"/>
                </a:solidFill>
              </a:defRPr>
            </a:lvl1pPr>
            <a:lvl2pPr lvl="1" algn="ctr">
              <a:spcBef>
                <a:spcPts val="0"/>
              </a:spcBef>
              <a:spcAft>
                <a:spcPts val="0"/>
              </a:spcAft>
              <a:buClr>
                <a:schemeClr val="lt1"/>
              </a:buClr>
              <a:buSzPts val="3600"/>
              <a:buNone/>
              <a:defRPr sz="3600" b="1">
                <a:solidFill>
                  <a:schemeClr val="lt1"/>
                </a:solidFill>
              </a:defRPr>
            </a:lvl2pPr>
            <a:lvl3pPr lvl="2" algn="ctr">
              <a:spcBef>
                <a:spcPts val="0"/>
              </a:spcBef>
              <a:spcAft>
                <a:spcPts val="0"/>
              </a:spcAft>
              <a:buClr>
                <a:schemeClr val="lt1"/>
              </a:buClr>
              <a:buSzPts val="3600"/>
              <a:buNone/>
              <a:defRPr sz="3600" b="1">
                <a:solidFill>
                  <a:schemeClr val="lt1"/>
                </a:solidFill>
              </a:defRPr>
            </a:lvl3pPr>
            <a:lvl4pPr lvl="3" algn="ctr">
              <a:spcBef>
                <a:spcPts val="0"/>
              </a:spcBef>
              <a:spcAft>
                <a:spcPts val="0"/>
              </a:spcAft>
              <a:buClr>
                <a:schemeClr val="lt1"/>
              </a:buClr>
              <a:buSzPts val="3600"/>
              <a:buNone/>
              <a:defRPr sz="3600" b="1">
                <a:solidFill>
                  <a:schemeClr val="lt1"/>
                </a:solidFill>
              </a:defRPr>
            </a:lvl4pPr>
            <a:lvl5pPr lvl="4" algn="ctr">
              <a:spcBef>
                <a:spcPts val="0"/>
              </a:spcBef>
              <a:spcAft>
                <a:spcPts val="0"/>
              </a:spcAft>
              <a:buClr>
                <a:schemeClr val="lt1"/>
              </a:buClr>
              <a:buSzPts val="3600"/>
              <a:buNone/>
              <a:defRPr sz="3600" b="1">
                <a:solidFill>
                  <a:schemeClr val="lt1"/>
                </a:solidFill>
              </a:defRPr>
            </a:lvl5pPr>
            <a:lvl6pPr lvl="5" algn="ctr">
              <a:spcBef>
                <a:spcPts val="0"/>
              </a:spcBef>
              <a:spcAft>
                <a:spcPts val="0"/>
              </a:spcAft>
              <a:buClr>
                <a:schemeClr val="lt1"/>
              </a:buClr>
              <a:buSzPts val="3600"/>
              <a:buNone/>
              <a:defRPr sz="3600" b="1">
                <a:solidFill>
                  <a:schemeClr val="lt1"/>
                </a:solidFill>
              </a:defRPr>
            </a:lvl6pPr>
            <a:lvl7pPr lvl="6" algn="ctr">
              <a:spcBef>
                <a:spcPts val="0"/>
              </a:spcBef>
              <a:spcAft>
                <a:spcPts val="0"/>
              </a:spcAft>
              <a:buClr>
                <a:schemeClr val="lt1"/>
              </a:buClr>
              <a:buSzPts val="3600"/>
              <a:buNone/>
              <a:defRPr sz="3600" b="1">
                <a:solidFill>
                  <a:schemeClr val="lt1"/>
                </a:solidFill>
              </a:defRPr>
            </a:lvl7pPr>
            <a:lvl8pPr lvl="7" algn="ctr">
              <a:spcBef>
                <a:spcPts val="0"/>
              </a:spcBef>
              <a:spcAft>
                <a:spcPts val="0"/>
              </a:spcAft>
              <a:buClr>
                <a:schemeClr val="lt1"/>
              </a:buClr>
              <a:buSzPts val="3600"/>
              <a:buNone/>
              <a:defRPr sz="3600" b="1">
                <a:solidFill>
                  <a:schemeClr val="lt1"/>
                </a:solidFill>
              </a:defRPr>
            </a:lvl8pPr>
            <a:lvl9pPr lvl="8" algn="ctr">
              <a:spcBef>
                <a:spcPts val="0"/>
              </a:spcBef>
              <a:spcAft>
                <a:spcPts val="0"/>
              </a:spcAft>
              <a:buClr>
                <a:schemeClr val="lt1"/>
              </a:buClr>
              <a:buSzPts val="3600"/>
              <a:buNone/>
              <a:defRPr sz="3600" b="1">
                <a:solidFill>
                  <a:schemeClr val="lt1"/>
                </a:solidFill>
              </a:defRPr>
            </a:lvl9pPr>
          </a:lstStyle>
          <a:p>
            <a:endParaRPr/>
          </a:p>
        </p:txBody>
      </p:sp>
      <p:sp>
        <p:nvSpPr>
          <p:cNvPr id="10" name="Google Shape;10;p2"/>
          <p:cNvSpPr txBox="1">
            <a:spLocks noGrp="1"/>
          </p:cNvSpPr>
          <p:nvPr>
            <p:ph type="subTitle" idx="1"/>
          </p:nvPr>
        </p:nvSpPr>
        <p:spPr>
          <a:xfrm>
            <a:off x="2044200" y="3704650"/>
            <a:ext cx="5055600" cy="4647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8"/>
        <p:cNvGrpSpPr/>
        <p:nvPr/>
      </p:nvGrpSpPr>
      <p:grpSpPr>
        <a:xfrm>
          <a:off x="0" y="0"/>
          <a:ext cx="0" cy="0"/>
          <a:chOff x="0" y="0"/>
          <a:chExt cx="0" cy="0"/>
        </a:xfrm>
      </p:grpSpPr>
      <p:sp>
        <p:nvSpPr>
          <p:cNvPr id="19" name="Google Shape;19;p5"/>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20" name="Google Shape;20;p5"/>
          <p:cNvSpPr txBox="1">
            <a:spLocks noGrp="1"/>
          </p:cNvSpPr>
          <p:nvPr>
            <p:ph type="body" idx="1"/>
          </p:nvPr>
        </p:nvSpPr>
        <p:spPr>
          <a:xfrm>
            <a:off x="938500"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
        <p:nvSpPr>
          <p:cNvPr id="21" name="Google Shape;21;p5"/>
          <p:cNvSpPr txBox="1">
            <a:spLocks noGrp="1"/>
          </p:cNvSpPr>
          <p:nvPr>
            <p:ph type="body" idx="2"/>
          </p:nvPr>
        </p:nvSpPr>
        <p:spPr>
          <a:xfrm>
            <a:off x="5037525"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4"/>
        <p:cNvGrpSpPr/>
        <p:nvPr/>
      </p:nvGrpSpPr>
      <p:grpSpPr>
        <a:xfrm>
          <a:off x="0" y="0"/>
          <a:ext cx="0" cy="0"/>
          <a:chOff x="0" y="0"/>
          <a:chExt cx="0" cy="0"/>
        </a:xfrm>
      </p:grpSpPr>
      <p:sp>
        <p:nvSpPr>
          <p:cNvPr id="25" name="Google Shape;25;p7"/>
          <p:cNvSpPr txBox="1">
            <a:spLocks noGrp="1"/>
          </p:cNvSpPr>
          <p:nvPr>
            <p:ph type="title"/>
          </p:nvPr>
        </p:nvSpPr>
        <p:spPr>
          <a:xfrm>
            <a:off x="5337175" y="1297125"/>
            <a:ext cx="2837400" cy="12525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26" name="Google Shape;26;p7"/>
          <p:cNvSpPr txBox="1">
            <a:spLocks noGrp="1"/>
          </p:cNvSpPr>
          <p:nvPr>
            <p:ph type="body" idx="1"/>
          </p:nvPr>
        </p:nvSpPr>
        <p:spPr>
          <a:xfrm>
            <a:off x="5337175" y="2593875"/>
            <a:ext cx="2837400" cy="1252500"/>
          </a:xfrm>
          <a:prstGeom prst="rect">
            <a:avLst/>
          </a:prstGeom>
        </p:spPr>
        <p:txBody>
          <a:bodyPr spcFirstLastPara="1" wrap="square" lIns="91425" tIns="91425" rIns="91425" bIns="91425" anchor="t" anchorCtr="0">
            <a:noAutofit/>
          </a:bodyPr>
          <a:lstStyle>
            <a:lvl1pPr marL="457200" lvl="0" indent="-330200" rtl="0">
              <a:spcBef>
                <a:spcPts val="0"/>
              </a:spcBef>
              <a:spcAft>
                <a:spcPts val="0"/>
              </a:spcAft>
              <a:buClr>
                <a:schemeClr val="lt1"/>
              </a:buClr>
              <a:buSzPts val="1600"/>
              <a:buChar char="●"/>
              <a:defRPr sz="1600">
                <a:solidFill>
                  <a:schemeClr val="lt1"/>
                </a:solidFill>
              </a:defRPr>
            </a:lvl1pPr>
            <a:lvl2pPr marL="914400" lvl="1" indent="-330200" rtl="0">
              <a:spcBef>
                <a:spcPts val="1600"/>
              </a:spcBef>
              <a:spcAft>
                <a:spcPts val="0"/>
              </a:spcAft>
              <a:buClr>
                <a:schemeClr val="lt1"/>
              </a:buClr>
              <a:buSzPts val="1600"/>
              <a:buChar char="○"/>
              <a:defRPr sz="1600">
                <a:solidFill>
                  <a:schemeClr val="lt1"/>
                </a:solidFill>
              </a:defRPr>
            </a:lvl2pPr>
            <a:lvl3pPr marL="1371600" lvl="2" indent="-330200" rtl="0">
              <a:spcBef>
                <a:spcPts val="1600"/>
              </a:spcBef>
              <a:spcAft>
                <a:spcPts val="0"/>
              </a:spcAft>
              <a:buClr>
                <a:schemeClr val="lt1"/>
              </a:buClr>
              <a:buSzPts val="1600"/>
              <a:buChar char="■"/>
              <a:defRPr sz="1600">
                <a:solidFill>
                  <a:schemeClr val="lt1"/>
                </a:solidFill>
              </a:defRPr>
            </a:lvl3pPr>
            <a:lvl4pPr marL="1828800" lvl="3" indent="-330200" rtl="0">
              <a:spcBef>
                <a:spcPts val="1600"/>
              </a:spcBef>
              <a:spcAft>
                <a:spcPts val="0"/>
              </a:spcAft>
              <a:buClr>
                <a:schemeClr val="lt1"/>
              </a:buClr>
              <a:buSzPts val="1600"/>
              <a:buChar char="●"/>
              <a:defRPr sz="1600">
                <a:solidFill>
                  <a:schemeClr val="lt1"/>
                </a:solidFill>
              </a:defRPr>
            </a:lvl4pPr>
            <a:lvl5pPr marL="2286000" lvl="4" indent="-330200" rtl="0">
              <a:spcBef>
                <a:spcPts val="1600"/>
              </a:spcBef>
              <a:spcAft>
                <a:spcPts val="0"/>
              </a:spcAft>
              <a:buClr>
                <a:schemeClr val="lt1"/>
              </a:buClr>
              <a:buSzPts val="1600"/>
              <a:buChar char="○"/>
              <a:defRPr sz="1600">
                <a:solidFill>
                  <a:schemeClr val="lt1"/>
                </a:solidFill>
              </a:defRPr>
            </a:lvl5pPr>
            <a:lvl6pPr marL="2743200" lvl="5" indent="-330200" rtl="0">
              <a:spcBef>
                <a:spcPts val="1600"/>
              </a:spcBef>
              <a:spcAft>
                <a:spcPts val="0"/>
              </a:spcAft>
              <a:buClr>
                <a:schemeClr val="lt1"/>
              </a:buClr>
              <a:buSzPts val="1600"/>
              <a:buChar char="■"/>
              <a:defRPr sz="1600">
                <a:solidFill>
                  <a:schemeClr val="lt1"/>
                </a:solidFill>
              </a:defRPr>
            </a:lvl6pPr>
            <a:lvl7pPr marL="3200400" lvl="6" indent="-330200" rtl="0">
              <a:spcBef>
                <a:spcPts val="1600"/>
              </a:spcBef>
              <a:spcAft>
                <a:spcPts val="0"/>
              </a:spcAft>
              <a:buClr>
                <a:schemeClr val="lt1"/>
              </a:buClr>
              <a:buSzPts val="1600"/>
              <a:buChar char="●"/>
              <a:defRPr sz="1600">
                <a:solidFill>
                  <a:schemeClr val="lt1"/>
                </a:solidFill>
              </a:defRPr>
            </a:lvl7pPr>
            <a:lvl8pPr marL="3657600" lvl="7" indent="-330200" rtl="0">
              <a:spcBef>
                <a:spcPts val="1600"/>
              </a:spcBef>
              <a:spcAft>
                <a:spcPts val="0"/>
              </a:spcAft>
              <a:buClr>
                <a:schemeClr val="lt1"/>
              </a:buClr>
              <a:buSzPts val="1600"/>
              <a:buChar char="○"/>
              <a:defRPr sz="1600">
                <a:solidFill>
                  <a:schemeClr val="lt1"/>
                </a:solidFill>
              </a:defRPr>
            </a:lvl8pPr>
            <a:lvl9pPr marL="4114800" lvl="8" indent="-330200" rtl="0">
              <a:spcBef>
                <a:spcPts val="1600"/>
              </a:spcBef>
              <a:spcAft>
                <a:spcPts val="1600"/>
              </a:spcAft>
              <a:buClr>
                <a:schemeClr val="lt1"/>
              </a:buClr>
              <a:buSzPts val="1600"/>
              <a:buChar char="■"/>
              <a:defRPr sz="1600">
                <a:solidFill>
                  <a:schemeClr val="lt1"/>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0"/>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Bullet Points">
  <p:cSld name="CAPTION_ONLY_3">
    <p:spTree>
      <p:nvGrpSpPr>
        <p:cNvPr id="1" name="Shape 41"/>
        <p:cNvGrpSpPr/>
        <p:nvPr/>
      </p:nvGrpSpPr>
      <p:grpSpPr>
        <a:xfrm>
          <a:off x="0" y="0"/>
          <a:ext cx="0" cy="0"/>
          <a:chOff x="0" y="0"/>
          <a:chExt cx="0" cy="0"/>
        </a:xfrm>
      </p:grpSpPr>
      <p:sp>
        <p:nvSpPr>
          <p:cNvPr id="42" name="Google Shape;42;p13"/>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43" name="Google Shape;43;p13"/>
          <p:cNvSpPr txBox="1">
            <a:spLocks noGrp="1"/>
          </p:cNvSpPr>
          <p:nvPr>
            <p:ph type="body" idx="1"/>
          </p:nvPr>
        </p:nvSpPr>
        <p:spPr>
          <a:xfrm>
            <a:off x="938500" y="1246025"/>
            <a:ext cx="7172100" cy="3039900"/>
          </a:xfrm>
          <a:prstGeom prst="rect">
            <a:avLst/>
          </a:prstGeom>
        </p:spPr>
        <p:txBody>
          <a:bodyPr spcFirstLastPara="1" wrap="square" lIns="91425" tIns="91425" rIns="91425" bIns="91425" anchor="t" anchorCtr="0">
            <a:noAutofit/>
          </a:bodyPr>
          <a:lstStyle>
            <a:lvl1pPr marL="457200" lvl="0" indent="-301625" rtl="0">
              <a:spcBef>
                <a:spcPts val="0"/>
              </a:spcBef>
              <a:spcAft>
                <a:spcPts val="0"/>
              </a:spcAft>
              <a:buClr>
                <a:schemeClr val="lt1"/>
              </a:buClr>
              <a:buSzPts val="1150"/>
              <a:buChar char="●"/>
              <a:defRPr sz="1150">
                <a:solidFill>
                  <a:schemeClr val="lt1"/>
                </a:solidFill>
              </a:defRPr>
            </a:lvl1pPr>
            <a:lvl2pPr marL="914400" lvl="1" indent="-301625" rtl="0">
              <a:spcBef>
                <a:spcPts val="1600"/>
              </a:spcBef>
              <a:spcAft>
                <a:spcPts val="0"/>
              </a:spcAft>
              <a:buClr>
                <a:schemeClr val="lt1"/>
              </a:buClr>
              <a:buSzPts val="1150"/>
              <a:buChar char="○"/>
              <a:defRPr sz="1150">
                <a:solidFill>
                  <a:schemeClr val="lt1"/>
                </a:solidFill>
              </a:defRPr>
            </a:lvl2pPr>
            <a:lvl3pPr marL="1371600" lvl="2" indent="-301625" rtl="0">
              <a:spcBef>
                <a:spcPts val="1600"/>
              </a:spcBef>
              <a:spcAft>
                <a:spcPts val="0"/>
              </a:spcAft>
              <a:buClr>
                <a:schemeClr val="lt1"/>
              </a:buClr>
              <a:buSzPts val="1150"/>
              <a:buChar char="■"/>
              <a:defRPr sz="1150">
                <a:solidFill>
                  <a:schemeClr val="lt1"/>
                </a:solidFill>
              </a:defRPr>
            </a:lvl3pPr>
            <a:lvl4pPr marL="1828800" lvl="3" indent="-301625" rtl="0">
              <a:spcBef>
                <a:spcPts val="1600"/>
              </a:spcBef>
              <a:spcAft>
                <a:spcPts val="0"/>
              </a:spcAft>
              <a:buClr>
                <a:schemeClr val="lt1"/>
              </a:buClr>
              <a:buSzPts val="1150"/>
              <a:buChar char="●"/>
              <a:defRPr sz="1150">
                <a:solidFill>
                  <a:schemeClr val="lt1"/>
                </a:solidFill>
              </a:defRPr>
            </a:lvl4pPr>
            <a:lvl5pPr marL="2286000" lvl="4" indent="-301625" rtl="0">
              <a:spcBef>
                <a:spcPts val="1600"/>
              </a:spcBef>
              <a:spcAft>
                <a:spcPts val="0"/>
              </a:spcAft>
              <a:buClr>
                <a:schemeClr val="lt1"/>
              </a:buClr>
              <a:buSzPts val="1150"/>
              <a:buChar char="○"/>
              <a:defRPr sz="1150">
                <a:solidFill>
                  <a:schemeClr val="lt1"/>
                </a:solidFill>
              </a:defRPr>
            </a:lvl5pPr>
            <a:lvl6pPr marL="2743200" lvl="5" indent="-301625" rtl="0">
              <a:spcBef>
                <a:spcPts val="1600"/>
              </a:spcBef>
              <a:spcAft>
                <a:spcPts val="0"/>
              </a:spcAft>
              <a:buClr>
                <a:schemeClr val="lt1"/>
              </a:buClr>
              <a:buSzPts val="1150"/>
              <a:buChar char="■"/>
              <a:defRPr sz="1150">
                <a:solidFill>
                  <a:schemeClr val="lt1"/>
                </a:solidFill>
              </a:defRPr>
            </a:lvl6pPr>
            <a:lvl7pPr marL="3200400" lvl="6" indent="-301625" rtl="0">
              <a:spcBef>
                <a:spcPts val="1600"/>
              </a:spcBef>
              <a:spcAft>
                <a:spcPts val="0"/>
              </a:spcAft>
              <a:buClr>
                <a:schemeClr val="lt1"/>
              </a:buClr>
              <a:buSzPts val="1150"/>
              <a:buChar char="●"/>
              <a:defRPr sz="1150">
                <a:solidFill>
                  <a:schemeClr val="lt1"/>
                </a:solidFill>
              </a:defRPr>
            </a:lvl7pPr>
            <a:lvl8pPr marL="3657600" lvl="7" indent="-301625" rtl="0">
              <a:spcBef>
                <a:spcPts val="1600"/>
              </a:spcBef>
              <a:spcAft>
                <a:spcPts val="0"/>
              </a:spcAft>
              <a:buClr>
                <a:schemeClr val="lt1"/>
              </a:buClr>
              <a:buSzPts val="1150"/>
              <a:buChar char="○"/>
              <a:defRPr sz="1150">
                <a:solidFill>
                  <a:schemeClr val="lt1"/>
                </a:solidFill>
              </a:defRPr>
            </a:lvl8pPr>
            <a:lvl9pPr marL="4114800" lvl="8" indent="-301625" rtl="0">
              <a:spcBef>
                <a:spcPts val="1600"/>
              </a:spcBef>
              <a:spcAft>
                <a:spcPts val="1600"/>
              </a:spcAft>
              <a:buClr>
                <a:schemeClr val="lt1"/>
              </a:buClr>
              <a:buSzPts val="1150"/>
              <a:buChar char="■"/>
              <a:defRPr sz="1150">
                <a:solidFill>
                  <a:schemeClr val="lt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37"/>
        <p:cNvGrpSpPr/>
        <p:nvPr/>
      </p:nvGrpSpPr>
      <p:grpSpPr>
        <a:xfrm>
          <a:off x="0" y="0"/>
          <a:ext cx="0" cy="0"/>
          <a:chOff x="0" y="0"/>
          <a:chExt cx="0" cy="0"/>
        </a:xfrm>
      </p:grpSpPr>
      <p:sp>
        <p:nvSpPr>
          <p:cNvPr id="38" name="Google Shape;38;p11"/>
          <p:cNvSpPr txBox="1">
            <a:spLocks noGrp="1"/>
          </p:cNvSpPr>
          <p:nvPr>
            <p:ph type="title" hasCustomPrompt="1"/>
          </p:nvPr>
        </p:nvSpPr>
        <p:spPr>
          <a:xfrm>
            <a:off x="1920750" y="1634425"/>
            <a:ext cx="5302500" cy="11166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lt1"/>
              </a:buClr>
              <a:buSzPts val="7200"/>
              <a:buNone/>
              <a:defRPr sz="7200">
                <a:solidFill>
                  <a:schemeClr val="lt1"/>
                </a:solidFill>
              </a:defRPr>
            </a:lvl1pPr>
            <a:lvl2pPr lvl="1" algn="ctr">
              <a:spcBef>
                <a:spcPts val="0"/>
              </a:spcBef>
              <a:spcAft>
                <a:spcPts val="0"/>
              </a:spcAft>
              <a:buClr>
                <a:schemeClr val="lt1"/>
              </a:buClr>
              <a:buSzPts val="7200"/>
              <a:buNone/>
              <a:defRPr sz="7200">
                <a:solidFill>
                  <a:schemeClr val="lt1"/>
                </a:solidFill>
              </a:defRPr>
            </a:lvl2pPr>
            <a:lvl3pPr lvl="2" algn="ctr">
              <a:spcBef>
                <a:spcPts val="0"/>
              </a:spcBef>
              <a:spcAft>
                <a:spcPts val="0"/>
              </a:spcAft>
              <a:buClr>
                <a:schemeClr val="lt1"/>
              </a:buClr>
              <a:buSzPts val="7200"/>
              <a:buNone/>
              <a:defRPr sz="7200">
                <a:solidFill>
                  <a:schemeClr val="lt1"/>
                </a:solidFill>
              </a:defRPr>
            </a:lvl3pPr>
            <a:lvl4pPr lvl="3" algn="ctr">
              <a:spcBef>
                <a:spcPts val="0"/>
              </a:spcBef>
              <a:spcAft>
                <a:spcPts val="0"/>
              </a:spcAft>
              <a:buClr>
                <a:schemeClr val="lt1"/>
              </a:buClr>
              <a:buSzPts val="7200"/>
              <a:buNone/>
              <a:defRPr sz="7200">
                <a:solidFill>
                  <a:schemeClr val="lt1"/>
                </a:solidFill>
              </a:defRPr>
            </a:lvl4pPr>
            <a:lvl5pPr lvl="4" algn="ctr">
              <a:spcBef>
                <a:spcPts val="0"/>
              </a:spcBef>
              <a:spcAft>
                <a:spcPts val="0"/>
              </a:spcAft>
              <a:buClr>
                <a:schemeClr val="lt1"/>
              </a:buClr>
              <a:buSzPts val="7200"/>
              <a:buNone/>
              <a:defRPr sz="7200">
                <a:solidFill>
                  <a:schemeClr val="lt1"/>
                </a:solidFill>
              </a:defRPr>
            </a:lvl5pPr>
            <a:lvl6pPr lvl="5" algn="ctr">
              <a:spcBef>
                <a:spcPts val="0"/>
              </a:spcBef>
              <a:spcAft>
                <a:spcPts val="0"/>
              </a:spcAft>
              <a:buClr>
                <a:schemeClr val="lt1"/>
              </a:buClr>
              <a:buSzPts val="7200"/>
              <a:buNone/>
              <a:defRPr sz="7200">
                <a:solidFill>
                  <a:schemeClr val="lt1"/>
                </a:solidFill>
              </a:defRPr>
            </a:lvl6pPr>
            <a:lvl7pPr lvl="6" algn="ctr">
              <a:spcBef>
                <a:spcPts val="0"/>
              </a:spcBef>
              <a:spcAft>
                <a:spcPts val="0"/>
              </a:spcAft>
              <a:buClr>
                <a:schemeClr val="lt1"/>
              </a:buClr>
              <a:buSzPts val="7200"/>
              <a:buNone/>
              <a:defRPr sz="7200">
                <a:solidFill>
                  <a:schemeClr val="lt1"/>
                </a:solidFill>
              </a:defRPr>
            </a:lvl7pPr>
            <a:lvl8pPr lvl="7" algn="ctr">
              <a:spcBef>
                <a:spcPts val="0"/>
              </a:spcBef>
              <a:spcAft>
                <a:spcPts val="0"/>
              </a:spcAft>
              <a:buClr>
                <a:schemeClr val="lt1"/>
              </a:buClr>
              <a:buSzPts val="7200"/>
              <a:buNone/>
              <a:defRPr sz="7200">
                <a:solidFill>
                  <a:schemeClr val="lt1"/>
                </a:solidFill>
              </a:defRPr>
            </a:lvl8pPr>
            <a:lvl9pPr lvl="8" algn="ctr">
              <a:spcBef>
                <a:spcPts val="0"/>
              </a:spcBef>
              <a:spcAft>
                <a:spcPts val="0"/>
              </a:spcAft>
              <a:buClr>
                <a:schemeClr val="lt1"/>
              </a:buClr>
              <a:buSzPts val="7200"/>
              <a:buNone/>
              <a:defRPr sz="7200">
                <a:solidFill>
                  <a:schemeClr val="lt1"/>
                </a:solidFill>
              </a:defRPr>
            </a:lvl9pPr>
          </a:lstStyle>
          <a:p>
            <a:r>
              <a:t>xx%</a:t>
            </a:r>
          </a:p>
        </p:txBody>
      </p:sp>
      <p:sp>
        <p:nvSpPr>
          <p:cNvPr id="39" name="Google Shape;39;p11"/>
          <p:cNvSpPr txBox="1">
            <a:spLocks noGrp="1"/>
          </p:cNvSpPr>
          <p:nvPr>
            <p:ph type="body" idx="1"/>
          </p:nvPr>
        </p:nvSpPr>
        <p:spPr>
          <a:xfrm>
            <a:off x="2786550" y="3094475"/>
            <a:ext cx="3570900" cy="5670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Clr>
                <a:schemeClr val="accent1"/>
              </a:buClr>
              <a:buSzPts val="1800"/>
              <a:buChar char="●"/>
              <a:defRPr>
                <a:solidFill>
                  <a:schemeClr val="accent1"/>
                </a:solidFill>
              </a:defRPr>
            </a:lvl1pPr>
            <a:lvl2pPr marL="914400" lvl="1" indent="-342900" algn="ctr">
              <a:spcBef>
                <a:spcPts val="1600"/>
              </a:spcBef>
              <a:spcAft>
                <a:spcPts val="0"/>
              </a:spcAft>
              <a:buClr>
                <a:schemeClr val="accent1"/>
              </a:buClr>
              <a:buSzPts val="1800"/>
              <a:buChar char="○"/>
              <a:defRPr sz="1800">
                <a:solidFill>
                  <a:schemeClr val="accent1"/>
                </a:solidFill>
              </a:defRPr>
            </a:lvl2pPr>
            <a:lvl3pPr marL="1371600" lvl="2" indent="-342900" algn="ctr">
              <a:spcBef>
                <a:spcPts val="1600"/>
              </a:spcBef>
              <a:spcAft>
                <a:spcPts val="0"/>
              </a:spcAft>
              <a:buClr>
                <a:schemeClr val="accent1"/>
              </a:buClr>
              <a:buSzPts val="1800"/>
              <a:buChar char="■"/>
              <a:defRPr sz="1800">
                <a:solidFill>
                  <a:schemeClr val="accent1"/>
                </a:solidFill>
              </a:defRPr>
            </a:lvl3pPr>
            <a:lvl4pPr marL="1828800" lvl="3" indent="-342900" algn="ctr">
              <a:spcBef>
                <a:spcPts val="1600"/>
              </a:spcBef>
              <a:spcAft>
                <a:spcPts val="0"/>
              </a:spcAft>
              <a:buClr>
                <a:schemeClr val="accent1"/>
              </a:buClr>
              <a:buSzPts val="1800"/>
              <a:buChar char="●"/>
              <a:defRPr sz="1800">
                <a:solidFill>
                  <a:schemeClr val="accent1"/>
                </a:solidFill>
              </a:defRPr>
            </a:lvl4pPr>
            <a:lvl5pPr marL="2286000" lvl="4" indent="-342900" algn="ctr">
              <a:spcBef>
                <a:spcPts val="1600"/>
              </a:spcBef>
              <a:spcAft>
                <a:spcPts val="0"/>
              </a:spcAft>
              <a:buClr>
                <a:schemeClr val="accent1"/>
              </a:buClr>
              <a:buSzPts val="1800"/>
              <a:buChar char="○"/>
              <a:defRPr sz="1800">
                <a:solidFill>
                  <a:schemeClr val="accent1"/>
                </a:solidFill>
              </a:defRPr>
            </a:lvl5pPr>
            <a:lvl6pPr marL="2743200" lvl="5" indent="-342900" algn="ctr">
              <a:spcBef>
                <a:spcPts val="1600"/>
              </a:spcBef>
              <a:spcAft>
                <a:spcPts val="0"/>
              </a:spcAft>
              <a:buClr>
                <a:schemeClr val="accent1"/>
              </a:buClr>
              <a:buSzPts val="1800"/>
              <a:buChar char="■"/>
              <a:defRPr sz="1800">
                <a:solidFill>
                  <a:schemeClr val="accent1"/>
                </a:solidFill>
              </a:defRPr>
            </a:lvl6pPr>
            <a:lvl7pPr marL="3200400" lvl="6" indent="-342900" algn="ctr">
              <a:spcBef>
                <a:spcPts val="1600"/>
              </a:spcBef>
              <a:spcAft>
                <a:spcPts val="0"/>
              </a:spcAft>
              <a:buClr>
                <a:schemeClr val="accent1"/>
              </a:buClr>
              <a:buSzPts val="1800"/>
              <a:buChar char="●"/>
              <a:defRPr sz="1800">
                <a:solidFill>
                  <a:schemeClr val="accent1"/>
                </a:solidFill>
              </a:defRPr>
            </a:lvl7pPr>
            <a:lvl8pPr marL="3657600" lvl="7" indent="-342900" algn="ctr">
              <a:spcBef>
                <a:spcPts val="1600"/>
              </a:spcBef>
              <a:spcAft>
                <a:spcPts val="0"/>
              </a:spcAft>
              <a:buClr>
                <a:schemeClr val="accent1"/>
              </a:buClr>
              <a:buSzPts val="1800"/>
              <a:buChar char="○"/>
              <a:defRPr sz="1800">
                <a:solidFill>
                  <a:schemeClr val="accent1"/>
                </a:solidFill>
              </a:defRPr>
            </a:lvl8pPr>
            <a:lvl9pPr marL="4114800" lvl="8" indent="-342900" algn="ctr">
              <a:spcBef>
                <a:spcPts val="1600"/>
              </a:spcBef>
              <a:spcAft>
                <a:spcPts val="1600"/>
              </a:spcAft>
              <a:buClr>
                <a:schemeClr val="accent1"/>
              </a:buClr>
              <a:buSzPts val="1800"/>
              <a:buChar char="■"/>
              <a:defRPr sz="1800">
                <a:solidFill>
                  <a:schemeClr val="accent1"/>
                </a:solidFill>
              </a:defRPr>
            </a:lvl9pPr>
          </a:lstStyle>
          <a:p>
            <a:endParaRPr/>
          </a:p>
        </p:txBody>
      </p:sp>
    </p:spTree>
    <p:extLst>
      <p:ext uri="{BB962C8B-B14F-4D97-AF65-F5344CB8AC3E}">
        <p14:creationId xmlns:p14="http://schemas.microsoft.com/office/powerpoint/2010/main" val="21084960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8">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1pPr>
            <a:lvl2pPr lvl="1">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2pPr>
            <a:lvl3pPr lvl="2">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3pPr>
            <a:lvl4pPr lvl="3">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4pPr>
            <a:lvl5pPr lvl="4">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5pPr>
            <a:lvl6pPr lvl="5">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6pPr>
            <a:lvl7pPr lvl="6">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7pPr>
            <a:lvl8pPr lvl="7">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8pPr>
            <a:lvl9pPr lvl="8">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marL="914400" lvl="1"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marL="1371600" lvl="2"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marL="1828800" lvl="3"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marL="2286000" lvl="4"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marL="2743200" lvl="5"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marL="3200400" lvl="6"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marL="3657600" lvl="7"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marL="4114800" lvl="8" indent="-317500">
              <a:lnSpc>
                <a:spcPct val="100000"/>
              </a:lnSpc>
              <a:spcBef>
                <a:spcPts val="1600"/>
              </a:spcBef>
              <a:spcAft>
                <a:spcPts val="1600"/>
              </a:spcAft>
              <a:buClr>
                <a:schemeClr val="dk2"/>
              </a:buClr>
              <a:buSzPts val="1400"/>
              <a:buFont typeface="Montserrat"/>
              <a:buChar char="■"/>
              <a:defRPr>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1" r:id="rId2"/>
    <p:sldLayoutId id="2147483653" r:id="rId3"/>
    <p:sldLayoutId id="2147483658" r:id="rId4"/>
    <p:sldLayoutId id="2147483659" r:id="rId5"/>
    <p:sldLayoutId id="2147483684" r:id="rId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5.xml"/><Relationship Id="rId5" Type="http://schemas.openxmlformats.org/officeDocument/2006/relationships/image" Target="../media/image8.sv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5.xml"/><Relationship Id="rId5" Type="http://schemas.openxmlformats.org/officeDocument/2006/relationships/image" Target="../media/image10.svg"/><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5.xml"/><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5.xml"/><Relationship Id="rId5" Type="http://schemas.openxmlformats.org/officeDocument/2006/relationships/image" Target="../media/image13.svg"/><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5.xml"/><Relationship Id="rId4" Type="http://schemas.openxmlformats.org/officeDocument/2006/relationships/image" Target="../media/image14.jp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5.xml"/><Relationship Id="rId5" Type="http://schemas.openxmlformats.org/officeDocument/2006/relationships/image" Target="../media/image5.sv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38"/>
          <p:cNvSpPr txBox="1">
            <a:spLocks noGrp="1"/>
          </p:cNvSpPr>
          <p:nvPr>
            <p:ph type="ctrTitle"/>
          </p:nvPr>
        </p:nvSpPr>
        <p:spPr>
          <a:xfrm>
            <a:off x="1162755" y="1950100"/>
            <a:ext cx="6626577" cy="644700"/>
          </a:xfrm>
          <a:prstGeom prst="rect">
            <a:avLst/>
          </a:prstGeom>
          <a:effectLst>
            <a:outerShdw blurRad="142875" dist="19050" dir="8760000" algn="bl" rotWithShape="0">
              <a:srgbClr val="76A5AF">
                <a:alpha val="50000"/>
              </a:srgbClr>
            </a:outerShdw>
          </a:effectLst>
        </p:spPr>
        <p:txBody>
          <a:bodyPr spcFirstLastPara="1" wrap="square" lIns="91425" tIns="91425" rIns="91425" bIns="91425" anchor="b" anchorCtr="0">
            <a:noAutofit/>
          </a:bodyPr>
          <a:lstStyle/>
          <a:p>
            <a:pPr marL="0" lvl="0" indent="0" algn="ctr" rtl="0">
              <a:spcBef>
                <a:spcPts val="0"/>
              </a:spcBef>
              <a:spcAft>
                <a:spcPts val="0"/>
              </a:spcAft>
              <a:buNone/>
            </a:pPr>
            <a:r>
              <a:rPr lang="en" dirty="0">
                <a:latin typeface="Arial"/>
                <a:ea typeface="Arial"/>
                <a:cs typeface="Arial"/>
                <a:sym typeface="Arial"/>
              </a:rPr>
              <a:t>MARKET SEGMENTATION</a:t>
            </a:r>
            <a:endParaRPr dirty="0">
              <a:latin typeface="Arial"/>
              <a:ea typeface="Arial"/>
              <a:cs typeface="Arial"/>
              <a:sym typeface="Arial"/>
            </a:endParaRPr>
          </a:p>
        </p:txBody>
      </p:sp>
      <p:sp>
        <p:nvSpPr>
          <p:cNvPr id="163" name="Google Shape;163;p38"/>
          <p:cNvSpPr txBox="1">
            <a:spLocks noGrp="1"/>
          </p:cNvSpPr>
          <p:nvPr>
            <p:ph type="ctrTitle"/>
          </p:nvPr>
        </p:nvSpPr>
        <p:spPr>
          <a:xfrm>
            <a:off x="2941650" y="2624375"/>
            <a:ext cx="3260700" cy="464700"/>
          </a:xfrm>
          <a:prstGeom prst="rect">
            <a:avLst/>
          </a:prstGeom>
          <a:effectLst>
            <a:outerShdw blurRad="100013" dist="19050" dir="8460000" algn="bl" rotWithShape="0">
              <a:srgbClr val="76A5AF">
                <a:alpha val="50000"/>
              </a:srgbClr>
            </a:outerShdw>
          </a:effectLst>
        </p:spPr>
        <p:txBody>
          <a:bodyPr spcFirstLastPara="1" wrap="square" lIns="91425" tIns="91425" rIns="91425" bIns="91425" anchor="b" anchorCtr="0">
            <a:noAutofit/>
          </a:bodyPr>
          <a:lstStyle/>
          <a:p>
            <a:pPr marL="0" lvl="0" indent="0" algn="ctr" rtl="0">
              <a:spcBef>
                <a:spcPts val="0"/>
              </a:spcBef>
              <a:spcAft>
                <a:spcPts val="0"/>
              </a:spcAft>
              <a:buNone/>
            </a:pPr>
            <a:r>
              <a:rPr lang="en" sz="2200" b="0" dirty="0">
                <a:latin typeface="Arial"/>
                <a:ea typeface="Arial"/>
                <a:cs typeface="Arial"/>
                <a:sym typeface="Arial"/>
              </a:rPr>
              <a:t>LESSON 4.4</a:t>
            </a:r>
            <a:endParaRPr sz="2200" b="0" dirty="0">
              <a:latin typeface="Arial"/>
              <a:ea typeface="Arial"/>
              <a:cs typeface="Arial"/>
              <a:sym typeface="Arial"/>
            </a:endParaRPr>
          </a:p>
        </p:txBody>
      </p:sp>
      <p:cxnSp>
        <p:nvCxnSpPr>
          <p:cNvPr id="164" name="Google Shape;164;p38"/>
          <p:cNvCxnSpPr/>
          <p:nvPr/>
        </p:nvCxnSpPr>
        <p:spPr>
          <a:xfrm>
            <a:off x="3190500" y="256517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65" name="Google Shape;165;p3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66" name="Google Shape;166;p38"/>
          <p:cNvSpPr txBox="1"/>
          <p:nvPr/>
        </p:nvSpPr>
        <p:spPr>
          <a:xfrm>
            <a:off x="5577150" y="4689025"/>
            <a:ext cx="2505900" cy="3849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700">
                <a:solidFill>
                  <a:schemeClr val="accent5"/>
                </a:solidFill>
              </a:rPr>
              <a:t>©</a:t>
            </a:r>
            <a:r>
              <a:rPr lang="en" sz="1300">
                <a:solidFill>
                  <a:schemeClr val="accent5"/>
                </a:solidFill>
              </a:rPr>
              <a:t> </a:t>
            </a:r>
            <a:r>
              <a:rPr lang="en" sz="700">
                <a:solidFill>
                  <a:schemeClr val="accent5"/>
                </a:solidFill>
              </a:rPr>
              <a:t>Copyright 2021. Sports Career Consulting, LLC.</a:t>
            </a:r>
            <a:endParaRPr sz="700">
              <a:solidFill>
                <a:schemeClr val="accent5"/>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93"/>
        <p:cNvGrpSpPr/>
        <p:nvPr/>
      </p:nvGrpSpPr>
      <p:grpSpPr>
        <a:xfrm>
          <a:off x="0" y="0"/>
          <a:ext cx="0" cy="0"/>
          <a:chOff x="0" y="0"/>
          <a:chExt cx="0" cy="0"/>
        </a:xfrm>
      </p:grpSpPr>
      <p:sp>
        <p:nvSpPr>
          <p:cNvPr id="294" name="Google Shape;294;p49"/>
          <p:cNvSpPr txBox="1">
            <a:spLocks noGrp="1"/>
          </p:cNvSpPr>
          <p:nvPr>
            <p:ph type="title"/>
          </p:nvPr>
        </p:nvSpPr>
        <p:spPr>
          <a:xfrm>
            <a:off x="4571720" y="408100"/>
            <a:ext cx="4130130" cy="935278"/>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sz="2000" b="1" dirty="0">
                <a:latin typeface="Arial"/>
                <a:ea typeface="Arial"/>
                <a:cs typeface="Arial"/>
                <a:sym typeface="Arial"/>
              </a:rPr>
              <a:t>TARGET MARKET</a:t>
            </a:r>
            <a:endParaRPr sz="2000" b="1" dirty="0">
              <a:latin typeface="Arial"/>
              <a:ea typeface="Arial"/>
              <a:cs typeface="Arial"/>
              <a:sym typeface="Arial"/>
            </a:endParaRPr>
          </a:p>
        </p:txBody>
      </p:sp>
      <p:sp>
        <p:nvSpPr>
          <p:cNvPr id="295" name="Google Shape;295;p49"/>
          <p:cNvSpPr txBox="1">
            <a:spLocks noGrp="1"/>
          </p:cNvSpPr>
          <p:nvPr>
            <p:ph type="body" idx="1"/>
          </p:nvPr>
        </p:nvSpPr>
        <p:spPr>
          <a:xfrm>
            <a:off x="4571720" y="1437783"/>
            <a:ext cx="4130129" cy="2267933"/>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US" dirty="0">
                <a:latin typeface="Arial"/>
                <a:ea typeface="Arial"/>
                <a:cs typeface="Arial"/>
                <a:sym typeface="Arial"/>
              </a:rPr>
              <a:t>Triple A baseball posts its demographic information online for prospective sponsors to review:</a:t>
            </a:r>
          </a:p>
          <a:p>
            <a:pPr marL="338138" lvl="0" indent="-338138" algn="l" defTabSz="338138" rtl="0">
              <a:spcBef>
                <a:spcPts val="0"/>
              </a:spcBef>
              <a:spcAft>
                <a:spcPts val="600"/>
              </a:spcAft>
              <a:buNone/>
            </a:pPr>
            <a:r>
              <a:rPr lang="en-US" dirty="0">
                <a:latin typeface="Arial"/>
                <a:ea typeface="Arial"/>
                <a:cs typeface="Arial"/>
                <a:sym typeface="Arial"/>
              </a:rPr>
              <a:t>●	</a:t>
            </a:r>
            <a:r>
              <a:rPr lang="en-US" sz="1200" dirty="0">
                <a:latin typeface="Arial"/>
                <a:ea typeface="Arial"/>
                <a:cs typeface="Arial"/>
                <a:sym typeface="Arial"/>
              </a:rPr>
              <a:t>40% of the fan base earns $46-75k per year in salary.</a:t>
            </a:r>
          </a:p>
          <a:p>
            <a:pPr marL="0" lvl="0" indent="0" algn="l" defTabSz="338138" rtl="0">
              <a:spcBef>
                <a:spcPts val="0"/>
              </a:spcBef>
              <a:spcAft>
                <a:spcPts val="600"/>
              </a:spcAft>
              <a:buNone/>
            </a:pPr>
            <a:r>
              <a:rPr lang="en-US" sz="1200" dirty="0">
                <a:latin typeface="Arial"/>
                <a:ea typeface="Arial"/>
                <a:cs typeface="Arial"/>
                <a:sym typeface="Arial"/>
              </a:rPr>
              <a:t>●	42% of the fan base has an Undergraduate Degree.</a:t>
            </a:r>
          </a:p>
          <a:p>
            <a:pPr marL="0" lvl="0" indent="0" algn="l" defTabSz="338138" rtl="0">
              <a:spcBef>
                <a:spcPts val="0"/>
              </a:spcBef>
              <a:spcAft>
                <a:spcPts val="600"/>
              </a:spcAft>
              <a:buNone/>
            </a:pPr>
            <a:r>
              <a:rPr lang="en-US" sz="1200" dirty="0">
                <a:latin typeface="Arial"/>
                <a:ea typeface="Arial"/>
                <a:cs typeface="Arial"/>
                <a:sym typeface="Arial"/>
              </a:rPr>
              <a:t>●	91% of the fan base has a major credit card.</a:t>
            </a:r>
          </a:p>
          <a:p>
            <a:pPr marL="0" lvl="0" indent="0" algn="l" defTabSz="338138" rtl="0">
              <a:spcBef>
                <a:spcPts val="0"/>
              </a:spcBef>
              <a:spcAft>
                <a:spcPts val="600"/>
              </a:spcAft>
              <a:buNone/>
            </a:pPr>
            <a:r>
              <a:rPr lang="en-US" sz="1200" dirty="0">
                <a:latin typeface="Arial"/>
                <a:ea typeface="Arial"/>
                <a:cs typeface="Arial"/>
                <a:sym typeface="Arial"/>
              </a:rPr>
              <a:t>●	69% of the fan base owns their own home. </a:t>
            </a:r>
          </a:p>
          <a:p>
            <a:pPr marL="0" lvl="0" indent="0" algn="l" defTabSz="338138" rtl="0">
              <a:spcBef>
                <a:spcPts val="0"/>
              </a:spcBef>
              <a:spcAft>
                <a:spcPts val="600"/>
              </a:spcAft>
              <a:buNone/>
            </a:pPr>
            <a:endParaRPr dirty="0">
              <a:latin typeface="Arial"/>
              <a:ea typeface="Arial"/>
              <a:cs typeface="Arial"/>
              <a:sym typeface="Arial"/>
            </a:endParaRPr>
          </a:p>
        </p:txBody>
      </p:sp>
      <p:cxnSp>
        <p:nvCxnSpPr>
          <p:cNvPr id="296" name="Google Shape;296;p49"/>
          <p:cNvCxnSpPr>
            <a:cxnSpLocks/>
          </p:cNvCxnSpPr>
          <p:nvPr/>
        </p:nvCxnSpPr>
        <p:spPr>
          <a:xfrm>
            <a:off x="4322039" y="835378"/>
            <a:ext cx="0" cy="3093155"/>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98" name="Google Shape;298;p4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99" name="Google Shape;299;p4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pic>
        <p:nvPicPr>
          <p:cNvPr id="1026" name="Picture 2">
            <a:extLst>
              <a:ext uri="{FF2B5EF4-FFF2-40B4-BE49-F238E27FC236}">
                <a16:creationId xmlns:a16="http://schemas.microsoft.com/office/drawing/2014/main" id="{7106AFAA-8E12-5145-A39E-7455C10E59D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89716" y="1202622"/>
            <a:ext cx="2794238" cy="23586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51971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588643"/>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FORMS OF SEGMENTATION</a:t>
            </a:r>
            <a:r>
              <a:rPr lang="en-US" b="1" dirty="0">
                <a:solidFill>
                  <a:schemeClr val="bg1"/>
                </a:solidFill>
                <a:latin typeface="Arial"/>
                <a:ea typeface="Arial"/>
                <a:cs typeface="Arial"/>
                <a:sym typeface="Arial"/>
              </a:rPr>
              <a:t> </a:t>
            </a:r>
            <a:r>
              <a:rPr lang="en-US" b="1" dirty="0">
                <a:latin typeface="Arial"/>
                <a:ea typeface="Arial"/>
                <a:cs typeface="Arial"/>
                <a:sym typeface="Arial"/>
              </a:rPr>
              <a:t> </a:t>
            </a:r>
            <a:endParaRPr b="1" dirty="0">
              <a:latin typeface="Arial"/>
              <a:ea typeface="Arial"/>
              <a:cs typeface="Arial"/>
              <a:sym typeface="Arial"/>
            </a:endParaRPr>
          </a:p>
        </p:txBody>
      </p:sp>
      <p:sp>
        <p:nvSpPr>
          <p:cNvPr id="172" name="Google Shape;172;p39"/>
          <p:cNvSpPr txBox="1">
            <a:spLocks noGrp="1"/>
          </p:cNvSpPr>
          <p:nvPr>
            <p:ph type="body" idx="1"/>
          </p:nvPr>
        </p:nvSpPr>
        <p:spPr>
          <a:xfrm>
            <a:off x="925624" y="1560494"/>
            <a:ext cx="4258626" cy="3190903"/>
          </a:xfrm>
          <a:prstGeom prst="rect">
            <a:avLst/>
          </a:prstGeom>
        </p:spPr>
        <p:txBody>
          <a:bodyPr spcFirstLastPara="1" wrap="square" lIns="91425" tIns="91425" rIns="91425" bIns="91425" anchor="t" anchorCtr="0">
            <a:noAutofit/>
          </a:bodyPr>
          <a:lstStyle/>
          <a:p>
            <a:pPr marL="0" indent="0">
              <a:spcAft>
                <a:spcPts val="1600"/>
              </a:spcAft>
              <a:buNone/>
            </a:pPr>
            <a:r>
              <a:rPr lang="en-US" sz="2000" b="1" dirty="0">
                <a:solidFill>
                  <a:schemeClr val="accent1"/>
                </a:solidFill>
                <a:latin typeface="Arial"/>
                <a:cs typeface="Arial"/>
                <a:sym typeface="Arial"/>
              </a:rPr>
              <a:t>Psychographic </a:t>
            </a:r>
            <a:r>
              <a:rPr lang="en-US" sz="2000" dirty="0">
                <a:solidFill>
                  <a:schemeClr val="bg1"/>
                </a:solidFill>
                <a:latin typeface="Arial"/>
                <a:cs typeface="Arial"/>
                <a:sym typeface="Arial"/>
              </a:rPr>
              <a:t>segmentation refers to the grouping of consumers based on personality traits and lifestyle.  This form of segmentation targets consumer attributes that focus on emotional characteristics that offer insight on the consumer’s motives, preferences and needs.</a:t>
            </a:r>
            <a:endParaRPr sz="2000" dirty="0">
              <a:solidFill>
                <a:schemeClr val="bg1"/>
              </a:solidFill>
              <a:latin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pic>
        <p:nvPicPr>
          <p:cNvPr id="8" name="Picture 8">
            <a:extLst>
              <a:ext uri="{FF2B5EF4-FFF2-40B4-BE49-F238E27FC236}">
                <a16:creationId xmlns:a16="http://schemas.microsoft.com/office/drawing/2014/main" id="{3153A615-4CEE-754F-9786-9F084D1EE47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6050109" y="1685572"/>
            <a:ext cx="2351548" cy="2351548"/>
          </a:xfrm>
          <a:prstGeom prst="rect">
            <a:avLst/>
          </a:prstGeom>
        </p:spPr>
      </p:pic>
      <p:sp>
        <p:nvSpPr>
          <p:cNvPr id="10" name="Rectangle 9">
            <a:extLst>
              <a:ext uri="{FF2B5EF4-FFF2-40B4-BE49-F238E27FC236}">
                <a16:creationId xmlns:a16="http://schemas.microsoft.com/office/drawing/2014/main" id="{03EDF7DF-1446-8D4E-A957-D19DCEAF6F6D}"/>
              </a:ext>
            </a:extLst>
          </p:cNvPr>
          <p:cNvSpPr/>
          <p:nvPr/>
        </p:nvSpPr>
        <p:spPr>
          <a:xfrm>
            <a:off x="925624" y="990410"/>
            <a:ext cx="3964428" cy="400110"/>
          </a:xfrm>
          <a:prstGeom prst="rect">
            <a:avLst/>
          </a:prstGeom>
        </p:spPr>
        <p:txBody>
          <a:bodyPr wrap="square">
            <a:spAutoFit/>
          </a:bodyPr>
          <a:lstStyle/>
          <a:p>
            <a:r>
              <a:rPr lang="en-US" sz="2000" b="1" dirty="0">
                <a:solidFill>
                  <a:schemeClr val="bg1"/>
                </a:solidFill>
              </a:rPr>
              <a:t>Psychographic Segmentation</a:t>
            </a:r>
            <a:endParaRPr lang="en-US" sz="2000" dirty="0"/>
          </a:p>
        </p:txBody>
      </p:sp>
    </p:spTree>
    <p:extLst>
      <p:ext uri="{BB962C8B-B14F-4D97-AF65-F5344CB8AC3E}">
        <p14:creationId xmlns:p14="http://schemas.microsoft.com/office/powerpoint/2010/main" val="22474664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FORMS OF SEGMENTATION</a:t>
            </a:r>
            <a:br>
              <a:rPr lang="en-US" b="1" dirty="0">
                <a:latin typeface="Arial"/>
                <a:ea typeface="Arial"/>
                <a:cs typeface="Arial"/>
                <a:sym typeface="Arial"/>
              </a:rPr>
            </a:br>
            <a:r>
              <a:rPr lang="en-US" sz="2000" b="1" dirty="0">
                <a:solidFill>
                  <a:schemeClr val="bg1"/>
                </a:solidFill>
                <a:latin typeface="Arial"/>
                <a:ea typeface="Arial"/>
                <a:cs typeface="Arial"/>
                <a:sym typeface="Arial"/>
              </a:rPr>
              <a:t>Psychographic</a:t>
            </a:r>
            <a:r>
              <a:rPr lang="en-US" sz="2000" b="1" dirty="0">
                <a:latin typeface="Arial"/>
                <a:ea typeface="Arial"/>
                <a:cs typeface="Arial"/>
                <a:sym typeface="Arial"/>
              </a:rPr>
              <a:t> </a:t>
            </a:r>
            <a:r>
              <a:rPr lang="en-US" sz="2000" b="1" dirty="0">
                <a:solidFill>
                  <a:schemeClr val="bg1"/>
                </a:solidFill>
                <a:latin typeface="Arial"/>
                <a:ea typeface="Arial"/>
                <a:cs typeface="Arial"/>
                <a:sym typeface="Arial"/>
              </a:rPr>
              <a:t>Information</a:t>
            </a:r>
            <a:endParaRPr sz="2000" b="1" dirty="0">
              <a:solidFill>
                <a:schemeClr val="bg1"/>
              </a:solidFill>
              <a:latin typeface="Arial"/>
              <a:ea typeface="Arial"/>
              <a:cs typeface="Arial"/>
              <a:sym typeface="Arial"/>
            </a:endParaRPr>
          </a:p>
        </p:txBody>
      </p:sp>
      <p:sp>
        <p:nvSpPr>
          <p:cNvPr id="172" name="Google Shape;172;p39"/>
          <p:cNvSpPr txBox="1">
            <a:spLocks noGrp="1"/>
          </p:cNvSpPr>
          <p:nvPr>
            <p:ph type="body" idx="1"/>
          </p:nvPr>
        </p:nvSpPr>
        <p:spPr>
          <a:xfrm>
            <a:off x="938500" y="1370163"/>
            <a:ext cx="7172100" cy="3340962"/>
          </a:xfrm>
          <a:prstGeom prst="rect">
            <a:avLst/>
          </a:prstGeom>
        </p:spPr>
        <p:txBody>
          <a:bodyPr spcFirstLastPara="1" wrap="square" lIns="91425" tIns="91425" rIns="91425" bIns="91425" anchor="t" anchorCtr="0">
            <a:noAutofit/>
          </a:bodyPr>
          <a:lstStyle/>
          <a:p>
            <a:pPr marL="0" lvl="0" indent="0" algn="l" defTabSz="395288" rtl="0">
              <a:spcBef>
                <a:spcPts val="0"/>
              </a:spcBef>
              <a:spcAft>
                <a:spcPts val="600"/>
              </a:spcAft>
              <a:buNone/>
            </a:pPr>
            <a:r>
              <a:rPr lang="en-US" sz="1400" dirty="0">
                <a:latin typeface="Arial"/>
                <a:ea typeface="Arial"/>
                <a:cs typeface="Arial"/>
                <a:sym typeface="Arial"/>
              </a:rPr>
              <a:t>●	</a:t>
            </a:r>
            <a:r>
              <a:rPr lang="en-US" sz="1400" dirty="0">
                <a:solidFill>
                  <a:srgbClr val="FFC000"/>
                </a:solidFill>
                <a:latin typeface="Arial"/>
                <a:ea typeface="Arial"/>
                <a:cs typeface="Arial"/>
                <a:sym typeface="Arial"/>
              </a:rPr>
              <a:t>Personality traits</a:t>
            </a:r>
          </a:p>
          <a:p>
            <a:pPr marL="0" lvl="0" indent="0" algn="l" defTabSz="395288" rtl="0">
              <a:spcBef>
                <a:spcPts val="0"/>
              </a:spcBef>
              <a:spcAft>
                <a:spcPts val="600"/>
              </a:spcAft>
              <a:buNone/>
            </a:pPr>
            <a:r>
              <a:rPr lang="en-US" sz="1400" dirty="0">
                <a:latin typeface="Arial"/>
                <a:ea typeface="Arial"/>
                <a:cs typeface="Arial"/>
                <a:sym typeface="Arial"/>
              </a:rPr>
              <a:t>●	</a:t>
            </a:r>
            <a:r>
              <a:rPr lang="en-US" sz="1400" dirty="0">
                <a:solidFill>
                  <a:srgbClr val="FFC000"/>
                </a:solidFill>
                <a:latin typeface="Arial"/>
                <a:cs typeface="Arial"/>
                <a:sym typeface="Arial"/>
              </a:rPr>
              <a:t>Interests</a:t>
            </a:r>
          </a:p>
          <a:p>
            <a:pPr marL="457200" lvl="1" indent="0" defTabSz="395288">
              <a:spcBef>
                <a:spcPts val="0"/>
              </a:spcBef>
              <a:spcAft>
                <a:spcPts val="600"/>
              </a:spcAft>
              <a:buNone/>
            </a:pPr>
            <a:r>
              <a:rPr lang="en-US" sz="1400" dirty="0">
                <a:latin typeface="Arial"/>
                <a:ea typeface="Arial"/>
                <a:cs typeface="Arial"/>
                <a:sym typeface="Arial"/>
              </a:rPr>
              <a:t>o	Sports fans, music lovers, individuals who enjoy attending live events</a:t>
            </a:r>
          </a:p>
          <a:p>
            <a:pPr marL="0" lvl="0" indent="0" algn="l" defTabSz="395288" rtl="0">
              <a:spcBef>
                <a:spcPts val="0"/>
              </a:spcBef>
              <a:spcAft>
                <a:spcPts val="600"/>
              </a:spcAft>
              <a:buNone/>
            </a:pPr>
            <a:r>
              <a:rPr lang="en-US" sz="1400" dirty="0">
                <a:latin typeface="Arial"/>
                <a:ea typeface="Arial"/>
                <a:cs typeface="Arial"/>
                <a:sym typeface="Arial"/>
              </a:rPr>
              <a:t>●	</a:t>
            </a:r>
            <a:r>
              <a:rPr lang="en-US" sz="1400" dirty="0">
                <a:solidFill>
                  <a:srgbClr val="FFC000"/>
                </a:solidFill>
                <a:latin typeface="Arial"/>
                <a:cs typeface="Arial"/>
                <a:sym typeface="Arial"/>
              </a:rPr>
              <a:t>Beliefs</a:t>
            </a:r>
          </a:p>
          <a:p>
            <a:pPr marL="0" lvl="0" indent="0" algn="l" defTabSz="395288" rtl="0">
              <a:spcBef>
                <a:spcPts val="0"/>
              </a:spcBef>
              <a:spcAft>
                <a:spcPts val="600"/>
              </a:spcAft>
              <a:buNone/>
            </a:pPr>
            <a:r>
              <a:rPr lang="en-US" sz="1400" dirty="0">
                <a:latin typeface="Arial"/>
                <a:ea typeface="Arial"/>
                <a:cs typeface="Arial"/>
                <a:sym typeface="Arial"/>
              </a:rPr>
              <a:t>●	</a:t>
            </a:r>
            <a:r>
              <a:rPr lang="en-US" sz="1400" dirty="0">
                <a:solidFill>
                  <a:srgbClr val="FFC000"/>
                </a:solidFill>
                <a:latin typeface="Arial"/>
                <a:cs typeface="Arial"/>
                <a:sym typeface="Arial"/>
              </a:rPr>
              <a:t>Values</a:t>
            </a:r>
          </a:p>
          <a:p>
            <a:pPr marL="801688" lvl="1" indent="-344488" defTabSz="395288">
              <a:spcBef>
                <a:spcPts val="0"/>
              </a:spcBef>
              <a:spcAft>
                <a:spcPts val="600"/>
              </a:spcAft>
              <a:buNone/>
            </a:pPr>
            <a:r>
              <a:rPr lang="en-US" sz="1400" dirty="0">
                <a:latin typeface="Arial"/>
                <a:ea typeface="Arial"/>
                <a:cs typeface="Arial"/>
                <a:sym typeface="Arial"/>
              </a:rPr>
              <a:t>o	2020 Tokyo Games focus on sustainable practices, catering to a large population of consumers who value organizations that prioritize the environment.</a:t>
            </a:r>
          </a:p>
          <a:p>
            <a:pPr marL="0" lvl="0" indent="0" algn="l" defTabSz="395288" rtl="0">
              <a:spcBef>
                <a:spcPts val="0"/>
              </a:spcBef>
              <a:spcAft>
                <a:spcPts val="600"/>
              </a:spcAft>
              <a:buNone/>
            </a:pPr>
            <a:r>
              <a:rPr lang="en-US" sz="1400" dirty="0">
                <a:latin typeface="Arial"/>
                <a:ea typeface="Arial"/>
                <a:cs typeface="Arial"/>
                <a:sym typeface="Arial"/>
              </a:rPr>
              <a:t>●	</a:t>
            </a:r>
            <a:r>
              <a:rPr lang="en-US" sz="1400" dirty="0">
                <a:solidFill>
                  <a:srgbClr val="FFC000"/>
                </a:solidFill>
                <a:latin typeface="Arial"/>
                <a:cs typeface="Arial"/>
                <a:sym typeface="Arial"/>
              </a:rPr>
              <a:t>Attitudes</a:t>
            </a:r>
          </a:p>
          <a:p>
            <a:pPr marL="0" lvl="0" indent="0" algn="l" defTabSz="395288" rtl="0">
              <a:spcBef>
                <a:spcPts val="0"/>
              </a:spcBef>
              <a:spcAft>
                <a:spcPts val="600"/>
              </a:spcAft>
              <a:buNone/>
            </a:pPr>
            <a:r>
              <a:rPr lang="en-US" sz="1400" dirty="0">
                <a:latin typeface="Arial"/>
                <a:ea typeface="Arial"/>
                <a:cs typeface="Arial"/>
                <a:sym typeface="Arial"/>
              </a:rPr>
              <a:t>●	</a:t>
            </a:r>
            <a:r>
              <a:rPr lang="en-US" sz="1400" dirty="0">
                <a:solidFill>
                  <a:srgbClr val="FFC000"/>
                </a:solidFill>
                <a:latin typeface="Arial"/>
                <a:cs typeface="Arial"/>
                <a:sym typeface="Arial"/>
              </a:rPr>
              <a:t>Lifestyles</a:t>
            </a:r>
          </a:p>
          <a:p>
            <a:pPr marL="744538" lvl="1" indent="-287338" defTabSz="395288">
              <a:spcBef>
                <a:spcPts val="0"/>
              </a:spcBef>
              <a:spcAft>
                <a:spcPts val="600"/>
              </a:spcAft>
              <a:buNone/>
            </a:pPr>
            <a:r>
              <a:rPr lang="en-US" sz="1400" dirty="0">
                <a:latin typeface="Arial"/>
                <a:ea typeface="Arial"/>
                <a:cs typeface="Arial"/>
                <a:sym typeface="Arial"/>
              </a:rPr>
              <a:t>o	MLB fans are the most family-oriented group, with 46% more likelihood to shop for family event tickets, with interest in Disney parks.</a:t>
            </a:r>
          </a:p>
          <a:p>
            <a:pPr marL="0" lvl="0" indent="0" algn="l" defTabSz="395288" rtl="0">
              <a:spcBef>
                <a:spcPts val="0"/>
              </a:spcBef>
              <a:spcAft>
                <a:spcPts val="600"/>
              </a:spcAft>
              <a:buNone/>
            </a:pPr>
            <a:endParaRPr sz="1600"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30111030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FORMS OF SEGMENTATION</a:t>
            </a:r>
            <a:br>
              <a:rPr lang="en-US" b="1" dirty="0">
                <a:latin typeface="Arial"/>
                <a:ea typeface="Arial"/>
                <a:cs typeface="Arial"/>
                <a:sym typeface="Arial"/>
              </a:rPr>
            </a:br>
            <a:r>
              <a:rPr lang="en-US" sz="2000" b="1" dirty="0">
                <a:solidFill>
                  <a:schemeClr val="bg1"/>
                </a:solidFill>
                <a:latin typeface="Arial"/>
                <a:ea typeface="Arial"/>
                <a:cs typeface="Arial"/>
                <a:sym typeface="Arial"/>
              </a:rPr>
              <a:t>Behavioral</a:t>
            </a:r>
            <a:r>
              <a:rPr lang="en-US" b="1" dirty="0">
                <a:solidFill>
                  <a:schemeClr val="bg1"/>
                </a:solidFill>
                <a:latin typeface="Arial"/>
                <a:ea typeface="Arial"/>
                <a:cs typeface="Arial"/>
                <a:sym typeface="Arial"/>
              </a:rPr>
              <a:t> </a:t>
            </a:r>
            <a:r>
              <a:rPr lang="en-US" b="1" dirty="0">
                <a:latin typeface="Arial"/>
                <a:ea typeface="Arial"/>
                <a:cs typeface="Arial"/>
                <a:sym typeface="Arial"/>
              </a:rPr>
              <a:t> </a:t>
            </a:r>
            <a:endParaRPr b="1" dirty="0">
              <a:latin typeface="Arial"/>
              <a:ea typeface="Arial"/>
              <a:cs typeface="Arial"/>
              <a:sym typeface="Arial"/>
            </a:endParaRPr>
          </a:p>
        </p:txBody>
      </p:sp>
      <p:sp>
        <p:nvSpPr>
          <p:cNvPr id="172" name="Google Shape;172;p39"/>
          <p:cNvSpPr txBox="1">
            <a:spLocks noGrp="1"/>
          </p:cNvSpPr>
          <p:nvPr>
            <p:ph type="body" idx="1"/>
          </p:nvPr>
        </p:nvSpPr>
        <p:spPr>
          <a:xfrm>
            <a:off x="938501" y="1451022"/>
            <a:ext cx="3792526" cy="3190903"/>
          </a:xfrm>
          <a:prstGeom prst="rect">
            <a:avLst/>
          </a:prstGeom>
        </p:spPr>
        <p:txBody>
          <a:bodyPr spcFirstLastPara="1" wrap="square" lIns="91425" tIns="91425" rIns="91425" bIns="91425" anchor="t" anchorCtr="0">
            <a:noAutofit/>
          </a:bodyPr>
          <a:lstStyle/>
          <a:p>
            <a:pPr marL="0" indent="0">
              <a:spcAft>
                <a:spcPts val="1600"/>
              </a:spcAft>
              <a:buNone/>
            </a:pPr>
            <a:r>
              <a:rPr lang="en-US" sz="1800" b="1" dirty="0">
                <a:solidFill>
                  <a:schemeClr val="accent1"/>
                </a:solidFill>
                <a:latin typeface="Arial"/>
                <a:cs typeface="Arial"/>
                <a:sym typeface="Arial"/>
              </a:rPr>
              <a:t>Behavioral </a:t>
            </a:r>
            <a:r>
              <a:rPr lang="en-US" sz="1800" dirty="0">
                <a:solidFill>
                  <a:schemeClr val="bg1"/>
                </a:solidFill>
                <a:latin typeface="Arial"/>
                <a:cs typeface="Arial"/>
                <a:sym typeface="Arial"/>
              </a:rPr>
              <a:t>segmentation focuses on how consumers behaviors are displayed.  Segmenting a market in this manner allows a sports and entertainment organization to customize marketing messages that cater specifically to those behaviors.</a:t>
            </a:r>
            <a:endParaRPr sz="1800" dirty="0">
              <a:solidFill>
                <a:schemeClr val="bg1"/>
              </a:solidFill>
              <a:latin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pic>
        <p:nvPicPr>
          <p:cNvPr id="7" name="Picture 5">
            <a:extLst>
              <a:ext uri="{FF2B5EF4-FFF2-40B4-BE49-F238E27FC236}">
                <a16:creationId xmlns:a16="http://schemas.microsoft.com/office/drawing/2014/main" id="{FB15B2B0-4A77-434A-8EC3-1328674D20E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6088462" y="1642622"/>
            <a:ext cx="1935038" cy="2023569"/>
          </a:xfrm>
          <a:prstGeom prst="rect">
            <a:avLst/>
          </a:prstGeom>
        </p:spPr>
      </p:pic>
    </p:spTree>
    <p:extLst>
      <p:ext uri="{BB962C8B-B14F-4D97-AF65-F5344CB8AC3E}">
        <p14:creationId xmlns:p14="http://schemas.microsoft.com/office/powerpoint/2010/main" val="3852096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FORMS OF SEGMENTATION</a:t>
            </a:r>
            <a:br>
              <a:rPr lang="en-US" b="1" dirty="0">
                <a:latin typeface="Arial"/>
                <a:ea typeface="Arial"/>
                <a:cs typeface="Arial"/>
                <a:sym typeface="Arial"/>
              </a:rPr>
            </a:br>
            <a:r>
              <a:rPr lang="en-US" sz="2000" b="1" dirty="0">
                <a:solidFill>
                  <a:schemeClr val="bg1"/>
                </a:solidFill>
                <a:latin typeface="Arial"/>
                <a:ea typeface="Arial"/>
                <a:cs typeface="Arial"/>
                <a:sym typeface="Arial"/>
              </a:rPr>
              <a:t>Behavioral</a:t>
            </a:r>
            <a:r>
              <a:rPr lang="en-US" sz="2000" b="1" dirty="0">
                <a:latin typeface="Arial"/>
                <a:ea typeface="Arial"/>
                <a:cs typeface="Arial"/>
                <a:sym typeface="Arial"/>
              </a:rPr>
              <a:t> </a:t>
            </a:r>
            <a:r>
              <a:rPr lang="en-US" sz="2000" b="1" dirty="0">
                <a:solidFill>
                  <a:schemeClr val="bg1"/>
                </a:solidFill>
                <a:latin typeface="Arial"/>
                <a:ea typeface="Arial"/>
                <a:cs typeface="Arial"/>
                <a:sym typeface="Arial"/>
              </a:rPr>
              <a:t>Examples</a:t>
            </a:r>
            <a:endParaRPr sz="2000" b="1" dirty="0">
              <a:solidFill>
                <a:schemeClr val="bg1"/>
              </a:solidFill>
              <a:latin typeface="Arial"/>
              <a:ea typeface="Arial"/>
              <a:cs typeface="Arial"/>
              <a:sym typeface="Arial"/>
            </a:endParaRPr>
          </a:p>
        </p:txBody>
      </p:sp>
      <p:sp>
        <p:nvSpPr>
          <p:cNvPr id="172" name="Google Shape;172;p39"/>
          <p:cNvSpPr txBox="1">
            <a:spLocks noGrp="1"/>
          </p:cNvSpPr>
          <p:nvPr>
            <p:ph type="body" idx="1"/>
          </p:nvPr>
        </p:nvSpPr>
        <p:spPr>
          <a:xfrm>
            <a:off x="938500" y="1370163"/>
            <a:ext cx="7172100" cy="3340962"/>
          </a:xfrm>
          <a:prstGeom prst="rect">
            <a:avLst/>
          </a:prstGeom>
        </p:spPr>
        <p:txBody>
          <a:bodyPr spcFirstLastPara="1" wrap="square" lIns="91425" tIns="91425" rIns="91425" bIns="91425" anchor="t" anchorCtr="0">
            <a:noAutofit/>
          </a:bodyPr>
          <a:lstStyle/>
          <a:p>
            <a:pPr marL="0" lvl="0" indent="0" algn="l" defTabSz="395288" rtl="0">
              <a:spcBef>
                <a:spcPts val="0"/>
              </a:spcBef>
              <a:spcAft>
                <a:spcPts val="600"/>
              </a:spcAft>
              <a:buNone/>
            </a:pPr>
            <a:r>
              <a:rPr lang="en-US" sz="1400" dirty="0">
                <a:solidFill>
                  <a:srgbClr val="FFC000"/>
                </a:solidFill>
                <a:latin typeface="Arial"/>
                <a:ea typeface="Arial"/>
                <a:cs typeface="Arial"/>
                <a:sym typeface="Arial"/>
              </a:rPr>
              <a:t>●	Brand preferences</a:t>
            </a:r>
          </a:p>
          <a:p>
            <a:pPr marL="0" lvl="0" indent="0" algn="l" defTabSz="395288" rtl="0">
              <a:spcBef>
                <a:spcPts val="0"/>
              </a:spcBef>
              <a:spcAft>
                <a:spcPts val="600"/>
              </a:spcAft>
              <a:buNone/>
            </a:pPr>
            <a:r>
              <a:rPr lang="en-US" sz="1400" dirty="0">
                <a:solidFill>
                  <a:srgbClr val="FFC000"/>
                </a:solidFill>
                <a:latin typeface="Arial"/>
                <a:ea typeface="Arial"/>
                <a:cs typeface="Arial"/>
                <a:sym typeface="Arial"/>
              </a:rPr>
              <a:t>●	Purchase history</a:t>
            </a:r>
          </a:p>
          <a:p>
            <a:pPr marL="0" lvl="0" indent="0" algn="l" defTabSz="395288" rtl="0">
              <a:spcBef>
                <a:spcPts val="0"/>
              </a:spcBef>
              <a:spcAft>
                <a:spcPts val="600"/>
              </a:spcAft>
              <a:buNone/>
            </a:pPr>
            <a:r>
              <a:rPr lang="en-US" sz="1400" dirty="0">
                <a:solidFill>
                  <a:srgbClr val="FFC000"/>
                </a:solidFill>
                <a:latin typeface="Arial"/>
                <a:ea typeface="Arial"/>
                <a:cs typeface="Arial"/>
                <a:sym typeface="Arial"/>
              </a:rPr>
              <a:t>●	Product usage</a:t>
            </a:r>
          </a:p>
          <a:p>
            <a:pPr marL="801688" lvl="1" indent="-344488" defTabSz="395288">
              <a:spcBef>
                <a:spcPts val="0"/>
              </a:spcBef>
              <a:spcAft>
                <a:spcPts val="600"/>
              </a:spcAft>
              <a:buNone/>
            </a:pPr>
            <a:r>
              <a:rPr lang="en-US" sz="1400" dirty="0">
                <a:solidFill>
                  <a:schemeClr val="bg1"/>
                </a:solidFill>
                <a:latin typeface="Arial"/>
                <a:ea typeface="Arial"/>
                <a:cs typeface="Arial"/>
                <a:sym typeface="Arial"/>
              </a:rPr>
              <a:t>o</a:t>
            </a:r>
            <a:r>
              <a:rPr lang="en-US" sz="1400" dirty="0">
                <a:solidFill>
                  <a:srgbClr val="FFC000"/>
                </a:solidFill>
                <a:latin typeface="Arial"/>
                <a:ea typeface="Arial"/>
                <a:cs typeface="Arial"/>
                <a:sym typeface="Arial"/>
              </a:rPr>
              <a:t>	</a:t>
            </a:r>
            <a:r>
              <a:rPr lang="en-US" sz="1400" dirty="0">
                <a:solidFill>
                  <a:schemeClr val="bg1"/>
                </a:solidFill>
                <a:latin typeface="Arial"/>
                <a:ea typeface="Arial"/>
                <a:cs typeface="Arial"/>
                <a:sym typeface="Arial"/>
              </a:rPr>
              <a:t>Reflects what products or services sports and entertainment consumers use, how often they use them, and why</a:t>
            </a:r>
          </a:p>
          <a:p>
            <a:pPr marL="1258888" lvl="2" indent="-344488" defTabSz="395288">
              <a:spcBef>
                <a:spcPts val="0"/>
              </a:spcBef>
              <a:spcAft>
                <a:spcPts val="600"/>
              </a:spcAft>
              <a:buNone/>
            </a:pPr>
            <a:r>
              <a:rPr lang="en-US" sz="1400" dirty="0">
                <a:solidFill>
                  <a:schemeClr val="bg1"/>
                </a:solidFill>
                <a:latin typeface="Arial"/>
                <a:ea typeface="Arial"/>
                <a:cs typeface="Arial"/>
                <a:sym typeface="Arial"/>
              </a:rPr>
              <a:t>▪	Individual game ticket buyers vs. season ticket buyers</a:t>
            </a:r>
          </a:p>
          <a:p>
            <a:pPr marL="344488" indent="-344488" defTabSz="395288">
              <a:spcAft>
                <a:spcPts val="600"/>
              </a:spcAft>
              <a:buNone/>
            </a:pPr>
            <a:r>
              <a:rPr lang="en-US" sz="1400" dirty="0">
                <a:solidFill>
                  <a:schemeClr val="bg1"/>
                </a:solidFill>
                <a:latin typeface="Arial"/>
                <a:ea typeface="Arial"/>
                <a:cs typeface="Arial"/>
                <a:sym typeface="Arial"/>
              </a:rPr>
              <a:t>●	</a:t>
            </a:r>
            <a:r>
              <a:rPr lang="en-US" sz="1400" dirty="0">
                <a:solidFill>
                  <a:srgbClr val="FFC000"/>
                </a:solidFill>
                <a:latin typeface="Arial"/>
                <a:cs typeface="Arial"/>
                <a:sym typeface="Arial"/>
              </a:rPr>
              <a:t>Benefits</a:t>
            </a:r>
          </a:p>
          <a:p>
            <a:pPr marL="801688" lvl="1" indent="-344488" defTabSz="395288">
              <a:spcBef>
                <a:spcPts val="600"/>
              </a:spcBef>
              <a:spcAft>
                <a:spcPts val="600"/>
              </a:spcAft>
              <a:buNone/>
            </a:pPr>
            <a:r>
              <a:rPr lang="en-US" sz="1400" dirty="0">
                <a:solidFill>
                  <a:schemeClr val="bg1"/>
                </a:solidFill>
                <a:latin typeface="Arial"/>
                <a:ea typeface="Arial"/>
                <a:cs typeface="Arial"/>
                <a:sym typeface="Arial"/>
              </a:rPr>
              <a:t>o	Season ticket holders typically enjoy additional “perks” such as exclusive invitations to pregame chats with the team coaches and/or staff.</a:t>
            </a:r>
          </a:p>
          <a:p>
            <a:pPr marL="344488" indent="-344488" defTabSz="395288">
              <a:spcAft>
                <a:spcPts val="600"/>
              </a:spcAft>
              <a:buNone/>
            </a:pPr>
            <a:r>
              <a:rPr lang="en-US" sz="1400" dirty="0">
                <a:solidFill>
                  <a:schemeClr val="bg1"/>
                </a:solidFill>
                <a:latin typeface="Arial"/>
                <a:ea typeface="Arial"/>
                <a:cs typeface="Arial"/>
                <a:sym typeface="Arial"/>
              </a:rPr>
              <a:t>●	</a:t>
            </a:r>
            <a:r>
              <a:rPr lang="en-US" sz="1400" dirty="0">
                <a:solidFill>
                  <a:srgbClr val="FFC000"/>
                </a:solidFill>
                <a:latin typeface="Arial"/>
                <a:cs typeface="Arial"/>
                <a:sym typeface="Arial"/>
              </a:rPr>
              <a:t>Website</a:t>
            </a:r>
            <a:r>
              <a:rPr lang="en-US" sz="1400" dirty="0">
                <a:solidFill>
                  <a:schemeClr val="bg1"/>
                </a:solidFill>
                <a:latin typeface="Arial"/>
                <a:ea typeface="Arial"/>
                <a:cs typeface="Arial"/>
                <a:sym typeface="Arial"/>
              </a:rPr>
              <a:t> </a:t>
            </a:r>
            <a:r>
              <a:rPr lang="en-US" sz="1400" dirty="0">
                <a:solidFill>
                  <a:srgbClr val="FFC000"/>
                </a:solidFill>
                <a:latin typeface="Arial"/>
                <a:cs typeface="Arial"/>
                <a:sym typeface="Arial"/>
              </a:rPr>
              <a:t>activity</a:t>
            </a:r>
          </a:p>
          <a:p>
            <a:pPr marL="344488" indent="-344488" defTabSz="395288">
              <a:spcAft>
                <a:spcPts val="600"/>
              </a:spcAft>
              <a:buNone/>
            </a:pPr>
            <a:r>
              <a:rPr lang="en-US" sz="1400" dirty="0">
                <a:solidFill>
                  <a:schemeClr val="bg1"/>
                </a:solidFill>
                <a:latin typeface="Arial"/>
                <a:ea typeface="Arial"/>
                <a:cs typeface="Arial"/>
                <a:sym typeface="Arial"/>
              </a:rPr>
              <a:t>●	</a:t>
            </a:r>
            <a:r>
              <a:rPr lang="en-US" sz="1400" dirty="0">
                <a:solidFill>
                  <a:srgbClr val="FFC000"/>
                </a:solidFill>
                <a:latin typeface="Arial"/>
                <a:cs typeface="Arial"/>
                <a:sym typeface="Arial"/>
              </a:rPr>
              <a:t>Online</a:t>
            </a:r>
            <a:r>
              <a:rPr lang="en-US" sz="1400" dirty="0">
                <a:solidFill>
                  <a:schemeClr val="bg1"/>
                </a:solidFill>
                <a:latin typeface="Arial"/>
                <a:ea typeface="Arial"/>
                <a:cs typeface="Arial"/>
                <a:sym typeface="Arial"/>
              </a:rPr>
              <a:t> </a:t>
            </a:r>
            <a:r>
              <a:rPr lang="en-US" sz="1400" dirty="0">
                <a:solidFill>
                  <a:srgbClr val="FFC000"/>
                </a:solidFill>
                <a:latin typeface="Arial"/>
                <a:cs typeface="Arial"/>
                <a:sym typeface="Arial"/>
              </a:rPr>
              <a:t>shopping</a:t>
            </a:r>
            <a:r>
              <a:rPr lang="en-US" sz="1400" dirty="0">
                <a:solidFill>
                  <a:schemeClr val="bg1"/>
                </a:solidFill>
                <a:latin typeface="Arial"/>
                <a:ea typeface="Arial"/>
                <a:cs typeface="Arial"/>
                <a:sym typeface="Arial"/>
              </a:rPr>
              <a:t> </a:t>
            </a:r>
            <a:r>
              <a:rPr lang="en-US" sz="1400" dirty="0">
                <a:solidFill>
                  <a:srgbClr val="FFC000"/>
                </a:solidFill>
                <a:latin typeface="Arial"/>
                <a:cs typeface="Arial"/>
                <a:sym typeface="Arial"/>
              </a:rPr>
              <a:t>habits</a:t>
            </a:r>
          </a:p>
          <a:p>
            <a:pPr marL="344488" indent="-344488" defTabSz="395288">
              <a:spcAft>
                <a:spcPts val="600"/>
              </a:spcAft>
              <a:buNone/>
            </a:pPr>
            <a:endParaRPr lang="en-US" sz="1400" dirty="0">
              <a:solidFill>
                <a:schemeClr val="bg1"/>
              </a:solidFill>
              <a:latin typeface="Arial"/>
              <a:ea typeface="Arial"/>
              <a:cs typeface="Arial"/>
              <a:sym typeface="Arial"/>
            </a:endParaRPr>
          </a:p>
          <a:p>
            <a:pPr marL="344488" indent="-344488" defTabSz="395288">
              <a:spcAft>
                <a:spcPts val="600"/>
              </a:spcAft>
              <a:buNone/>
            </a:pPr>
            <a:endParaRPr lang="en-US" sz="1400" dirty="0">
              <a:solidFill>
                <a:schemeClr val="bg1"/>
              </a:solidFill>
              <a:latin typeface="Arial"/>
              <a:ea typeface="Arial"/>
              <a:cs typeface="Arial"/>
              <a:sym typeface="Arial"/>
            </a:endParaRPr>
          </a:p>
          <a:p>
            <a:pPr marL="0" lvl="0" indent="0" algn="l" defTabSz="395288" rtl="0">
              <a:spcBef>
                <a:spcPts val="0"/>
              </a:spcBef>
              <a:spcAft>
                <a:spcPts val="600"/>
              </a:spcAft>
              <a:buNone/>
            </a:pPr>
            <a:endParaRPr sz="1600"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15665640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FORMS OF SEGMENTATION</a:t>
            </a:r>
            <a:br>
              <a:rPr lang="en-US" b="1" dirty="0">
                <a:latin typeface="Arial"/>
                <a:ea typeface="Arial"/>
                <a:cs typeface="Arial"/>
                <a:sym typeface="Arial"/>
              </a:rPr>
            </a:br>
            <a:r>
              <a:rPr lang="en-US" sz="2000" b="1" dirty="0">
                <a:solidFill>
                  <a:schemeClr val="bg1"/>
                </a:solidFill>
                <a:latin typeface="Arial"/>
                <a:ea typeface="Arial"/>
                <a:cs typeface="Arial"/>
                <a:sym typeface="Arial"/>
              </a:rPr>
              <a:t>Behavioral</a:t>
            </a:r>
            <a:r>
              <a:rPr lang="en-US" sz="2000" b="1" dirty="0">
                <a:latin typeface="Arial"/>
                <a:ea typeface="Arial"/>
                <a:cs typeface="Arial"/>
                <a:sym typeface="Arial"/>
              </a:rPr>
              <a:t> </a:t>
            </a:r>
            <a:r>
              <a:rPr lang="en-US" sz="2000" b="1" dirty="0">
                <a:solidFill>
                  <a:schemeClr val="bg1"/>
                </a:solidFill>
                <a:latin typeface="Arial"/>
                <a:ea typeface="Arial"/>
                <a:cs typeface="Arial"/>
                <a:sym typeface="Arial"/>
              </a:rPr>
              <a:t>Segmentation</a:t>
            </a:r>
            <a:endParaRPr sz="2000" b="1" dirty="0">
              <a:solidFill>
                <a:schemeClr val="bg1"/>
              </a:solidFill>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pic>
        <p:nvPicPr>
          <p:cNvPr id="2050" name="Picture 2">
            <a:extLst>
              <a:ext uri="{FF2B5EF4-FFF2-40B4-BE49-F238E27FC236}">
                <a16:creationId xmlns:a16="http://schemas.microsoft.com/office/drawing/2014/main" id="{B8A1A343-EDE4-6C40-B324-192D0420BD9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1586" y="1386425"/>
            <a:ext cx="5800828" cy="32715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64598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FORMS OF SEGMENTATION</a:t>
            </a:r>
            <a:br>
              <a:rPr lang="en-US" b="1" dirty="0">
                <a:latin typeface="Arial"/>
                <a:ea typeface="Arial"/>
                <a:cs typeface="Arial"/>
                <a:sym typeface="Arial"/>
              </a:rPr>
            </a:br>
            <a:r>
              <a:rPr lang="en-US" sz="2000" b="1" dirty="0">
                <a:solidFill>
                  <a:schemeClr val="bg1"/>
                </a:solidFill>
                <a:latin typeface="Arial"/>
                <a:ea typeface="Arial"/>
                <a:cs typeface="Arial"/>
                <a:sym typeface="Arial"/>
              </a:rPr>
              <a:t>Geographic</a:t>
            </a:r>
            <a:r>
              <a:rPr lang="en-US" b="1" dirty="0">
                <a:solidFill>
                  <a:schemeClr val="bg1"/>
                </a:solidFill>
                <a:latin typeface="Arial"/>
                <a:ea typeface="Arial"/>
                <a:cs typeface="Arial"/>
                <a:sym typeface="Arial"/>
              </a:rPr>
              <a:t> </a:t>
            </a:r>
            <a:r>
              <a:rPr lang="en-US" sz="2000" b="1" dirty="0">
                <a:solidFill>
                  <a:schemeClr val="bg1"/>
                </a:solidFill>
                <a:latin typeface="Arial"/>
                <a:ea typeface="Arial"/>
                <a:cs typeface="Arial"/>
                <a:sym typeface="Arial"/>
              </a:rPr>
              <a:t>Segmentation</a:t>
            </a:r>
            <a:r>
              <a:rPr lang="en-US" b="1" dirty="0">
                <a:latin typeface="Arial"/>
                <a:ea typeface="Arial"/>
                <a:cs typeface="Arial"/>
                <a:sym typeface="Arial"/>
              </a:rPr>
              <a:t> </a:t>
            </a:r>
            <a:endParaRPr b="1" dirty="0">
              <a:latin typeface="Arial"/>
              <a:ea typeface="Arial"/>
              <a:cs typeface="Arial"/>
              <a:sym typeface="Arial"/>
            </a:endParaRPr>
          </a:p>
        </p:txBody>
      </p:sp>
      <p:sp>
        <p:nvSpPr>
          <p:cNvPr id="172" name="Google Shape;172;p39"/>
          <p:cNvSpPr txBox="1">
            <a:spLocks noGrp="1"/>
          </p:cNvSpPr>
          <p:nvPr>
            <p:ph type="body" idx="1"/>
          </p:nvPr>
        </p:nvSpPr>
        <p:spPr>
          <a:xfrm>
            <a:off x="938500" y="1451022"/>
            <a:ext cx="3784575" cy="3190903"/>
          </a:xfrm>
          <a:prstGeom prst="rect">
            <a:avLst/>
          </a:prstGeom>
        </p:spPr>
        <p:txBody>
          <a:bodyPr spcFirstLastPara="1" wrap="square" lIns="91425" tIns="91425" rIns="91425" bIns="91425" anchor="t" anchorCtr="0">
            <a:noAutofit/>
          </a:bodyPr>
          <a:lstStyle/>
          <a:p>
            <a:pPr marL="0" indent="0">
              <a:spcAft>
                <a:spcPts val="1600"/>
              </a:spcAft>
              <a:buNone/>
            </a:pPr>
            <a:r>
              <a:rPr lang="en-US" sz="1800" b="1" dirty="0">
                <a:solidFill>
                  <a:schemeClr val="accent1"/>
                </a:solidFill>
                <a:latin typeface="Arial"/>
                <a:cs typeface="Arial"/>
                <a:sym typeface="Arial"/>
              </a:rPr>
              <a:t>Geographic </a:t>
            </a:r>
            <a:r>
              <a:rPr lang="en-US" sz="1800" dirty="0">
                <a:solidFill>
                  <a:schemeClr val="bg1"/>
                </a:solidFill>
                <a:latin typeface="Arial"/>
                <a:cs typeface="Arial"/>
                <a:sym typeface="Arial"/>
              </a:rPr>
              <a:t>segmentation is the dividing of markets into physical locations.  Identifying the location of customers helps a sports and entertainment organization to create more targeted advertising messages.</a:t>
            </a:r>
            <a:endParaRPr sz="1800" dirty="0">
              <a:solidFill>
                <a:schemeClr val="bg1"/>
              </a:solidFill>
              <a:latin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pic>
        <p:nvPicPr>
          <p:cNvPr id="7" name="Picture 7">
            <a:extLst>
              <a:ext uri="{FF2B5EF4-FFF2-40B4-BE49-F238E27FC236}">
                <a16:creationId xmlns:a16="http://schemas.microsoft.com/office/drawing/2014/main" id="{1284345B-1791-EF4F-A350-D0994674314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5948662" y="1411265"/>
            <a:ext cx="2145766" cy="2145766"/>
          </a:xfrm>
          <a:prstGeom prst="rect">
            <a:avLst/>
          </a:prstGeom>
        </p:spPr>
      </p:pic>
    </p:spTree>
    <p:extLst>
      <p:ext uri="{BB962C8B-B14F-4D97-AF65-F5344CB8AC3E}">
        <p14:creationId xmlns:p14="http://schemas.microsoft.com/office/powerpoint/2010/main" val="23222251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FORMS OF SEGMENTATION</a:t>
            </a:r>
            <a:br>
              <a:rPr lang="en-US" b="1" dirty="0">
                <a:latin typeface="Arial"/>
                <a:ea typeface="Arial"/>
                <a:cs typeface="Arial"/>
                <a:sym typeface="Arial"/>
              </a:rPr>
            </a:br>
            <a:r>
              <a:rPr lang="en-US" sz="2000" b="1" dirty="0">
                <a:solidFill>
                  <a:schemeClr val="bg1"/>
                </a:solidFill>
                <a:latin typeface="Arial"/>
                <a:ea typeface="Arial"/>
                <a:cs typeface="Arial"/>
                <a:sym typeface="Arial"/>
              </a:rPr>
              <a:t>Geographic</a:t>
            </a:r>
            <a:r>
              <a:rPr lang="en-US" b="1" dirty="0">
                <a:latin typeface="Arial"/>
                <a:ea typeface="Arial"/>
                <a:cs typeface="Arial"/>
                <a:sym typeface="Arial"/>
              </a:rPr>
              <a:t> </a:t>
            </a:r>
            <a:endParaRPr b="1" dirty="0">
              <a:latin typeface="Arial"/>
              <a:ea typeface="Arial"/>
              <a:cs typeface="Arial"/>
              <a:sym typeface="Arial"/>
            </a:endParaRPr>
          </a:p>
        </p:txBody>
      </p:sp>
      <p:sp>
        <p:nvSpPr>
          <p:cNvPr id="172" name="Google Shape;172;p39"/>
          <p:cNvSpPr txBox="1">
            <a:spLocks noGrp="1"/>
          </p:cNvSpPr>
          <p:nvPr>
            <p:ph type="body" idx="1"/>
          </p:nvPr>
        </p:nvSpPr>
        <p:spPr>
          <a:xfrm>
            <a:off x="938500" y="1451022"/>
            <a:ext cx="7172100" cy="3190903"/>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US" sz="1600" dirty="0">
                <a:latin typeface="Arial"/>
                <a:ea typeface="Arial"/>
                <a:cs typeface="Arial"/>
                <a:sym typeface="Arial"/>
              </a:rPr>
              <a:t>Types of geographic segmentation: </a:t>
            </a:r>
          </a:p>
          <a:p>
            <a:pPr marL="0" lvl="0" indent="0" algn="l" defTabSz="395288" rtl="0">
              <a:spcBef>
                <a:spcPts val="0"/>
              </a:spcBef>
              <a:buNone/>
            </a:pPr>
            <a:r>
              <a:rPr lang="en-US" sz="1600" dirty="0">
                <a:latin typeface="Arial"/>
                <a:ea typeface="Arial"/>
                <a:cs typeface="Arial"/>
                <a:sym typeface="Arial"/>
              </a:rPr>
              <a:t>●	</a:t>
            </a:r>
            <a:r>
              <a:rPr lang="en-US" sz="1600" b="1" dirty="0">
                <a:solidFill>
                  <a:srgbClr val="FFC000"/>
                </a:solidFill>
                <a:latin typeface="Arial"/>
                <a:ea typeface="Arial"/>
                <a:cs typeface="Arial"/>
                <a:sym typeface="Arial"/>
              </a:rPr>
              <a:t>Location</a:t>
            </a:r>
          </a:p>
          <a:p>
            <a:pPr marL="744538" lvl="1" indent="-287338" defTabSz="1084263">
              <a:spcBef>
                <a:spcPts val="0"/>
              </a:spcBef>
              <a:buNone/>
            </a:pPr>
            <a:r>
              <a:rPr lang="en-US" sz="1600" dirty="0">
                <a:latin typeface="Arial"/>
                <a:ea typeface="Arial"/>
                <a:cs typeface="Arial"/>
                <a:sym typeface="Arial"/>
              </a:rPr>
              <a:t>o	Countries</a:t>
            </a:r>
          </a:p>
          <a:p>
            <a:pPr marL="1201738" lvl="2" indent="-287338" defTabSz="1084263">
              <a:spcBef>
                <a:spcPts val="0"/>
              </a:spcBef>
              <a:spcAft>
                <a:spcPts val="600"/>
              </a:spcAft>
              <a:buNone/>
            </a:pPr>
            <a:r>
              <a:rPr lang="en-US" sz="1600" dirty="0">
                <a:latin typeface="Arial"/>
                <a:ea typeface="Arial"/>
                <a:cs typeface="Arial"/>
                <a:sym typeface="Arial"/>
              </a:rPr>
              <a:t>▪	American football is very popular in the United States while rugby is popular in New Zealand.</a:t>
            </a:r>
          </a:p>
          <a:p>
            <a:pPr marL="744538" lvl="1" indent="-287338" defTabSz="1084263">
              <a:spcBef>
                <a:spcPts val="0"/>
              </a:spcBef>
              <a:spcAft>
                <a:spcPts val="600"/>
              </a:spcAft>
              <a:buNone/>
            </a:pPr>
            <a:r>
              <a:rPr lang="en-US" sz="1600" dirty="0">
                <a:latin typeface="Arial"/>
                <a:ea typeface="Arial"/>
                <a:cs typeface="Arial"/>
                <a:sym typeface="Arial"/>
              </a:rPr>
              <a:t>o	Geographic regions</a:t>
            </a:r>
          </a:p>
          <a:p>
            <a:pPr marL="1201738" lvl="2" indent="-287338" defTabSz="1084263">
              <a:spcBef>
                <a:spcPts val="0"/>
              </a:spcBef>
              <a:spcAft>
                <a:spcPts val="600"/>
              </a:spcAft>
              <a:buNone/>
            </a:pPr>
            <a:r>
              <a:rPr lang="en-US" sz="1600" dirty="0">
                <a:latin typeface="Arial"/>
                <a:ea typeface="Arial"/>
                <a:cs typeface="Arial"/>
                <a:sym typeface="Arial"/>
              </a:rPr>
              <a:t>▪   North, South, East and West regions of the United States</a:t>
            </a:r>
          </a:p>
          <a:p>
            <a:pPr marL="1201738" lvl="2" indent="-287338" defTabSz="1084263">
              <a:spcBef>
                <a:spcPts val="0"/>
              </a:spcBef>
              <a:spcAft>
                <a:spcPts val="600"/>
              </a:spcAft>
            </a:pPr>
            <a:r>
              <a:rPr lang="en-US" sz="1600" dirty="0">
                <a:latin typeface="Arial"/>
                <a:ea typeface="Arial"/>
                <a:cs typeface="Arial"/>
                <a:sym typeface="Arial"/>
              </a:rPr>
              <a:t>Nearly one out of every three people in the U.S. that watch baseball on television live in Southern states</a:t>
            </a:r>
          </a:p>
          <a:p>
            <a:pPr marL="457200" lvl="1" indent="0">
              <a:spcBef>
                <a:spcPts val="0"/>
              </a:spcBef>
              <a:spcAft>
                <a:spcPts val="1600"/>
              </a:spcAft>
              <a:buNone/>
            </a:pPr>
            <a:r>
              <a:rPr lang="en-US" sz="1600" dirty="0">
                <a:latin typeface="Arial"/>
                <a:ea typeface="Arial"/>
                <a:cs typeface="Arial"/>
                <a:sym typeface="Arial"/>
              </a:rPr>
              <a:t>o	Zip codes</a:t>
            </a:r>
            <a:endParaRPr sz="1600"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36660623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FORMS OF SEGMENTATION</a:t>
            </a:r>
            <a:br>
              <a:rPr lang="en-US" b="1" dirty="0">
                <a:latin typeface="Arial"/>
                <a:ea typeface="Arial"/>
                <a:cs typeface="Arial"/>
                <a:sym typeface="Arial"/>
              </a:rPr>
            </a:br>
            <a:r>
              <a:rPr lang="en-US" sz="2000" b="1" dirty="0">
                <a:solidFill>
                  <a:schemeClr val="bg1"/>
                </a:solidFill>
                <a:latin typeface="Arial"/>
                <a:ea typeface="Arial"/>
                <a:cs typeface="Arial"/>
                <a:sym typeface="Arial"/>
              </a:rPr>
              <a:t>Geographic</a:t>
            </a:r>
            <a:r>
              <a:rPr lang="en-US" b="1" dirty="0">
                <a:latin typeface="Arial"/>
                <a:ea typeface="Arial"/>
                <a:cs typeface="Arial"/>
                <a:sym typeface="Arial"/>
              </a:rPr>
              <a:t> </a:t>
            </a:r>
            <a:endParaRPr b="1" dirty="0">
              <a:latin typeface="Arial"/>
              <a:ea typeface="Arial"/>
              <a:cs typeface="Arial"/>
              <a:sym typeface="Arial"/>
            </a:endParaRPr>
          </a:p>
        </p:txBody>
      </p:sp>
      <p:sp>
        <p:nvSpPr>
          <p:cNvPr id="172" name="Google Shape;172;p39"/>
          <p:cNvSpPr txBox="1">
            <a:spLocks noGrp="1"/>
          </p:cNvSpPr>
          <p:nvPr>
            <p:ph type="body" idx="1"/>
          </p:nvPr>
        </p:nvSpPr>
        <p:spPr>
          <a:xfrm>
            <a:off x="938500" y="1451022"/>
            <a:ext cx="7172100" cy="3190903"/>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US" sz="1600" dirty="0">
                <a:latin typeface="Arial"/>
                <a:ea typeface="Arial"/>
                <a:cs typeface="Arial"/>
                <a:sym typeface="Arial"/>
              </a:rPr>
              <a:t>Types of geographic segmentation: </a:t>
            </a:r>
          </a:p>
          <a:p>
            <a:pPr marL="0" lvl="0" indent="0" algn="l" defTabSz="395288" rtl="0">
              <a:spcBef>
                <a:spcPts val="0"/>
              </a:spcBef>
              <a:spcAft>
                <a:spcPts val="600"/>
              </a:spcAft>
              <a:buNone/>
            </a:pPr>
            <a:r>
              <a:rPr lang="en-US" sz="1600" dirty="0">
                <a:latin typeface="Arial"/>
                <a:ea typeface="Arial"/>
                <a:cs typeface="Arial"/>
                <a:sym typeface="Arial"/>
              </a:rPr>
              <a:t>●	</a:t>
            </a:r>
            <a:r>
              <a:rPr lang="en-US" sz="1600" b="1" dirty="0">
                <a:solidFill>
                  <a:srgbClr val="FFC000"/>
                </a:solidFill>
                <a:latin typeface="Arial"/>
                <a:ea typeface="Arial"/>
                <a:cs typeface="Arial"/>
                <a:sym typeface="Arial"/>
              </a:rPr>
              <a:t>Geographic characteristics</a:t>
            </a:r>
          </a:p>
          <a:p>
            <a:pPr marL="744538" lvl="1" indent="-287338" defTabSz="1084263">
              <a:spcBef>
                <a:spcPts val="0"/>
              </a:spcBef>
              <a:spcAft>
                <a:spcPts val="600"/>
              </a:spcAft>
              <a:buNone/>
            </a:pPr>
            <a:r>
              <a:rPr lang="en-US" sz="1600" dirty="0">
                <a:latin typeface="Arial"/>
                <a:ea typeface="Arial"/>
                <a:cs typeface="Arial"/>
                <a:sym typeface="Arial"/>
              </a:rPr>
              <a:t>o	Climate</a:t>
            </a:r>
          </a:p>
          <a:p>
            <a:pPr marL="744538" lvl="1" indent="-287338" defTabSz="1084263">
              <a:spcBef>
                <a:spcPts val="0"/>
              </a:spcBef>
              <a:spcAft>
                <a:spcPts val="1800"/>
              </a:spcAft>
              <a:buNone/>
            </a:pPr>
            <a:r>
              <a:rPr lang="en-US" sz="1600" dirty="0">
                <a:latin typeface="Arial"/>
                <a:ea typeface="Arial"/>
                <a:cs typeface="Arial"/>
                <a:sym typeface="Arial"/>
              </a:rPr>
              <a:t>o	Population</a:t>
            </a:r>
          </a:p>
          <a:p>
            <a:pPr marL="0" lvl="1" indent="0" defTabSz="1084263">
              <a:spcBef>
                <a:spcPts val="0"/>
              </a:spcBef>
              <a:spcAft>
                <a:spcPts val="600"/>
              </a:spcAft>
              <a:buNone/>
            </a:pPr>
            <a:r>
              <a:rPr lang="en-US" sz="1600" dirty="0">
                <a:latin typeface="Arial"/>
                <a:ea typeface="Arial"/>
                <a:cs typeface="Arial"/>
                <a:sym typeface="Arial"/>
              </a:rPr>
              <a:t>Sports consumers are characteristically loyal to particular regions.  Most sports teams enjoy higher levels of fandom in the immediate geographic area for which their team calls “home.”  However, a variety of factors can influence the overall popularity (and subsequent fandom) of sports teams on a national and global scale</a:t>
            </a: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13902775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FORMS OF SEGMENTATION</a:t>
            </a:r>
            <a:br>
              <a:rPr lang="en-US" b="1" dirty="0">
                <a:latin typeface="Arial"/>
                <a:ea typeface="Arial"/>
                <a:cs typeface="Arial"/>
                <a:sym typeface="Arial"/>
              </a:rPr>
            </a:br>
            <a:r>
              <a:rPr lang="en-US" sz="2000" b="1" dirty="0">
                <a:solidFill>
                  <a:schemeClr val="bg1"/>
                </a:solidFill>
                <a:latin typeface="Arial"/>
                <a:ea typeface="Arial"/>
                <a:cs typeface="Arial"/>
                <a:sym typeface="Arial"/>
              </a:rPr>
              <a:t>Geographic</a:t>
            </a:r>
            <a:r>
              <a:rPr lang="en-US" b="1" dirty="0">
                <a:latin typeface="Arial"/>
                <a:ea typeface="Arial"/>
                <a:cs typeface="Arial"/>
                <a:sym typeface="Arial"/>
              </a:rPr>
              <a:t> </a:t>
            </a:r>
            <a:endParaRPr b="1" dirty="0">
              <a:latin typeface="Arial"/>
              <a:ea typeface="Arial"/>
              <a:cs typeface="Arial"/>
              <a:sym typeface="Arial"/>
            </a:endParaRPr>
          </a:p>
        </p:txBody>
      </p:sp>
      <p:sp>
        <p:nvSpPr>
          <p:cNvPr id="172" name="Google Shape;172;p39"/>
          <p:cNvSpPr txBox="1">
            <a:spLocks noGrp="1"/>
          </p:cNvSpPr>
          <p:nvPr>
            <p:ph type="body" idx="1"/>
          </p:nvPr>
        </p:nvSpPr>
        <p:spPr>
          <a:xfrm>
            <a:off x="3406123" y="1554528"/>
            <a:ext cx="5120639" cy="263531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US" sz="1600" dirty="0">
                <a:latin typeface="Arial"/>
                <a:ea typeface="Arial"/>
                <a:cs typeface="Arial"/>
                <a:sym typeface="Arial"/>
              </a:rPr>
              <a:t>The Dallas Cowboys have historically been referred to as “America’s Team”</a:t>
            </a:r>
          </a:p>
          <a:p>
            <a:pPr marL="0" lvl="0" indent="0" algn="l" rtl="0">
              <a:spcBef>
                <a:spcPts val="0"/>
              </a:spcBef>
              <a:spcAft>
                <a:spcPts val="1600"/>
              </a:spcAft>
              <a:buNone/>
            </a:pPr>
            <a:r>
              <a:rPr lang="en-US" sz="1600" dirty="0">
                <a:latin typeface="Arial"/>
                <a:ea typeface="Arial"/>
                <a:cs typeface="Arial"/>
                <a:sym typeface="Arial"/>
              </a:rPr>
              <a:t>However, a 2016 poll suggests just 27% of fans today actually consider the Cowboys to be deserving of the moniker while 64% said they did not deserve that designation</a:t>
            </a:r>
          </a:p>
          <a:p>
            <a:pPr marL="0" lvl="0" indent="0" algn="l" rtl="0">
              <a:spcBef>
                <a:spcPts val="0"/>
              </a:spcBef>
              <a:spcAft>
                <a:spcPts val="1600"/>
              </a:spcAft>
              <a:buNone/>
            </a:pPr>
            <a:r>
              <a:rPr lang="en-US" sz="1600" dirty="0">
                <a:latin typeface="Arial"/>
                <a:ea typeface="Arial"/>
                <a:cs typeface="Arial"/>
                <a:sym typeface="Arial"/>
              </a:rPr>
              <a:t>According to the same poll, the most popular NFL team nationally is actually the Green Bay Packers</a:t>
            </a: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pic>
        <p:nvPicPr>
          <p:cNvPr id="10" name="Picture 9" descr="Shape&#10;&#10;Description automatically generated">
            <a:extLst>
              <a:ext uri="{FF2B5EF4-FFF2-40B4-BE49-F238E27FC236}">
                <a16:creationId xmlns:a16="http://schemas.microsoft.com/office/drawing/2014/main" id="{F6A7FD51-03E7-984F-B0B7-414447673BAC}"/>
              </a:ext>
            </a:extLst>
          </p:cNvPr>
          <p:cNvPicPr>
            <a:picLocks noChangeAspect="1"/>
          </p:cNvPicPr>
          <p:nvPr/>
        </p:nvPicPr>
        <p:blipFill>
          <a:blip r:embed="rId4"/>
          <a:stretch>
            <a:fillRect/>
          </a:stretch>
        </p:blipFill>
        <p:spPr>
          <a:xfrm>
            <a:off x="1026200" y="1642488"/>
            <a:ext cx="1976754" cy="2459390"/>
          </a:xfrm>
          <a:prstGeom prst="rect">
            <a:avLst/>
          </a:prstGeom>
        </p:spPr>
      </p:pic>
    </p:spTree>
    <p:extLst>
      <p:ext uri="{BB962C8B-B14F-4D97-AF65-F5344CB8AC3E}">
        <p14:creationId xmlns:p14="http://schemas.microsoft.com/office/powerpoint/2010/main" val="30168151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38"/>
          <p:cNvSpPr txBox="1">
            <a:spLocks noGrp="1"/>
          </p:cNvSpPr>
          <p:nvPr>
            <p:ph type="ctrTitle"/>
          </p:nvPr>
        </p:nvSpPr>
        <p:spPr>
          <a:xfrm>
            <a:off x="1185333" y="776055"/>
            <a:ext cx="6750756" cy="644700"/>
          </a:xfrm>
          <a:prstGeom prst="rect">
            <a:avLst/>
          </a:prstGeom>
          <a:effectLst>
            <a:outerShdw blurRad="142875" dist="19050" dir="8760000" algn="bl" rotWithShape="0">
              <a:srgbClr val="76A5AF">
                <a:alpha val="50000"/>
              </a:srgbClr>
            </a:outerShdw>
          </a:effectLst>
        </p:spPr>
        <p:txBody>
          <a:bodyPr spcFirstLastPara="1" wrap="square" lIns="91425" tIns="91425" rIns="91425" bIns="91425" anchor="b" anchorCtr="0">
            <a:noAutofit/>
          </a:bodyPr>
          <a:lstStyle/>
          <a:p>
            <a:pPr marL="0" lvl="0" indent="0" algn="ctr" rtl="0">
              <a:spcBef>
                <a:spcPts val="0"/>
              </a:spcBef>
              <a:spcAft>
                <a:spcPts val="0"/>
              </a:spcAft>
              <a:buNone/>
            </a:pPr>
            <a:r>
              <a:rPr lang="en-US" dirty="0">
                <a:latin typeface="Arial"/>
                <a:ea typeface="Arial"/>
                <a:cs typeface="Arial"/>
                <a:sym typeface="Arial"/>
              </a:rPr>
              <a:t>MARKET SEGMENTATION</a:t>
            </a:r>
          </a:p>
        </p:txBody>
      </p:sp>
      <p:sp>
        <p:nvSpPr>
          <p:cNvPr id="163" name="Google Shape;163;p38"/>
          <p:cNvSpPr txBox="1">
            <a:spLocks noGrp="1"/>
          </p:cNvSpPr>
          <p:nvPr>
            <p:ph type="ctrTitle"/>
          </p:nvPr>
        </p:nvSpPr>
        <p:spPr>
          <a:xfrm>
            <a:off x="1374181" y="1673571"/>
            <a:ext cx="6373059" cy="1939951"/>
          </a:xfrm>
          <a:prstGeom prst="rect">
            <a:avLst/>
          </a:prstGeom>
          <a:effectLst>
            <a:outerShdw blurRad="100013" dist="19050" dir="8460000" algn="bl" rotWithShape="0">
              <a:srgbClr val="76A5AF">
                <a:alpha val="50000"/>
              </a:srgbClr>
            </a:outerShdw>
          </a:effectLst>
        </p:spPr>
        <p:txBody>
          <a:bodyPr spcFirstLastPara="1" wrap="square" lIns="91425" tIns="91425" rIns="91425" bIns="91425" anchor="b" anchorCtr="0">
            <a:noAutofit/>
          </a:bodyPr>
          <a:lstStyle/>
          <a:p>
            <a:pPr marL="0" lvl="0" indent="0" algn="ctr" rtl="0">
              <a:spcBef>
                <a:spcPts val="0"/>
              </a:spcBef>
              <a:spcAft>
                <a:spcPts val="0"/>
              </a:spcAft>
              <a:buNone/>
            </a:pPr>
            <a:r>
              <a:rPr lang="en-US" sz="2000" dirty="0">
                <a:solidFill>
                  <a:schemeClr val="accent1"/>
                </a:solidFill>
                <a:latin typeface="Arial"/>
                <a:cs typeface="Arial"/>
                <a:sym typeface="Arial"/>
              </a:rPr>
              <a:t>Market</a:t>
            </a:r>
            <a:r>
              <a:rPr lang="en-US" sz="2000" b="0" dirty="0">
                <a:latin typeface="Arial"/>
                <a:ea typeface="Arial"/>
                <a:cs typeface="Arial"/>
                <a:sym typeface="Arial"/>
              </a:rPr>
              <a:t> </a:t>
            </a:r>
            <a:r>
              <a:rPr lang="en-US" sz="2000" dirty="0">
                <a:solidFill>
                  <a:schemeClr val="accent1"/>
                </a:solidFill>
                <a:latin typeface="Arial"/>
                <a:cs typeface="Arial"/>
                <a:sym typeface="Arial"/>
              </a:rPr>
              <a:t>segmentation</a:t>
            </a:r>
            <a:r>
              <a:rPr lang="en-US" sz="2000" b="0" dirty="0">
                <a:latin typeface="Arial"/>
                <a:ea typeface="Arial"/>
                <a:cs typeface="Arial"/>
                <a:sym typeface="Arial"/>
              </a:rPr>
              <a:t> is the process of dividing a target market into smaller, specific categories grouped together by shared characteristics. This process helps a sports and entertainment organization to define and understand the target audience.</a:t>
            </a:r>
            <a:endParaRPr sz="2000" b="0" dirty="0">
              <a:latin typeface="Arial"/>
              <a:ea typeface="Arial"/>
              <a:cs typeface="Arial"/>
              <a:sym typeface="Arial"/>
            </a:endParaRPr>
          </a:p>
        </p:txBody>
      </p:sp>
      <p:cxnSp>
        <p:nvCxnSpPr>
          <p:cNvPr id="164" name="Google Shape;164;p38"/>
          <p:cNvCxnSpPr/>
          <p:nvPr/>
        </p:nvCxnSpPr>
        <p:spPr>
          <a:xfrm>
            <a:off x="3190500" y="1594327"/>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65" name="Google Shape;165;p3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66" name="Google Shape;166;p38"/>
          <p:cNvSpPr txBox="1"/>
          <p:nvPr/>
        </p:nvSpPr>
        <p:spPr>
          <a:xfrm>
            <a:off x="5577150" y="4689025"/>
            <a:ext cx="2505900" cy="3849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700">
                <a:solidFill>
                  <a:schemeClr val="accent5"/>
                </a:solidFill>
              </a:rPr>
              <a:t>©</a:t>
            </a:r>
            <a:r>
              <a:rPr lang="en" sz="1300">
                <a:solidFill>
                  <a:schemeClr val="accent5"/>
                </a:solidFill>
              </a:rPr>
              <a:t> </a:t>
            </a:r>
            <a:r>
              <a:rPr lang="en" sz="700">
                <a:solidFill>
                  <a:schemeClr val="accent5"/>
                </a:solidFill>
              </a:rPr>
              <a:t>Copyright 2021. Sports Career Consulting, LLC.</a:t>
            </a:r>
            <a:endParaRPr sz="700">
              <a:solidFill>
                <a:schemeClr val="accent5"/>
              </a:solidFill>
            </a:endParaRPr>
          </a:p>
        </p:txBody>
      </p:sp>
    </p:spTree>
    <p:extLst>
      <p:ext uri="{BB962C8B-B14F-4D97-AF65-F5344CB8AC3E}">
        <p14:creationId xmlns:p14="http://schemas.microsoft.com/office/powerpoint/2010/main" val="42729558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4617"/>
        <p:cNvGrpSpPr/>
        <p:nvPr/>
      </p:nvGrpSpPr>
      <p:grpSpPr>
        <a:xfrm>
          <a:off x="0" y="0"/>
          <a:ext cx="0" cy="0"/>
          <a:chOff x="0" y="0"/>
          <a:chExt cx="0" cy="0"/>
        </a:xfrm>
      </p:grpSpPr>
      <p:pic>
        <p:nvPicPr>
          <p:cNvPr id="14619" name="Google Shape;14619;p91"/>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4620" name="Google Shape;14620;p9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pic>
        <p:nvPicPr>
          <p:cNvPr id="3" name="Picture 2">
            <a:extLst>
              <a:ext uri="{FF2B5EF4-FFF2-40B4-BE49-F238E27FC236}">
                <a16:creationId xmlns:a16="http://schemas.microsoft.com/office/drawing/2014/main" id="{4394A538-E812-48E8-9A7A-656E1701ABE4}"/>
              </a:ext>
            </a:extLst>
          </p:cNvPr>
          <p:cNvPicPr>
            <a:picLocks noChangeAspect="1"/>
          </p:cNvPicPr>
          <p:nvPr/>
        </p:nvPicPr>
        <p:blipFill>
          <a:blip r:embed="rId4"/>
          <a:stretch>
            <a:fillRect/>
          </a:stretch>
        </p:blipFill>
        <p:spPr>
          <a:xfrm>
            <a:off x="3395370" y="2300949"/>
            <a:ext cx="2353260" cy="81693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93"/>
        <p:cNvGrpSpPr/>
        <p:nvPr/>
      </p:nvGrpSpPr>
      <p:grpSpPr>
        <a:xfrm>
          <a:off x="0" y="0"/>
          <a:ext cx="0" cy="0"/>
          <a:chOff x="0" y="0"/>
          <a:chExt cx="0" cy="0"/>
        </a:xfrm>
      </p:grpSpPr>
      <p:sp>
        <p:nvSpPr>
          <p:cNvPr id="294" name="Google Shape;294;p49"/>
          <p:cNvSpPr txBox="1">
            <a:spLocks noGrp="1"/>
          </p:cNvSpPr>
          <p:nvPr>
            <p:ph type="title"/>
          </p:nvPr>
        </p:nvSpPr>
        <p:spPr>
          <a:xfrm>
            <a:off x="4571720" y="408100"/>
            <a:ext cx="4130130" cy="935278"/>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sz="2000" b="1" dirty="0">
                <a:latin typeface="Arial"/>
                <a:ea typeface="Arial"/>
                <a:cs typeface="Arial"/>
                <a:sym typeface="Arial"/>
              </a:rPr>
              <a:t>FORMS OF SEGMENTATION</a:t>
            </a:r>
            <a:endParaRPr sz="2000" b="1" dirty="0">
              <a:latin typeface="Arial"/>
              <a:ea typeface="Arial"/>
              <a:cs typeface="Arial"/>
              <a:sym typeface="Arial"/>
            </a:endParaRPr>
          </a:p>
        </p:txBody>
      </p:sp>
      <p:sp>
        <p:nvSpPr>
          <p:cNvPr id="295" name="Google Shape;295;p49"/>
          <p:cNvSpPr txBox="1">
            <a:spLocks noGrp="1"/>
          </p:cNvSpPr>
          <p:nvPr>
            <p:ph type="body" idx="1"/>
          </p:nvPr>
        </p:nvSpPr>
        <p:spPr>
          <a:xfrm>
            <a:off x="4571720" y="1660599"/>
            <a:ext cx="4130129" cy="2267933"/>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US" dirty="0">
                <a:latin typeface="Arial"/>
                <a:ea typeface="Arial"/>
                <a:cs typeface="Arial"/>
                <a:sym typeface="Arial"/>
              </a:rPr>
              <a:t>There are four primary types of market segmentation:</a:t>
            </a:r>
          </a:p>
          <a:p>
            <a:pPr marL="0" lvl="0" indent="0" algn="l" defTabSz="338138" rtl="0">
              <a:spcBef>
                <a:spcPts val="0"/>
              </a:spcBef>
              <a:spcAft>
                <a:spcPts val="600"/>
              </a:spcAft>
              <a:buNone/>
            </a:pPr>
            <a:r>
              <a:rPr lang="en-US" dirty="0">
                <a:latin typeface="Arial"/>
                <a:ea typeface="Arial"/>
                <a:cs typeface="Arial"/>
                <a:sym typeface="Arial"/>
              </a:rPr>
              <a:t>1.	Demographic</a:t>
            </a:r>
          </a:p>
          <a:p>
            <a:pPr marL="0" lvl="0" indent="0" algn="l" defTabSz="338138" rtl="0">
              <a:spcBef>
                <a:spcPts val="0"/>
              </a:spcBef>
              <a:spcAft>
                <a:spcPts val="600"/>
              </a:spcAft>
              <a:buNone/>
            </a:pPr>
            <a:r>
              <a:rPr lang="en-US" dirty="0">
                <a:latin typeface="Arial"/>
                <a:ea typeface="Arial"/>
                <a:cs typeface="Arial"/>
                <a:sym typeface="Arial"/>
              </a:rPr>
              <a:t>2.	Psychographic</a:t>
            </a:r>
          </a:p>
          <a:p>
            <a:pPr marL="0" lvl="0" indent="0" algn="l" defTabSz="338138" rtl="0">
              <a:spcBef>
                <a:spcPts val="0"/>
              </a:spcBef>
              <a:spcAft>
                <a:spcPts val="600"/>
              </a:spcAft>
              <a:buNone/>
            </a:pPr>
            <a:r>
              <a:rPr lang="en-US" dirty="0">
                <a:latin typeface="Arial"/>
                <a:ea typeface="Arial"/>
                <a:cs typeface="Arial"/>
                <a:sym typeface="Arial"/>
              </a:rPr>
              <a:t>3.	Behavioral</a:t>
            </a:r>
          </a:p>
          <a:p>
            <a:pPr marL="0" lvl="0" indent="0" algn="l" defTabSz="338138" rtl="0">
              <a:spcBef>
                <a:spcPts val="0"/>
              </a:spcBef>
              <a:spcAft>
                <a:spcPts val="600"/>
              </a:spcAft>
              <a:buNone/>
            </a:pPr>
            <a:r>
              <a:rPr lang="en-US" dirty="0">
                <a:latin typeface="Arial"/>
                <a:ea typeface="Arial"/>
                <a:cs typeface="Arial"/>
                <a:sym typeface="Arial"/>
              </a:rPr>
              <a:t>4.	Geographic</a:t>
            </a:r>
          </a:p>
          <a:p>
            <a:pPr marL="0" lvl="0" indent="0" algn="l" rtl="0">
              <a:spcBef>
                <a:spcPts val="0"/>
              </a:spcBef>
              <a:spcAft>
                <a:spcPts val="1600"/>
              </a:spcAft>
              <a:buNone/>
            </a:pPr>
            <a:endParaRPr dirty="0">
              <a:latin typeface="Arial"/>
              <a:ea typeface="Arial"/>
              <a:cs typeface="Arial"/>
              <a:sym typeface="Arial"/>
            </a:endParaRPr>
          </a:p>
        </p:txBody>
      </p:sp>
      <p:cxnSp>
        <p:nvCxnSpPr>
          <p:cNvPr id="296" name="Google Shape;296;p49"/>
          <p:cNvCxnSpPr>
            <a:cxnSpLocks/>
          </p:cNvCxnSpPr>
          <p:nvPr/>
        </p:nvCxnSpPr>
        <p:spPr>
          <a:xfrm>
            <a:off x="4322039" y="835378"/>
            <a:ext cx="0" cy="3093155"/>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98" name="Google Shape;298;p4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99" name="Google Shape;299;p4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pic>
        <p:nvPicPr>
          <p:cNvPr id="2" name="Picture 1">
            <a:extLst>
              <a:ext uri="{FF2B5EF4-FFF2-40B4-BE49-F238E27FC236}">
                <a16:creationId xmlns:a16="http://schemas.microsoft.com/office/drawing/2014/main" id="{3AEEB8DA-4CA8-4504-8AE5-A9F676C2F0B4}"/>
              </a:ext>
            </a:extLst>
          </p:cNvPr>
          <p:cNvPicPr>
            <a:picLocks noChangeAspect="1"/>
          </p:cNvPicPr>
          <p:nvPr/>
        </p:nvPicPr>
        <p:blipFill>
          <a:blip r:embed="rId4"/>
          <a:stretch>
            <a:fillRect/>
          </a:stretch>
        </p:blipFill>
        <p:spPr>
          <a:xfrm>
            <a:off x="442150" y="656637"/>
            <a:ext cx="3450635" cy="3450635"/>
          </a:xfrm>
          <a:prstGeom prst="rect">
            <a:avLst/>
          </a:prstGeom>
        </p:spPr>
      </p:pic>
    </p:spTree>
    <p:extLst>
      <p:ext uri="{BB962C8B-B14F-4D97-AF65-F5344CB8AC3E}">
        <p14:creationId xmlns:p14="http://schemas.microsoft.com/office/powerpoint/2010/main" val="40490613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636349"/>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FORMS OF SEGMENTATION</a:t>
            </a:r>
            <a:br>
              <a:rPr lang="en-US" b="1" dirty="0">
                <a:latin typeface="Arial"/>
                <a:ea typeface="Arial"/>
                <a:cs typeface="Arial"/>
                <a:sym typeface="Arial"/>
              </a:rPr>
            </a:br>
            <a:br>
              <a:rPr lang="en-US" b="1" dirty="0">
                <a:latin typeface="Arial"/>
                <a:ea typeface="Arial"/>
                <a:cs typeface="Arial"/>
                <a:sym typeface="Arial"/>
              </a:rPr>
            </a:br>
            <a:r>
              <a:rPr lang="en-US" sz="2000" b="1" dirty="0">
                <a:latin typeface="Arial"/>
                <a:ea typeface="Arial"/>
                <a:cs typeface="Arial"/>
                <a:sym typeface="Arial"/>
              </a:rPr>
              <a:t> </a:t>
            </a:r>
            <a:endParaRPr sz="2000" b="1" dirty="0">
              <a:latin typeface="Arial"/>
              <a:ea typeface="Arial"/>
              <a:cs typeface="Arial"/>
              <a:sym typeface="Arial"/>
            </a:endParaRPr>
          </a:p>
        </p:txBody>
      </p:sp>
      <p:sp>
        <p:nvSpPr>
          <p:cNvPr id="172" name="Google Shape;172;p39"/>
          <p:cNvSpPr txBox="1">
            <a:spLocks noGrp="1"/>
          </p:cNvSpPr>
          <p:nvPr>
            <p:ph type="body" idx="1"/>
          </p:nvPr>
        </p:nvSpPr>
        <p:spPr>
          <a:xfrm>
            <a:off x="925624" y="1625245"/>
            <a:ext cx="3704552" cy="3190903"/>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US" sz="1800" b="1" dirty="0">
                <a:solidFill>
                  <a:schemeClr val="accent1"/>
                </a:solidFill>
                <a:latin typeface="Arial"/>
                <a:cs typeface="Arial"/>
                <a:sym typeface="Arial"/>
              </a:rPr>
              <a:t>Demographic</a:t>
            </a:r>
            <a:r>
              <a:rPr lang="en-US" sz="1800" dirty="0">
                <a:latin typeface="Arial"/>
                <a:ea typeface="Arial"/>
                <a:cs typeface="Arial"/>
                <a:sym typeface="Arial"/>
              </a:rPr>
              <a:t> information provides descriptive classifications of consumers.  This is the </a:t>
            </a:r>
            <a:r>
              <a:rPr lang="en-US" sz="1800" dirty="0">
                <a:solidFill>
                  <a:srgbClr val="FFC000"/>
                </a:solidFill>
                <a:latin typeface="Arial"/>
                <a:ea typeface="Arial"/>
                <a:cs typeface="Arial"/>
                <a:sym typeface="Arial"/>
              </a:rPr>
              <a:t>most common form </a:t>
            </a:r>
            <a:r>
              <a:rPr lang="en-US" sz="1800" dirty="0">
                <a:latin typeface="Arial"/>
                <a:ea typeface="Arial"/>
                <a:cs typeface="Arial"/>
                <a:sym typeface="Arial"/>
              </a:rPr>
              <a:t>of segmentation.  Demographic information, comparatively, is more accessible and less expensive to obtain. </a:t>
            </a:r>
            <a:endParaRPr sz="1800"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pic>
        <p:nvPicPr>
          <p:cNvPr id="8" name="Picture 6">
            <a:extLst>
              <a:ext uri="{FF2B5EF4-FFF2-40B4-BE49-F238E27FC236}">
                <a16:creationId xmlns:a16="http://schemas.microsoft.com/office/drawing/2014/main" id="{FED3992C-B84C-164C-B78E-6EC76B46962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5359179" y="1625244"/>
            <a:ext cx="3167583" cy="2062889"/>
          </a:xfrm>
          <a:prstGeom prst="rect">
            <a:avLst/>
          </a:prstGeom>
        </p:spPr>
      </p:pic>
      <p:sp>
        <p:nvSpPr>
          <p:cNvPr id="2" name="Rectangle 1">
            <a:extLst>
              <a:ext uri="{FF2B5EF4-FFF2-40B4-BE49-F238E27FC236}">
                <a16:creationId xmlns:a16="http://schemas.microsoft.com/office/drawing/2014/main" id="{B98E1693-FFED-4043-9790-416A390C2B5A}"/>
              </a:ext>
            </a:extLst>
          </p:cNvPr>
          <p:cNvSpPr/>
          <p:nvPr/>
        </p:nvSpPr>
        <p:spPr>
          <a:xfrm>
            <a:off x="925624" y="990410"/>
            <a:ext cx="3646376" cy="400110"/>
          </a:xfrm>
          <a:prstGeom prst="rect">
            <a:avLst/>
          </a:prstGeom>
        </p:spPr>
        <p:txBody>
          <a:bodyPr wrap="square">
            <a:spAutoFit/>
          </a:bodyPr>
          <a:lstStyle/>
          <a:p>
            <a:r>
              <a:rPr lang="en-US" sz="2000" b="1" dirty="0">
                <a:solidFill>
                  <a:schemeClr val="bg1"/>
                </a:solidFill>
              </a:rPr>
              <a:t>Demographic Segmentation</a:t>
            </a:r>
            <a:endParaRPr lang="en-US" sz="2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FORMS OF SEGMENTATION</a:t>
            </a:r>
            <a:br>
              <a:rPr lang="en-US" b="1" dirty="0">
                <a:latin typeface="Arial"/>
                <a:ea typeface="Arial"/>
                <a:cs typeface="Arial"/>
                <a:sym typeface="Arial"/>
              </a:rPr>
            </a:br>
            <a:r>
              <a:rPr lang="en-US" sz="2000" b="1" dirty="0">
                <a:solidFill>
                  <a:schemeClr val="bg1"/>
                </a:solidFill>
                <a:latin typeface="Arial"/>
                <a:ea typeface="Arial"/>
                <a:cs typeface="Arial"/>
                <a:sym typeface="Arial"/>
              </a:rPr>
              <a:t>Demographics</a:t>
            </a:r>
            <a:r>
              <a:rPr lang="en-US" b="1" dirty="0">
                <a:latin typeface="Arial"/>
                <a:ea typeface="Arial"/>
                <a:cs typeface="Arial"/>
                <a:sym typeface="Arial"/>
              </a:rPr>
              <a:t> </a:t>
            </a:r>
            <a:endParaRPr b="1" dirty="0">
              <a:latin typeface="Arial"/>
              <a:ea typeface="Arial"/>
              <a:cs typeface="Arial"/>
              <a:sym typeface="Arial"/>
            </a:endParaRPr>
          </a:p>
        </p:txBody>
      </p:sp>
      <p:sp>
        <p:nvSpPr>
          <p:cNvPr id="172" name="Google Shape;172;p39"/>
          <p:cNvSpPr txBox="1">
            <a:spLocks noGrp="1"/>
          </p:cNvSpPr>
          <p:nvPr>
            <p:ph type="body" idx="1"/>
          </p:nvPr>
        </p:nvSpPr>
        <p:spPr>
          <a:xfrm>
            <a:off x="938500" y="1451022"/>
            <a:ext cx="7172100" cy="3190903"/>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US" sz="1600" dirty="0">
                <a:latin typeface="Arial"/>
                <a:ea typeface="Arial"/>
                <a:cs typeface="Arial"/>
                <a:sym typeface="Arial"/>
              </a:rPr>
              <a:t>Demographic segmentation focuses on information that can be measured: </a:t>
            </a:r>
          </a:p>
          <a:p>
            <a:pPr marL="0" lvl="0" indent="0" algn="l" rtl="0">
              <a:spcBef>
                <a:spcPts val="0"/>
              </a:spcBef>
              <a:spcAft>
                <a:spcPts val="1600"/>
              </a:spcAft>
              <a:buNone/>
            </a:pPr>
            <a:r>
              <a:rPr lang="en-US" sz="1600" dirty="0">
                <a:latin typeface="Arial"/>
                <a:ea typeface="Arial"/>
                <a:cs typeface="Arial"/>
                <a:sym typeface="Arial"/>
              </a:rPr>
              <a:t>●	Age</a:t>
            </a:r>
          </a:p>
          <a:p>
            <a:pPr marL="0" lvl="0" indent="0" algn="l" rtl="0">
              <a:spcBef>
                <a:spcPts val="0"/>
              </a:spcBef>
              <a:spcAft>
                <a:spcPts val="1600"/>
              </a:spcAft>
              <a:buNone/>
            </a:pPr>
            <a:r>
              <a:rPr lang="en-US" sz="1600" dirty="0">
                <a:latin typeface="Arial"/>
                <a:ea typeface="Arial"/>
                <a:cs typeface="Arial"/>
                <a:sym typeface="Arial"/>
              </a:rPr>
              <a:t>●	Income</a:t>
            </a:r>
          </a:p>
          <a:p>
            <a:pPr marL="0" lvl="0" indent="0" algn="l" rtl="0">
              <a:spcBef>
                <a:spcPts val="0"/>
              </a:spcBef>
              <a:spcAft>
                <a:spcPts val="1600"/>
              </a:spcAft>
              <a:buNone/>
            </a:pPr>
            <a:r>
              <a:rPr lang="en-US" sz="1600" dirty="0">
                <a:latin typeface="Arial"/>
                <a:ea typeface="Arial"/>
                <a:cs typeface="Arial"/>
                <a:sym typeface="Arial"/>
              </a:rPr>
              <a:t>●	Household statistics</a:t>
            </a:r>
          </a:p>
          <a:p>
            <a:pPr marL="0" lvl="0" indent="0" algn="l" rtl="0">
              <a:spcBef>
                <a:spcPts val="0"/>
              </a:spcBef>
              <a:spcAft>
                <a:spcPts val="1600"/>
              </a:spcAft>
              <a:buNone/>
            </a:pPr>
            <a:r>
              <a:rPr lang="en-US" sz="1600" dirty="0">
                <a:latin typeface="Arial"/>
                <a:ea typeface="Arial"/>
                <a:cs typeface="Arial"/>
                <a:sym typeface="Arial"/>
              </a:rPr>
              <a:t>●	Occupation</a:t>
            </a:r>
          </a:p>
          <a:p>
            <a:pPr marL="0" lvl="0" indent="0" algn="l" rtl="0">
              <a:spcBef>
                <a:spcPts val="0"/>
              </a:spcBef>
              <a:spcAft>
                <a:spcPts val="1600"/>
              </a:spcAft>
              <a:buNone/>
            </a:pPr>
            <a:r>
              <a:rPr lang="en-US" sz="1600" dirty="0">
                <a:latin typeface="Arial"/>
                <a:ea typeface="Arial"/>
                <a:cs typeface="Arial"/>
                <a:sym typeface="Arial"/>
              </a:rPr>
              <a:t>●	Gender</a:t>
            </a:r>
          </a:p>
          <a:p>
            <a:pPr marL="0" lvl="0" indent="0" algn="l" rtl="0">
              <a:spcBef>
                <a:spcPts val="0"/>
              </a:spcBef>
              <a:spcAft>
                <a:spcPts val="1600"/>
              </a:spcAft>
              <a:buNone/>
            </a:pPr>
            <a:r>
              <a:rPr lang="en-US" sz="1600" dirty="0">
                <a:latin typeface="Arial"/>
                <a:ea typeface="Arial"/>
                <a:cs typeface="Arial"/>
                <a:sym typeface="Arial"/>
              </a:rPr>
              <a:t>●	Education</a:t>
            </a:r>
          </a:p>
          <a:p>
            <a:pPr marL="0" lvl="0" indent="0" algn="l" rtl="0">
              <a:spcBef>
                <a:spcPts val="0"/>
              </a:spcBef>
              <a:spcAft>
                <a:spcPts val="1600"/>
              </a:spcAft>
              <a:buNone/>
            </a:pPr>
            <a:endParaRPr sz="1600"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8244090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FORMS OF SEGMENTATION</a:t>
            </a:r>
            <a:br>
              <a:rPr lang="en-US" b="1" dirty="0">
                <a:latin typeface="Arial"/>
                <a:ea typeface="Arial"/>
                <a:cs typeface="Arial"/>
                <a:sym typeface="Arial"/>
              </a:rPr>
            </a:br>
            <a:r>
              <a:rPr lang="en-US" sz="2000" b="1" dirty="0">
                <a:solidFill>
                  <a:schemeClr val="bg1"/>
                </a:solidFill>
                <a:latin typeface="Arial"/>
                <a:ea typeface="Arial"/>
                <a:cs typeface="Arial"/>
                <a:sym typeface="Arial"/>
              </a:rPr>
              <a:t>Demographic</a:t>
            </a:r>
            <a:r>
              <a:rPr lang="en-US" sz="2000" b="1" dirty="0">
                <a:latin typeface="Arial"/>
                <a:ea typeface="Arial"/>
                <a:cs typeface="Arial"/>
                <a:sym typeface="Arial"/>
              </a:rPr>
              <a:t> </a:t>
            </a:r>
            <a:r>
              <a:rPr lang="en-US" sz="2000" b="1" dirty="0">
                <a:solidFill>
                  <a:schemeClr val="bg1"/>
                </a:solidFill>
                <a:latin typeface="Arial"/>
                <a:ea typeface="Arial"/>
                <a:cs typeface="Arial"/>
                <a:sym typeface="Arial"/>
              </a:rPr>
              <a:t>Segmentation</a:t>
            </a:r>
            <a:endParaRPr sz="2000" b="1" dirty="0">
              <a:solidFill>
                <a:schemeClr val="bg1"/>
              </a:solidFill>
              <a:latin typeface="Arial"/>
              <a:ea typeface="Arial"/>
              <a:cs typeface="Arial"/>
              <a:sym typeface="Arial"/>
            </a:endParaRPr>
          </a:p>
        </p:txBody>
      </p:sp>
      <p:sp>
        <p:nvSpPr>
          <p:cNvPr id="172" name="Google Shape;172;p39"/>
          <p:cNvSpPr txBox="1">
            <a:spLocks noGrp="1"/>
          </p:cNvSpPr>
          <p:nvPr>
            <p:ph type="body" idx="1"/>
          </p:nvPr>
        </p:nvSpPr>
        <p:spPr>
          <a:xfrm>
            <a:off x="938500" y="1451022"/>
            <a:ext cx="7172100" cy="3190903"/>
          </a:xfrm>
          <a:prstGeom prst="rect">
            <a:avLst/>
          </a:prstGeom>
        </p:spPr>
        <p:txBody>
          <a:bodyPr spcFirstLastPara="1" wrap="square" lIns="91425" tIns="91425" rIns="91425" bIns="91425" anchor="t" anchorCtr="0">
            <a:noAutofit/>
          </a:bodyPr>
          <a:lstStyle/>
          <a:p>
            <a:pPr marL="0" lvl="0" indent="0" algn="l" defTabSz="395288" rtl="0">
              <a:spcBef>
                <a:spcPts val="0"/>
              </a:spcBef>
              <a:spcAft>
                <a:spcPts val="600"/>
              </a:spcAft>
              <a:buNone/>
            </a:pPr>
            <a:r>
              <a:rPr lang="en-US" sz="1600" dirty="0">
                <a:latin typeface="Arial"/>
                <a:ea typeface="Arial"/>
                <a:cs typeface="Arial"/>
                <a:sym typeface="Arial"/>
              </a:rPr>
              <a:t>●	</a:t>
            </a:r>
            <a:r>
              <a:rPr lang="en-US" sz="1400" dirty="0">
                <a:latin typeface="Arial"/>
                <a:ea typeface="Arial"/>
                <a:cs typeface="Arial"/>
                <a:sym typeface="Arial"/>
              </a:rPr>
              <a:t>Age</a:t>
            </a:r>
          </a:p>
          <a:p>
            <a:pPr marL="801688" lvl="1" indent="-344488" defTabSz="395288">
              <a:spcBef>
                <a:spcPts val="0"/>
              </a:spcBef>
              <a:spcAft>
                <a:spcPts val="600"/>
              </a:spcAft>
              <a:buNone/>
            </a:pPr>
            <a:r>
              <a:rPr lang="en-US" sz="1400" dirty="0">
                <a:latin typeface="Arial"/>
                <a:ea typeface="Arial"/>
                <a:cs typeface="Arial"/>
                <a:sym typeface="Arial"/>
              </a:rPr>
              <a:t>●	Fans of the PGA and LPGA tours tend to be among the “baby boomer” age demographic (45-64)</a:t>
            </a:r>
          </a:p>
          <a:p>
            <a:pPr marL="801688" lvl="1" indent="-344488" defTabSz="395288">
              <a:spcBef>
                <a:spcPts val="0"/>
              </a:spcBef>
              <a:spcAft>
                <a:spcPts val="600"/>
              </a:spcAft>
              <a:buNone/>
            </a:pPr>
            <a:endParaRPr lang="en-US" sz="1400" dirty="0">
              <a:latin typeface="Arial"/>
              <a:ea typeface="Arial"/>
              <a:cs typeface="Arial"/>
              <a:sym typeface="Arial"/>
            </a:endParaRPr>
          </a:p>
          <a:p>
            <a:pPr marL="0" lvl="0" indent="0" algn="l" defTabSz="395288" rtl="0">
              <a:spcBef>
                <a:spcPts val="0"/>
              </a:spcBef>
              <a:spcAft>
                <a:spcPts val="600"/>
              </a:spcAft>
              <a:buNone/>
            </a:pPr>
            <a:r>
              <a:rPr lang="en-US" sz="1400" dirty="0">
                <a:latin typeface="Arial"/>
                <a:ea typeface="Arial"/>
                <a:cs typeface="Arial"/>
                <a:sym typeface="Arial"/>
              </a:rPr>
              <a:t>●	Household statistics</a:t>
            </a:r>
          </a:p>
          <a:p>
            <a:pPr marL="801688" lvl="1" indent="-344488" defTabSz="395288">
              <a:spcBef>
                <a:spcPts val="0"/>
              </a:spcBef>
              <a:spcAft>
                <a:spcPts val="600"/>
              </a:spcAft>
              <a:buNone/>
            </a:pPr>
            <a:r>
              <a:rPr lang="en-US" sz="1400" dirty="0">
                <a:latin typeface="Arial"/>
                <a:ea typeface="Arial"/>
                <a:cs typeface="Arial"/>
                <a:sym typeface="Arial"/>
              </a:rPr>
              <a:t>●	A survey by CNBC has found that half of all American households own at least one Apple device, and the average Apple-buying household has a total of three</a:t>
            </a:r>
          </a:p>
          <a:p>
            <a:pPr marL="0" lvl="0" indent="0" algn="l" defTabSz="395288" rtl="0">
              <a:spcBef>
                <a:spcPts val="0"/>
              </a:spcBef>
              <a:spcAft>
                <a:spcPts val="600"/>
              </a:spcAft>
              <a:buNone/>
            </a:pPr>
            <a:endParaRPr sz="1600"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25329293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102"/>
        <p:cNvGrpSpPr/>
        <p:nvPr/>
      </p:nvGrpSpPr>
      <p:grpSpPr>
        <a:xfrm>
          <a:off x="0" y="0"/>
          <a:ext cx="0" cy="0"/>
          <a:chOff x="0" y="0"/>
          <a:chExt cx="0" cy="0"/>
        </a:xfrm>
      </p:grpSpPr>
      <p:sp>
        <p:nvSpPr>
          <p:cNvPr id="2103" name="Google Shape;2103;p58"/>
          <p:cNvSpPr txBox="1">
            <a:spLocks noGrp="1"/>
          </p:cNvSpPr>
          <p:nvPr>
            <p:ph type="title"/>
          </p:nvPr>
        </p:nvSpPr>
        <p:spPr>
          <a:xfrm>
            <a:off x="1920750" y="1300466"/>
            <a:ext cx="5302500" cy="11166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dirty="0">
                <a:latin typeface="Arial"/>
                <a:ea typeface="Arial"/>
                <a:cs typeface="Arial"/>
                <a:sym typeface="Arial"/>
              </a:rPr>
              <a:t>$104,000</a:t>
            </a:r>
            <a:endParaRPr b="1" dirty="0">
              <a:latin typeface="Arial"/>
              <a:ea typeface="Arial"/>
              <a:cs typeface="Arial"/>
              <a:sym typeface="Arial"/>
            </a:endParaRPr>
          </a:p>
        </p:txBody>
      </p:sp>
      <p:sp>
        <p:nvSpPr>
          <p:cNvPr id="2104" name="Google Shape;2104;p58"/>
          <p:cNvSpPr txBox="1">
            <a:spLocks noGrp="1"/>
          </p:cNvSpPr>
          <p:nvPr>
            <p:ph type="body" idx="1"/>
          </p:nvPr>
        </p:nvSpPr>
        <p:spPr>
          <a:xfrm>
            <a:off x="1296063" y="2772067"/>
            <a:ext cx="6551874" cy="567000"/>
          </a:xfrm>
          <a:prstGeom prst="rect">
            <a:avLst/>
          </a:prstGeom>
        </p:spPr>
        <p:txBody>
          <a:bodyPr spcFirstLastPara="1" wrap="square" lIns="91425" tIns="91425" rIns="91425" bIns="91425" anchor="t" anchorCtr="0">
            <a:noAutofit/>
          </a:bodyPr>
          <a:lstStyle/>
          <a:p>
            <a:pPr marL="0" lvl="0" indent="0">
              <a:spcAft>
                <a:spcPts val="1600"/>
              </a:spcAft>
              <a:buNone/>
            </a:pPr>
            <a:r>
              <a:rPr lang="en-US" dirty="0">
                <a:latin typeface="Arial"/>
                <a:ea typeface="Arial"/>
                <a:cs typeface="Arial"/>
                <a:sym typeface="Arial"/>
              </a:rPr>
              <a:t>The average household income for NHL fans is $104,000, highest of the four major sports with Major League Baseball ($96,200), the NBA ($96,000), and the NFL ($94,500)</a:t>
            </a:r>
          </a:p>
        </p:txBody>
      </p:sp>
      <p:cxnSp>
        <p:nvCxnSpPr>
          <p:cNvPr id="2105" name="Google Shape;2105;p58"/>
          <p:cNvCxnSpPr/>
          <p:nvPr/>
        </p:nvCxnSpPr>
        <p:spPr>
          <a:xfrm>
            <a:off x="3190500" y="2511063"/>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106" name="Google Shape;2106;p5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107" name="Google Shape;2107;p58"/>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cxnSp>
        <p:nvCxnSpPr>
          <p:cNvPr id="9" name="Google Shape;173;p39">
            <a:extLst>
              <a:ext uri="{FF2B5EF4-FFF2-40B4-BE49-F238E27FC236}">
                <a16:creationId xmlns:a16="http://schemas.microsoft.com/office/drawing/2014/main" id="{BBD826DC-CA93-9948-BD14-0FDD37AE14D5}"/>
              </a:ext>
            </a:extLst>
          </p:cNvPr>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sp>
        <p:nvSpPr>
          <p:cNvPr id="2" name="Rectangle 1">
            <a:extLst>
              <a:ext uri="{FF2B5EF4-FFF2-40B4-BE49-F238E27FC236}">
                <a16:creationId xmlns:a16="http://schemas.microsoft.com/office/drawing/2014/main" id="{B6C3B7F4-00A6-2B44-BFC0-13D08C1B9C36}"/>
              </a:ext>
            </a:extLst>
          </p:cNvPr>
          <p:cNvSpPr/>
          <p:nvPr/>
        </p:nvSpPr>
        <p:spPr>
          <a:xfrm>
            <a:off x="979103" y="485895"/>
            <a:ext cx="3052207" cy="369332"/>
          </a:xfrm>
          <a:prstGeom prst="rect">
            <a:avLst/>
          </a:prstGeom>
        </p:spPr>
        <p:txBody>
          <a:bodyPr wrap="square">
            <a:spAutoFit/>
          </a:bodyPr>
          <a:lstStyle/>
          <a:p>
            <a:r>
              <a:rPr lang="en-US" sz="1800" b="1" dirty="0">
                <a:solidFill>
                  <a:schemeClr val="bg1"/>
                </a:solidFill>
              </a:rPr>
              <a:t>Demographics - Income</a:t>
            </a:r>
            <a:endParaRPr lang="en-US" sz="18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FORMS OF SEGMENTATION</a:t>
            </a:r>
            <a:br>
              <a:rPr lang="en-US" b="1" dirty="0">
                <a:latin typeface="Arial"/>
                <a:ea typeface="Arial"/>
                <a:cs typeface="Arial"/>
                <a:sym typeface="Arial"/>
              </a:rPr>
            </a:br>
            <a:r>
              <a:rPr lang="en-US" sz="2000" b="1" dirty="0">
                <a:solidFill>
                  <a:schemeClr val="bg1"/>
                </a:solidFill>
                <a:latin typeface="Arial"/>
                <a:ea typeface="Arial"/>
                <a:cs typeface="Arial"/>
                <a:sym typeface="Arial"/>
              </a:rPr>
              <a:t>Demographic</a:t>
            </a:r>
            <a:r>
              <a:rPr lang="en-US" sz="2000" b="1" dirty="0">
                <a:latin typeface="Arial"/>
                <a:ea typeface="Arial"/>
                <a:cs typeface="Arial"/>
                <a:sym typeface="Arial"/>
              </a:rPr>
              <a:t> </a:t>
            </a:r>
            <a:r>
              <a:rPr lang="en-US" sz="2000" b="1" dirty="0">
                <a:solidFill>
                  <a:schemeClr val="bg1"/>
                </a:solidFill>
                <a:latin typeface="Arial"/>
                <a:ea typeface="Arial"/>
                <a:cs typeface="Arial"/>
                <a:sym typeface="Arial"/>
              </a:rPr>
              <a:t>Segmentation</a:t>
            </a:r>
            <a:endParaRPr sz="2000" b="1" dirty="0">
              <a:solidFill>
                <a:schemeClr val="bg1"/>
              </a:solidFill>
              <a:latin typeface="Arial"/>
              <a:ea typeface="Arial"/>
              <a:cs typeface="Arial"/>
              <a:sym typeface="Arial"/>
            </a:endParaRPr>
          </a:p>
        </p:txBody>
      </p:sp>
      <p:sp>
        <p:nvSpPr>
          <p:cNvPr id="172" name="Google Shape;172;p39"/>
          <p:cNvSpPr txBox="1">
            <a:spLocks noGrp="1"/>
          </p:cNvSpPr>
          <p:nvPr>
            <p:ph type="body" idx="1"/>
          </p:nvPr>
        </p:nvSpPr>
        <p:spPr>
          <a:xfrm>
            <a:off x="938500" y="1451022"/>
            <a:ext cx="7172100" cy="3190903"/>
          </a:xfrm>
          <a:prstGeom prst="rect">
            <a:avLst/>
          </a:prstGeom>
        </p:spPr>
        <p:txBody>
          <a:bodyPr spcFirstLastPara="1" wrap="square" lIns="91425" tIns="91425" rIns="91425" bIns="91425" anchor="t" anchorCtr="0">
            <a:noAutofit/>
          </a:bodyPr>
          <a:lstStyle/>
          <a:p>
            <a:pPr marL="0" lvl="0" indent="0" algn="l" defTabSz="395288" rtl="0">
              <a:spcBef>
                <a:spcPts val="0"/>
              </a:spcBef>
              <a:spcAft>
                <a:spcPts val="600"/>
              </a:spcAft>
              <a:buNone/>
            </a:pPr>
            <a:r>
              <a:rPr lang="en-US" sz="1600" dirty="0">
                <a:latin typeface="Arial"/>
                <a:ea typeface="Arial"/>
                <a:cs typeface="Arial"/>
                <a:sym typeface="Arial"/>
              </a:rPr>
              <a:t>●	Occupation</a:t>
            </a:r>
          </a:p>
          <a:p>
            <a:pPr marL="801688" lvl="1" indent="-344488" defTabSz="395288">
              <a:spcBef>
                <a:spcPts val="0"/>
              </a:spcBef>
              <a:spcAft>
                <a:spcPts val="600"/>
              </a:spcAft>
              <a:buNone/>
            </a:pPr>
            <a:r>
              <a:rPr lang="en-US" sz="1600" dirty="0">
                <a:latin typeface="Arial"/>
                <a:ea typeface="Arial"/>
                <a:cs typeface="Arial"/>
                <a:sym typeface="Arial"/>
              </a:rPr>
              <a:t>●	50% of the eSports online population held full-time jobs, 58% of occasional viewers held full-time jobs and 62% of eSports enthusiasts were employed full-time</a:t>
            </a:r>
          </a:p>
          <a:p>
            <a:pPr marL="0" lvl="0" indent="0" algn="l" defTabSz="395288" rtl="0">
              <a:spcBef>
                <a:spcPts val="0"/>
              </a:spcBef>
              <a:spcAft>
                <a:spcPts val="600"/>
              </a:spcAft>
              <a:buNone/>
            </a:pPr>
            <a:r>
              <a:rPr lang="en-US" sz="1600" dirty="0">
                <a:latin typeface="Arial"/>
                <a:ea typeface="Arial"/>
                <a:cs typeface="Arial"/>
                <a:sym typeface="Arial"/>
              </a:rPr>
              <a:t>●	Gender</a:t>
            </a:r>
          </a:p>
          <a:p>
            <a:pPr marL="801688" lvl="1" indent="-344488" defTabSz="395288">
              <a:spcBef>
                <a:spcPts val="0"/>
              </a:spcBef>
              <a:spcAft>
                <a:spcPts val="600"/>
              </a:spcAft>
              <a:buNone/>
            </a:pPr>
            <a:r>
              <a:rPr lang="en-US" sz="1600" dirty="0">
                <a:latin typeface="Arial"/>
                <a:ea typeface="Arial"/>
                <a:cs typeface="Arial"/>
                <a:sym typeface="Arial"/>
              </a:rPr>
              <a:t>●	Target retail stores understand that 60% of their shoppers are women, likely playing a significant role in their decision to sponsor the ASP Women's Surfing Event In Maui</a:t>
            </a:r>
          </a:p>
          <a:p>
            <a:pPr marL="0" lvl="0" indent="0" algn="l" defTabSz="395288" rtl="0">
              <a:spcBef>
                <a:spcPts val="0"/>
              </a:spcBef>
              <a:spcAft>
                <a:spcPts val="600"/>
              </a:spcAft>
              <a:buNone/>
            </a:pPr>
            <a:r>
              <a:rPr lang="en-US" sz="1600" dirty="0">
                <a:latin typeface="Arial"/>
                <a:ea typeface="Arial"/>
                <a:cs typeface="Arial"/>
                <a:sym typeface="Arial"/>
              </a:rPr>
              <a:t>●	Education</a:t>
            </a:r>
          </a:p>
          <a:p>
            <a:pPr marL="457200" lvl="1" indent="0" defTabSz="395288">
              <a:spcBef>
                <a:spcPts val="0"/>
              </a:spcBef>
              <a:spcAft>
                <a:spcPts val="600"/>
              </a:spcAft>
              <a:buNone/>
            </a:pPr>
            <a:r>
              <a:rPr lang="en-US" sz="1600" dirty="0">
                <a:latin typeface="Arial"/>
                <a:ea typeface="Arial"/>
                <a:cs typeface="Arial"/>
                <a:sym typeface="Arial"/>
              </a:rPr>
              <a:t>●	68% of NHL fans have attended college.</a:t>
            </a:r>
          </a:p>
          <a:p>
            <a:pPr marL="0" lvl="0" indent="0" algn="l" defTabSz="395288" rtl="0">
              <a:spcBef>
                <a:spcPts val="0"/>
              </a:spcBef>
              <a:spcAft>
                <a:spcPts val="600"/>
              </a:spcAft>
              <a:buNone/>
            </a:pPr>
            <a:endParaRPr sz="1600"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28539350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38"/>
          <p:cNvSpPr txBox="1">
            <a:spLocks noGrp="1"/>
          </p:cNvSpPr>
          <p:nvPr>
            <p:ph type="ctrTitle"/>
          </p:nvPr>
        </p:nvSpPr>
        <p:spPr>
          <a:xfrm>
            <a:off x="1185333" y="776055"/>
            <a:ext cx="6750756" cy="644700"/>
          </a:xfrm>
          <a:prstGeom prst="rect">
            <a:avLst/>
          </a:prstGeom>
          <a:effectLst>
            <a:outerShdw blurRad="142875" dist="19050" dir="8760000" algn="bl" rotWithShape="0">
              <a:srgbClr val="76A5AF">
                <a:alpha val="50000"/>
              </a:srgbClr>
            </a:outerShdw>
          </a:effectLst>
        </p:spPr>
        <p:txBody>
          <a:bodyPr spcFirstLastPara="1" wrap="square" lIns="91425" tIns="91425" rIns="91425" bIns="91425" anchor="b" anchorCtr="0">
            <a:noAutofit/>
          </a:bodyPr>
          <a:lstStyle/>
          <a:p>
            <a:pPr marL="0" lvl="0" indent="0" algn="ctr" rtl="0">
              <a:spcBef>
                <a:spcPts val="0"/>
              </a:spcBef>
              <a:spcAft>
                <a:spcPts val="0"/>
              </a:spcAft>
              <a:buNone/>
            </a:pPr>
            <a:r>
              <a:rPr lang="en-US" dirty="0">
                <a:latin typeface="Arial"/>
                <a:ea typeface="Arial"/>
                <a:cs typeface="Arial"/>
                <a:sym typeface="Arial"/>
              </a:rPr>
              <a:t>TARGET MARKET</a:t>
            </a:r>
          </a:p>
        </p:txBody>
      </p:sp>
      <p:sp>
        <p:nvSpPr>
          <p:cNvPr id="163" name="Google Shape;163;p38"/>
          <p:cNvSpPr txBox="1">
            <a:spLocks noGrp="1"/>
          </p:cNvSpPr>
          <p:nvPr>
            <p:ph type="ctrTitle"/>
          </p:nvPr>
        </p:nvSpPr>
        <p:spPr>
          <a:xfrm>
            <a:off x="1563030" y="1862668"/>
            <a:ext cx="6017939" cy="2070857"/>
          </a:xfrm>
          <a:prstGeom prst="rect">
            <a:avLst/>
          </a:prstGeom>
          <a:effectLst>
            <a:outerShdw blurRad="100013" dist="19050" dir="8460000" algn="bl" rotWithShape="0">
              <a:srgbClr val="76A5AF">
                <a:alpha val="50000"/>
              </a:srgbClr>
            </a:outerShdw>
          </a:effectLst>
        </p:spPr>
        <p:txBody>
          <a:bodyPr spcFirstLastPara="1" wrap="square" lIns="91425" tIns="91425" rIns="91425" bIns="91425" anchor="b" anchorCtr="0">
            <a:noAutofit/>
          </a:bodyPr>
          <a:lstStyle/>
          <a:p>
            <a:pPr marL="0" lvl="0" indent="0" algn="ctr" rtl="0">
              <a:spcBef>
                <a:spcPts val="0"/>
              </a:spcBef>
              <a:spcAft>
                <a:spcPts val="0"/>
              </a:spcAft>
              <a:buNone/>
            </a:pPr>
            <a:r>
              <a:rPr lang="en-US" sz="2000" dirty="0">
                <a:solidFill>
                  <a:schemeClr val="accent1"/>
                </a:solidFill>
                <a:latin typeface="Arial"/>
                <a:cs typeface="Arial"/>
                <a:sym typeface="Arial"/>
              </a:rPr>
              <a:t>Target market </a:t>
            </a:r>
            <a:r>
              <a:rPr lang="en-US" sz="2000" b="0" dirty="0">
                <a:solidFill>
                  <a:schemeClr val="bg1"/>
                </a:solidFill>
                <a:latin typeface="Arial"/>
                <a:cs typeface="Arial"/>
                <a:sym typeface="Arial"/>
              </a:rPr>
              <a:t>is a group of people with a defining set of characteristics that set them apart as a group. </a:t>
            </a:r>
            <a:br>
              <a:rPr lang="en-US" sz="2000" b="0" dirty="0">
                <a:solidFill>
                  <a:schemeClr val="bg1"/>
                </a:solidFill>
                <a:latin typeface="Arial"/>
                <a:cs typeface="Arial"/>
                <a:sym typeface="Arial"/>
              </a:rPr>
            </a:br>
            <a:br>
              <a:rPr lang="en-US" sz="2000" b="0" dirty="0">
                <a:solidFill>
                  <a:schemeClr val="bg1"/>
                </a:solidFill>
                <a:latin typeface="Arial"/>
                <a:cs typeface="Arial"/>
                <a:sym typeface="Arial"/>
              </a:rPr>
            </a:br>
            <a:r>
              <a:rPr lang="en-US" sz="2000" b="0" dirty="0">
                <a:solidFill>
                  <a:schemeClr val="bg1"/>
                </a:solidFill>
                <a:latin typeface="Arial"/>
                <a:cs typeface="Arial"/>
                <a:sym typeface="Arial"/>
              </a:rPr>
              <a:t>Marketers want to learn as much about that group as possible to assist in the development of an effective and successful marketing strategy.</a:t>
            </a:r>
            <a:endParaRPr sz="2000" b="0" dirty="0">
              <a:solidFill>
                <a:schemeClr val="bg1"/>
              </a:solidFill>
              <a:latin typeface="Arial"/>
              <a:ea typeface="Arial"/>
              <a:cs typeface="Arial"/>
              <a:sym typeface="Arial"/>
            </a:endParaRPr>
          </a:p>
        </p:txBody>
      </p:sp>
      <p:cxnSp>
        <p:nvCxnSpPr>
          <p:cNvPr id="164" name="Google Shape;164;p38"/>
          <p:cNvCxnSpPr/>
          <p:nvPr/>
        </p:nvCxnSpPr>
        <p:spPr>
          <a:xfrm>
            <a:off x="3190500" y="1594327"/>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65" name="Google Shape;165;p3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66" name="Google Shape;166;p38"/>
          <p:cNvSpPr txBox="1"/>
          <p:nvPr/>
        </p:nvSpPr>
        <p:spPr>
          <a:xfrm>
            <a:off x="5577150" y="4689025"/>
            <a:ext cx="2505900" cy="3849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700">
                <a:solidFill>
                  <a:schemeClr val="accent5"/>
                </a:solidFill>
              </a:rPr>
              <a:t>©</a:t>
            </a:r>
            <a:r>
              <a:rPr lang="en" sz="1300">
                <a:solidFill>
                  <a:schemeClr val="accent5"/>
                </a:solidFill>
              </a:rPr>
              <a:t> </a:t>
            </a:r>
            <a:r>
              <a:rPr lang="en" sz="700">
                <a:solidFill>
                  <a:schemeClr val="accent5"/>
                </a:solidFill>
              </a:rPr>
              <a:t>Copyright 2021. Sports Career Consulting, LLC.</a:t>
            </a:r>
            <a:endParaRPr sz="700">
              <a:solidFill>
                <a:schemeClr val="accent5"/>
              </a:solidFill>
            </a:endParaRPr>
          </a:p>
        </p:txBody>
      </p:sp>
    </p:spTree>
    <p:extLst>
      <p:ext uri="{BB962C8B-B14F-4D97-AF65-F5344CB8AC3E}">
        <p14:creationId xmlns:p14="http://schemas.microsoft.com/office/powerpoint/2010/main" val="1673482897"/>
      </p:ext>
    </p:extLst>
  </p:cSld>
  <p:clrMapOvr>
    <a:masterClrMapping/>
  </p:clrMapOvr>
</p:sld>
</file>

<file path=ppt/theme/theme1.xml><?xml version="1.0" encoding="utf-8"?>
<a:theme xmlns:a="http://schemas.openxmlformats.org/drawingml/2006/main"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97</TotalTime>
  <Words>1185</Words>
  <Application>Microsoft Macintosh PowerPoint</Application>
  <PresentationFormat>On-screen Show (16:9)</PresentationFormat>
  <Paragraphs>113</Paragraphs>
  <Slides>20</Slides>
  <Notes>20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Montserrat</vt:lpstr>
      <vt:lpstr>Oswald</vt:lpstr>
      <vt:lpstr>Futuristic Background by Slidesgo</vt:lpstr>
      <vt:lpstr>MARKET SEGMENTATION</vt:lpstr>
      <vt:lpstr>MARKET SEGMENTATION</vt:lpstr>
      <vt:lpstr>FORMS OF SEGMENTATION</vt:lpstr>
      <vt:lpstr>FORMS OF SEGMENTATION   </vt:lpstr>
      <vt:lpstr>FORMS OF SEGMENTATION Demographics </vt:lpstr>
      <vt:lpstr>FORMS OF SEGMENTATION Demographic Segmentation</vt:lpstr>
      <vt:lpstr>$104,000</vt:lpstr>
      <vt:lpstr>FORMS OF SEGMENTATION Demographic Segmentation</vt:lpstr>
      <vt:lpstr>TARGET MARKET</vt:lpstr>
      <vt:lpstr>TARGET MARKET</vt:lpstr>
      <vt:lpstr>FORMS OF SEGMENTATION  </vt:lpstr>
      <vt:lpstr>FORMS OF SEGMENTATION Psychographic Information</vt:lpstr>
      <vt:lpstr>FORMS OF SEGMENTATION Behavioral  </vt:lpstr>
      <vt:lpstr>FORMS OF SEGMENTATION Behavioral Examples</vt:lpstr>
      <vt:lpstr>FORMS OF SEGMENTATION Behavioral Segmentation</vt:lpstr>
      <vt:lpstr>FORMS OF SEGMENTATION Geographic Segmentation </vt:lpstr>
      <vt:lpstr>FORMS OF SEGMENTATION Geographic </vt:lpstr>
      <vt:lpstr>FORMS OF SEGMENTATION Geographic </vt:lpstr>
      <vt:lpstr>FORMS OF SEGMENTATION Geographic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MARKET SEGMENTATION</dc:title>
  <dc:creator>Kelly, Bob</dc:creator>
  <cp:lastModifiedBy>Chris Lindauer</cp:lastModifiedBy>
  <cp:revision>14</cp:revision>
  <dcterms:modified xsi:type="dcterms:W3CDTF">2021-08-11T23:47:37Z</dcterms:modified>
</cp:coreProperties>
</file>