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0"/>
  </p:notesMasterIdLst>
  <p:sldIdLst>
    <p:sldId id="256" r:id="rId2"/>
    <p:sldId id="257" r:id="rId3"/>
    <p:sldId id="310" r:id="rId4"/>
    <p:sldId id="311" r:id="rId5"/>
    <p:sldId id="312" r:id="rId6"/>
    <p:sldId id="313" r:id="rId7"/>
    <p:sldId id="258" r:id="rId8"/>
    <p:sldId id="344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38"/>
    <p:restoredTop sz="94694"/>
  </p:normalViewPr>
  <p:slideViewPr>
    <p:cSldViewPr snapToGrid="0">
      <p:cViewPr varScale="1">
        <p:scale>
          <a:sx n="145" d="100"/>
          <a:sy n="145" d="100"/>
        </p:scale>
        <p:origin x="18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2165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7f9262ee2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7f9262ee2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2017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9814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5356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f9262ee2f_0_26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f9262ee2f_0_26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60" r:id="rId5"/>
    <p:sldLayoutId id="214748366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BASIC MARKETING CONCEPT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4.1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1534200" y="486274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marketing concept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is the view that an organization’s ability to sell its products and services depends upon the effective identification of consumer needs and wants and a successful determination of how best to satisfy them.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314305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Why are marketing activities so important to business?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1.	Financial success is a direct result of an organization’s ability to effectively market its products and services.</a:t>
            </a: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2.	A business achieves profitability when they offer the goods and services that customers need and want at </a:t>
            </a:r>
            <a:r>
              <a:rPr lang="en-US" sz="1800" dirty="0">
                <a:latin typeface="Arial"/>
                <a:cs typeface="Arial"/>
                <a:sym typeface="Arial"/>
              </a:rPr>
              <a:t>the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latin typeface="Arial"/>
                <a:cs typeface="Arial"/>
                <a:sym typeface="Arial"/>
              </a:rPr>
              <a:t>right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price.</a:t>
            </a:r>
          </a:p>
          <a:p>
            <a:pPr marL="282575" lvl="0" indent="-282575" algn="l" rtl="0">
              <a:spcBef>
                <a:spcPts val="0"/>
              </a:spcBef>
              <a:spcAft>
                <a:spcPts val="1600"/>
              </a:spcAft>
              <a:buNone/>
              <a:tabLst>
                <a:tab pos="338138" algn="l"/>
              </a:tabLst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3.	Marketers strive to identify and understand all factors that influence consumer buying decisions.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0118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6"/>
          <p:cNvSpPr txBox="1">
            <a:spLocks noGrp="1"/>
          </p:cNvSpPr>
          <p:nvPr>
            <p:ph type="title" idx="4"/>
          </p:nvPr>
        </p:nvSpPr>
        <p:spPr>
          <a:xfrm>
            <a:off x="2127088" y="319921"/>
            <a:ext cx="4629300" cy="5483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NEEDS vs WANTS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46"/>
          <p:cNvCxnSpPr/>
          <p:nvPr/>
        </p:nvCxnSpPr>
        <p:spPr>
          <a:xfrm>
            <a:off x="3060238" y="869869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46" name="Google Shape;246;p46"/>
          <p:cNvSpPr txBox="1">
            <a:spLocks noGrp="1"/>
          </p:cNvSpPr>
          <p:nvPr>
            <p:ph type="title"/>
          </p:nvPr>
        </p:nvSpPr>
        <p:spPr>
          <a:xfrm>
            <a:off x="719762" y="1092828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NEED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46"/>
          <p:cNvSpPr txBox="1">
            <a:spLocks noGrp="1"/>
          </p:cNvSpPr>
          <p:nvPr>
            <p:ph type="subTitle" idx="1"/>
          </p:nvPr>
        </p:nvSpPr>
        <p:spPr>
          <a:xfrm>
            <a:off x="219680" y="1854531"/>
            <a:ext cx="3500502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 need is something a consumer must have and cannot live without.  For example, without food, we cannot survive.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6"/>
          <p:cNvSpPr txBox="1">
            <a:spLocks noGrp="1"/>
          </p:cNvSpPr>
          <p:nvPr>
            <p:ph type="title" idx="2"/>
          </p:nvPr>
        </p:nvSpPr>
        <p:spPr>
          <a:xfrm>
            <a:off x="5351430" y="1092828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WANT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46"/>
          <p:cNvSpPr txBox="1">
            <a:spLocks noGrp="1"/>
          </p:cNvSpPr>
          <p:nvPr>
            <p:ph type="subTitle" idx="3"/>
          </p:nvPr>
        </p:nvSpPr>
        <p:spPr>
          <a:xfrm>
            <a:off x="4137863" y="1854531"/>
            <a:ext cx="4761208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 want is something a consumer would like to have.  You might want a Nintendo Switch or tickets to an upcoming game or show, but you can survive without them.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" name="Google Shape;250;p46"/>
          <p:cNvCxnSpPr/>
          <p:nvPr/>
        </p:nvCxnSpPr>
        <p:spPr>
          <a:xfrm>
            <a:off x="1778912" y="1690800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51" name="Google Shape;251;p46"/>
          <p:cNvCxnSpPr/>
          <p:nvPr/>
        </p:nvCxnSpPr>
        <p:spPr>
          <a:xfrm>
            <a:off x="6410580" y="1690800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52" name="Google Shape;25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4" name="Picture 3" descr="A picture containing text, sky, sign, outdoor&#10;&#10;Description automatically generated">
            <a:extLst>
              <a:ext uri="{FF2B5EF4-FFF2-40B4-BE49-F238E27FC236}">
                <a16:creationId xmlns:a16="http://schemas.microsoft.com/office/drawing/2014/main" id="{1C156C17-A24B-6943-A0A1-C6A813170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407" y="3114555"/>
            <a:ext cx="2268743" cy="150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2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1534200" y="486274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exchange process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is a marketing transaction in which the buyer provides something of value to the seller in return for goods and services that meet that buyer’s needs or wants.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314305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88406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This process has three requirements: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1.	There must be at least two parties involved </a:t>
            </a: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2.	Some means of communication must be present between all parties, and typically a desire must be present to engage in a partnership with the other party or parties</a:t>
            </a:r>
          </a:p>
          <a:p>
            <a:pPr marL="282575" lvl="0" indent="-282575" algn="l" rtl="0">
              <a:spcBef>
                <a:spcPts val="0"/>
              </a:spcBef>
              <a:spcAft>
                <a:spcPts val="1600"/>
              </a:spcAft>
              <a:buNone/>
              <a:tabLst>
                <a:tab pos="338138" algn="l"/>
              </a:tabLst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3.	Each party must be free to accept or decline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509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0"/>
          <p:cNvSpPr txBox="1">
            <a:spLocks noGrp="1"/>
          </p:cNvSpPr>
          <p:nvPr>
            <p:ph type="title" idx="6"/>
          </p:nvPr>
        </p:nvSpPr>
        <p:spPr>
          <a:xfrm>
            <a:off x="938500" y="1770700"/>
            <a:ext cx="94485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83" name="Google Shape;183;p40"/>
          <p:cNvSpPr txBox="1">
            <a:spLocks noGrp="1"/>
          </p:cNvSpPr>
          <p:nvPr>
            <p:ph type="subTitle" idx="1"/>
          </p:nvPr>
        </p:nvSpPr>
        <p:spPr>
          <a:xfrm>
            <a:off x="2242290" y="2708202"/>
            <a:ext cx="1460466" cy="10513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Making the buying process easy and convenient for consumers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0"/>
          <p:cNvSpPr txBox="1">
            <a:spLocks noGrp="1"/>
          </p:cNvSpPr>
          <p:nvPr>
            <p:ph type="subTitle" idx="3"/>
          </p:nvPr>
        </p:nvSpPr>
        <p:spPr>
          <a:xfrm>
            <a:off x="3578862" y="2740150"/>
            <a:ext cx="1546294" cy="8512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Creating and maintaining reasonable prices</a:t>
            </a:r>
            <a:endParaRPr dirty="0"/>
          </a:p>
        </p:txBody>
      </p:sp>
      <p:sp>
        <p:nvSpPr>
          <p:cNvPr id="186" name="Google Shape;186;p40"/>
          <p:cNvSpPr txBox="1">
            <a:spLocks noGrp="1"/>
          </p:cNvSpPr>
          <p:nvPr>
            <p:ph type="title" idx="4"/>
          </p:nvPr>
        </p:nvSpPr>
        <p:spPr>
          <a:xfrm>
            <a:off x="1272352" y="1180623"/>
            <a:ext cx="6379311" cy="50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The marketing process serves many purposes and provides numerous benefits for the consumer.</a:t>
            </a:r>
            <a:endParaRPr sz="1600" dirty="0"/>
          </a:p>
        </p:txBody>
      </p:sp>
      <p:sp>
        <p:nvSpPr>
          <p:cNvPr id="187" name="Google Shape;187;p40"/>
          <p:cNvSpPr txBox="1">
            <a:spLocks noGrp="1"/>
          </p:cNvSpPr>
          <p:nvPr>
            <p:ph type="subTitle" idx="5"/>
          </p:nvPr>
        </p:nvSpPr>
        <p:spPr>
          <a:xfrm>
            <a:off x="579559" y="2764253"/>
            <a:ext cx="1662731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ability to add perceived value to goods and services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0"/>
          <p:cNvSpPr txBox="1">
            <a:spLocks noGrp="1"/>
          </p:cNvSpPr>
          <p:nvPr>
            <p:ph type="title" idx="7"/>
          </p:nvPr>
        </p:nvSpPr>
        <p:spPr>
          <a:xfrm>
            <a:off x="2405700" y="1770700"/>
            <a:ext cx="10335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02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0"/>
          <p:cNvSpPr txBox="1">
            <a:spLocks noGrp="1"/>
          </p:cNvSpPr>
          <p:nvPr>
            <p:ph type="title" idx="8"/>
          </p:nvPr>
        </p:nvSpPr>
        <p:spPr>
          <a:xfrm>
            <a:off x="3806350" y="1784739"/>
            <a:ext cx="914117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03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40"/>
          <p:cNvCxnSpPr/>
          <p:nvPr/>
        </p:nvCxnSpPr>
        <p:spPr>
          <a:xfrm>
            <a:off x="1212325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91" name="Google Shape;191;p40"/>
          <p:cNvCxnSpPr/>
          <p:nvPr/>
        </p:nvCxnSpPr>
        <p:spPr>
          <a:xfrm>
            <a:off x="2723850" y="2541031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92" name="Google Shape;192;p40"/>
          <p:cNvCxnSpPr/>
          <p:nvPr/>
        </p:nvCxnSpPr>
        <p:spPr>
          <a:xfrm>
            <a:off x="4064808" y="2524613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14" name="Google Shape;171;p39">
            <a:extLst>
              <a:ext uri="{FF2B5EF4-FFF2-40B4-BE49-F238E27FC236}">
                <a16:creationId xmlns:a16="http://schemas.microsoft.com/office/drawing/2014/main" id="{531C5595-1657-4750-A171-F7342383039C}"/>
              </a:ext>
            </a:extLst>
          </p:cNvPr>
          <p:cNvSpPr txBox="1">
            <a:spLocks/>
          </p:cNvSpPr>
          <p:nvPr/>
        </p:nvSpPr>
        <p:spPr>
          <a:xfrm>
            <a:off x="1704150" y="449013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2400" dirty="0">
                <a:solidFill>
                  <a:schemeClr val="accent1"/>
                </a:solidFill>
                <a:sym typeface="Montserrat"/>
              </a:rPr>
              <a:t>BENEFITS OF MARKETING</a:t>
            </a:r>
          </a:p>
        </p:txBody>
      </p:sp>
      <p:cxnSp>
        <p:nvCxnSpPr>
          <p:cNvPr id="15" name="Google Shape;173;p39">
            <a:extLst>
              <a:ext uri="{FF2B5EF4-FFF2-40B4-BE49-F238E27FC236}">
                <a16:creationId xmlns:a16="http://schemas.microsoft.com/office/drawing/2014/main" id="{02917265-3AD5-47C6-9CE3-CD9E49224AF6}"/>
              </a:ext>
            </a:extLst>
          </p:cNvPr>
          <p:cNvCxnSpPr/>
          <p:nvPr/>
        </p:nvCxnSpPr>
        <p:spPr>
          <a:xfrm>
            <a:off x="3190500" y="1001936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0" name="Google Shape;189;p40">
            <a:extLst>
              <a:ext uri="{FF2B5EF4-FFF2-40B4-BE49-F238E27FC236}">
                <a16:creationId xmlns:a16="http://schemas.microsoft.com/office/drawing/2014/main" id="{DFC76F12-DB64-4766-A67D-2C443FE6B6B1}"/>
              </a:ext>
            </a:extLst>
          </p:cNvPr>
          <p:cNvSpPr txBox="1">
            <a:spLocks/>
          </p:cNvSpPr>
          <p:nvPr/>
        </p:nvSpPr>
        <p:spPr>
          <a:xfrm>
            <a:off x="5233072" y="1769922"/>
            <a:ext cx="914117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" dirty="0"/>
              <a:t>04</a:t>
            </a:r>
          </a:p>
        </p:txBody>
      </p:sp>
      <p:cxnSp>
        <p:nvCxnSpPr>
          <p:cNvPr id="21" name="Google Shape;192;p40">
            <a:extLst>
              <a:ext uri="{FF2B5EF4-FFF2-40B4-BE49-F238E27FC236}">
                <a16:creationId xmlns:a16="http://schemas.microsoft.com/office/drawing/2014/main" id="{73E32694-716A-464B-BE19-621585002B06}"/>
              </a:ext>
            </a:extLst>
          </p:cNvPr>
          <p:cNvCxnSpPr/>
          <p:nvPr/>
        </p:nvCxnSpPr>
        <p:spPr>
          <a:xfrm>
            <a:off x="5491531" y="2548222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2" name="Google Shape;185;p40">
            <a:extLst>
              <a:ext uri="{FF2B5EF4-FFF2-40B4-BE49-F238E27FC236}">
                <a16:creationId xmlns:a16="http://schemas.microsoft.com/office/drawing/2014/main" id="{8C2C5AF9-5825-47B7-A576-F78BACD6160B}"/>
              </a:ext>
            </a:extLst>
          </p:cNvPr>
          <p:cNvSpPr txBox="1">
            <a:spLocks/>
          </p:cNvSpPr>
          <p:nvPr/>
        </p:nvSpPr>
        <p:spPr>
          <a:xfrm>
            <a:off x="5034473" y="2740150"/>
            <a:ext cx="1546294" cy="851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/>
              <a:t>Offering a variety of goods and services</a:t>
            </a:r>
          </a:p>
        </p:txBody>
      </p:sp>
      <p:sp>
        <p:nvSpPr>
          <p:cNvPr id="23" name="Google Shape;189;p40">
            <a:extLst>
              <a:ext uri="{FF2B5EF4-FFF2-40B4-BE49-F238E27FC236}">
                <a16:creationId xmlns:a16="http://schemas.microsoft.com/office/drawing/2014/main" id="{FF8F0342-C70F-41BE-9819-63E2F7937E59}"/>
              </a:ext>
            </a:extLst>
          </p:cNvPr>
          <p:cNvSpPr txBox="1">
            <a:spLocks/>
          </p:cNvSpPr>
          <p:nvPr/>
        </p:nvSpPr>
        <p:spPr>
          <a:xfrm>
            <a:off x="6674200" y="1784739"/>
            <a:ext cx="914117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24" name="Google Shape;185;p40">
            <a:extLst>
              <a:ext uri="{FF2B5EF4-FFF2-40B4-BE49-F238E27FC236}">
                <a16:creationId xmlns:a16="http://schemas.microsoft.com/office/drawing/2014/main" id="{155E4095-72B5-4E4F-AF84-8F35850E5E01}"/>
              </a:ext>
            </a:extLst>
          </p:cNvPr>
          <p:cNvSpPr txBox="1">
            <a:spLocks/>
          </p:cNvSpPr>
          <p:nvPr/>
        </p:nvSpPr>
        <p:spPr>
          <a:xfrm>
            <a:off x="6464842" y="2709250"/>
            <a:ext cx="1546294" cy="851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/>
              <a:t>Increasing production</a:t>
            </a:r>
          </a:p>
        </p:txBody>
      </p:sp>
      <p:cxnSp>
        <p:nvCxnSpPr>
          <p:cNvPr id="25" name="Google Shape;192;p40">
            <a:extLst>
              <a:ext uri="{FF2B5EF4-FFF2-40B4-BE49-F238E27FC236}">
                <a16:creationId xmlns:a16="http://schemas.microsoft.com/office/drawing/2014/main" id="{33F48738-264A-4947-9288-8C71929D7167}"/>
              </a:ext>
            </a:extLst>
          </p:cNvPr>
          <p:cNvCxnSpPr/>
          <p:nvPr/>
        </p:nvCxnSpPr>
        <p:spPr>
          <a:xfrm>
            <a:off x="6961411" y="2541031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400</Words>
  <Application>Microsoft Macintosh PowerPoint</Application>
  <PresentationFormat>On-screen Show (16:9)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Montserrat</vt:lpstr>
      <vt:lpstr>Oswald</vt:lpstr>
      <vt:lpstr>Futuristic Background by Slidesgo</vt:lpstr>
      <vt:lpstr>BASIC MARKETING CONCEPT</vt:lpstr>
      <vt:lpstr>MARKETING CONCEPT</vt:lpstr>
      <vt:lpstr>MARKETING CONCEPT</vt:lpstr>
      <vt:lpstr>NEEDS vs WANTS</vt:lpstr>
      <vt:lpstr>EXCHANGE PROCESS</vt:lpstr>
      <vt:lpstr>EXCHANGE PROCESS</vt:lpstr>
      <vt:lpstr>01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MARKETING CONCEPT</dc:title>
  <dc:creator>Kelly, Bob</dc:creator>
  <cp:lastModifiedBy>Chris Lindauer</cp:lastModifiedBy>
  <cp:revision>7</cp:revision>
  <dcterms:modified xsi:type="dcterms:W3CDTF">2021-08-11T00:23:56Z</dcterms:modified>
</cp:coreProperties>
</file>