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3"/>
  </p:notesMasterIdLst>
  <p:sldIdLst>
    <p:sldId id="256" r:id="rId2"/>
    <p:sldId id="310" r:id="rId3"/>
    <p:sldId id="312" r:id="rId4"/>
    <p:sldId id="313" r:id="rId5"/>
    <p:sldId id="314" r:id="rId6"/>
    <p:sldId id="315" r:id="rId7"/>
    <p:sldId id="318" r:id="rId8"/>
    <p:sldId id="319" r:id="rId9"/>
    <p:sldId id="320" r:id="rId10"/>
    <p:sldId id="321" r:id="rId11"/>
    <p:sldId id="344"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087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894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673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7933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6308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87275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2403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5512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3958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Arial"/>
                <a:ea typeface="Arial"/>
                <a:cs typeface="Arial"/>
                <a:sym typeface="Arial"/>
              </a:rPr>
              <a:t>POSITIONING</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4.5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 STRATEGY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25689"/>
            <a:ext cx="7172100" cy="3785436"/>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b="1" dirty="0">
                <a:latin typeface="Arial"/>
                <a:ea typeface="Arial"/>
                <a:cs typeface="Arial"/>
                <a:sym typeface="Arial"/>
              </a:rPr>
              <a:t>Repositioning</a:t>
            </a:r>
          </a:p>
          <a:p>
            <a:pPr marL="0" lvl="0" indent="0" algn="l" defTabSz="338138" rtl="0">
              <a:spcBef>
                <a:spcPts val="0"/>
              </a:spcBef>
              <a:spcAft>
                <a:spcPts val="600"/>
              </a:spcAft>
              <a:buNone/>
            </a:pPr>
            <a:r>
              <a:rPr lang="en-US" sz="1600" dirty="0">
                <a:solidFill>
                  <a:srgbClr val="FFC000"/>
                </a:solidFill>
                <a:latin typeface="Arial"/>
                <a:ea typeface="Arial"/>
                <a:cs typeface="Arial"/>
                <a:sym typeface="Arial"/>
              </a:rPr>
              <a:t>Repositioning </a:t>
            </a:r>
            <a:r>
              <a:rPr lang="en-US" sz="1600" dirty="0">
                <a:solidFill>
                  <a:schemeClr val="bg1"/>
                </a:solidFill>
                <a:latin typeface="Arial"/>
                <a:ea typeface="Arial"/>
                <a:cs typeface="Arial"/>
                <a:sym typeface="Arial"/>
              </a:rPr>
              <a:t>is a marketer’s plan for changing consumers’ perceptions of a brand in comparison to competing brands.</a:t>
            </a:r>
          </a:p>
          <a:p>
            <a:pPr marL="0" lvl="0" indent="0" algn="l" defTabSz="338138" rtl="0">
              <a:spcBef>
                <a:spcPts val="0"/>
              </a:spcBef>
              <a:buNone/>
            </a:pPr>
            <a:endParaRPr lang="en-US" sz="900" dirty="0">
              <a:solidFill>
                <a:schemeClr val="bg1"/>
              </a:solidFill>
              <a:latin typeface="Arial"/>
              <a:ea typeface="Arial"/>
              <a:cs typeface="Arial"/>
              <a:sym typeface="Arial"/>
            </a:endParaRPr>
          </a:p>
          <a:p>
            <a:pPr marL="338138" lvl="0" indent="-338138" algn="l" defTabSz="338138" rtl="0">
              <a:spcBef>
                <a:spcPts val="0"/>
              </a:spcBef>
              <a:spcAft>
                <a:spcPts val="600"/>
              </a:spcAft>
              <a:buNone/>
            </a:pPr>
            <a:r>
              <a:rPr lang="en-US" sz="1600" dirty="0">
                <a:solidFill>
                  <a:schemeClr val="bg1"/>
                </a:solidFill>
                <a:latin typeface="Arial"/>
                <a:ea typeface="Arial"/>
                <a:cs typeface="Arial"/>
                <a:sym typeface="Arial"/>
              </a:rPr>
              <a:t>●	A private golf course may be suffering slumping membership sales.  As a result, the course management may choose to open up the course to the public, which will ultimately require a well-planned re-positioning strategy.</a:t>
            </a:r>
          </a:p>
          <a:p>
            <a:pPr marL="338138" lvl="0" indent="-338138" algn="l" defTabSz="338138" rtl="0">
              <a:spcBef>
                <a:spcPts val="0"/>
              </a:spcBef>
              <a:buNone/>
            </a:pPr>
            <a:endParaRPr lang="en-US" sz="900" dirty="0">
              <a:solidFill>
                <a:schemeClr val="bg1"/>
              </a:solidFill>
              <a:latin typeface="Arial"/>
              <a:ea typeface="Arial"/>
              <a:cs typeface="Arial"/>
              <a:sym typeface="Arial"/>
            </a:endParaRPr>
          </a:p>
          <a:p>
            <a:pPr marL="0" lvl="0" indent="0" algn="l" defTabSz="338138" rtl="0">
              <a:spcBef>
                <a:spcPts val="0"/>
              </a:spcBef>
              <a:spcAft>
                <a:spcPts val="600"/>
              </a:spcAft>
              <a:buNone/>
            </a:pPr>
            <a:r>
              <a:rPr lang="en-US" sz="1600" dirty="0">
                <a:solidFill>
                  <a:schemeClr val="bg1"/>
                </a:solidFill>
                <a:latin typeface="Arial"/>
                <a:ea typeface="Arial"/>
                <a:cs typeface="Arial"/>
                <a:sym typeface="Arial"/>
              </a:rPr>
              <a:t> Re-positioning involves identifying who the new target market is and a strategy for creating awareness and demand within that market</a:t>
            </a:r>
          </a:p>
          <a:p>
            <a:pPr marL="338138" lvl="0" indent="-338138" algn="l" defTabSz="338138" rtl="0">
              <a:spcBef>
                <a:spcPts val="0"/>
              </a:spcBef>
              <a:spcAft>
                <a:spcPts val="600"/>
              </a:spcAft>
              <a:buNone/>
            </a:pPr>
            <a:r>
              <a:rPr lang="en-US" sz="1600" dirty="0">
                <a:solidFill>
                  <a:schemeClr val="bg1"/>
                </a:solidFill>
                <a:latin typeface="Arial"/>
                <a:ea typeface="Arial"/>
                <a:cs typeface="Arial"/>
                <a:sym typeface="Arial"/>
              </a:rPr>
              <a:t>●	Golf course re-positioning slogan might be “Enjoy the benefits of a private club at public course rates!”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036213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85333" y="776055"/>
            <a:ext cx="67507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POSITIONING</a:t>
            </a:r>
          </a:p>
        </p:txBody>
      </p:sp>
      <p:sp>
        <p:nvSpPr>
          <p:cNvPr id="163" name="Google Shape;163;p38"/>
          <p:cNvSpPr txBox="1">
            <a:spLocks noGrp="1"/>
          </p:cNvSpPr>
          <p:nvPr>
            <p:ph type="ctrTitle"/>
          </p:nvPr>
        </p:nvSpPr>
        <p:spPr>
          <a:xfrm>
            <a:off x="1563030" y="1709673"/>
            <a:ext cx="6017939" cy="2657763"/>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sz="1600" dirty="0">
                <a:solidFill>
                  <a:schemeClr val="accent1"/>
                </a:solidFill>
                <a:latin typeface="Arial"/>
                <a:cs typeface="Arial"/>
                <a:sym typeface="Arial"/>
              </a:rPr>
              <a:t>Positioning </a:t>
            </a:r>
            <a:r>
              <a:rPr lang="en-US" sz="1600" b="0" dirty="0">
                <a:solidFill>
                  <a:schemeClr val="bg1"/>
                </a:solidFill>
                <a:latin typeface="Arial"/>
                <a:cs typeface="Arial"/>
                <a:sym typeface="Arial"/>
              </a:rPr>
              <a:t>refers to the fixing of a sports or entertainment entity in the minds of consumers in the target market.  Positioning is really about perception.  To be successful, sports business professionals must carefully craft a positioning strategy that influences the way consumers view their products and services. </a:t>
            </a:r>
            <a:br>
              <a:rPr lang="en-US" sz="1600" b="0" dirty="0">
                <a:solidFill>
                  <a:schemeClr val="bg1"/>
                </a:solidFill>
                <a:latin typeface="Arial"/>
                <a:cs typeface="Arial"/>
                <a:sym typeface="Arial"/>
              </a:rPr>
            </a:br>
            <a:br>
              <a:rPr lang="en-US" sz="1600" b="0" dirty="0">
                <a:solidFill>
                  <a:schemeClr val="bg1"/>
                </a:solidFill>
                <a:latin typeface="Arial"/>
                <a:cs typeface="Arial"/>
                <a:sym typeface="Arial"/>
              </a:rPr>
            </a:br>
            <a:r>
              <a:rPr lang="en-US" sz="1600" b="0" dirty="0">
                <a:solidFill>
                  <a:schemeClr val="bg1"/>
                </a:solidFill>
                <a:latin typeface="Arial"/>
                <a:cs typeface="Arial"/>
                <a:sym typeface="Arial"/>
              </a:rPr>
              <a:t>Positioning is important to all sports and entertainment marketing professionals as it helps the consumer to distinguish between competing products.</a:t>
            </a:r>
            <a:endParaRPr sz="1600" b="0" dirty="0">
              <a:solidFill>
                <a:schemeClr val="bg1"/>
              </a:solidFill>
              <a:latin typeface="Arial"/>
              <a:ea typeface="Arial"/>
              <a:cs typeface="Arial"/>
              <a:sym typeface="Arial"/>
            </a:endParaRPr>
          </a:p>
        </p:txBody>
      </p:sp>
      <p:cxnSp>
        <p:nvCxnSpPr>
          <p:cNvPr id="164" name="Google Shape;164;p38"/>
          <p:cNvCxnSpPr/>
          <p:nvPr/>
        </p:nvCxnSpPr>
        <p:spPr>
          <a:xfrm>
            <a:off x="3190500" y="159432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extLst>
      <p:ext uri="{BB962C8B-B14F-4D97-AF65-F5344CB8AC3E}">
        <p14:creationId xmlns:p14="http://schemas.microsoft.com/office/powerpoint/2010/main" val="4272955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25690"/>
            <a:ext cx="7172100" cy="3360236"/>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dirty="0">
                <a:latin typeface="Arial"/>
                <a:ea typeface="Arial"/>
                <a:cs typeface="Arial"/>
                <a:sym typeface="Arial"/>
              </a:rPr>
              <a:t>Positioning examples could include:</a:t>
            </a:r>
          </a:p>
          <a:p>
            <a:pPr marL="0" lvl="0" indent="0" algn="l" defTabSz="395288" rtl="0">
              <a:spcBef>
                <a:spcPts val="0"/>
              </a:spcBef>
              <a:spcAft>
                <a:spcPts val="600"/>
              </a:spcAft>
              <a:buNone/>
            </a:pPr>
            <a:r>
              <a:rPr lang="en-US" sz="1600" dirty="0">
                <a:latin typeface="Arial"/>
                <a:ea typeface="Arial"/>
                <a:cs typeface="Arial"/>
                <a:sym typeface="Arial"/>
              </a:rPr>
              <a:t>●	Sports leagues (NBA vs. G-League)</a:t>
            </a:r>
          </a:p>
          <a:p>
            <a:pPr marL="0" lvl="0" indent="0" algn="l" defTabSz="395288" rtl="0">
              <a:spcBef>
                <a:spcPts val="0"/>
              </a:spcBef>
              <a:spcAft>
                <a:spcPts val="600"/>
              </a:spcAft>
              <a:buNone/>
            </a:pPr>
            <a:r>
              <a:rPr lang="en-US" sz="1600" dirty="0">
                <a:latin typeface="Arial"/>
                <a:ea typeface="Arial"/>
                <a:cs typeface="Arial"/>
                <a:sym typeface="Arial"/>
              </a:rPr>
              <a:t>●	Sports teams (The Los Angeles Lakers in the 1980’s as “Showtime”)</a:t>
            </a:r>
          </a:p>
          <a:p>
            <a:pPr marL="0" lvl="0" indent="0" algn="l" defTabSz="395288" rtl="0">
              <a:spcBef>
                <a:spcPts val="0"/>
              </a:spcBef>
              <a:spcAft>
                <a:spcPts val="600"/>
              </a:spcAft>
              <a:buNone/>
            </a:pPr>
            <a:r>
              <a:rPr lang="en-US" sz="1600" dirty="0">
                <a:latin typeface="Arial"/>
                <a:ea typeface="Arial"/>
                <a:cs typeface="Arial"/>
                <a:sym typeface="Arial"/>
              </a:rPr>
              <a:t>●	Sporting goods (Under </a:t>
            </a:r>
            <a:r>
              <a:rPr lang="en-US" sz="1600" dirty="0" err="1">
                <a:latin typeface="Arial"/>
                <a:ea typeface="Arial"/>
                <a:cs typeface="Arial"/>
                <a:sym typeface="Arial"/>
              </a:rPr>
              <a:t>Armour</a:t>
            </a:r>
            <a:r>
              <a:rPr lang="en-US" sz="1600" dirty="0">
                <a:latin typeface="Arial"/>
                <a:ea typeface="Arial"/>
                <a:cs typeface="Arial"/>
                <a:sym typeface="Arial"/>
              </a:rPr>
              <a:t> as comfortable performance apparel) </a:t>
            </a:r>
          </a:p>
          <a:p>
            <a:pPr marL="0" lvl="0" indent="0" algn="l" defTabSz="395288" rtl="0">
              <a:spcBef>
                <a:spcPts val="0"/>
              </a:spcBef>
              <a:spcAft>
                <a:spcPts val="600"/>
              </a:spcAft>
              <a:buNone/>
            </a:pPr>
            <a:r>
              <a:rPr lang="en-US" sz="1600" dirty="0">
                <a:latin typeface="Arial"/>
                <a:ea typeface="Arial"/>
                <a:cs typeface="Arial"/>
                <a:sym typeface="Arial"/>
              </a:rPr>
              <a:t>●	Sports drinks (Gatorade as a performance beverage)</a:t>
            </a:r>
          </a:p>
          <a:p>
            <a:pPr marL="0" lvl="0" indent="0" algn="l" defTabSz="395288" rtl="0">
              <a:spcBef>
                <a:spcPts val="0"/>
              </a:spcBef>
              <a:spcAft>
                <a:spcPts val="600"/>
              </a:spcAft>
              <a:buNone/>
            </a:pPr>
            <a:r>
              <a:rPr lang="en-US" sz="1600" dirty="0">
                <a:latin typeface="Arial"/>
                <a:ea typeface="Arial"/>
                <a:cs typeface="Arial"/>
                <a:sym typeface="Arial"/>
              </a:rPr>
              <a:t>●	Movie studios (</a:t>
            </a:r>
            <a:r>
              <a:rPr lang="en-US" sz="1600" dirty="0" err="1">
                <a:latin typeface="Arial"/>
                <a:ea typeface="Arial"/>
                <a:cs typeface="Arial"/>
                <a:sym typeface="Arial"/>
              </a:rPr>
              <a:t>Dreamworks</a:t>
            </a:r>
            <a:r>
              <a:rPr lang="en-US" sz="1600" dirty="0">
                <a:latin typeface="Arial"/>
                <a:ea typeface="Arial"/>
                <a:cs typeface="Arial"/>
                <a:sym typeface="Arial"/>
              </a:rPr>
              <a:t> as a leader in animated films)</a:t>
            </a:r>
          </a:p>
          <a:p>
            <a:pPr marL="0" lvl="0" indent="0" algn="l" defTabSz="395288" rtl="0">
              <a:spcBef>
                <a:spcPts val="0"/>
              </a:spcBef>
              <a:spcAft>
                <a:spcPts val="600"/>
              </a:spcAft>
              <a:buNone/>
            </a:pPr>
            <a:r>
              <a:rPr lang="en-US" sz="1600" dirty="0">
                <a:latin typeface="Arial"/>
                <a:ea typeface="Arial"/>
                <a:cs typeface="Arial"/>
                <a:sym typeface="Arial"/>
              </a:rPr>
              <a:t>●	Entertainers (Will Ferrell as a comedic actor)</a:t>
            </a:r>
          </a:p>
          <a:p>
            <a:pPr marL="395288" lvl="0" indent="-395288" algn="l" defTabSz="395288" rtl="0">
              <a:spcBef>
                <a:spcPts val="0"/>
              </a:spcBef>
              <a:spcAft>
                <a:spcPts val="600"/>
              </a:spcAft>
              <a:buNone/>
            </a:pPr>
            <a:r>
              <a:rPr lang="en-US" sz="1600" dirty="0">
                <a:latin typeface="Arial"/>
                <a:ea typeface="Arial"/>
                <a:cs typeface="Arial"/>
                <a:sym typeface="Arial"/>
              </a:rPr>
              <a:t>●	Entertainment products (Fortnight “Battle Royale” as a multiplayer video game vs. “Save the World” as a single-player experience)</a:t>
            </a:r>
          </a:p>
          <a:p>
            <a:pPr marL="0" lvl="0" indent="0" algn="l" defTabSz="395288" rtl="0">
              <a:spcBef>
                <a:spcPts val="0"/>
              </a:spcBef>
              <a:spcAft>
                <a:spcPts val="600"/>
              </a:spcAft>
              <a:buNone/>
            </a:pPr>
            <a:r>
              <a:rPr lang="en-US" sz="1600" dirty="0">
                <a:latin typeface="Arial"/>
                <a:ea typeface="Arial"/>
                <a:cs typeface="Arial"/>
                <a:sym typeface="Arial"/>
              </a:rPr>
              <a:t>●	Facilities and venues (Premium seating vs. general seating)</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824409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25690"/>
            <a:ext cx="7172100" cy="3360236"/>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b="1" dirty="0">
                <a:latin typeface="Arial"/>
                <a:ea typeface="Arial"/>
                <a:cs typeface="Arial"/>
                <a:sym typeface="Arial"/>
              </a:rPr>
              <a:t>Creating Perception</a:t>
            </a:r>
          </a:p>
          <a:p>
            <a:pPr marL="338138" lvl="0" indent="-338138" algn="l" defTabSz="338138" rtl="0">
              <a:spcBef>
                <a:spcPts val="0"/>
              </a:spcBef>
              <a:spcAft>
                <a:spcPts val="1600"/>
              </a:spcAft>
              <a:buNone/>
            </a:pPr>
            <a:r>
              <a:rPr lang="en-US" sz="1600" dirty="0">
                <a:latin typeface="Arial"/>
                <a:ea typeface="Arial"/>
                <a:cs typeface="Arial"/>
                <a:sym typeface="Arial"/>
              </a:rPr>
              <a:t>●	Puma’s “Calling All Troublemakers” spot encouraged fans to be more daring and push boundaries to achieve “danger, risk and potential fugitive status” in an effort to differentiate itself from Nike, Adidas and Under </a:t>
            </a:r>
            <a:r>
              <a:rPr lang="en-US" sz="1600" dirty="0" err="1">
                <a:latin typeface="Arial"/>
                <a:ea typeface="Arial"/>
                <a:cs typeface="Arial"/>
                <a:sym typeface="Arial"/>
              </a:rPr>
              <a:t>Armour</a:t>
            </a:r>
            <a:r>
              <a:rPr lang="en-US" sz="1600" dirty="0">
                <a:latin typeface="Arial"/>
                <a:ea typeface="Arial"/>
                <a:cs typeface="Arial"/>
                <a:sym typeface="Arial"/>
              </a:rPr>
              <a:t> </a:t>
            </a:r>
          </a:p>
          <a:p>
            <a:pPr marL="338138" indent="-338138" defTabSz="338138">
              <a:spcAft>
                <a:spcPts val="1600"/>
              </a:spcAft>
            </a:pPr>
            <a:r>
              <a:rPr lang="en-US" sz="1600" dirty="0">
                <a:latin typeface="Arial"/>
                <a:ea typeface="Arial"/>
                <a:cs typeface="Arial"/>
                <a:sym typeface="Arial"/>
              </a:rPr>
              <a:t>The Oakland A’s (hoping to gain financial support for new stadium) made an aggressive push to position themselves as THE local team to support in Oakland (both the Raiders and Warriors departed the city for Las Vegas and San Francisco).  Their marketing campaign was titled “Rooted in Oakland”</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00672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704150" y="519402"/>
            <a:ext cx="5735700" cy="58226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POSITIONING STRATEGY</a:t>
            </a:r>
            <a:endParaRPr b="1" dirty="0">
              <a:latin typeface="Arial"/>
              <a:ea typeface="Arial"/>
              <a:cs typeface="Arial"/>
              <a:sym typeface="Arial"/>
            </a:endParaRPr>
          </a:p>
        </p:txBody>
      </p:sp>
      <p:sp>
        <p:nvSpPr>
          <p:cNvPr id="172" name="Google Shape;172;p39"/>
          <p:cNvSpPr txBox="1">
            <a:spLocks noGrp="1"/>
          </p:cNvSpPr>
          <p:nvPr>
            <p:ph type="body" idx="1"/>
          </p:nvPr>
        </p:nvSpPr>
        <p:spPr>
          <a:xfrm>
            <a:off x="663928" y="1306689"/>
            <a:ext cx="7816144" cy="3360236"/>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dirty="0">
                <a:latin typeface="Arial"/>
                <a:ea typeface="Arial"/>
                <a:cs typeface="Arial"/>
                <a:sym typeface="Arial"/>
              </a:rPr>
              <a:t>Products or services are grouped together on a positioning map.  There they are compared and contrasted in relation to one another.  </a:t>
            </a:r>
          </a:p>
          <a:p>
            <a:pPr marL="0" lvl="0" indent="0" algn="ctr" rtl="0">
              <a:spcBef>
                <a:spcPts val="0"/>
              </a:spcBef>
              <a:spcAft>
                <a:spcPts val="1600"/>
              </a:spcAft>
              <a:buNone/>
            </a:pPr>
            <a:r>
              <a:rPr lang="en-US" sz="2000" dirty="0">
                <a:latin typeface="Arial"/>
                <a:ea typeface="Arial"/>
                <a:cs typeface="Arial"/>
                <a:sym typeface="Arial"/>
              </a:rPr>
              <a:t>Marketers will then determine a position that distinguishes their own products and services from competitor products and services</a:t>
            </a:r>
            <a:endParaRPr sz="2000" dirty="0">
              <a:latin typeface="Arial"/>
              <a:ea typeface="Arial"/>
              <a:cs typeface="Arial"/>
              <a:sym typeface="Arial"/>
            </a:endParaRPr>
          </a:p>
        </p:txBody>
      </p:sp>
      <p:cxnSp>
        <p:nvCxnSpPr>
          <p:cNvPr id="173" name="Google Shape;173;p39"/>
          <p:cNvCxnSpPr/>
          <p:nvPr/>
        </p:nvCxnSpPr>
        <p:spPr>
          <a:xfrm>
            <a:off x="3190500" y="1101664"/>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010271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 STRATEGY</a:t>
            </a:r>
            <a:endParaRPr b="1"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3" name="Rectangle 2">
            <a:extLst>
              <a:ext uri="{FF2B5EF4-FFF2-40B4-BE49-F238E27FC236}">
                <a16:creationId xmlns:a16="http://schemas.microsoft.com/office/drawing/2014/main" id="{F34B1ED0-CB5A-0546-92DE-847B6E866FAB}"/>
              </a:ext>
            </a:extLst>
          </p:cNvPr>
          <p:cNvSpPr/>
          <p:nvPr/>
        </p:nvSpPr>
        <p:spPr>
          <a:xfrm>
            <a:off x="938500" y="1027287"/>
            <a:ext cx="2791149" cy="400110"/>
          </a:xfrm>
          <a:prstGeom prst="rect">
            <a:avLst/>
          </a:prstGeom>
        </p:spPr>
        <p:txBody>
          <a:bodyPr wrap="none">
            <a:spAutoFit/>
          </a:bodyPr>
          <a:lstStyle/>
          <a:p>
            <a:pPr lvl="0">
              <a:spcAft>
                <a:spcPts val="1600"/>
              </a:spcAft>
            </a:pPr>
            <a:r>
              <a:rPr lang="en-US" sz="2000" b="1" dirty="0">
                <a:solidFill>
                  <a:schemeClr val="bg1"/>
                </a:solidFill>
              </a:rPr>
              <a:t>Positioning Example:</a:t>
            </a:r>
          </a:p>
        </p:txBody>
      </p:sp>
      <p:sp>
        <p:nvSpPr>
          <p:cNvPr id="6" name="Rectangle 5">
            <a:extLst>
              <a:ext uri="{FF2B5EF4-FFF2-40B4-BE49-F238E27FC236}">
                <a16:creationId xmlns:a16="http://schemas.microsoft.com/office/drawing/2014/main" id="{D40640D7-CA62-DC44-9550-1D146971A07E}"/>
              </a:ext>
            </a:extLst>
          </p:cNvPr>
          <p:cNvSpPr/>
          <p:nvPr/>
        </p:nvSpPr>
        <p:spPr>
          <a:xfrm>
            <a:off x="938501" y="1590157"/>
            <a:ext cx="3546036" cy="3293209"/>
          </a:xfrm>
          <a:prstGeom prst="rect">
            <a:avLst/>
          </a:prstGeom>
        </p:spPr>
        <p:txBody>
          <a:bodyPr wrap="square">
            <a:spAutoFit/>
          </a:bodyPr>
          <a:lstStyle/>
          <a:p>
            <a:r>
              <a:rPr lang="en-US" sz="1600" dirty="0">
                <a:solidFill>
                  <a:schemeClr val="bg1"/>
                </a:solidFill>
              </a:rPr>
              <a:t>Adidas launched a new hiking boot (Terrex) with a strategic positioning plan designed to eliminate the stigma of the sport’s ‘stale’ image. </a:t>
            </a:r>
          </a:p>
          <a:p>
            <a:endParaRPr lang="en-US" sz="1600" dirty="0">
              <a:solidFill>
                <a:schemeClr val="bg1"/>
              </a:solidFill>
            </a:endParaRPr>
          </a:p>
          <a:p>
            <a:r>
              <a:rPr lang="en-US" sz="1600" dirty="0">
                <a:solidFill>
                  <a:schemeClr val="bg1"/>
                </a:solidFill>
              </a:rPr>
              <a:t>In an interview with Marketing Week, Adidas's global VP of marketing and digital commerce suggests the consumer perception of hiking gear leans more toward function than fashion, a perception the brand hopes to change with their hiking campaign. </a:t>
            </a:r>
          </a:p>
        </p:txBody>
      </p:sp>
      <p:pic>
        <p:nvPicPr>
          <p:cNvPr id="12" name="Picture 2" descr="Image result for adidas terrex ad">
            <a:extLst>
              <a:ext uri="{FF2B5EF4-FFF2-40B4-BE49-F238E27FC236}">
                <a16:creationId xmlns:a16="http://schemas.microsoft.com/office/drawing/2014/main" id="{27A57937-1108-9749-8ABD-6374A95FD4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9641" y="1877901"/>
            <a:ext cx="3700918" cy="2467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053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 STRATEGY </a:t>
            </a:r>
            <a:endParaRPr b="1" dirty="0">
              <a:latin typeface="Arial"/>
              <a:ea typeface="Arial"/>
              <a:cs typeface="Arial"/>
              <a:sym typeface="Arial"/>
            </a:endParaRPr>
          </a:p>
        </p:txBody>
      </p:sp>
      <p:sp>
        <p:nvSpPr>
          <p:cNvPr id="172" name="Google Shape;172;p39"/>
          <p:cNvSpPr txBox="1">
            <a:spLocks noGrp="1"/>
          </p:cNvSpPr>
          <p:nvPr>
            <p:ph type="body" idx="1"/>
          </p:nvPr>
        </p:nvSpPr>
        <p:spPr>
          <a:xfrm>
            <a:off x="4905344" y="1027287"/>
            <a:ext cx="3849512" cy="3360236"/>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400" dirty="0">
                <a:latin typeface="Arial"/>
                <a:ea typeface="Arial"/>
                <a:cs typeface="Arial"/>
                <a:sym typeface="Arial"/>
              </a:rPr>
              <a:t>Choosing the Right Competitive Advantage:</a:t>
            </a:r>
          </a:p>
          <a:p>
            <a:pPr marL="0" lvl="0" indent="0" algn="l" defTabSz="338138" rtl="0">
              <a:spcBef>
                <a:spcPts val="0"/>
              </a:spcBef>
              <a:spcAft>
                <a:spcPts val="1600"/>
              </a:spcAft>
              <a:buNone/>
            </a:pPr>
            <a:r>
              <a:rPr lang="en-US" sz="1400" dirty="0">
                <a:latin typeface="Arial"/>
                <a:ea typeface="Arial"/>
                <a:cs typeface="Arial"/>
                <a:sym typeface="Arial"/>
              </a:rPr>
              <a:t>To be successful, sports and entertainment marketing professionals must determine the right competitive advantage when developing a positioning strategy.  Identifying a unique selling proposition is often a good place to start</a:t>
            </a:r>
          </a:p>
          <a:p>
            <a:pPr marL="338138" lvl="0" indent="-338138" algn="l" defTabSz="338138" rtl="0">
              <a:spcBef>
                <a:spcPts val="0"/>
              </a:spcBef>
              <a:spcAft>
                <a:spcPts val="1600"/>
              </a:spcAft>
              <a:buNone/>
            </a:pPr>
            <a:r>
              <a:rPr lang="en-US" sz="1400" dirty="0">
                <a:latin typeface="Arial"/>
                <a:ea typeface="Arial"/>
                <a:cs typeface="Arial"/>
                <a:sym typeface="Arial"/>
              </a:rPr>
              <a:t>●	Recognizing the exploding popularity of eSports, sneaker brand K-Swiss designed a pair of shoes specifically for “The Immortals”, one of North America’s best-known eSports groups.</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7CB6184C-C90F-4FC5-954D-9154B9773F1B}"/>
              </a:ext>
            </a:extLst>
          </p:cNvPr>
          <p:cNvPicPr>
            <a:picLocks noChangeAspect="1"/>
          </p:cNvPicPr>
          <p:nvPr/>
        </p:nvPicPr>
        <p:blipFill>
          <a:blip r:embed="rId4"/>
          <a:stretch>
            <a:fillRect/>
          </a:stretch>
        </p:blipFill>
        <p:spPr>
          <a:xfrm>
            <a:off x="938500" y="1001448"/>
            <a:ext cx="3140603" cy="3140603"/>
          </a:xfrm>
          <a:prstGeom prst="rect">
            <a:avLst/>
          </a:prstGeom>
          <a:ln>
            <a:noFill/>
          </a:ln>
          <a:effectLst>
            <a:softEdge rad="112500"/>
          </a:effectLst>
        </p:spPr>
      </p:pic>
      <p:cxnSp>
        <p:nvCxnSpPr>
          <p:cNvPr id="8" name="Google Shape;173;p39">
            <a:extLst>
              <a:ext uri="{FF2B5EF4-FFF2-40B4-BE49-F238E27FC236}">
                <a16:creationId xmlns:a16="http://schemas.microsoft.com/office/drawing/2014/main" id="{5D087D64-FEE7-4D05-9A52-082DFB0FB76C}"/>
              </a:ext>
            </a:extLst>
          </p:cNvPr>
          <p:cNvCxnSpPr>
            <a:cxnSpLocks/>
          </p:cNvCxnSpPr>
          <p:nvPr/>
        </p:nvCxnSpPr>
        <p:spPr>
          <a:xfrm>
            <a:off x="4459111" y="1365956"/>
            <a:ext cx="0" cy="2551288"/>
          </a:xfrm>
          <a:prstGeom prst="straightConnector1">
            <a:avLst/>
          </a:prstGeom>
          <a:noFill/>
          <a:ln w="2857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2835961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 STRATEGY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25689"/>
            <a:ext cx="7172100" cy="3578577"/>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b="1" dirty="0">
                <a:latin typeface="Arial"/>
                <a:ea typeface="Arial"/>
                <a:cs typeface="Arial"/>
                <a:sym typeface="Arial"/>
              </a:rPr>
              <a:t>Positioning Errors to Avoid</a:t>
            </a:r>
          </a:p>
          <a:p>
            <a:pPr marL="0" lvl="0" indent="0" algn="l" defTabSz="338138" rtl="0">
              <a:spcBef>
                <a:spcPts val="0"/>
              </a:spcBef>
              <a:spcAft>
                <a:spcPts val="600"/>
              </a:spcAft>
              <a:buNone/>
            </a:pPr>
            <a:r>
              <a:rPr lang="en-US" sz="1600" dirty="0">
                <a:latin typeface="Arial"/>
                <a:ea typeface="Arial"/>
                <a:cs typeface="Arial"/>
                <a:sym typeface="Arial"/>
              </a:rPr>
              <a:t>Positioning can be tricky.  Identifying the correct differences to promote can be the difference between an ineffective positioning strategy and a marketing failure.  The biggest risk to a brand is making sure those differences are legitimate.  If not, an organization could face not only backlash from consumers but also potential legal consequences. </a:t>
            </a:r>
          </a:p>
          <a:p>
            <a:pPr marL="338138" lvl="0" indent="-338138" algn="l" defTabSz="338138" rtl="0">
              <a:spcBef>
                <a:spcPts val="0"/>
              </a:spcBef>
              <a:spcAft>
                <a:spcPts val="600"/>
              </a:spcAft>
              <a:buNone/>
            </a:pPr>
            <a:r>
              <a:rPr lang="en-US" sz="1600" dirty="0">
                <a:latin typeface="Arial"/>
                <a:ea typeface="Arial"/>
                <a:cs typeface="Arial"/>
                <a:sym typeface="Arial"/>
              </a:rPr>
              <a:t>●	</a:t>
            </a:r>
            <a:r>
              <a:rPr lang="en-US" sz="1400" dirty="0">
                <a:latin typeface="Arial"/>
                <a:ea typeface="Arial"/>
                <a:cs typeface="Arial"/>
                <a:sym typeface="Arial"/>
              </a:rPr>
              <a:t>When Kanye West’s The Life of Pablo album was released, the hip-hop star tweeted that it would “never </a:t>
            </a:r>
            <a:r>
              <a:rPr lang="en-US" sz="1400" dirty="0" err="1">
                <a:latin typeface="Arial"/>
                <a:ea typeface="Arial"/>
                <a:cs typeface="Arial"/>
                <a:sym typeface="Arial"/>
              </a:rPr>
              <a:t>never</a:t>
            </a:r>
            <a:r>
              <a:rPr lang="en-US" sz="1400" dirty="0">
                <a:latin typeface="Arial"/>
                <a:ea typeface="Arial"/>
                <a:cs typeface="Arial"/>
                <a:sym typeface="Arial"/>
              </a:rPr>
              <a:t> </a:t>
            </a:r>
            <a:r>
              <a:rPr lang="en-US" sz="1400" dirty="0" err="1">
                <a:latin typeface="Arial"/>
                <a:ea typeface="Arial"/>
                <a:cs typeface="Arial"/>
                <a:sym typeface="Arial"/>
              </a:rPr>
              <a:t>never</a:t>
            </a:r>
            <a:r>
              <a:rPr lang="en-US" sz="1400" dirty="0">
                <a:latin typeface="Arial"/>
                <a:ea typeface="Arial"/>
                <a:cs typeface="Arial"/>
                <a:sym typeface="Arial"/>
              </a:rPr>
              <a:t> be on Apple. And it will never be for sale … You can only get it on Tidal.”</a:t>
            </a:r>
          </a:p>
          <a:p>
            <a:pPr marL="795338" lvl="1" indent="-338138" defTabSz="338138">
              <a:spcBef>
                <a:spcPts val="0"/>
              </a:spcBef>
              <a:spcAft>
                <a:spcPts val="600"/>
              </a:spcAft>
            </a:pPr>
            <a:r>
              <a:rPr lang="en-US" sz="1400" dirty="0">
                <a:latin typeface="Arial"/>
                <a:ea typeface="Arial"/>
                <a:cs typeface="Arial"/>
                <a:sym typeface="Arial"/>
              </a:rPr>
              <a:t>Just weeks later, the album was available on his own website, Pandora, Spotify…and even Apple.</a:t>
            </a:r>
          </a:p>
          <a:p>
            <a:pPr marL="795338" lvl="1" indent="-338138" defTabSz="338138">
              <a:spcBef>
                <a:spcPts val="0"/>
              </a:spcBef>
              <a:spcAft>
                <a:spcPts val="600"/>
              </a:spcAft>
            </a:pPr>
            <a:r>
              <a:rPr lang="en-US" sz="1400" dirty="0">
                <a:latin typeface="Arial"/>
                <a:ea typeface="Arial"/>
                <a:cs typeface="Arial"/>
                <a:sym typeface="Arial"/>
              </a:rPr>
              <a:t>As a result, Kanye and Tidal are facing a lawsuit alleging false advertising</a:t>
            </a:r>
            <a:endParaRPr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122385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22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POSITIONING STRATEGY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25689"/>
            <a:ext cx="4277556" cy="3578577"/>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b="1" dirty="0">
                <a:latin typeface="Arial"/>
                <a:ea typeface="Arial"/>
                <a:cs typeface="Arial"/>
                <a:sym typeface="Arial"/>
              </a:rPr>
              <a:t>Product Differentiation:</a:t>
            </a:r>
          </a:p>
          <a:p>
            <a:pPr marL="0" lvl="0" indent="0" algn="l" defTabSz="338138" rtl="0">
              <a:spcBef>
                <a:spcPts val="0"/>
              </a:spcBef>
              <a:spcAft>
                <a:spcPts val="600"/>
              </a:spcAft>
              <a:buNone/>
            </a:pPr>
            <a:r>
              <a:rPr lang="en-US" sz="1600" dirty="0">
                <a:solidFill>
                  <a:srgbClr val="FFC000"/>
                </a:solidFill>
                <a:latin typeface="Arial"/>
                <a:ea typeface="Arial"/>
                <a:cs typeface="Arial"/>
                <a:sym typeface="Arial"/>
              </a:rPr>
              <a:t>Product differentiation </a:t>
            </a:r>
            <a:r>
              <a:rPr lang="en-US" sz="1600" dirty="0">
                <a:latin typeface="Arial"/>
                <a:ea typeface="Arial"/>
                <a:cs typeface="Arial"/>
                <a:sym typeface="Arial"/>
              </a:rPr>
              <a:t>refers to a positioning strategy that can be used to distinguish a company’s products from those of competitors</a:t>
            </a:r>
          </a:p>
          <a:p>
            <a:pPr marL="338138" lvl="0" indent="-338138" algn="l" defTabSz="338138" rtl="0">
              <a:spcBef>
                <a:spcPts val="0"/>
              </a:spcBef>
              <a:spcAft>
                <a:spcPts val="600"/>
              </a:spcAft>
              <a:buNone/>
            </a:pPr>
            <a:r>
              <a:rPr lang="en-US" sz="1600" dirty="0">
                <a:latin typeface="Arial"/>
                <a:ea typeface="Arial"/>
                <a:cs typeface="Arial"/>
                <a:sym typeface="Arial"/>
              </a:rPr>
              <a:t>●	When the BIG3 basketball league launched, it differentiated itself from existing basketball leagues by establishing unique rules and game play, including its “3-on’3” format, a 4-point shot, no “foul outs” and a smaller court size. </a:t>
            </a:r>
            <a:endParaRPr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9D5B436C-62FA-48D0-BAEA-FF699D5C467B}"/>
              </a:ext>
            </a:extLst>
          </p:cNvPr>
          <p:cNvPicPr>
            <a:picLocks noChangeAspect="1"/>
          </p:cNvPicPr>
          <p:nvPr/>
        </p:nvPicPr>
        <p:blipFill>
          <a:blip r:embed="rId4"/>
          <a:stretch>
            <a:fillRect/>
          </a:stretch>
        </p:blipFill>
        <p:spPr>
          <a:xfrm>
            <a:off x="5577150" y="1938689"/>
            <a:ext cx="2952750" cy="1552575"/>
          </a:xfrm>
          <a:prstGeom prst="rect">
            <a:avLst/>
          </a:prstGeom>
        </p:spPr>
      </p:pic>
    </p:spTree>
    <p:extLst>
      <p:ext uri="{BB962C8B-B14F-4D97-AF65-F5344CB8AC3E}">
        <p14:creationId xmlns:p14="http://schemas.microsoft.com/office/powerpoint/2010/main" val="3809054281"/>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911</Words>
  <Application>Microsoft Macintosh PowerPoint</Application>
  <PresentationFormat>On-screen Show (16:9)</PresentationFormat>
  <Paragraphs>59</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Montserrat</vt:lpstr>
      <vt:lpstr>Oswald</vt:lpstr>
      <vt:lpstr>Futuristic Background by Slidesgo</vt:lpstr>
      <vt:lpstr>POSITIONING</vt:lpstr>
      <vt:lpstr>POSITIONING</vt:lpstr>
      <vt:lpstr>POSITIONING</vt:lpstr>
      <vt:lpstr>POSITIONING</vt:lpstr>
      <vt:lpstr>POSITIONING STRATEGY</vt:lpstr>
      <vt:lpstr>POSITIONING STRATEGY</vt:lpstr>
      <vt:lpstr>POSITIONING STRATEGY </vt:lpstr>
      <vt:lpstr>POSITIONING STRATEGY </vt:lpstr>
      <vt:lpstr>POSITIONING STRATEGY </vt:lpstr>
      <vt:lpstr>POSITIONING STRATEGY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POSITIONING</dc:title>
  <dc:creator>Kelly, Bob</dc:creator>
  <cp:lastModifiedBy>Chris Lindauer</cp:lastModifiedBy>
  <cp:revision>13</cp:revision>
  <dcterms:modified xsi:type="dcterms:W3CDTF">2021-08-11T23:56:10Z</dcterms:modified>
</cp:coreProperties>
</file>