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 id="2147483685" r:id="rId2"/>
  </p:sldMasterIdLst>
  <p:notesMasterIdLst>
    <p:notesMasterId r:id="rId24"/>
  </p:notesMasterIdLst>
  <p:sldIdLst>
    <p:sldId id="256" r:id="rId3"/>
    <p:sldId id="310" r:id="rId4"/>
    <p:sldId id="311" r:id="rId5"/>
    <p:sldId id="312" r:id="rId6"/>
    <p:sldId id="313" r:id="rId7"/>
    <p:sldId id="314" r:id="rId8"/>
    <p:sldId id="315" r:id="rId9"/>
    <p:sldId id="316" r:id="rId10"/>
    <p:sldId id="317" r:id="rId11"/>
    <p:sldId id="318" r:id="rId12"/>
    <p:sldId id="319" r:id="rId13"/>
    <p:sldId id="320" r:id="rId14"/>
    <p:sldId id="345" r:id="rId15"/>
    <p:sldId id="321" r:id="rId16"/>
    <p:sldId id="346" r:id="rId17"/>
    <p:sldId id="258" r:id="rId18"/>
    <p:sldId id="322" r:id="rId19"/>
    <p:sldId id="323" r:id="rId20"/>
    <p:sldId id="324" r:id="rId21"/>
    <p:sldId id="347" r:id="rId22"/>
    <p:sldId id="344" r:id="rId2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11"/>
    <p:restoredTop sz="94694"/>
  </p:normalViewPr>
  <p:slideViewPr>
    <p:cSldViewPr snapToGrid="0">
      <p:cViewPr varScale="1">
        <p:scale>
          <a:sx n="161" d="100"/>
          <a:sy n="161" d="100"/>
        </p:scale>
        <p:origin x="4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56793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9293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008535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59041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6381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89954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4213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5497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3484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97894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e673e6894c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e673e6894c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088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6069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74164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47095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6044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4967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59305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23926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20505449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rot="5400000" flipH="1">
            <a:off x="4822414" y="-351911"/>
            <a:ext cx="9309797" cy="3520275"/>
          </a:xfrm>
          <a:prstGeom prst="rect">
            <a:avLst/>
          </a:prstGeom>
          <a:noFill/>
          <a:ln>
            <a:noFill/>
          </a:ln>
        </p:spPr>
      </p:pic>
    </p:spTree>
    <p:extLst>
      <p:ext uri="{BB962C8B-B14F-4D97-AF65-F5344CB8AC3E}">
        <p14:creationId xmlns:p14="http://schemas.microsoft.com/office/powerpoint/2010/main" val="19572052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3177411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825991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631087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extLst>
      <p:ext uri="{BB962C8B-B14F-4D97-AF65-F5344CB8AC3E}">
        <p14:creationId xmlns:p14="http://schemas.microsoft.com/office/powerpoint/2010/main" val="95057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extLst>
      <p:ext uri="{BB962C8B-B14F-4D97-AF65-F5344CB8AC3E}">
        <p14:creationId xmlns:p14="http://schemas.microsoft.com/office/powerpoint/2010/main" val="40235691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extLst>
      <p:ext uri="{BB962C8B-B14F-4D97-AF65-F5344CB8AC3E}">
        <p14:creationId xmlns:p14="http://schemas.microsoft.com/office/powerpoint/2010/main" val="257674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100013"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3026553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32447895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2759543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3495216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1342252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991348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8291924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7969704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7974618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extLst>
      <p:ext uri="{BB962C8B-B14F-4D97-AF65-F5344CB8AC3E}">
        <p14:creationId xmlns:p14="http://schemas.microsoft.com/office/powerpoint/2010/main" val="39702786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948441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18011608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0442888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extLst>
      <p:ext uri="{BB962C8B-B14F-4D97-AF65-F5344CB8AC3E}">
        <p14:creationId xmlns:p14="http://schemas.microsoft.com/office/powerpoint/2010/main" val="39476283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Text">
  <p:cSld name="Title + Text">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42346187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272074862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2477827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extLst>
      <p:ext uri="{BB962C8B-B14F-4D97-AF65-F5344CB8AC3E}">
        <p14:creationId xmlns:p14="http://schemas.microsoft.com/office/powerpoint/2010/main" val="28282158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marL="0" lvl="0" indent="0" algn="l" rtl="0">
              <a:spcBef>
                <a:spcPts val="300"/>
              </a:spcBef>
              <a:spcAft>
                <a:spcPts val="0"/>
              </a:spcAft>
              <a:buNone/>
            </a:pPr>
            <a:endParaRPr sz="1000">
              <a:solidFill>
                <a:schemeClr val="accent1"/>
              </a:solidFill>
              <a:latin typeface="Montserrat"/>
              <a:ea typeface="Montserrat"/>
              <a:cs typeface="Montserrat"/>
              <a:sym typeface="Montserrat"/>
            </a:endParaRPr>
          </a:p>
        </p:txBody>
      </p:sp>
    </p:spTree>
    <p:extLst>
      <p:ext uri="{BB962C8B-B14F-4D97-AF65-F5344CB8AC3E}">
        <p14:creationId xmlns:p14="http://schemas.microsoft.com/office/powerpoint/2010/main" val="5059851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26477120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1697388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958372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97163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extLst>
      <p:ext uri="{BB962C8B-B14F-4D97-AF65-F5344CB8AC3E}">
        <p14:creationId xmlns:p14="http://schemas.microsoft.com/office/powerpoint/2010/main" val="3294865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22916781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24058903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slideLayout" Target="../slideLayouts/slideLayout31.xml"/><Relationship Id="rId3" Type="http://schemas.openxmlformats.org/officeDocument/2006/relationships/slideLayout" Target="../slideLayouts/slideLayout8.xml"/><Relationship Id="rId21" Type="http://schemas.openxmlformats.org/officeDocument/2006/relationships/slideLayout" Target="../slideLayouts/slideLayout26.xml"/><Relationship Id="rId34" Type="http://schemas.openxmlformats.org/officeDocument/2006/relationships/slideLayout" Target="../slideLayouts/slideLayout39.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33" Type="http://schemas.openxmlformats.org/officeDocument/2006/relationships/slideLayout" Target="../slideLayouts/slideLayout38.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29" Type="http://schemas.openxmlformats.org/officeDocument/2006/relationships/slideLayout" Target="../slideLayouts/slideLayout34.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32" Type="http://schemas.openxmlformats.org/officeDocument/2006/relationships/slideLayout" Target="../slideLayouts/slideLayout37.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28" Type="http://schemas.openxmlformats.org/officeDocument/2006/relationships/slideLayout" Target="../slideLayouts/slideLayout33.xml"/><Relationship Id="rId36" Type="http://schemas.openxmlformats.org/officeDocument/2006/relationships/image" Target="../media/image1.jpg"/><Relationship Id="rId10" Type="http://schemas.openxmlformats.org/officeDocument/2006/relationships/slideLayout" Target="../slideLayouts/slideLayout15.xml"/><Relationship Id="rId19" Type="http://schemas.openxmlformats.org/officeDocument/2006/relationships/slideLayout" Target="../slideLayouts/slideLayout24.xml"/><Relationship Id="rId31" Type="http://schemas.openxmlformats.org/officeDocument/2006/relationships/slideLayout" Target="../slideLayouts/slideLayout36.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 Id="rId27" Type="http://schemas.openxmlformats.org/officeDocument/2006/relationships/slideLayout" Target="../slideLayouts/slideLayout32.xml"/><Relationship Id="rId30" Type="http://schemas.openxmlformats.org/officeDocument/2006/relationships/slideLayout" Target="../slideLayouts/slideLayout35.xml"/><Relationship Id="rId35" Type="http://schemas.openxmlformats.org/officeDocument/2006/relationships/theme" Target="../theme/theme2.xml"/><Relationship Id="rId8"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7">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1" r:id="rId2"/>
    <p:sldLayoutId id="2147483658" r:id="rId3"/>
    <p:sldLayoutId id="2147483659" r:id="rId4"/>
    <p:sldLayoutId id="214748368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2014585615"/>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4.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ADVERTISING</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4.7</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Traditional Broadcast Media</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Any visual and/or audible form of communication used to inform, persuade, or remind consumers about goods or services offered would be considered traditional broadcast media.</a:t>
            </a:r>
          </a:p>
          <a:p>
            <a:pPr marL="0" lvl="0" indent="0" algn="l" defTabSz="463550" rtl="0">
              <a:spcBef>
                <a:spcPts val="0"/>
              </a:spcBef>
              <a:spcAft>
                <a:spcPts val="0"/>
              </a:spcAft>
              <a:buNone/>
            </a:pPr>
            <a:r>
              <a:rPr lang="en-US" sz="1600" dirty="0">
                <a:latin typeface="Arial"/>
                <a:ea typeface="Arial"/>
                <a:cs typeface="Arial"/>
                <a:sym typeface="Arial"/>
              </a:rPr>
              <a:t> </a:t>
            </a:r>
          </a:p>
          <a:p>
            <a:pPr marL="0" lvl="0" indent="0" algn="l" defTabSz="463550" rtl="0">
              <a:spcBef>
                <a:spcPts val="0"/>
              </a:spcBef>
              <a:spcAft>
                <a:spcPts val="0"/>
              </a:spcAft>
              <a:buNone/>
            </a:pPr>
            <a:r>
              <a:rPr lang="en-US" sz="1600" dirty="0">
                <a:latin typeface="Arial"/>
                <a:ea typeface="Arial"/>
                <a:cs typeface="Arial"/>
                <a:sym typeface="Arial"/>
              </a:rPr>
              <a:t>●	Radio / satellite radio advertising </a:t>
            </a:r>
          </a:p>
          <a:p>
            <a:pPr marL="742950" lvl="1" indent="-285750" defTabSz="463550">
              <a:spcBef>
                <a:spcPts val="0"/>
              </a:spcBef>
            </a:pPr>
            <a:r>
              <a:rPr lang="en-US" sz="1600" dirty="0">
                <a:latin typeface="Arial"/>
                <a:ea typeface="Arial"/>
                <a:cs typeface="Arial"/>
                <a:sym typeface="Arial"/>
              </a:rPr>
              <a:t>Has the ability to reach a wide audience</a:t>
            </a:r>
          </a:p>
          <a:p>
            <a:pPr marL="0" lvl="0" indent="0" algn="l" defTabSz="463550" rtl="0">
              <a:spcBef>
                <a:spcPts val="0"/>
              </a:spcBef>
              <a:spcAft>
                <a:spcPts val="0"/>
              </a:spcAft>
              <a:buNone/>
            </a:pPr>
            <a:r>
              <a:rPr lang="en-US" sz="1600" dirty="0">
                <a:latin typeface="Arial"/>
                <a:ea typeface="Arial"/>
                <a:cs typeface="Arial"/>
                <a:sym typeface="Arial"/>
              </a:rPr>
              <a:t>●	Television / satellite TV advertising</a:t>
            </a:r>
          </a:p>
          <a:p>
            <a:pPr marL="742950" lvl="1" indent="-285750" defTabSz="463550">
              <a:spcBef>
                <a:spcPts val="0"/>
              </a:spcBef>
            </a:pPr>
            <a:r>
              <a:rPr lang="en-US" sz="1600" dirty="0">
                <a:latin typeface="Arial"/>
                <a:ea typeface="Arial"/>
                <a:cs typeface="Arial"/>
                <a:sym typeface="Arial"/>
              </a:rPr>
              <a:t>Includes commercials and </a:t>
            </a:r>
            <a:r>
              <a:rPr lang="en-US" sz="1600" dirty="0" err="1">
                <a:latin typeface="Arial"/>
                <a:ea typeface="Arial"/>
                <a:cs typeface="Arial"/>
                <a:sym typeface="Arial"/>
              </a:rPr>
              <a:t>infomericials</a:t>
            </a:r>
            <a:endParaRPr lang="en-US" sz="1600" dirty="0">
              <a:latin typeface="Arial"/>
              <a:ea typeface="Arial"/>
              <a:cs typeface="Arial"/>
              <a:sym typeface="Arial"/>
            </a:endParaRPr>
          </a:p>
          <a:p>
            <a:pPr marL="742950" lvl="1" indent="-285750" defTabSz="463550">
              <a:spcBef>
                <a:spcPts val="0"/>
              </a:spcBef>
            </a:pPr>
            <a:r>
              <a:rPr lang="en-US" sz="1600" dirty="0">
                <a:latin typeface="Arial"/>
                <a:ea typeface="Arial"/>
                <a:cs typeface="Arial"/>
                <a:sym typeface="Arial"/>
              </a:rPr>
              <a:t>TV advertising traditionally is the most expensive form of broadcast media</a:t>
            </a: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420186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Online/Digital Media </a:t>
            </a:r>
          </a:p>
          <a:p>
            <a:pPr marL="0" lvl="0" indent="0" algn="l" defTabSz="463550" rtl="0">
              <a:spcBef>
                <a:spcPts val="0"/>
              </a:spcBef>
              <a:spcAft>
                <a:spcPts val="0"/>
              </a:spcAft>
              <a:buNone/>
            </a:pPr>
            <a:endParaRPr lang="en-US" sz="1800" b="1" dirty="0">
              <a:solidFill>
                <a:srgbClr val="FFC000"/>
              </a:solidFill>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An advertisement that appears on digital media platforms would be considered online or digital advertising.  </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This could include:</a:t>
            </a:r>
          </a:p>
          <a:p>
            <a:pPr marL="0" lvl="0" indent="0" algn="l" defTabSz="463550" rtl="0">
              <a:spcBef>
                <a:spcPts val="0"/>
              </a:spcBef>
              <a:spcAft>
                <a:spcPts val="0"/>
              </a:spcAft>
              <a:buNone/>
            </a:pPr>
            <a:endParaRPr lang="en-US" sz="1600" dirty="0">
              <a:latin typeface="Arial"/>
              <a:ea typeface="Arial"/>
              <a:cs typeface="Arial"/>
              <a:sym typeface="Arial"/>
            </a:endParaRPr>
          </a:p>
          <a:p>
            <a:pPr marL="285750" indent="-285750" defTabSz="463550"/>
            <a:r>
              <a:rPr lang="en-US" sz="1600" dirty="0">
                <a:latin typeface="Arial"/>
                <a:ea typeface="Arial"/>
                <a:cs typeface="Arial"/>
                <a:sym typeface="Arial"/>
              </a:rPr>
              <a:t>Banner ads, pop-ups, videos etc.</a:t>
            </a:r>
          </a:p>
          <a:p>
            <a:pPr marL="285750" indent="-285750" defTabSz="463550"/>
            <a:r>
              <a:rPr lang="en-US" sz="1600" dirty="0">
                <a:latin typeface="Arial"/>
                <a:ea typeface="Arial"/>
                <a:cs typeface="Arial"/>
                <a:sym typeface="Arial"/>
              </a:rPr>
              <a:t>Digital broadcasts / streaming</a:t>
            </a:r>
          </a:p>
          <a:p>
            <a:pPr marL="285750" indent="-285750" defTabSz="463550"/>
            <a:r>
              <a:rPr lang="en-US" sz="1600" dirty="0">
                <a:latin typeface="Arial"/>
                <a:ea typeface="Arial"/>
                <a:cs typeface="Arial"/>
                <a:sym typeface="Arial"/>
              </a:rPr>
              <a:t>Social media channels </a:t>
            </a:r>
          </a:p>
          <a:p>
            <a:pPr marL="285750" indent="-285750" defTabSz="463550"/>
            <a:r>
              <a:rPr lang="en-US" sz="1600" dirty="0">
                <a:latin typeface="Arial"/>
                <a:ea typeface="Arial"/>
                <a:cs typeface="Arial"/>
                <a:sym typeface="Arial"/>
              </a:rPr>
              <a:t>Podcasts</a:t>
            </a: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93284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 name="Picture 3">
            <a:extLst>
              <a:ext uri="{FF2B5EF4-FFF2-40B4-BE49-F238E27FC236}">
                <a16:creationId xmlns:a16="http://schemas.microsoft.com/office/drawing/2014/main" id="{FBCD7496-E40B-4B1C-A62D-8DD56DCB8706}"/>
              </a:ext>
            </a:extLst>
          </p:cNvPr>
          <p:cNvPicPr>
            <a:picLocks noChangeAspect="1"/>
          </p:cNvPicPr>
          <p:nvPr/>
        </p:nvPicPr>
        <p:blipFill>
          <a:blip r:embed="rId4"/>
          <a:stretch>
            <a:fillRect/>
          </a:stretch>
        </p:blipFill>
        <p:spPr>
          <a:xfrm>
            <a:off x="1599942" y="1246018"/>
            <a:ext cx="5944115" cy="2206943"/>
          </a:xfrm>
          <a:prstGeom prst="rect">
            <a:avLst/>
          </a:prstGeom>
        </p:spPr>
      </p:pic>
      <p:sp>
        <p:nvSpPr>
          <p:cNvPr id="11" name="TextBox 10">
            <a:extLst>
              <a:ext uri="{FF2B5EF4-FFF2-40B4-BE49-F238E27FC236}">
                <a16:creationId xmlns:a16="http://schemas.microsoft.com/office/drawing/2014/main" id="{4A245AA6-7FB7-4B59-86C1-86AC87FA60F9}"/>
              </a:ext>
            </a:extLst>
          </p:cNvPr>
          <p:cNvSpPr txBox="1"/>
          <p:nvPr/>
        </p:nvSpPr>
        <p:spPr>
          <a:xfrm>
            <a:off x="2258100" y="3593939"/>
            <a:ext cx="4572000" cy="954107"/>
          </a:xfrm>
          <a:prstGeom prst="rect">
            <a:avLst/>
          </a:prstGeom>
          <a:noFill/>
        </p:spPr>
        <p:txBody>
          <a:bodyPr wrap="square">
            <a:spAutoFit/>
          </a:bodyPr>
          <a:lstStyle/>
          <a:p>
            <a:pPr algn="ctr"/>
            <a:r>
              <a:rPr lang="en-US" dirty="0">
                <a:solidFill>
                  <a:schemeClr val="bg1"/>
                </a:solidFill>
              </a:rPr>
              <a:t>The Atlanta Hawks’ website features a pop-up advertisement encouraging fans to buy tickets to an upcoming game while State Farm Insurance receives advertising exposure as a sponsor of the franchise </a:t>
            </a:r>
          </a:p>
        </p:txBody>
      </p:sp>
    </p:spTree>
    <p:extLst>
      <p:ext uri="{BB962C8B-B14F-4D97-AF65-F5344CB8AC3E}">
        <p14:creationId xmlns:p14="http://schemas.microsoft.com/office/powerpoint/2010/main" val="2008396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8E74FA02-A851-4725-B797-6B5D8BF000BF}"/>
              </a:ext>
            </a:extLst>
          </p:cNvPr>
          <p:cNvPicPr>
            <a:picLocks noChangeAspect="1"/>
          </p:cNvPicPr>
          <p:nvPr/>
        </p:nvPicPr>
        <p:blipFill>
          <a:blip r:embed="rId4"/>
          <a:stretch>
            <a:fillRect/>
          </a:stretch>
        </p:blipFill>
        <p:spPr>
          <a:xfrm>
            <a:off x="618981" y="1270388"/>
            <a:ext cx="4318869" cy="2954549"/>
          </a:xfrm>
          <a:prstGeom prst="rect">
            <a:avLst/>
          </a:prstGeom>
        </p:spPr>
      </p:pic>
      <p:sp>
        <p:nvSpPr>
          <p:cNvPr id="12" name="TextBox 11">
            <a:extLst>
              <a:ext uri="{FF2B5EF4-FFF2-40B4-BE49-F238E27FC236}">
                <a16:creationId xmlns:a16="http://schemas.microsoft.com/office/drawing/2014/main" id="{2DDDBFE6-756E-4916-9BD9-19C9991D8EB2}"/>
              </a:ext>
            </a:extLst>
          </p:cNvPr>
          <p:cNvSpPr txBox="1"/>
          <p:nvPr/>
        </p:nvSpPr>
        <p:spPr>
          <a:xfrm>
            <a:off x="5292600" y="2094696"/>
            <a:ext cx="3075000" cy="954107"/>
          </a:xfrm>
          <a:prstGeom prst="rect">
            <a:avLst/>
          </a:prstGeom>
          <a:noFill/>
        </p:spPr>
        <p:txBody>
          <a:bodyPr wrap="square">
            <a:spAutoFit/>
          </a:bodyPr>
          <a:lstStyle/>
          <a:p>
            <a:r>
              <a:rPr lang="en-US" dirty="0">
                <a:solidFill>
                  <a:schemeClr val="bg1"/>
                </a:solidFill>
              </a:rPr>
              <a:t>The Atlanta Falcons’ website features a clickable digital advertisement encouraging fans to visit a sponsor (Tostitos) website </a:t>
            </a:r>
          </a:p>
        </p:txBody>
      </p:sp>
      <p:cxnSp>
        <p:nvCxnSpPr>
          <p:cNvPr id="8" name="Google Shape;182;p40">
            <a:extLst>
              <a:ext uri="{FF2B5EF4-FFF2-40B4-BE49-F238E27FC236}">
                <a16:creationId xmlns:a16="http://schemas.microsoft.com/office/drawing/2014/main" id="{38CCDE32-C927-C946-8873-B2F44F54F308}"/>
              </a:ext>
            </a:extLst>
          </p:cNvPr>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2280685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Promotional Products</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Promotional products would include “everyday” items displaying a company name or logo.  Items like calendars, pens or magnets that are given away are considered to be promotional products.</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07780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421114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Public Relations</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defTabSz="463550">
              <a:buNone/>
            </a:pPr>
            <a:r>
              <a:rPr lang="en-US" sz="1600" dirty="0">
                <a:latin typeface="Arial"/>
                <a:ea typeface="Arial"/>
                <a:cs typeface="Arial"/>
                <a:sym typeface="Arial"/>
              </a:rPr>
              <a:t>Public relations (PR) are activities that promote the image and communications an organization has with its employees, customers and public.  These activities influence the way fans, the media, and consumers perceive the organization.  </a:t>
            </a:r>
          </a:p>
          <a:p>
            <a:pPr marL="0" lvl="0" indent="0" defTabSz="463550">
              <a:buNone/>
            </a:pPr>
            <a:endParaRPr lang="en-US" sz="16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3" name="Picture 2" descr="A picture containing microphone&#10;&#10;Description automatically generated">
            <a:extLst>
              <a:ext uri="{FF2B5EF4-FFF2-40B4-BE49-F238E27FC236}">
                <a16:creationId xmlns:a16="http://schemas.microsoft.com/office/drawing/2014/main" id="{4FE4632F-F231-E144-B8C1-FCFF4DCDB39D}"/>
              </a:ext>
            </a:extLst>
          </p:cNvPr>
          <p:cNvPicPr>
            <a:picLocks noChangeAspect="1"/>
          </p:cNvPicPr>
          <p:nvPr/>
        </p:nvPicPr>
        <p:blipFill>
          <a:blip r:embed="rId4"/>
          <a:stretch>
            <a:fillRect/>
          </a:stretch>
        </p:blipFill>
        <p:spPr>
          <a:xfrm>
            <a:off x="5928676" y="830703"/>
            <a:ext cx="2588098" cy="2718352"/>
          </a:xfrm>
          <a:prstGeom prst="rect">
            <a:avLst/>
          </a:prstGeom>
        </p:spPr>
      </p:pic>
      <p:cxnSp>
        <p:nvCxnSpPr>
          <p:cNvPr id="9" name="Google Shape;182;p40">
            <a:extLst>
              <a:ext uri="{FF2B5EF4-FFF2-40B4-BE49-F238E27FC236}">
                <a16:creationId xmlns:a16="http://schemas.microsoft.com/office/drawing/2014/main" id="{71E22145-0248-B54E-8398-27C394541916}"/>
              </a:ext>
            </a:extLst>
          </p:cNvPr>
          <p:cNvCxnSpPr/>
          <p:nvPr/>
        </p:nvCxnSpPr>
        <p:spPr>
          <a:xfrm>
            <a:off x="5577150" y="1095029"/>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20725242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0"/>
          <p:cNvSpPr txBox="1">
            <a:spLocks noGrp="1"/>
          </p:cNvSpPr>
          <p:nvPr>
            <p:ph type="title"/>
          </p:nvPr>
        </p:nvSpPr>
        <p:spPr>
          <a:xfrm>
            <a:off x="5337175" y="638602"/>
            <a:ext cx="2837400" cy="777299"/>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PUBLIC RELATIONS</a:t>
            </a:r>
            <a:endParaRPr sz="2000" b="1" dirty="0">
              <a:latin typeface="Arial"/>
              <a:ea typeface="Arial"/>
              <a:cs typeface="Arial"/>
              <a:sym typeface="Arial"/>
            </a:endParaRPr>
          </a:p>
        </p:txBody>
      </p:sp>
      <p:sp>
        <p:nvSpPr>
          <p:cNvPr id="181" name="Google Shape;181;p40"/>
          <p:cNvSpPr txBox="1">
            <a:spLocks noGrp="1"/>
          </p:cNvSpPr>
          <p:nvPr>
            <p:ph type="body" idx="1"/>
          </p:nvPr>
        </p:nvSpPr>
        <p:spPr>
          <a:xfrm>
            <a:off x="5337175" y="1540302"/>
            <a:ext cx="2837400" cy="3046422"/>
          </a:xfrm>
          <a:prstGeom prst="rect">
            <a:avLst/>
          </a:prstGeom>
        </p:spPr>
        <p:txBody>
          <a:bodyPr spcFirstLastPara="1" wrap="square" lIns="91425" tIns="91425" rIns="91425" bIns="91425" anchor="t" anchorCtr="0">
            <a:noAutofit/>
          </a:bodyPr>
          <a:lstStyle/>
          <a:p>
            <a:pPr marL="0" lvl="0" indent="0" defTabSz="463550">
              <a:buNone/>
            </a:pPr>
            <a:r>
              <a:rPr lang="en-US" dirty="0">
                <a:latin typeface="Arial"/>
                <a:ea typeface="Arial"/>
                <a:cs typeface="Arial"/>
                <a:sym typeface="Arial"/>
              </a:rPr>
              <a:t>The proliferation of digital and social media platforms has made it more challenging for a sports organization to control and manage that messaging, making it even more important to have skilled professionals managing the organization’s public relations efforts.</a:t>
            </a:r>
          </a:p>
        </p:txBody>
      </p:sp>
      <p:cxnSp>
        <p:nvCxnSpPr>
          <p:cNvPr id="182" name="Google Shape;182;p40"/>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83" name="Google Shape;183;p40"/>
          <p:cNvPicPr preferRelativeResize="0"/>
          <p:nvPr/>
        </p:nvPicPr>
        <p:blipFill>
          <a:blip r:embed="rId3"/>
          <a:srcRect l="11973" r="11973"/>
          <a:stretch/>
        </p:blipFill>
        <p:spPr>
          <a:xfrm>
            <a:off x="0" y="-236700"/>
            <a:ext cx="4278176" cy="5444804"/>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HOW ARE ADVERTISEMENTS MADE?</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In-House Advertising</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Why produce ads in-house?</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	Creative control</a:t>
            </a:r>
          </a:p>
          <a:p>
            <a:pPr marL="0" lvl="0" indent="0" algn="l" defTabSz="463550" rtl="0">
              <a:spcBef>
                <a:spcPts val="0"/>
              </a:spcBef>
              <a:spcAft>
                <a:spcPts val="0"/>
              </a:spcAft>
              <a:buNone/>
            </a:pPr>
            <a:r>
              <a:rPr lang="en-US" sz="1600" dirty="0">
                <a:latin typeface="Arial"/>
                <a:ea typeface="Arial"/>
                <a:cs typeface="Arial"/>
                <a:sym typeface="Arial"/>
              </a:rPr>
              <a:t>●	Can be cost effective from a production perspective</a:t>
            </a:r>
          </a:p>
          <a:p>
            <a:pPr marL="0" lvl="0" indent="0" algn="l" defTabSz="463550" rtl="0">
              <a:spcBef>
                <a:spcPts val="0"/>
              </a:spcBef>
              <a:spcAft>
                <a:spcPts val="0"/>
              </a:spcAft>
              <a:buNone/>
            </a:pPr>
            <a:r>
              <a:rPr lang="en-US" sz="1600" dirty="0">
                <a:latin typeface="Arial"/>
                <a:ea typeface="Arial"/>
                <a:cs typeface="Arial"/>
                <a:sym typeface="Arial"/>
              </a:rPr>
              <a:t>●	Timing (can produce ads quicker than working with an agency)</a:t>
            </a: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9359847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HOW ARE ADVERTISEMENTS MADE?</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1"/>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Agencies</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There are predominately two types of agencies, </a:t>
            </a:r>
            <a:r>
              <a:rPr lang="en-US" sz="1600" dirty="0">
                <a:solidFill>
                  <a:srgbClr val="FFC000"/>
                </a:solidFill>
                <a:latin typeface="Arial"/>
                <a:ea typeface="Arial"/>
                <a:cs typeface="Arial"/>
                <a:sym typeface="Arial"/>
              </a:rPr>
              <a:t>full-service</a:t>
            </a:r>
            <a:r>
              <a:rPr lang="en-US" sz="1600" dirty="0">
                <a:latin typeface="Arial"/>
                <a:ea typeface="Arial"/>
                <a:cs typeface="Arial"/>
                <a:sym typeface="Arial"/>
              </a:rPr>
              <a:t> or </a:t>
            </a:r>
            <a:r>
              <a:rPr lang="en-US" sz="1600" dirty="0">
                <a:solidFill>
                  <a:srgbClr val="FFC000"/>
                </a:solidFill>
                <a:latin typeface="Arial"/>
                <a:ea typeface="Arial"/>
                <a:cs typeface="Arial"/>
                <a:sym typeface="Arial"/>
              </a:rPr>
              <a:t>specialty</a:t>
            </a:r>
            <a:r>
              <a:rPr lang="en-US" sz="1600" dirty="0">
                <a:latin typeface="Arial"/>
                <a:ea typeface="Arial"/>
                <a:cs typeface="Arial"/>
                <a:sym typeface="Arial"/>
              </a:rPr>
              <a:t>.</a:t>
            </a:r>
          </a:p>
          <a:p>
            <a:pPr marL="0" lvl="0" indent="0" algn="l" defTabSz="463550" rtl="0">
              <a:spcBef>
                <a:spcPts val="0"/>
              </a:spcBef>
              <a:spcAft>
                <a:spcPts val="0"/>
              </a:spcAft>
              <a:buNone/>
            </a:pPr>
            <a:r>
              <a:rPr lang="en-US" sz="1600" dirty="0">
                <a:solidFill>
                  <a:srgbClr val="FFC000"/>
                </a:solidFill>
                <a:latin typeface="Arial"/>
                <a:ea typeface="Arial"/>
                <a:cs typeface="Arial"/>
                <a:sym typeface="Arial"/>
              </a:rPr>
              <a:t>Full-service</a:t>
            </a:r>
            <a:r>
              <a:rPr lang="en-US" sz="1600" dirty="0">
                <a:latin typeface="Arial"/>
                <a:ea typeface="Arial"/>
                <a:cs typeface="Arial"/>
                <a:sym typeface="Arial"/>
              </a:rPr>
              <a:t> agencies offer a comprehensive set of expertise that can help develop advertisements for everything from out of home to television to digital and social. </a:t>
            </a:r>
            <a:r>
              <a:rPr lang="en-US" sz="1600" dirty="0">
                <a:solidFill>
                  <a:srgbClr val="FFC000"/>
                </a:solidFill>
                <a:latin typeface="Arial"/>
                <a:ea typeface="Arial"/>
                <a:cs typeface="Arial"/>
                <a:sym typeface="Arial"/>
              </a:rPr>
              <a:t>Specialty</a:t>
            </a:r>
            <a:r>
              <a:rPr lang="en-US" sz="1600" dirty="0">
                <a:latin typeface="Arial"/>
                <a:ea typeface="Arial"/>
                <a:cs typeface="Arial"/>
                <a:sym typeface="Arial"/>
              </a:rPr>
              <a:t> agencies can offer expertise in anything from social media marketing to PR.</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608276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HOW ARE ADVERTISEMENTS MADE?</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91690"/>
            <a:ext cx="7415278" cy="2960119"/>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Why hire an agency?</a:t>
            </a:r>
          </a:p>
          <a:p>
            <a:pPr marL="0" lvl="0" indent="0" algn="l" defTabSz="463550" rtl="0">
              <a:spcBef>
                <a:spcPts val="0"/>
              </a:spcBef>
              <a:spcAft>
                <a:spcPts val="0"/>
              </a:spcAft>
              <a:buNone/>
            </a:pPr>
            <a:endParaRPr lang="en-US" sz="1600" dirty="0">
              <a:latin typeface="Arial"/>
              <a:ea typeface="Arial"/>
              <a:cs typeface="Arial"/>
              <a:sym typeface="Arial"/>
            </a:endParaRPr>
          </a:p>
          <a:p>
            <a:pPr marL="285750" indent="-285750" defTabSz="463550"/>
            <a:r>
              <a:rPr lang="en-US" sz="1600" dirty="0">
                <a:latin typeface="Arial"/>
                <a:ea typeface="Arial"/>
                <a:cs typeface="Arial"/>
                <a:sym typeface="Arial"/>
              </a:rPr>
              <a:t>Expertise	</a:t>
            </a:r>
          </a:p>
          <a:p>
            <a:pPr marL="285750" indent="-285750" defTabSz="463550"/>
            <a:r>
              <a:rPr lang="en-US" sz="1600" dirty="0">
                <a:latin typeface="Arial"/>
                <a:ea typeface="Arial"/>
                <a:cs typeface="Arial"/>
                <a:sym typeface="Arial"/>
              </a:rPr>
              <a:t>Time and personnel constraints</a:t>
            </a:r>
          </a:p>
          <a:p>
            <a:pPr marL="285750" indent="-285750" defTabSz="463550"/>
            <a:r>
              <a:rPr lang="en-US" sz="1600" dirty="0">
                <a:latin typeface="Arial"/>
                <a:ea typeface="Arial"/>
                <a:cs typeface="Arial"/>
                <a:sym typeface="Arial"/>
              </a:rPr>
              <a:t>Cost effective (hiring a staff capable of producing effective ad campaigns is very expensive) </a:t>
            </a:r>
          </a:p>
          <a:p>
            <a:pPr marL="285750" indent="-285750" defTabSz="463550"/>
            <a:r>
              <a:rPr lang="en-US" sz="1600" dirty="0">
                <a:latin typeface="Arial"/>
                <a:ea typeface="Arial"/>
                <a:cs typeface="Arial"/>
                <a:sym typeface="Arial"/>
              </a:rPr>
              <a:t>“Fresh” / outside perspectives</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For example, the New York Knicks contracted the ad agency Translation to guide the franchise through a rebranding effort with the goal of impacting how fans, and NBA free agents, perceive the team.</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43801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1185333" y="776055"/>
            <a:ext cx="6750756"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ADVERTISING</a:t>
            </a:r>
          </a:p>
        </p:txBody>
      </p:sp>
      <p:sp>
        <p:nvSpPr>
          <p:cNvPr id="163" name="Google Shape;163;p38"/>
          <p:cNvSpPr txBox="1">
            <a:spLocks noGrp="1"/>
          </p:cNvSpPr>
          <p:nvPr>
            <p:ph type="ctrTitle"/>
          </p:nvPr>
        </p:nvSpPr>
        <p:spPr>
          <a:xfrm>
            <a:off x="1060950" y="1789741"/>
            <a:ext cx="6750755" cy="2831332"/>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l" defTabSz="338138" rtl="0">
              <a:spcBef>
                <a:spcPts val="0"/>
              </a:spcBef>
              <a:spcAft>
                <a:spcPts val="0"/>
              </a:spcAft>
              <a:buNone/>
            </a:pPr>
            <a:r>
              <a:rPr lang="en-US" sz="1600" dirty="0">
                <a:solidFill>
                  <a:schemeClr val="accent1"/>
                </a:solidFill>
                <a:latin typeface="Arial"/>
                <a:cs typeface="Arial"/>
                <a:sym typeface="Arial"/>
              </a:rPr>
              <a:t>Advertising </a:t>
            </a:r>
            <a:r>
              <a:rPr lang="en-US" sz="1600" dirty="0">
                <a:solidFill>
                  <a:schemeClr val="bg1"/>
                </a:solidFill>
                <a:latin typeface="Arial"/>
                <a:cs typeface="Arial"/>
                <a:sym typeface="Arial"/>
              </a:rPr>
              <a:t>is any paid, non-personal form of communication by an identified company promoting goods and services.  </a:t>
            </a:r>
            <a:br>
              <a:rPr lang="en-US" sz="1600" dirty="0">
                <a:solidFill>
                  <a:schemeClr val="bg1"/>
                </a:solidFill>
                <a:latin typeface="Arial"/>
                <a:cs typeface="Arial"/>
                <a:sym typeface="Arial"/>
              </a:rPr>
            </a:br>
            <a:br>
              <a:rPr lang="en-US" sz="1600" dirty="0">
                <a:solidFill>
                  <a:schemeClr val="bg1"/>
                </a:solidFill>
                <a:latin typeface="Arial"/>
                <a:cs typeface="Arial"/>
                <a:sym typeface="Arial"/>
              </a:rPr>
            </a:br>
            <a:r>
              <a:rPr lang="en-US" sz="1600" dirty="0">
                <a:solidFill>
                  <a:schemeClr val="accent1"/>
                </a:solidFill>
                <a:latin typeface="Arial"/>
                <a:cs typeface="Arial"/>
                <a:sym typeface="Arial"/>
              </a:rPr>
              <a:t>Advertising</a:t>
            </a:r>
            <a:r>
              <a:rPr lang="en-US" sz="1600" dirty="0">
                <a:solidFill>
                  <a:schemeClr val="bg1"/>
                </a:solidFill>
                <a:latin typeface="Arial"/>
                <a:cs typeface="Arial"/>
                <a:sym typeface="Arial"/>
              </a:rPr>
              <a:t> </a:t>
            </a:r>
            <a:r>
              <a:rPr lang="en-US" sz="1600" b="0" dirty="0">
                <a:solidFill>
                  <a:schemeClr val="bg1"/>
                </a:solidFill>
                <a:latin typeface="Arial"/>
                <a:cs typeface="Arial"/>
                <a:sym typeface="Arial"/>
              </a:rPr>
              <a:t>has traditionally been presented in several forms, including:</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Print</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Outdoor / OOH (Out of home) advertising</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Traditional broadcast (television, radio, satellite)</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Online/digital media </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Cinema</a:t>
            </a:r>
            <a:br>
              <a:rPr lang="en-US" sz="1600" b="0" dirty="0">
                <a:solidFill>
                  <a:schemeClr val="bg1"/>
                </a:solidFill>
                <a:latin typeface="Arial"/>
                <a:cs typeface="Arial"/>
                <a:sym typeface="Arial"/>
              </a:rPr>
            </a:br>
            <a:r>
              <a:rPr lang="en-US" sz="1600" b="0" dirty="0">
                <a:solidFill>
                  <a:schemeClr val="bg1"/>
                </a:solidFill>
                <a:latin typeface="Arial"/>
                <a:cs typeface="Arial"/>
                <a:sym typeface="Arial"/>
              </a:rPr>
              <a:t>●	Promotional products</a:t>
            </a:r>
            <a:br>
              <a:rPr lang="en-US" sz="1600" b="0" dirty="0">
                <a:solidFill>
                  <a:schemeClr val="bg1"/>
                </a:solidFill>
                <a:latin typeface="Arial"/>
                <a:cs typeface="Arial"/>
                <a:sym typeface="Arial"/>
              </a:rPr>
            </a:br>
            <a:endParaRPr sz="1600" b="0" dirty="0">
              <a:solidFill>
                <a:schemeClr val="bg1"/>
              </a:solidFill>
              <a:latin typeface="Arial"/>
              <a:ea typeface="Arial"/>
              <a:cs typeface="Arial"/>
              <a:sym typeface="Arial"/>
            </a:endParaRPr>
          </a:p>
        </p:txBody>
      </p:sp>
      <p:cxnSp>
        <p:nvCxnSpPr>
          <p:cNvPr id="164" name="Google Shape;164;p38"/>
          <p:cNvCxnSpPr/>
          <p:nvPr/>
        </p:nvCxnSpPr>
        <p:spPr>
          <a:xfrm>
            <a:off x="3190500" y="1594327"/>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extLst>
      <p:ext uri="{BB962C8B-B14F-4D97-AF65-F5344CB8AC3E}">
        <p14:creationId xmlns:p14="http://schemas.microsoft.com/office/powerpoint/2010/main" val="42729558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41"/>
          <p:cNvSpPr txBox="1">
            <a:spLocks noGrp="1"/>
          </p:cNvSpPr>
          <p:nvPr>
            <p:ph type="title"/>
          </p:nvPr>
        </p:nvSpPr>
        <p:spPr>
          <a:xfrm>
            <a:off x="1805525" y="402175"/>
            <a:ext cx="5443500" cy="61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188" name="Google Shape;188;p41"/>
          <p:cNvSpPr txBox="1">
            <a:spLocks noGrp="1"/>
          </p:cNvSpPr>
          <p:nvPr>
            <p:ph type="subTitle" idx="1"/>
          </p:nvPr>
        </p:nvSpPr>
        <p:spPr>
          <a:xfrm>
            <a:off x="801737" y="1332169"/>
            <a:ext cx="7451075" cy="2048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Imagine you were a marketing professional working for your favorite sports or entertainment organization like Disney, Hurley, Gatorade, Rose Bowl, Under Armour,  Activision Blizzard, World Surf League, or Lululemon.  </a:t>
            </a:r>
          </a:p>
          <a:p>
            <a:pPr marL="0" lvl="0" indent="0" algn="l" rtl="0">
              <a:spcBef>
                <a:spcPts val="0"/>
              </a:spcBef>
              <a:spcAft>
                <a:spcPts val="0"/>
              </a:spcAft>
              <a:buNone/>
            </a:pPr>
            <a:endParaRPr lang="en-US" dirty="0">
              <a:latin typeface="Arial"/>
              <a:ea typeface="Arial"/>
              <a:cs typeface="Arial"/>
              <a:sym typeface="Arial"/>
            </a:endParaRP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Would you create your advertisements in-house or would you contract an agency for your marketing campaign?  Why?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might those advertisements look like and who would you be targeting?  </a:t>
            </a:r>
          </a:p>
          <a:p>
            <a:pPr marL="285750" lvl="0" indent="-285750" algn="l" rtl="0">
              <a:spcBef>
                <a:spcPts val="0"/>
              </a:spcBef>
              <a:spcAft>
                <a:spcPts val="0"/>
              </a:spcAft>
              <a:buFont typeface="Arial" panose="020B0604020202020204" pitchFamily="34" charset="0"/>
              <a:buChar char="•"/>
            </a:pPr>
            <a:r>
              <a:rPr lang="en-US" dirty="0">
                <a:latin typeface="Arial"/>
                <a:ea typeface="Arial"/>
                <a:cs typeface="Arial"/>
                <a:sym typeface="Arial"/>
              </a:rPr>
              <a:t>What forms of advertising would you want the campaign to include?</a:t>
            </a:r>
            <a:endParaRPr dirty="0">
              <a:latin typeface="Arial"/>
              <a:ea typeface="Arial"/>
              <a:cs typeface="Arial"/>
              <a:sym typeface="Arial"/>
            </a:endParaRPr>
          </a:p>
        </p:txBody>
      </p:sp>
      <p:pic>
        <p:nvPicPr>
          <p:cNvPr id="189" name="Google Shape;189;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0" name="Google Shape;190;p4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a:t>
            </a:r>
            <a:r>
              <a:rPr kumimoji="0" lang="en" sz="1400" b="0" i="0" u="none" strike="noStrike" kern="0" cap="none" spc="0" normalizeH="0" baseline="0" noProof="0">
                <a:ln>
                  <a:noFill/>
                </a:ln>
                <a:solidFill>
                  <a:srgbClr val="3D85C6"/>
                </a:solidFill>
                <a:effectLst/>
                <a:uLnTx/>
                <a:uFillTx/>
                <a:latin typeface="Oswald"/>
                <a:ea typeface="Oswald"/>
                <a:cs typeface="Oswald"/>
                <a:sym typeface="Oswald"/>
              </a:rPr>
              <a:t> </a:t>
            </a:r>
            <a:r>
              <a:rPr kumimoji="0" lang="en" sz="800" b="0" i="0" u="none" strike="noStrike" kern="0" cap="none" spc="0" normalizeH="0" baseline="0" noProof="0">
                <a:ln>
                  <a:noFill/>
                </a:ln>
                <a:solidFill>
                  <a:srgbClr val="3D85C6"/>
                </a:solidFill>
                <a:effectLst/>
                <a:uLnTx/>
                <a:uFillTx/>
                <a:latin typeface="Oswald"/>
                <a:ea typeface="Oswald"/>
                <a:cs typeface="Oswald"/>
                <a:sym typeface="Oswald"/>
              </a:rPr>
              <a:t>Copyright 2021. Sports Career Consulting, LLC.</a:t>
            </a:r>
            <a:endParaRPr kumimoji="0" sz="800" b="0" i="0" u="none" strike="noStrike" kern="0" cap="none" spc="0" normalizeH="0" baseline="0" noProof="0">
              <a:ln>
                <a:noFill/>
              </a:ln>
              <a:solidFill>
                <a:srgbClr val="3D85C6"/>
              </a:solidFill>
              <a:effectLst/>
              <a:uLnTx/>
              <a:uFillTx/>
              <a:latin typeface="Oswald"/>
              <a:ea typeface="Oswald"/>
              <a:cs typeface="Oswald"/>
              <a:sym typeface="Oswald"/>
            </a:endParaRPr>
          </a:p>
        </p:txBody>
      </p:sp>
      <p:pic>
        <p:nvPicPr>
          <p:cNvPr id="191" name="Google Shape;191;p41"/>
          <p:cNvPicPr preferRelativeResize="0"/>
          <p:nvPr/>
        </p:nvPicPr>
        <p:blipFill>
          <a:blip r:embed="rId4">
            <a:alphaModFix/>
          </a:blip>
          <a:stretch>
            <a:fillRect/>
          </a:stretch>
        </p:blipFill>
        <p:spPr>
          <a:xfrm>
            <a:off x="572425" y="128150"/>
            <a:ext cx="1145575" cy="116095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Every year, companies spend billions advertising their products and services to sports fans.</a:t>
            </a:r>
          </a:p>
          <a:p>
            <a:pPr marL="0" lvl="0" indent="0" algn="l" rtl="0">
              <a:spcBef>
                <a:spcPts val="0"/>
              </a:spcBef>
              <a:spcAft>
                <a:spcPts val="0"/>
              </a:spcAft>
              <a:buNone/>
            </a:pPr>
            <a:endParaRPr lang="en-US" sz="1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The 2019 NCAA Men’s Basketball Tournament (“March Madness”) generated over $1 billion in advertising revenue while the 2021 Super Bowl brought in a record $485 million for CBS.  And before being postponed because of the pandemic, NBC had announced it had sold more than $1.2 billion in advertising for the Summer Olympic Games in Tokyo.  And that is just television ad spending for three events!</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1985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WHY DO COMPANIES ADVERTISE?</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dirty="0">
                <a:latin typeface="Arial"/>
                <a:ea typeface="Arial"/>
                <a:cs typeface="Arial"/>
                <a:sym typeface="Arial"/>
              </a:rPr>
              <a:t>●	Assist in the increase in sales</a:t>
            </a:r>
          </a:p>
          <a:p>
            <a:pPr marL="0" lvl="0" indent="0" algn="l" defTabSz="463550" rtl="0">
              <a:spcBef>
                <a:spcPts val="0"/>
              </a:spcBef>
              <a:spcAft>
                <a:spcPts val="0"/>
              </a:spcAft>
              <a:buNone/>
            </a:pPr>
            <a:r>
              <a:rPr lang="en-US" sz="1800" dirty="0">
                <a:latin typeface="Arial"/>
                <a:ea typeface="Arial"/>
                <a:cs typeface="Arial"/>
                <a:sym typeface="Arial"/>
              </a:rPr>
              <a:t>●	Brand building</a:t>
            </a:r>
          </a:p>
          <a:p>
            <a:pPr marL="0" lvl="0" indent="0" algn="l" defTabSz="463550" rtl="0">
              <a:spcBef>
                <a:spcPts val="0"/>
              </a:spcBef>
              <a:spcAft>
                <a:spcPts val="0"/>
              </a:spcAft>
              <a:buNone/>
            </a:pPr>
            <a:r>
              <a:rPr lang="en-US" sz="1800" dirty="0">
                <a:latin typeface="Arial"/>
                <a:ea typeface="Arial"/>
                <a:cs typeface="Arial"/>
                <a:sym typeface="Arial"/>
              </a:rPr>
              <a:t>●	Create or change company/brand image</a:t>
            </a:r>
          </a:p>
          <a:p>
            <a:pPr marL="0" lvl="0" indent="0" algn="l" defTabSz="463550" rtl="0">
              <a:spcBef>
                <a:spcPts val="0"/>
              </a:spcBef>
              <a:spcAft>
                <a:spcPts val="0"/>
              </a:spcAft>
              <a:buNone/>
            </a:pPr>
            <a:r>
              <a:rPr lang="en-US" sz="1800" dirty="0">
                <a:latin typeface="Arial"/>
                <a:ea typeface="Arial"/>
                <a:cs typeface="Arial"/>
                <a:sym typeface="Arial"/>
              </a:rPr>
              <a:t>●	Associate a brand with positive feelings and emotion</a:t>
            </a:r>
          </a:p>
          <a:p>
            <a:pPr marL="0" lvl="0" indent="0" algn="l" defTabSz="463550" rtl="0">
              <a:spcBef>
                <a:spcPts val="0"/>
              </a:spcBef>
              <a:spcAft>
                <a:spcPts val="0"/>
              </a:spcAft>
              <a:buNone/>
            </a:pPr>
            <a:r>
              <a:rPr lang="en-US" sz="1800" dirty="0">
                <a:latin typeface="Arial"/>
                <a:ea typeface="Arial"/>
                <a:cs typeface="Arial"/>
                <a:sym typeface="Arial"/>
              </a:rPr>
              <a:t>●	Establish and maintain positive public perceptions</a:t>
            </a:r>
          </a:p>
          <a:p>
            <a:pPr marL="0" lvl="0" indent="0" algn="l" defTabSz="463550" rtl="0">
              <a:spcBef>
                <a:spcPts val="0"/>
              </a:spcBef>
              <a:spcAft>
                <a:spcPts val="0"/>
              </a:spcAft>
              <a:buNone/>
            </a:pPr>
            <a:r>
              <a:rPr lang="en-US" sz="1800" dirty="0">
                <a:latin typeface="Arial"/>
                <a:ea typeface="Arial"/>
                <a:cs typeface="Arial"/>
                <a:sym typeface="Arial"/>
              </a:rPr>
              <a:t>●	Create product/service and brand awareness</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4133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5439071" y="1121134"/>
            <a:ext cx="3125643" cy="3244304"/>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Print media</a:t>
            </a:r>
          </a:p>
          <a:p>
            <a:pPr marL="0" lvl="0" indent="0" algn="l" defTabSz="463550" rtl="0">
              <a:spcBef>
                <a:spcPts val="0"/>
              </a:spcBef>
              <a:spcAft>
                <a:spcPts val="0"/>
              </a:spcAft>
              <a:buNone/>
            </a:pPr>
            <a:endParaRPr lang="en-US" sz="1800" b="1" dirty="0">
              <a:solidFill>
                <a:srgbClr val="FFC000"/>
              </a:solidFill>
              <a:latin typeface="Arial"/>
              <a:ea typeface="Arial"/>
              <a:cs typeface="Arial"/>
              <a:sym typeface="Arial"/>
            </a:endParaRPr>
          </a:p>
          <a:p>
            <a:pPr marL="0" lvl="0" indent="0" algn="l" defTabSz="463550" rtl="0">
              <a:spcBef>
                <a:spcPts val="0"/>
              </a:spcBef>
              <a:spcAft>
                <a:spcPts val="0"/>
              </a:spcAft>
              <a:buNone/>
            </a:pPr>
            <a:r>
              <a:rPr lang="en-US" sz="1800" b="1" dirty="0">
                <a:latin typeface="Arial"/>
                <a:ea typeface="Arial"/>
                <a:cs typeface="Arial"/>
                <a:sym typeface="Arial"/>
              </a:rPr>
              <a:t>Print media </a:t>
            </a:r>
            <a:r>
              <a:rPr lang="en-US" sz="1800" dirty="0">
                <a:latin typeface="Arial"/>
                <a:ea typeface="Arial"/>
                <a:cs typeface="Arial"/>
                <a:sym typeface="Arial"/>
              </a:rPr>
              <a:t>refers to a written / visual form of communication used to inform, persuade, or remind consumers about products or services offered, typically featured in magazines, newspapers and brochures. </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42AAAA94-54EB-4437-9B6F-237F7785D047}"/>
              </a:ext>
            </a:extLst>
          </p:cNvPr>
          <p:cNvPicPr>
            <a:picLocks noChangeAspect="1"/>
          </p:cNvPicPr>
          <p:nvPr/>
        </p:nvPicPr>
        <p:blipFill>
          <a:blip r:embed="rId4"/>
          <a:stretch>
            <a:fillRect/>
          </a:stretch>
        </p:blipFill>
        <p:spPr>
          <a:xfrm>
            <a:off x="496711" y="1408977"/>
            <a:ext cx="4368799" cy="2325546"/>
          </a:xfrm>
          <a:prstGeom prst="rect">
            <a:avLst/>
          </a:prstGeom>
        </p:spPr>
      </p:pic>
      <p:cxnSp>
        <p:nvCxnSpPr>
          <p:cNvPr id="8" name="Google Shape;173;p39">
            <a:extLst>
              <a:ext uri="{FF2B5EF4-FFF2-40B4-BE49-F238E27FC236}">
                <a16:creationId xmlns:a16="http://schemas.microsoft.com/office/drawing/2014/main" id="{E11593A0-FB39-431D-8727-B8B5AB41E408}"/>
              </a:ext>
            </a:extLst>
          </p:cNvPr>
          <p:cNvCxnSpPr>
            <a:cxnSpLocks/>
          </p:cNvCxnSpPr>
          <p:nvPr/>
        </p:nvCxnSpPr>
        <p:spPr>
          <a:xfrm flipV="1">
            <a:off x="5160242" y="1363839"/>
            <a:ext cx="0" cy="2415822"/>
          </a:xfrm>
          <a:prstGeom prst="straightConnector1">
            <a:avLst/>
          </a:prstGeom>
          <a:noFill/>
          <a:ln w="222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Tree>
    <p:extLst>
      <p:ext uri="{BB962C8B-B14F-4D97-AF65-F5344CB8AC3E}">
        <p14:creationId xmlns:p14="http://schemas.microsoft.com/office/powerpoint/2010/main" val="3365218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2"/>
            <a:ext cx="7415278" cy="1086162"/>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Outdoor / OOH (Out of home) advertising</a:t>
            </a:r>
          </a:p>
          <a:p>
            <a:pPr marL="0" lvl="0" indent="0" algn="l" defTabSz="463550" rtl="0">
              <a:spcBef>
                <a:spcPts val="0"/>
              </a:spcBef>
              <a:spcAft>
                <a:spcPts val="0"/>
              </a:spcAft>
              <a:buNone/>
            </a:pPr>
            <a:r>
              <a:rPr lang="en-US" sz="1800" dirty="0">
                <a:latin typeface="Arial"/>
                <a:ea typeface="Arial"/>
                <a:cs typeface="Arial"/>
                <a:sym typeface="Arial"/>
              </a:rPr>
              <a:t>OOH includes any outdoor signs, walls, buildings, public transportation and billboards. </a:t>
            </a:r>
          </a:p>
          <a:p>
            <a:pPr marL="0" lvl="0" indent="0" algn="l" rtl="0">
              <a:spcBef>
                <a:spcPts val="0"/>
              </a:spcBef>
              <a:spcAft>
                <a:spcPts val="0"/>
              </a:spcAft>
              <a:buNone/>
            </a:pPr>
            <a:endParaRPr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2021. Sports Career Consulting, LLC.</a:t>
            </a:r>
            <a:endParaRPr sz="800" dirty="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C60FD72-0FC5-454F-B2F2-72189DC85BD7}"/>
              </a:ext>
            </a:extLst>
          </p:cNvPr>
          <p:cNvPicPr>
            <a:picLocks noChangeAspect="1"/>
          </p:cNvPicPr>
          <p:nvPr/>
        </p:nvPicPr>
        <p:blipFill>
          <a:blip r:embed="rId4"/>
          <a:stretch>
            <a:fillRect/>
          </a:stretch>
        </p:blipFill>
        <p:spPr>
          <a:xfrm>
            <a:off x="790222" y="2190795"/>
            <a:ext cx="4297122" cy="2281902"/>
          </a:xfrm>
          <a:prstGeom prst="rect">
            <a:avLst/>
          </a:prstGeom>
        </p:spPr>
      </p:pic>
      <p:sp>
        <p:nvSpPr>
          <p:cNvPr id="11" name="TextBox 10">
            <a:extLst>
              <a:ext uri="{FF2B5EF4-FFF2-40B4-BE49-F238E27FC236}">
                <a16:creationId xmlns:a16="http://schemas.microsoft.com/office/drawing/2014/main" id="{5D3C9ECB-873B-4A25-9A1F-9252AA6C75D4}"/>
              </a:ext>
            </a:extLst>
          </p:cNvPr>
          <p:cNvSpPr txBox="1"/>
          <p:nvPr/>
        </p:nvSpPr>
        <p:spPr>
          <a:xfrm>
            <a:off x="5428872" y="2257072"/>
            <a:ext cx="2776628" cy="2062103"/>
          </a:xfrm>
          <a:prstGeom prst="rect">
            <a:avLst/>
          </a:prstGeom>
          <a:noFill/>
        </p:spPr>
        <p:txBody>
          <a:bodyPr wrap="square">
            <a:spAutoFit/>
          </a:bodyPr>
          <a:lstStyle/>
          <a:p>
            <a:r>
              <a:rPr lang="en-US" sz="1600" dirty="0">
                <a:solidFill>
                  <a:schemeClr val="bg1"/>
                </a:solidFill>
              </a:rPr>
              <a:t>Puma projected 3D holograms of its new Sky Dreamer sneaker along with Puma-branded basketballs onto the roof of parked cars near famous Chicago landmarks at NBA All-Star weekend.</a:t>
            </a:r>
          </a:p>
        </p:txBody>
      </p:sp>
    </p:spTree>
    <p:extLst>
      <p:ext uri="{BB962C8B-B14F-4D97-AF65-F5344CB8AC3E}">
        <p14:creationId xmlns:p14="http://schemas.microsoft.com/office/powerpoint/2010/main" val="763018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790222" y="1002282"/>
            <a:ext cx="7415278" cy="1086162"/>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Outdoor / OOH (Out of home) advertising</a:t>
            </a:r>
          </a:p>
          <a:p>
            <a:pPr marL="0" lvl="0" indent="0" algn="l" defTabSz="463550" rtl="0">
              <a:spcBef>
                <a:spcPts val="0"/>
              </a:spcBef>
              <a:spcAft>
                <a:spcPts val="0"/>
              </a:spcAft>
              <a:buNone/>
            </a:pPr>
            <a:endParaRPr lang="en-US" sz="1600" dirty="0">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Outdoor could also include mass transit and public transportation advertising such as buses, bus stands, taxicabs, and subways to post advertising messages.</a:t>
            </a:r>
            <a:endParaRPr sz="1600" dirty="0">
              <a:latin typeface="Arial"/>
              <a:ea typeface="Arial"/>
              <a:cs typeface="Arial"/>
              <a:sym typeface="Arial"/>
            </a:endParaRPr>
          </a:p>
          <a:p>
            <a:pPr marL="0" lvl="0" indent="0" algn="l" rtl="0">
              <a:spcBef>
                <a:spcPts val="0"/>
              </a:spcBef>
              <a:spcAft>
                <a:spcPts val="160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1" name="TextBox 10">
            <a:extLst>
              <a:ext uri="{FF2B5EF4-FFF2-40B4-BE49-F238E27FC236}">
                <a16:creationId xmlns:a16="http://schemas.microsoft.com/office/drawing/2014/main" id="{5D3C9ECB-873B-4A25-9A1F-9252AA6C75D4}"/>
              </a:ext>
            </a:extLst>
          </p:cNvPr>
          <p:cNvSpPr txBox="1"/>
          <p:nvPr/>
        </p:nvSpPr>
        <p:spPr>
          <a:xfrm>
            <a:off x="4497861" y="2571750"/>
            <a:ext cx="3442669" cy="1815882"/>
          </a:xfrm>
          <a:prstGeom prst="rect">
            <a:avLst/>
          </a:prstGeom>
          <a:noFill/>
        </p:spPr>
        <p:txBody>
          <a:bodyPr wrap="square">
            <a:spAutoFit/>
          </a:bodyPr>
          <a:lstStyle/>
          <a:p>
            <a:r>
              <a:rPr lang="en-US" sz="1600" dirty="0">
                <a:solidFill>
                  <a:schemeClr val="bg1"/>
                </a:solidFill>
              </a:rPr>
              <a:t>The Hillsboro Hops, a minor league team in the Portland, OR area, wanted to encourage fans to utilize mass transit to come to games.  To do so, they chose to brand the local light rail train with the team’s logo to help generate more awareness.</a:t>
            </a:r>
          </a:p>
        </p:txBody>
      </p:sp>
      <p:pic>
        <p:nvPicPr>
          <p:cNvPr id="1026" name="Picture 2" descr="Lamar Advertising | Louisville Creative | Hillsboro Hops">
            <a:extLst>
              <a:ext uri="{FF2B5EF4-FFF2-40B4-BE49-F238E27FC236}">
                <a16:creationId xmlns:a16="http://schemas.microsoft.com/office/drawing/2014/main" id="{F04D9353-E133-B449-8875-3507D352F12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5713" r="24704" b="7866"/>
          <a:stretch/>
        </p:blipFill>
        <p:spPr bwMode="auto">
          <a:xfrm>
            <a:off x="938500" y="2455854"/>
            <a:ext cx="3105917" cy="214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44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1026200" y="1002282"/>
            <a:ext cx="7179300" cy="1086162"/>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Outdoor / OOH (Out of home) advertising</a:t>
            </a:r>
          </a:p>
          <a:p>
            <a:pPr marL="0" lvl="0" indent="0" algn="l" defTabSz="463550" rtl="0">
              <a:spcBef>
                <a:spcPts val="0"/>
              </a:spcBef>
              <a:spcAft>
                <a:spcPts val="0"/>
              </a:spcAft>
              <a:buNone/>
            </a:pPr>
            <a:endParaRPr lang="en-US" sz="1800" dirty="0">
              <a:latin typeface="Arial"/>
              <a:ea typeface="Arial"/>
              <a:cs typeface="Arial"/>
              <a:sym typeface="Arial"/>
            </a:endParaRPr>
          </a:p>
          <a:p>
            <a:pPr marL="0" lvl="0" indent="0" algn="l" defTabSz="463550" rtl="0">
              <a:spcBef>
                <a:spcPts val="0"/>
              </a:spcBef>
              <a:spcAft>
                <a:spcPts val="0"/>
              </a:spcAft>
              <a:buNone/>
            </a:pPr>
            <a:r>
              <a:rPr lang="en-US" sz="1800" dirty="0">
                <a:latin typeface="Arial"/>
                <a:ea typeface="Arial"/>
                <a:cs typeface="Arial"/>
                <a:sym typeface="Arial"/>
              </a:rPr>
              <a:t>Mobile advertising also falls under the category of outdoor advertising</a:t>
            </a: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1" name="TextBox 10">
            <a:extLst>
              <a:ext uri="{FF2B5EF4-FFF2-40B4-BE49-F238E27FC236}">
                <a16:creationId xmlns:a16="http://schemas.microsoft.com/office/drawing/2014/main" id="{5D3C9ECB-873B-4A25-9A1F-9252AA6C75D4}"/>
              </a:ext>
            </a:extLst>
          </p:cNvPr>
          <p:cNvSpPr txBox="1"/>
          <p:nvPr/>
        </p:nvSpPr>
        <p:spPr>
          <a:xfrm>
            <a:off x="4965780" y="2571750"/>
            <a:ext cx="3416839" cy="1569660"/>
          </a:xfrm>
          <a:prstGeom prst="rect">
            <a:avLst/>
          </a:prstGeom>
          <a:noFill/>
        </p:spPr>
        <p:txBody>
          <a:bodyPr wrap="square">
            <a:spAutoFit/>
          </a:bodyPr>
          <a:lstStyle/>
          <a:p>
            <a:r>
              <a:rPr lang="en-US" sz="1600" dirty="0">
                <a:solidFill>
                  <a:schemeClr val="bg1"/>
                </a:solidFill>
              </a:rPr>
              <a:t>The Chicago Cubs deploy a Cubs “trolley”, equipped with 8 flat-screen TVs and Cubs memorabilia, that makes appearances throughout the city at parades, street festivals and sponsor locations</a:t>
            </a:r>
          </a:p>
        </p:txBody>
      </p:sp>
      <p:pic>
        <p:nvPicPr>
          <p:cNvPr id="2050" name="Picture 2" descr="The #Cubs Trolley brought the Wrigley Field experience to downtown Chicago.  | Cubs world series, Cubs win, Cubs">
            <a:extLst>
              <a:ext uri="{FF2B5EF4-FFF2-40B4-BE49-F238E27FC236}">
                <a16:creationId xmlns:a16="http://schemas.microsoft.com/office/drawing/2014/main" id="{00F4B85B-4479-7E46-B1AC-B10A70D4CD8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505" t="35059" r="8644" b="8836"/>
          <a:stretch/>
        </p:blipFill>
        <p:spPr bwMode="auto">
          <a:xfrm>
            <a:off x="1129085" y="2338202"/>
            <a:ext cx="3558224" cy="2043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1412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5735700" cy="80099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TYPES OF ADVERTISING</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955642"/>
            <a:ext cx="3943601" cy="1707051"/>
          </a:xfrm>
          <a:prstGeom prst="rect">
            <a:avLst/>
          </a:prstGeom>
        </p:spPr>
        <p:txBody>
          <a:bodyPr spcFirstLastPara="1" wrap="square" lIns="91425" tIns="91425" rIns="91425" bIns="91425" anchor="t" anchorCtr="0">
            <a:noAutofit/>
          </a:bodyPr>
          <a:lstStyle/>
          <a:p>
            <a:pPr marL="0" lvl="0" indent="0" algn="l" defTabSz="463550" rtl="0">
              <a:spcBef>
                <a:spcPts val="0"/>
              </a:spcBef>
              <a:spcAft>
                <a:spcPts val="0"/>
              </a:spcAft>
              <a:buNone/>
            </a:pPr>
            <a:r>
              <a:rPr lang="en-US" sz="1800" b="1" dirty="0">
                <a:solidFill>
                  <a:srgbClr val="FFC000"/>
                </a:solidFill>
                <a:latin typeface="Arial"/>
                <a:ea typeface="Arial"/>
                <a:cs typeface="Arial"/>
                <a:sym typeface="Arial"/>
              </a:rPr>
              <a:t>Creative advertising</a:t>
            </a:r>
          </a:p>
          <a:p>
            <a:pPr marL="0" lvl="0" indent="0" algn="l" defTabSz="463550" rtl="0">
              <a:spcBef>
                <a:spcPts val="0"/>
              </a:spcBef>
              <a:spcAft>
                <a:spcPts val="0"/>
              </a:spcAft>
              <a:buNone/>
            </a:pPr>
            <a:endParaRPr lang="en-US" sz="1800" b="1" dirty="0">
              <a:solidFill>
                <a:srgbClr val="FFC000"/>
              </a:solidFill>
              <a:latin typeface="Arial"/>
              <a:ea typeface="Arial"/>
              <a:cs typeface="Arial"/>
              <a:sym typeface="Arial"/>
            </a:endParaRPr>
          </a:p>
          <a:p>
            <a:pPr marL="0" lvl="0" indent="0" algn="l" defTabSz="463550" rtl="0">
              <a:spcBef>
                <a:spcPts val="0"/>
              </a:spcBef>
              <a:spcAft>
                <a:spcPts val="0"/>
              </a:spcAft>
              <a:buNone/>
            </a:pPr>
            <a:r>
              <a:rPr lang="en-US" sz="1600" dirty="0">
                <a:latin typeface="Arial"/>
                <a:ea typeface="Arial"/>
                <a:cs typeface="Arial"/>
                <a:sym typeface="Arial"/>
              </a:rPr>
              <a:t>Marketers often use many other creative ways of communicating advertising messages to consumers through out of home channels</a:t>
            </a:r>
          </a:p>
          <a:p>
            <a:pPr marL="0" lvl="0" indent="0" algn="l" defTabSz="463550" rtl="0">
              <a:spcBef>
                <a:spcPts val="0"/>
              </a:spcBef>
              <a:spcAft>
                <a:spcPts val="0"/>
              </a:spcAft>
              <a:buNone/>
            </a:pPr>
            <a:endParaRPr lang="en-US" sz="1600" dirty="0">
              <a:latin typeface="Arial"/>
              <a:ea typeface="Arial"/>
              <a:cs typeface="Arial"/>
              <a:sym typeface="Arial"/>
            </a:endParaRPr>
          </a:p>
          <a:p>
            <a:pPr marL="285750" indent="-285750" defTabSz="463550"/>
            <a:r>
              <a:rPr lang="en-US" sz="1600" dirty="0">
                <a:latin typeface="Arial"/>
                <a:ea typeface="Arial"/>
                <a:cs typeface="Arial"/>
                <a:sym typeface="Arial"/>
              </a:rPr>
              <a:t>Blimps</a:t>
            </a:r>
          </a:p>
          <a:p>
            <a:pPr marL="285750" indent="-285750" defTabSz="463550"/>
            <a:r>
              <a:rPr lang="en-US" sz="1600" dirty="0">
                <a:latin typeface="Arial"/>
                <a:ea typeface="Arial"/>
                <a:cs typeface="Arial"/>
                <a:sym typeface="Arial"/>
              </a:rPr>
              <a:t>Supermarket carts and grocery bags</a:t>
            </a:r>
          </a:p>
          <a:p>
            <a:pPr marL="285750" indent="-285750" defTabSz="463550"/>
            <a:r>
              <a:rPr lang="en-US" sz="1600" dirty="0">
                <a:latin typeface="Arial"/>
                <a:ea typeface="Arial"/>
                <a:cs typeface="Arial"/>
                <a:sym typeface="Arial"/>
              </a:rPr>
              <a:t>Hot air balloons, aerial advertising (sky writing, sky banners)</a:t>
            </a:r>
          </a:p>
          <a:p>
            <a:pPr marL="0" lvl="0" indent="0" algn="l" defTabSz="463550" rtl="0">
              <a:spcBef>
                <a:spcPts val="0"/>
              </a:spcBef>
              <a:spcAft>
                <a:spcPts val="0"/>
              </a:spcAft>
              <a:buNone/>
            </a:pPr>
            <a:endParaRPr lang="en-US" sz="1800" dirty="0">
              <a:latin typeface="Arial"/>
              <a:ea typeface="Arial"/>
              <a:cs typeface="Arial"/>
              <a:sym typeface="Arial"/>
            </a:endParaRPr>
          </a:p>
          <a:p>
            <a:pPr marL="0" lvl="0" indent="0" algn="l" defTabSz="463550" rtl="0">
              <a:spcBef>
                <a:spcPts val="0"/>
              </a:spcBef>
              <a:spcAft>
                <a:spcPts val="0"/>
              </a:spcAft>
              <a:buNone/>
            </a:pPr>
            <a:endParaRPr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cxnSp>
        <p:nvCxnSpPr>
          <p:cNvPr id="7" name="Google Shape;182;p40">
            <a:extLst>
              <a:ext uri="{FF2B5EF4-FFF2-40B4-BE49-F238E27FC236}">
                <a16:creationId xmlns:a16="http://schemas.microsoft.com/office/drawing/2014/main" id="{7C5A4609-8722-584C-87E1-86B3ED7C4178}"/>
              </a:ext>
            </a:extLst>
          </p:cNvPr>
          <p:cNvCxnSpPr/>
          <p:nvPr/>
        </p:nvCxnSpPr>
        <p:spPr>
          <a:xfrm>
            <a:off x="5225150" y="1540302"/>
            <a:ext cx="0" cy="21897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 name="Picture 2" descr="Graphical user interface, application&#10;&#10;Description automatically generated">
            <a:extLst>
              <a:ext uri="{FF2B5EF4-FFF2-40B4-BE49-F238E27FC236}">
                <a16:creationId xmlns:a16="http://schemas.microsoft.com/office/drawing/2014/main" id="{BFE871CA-15A9-A64C-AC19-0C1FFB97631C}"/>
              </a:ext>
            </a:extLst>
          </p:cNvPr>
          <p:cNvPicPr>
            <a:picLocks noChangeAspect="1"/>
          </p:cNvPicPr>
          <p:nvPr/>
        </p:nvPicPr>
        <p:blipFill>
          <a:blip r:embed="rId4"/>
          <a:stretch>
            <a:fillRect/>
          </a:stretch>
        </p:blipFill>
        <p:spPr>
          <a:xfrm>
            <a:off x="6038330" y="699715"/>
            <a:ext cx="1957837" cy="3744070"/>
          </a:xfrm>
          <a:prstGeom prst="rect">
            <a:avLst/>
          </a:prstGeom>
        </p:spPr>
      </p:pic>
    </p:spTree>
    <p:extLst>
      <p:ext uri="{BB962C8B-B14F-4D97-AF65-F5344CB8AC3E}">
        <p14:creationId xmlns:p14="http://schemas.microsoft.com/office/powerpoint/2010/main" val="301370491"/>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1270</Words>
  <Application>Microsoft Macintosh PowerPoint</Application>
  <PresentationFormat>On-screen Show (16:9)</PresentationFormat>
  <Paragraphs>125</Paragraphs>
  <Slides>21</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21</vt:i4>
      </vt:variant>
    </vt:vector>
  </HeadingPairs>
  <TitlesOfParts>
    <vt:vector size="26" baseType="lpstr">
      <vt:lpstr>Arial</vt:lpstr>
      <vt:lpstr>Montserrat</vt:lpstr>
      <vt:lpstr>Oswald</vt:lpstr>
      <vt:lpstr>Futuristic Background by Slidesgo</vt:lpstr>
      <vt:lpstr>1_Futuristic Background by Slidesgo</vt:lpstr>
      <vt:lpstr>ADVERTISING</vt:lpstr>
      <vt:lpstr>ADVERTISING</vt:lpstr>
      <vt:lpstr>ADVERTISING</vt:lpstr>
      <vt:lpstr>WHY DO COMPANIES ADVERTISE?</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TYPES OF ADVERTISING</vt:lpstr>
      <vt:lpstr>PUBLIC RELATIONS</vt:lpstr>
      <vt:lpstr>HOW ARE ADVERTISEMENTS MADE?</vt:lpstr>
      <vt:lpstr>HOW ARE ADVERTISEMENTS MADE?</vt:lpstr>
      <vt:lpstr>HOW ARE ADVERTISEMENTS MADE?</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ADVERTISING</dc:title>
  <dc:creator>Kelly, Bob</dc:creator>
  <cp:lastModifiedBy>Chris Lindauer</cp:lastModifiedBy>
  <cp:revision>14</cp:revision>
  <dcterms:modified xsi:type="dcterms:W3CDTF">2021-08-12T01:25:11Z</dcterms:modified>
</cp:coreProperties>
</file>