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1"/>
  </p:notes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45" r:id="rId9"/>
    <p:sldId id="34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3497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5455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0531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7543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4355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12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15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8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434025" y="1835870"/>
            <a:ext cx="627595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SITUATION ANALYSIS 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latin typeface="Arial"/>
                <a:ea typeface="Arial"/>
                <a:cs typeface="Arial"/>
                <a:sym typeface="Arial"/>
              </a:rPr>
              <a:t>(SWOT)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5.3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2021.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WHAT IS A SITUATION ANALYSIS?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situation analysis 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(also referred to as </a:t>
            </a:r>
            <a:r>
              <a:rPr lang="en-US" sz="1600" b="1" dirty="0">
                <a:latin typeface="Arial"/>
                <a:ea typeface="Arial"/>
                <a:cs typeface="Arial"/>
                <a:sym typeface="Arial"/>
              </a:rPr>
              <a:t>SWOT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) provides information that is helpful in matching the organization's resources and capabilities to the competitive environment in which it operates.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This analysis reviews four key factors pertaining to the company’s current market situation: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trengths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W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eaknesses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O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pportunities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hreats</a:t>
            </a:r>
          </a:p>
          <a:p>
            <a:pPr marL="612775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174" name="Google Shape;174;p39"/>
          <p:cNvSpPr txBox="1"/>
          <p:nvPr/>
        </p:nvSpPr>
        <p:spPr>
          <a:xfrm>
            <a:off x="938500" y="4221950"/>
            <a:ext cx="6820200" cy="2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150" b="1" dirty="0">
                <a:solidFill>
                  <a:schemeClr val="accent2"/>
                </a:solidFill>
              </a:rPr>
              <a:t>This analysis is conducted prior to launching a new initiative or project and is a critical component to the marketing plan. </a:t>
            </a:r>
            <a:endParaRPr sz="1150" b="1" dirty="0">
              <a:solidFill>
                <a:schemeClr val="accent2"/>
              </a:solidFill>
            </a:endParaRPr>
          </a:p>
        </p:txBody>
      </p: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937861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33287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STRENGTHS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An organization’s strengths refer to those resources and capabilities that can be used as a basis for developing a competitive advantage, such as: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Patents 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Strong sales history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Established brand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Effective distribution strategy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Significant following on social media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" name="Google Shape;172;p39">
            <a:extLst>
              <a:ext uri="{FF2B5EF4-FFF2-40B4-BE49-F238E27FC236}">
                <a16:creationId xmlns:a16="http://schemas.microsoft.com/office/drawing/2014/main" id="{1A92613F-B015-4C07-9132-0EE8352E26D6}"/>
              </a:ext>
            </a:extLst>
          </p:cNvPr>
          <p:cNvSpPr txBox="1">
            <a:spLocks/>
          </p:cNvSpPr>
          <p:nvPr/>
        </p:nvSpPr>
        <p:spPr>
          <a:xfrm>
            <a:off x="4908599" y="1246025"/>
            <a:ext cx="3558067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Font typeface="Montserrat"/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WEAKNESSES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qualities that give a business a competitive disadvantage would be categorized as weaknesses in a situation analysis.  The absence of certain strengths may be viewed as a weakness. 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Weaknesses could include: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Lack of patent protection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Weak, unrecognized, or ineffective brand name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Poor reputation among customers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Lack of resources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Inadequate distribution channels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173;p39">
            <a:extLst>
              <a:ext uri="{FF2B5EF4-FFF2-40B4-BE49-F238E27FC236}">
                <a16:creationId xmlns:a16="http://schemas.microsoft.com/office/drawing/2014/main" id="{A9C4EAD6-0D85-47D7-825F-64094D242293}"/>
              </a:ext>
            </a:extLst>
          </p:cNvPr>
          <p:cNvCxnSpPr>
            <a:cxnSpLocks/>
          </p:cNvCxnSpPr>
          <p:nvPr/>
        </p:nvCxnSpPr>
        <p:spPr>
          <a:xfrm flipV="1">
            <a:off x="4572000" y="1386426"/>
            <a:ext cx="0" cy="2677574"/>
          </a:xfrm>
          <a:prstGeom prst="straightConnector1">
            <a:avLst/>
          </a:prstGeom>
          <a:noFill/>
          <a:ln w="349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78409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33287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OPPORTUNITIES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events that could facilitate company profit and growth are categorized as opportunities.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Opportunities could include: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Unfulfilled customer needs 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Arrival of new technologies</a:t>
            </a:r>
          </a:p>
          <a:p>
            <a:pPr marL="282575" lvl="0" indent="-282575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A particular market niche that has not yet been explored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Mergers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Entry into new markets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" name="Google Shape;172;p39">
            <a:extLst>
              <a:ext uri="{FF2B5EF4-FFF2-40B4-BE49-F238E27FC236}">
                <a16:creationId xmlns:a16="http://schemas.microsoft.com/office/drawing/2014/main" id="{1A92613F-B015-4C07-9132-0EE8352E26D6}"/>
              </a:ext>
            </a:extLst>
          </p:cNvPr>
          <p:cNvSpPr txBox="1">
            <a:spLocks/>
          </p:cNvSpPr>
          <p:nvPr/>
        </p:nvSpPr>
        <p:spPr>
          <a:xfrm>
            <a:off x="4908599" y="1246025"/>
            <a:ext cx="3558067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Font typeface="Montserrat"/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THREATS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Events that could have a negative impact on the company are considered threats.  They could be internal, such as falling productivity, or external, such as lower priced products offered by competitors. 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Examples of threats could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Shifts in consumer tastes away from company products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Emergence of new substitute products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Government regulation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173;p39">
            <a:extLst>
              <a:ext uri="{FF2B5EF4-FFF2-40B4-BE49-F238E27FC236}">
                <a16:creationId xmlns:a16="http://schemas.microsoft.com/office/drawing/2014/main" id="{A9C4EAD6-0D85-47D7-825F-64094D242293}"/>
              </a:ext>
            </a:extLst>
          </p:cNvPr>
          <p:cNvCxnSpPr>
            <a:cxnSpLocks/>
          </p:cNvCxnSpPr>
          <p:nvPr/>
        </p:nvCxnSpPr>
        <p:spPr>
          <a:xfrm flipV="1">
            <a:off x="4572000" y="1386426"/>
            <a:ext cx="0" cy="2677574"/>
          </a:xfrm>
          <a:prstGeom prst="straightConnector1">
            <a:avLst/>
          </a:prstGeom>
          <a:noFill/>
          <a:ln w="349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03002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23D3A0ED-3BD9-034E-BA19-CF6EFD258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027" y="54275"/>
            <a:ext cx="6617473" cy="496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00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499" y="891096"/>
            <a:ext cx="7505589" cy="5263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Hypothetically, let’s say you were conducting a SWOT analysis for an apparel and footwear company competing with companies like Nike, Adidas and Under </a:t>
            </a:r>
            <a:r>
              <a:rPr lang="en-US" sz="1400" dirty="0" err="1">
                <a:latin typeface="Arial"/>
                <a:ea typeface="Arial"/>
                <a:cs typeface="Arial"/>
                <a:sym typeface="Arial"/>
              </a:rPr>
              <a:t>Armour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for market share. Opportunities could include: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172;p39">
            <a:extLst>
              <a:ext uri="{FF2B5EF4-FFF2-40B4-BE49-F238E27FC236}">
                <a16:creationId xmlns:a16="http://schemas.microsoft.com/office/drawing/2014/main" id="{0C08C611-E19A-48EC-808F-F404259D7DA1}"/>
              </a:ext>
            </a:extLst>
          </p:cNvPr>
          <p:cNvSpPr txBox="1">
            <a:spLocks/>
          </p:cNvSpPr>
          <p:nvPr/>
        </p:nvSpPr>
        <p:spPr>
          <a:xfrm>
            <a:off x="938499" y="1887952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Strengths might include: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1)	Steady and consistent growth in profits.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2)	Innovative new technology (lightweight, stretchable fabric) that increases consumer performance.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3)	Products tied to effective endorsement campaign (Serena Williams wears your new technology during matches).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sz="12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72;p39">
            <a:extLst>
              <a:ext uri="{FF2B5EF4-FFF2-40B4-BE49-F238E27FC236}">
                <a16:creationId xmlns:a16="http://schemas.microsoft.com/office/drawing/2014/main" id="{D05AC6C3-7AFB-42A3-850C-7737146C074A}"/>
              </a:ext>
            </a:extLst>
          </p:cNvPr>
          <p:cNvSpPr txBox="1">
            <a:spLocks/>
          </p:cNvSpPr>
          <p:nvPr/>
        </p:nvSpPr>
        <p:spPr>
          <a:xfrm>
            <a:off x="5017439" y="1898084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Weaknesses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1)	Too much reliance on sales of products online and not enough in retail environments (your products are not available at Dick’s or Foot Locker).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2)	Low brand awareness (not enough consumers are familiar with your brand).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3)	Dependency on sales of apparel products with a track record of limited growth in footwear (75% of total sales come from the apparel category).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sz="12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595DDE-C9B0-40AE-ABE4-2D4B4E6A6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1745" y="1872429"/>
            <a:ext cx="158510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4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499" y="971810"/>
            <a:ext cx="7505589" cy="5263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Hypothetically, let’s say you were conducting a SWOT analysis for an apparel and footwear company competing with companies like Nike, Adidas and Under </a:t>
            </a:r>
            <a:r>
              <a:rPr lang="en-US" sz="1400" dirty="0" err="1">
                <a:latin typeface="Arial"/>
                <a:ea typeface="Arial"/>
                <a:cs typeface="Arial"/>
                <a:sym typeface="Arial"/>
              </a:rPr>
              <a:t>Armour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for market share. Opportunities could include: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172;p39">
            <a:extLst>
              <a:ext uri="{FF2B5EF4-FFF2-40B4-BE49-F238E27FC236}">
                <a16:creationId xmlns:a16="http://schemas.microsoft.com/office/drawing/2014/main" id="{0C08C611-E19A-48EC-808F-F404259D7DA1}"/>
              </a:ext>
            </a:extLst>
          </p:cNvPr>
          <p:cNvSpPr txBox="1">
            <a:spLocks/>
          </p:cNvSpPr>
          <p:nvPr/>
        </p:nvSpPr>
        <p:spPr>
          <a:xfrm>
            <a:off x="938499" y="1794456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Opportunities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1)	Well defined objectives with company-wide support (everyone in the company understands and supports the goal of increasing footwear sales in the next fiscal year).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2)	Positive industry outlook (forecasts call for substantial growth in the footwear and apparel markets for the next three to five years).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3)	Positive association with endorsers (Serena Williams’ popularity is extremely high and she uses your product and will be featured in an upcoming campaign promoting the brand).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72;p39">
            <a:extLst>
              <a:ext uri="{FF2B5EF4-FFF2-40B4-BE49-F238E27FC236}">
                <a16:creationId xmlns:a16="http://schemas.microsoft.com/office/drawing/2014/main" id="{D05AC6C3-7AFB-42A3-850C-7737146C074A}"/>
              </a:ext>
            </a:extLst>
          </p:cNvPr>
          <p:cNvSpPr txBox="1">
            <a:spLocks/>
          </p:cNvSpPr>
          <p:nvPr/>
        </p:nvSpPr>
        <p:spPr>
          <a:xfrm>
            <a:off x="5075438" y="1805745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Threats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1)	Competitors launching new, similar products (Puma is launching a similar lightweight, stretchable fabric apparel line in the upcoming year).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2)	Rising raw material prices (the cost of producing products will rise).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3)	Poor economic conditions (consumers are spending less).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595DDE-C9B0-40AE-ABE4-2D4B4E6A6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783" y="1772356"/>
            <a:ext cx="158510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1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72425" y="1478806"/>
            <a:ext cx="7951373" cy="27464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Think about your favorite sports brand, team, event athlete or entertainer.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If you were working as a marketing professional, how would you assess their current strengths, weaknesses, opportunities and threats?  How might they benefit from conducting a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situation analysis?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825</Words>
  <Application>Microsoft Macintosh PowerPoint</Application>
  <PresentationFormat>On-screen Show (16:9)</PresentationFormat>
  <Paragraphs>76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Montserrat</vt:lpstr>
      <vt:lpstr>Oswald</vt:lpstr>
      <vt:lpstr>Futuristic Background by Slidesgo</vt:lpstr>
      <vt:lpstr>THE SITUATION ANALYSIS  (SWOT)</vt:lpstr>
      <vt:lpstr>WHAT IS A SITUATION ANALYSIS?</vt:lpstr>
      <vt:lpstr>COMPONENTS OF THE SITUATION ANALYSIS</vt:lpstr>
      <vt:lpstr>COMPONENTS OF THE SITUATION ANALYSIS</vt:lpstr>
      <vt:lpstr>PowerPoint Presentation</vt:lpstr>
      <vt:lpstr>EXAMPLE OF THE SITUATION ANALYSIS</vt:lpstr>
      <vt:lpstr>EXAMPLE OF THE SITUATION ANALYSIS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SITUATION ANALYSIS  (SWOT)</dc:title>
  <dc:creator>Kelly, Bob</dc:creator>
  <cp:lastModifiedBy>Chris Lindauer</cp:lastModifiedBy>
  <cp:revision>10</cp:revision>
  <dcterms:modified xsi:type="dcterms:W3CDTF">2021-08-17T17:34:45Z</dcterms:modified>
</cp:coreProperties>
</file>