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3" r:id="rId1"/>
  </p:sldMasterIdLst>
  <p:notesMasterIdLst>
    <p:notesMasterId r:id="rId13"/>
  </p:notesMasterIdLst>
  <p:sldIdLst>
    <p:sldId id="256" r:id="rId2"/>
    <p:sldId id="310" r:id="rId3"/>
    <p:sldId id="311" r:id="rId4"/>
    <p:sldId id="312" r:id="rId5"/>
    <p:sldId id="267" r:id="rId6"/>
    <p:sldId id="314" r:id="rId7"/>
    <p:sldId id="315" r:id="rId8"/>
    <p:sldId id="319" r:id="rId9"/>
    <p:sldId id="320" r:id="rId10"/>
    <p:sldId id="321" r:id="rId11"/>
    <p:sldId id="344" r:id="rId12"/>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E786499-A691-4837-8752-AE60FA23A306}">
  <a:tblStyle styleId="{0E786499-A691-4837-8752-AE60FA23A306}"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94"/>
  </p:normalViewPr>
  <p:slideViewPr>
    <p:cSldViewPr snapToGrid="0">
      <p:cViewPr varScale="1">
        <p:scale>
          <a:sx n="139" d="100"/>
          <a:sy n="139" d="100"/>
        </p:scale>
        <p:origin x="176" y="5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0563431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14"/>
        <p:cNvGrpSpPr/>
        <p:nvPr/>
      </p:nvGrpSpPr>
      <p:grpSpPr>
        <a:xfrm>
          <a:off x="0" y="0"/>
          <a:ext cx="0" cy="0"/>
          <a:chOff x="0" y="0"/>
          <a:chExt cx="0" cy="0"/>
        </a:xfrm>
      </p:grpSpPr>
      <p:sp>
        <p:nvSpPr>
          <p:cNvPr id="14615" name="Google Shape;14615;g7f9262ee2f_0_244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16" name="Google Shape;14616;g7f9262ee2f_0_244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259232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67125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394422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g7f9262ee2f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2" name="Google Shape;292;g7f9262ee2f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941825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326013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6122580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1022799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175900" y="1950100"/>
            <a:ext cx="4792200" cy="6447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3600"/>
              <a:buNone/>
              <a:defRPr sz="3600" b="1">
                <a:solidFill>
                  <a:schemeClr val="lt1"/>
                </a:solidFill>
              </a:defRPr>
            </a:lvl1pPr>
            <a:lvl2pPr lvl="1" algn="ctr">
              <a:spcBef>
                <a:spcPts val="0"/>
              </a:spcBef>
              <a:spcAft>
                <a:spcPts val="0"/>
              </a:spcAft>
              <a:buClr>
                <a:schemeClr val="lt1"/>
              </a:buClr>
              <a:buSzPts val="3600"/>
              <a:buNone/>
              <a:defRPr sz="3600" b="1">
                <a:solidFill>
                  <a:schemeClr val="lt1"/>
                </a:solidFill>
              </a:defRPr>
            </a:lvl2pPr>
            <a:lvl3pPr lvl="2" algn="ctr">
              <a:spcBef>
                <a:spcPts val="0"/>
              </a:spcBef>
              <a:spcAft>
                <a:spcPts val="0"/>
              </a:spcAft>
              <a:buClr>
                <a:schemeClr val="lt1"/>
              </a:buClr>
              <a:buSzPts val="3600"/>
              <a:buNone/>
              <a:defRPr sz="3600" b="1">
                <a:solidFill>
                  <a:schemeClr val="lt1"/>
                </a:solidFill>
              </a:defRPr>
            </a:lvl3pPr>
            <a:lvl4pPr lvl="3" algn="ctr">
              <a:spcBef>
                <a:spcPts val="0"/>
              </a:spcBef>
              <a:spcAft>
                <a:spcPts val="0"/>
              </a:spcAft>
              <a:buClr>
                <a:schemeClr val="lt1"/>
              </a:buClr>
              <a:buSzPts val="3600"/>
              <a:buNone/>
              <a:defRPr sz="3600" b="1">
                <a:solidFill>
                  <a:schemeClr val="lt1"/>
                </a:solidFill>
              </a:defRPr>
            </a:lvl4pPr>
            <a:lvl5pPr lvl="4" algn="ctr">
              <a:spcBef>
                <a:spcPts val="0"/>
              </a:spcBef>
              <a:spcAft>
                <a:spcPts val="0"/>
              </a:spcAft>
              <a:buClr>
                <a:schemeClr val="lt1"/>
              </a:buClr>
              <a:buSzPts val="3600"/>
              <a:buNone/>
              <a:defRPr sz="3600" b="1">
                <a:solidFill>
                  <a:schemeClr val="lt1"/>
                </a:solidFill>
              </a:defRPr>
            </a:lvl5pPr>
            <a:lvl6pPr lvl="5" algn="ctr">
              <a:spcBef>
                <a:spcPts val="0"/>
              </a:spcBef>
              <a:spcAft>
                <a:spcPts val="0"/>
              </a:spcAft>
              <a:buClr>
                <a:schemeClr val="lt1"/>
              </a:buClr>
              <a:buSzPts val="3600"/>
              <a:buNone/>
              <a:defRPr sz="3600" b="1">
                <a:solidFill>
                  <a:schemeClr val="lt1"/>
                </a:solidFill>
              </a:defRPr>
            </a:lvl6pPr>
            <a:lvl7pPr lvl="6" algn="ctr">
              <a:spcBef>
                <a:spcPts val="0"/>
              </a:spcBef>
              <a:spcAft>
                <a:spcPts val="0"/>
              </a:spcAft>
              <a:buClr>
                <a:schemeClr val="lt1"/>
              </a:buClr>
              <a:buSzPts val="3600"/>
              <a:buNone/>
              <a:defRPr sz="3600" b="1">
                <a:solidFill>
                  <a:schemeClr val="lt1"/>
                </a:solidFill>
              </a:defRPr>
            </a:lvl7pPr>
            <a:lvl8pPr lvl="7" algn="ctr">
              <a:spcBef>
                <a:spcPts val="0"/>
              </a:spcBef>
              <a:spcAft>
                <a:spcPts val="0"/>
              </a:spcAft>
              <a:buClr>
                <a:schemeClr val="lt1"/>
              </a:buClr>
              <a:buSzPts val="3600"/>
              <a:buNone/>
              <a:defRPr sz="3600" b="1">
                <a:solidFill>
                  <a:schemeClr val="lt1"/>
                </a:solidFill>
              </a:defRPr>
            </a:lvl8pPr>
            <a:lvl9pPr lvl="8" algn="ctr">
              <a:spcBef>
                <a:spcPts val="0"/>
              </a:spcBef>
              <a:spcAft>
                <a:spcPts val="0"/>
              </a:spcAft>
              <a:buClr>
                <a:schemeClr val="lt1"/>
              </a:buClr>
              <a:buSzPts val="3600"/>
              <a:buNone/>
              <a:defRPr sz="3600" b="1">
                <a:solidFill>
                  <a:schemeClr val="lt1"/>
                </a:solidFill>
              </a:defRPr>
            </a:lvl9pPr>
          </a:lstStyle>
          <a:p>
            <a:endParaRPr/>
          </a:p>
        </p:txBody>
      </p:sp>
      <p:sp>
        <p:nvSpPr>
          <p:cNvPr id="10" name="Google Shape;10;p2"/>
          <p:cNvSpPr txBox="1">
            <a:spLocks noGrp="1"/>
          </p:cNvSpPr>
          <p:nvPr>
            <p:ph type="subTitle" idx="1"/>
          </p:nvPr>
        </p:nvSpPr>
        <p:spPr>
          <a:xfrm>
            <a:off x="2044200" y="3704650"/>
            <a:ext cx="5055600" cy="4647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8"/>
        <p:cNvGrpSpPr/>
        <p:nvPr/>
      </p:nvGrpSpPr>
      <p:grpSpPr>
        <a:xfrm>
          <a:off x="0" y="0"/>
          <a:ext cx="0" cy="0"/>
          <a:chOff x="0" y="0"/>
          <a:chExt cx="0" cy="0"/>
        </a:xfrm>
      </p:grpSpPr>
      <p:sp>
        <p:nvSpPr>
          <p:cNvPr id="19" name="Google Shape;19;p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0" name="Google Shape;20;p5"/>
          <p:cNvSpPr txBox="1">
            <a:spLocks noGrp="1"/>
          </p:cNvSpPr>
          <p:nvPr>
            <p:ph type="body" idx="1"/>
          </p:nvPr>
        </p:nvSpPr>
        <p:spPr>
          <a:xfrm>
            <a:off x="938500"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21" name="Google Shape;21;p5"/>
          <p:cNvSpPr txBox="1">
            <a:spLocks noGrp="1"/>
          </p:cNvSpPr>
          <p:nvPr>
            <p:ph type="body" idx="2"/>
          </p:nvPr>
        </p:nvSpPr>
        <p:spPr>
          <a:xfrm>
            <a:off x="5037525"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0"/>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41"/>
        <p:cNvGrpSpPr/>
        <p:nvPr/>
      </p:nvGrpSpPr>
      <p:grpSpPr>
        <a:xfrm>
          <a:off x="0" y="0"/>
          <a:ext cx="0" cy="0"/>
          <a:chOff x="0" y="0"/>
          <a:chExt cx="0" cy="0"/>
        </a:xfrm>
      </p:grpSpPr>
      <p:sp>
        <p:nvSpPr>
          <p:cNvPr id="42" name="Google Shape;42;p13"/>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43" name="Google Shape;43;p13"/>
          <p:cNvSpPr txBox="1">
            <a:spLocks noGrp="1"/>
          </p:cNvSpPr>
          <p:nvPr>
            <p:ph type="body" idx="1"/>
          </p:nvPr>
        </p:nvSpPr>
        <p:spPr>
          <a:xfrm>
            <a:off x="938500" y="1246025"/>
            <a:ext cx="7172100" cy="3039900"/>
          </a:xfrm>
          <a:prstGeom prst="rect">
            <a:avLst/>
          </a:prstGeom>
        </p:spPr>
        <p:txBody>
          <a:bodyPr spcFirstLastPara="1" wrap="square" lIns="91425" tIns="91425" rIns="91425" bIns="91425" anchor="t" anchorCtr="0">
            <a:noAutofit/>
          </a:bodyPr>
          <a:lstStyle>
            <a:lvl1pPr marL="457200" lvl="0" indent="-301625" rtl="0">
              <a:spcBef>
                <a:spcPts val="0"/>
              </a:spcBef>
              <a:spcAft>
                <a:spcPts val="0"/>
              </a:spcAft>
              <a:buClr>
                <a:schemeClr val="lt1"/>
              </a:buClr>
              <a:buSzPts val="1150"/>
              <a:buChar char="●"/>
              <a:defRPr sz="1150">
                <a:solidFill>
                  <a:schemeClr val="lt1"/>
                </a:solidFill>
              </a:defRPr>
            </a:lvl1pPr>
            <a:lvl2pPr marL="914400" lvl="1" indent="-301625" rtl="0">
              <a:spcBef>
                <a:spcPts val="1600"/>
              </a:spcBef>
              <a:spcAft>
                <a:spcPts val="0"/>
              </a:spcAft>
              <a:buClr>
                <a:schemeClr val="lt1"/>
              </a:buClr>
              <a:buSzPts val="1150"/>
              <a:buChar char="○"/>
              <a:defRPr sz="1150">
                <a:solidFill>
                  <a:schemeClr val="lt1"/>
                </a:solidFill>
              </a:defRPr>
            </a:lvl2pPr>
            <a:lvl3pPr marL="1371600" lvl="2" indent="-301625" rtl="0">
              <a:spcBef>
                <a:spcPts val="1600"/>
              </a:spcBef>
              <a:spcAft>
                <a:spcPts val="0"/>
              </a:spcAft>
              <a:buClr>
                <a:schemeClr val="lt1"/>
              </a:buClr>
              <a:buSzPts val="1150"/>
              <a:buChar char="■"/>
              <a:defRPr sz="1150">
                <a:solidFill>
                  <a:schemeClr val="lt1"/>
                </a:solidFill>
              </a:defRPr>
            </a:lvl3pPr>
            <a:lvl4pPr marL="1828800" lvl="3" indent="-301625" rtl="0">
              <a:spcBef>
                <a:spcPts val="1600"/>
              </a:spcBef>
              <a:spcAft>
                <a:spcPts val="0"/>
              </a:spcAft>
              <a:buClr>
                <a:schemeClr val="lt1"/>
              </a:buClr>
              <a:buSzPts val="1150"/>
              <a:buChar char="●"/>
              <a:defRPr sz="1150">
                <a:solidFill>
                  <a:schemeClr val="lt1"/>
                </a:solidFill>
              </a:defRPr>
            </a:lvl4pPr>
            <a:lvl5pPr marL="2286000" lvl="4" indent="-301625" rtl="0">
              <a:spcBef>
                <a:spcPts val="1600"/>
              </a:spcBef>
              <a:spcAft>
                <a:spcPts val="0"/>
              </a:spcAft>
              <a:buClr>
                <a:schemeClr val="lt1"/>
              </a:buClr>
              <a:buSzPts val="1150"/>
              <a:buChar char="○"/>
              <a:defRPr sz="1150">
                <a:solidFill>
                  <a:schemeClr val="lt1"/>
                </a:solidFill>
              </a:defRPr>
            </a:lvl5pPr>
            <a:lvl6pPr marL="2743200" lvl="5" indent="-301625" rtl="0">
              <a:spcBef>
                <a:spcPts val="1600"/>
              </a:spcBef>
              <a:spcAft>
                <a:spcPts val="0"/>
              </a:spcAft>
              <a:buClr>
                <a:schemeClr val="lt1"/>
              </a:buClr>
              <a:buSzPts val="1150"/>
              <a:buChar char="■"/>
              <a:defRPr sz="1150">
                <a:solidFill>
                  <a:schemeClr val="lt1"/>
                </a:solidFill>
              </a:defRPr>
            </a:lvl6pPr>
            <a:lvl7pPr marL="3200400" lvl="6" indent="-301625" rtl="0">
              <a:spcBef>
                <a:spcPts val="1600"/>
              </a:spcBef>
              <a:spcAft>
                <a:spcPts val="0"/>
              </a:spcAft>
              <a:buClr>
                <a:schemeClr val="lt1"/>
              </a:buClr>
              <a:buSzPts val="1150"/>
              <a:buChar char="●"/>
              <a:defRPr sz="1150">
                <a:solidFill>
                  <a:schemeClr val="lt1"/>
                </a:solidFill>
              </a:defRPr>
            </a:lvl7pPr>
            <a:lvl8pPr marL="3657600" lvl="7" indent="-301625" rtl="0">
              <a:spcBef>
                <a:spcPts val="1600"/>
              </a:spcBef>
              <a:spcAft>
                <a:spcPts val="0"/>
              </a:spcAft>
              <a:buClr>
                <a:schemeClr val="lt1"/>
              </a:buClr>
              <a:buSzPts val="1150"/>
              <a:buChar char="○"/>
              <a:defRPr sz="1150">
                <a:solidFill>
                  <a:schemeClr val="lt1"/>
                </a:solidFill>
              </a:defRPr>
            </a:lvl8pPr>
            <a:lvl9pPr marL="4114800" lvl="8" indent="-301625" rtl="0">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4"/>
        <p:cNvGrpSpPr/>
        <p:nvPr/>
      </p:nvGrpSpPr>
      <p:grpSpPr>
        <a:xfrm>
          <a:off x="0" y="0"/>
          <a:ext cx="0" cy="0"/>
          <a:chOff x="0" y="0"/>
          <a:chExt cx="0" cy="0"/>
        </a:xfrm>
      </p:grpSpPr>
      <p:sp>
        <p:nvSpPr>
          <p:cNvPr id="25" name="Google Shape;25;p7"/>
          <p:cNvSpPr txBox="1">
            <a:spLocks noGrp="1"/>
          </p:cNvSpPr>
          <p:nvPr>
            <p:ph type="title"/>
          </p:nvPr>
        </p:nvSpPr>
        <p:spPr>
          <a:xfrm>
            <a:off x="5337175" y="1297125"/>
            <a:ext cx="2837400" cy="12525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6" name="Google Shape;26;p7"/>
          <p:cNvSpPr txBox="1">
            <a:spLocks noGrp="1"/>
          </p:cNvSpPr>
          <p:nvPr>
            <p:ph type="body" idx="1"/>
          </p:nvPr>
        </p:nvSpPr>
        <p:spPr>
          <a:xfrm>
            <a:off x="5337175" y="2593875"/>
            <a:ext cx="2837400" cy="1252500"/>
          </a:xfrm>
          <a:prstGeom prst="rect">
            <a:avLst/>
          </a:prstGeom>
        </p:spPr>
        <p:txBody>
          <a:bodyPr spcFirstLastPara="1" wrap="square" lIns="91425" tIns="91425" rIns="91425" bIns="91425" anchor="t" anchorCtr="0">
            <a:noAutofit/>
          </a:bodyPr>
          <a:lstStyle>
            <a:lvl1pPr marL="457200" lvl="0" indent="-330200" rtl="0">
              <a:spcBef>
                <a:spcPts val="0"/>
              </a:spcBef>
              <a:spcAft>
                <a:spcPts val="0"/>
              </a:spcAft>
              <a:buClr>
                <a:schemeClr val="lt1"/>
              </a:buClr>
              <a:buSzPts val="1600"/>
              <a:buChar char="●"/>
              <a:defRPr sz="1600">
                <a:solidFill>
                  <a:schemeClr val="lt1"/>
                </a:solidFill>
              </a:defRPr>
            </a:lvl1pPr>
            <a:lvl2pPr marL="914400" lvl="1" indent="-330200" rtl="0">
              <a:spcBef>
                <a:spcPts val="1600"/>
              </a:spcBef>
              <a:spcAft>
                <a:spcPts val="0"/>
              </a:spcAft>
              <a:buClr>
                <a:schemeClr val="lt1"/>
              </a:buClr>
              <a:buSzPts val="1600"/>
              <a:buChar char="○"/>
              <a:defRPr sz="1600">
                <a:solidFill>
                  <a:schemeClr val="lt1"/>
                </a:solidFill>
              </a:defRPr>
            </a:lvl2pPr>
            <a:lvl3pPr marL="1371600" lvl="2" indent="-330200" rtl="0">
              <a:spcBef>
                <a:spcPts val="1600"/>
              </a:spcBef>
              <a:spcAft>
                <a:spcPts val="0"/>
              </a:spcAft>
              <a:buClr>
                <a:schemeClr val="lt1"/>
              </a:buClr>
              <a:buSzPts val="1600"/>
              <a:buChar char="■"/>
              <a:defRPr sz="1600">
                <a:solidFill>
                  <a:schemeClr val="lt1"/>
                </a:solidFill>
              </a:defRPr>
            </a:lvl3pPr>
            <a:lvl4pPr marL="1828800" lvl="3" indent="-330200" rtl="0">
              <a:spcBef>
                <a:spcPts val="1600"/>
              </a:spcBef>
              <a:spcAft>
                <a:spcPts val="0"/>
              </a:spcAft>
              <a:buClr>
                <a:schemeClr val="lt1"/>
              </a:buClr>
              <a:buSzPts val="1600"/>
              <a:buChar char="●"/>
              <a:defRPr sz="1600">
                <a:solidFill>
                  <a:schemeClr val="lt1"/>
                </a:solidFill>
              </a:defRPr>
            </a:lvl4pPr>
            <a:lvl5pPr marL="2286000" lvl="4" indent="-330200" rtl="0">
              <a:spcBef>
                <a:spcPts val="1600"/>
              </a:spcBef>
              <a:spcAft>
                <a:spcPts val="0"/>
              </a:spcAft>
              <a:buClr>
                <a:schemeClr val="lt1"/>
              </a:buClr>
              <a:buSzPts val="1600"/>
              <a:buChar char="○"/>
              <a:defRPr sz="1600">
                <a:solidFill>
                  <a:schemeClr val="lt1"/>
                </a:solidFill>
              </a:defRPr>
            </a:lvl5pPr>
            <a:lvl6pPr marL="2743200" lvl="5" indent="-330200" rtl="0">
              <a:spcBef>
                <a:spcPts val="1600"/>
              </a:spcBef>
              <a:spcAft>
                <a:spcPts val="0"/>
              </a:spcAft>
              <a:buClr>
                <a:schemeClr val="lt1"/>
              </a:buClr>
              <a:buSzPts val="1600"/>
              <a:buChar char="■"/>
              <a:defRPr sz="1600">
                <a:solidFill>
                  <a:schemeClr val="lt1"/>
                </a:solidFill>
              </a:defRPr>
            </a:lvl6pPr>
            <a:lvl7pPr marL="3200400" lvl="6" indent="-330200" rtl="0">
              <a:spcBef>
                <a:spcPts val="1600"/>
              </a:spcBef>
              <a:spcAft>
                <a:spcPts val="0"/>
              </a:spcAft>
              <a:buClr>
                <a:schemeClr val="lt1"/>
              </a:buClr>
              <a:buSzPts val="1600"/>
              <a:buChar char="●"/>
              <a:defRPr sz="1600">
                <a:solidFill>
                  <a:schemeClr val="lt1"/>
                </a:solidFill>
              </a:defRPr>
            </a:lvl7pPr>
            <a:lvl8pPr marL="3657600" lvl="7" indent="-330200" rtl="0">
              <a:spcBef>
                <a:spcPts val="1600"/>
              </a:spcBef>
              <a:spcAft>
                <a:spcPts val="0"/>
              </a:spcAft>
              <a:buClr>
                <a:schemeClr val="lt1"/>
              </a:buClr>
              <a:buSzPts val="1600"/>
              <a:buChar char="○"/>
              <a:defRPr sz="1600">
                <a:solidFill>
                  <a:schemeClr val="lt1"/>
                </a:solidFill>
              </a:defRPr>
            </a:lvl8pPr>
            <a:lvl9pPr marL="4114800" lvl="8" indent="-330200" rtl="0">
              <a:spcBef>
                <a:spcPts val="1600"/>
              </a:spcBef>
              <a:spcAft>
                <a:spcPts val="1600"/>
              </a:spcAft>
              <a:buClr>
                <a:schemeClr val="lt1"/>
              </a:buClr>
              <a:buSzPts val="1600"/>
              <a:buChar char="■"/>
              <a:defRPr sz="1600">
                <a:solidFill>
                  <a:schemeClr val="lt1"/>
                </a:solidFill>
              </a:defRPr>
            </a:lvl9pPr>
          </a:lstStyle>
          <a:p>
            <a:endParaRPr/>
          </a:p>
        </p:txBody>
      </p:sp>
    </p:spTree>
    <p:extLst>
      <p:ext uri="{BB962C8B-B14F-4D97-AF65-F5344CB8AC3E}">
        <p14:creationId xmlns:p14="http://schemas.microsoft.com/office/powerpoint/2010/main" val="43625453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7">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8" r:id="rId3"/>
    <p:sldLayoutId id="2147483659" r:id="rId4"/>
    <p:sldLayoutId id="2147483684" r:id="rId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6.sv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8"/>
          <p:cNvSpPr txBox="1">
            <a:spLocks noGrp="1"/>
          </p:cNvSpPr>
          <p:nvPr>
            <p:ph type="ctrTitle"/>
          </p:nvPr>
        </p:nvSpPr>
        <p:spPr>
          <a:xfrm>
            <a:off x="2175900" y="1950100"/>
            <a:ext cx="4792200" cy="644700"/>
          </a:xfrm>
          <a:prstGeom prst="rect">
            <a:avLst/>
          </a:prstGeom>
          <a:effectLst>
            <a:outerShdw blurRad="142875" dist="19050" dir="87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US" dirty="0">
                <a:latin typeface="Arial"/>
                <a:ea typeface="Arial"/>
                <a:cs typeface="Arial"/>
                <a:sym typeface="Arial"/>
              </a:rPr>
              <a:t>FINANCING</a:t>
            </a:r>
            <a:endParaRPr dirty="0">
              <a:latin typeface="Arial"/>
              <a:ea typeface="Arial"/>
              <a:cs typeface="Arial"/>
              <a:sym typeface="Arial"/>
            </a:endParaRPr>
          </a:p>
        </p:txBody>
      </p:sp>
      <p:sp>
        <p:nvSpPr>
          <p:cNvPr id="163" name="Google Shape;163;p38"/>
          <p:cNvSpPr txBox="1">
            <a:spLocks noGrp="1"/>
          </p:cNvSpPr>
          <p:nvPr>
            <p:ph type="ctrTitle"/>
          </p:nvPr>
        </p:nvSpPr>
        <p:spPr>
          <a:xfrm>
            <a:off x="2941650" y="2624375"/>
            <a:ext cx="3260700" cy="464700"/>
          </a:xfrm>
          <a:prstGeom prst="rect">
            <a:avLst/>
          </a:prstGeom>
          <a:effectLst>
            <a:outerShdw blurRad="100013" dist="19050" dir="84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 sz="2200" b="0" dirty="0">
                <a:latin typeface="Arial"/>
                <a:ea typeface="Arial"/>
                <a:cs typeface="Arial"/>
                <a:sym typeface="Arial"/>
              </a:rPr>
              <a:t>LESSON 5.4</a:t>
            </a:r>
            <a:endParaRPr sz="2200" b="0" dirty="0">
              <a:latin typeface="Arial"/>
              <a:ea typeface="Arial"/>
              <a:cs typeface="Arial"/>
              <a:sym typeface="Arial"/>
            </a:endParaRPr>
          </a:p>
        </p:txBody>
      </p:sp>
      <p:cxnSp>
        <p:nvCxnSpPr>
          <p:cNvPr id="164" name="Google Shape;164;p38"/>
          <p:cNvCxnSpPr/>
          <p:nvPr/>
        </p:nvCxnSpPr>
        <p:spPr>
          <a:xfrm>
            <a:off x="3190500" y="256517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65" name="Google Shape;165;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6" name="Google Shape;166;p38"/>
          <p:cNvSpPr txBox="1"/>
          <p:nvPr/>
        </p:nvSpPr>
        <p:spPr>
          <a:xfrm>
            <a:off x="5577150" y="4689025"/>
            <a:ext cx="2505900" cy="3849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700">
                <a:solidFill>
                  <a:schemeClr val="accent5"/>
                </a:solidFill>
              </a:rPr>
              <a:t>©</a:t>
            </a:r>
            <a:r>
              <a:rPr lang="en" sz="1300">
                <a:solidFill>
                  <a:schemeClr val="accent5"/>
                </a:solidFill>
              </a:rPr>
              <a:t> </a:t>
            </a:r>
            <a:r>
              <a:rPr lang="en" sz="700">
                <a:solidFill>
                  <a:schemeClr val="accent5"/>
                </a:solidFill>
              </a:rPr>
              <a:t>Copyright 2021. Sports Career Consulting, LLC.</a:t>
            </a:r>
            <a:endParaRPr sz="700">
              <a:solidFill>
                <a:schemeClr val="accent5"/>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GUARANTEE GAMES</a:t>
            </a:r>
            <a:endParaRPr b="1" dirty="0">
              <a:latin typeface="Arial"/>
              <a:ea typeface="Arial"/>
              <a:cs typeface="Arial"/>
              <a:sym typeface="Arial"/>
            </a:endParaRPr>
          </a:p>
        </p:txBody>
      </p:sp>
      <p:sp>
        <p:nvSpPr>
          <p:cNvPr id="172" name="Google Shape;172;p39"/>
          <p:cNvSpPr txBox="1">
            <a:spLocks noGrp="1"/>
          </p:cNvSpPr>
          <p:nvPr>
            <p:ph type="body" idx="1"/>
          </p:nvPr>
        </p:nvSpPr>
        <p:spPr>
          <a:xfrm>
            <a:off x="938500" y="936025"/>
            <a:ext cx="7172100" cy="3116686"/>
          </a:xfrm>
          <a:prstGeom prst="rect">
            <a:avLst/>
          </a:prstGeom>
        </p:spPr>
        <p:txBody>
          <a:bodyPr spcFirstLastPara="1" wrap="square" lIns="91425" tIns="91425" rIns="91425" bIns="91425" anchor="t" anchorCtr="0">
            <a:noAutofit/>
          </a:bodyPr>
          <a:lstStyle/>
          <a:p>
            <a:pPr marL="0" lvl="0" indent="0" rtl="0">
              <a:spcBef>
                <a:spcPts val="0"/>
              </a:spcBef>
              <a:spcAft>
                <a:spcPts val="600"/>
              </a:spcAft>
              <a:buNone/>
            </a:pPr>
            <a:r>
              <a:rPr lang="en-US" sz="1600" dirty="0">
                <a:latin typeface="Arial"/>
                <a:ea typeface="Arial"/>
                <a:cs typeface="Arial"/>
                <a:sym typeface="Arial"/>
              </a:rPr>
              <a:t>A </a:t>
            </a:r>
            <a:r>
              <a:rPr lang="en-US" sz="1600" b="1" dirty="0">
                <a:solidFill>
                  <a:schemeClr val="tx2">
                    <a:lumMod val="75000"/>
                  </a:schemeClr>
                </a:solidFill>
                <a:latin typeface="Arial"/>
                <a:ea typeface="Arial"/>
                <a:cs typeface="Arial"/>
                <a:sym typeface="Arial"/>
              </a:rPr>
              <a:t>guarantee game </a:t>
            </a:r>
            <a:r>
              <a:rPr lang="en-US" sz="1600" dirty="0">
                <a:latin typeface="Arial"/>
                <a:ea typeface="Arial"/>
                <a:cs typeface="Arial"/>
                <a:sym typeface="Arial"/>
              </a:rPr>
              <a:t>is a game where a larger program’s team (typically football or men’s basketball) will pay a smaller school opponent to come to its campus for a game. Because the larger school believes it should be favored to win, it becomes worthwhile to guarantee money to the smaller school for participating in the game and traveling.</a:t>
            </a:r>
          </a:p>
          <a:p>
            <a:pPr marL="0" lvl="0" indent="0" rtl="0">
              <a:spcBef>
                <a:spcPts val="0"/>
              </a:spcBef>
              <a:spcAft>
                <a:spcPts val="600"/>
              </a:spcAft>
              <a:buNone/>
            </a:pPr>
            <a:endParaRPr lang="en-US" sz="1600" dirty="0">
              <a:latin typeface="Arial"/>
              <a:ea typeface="Arial"/>
              <a:cs typeface="Arial"/>
              <a:sym typeface="Arial"/>
            </a:endParaRPr>
          </a:p>
          <a:p>
            <a:pPr marL="463550" indent="-463550" defTabSz="463550">
              <a:spcAft>
                <a:spcPts val="600"/>
              </a:spcAft>
              <a:buNone/>
            </a:pPr>
            <a:r>
              <a:rPr lang="en-US" sz="1600" dirty="0">
                <a:latin typeface="Arial"/>
                <a:ea typeface="Arial"/>
                <a:cs typeface="Arial"/>
                <a:sym typeface="Arial"/>
              </a:rPr>
              <a:t>●	Fresno State’s football program will pay $550,000 to Southern University and $390,000 to Cal Poly to come play the Bulldogs on their home field in 2024, paying out nearly $1 million in total guarantees.</a:t>
            </a:r>
          </a:p>
          <a:p>
            <a:pPr marL="463550" indent="-463550" defTabSz="463550">
              <a:spcAft>
                <a:spcPts val="600"/>
              </a:spcAft>
              <a:buNone/>
            </a:pPr>
            <a:endParaRPr lang="en-US" sz="1600"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26216883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617"/>
        <p:cNvGrpSpPr/>
        <p:nvPr/>
      </p:nvGrpSpPr>
      <p:grpSpPr>
        <a:xfrm>
          <a:off x="0" y="0"/>
          <a:ext cx="0" cy="0"/>
          <a:chOff x="0" y="0"/>
          <a:chExt cx="0" cy="0"/>
        </a:xfrm>
      </p:grpSpPr>
      <p:pic>
        <p:nvPicPr>
          <p:cNvPr id="14619" name="Google Shape;14619;p9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4620" name="Google Shape;14620;p9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3" name="Picture 2">
            <a:extLst>
              <a:ext uri="{FF2B5EF4-FFF2-40B4-BE49-F238E27FC236}">
                <a16:creationId xmlns:a16="http://schemas.microsoft.com/office/drawing/2014/main" id="{4394A538-E812-48E8-9A7A-656E1701ABE4}"/>
              </a:ext>
            </a:extLst>
          </p:cNvPr>
          <p:cNvPicPr>
            <a:picLocks noChangeAspect="1"/>
          </p:cNvPicPr>
          <p:nvPr/>
        </p:nvPicPr>
        <p:blipFill>
          <a:blip r:embed="rId4"/>
          <a:stretch>
            <a:fillRect/>
          </a:stretch>
        </p:blipFill>
        <p:spPr>
          <a:xfrm>
            <a:off x="3395370" y="2300949"/>
            <a:ext cx="2353260" cy="81693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BUSINESS OF SPORTS AND ENTERTAINMENT FINANCIAL PLAN</a:t>
            </a:r>
            <a:endParaRPr b="1" dirty="0">
              <a:latin typeface="Arial"/>
              <a:ea typeface="Arial"/>
              <a:cs typeface="Arial"/>
              <a:sym typeface="Arial"/>
            </a:endParaRPr>
          </a:p>
        </p:txBody>
      </p:sp>
      <p:sp>
        <p:nvSpPr>
          <p:cNvPr id="172" name="Google Shape;172;p39"/>
          <p:cNvSpPr txBox="1">
            <a:spLocks noGrp="1"/>
          </p:cNvSpPr>
          <p:nvPr>
            <p:ph type="body" idx="1"/>
          </p:nvPr>
        </p:nvSpPr>
        <p:spPr>
          <a:xfrm>
            <a:off x="938500" y="1386425"/>
            <a:ext cx="7172100" cy="303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000" dirty="0">
                <a:latin typeface="Arial"/>
                <a:ea typeface="Arial"/>
                <a:cs typeface="Arial"/>
                <a:sym typeface="Arial"/>
              </a:rPr>
              <a:t>Another critical element to an effective marketing plan is the development of a financial analysis.  The analysis should include (at a minimum):</a:t>
            </a:r>
          </a:p>
          <a:p>
            <a:pPr marL="0" lvl="0" indent="0" algn="l" rtl="0">
              <a:spcBef>
                <a:spcPts val="0"/>
              </a:spcBef>
              <a:spcAft>
                <a:spcPts val="0"/>
              </a:spcAft>
              <a:buNone/>
            </a:pPr>
            <a:endParaRPr lang="en-US" sz="2000" dirty="0">
              <a:latin typeface="Arial"/>
              <a:ea typeface="Arial"/>
              <a:cs typeface="Arial"/>
              <a:sym typeface="Arial"/>
            </a:endParaRPr>
          </a:p>
          <a:p>
            <a:pPr marL="0" lvl="0" indent="0" algn="l" defTabSz="225425" rtl="0">
              <a:spcBef>
                <a:spcPts val="0"/>
              </a:spcBef>
              <a:spcAft>
                <a:spcPts val="0"/>
              </a:spcAft>
              <a:buNone/>
            </a:pPr>
            <a:r>
              <a:rPr lang="en-US" sz="2000" dirty="0">
                <a:latin typeface="Arial"/>
                <a:ea typeface="Arial"/>
                <a:cs typeface="Arial"/>
                <a:sym typeface="Arial"/>
              </a:rPr>
              <a:t>●	Forecast</a:t>
            </a:r>
          </a:p>
          <a:p>
            <a:pPr marL="0" lvl="0" indent="0" algn="l" defTabSz="225425" rtl="0">
              <a:spcBef>
                <a:spcPts val="0"/>
              </a:spcBef>
              <a:spcAft>
                <a:spcPts val="0"/>
              </a:spcAft>
              <a:buNone/>
            </a:pPr>
            <a:r>
              <a:rPr lang="en-US" sz="2000" dirty="0">
                <a:latin typeface="Arial"/>
                <a:ea typeface="Arial"/>
                <a:cs typeface="Arial"/>
                <a:sym typeface="Arial"/>
              </a:rPr>
              <a:t>●	Budget</a:t>
            </a:r>
          </a:p>
          <a:p>
            <a:pPr marL="0" lvl="0" indent="0" algn="l" defTabSz="225425" rtl="0">
              <a:spcBef>
                <a:spcPts val="0"/>
              </a:spcBef>
              <a:spcAft>
                <a:spcPts val="0"/>
              </a:spcAft>
              <a:buNone/>
            </a:pPr>
            <a:r>
              <a:rPr lang="en-US" sz="2000" dirty="0">
                <a:latin typeface="Arial"/>
                <a:ea typeface="Arial"/>
                <a:cs typeface="Arial"/>
                <a:sym typeface="Arial"/>
              </a:rPr>
              <a:t>●	Balance sheet</a:t>
            </a:r>
          </a:p>
          <a:p>
            <a:pPr marL="0" lvl="0" indent="0" algn="l" defTabSz="225425" rtl="0">
              <a:spcBef>
                <a:spcPts val="0"/>
              </a:spcBef>
              <a:spcAft>
                <a:spcPts val="0"/>
              </a:spcAft>
              <a:buNone/>
            </a:pPr>
            <a:r>
              <a:rPr lang="en-US" sz="2000" dirty="0">
                <a:latin typeface="Arial"/>
                <a:ea typeface="Arial"/>
                <a:cs typeface="Arial"/>
                <a:sym typeface="Arial"/>
              </a:rPr>
              <a:t>●	Income statement</a:t>
            </a:r>
          </a:p>
          <a:p>
            <a:pPr marL="0" lvl="0" indent="0" algn="l" rtl="0">
              <a:spcBef>
                <a:spcPts val="0"/>
              </a:spcBef>
              <a:spcAft>
                <a:spcPts val="1600"/>
              </a:spcAft>
              <a:buNone/>
            </a:pPr>
            <a:endParaRPr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4379155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3" name="Picture 2" descr="Text&#10;&#10;Description automatically generated">
            <a:extLst>
              <a:ext uri="{FF2B5EF4-FFF2-40B4-BE49-F238E27FC236}">
                <a16:creationId xmlns:a16="http://schemas.microsoft.com/office/drawing/2014/main" id="{279E39B2-5BC0-0B4B-BAF7-7BCD22C99D68}"/>
              </a:ext>
            </a:extLst>
          </p:cNvPr>
          <p:cNvPicPr>
            <a:picLocks noChangeAspect="1"/>
          </p:cNvPicPr>
          <p:nvPr/>
        </p:nvPicPr>
        <p:blipFill>
          <a:blip r:embed="rId4"/>
          <a:stretch>
            <a:fillRect/>
          </a:stretch>
        </p:blipFill>
        <p:spPr>
          <a:xfrm>
            <a:off x="1451445" y="116266"/>
            <a:ext cx="6241110" cy="4680833"/>
          </a:xfrm>
          <a:prstGeom prst="rect">
            <a:avLst/>
          </a:prstGeom>
        </p:spPr>
      </p:pic>
    </p:spTree>
    <p:extLst>
      <p:ext uri="{BB962C8B-B14F-4D97-AF65-F5344CB8AC3E}">
        <p14:creationId xmlns:p14="http://schemas.microsoft.com/office/powerpoint/2010/main" val="1019150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FORECAST</a:t>
            </a:r>
            <a:endParaRPr b="1" dirty="0">
              <a:latin typeface="Arial"/>
              <a:ea typeface="Arial"/>
              <a:cs typeface="Arial"/>
              <a:sym typeface="Arial"/>
            </a:endParaRPr>
          </a:p>
        </p:txBody>
      </p:sp>
      <p:sp>
        <p:nvSpPr>
          <p:cNvPr id="172" name="Google Shape;172;p39"/>
          <p:cNvSpPr txBox="1">
            <a:spLocks noGrp="1"/>
          </p:cNvSpPr>
          <p:nvPr>
            <p:ph type="body" idx="1"/>
          </p:nvPr>
        </p:nvSpPr>
        <p:spPr>
          <a:xfrm>
            <a:off x="938500" y="1140178"/>
            <a:ext cx="7172100" cy="3145747"/>
          </a:xfrm>
          <a:prstGeom prst="rect">
            <a:avLst/>
          </a:prstGeom>
        </p:spPr>
        <p:txBody>
          <a:bodyPr spcFirstLastPara="1" wrap="square" lIns="91425" tIns="91425" rIns="91425" bIns="91425" anchor="t" anchorCtr="0">
            <a:noAutofit/>
          </a:bodyPr>
          <a:lstStyle/>
          <a:p>
            <a:pPr marL="0" lvl="0" indent="0" algn="l" rtl="0">
              <a:spcBef>
                <a:spcPts val="0"/>
              </a:spcBef>
              <a:spcAft>
                <a:spcPts val="600"/>
              </a:spcAft>
              <a:buNone/>
            </a:pPr>
            <a:r>
              <a:rPr lang="en-US" sz="1600" dirty="0">
                <a:latin typeface="Arial"/>
                <a:ea typeface="Arial"/>
                <a:cs typeface="Arial"/>
                <a:sym typeface="Arial"/>
              </a:rPr>
              <a:t>The forecast predicts the costs and expenses as well as anticipated revenue.  Figures from the forecast represent a target or goal and are not expected to be 100% accurate.</a:t>
            </a:r>
          </a:p>
          <a:p>
            <a:pPr marL="0" lvl="0" indent="0" algn="l" rtl="0">
              <a:spcBef>
                <a:spcPts val="0"/>
              </a:spcBef>
              <a:spcAft>
                <a:spcPts val="0"/>
              </a:spcAft>
              <a:buNone/>
            </a:pPr>
            <a:r>
              <a:rPr lang="en-US" sz="1600" dirty="0">
                <a:latin typeface="Arial"/>
                <a:ea typeface="Arial"/>
                <a:cs typeface="Arial"/>
                <a:sym typeface="Arial"/>
              </a:rPr>
              <a:t>For example, the University of New Mexico’s football program fell short on its ticket revenue projections for the 2018-19 season. </a:t>
            </a:r>
          </a:p>
          <a:p>
            <a:pPr marL="0" lvl="0" indent="0" algn="l" rtl="0">
              <a:spcBef>
                <a:spcPts val="0"/>
              </a:spcBef>
              <a:spcAft>
                <a:spcPts val="0"/>
              </a:spcAft>
              <a:buNone/>
            </a:pPr>
            <a:endParaRPr lang="en-US" sz="1600" dirty="0">
              <a:latin typeface="Arial"/>
              <a:ea typeface="Arial"/>
              <a:cs typeface="Arial"/>
              <a:sym typeface="Arial"/>
            </a:endParaRPr>
          </a:p>
          <a:p>
            <a:pPr marL="282575" lvl="0" indent="-282575" algn="l" defTabSz="282575" rtl="0">
              <a:spcBef>
                <a:spcPts val="0"/>
              </a:spcBef>
              <a:spcAft>
                <a:spcPts val="600"/>
              </a:spcAft>
              <a:buNone/>
            </a:pPr>
            <a:r>
              <a:rPr lang="en-US" sz="1600" dirty="0">
                <a:latin typeface="Arial"/>
                <a:ea typeface="Arial"/>
                <a:cs typeface="Arial"/>
                <a:sym typeface="Arial"/>
              </a:rPr>
              <a:t>●	In anticipation of a continued decline in attendance, the program lowered its projections for its revenue generating sports for the 2019-20 season.   </a:t>
            </a:r>
          </a:p>
          <a:p>
            <a:pPr marL="282575" lvl="0" indent="-282575" algn="l" defTabSz="282575" rtl="0">
              <a:spcBef>
                <a:spcPts val="0"/>
              </a:spcBef>
              <a:spcAft>
                <a:spcPts val="0"/>
              </a:spcAft>
              <a:buNone/>
            </a:pPr>
            <a:r>
              <a:rPr lang="en-US" sz="1600" dirty="0">
                <a:latin typeface="Arial"/>
                <a:ea typeface="Arial"/>
                <a:cs typeface="Arial"/>
                <a:sym typeface="Arial"/>
              </a:rPr>
              <a:t>●	Unfortunately, attendance dropped even more than expected, resulting in another significant revenue shortfall (25% less than projected).</a:t>
            </a:r>
          </a:p>
          <a:p>
            <a:pPr marL="0" lvl="0" indent="0" algn="l" defTabSz="282575" rtl="0">
              <a:spcBef>
                <a:spcPts val="0"/>
              </a:spcBef>
              <a:spcAft>
                <a:spcPts val="0"/>
              </a:spcAft>
              <a:buNone/>
            </a:pPr>
            <a:endParaRPr lang="en-US" sz="1600" dirty="0">
              <a:latin typeface="Arial"/>
              <a:ea typeface="Arial"/>
              <a:cs typeface="Arial"/>
              <a:sym typeface="Arial"/>
            </a:endParaRPr>
          </a:p>
          <a:p>
            <a:pPr marL="0" lvl="0" indent="0" algn="l" defTabSz="225425" rtl="0">
              <a:spcBef>
                <a:spcPts val="0"/>
              </a:spcBef>
              <a:spcAft>
                <a:spcPts val="0"/>
              </a:spcAft>
              <a:buNone/>
            </a:pPr>
            <a:endParaRPr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26696656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5" name="Google Shape;295;p49"/>
          <p:cNvSpPr txBox="1">
            <a:spLocks noGrp="1"/>
          </p:cNvSpPr>
          <p:nvPr>
            <p:ph type="body" idx="1"/>
          </p:nvPr>
        </p:nvSpPr>
        <p:spPr>
          <a:xfrm>
            <a:off x="5301308" y="1120468"/>
            <a:ext cx="3317897" cy="1252500"/>
          </a:xfrm>
          <a:prstGeom prst="rect">
            <a:avLst/>
          </a:prstGeom>
        </p:spPr>
        <p:txBody>
          <a:bodyPr spcFirstLastPara="1" wrap="square" lIns="91425" tIns="91425" rIns="91425" bIns="91425" anchor="t" anchorCtr="0">
            <a:noAutofit/>
          </a:bodyPr>
          <a:lstStyle/>
          <a:p>
            <a:pPr marL="0" lvl="0" indent="0">
              <a:spcAft>
                <a:spcPts val="600"/>
              </a:spcAft>
              <a:buNone/>
            </a:pPr>
            <a:r>
              <a:rPr lang="en-US" b="1" dirty="0">
                <a:solidFill>
                  <a:srgbClr val="FFC000"/>
                </a:solidFill>
                <a:latin typeface="Arial"/>
                <a:ea typeface="Arial"/>
                <a:cs typeface="Arial"/>
                <a:sym typeface="Arial"/>
              </a:rPr>
              <a:t>Sometimes, organizations can exceed projected revenues.</a:t>
            </a:r>
          </a:p>
          <a:p>
            <a:pPr marL="0" lvl="0" indent="0">
              <a:spcAft>
                <a:spcPts val="600"/>
              </a:spcAft>
              <a:buNone/>
            </a:pPr>
            <a:endParaRPr lang="en-US" dirty="0">
              <a:latin typeface="Arial"/>
              <a:ea typeface="Arial"/>
              <a:cs typeface="Arial"/>
              <a:sym typeface="Arial"/>
            </a:endParaRPr>
          </a:p>
          <a:p>
            <a:pPr marL="0" lvl="0" indent="0">
              <a:spcAft>
                <a:spcPts val="600"/>
              </a:spcAft>
              <a:buNone/>
            </a:pPr>
            <a:r>
              <a:rPr lang="en-US" dirty="0">
                <a:latin typeface="Arial"/>
                <a:ea typeface="Arial"/>
                <a:cs typeface="Arial"/>
                <a:sym typeface="Arial"/>
              </a:rPr>
              <a:t>The forecast in the Seattle Sounders' original business plan was to sell 12,000 tickets per game in its inaugural MLS season. However, the team averaged nearly 30,000 in its first year and has maintained that pace every year throughout their existence. </a:t>
            </a:r>
          </a:p>
          <a:p>
            <a:pPr marL="0" lvl="0" indent="0">
              <a:spcAft>
                <a:spcPts val="600"/>
              </a:spcAft>
              <a:buNone/>
            </a:pPr>
            <a:endParaRPr lang="en-US" dirty="0">
              <a:latin typeface="Arial"/>
              <a:ea typeface="Arial"/>
              <a:cs typeface="Arial"/>
              <a:sym typeface="Arial"/>
            </a:endParaRPr>
          </a:p>
          <a:p>
            <a:pPr marL="0" lvl="0" indent="0">
              <a:spcAft>
                <a:spcPts val="600"/>
              </a:spcAft>
              <a:buNone/>
            </a:pPr>
            <a:endParaRPr lang="en-US" dirty="0">
              <a:latin typeface="Arial"/>
              <a:ea typeface="Arial"/>
              <a:cs typeface="Arial"/>
              <a:sym typeface="Arial"/>
            </a:endParaRPr>
          </a:p>
        </p:txBody>
      </p:sp>
      <p:cxnSp>
        <p:nvCxnSpPr>
          <p:cNvPr id="296" name="Google Shape;296;p49"/>
          <p:cNvCxnSpPr/>
          <p:nvPr/>
        </p:nvCxnSpPr>
        <p:spPr>
          <a:xfrm>
            <a:off x="5225150" y="1540302"/>
            <a:ext cx="0" cy="218970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97" name="Google Shape;297;p49"/>
          <p:cNvPicPr preferRelativeResize="0"/>
          <p:nvPr/>
        </p:nvPicPr>
        <p:blipFill>
          <a:blip r:embed="rId3"/>
          <a:srcRect l="22195" r="22195"/>
          <a:stretch/>
        </p:blipFill>
        <p:spPr>
          <a:xfrm>
            <a:off x="-436624" y="-236700"/>
            <a:ext cx="4714800" cy="5616900"/>
          </a:xfrm>
          <a:prstGeom prst="flowChartDelay">
            <a:avLst/>
          </a:prstGeom>
          <a:noFill/>
          <a:ln>
            <a:noFill/>
          </a:ln>
        </p:spPr>
      </p:pic>
      <p:pic>
        <p:nvPicPr>
          <p:cNvPr id="298" name="Google Shape;298;p49"/>
          <p:cNvPicPr preferRelativeResize="0"/>
          <p:nvPr/>
        </p:nvPicPr>
        <p:blipFill>
          <a:blip r:embed="rId4">
            <a:alphaModFix/>
          </a:blip>
          <a:stretch>
            <a:fillRect/>
          </a:stretch>
        </p:blipFill>
        <p:spPr>
          <a:xfrm>
            <a:off x="8023500" y="4711125"/>
            <a:ext cx="1006524" cy="356000"/>
          </a:xfrm>
          <a:prstGeom prst="rect">
            <a:avLst/>
          </a:prstGeom>
          <a:noFill/>
          <a:ln>
            <a:noFill/>
          </a:ln>
        </p:spPr>
      </p:pic>
      <p:sp>
        <p:nvSpPr>
          <p:cNvPr id="299" name="Google Shape;299;p4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FORECAST</a:t>
            </a:r>
            <a:endParaRPr b="1" dirty="0">
              <a:latin typeface="Arial"/>
              <a:ea typeface="Arial"/>
              <a:cs typeface="Arial"/>
              <a:sym typeface="Arial"/>
            </a:endParaRPr>
          </a:p>
        </p:txBody>
      </p:sp>
      <p:sp>
        <p:nvSpPr>
          <p:cNvPr id="172" name="Google Shape;172;p39"/>
          <p:cNvSpPr txBox="1">
            <a:spLocks noGrp="1"/>
          </p:cNvSpPr>
          <p:nvPr>
            <p:ph type="body" idx="1"/>
          </p:nvPr>
        </p:nvSpPr>
        <p:spPr>
          <a:xfrm>
            <a:off x="938500" y="1140178"/>
            <a:ext cx="7172100" cy="3145747"/>
          </a:xfrm>
          <a:prstGeom prst="rect">
            <a:avLst/>
          </a:prstGeom>
        </p:spPr>
        <p:txBody>
          <a:bodyPr spcFirstLastPara="1" wrap="square" lIns="91425" tIns="91425" rIns="91425" bIns="91425" anchor="t" anchorCtr="0">
            <a:noAutofit/>
          </a:bodyPr>
          <a:lstStyle/>
          <a:p>
            <a:pPr marL="0" lvl="0" indent="0" algn="l" rtl="0">
              <a:spcBef>
                <a:spcPts val="0"/>
              </a:spcBef>
              <a:spcAft>
                <a:spcPts val="600"/>
              </a:spcAft>
              <a:buNone/>
            </a:pPr>
            <a:r>
              <a:rPr lang="en-US" sz="1600" dirty="0">
                <a:latin typeface="Arial"/>
                <a:ea typeface="Arial"/>
                <a:cs typeface="Arial"/>
                <a:sym typeface="Arial"/>
              </a:rPr>
              <a:t>When establishing a forecast, sports and entertainment marketers will evaluate many factors that will influence revenue and cost projections.</a:t>
            </a:r>
          </a:p>
          <a:p>
            <a:pPr marL="0" lvl="0" indent="0" algn="l" rtl="0">
              <a:spcBef>
                <a:spcPts val="0"/>
              </a:spcBef>
              <a:spcAft>
                <a:spcPts val="600"/>
              </a:spcAft>
              <a:buNone/>
            </a:pPr>
            <a:r>
              <a:rPr lang="en-US" sz="1600" dirty="0">
                <a:latin typeface="Arial"/>
                <a:ea typeface="Arial"/>
                <a:cs typeface="Arial"/>
                <a:sym typeface="Arial"/>
              </a:rPr>
              <a:t>For example, several factors influenced the University of Michigan athletics department decision to raise its revenue forecast for the 2020 fiscal year.  </a:t>
            </a:r>
          </a:p>
          <a:p>
            <a:pPr marL="395288" lvl="0" indent="-395288" algn="l" rtl="0">
              <a:spcBef>
                <a:spcPts val="0"/>
              </a:spcBef>
              <a:spcAft>
                <a:spcPts val="600"/>
              </a:spcAft>
              <a:buNone/>
            </a:pPr>
            <a:r>
              <a:rPr lang="en-US" sz="1600" dirty="0">
                <a:latin typeface="Arial"/>
                <a:ea typeface="Arial"/>
                <a:cs typeface="Arial"/>
                <a:sym typeface="Arial"/>
              </a:rPr>
              <a:t>●	The program raised ticket prices and the football schedule featured several popular opponents, leading the department to project a $3.1 million increase in sales.</a:t>
            </a:r>
          </a:p>
          <a:p>
            <a:pPr marL="395288" lvl="0" indent="-395288" algn="l" rtl="0">
              <a:spcBef>
                <a:spcPts val="0"/>
              </a:spcBef>
              <a:spcAft>
                <a:spcPts val="600"/>
              </a:spcAft>
              <a:buNone/>
            </a:pPr>
            <a:r>
              <a:rPr lang="en-US" sz="1600" dirty="0">
                <a:latin typeface="Arial"/>
                <a:ea typeface="Arial"/>
                <a:cs typeface="Arial"/>
                <a:sym typeface="Arial"/>
              </a:rPr>
              <a:t>●	The program also projects a conference revenue distribution increase to $2.8 million. </a:t>
            </a: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
        <p:nvSpPr>
          <p:cNvPr id="7" name="Google Shape;174;p39">
            <a:extLst>
              <a:ext uri="{FF2B5EF4-FFF2-40B4-BE49-F238E27FC236}">
                <a16:creationId xmlns:a16="http://schemas.microsoft.com/office/drawing/2014/main" id="{427D9F3A-DF2F-4D76-91B6-E4BD74F7680B}"/>
              </a:ext>
            </a:extLst>
          </p:cNvPr>
          <p:cNvSpPr txBox="1"/>
          <p:nvPr/>
        </p:nvSpPr>
        <p:spPr>
          <a:xfrm>
            <a:off x="938500" y="4066925"/>
            <a:ext cx="6820200" cy="2190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None/>
            </a:pPr>
            <a:r>
              <a:rPr lang="en-US" sz="1150" b="1">
                <a:solidFill>
                  <a:schemeClr val="accent2"/>
                </a:solidFill>
              </a:rPr>
              <a:t>With the uncertainty surrounding the 2020 college football season, creating a revenue forecast for most collegiate athletic programs presented significant challenges.</a:t>
            </a:r>
            <a:endParaRPr lang="en-US" sz="1150" b="1" dirty="0">
              <a:solidFill>
                <a:schemeClr val="accent2"/>
              </a:solidFill>
            </a:endParaRPr>
          </a:p>
        </p:txBody>
      </p:sp>
    </p:spTree>
    <p:extLst>
      <p:ext uri="{BB962C8B-B14F-4D97-AF65-F5344CB8AC3E}">
        <p14:creationId xmlns:p14="http://schemas.microsoft.com/office/powerpoint/2010/main" val="13362154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BUDGET</a:t>
            </a:r>
            <a:endParaRPr b="1" dirty="0">
              <a:latin typeface="Arial"/>
              <a:ea typeface="Arial"/>
              <a:cs typeface="Arial"/>
              <a:sym typeface="Arial"/>
            </a:endParaRPr>
          </a:p>
        </p:txBody>
      </p:sp>
      <p:sp>
        <p:nvSpPr>
          <p:cNvPr id="172" name="Google Shape;172;p39"/>
          <p:cNvSpPr txBox="1">
            <a:spLocks noGrp="1"/>
          </p:cNvSpPr>
          <p:nvPr>
            <p:ph type="body" idx="1"/>
          </p:nvPr>
        </p:nvSpPr>
        <p:spPr>
          <a:xfrm>
            <a:off x="938500" y="1140178"/>
            <a:ext cx="3633500" cy="3145747"/>
          </a:xfrm>
          <a:prstGeom prst="rect">
            <a:avLst/>
          </a:prstGeom>
        </p:spPr>
        <p:txBody>
          <a:bodyPr spcFirstLastPara="1" wrap="square" lIns="91425" tIns="91425" rIns="91425" bIns="91425" anchor="t" anchorCtr="0">
            <a:noAutofit/>
          </a:bodyPr>
          <a:lstStyle/>
          <a:p>
            <a:pPr marL="0" lvl="0" indent="0" rtl="0">
              <a:spcBef>
                <a:spcPts val="0"/>
              </a:spcBef>
              <a:spcAft>
                <a:spcPts val="600"/>
              </a:spcAft>
              <a:buNone/>
            </a:pPr>
            <a:r>
              <a:rPr lang="en-US" sz="2000" dirty="0">
                <a:latin typeface="Arial"/>
                <a:ea typeface="Arial"/>
                <a:cs typeface="Arial"/>
                <a:sym typeface="Arial"/>
              </a:rPr>
              <a:t>A </a:t>
            </a:r>
            <a:r>
              <a:rPr lang="en-US" sz="2000" dirty="0">
                <a:solidFill>
                  <a:srgbClr val="FFC000"/>
                </a:solidFill>
                <a:latin typeface="Arial"/>
                <a:ea typeface="Arial"/>
                <a:cs typeface="Arial"/>
                <a:sym typeface="Arial"/>
              </a:rPr>
              <a:t>budget</a:t>
            </a:r>
            <a:r>
              <a:rPr lang="en-US" sz="2000" dirty="0">
                <a:latin typeface="Arial"/>
                <a:ea typeface="Arial"/>
                <a:cs typeface="Arial"/>
                <a:sym typeface="Arial"/>
              </a:rPr>
              <a:t> details the financial impact of each part of the marketing plan.  The budget also requires careful review of other financial statements, including the income statement and projected expenses.</a:t>
            </a: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7" name="Picture 2">
            <a:extLst>
              <a:ext uri="{FF2B5EF4-FFF2-40B4-BE49-F238E27FC236}">
                <a16:creationId xmlns:a16="http://schemas.microsoft.com/office/drawing/2014/main" id="{0888084A-DF53-AB4D-9D60-9393880367E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5577150" y="759059"/>
            <a:ext cx="2784348" cy="2784348"/>
          </a:xfrm>
          <a:prstGeom prst="rect">
            <a:avLst/>
          </a:prstGeom>
        </p:spPr>
      </p:pic>
    </p:spTree>
    <p:extLst>
      <p:ext uri="{BB962C8B-B14F-4D97-AF65-F5344CB8AC3E}">
        <p14:creationId xmlns:p14="http://schemas.microsoft.com/office/powerpoint/2010/main" val="36990618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6862122"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BALANCE SHEET AND INCOME STATEMENT</a:t>
            </a:r>
            <a:endParaRPr b="1"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
        <p:nvSpPr>
          <p:cNvPr id="8" name="TextBox 7">
            <a:extLst>
              <a:ext uri="{FF2B5EF4-FFF2-40B4-BE49-F238E27FC236}">
                <a16:creationId xmlns:a16="http://schemas.microsoft.com/office/drawing/2014/main" id="{AE33F096-5D12-43D9-B787-A8CE242F9D58}"/>
              </a:ext>
            </a:extLst>
          </p:cNvPr>
          <p:cNvSpPr txBox="1"/>
          <p:nvPr/>
        </p:nvSpPr>
        <p:spPr>
          <a:xfrm>
            <a:off x="380800" y="2833770"/>
            <a:ext cx="4053800" cy="954107"/>
          </a:xfrm>
          <a:prstGeom prst="rect">
            <a:avLst/>
          </a:prstGeom>
          <a:noFill/>
        </p:spPr>
        <p:txBody>
          <a:bodyPr wrap="square">
            <a:spAutoFit/>
          </a:bodyPr>
          <a:lstStyle/>
          <a:p>
            <a:r>
              <a:rPr lang="en-US" dirty="0">
                <a:solidFill>
                  <a:schemeClr val="bg1"/>
                </a:solidFill>
              </a:rPr>
              <a:t>The </a:t>
            </a:r>
            <a:r>
              <a:rPr lang="en-US" dirty="0">
                <a:solidFill>
                  <a:schemeClr val="tx2">
                    <a:lumMod val="75000"/>
                  </a:schemeClr>
                </a:solidFill>
              </a:rPr>
              <a:t>balance sheet </a:t>
            </a:r>
            <a:r>
              <a:rPr lang="en-US" dirty="0">
                <a:solidFill>
                  <a:schemeClr val="bg1"/>
                </a:solidFill>
              </a:rPr>
              <a:t>indicates the current value of the company.  It also shows current assets (cash, property, equipment, receivables) and current liabilities (debts owed and loans).</a:t>
            </a:r>
          </a:p>
        </p:txBody>
      </p:sp>
      <p:sp>
        <p:nvSpPr>
          <p:cNvPr id="9" name="TextBox 8">
            <a:extLst>
              <a:ext uri="{FF2B5EF4-FFF2-40B4-BE49-F238E27FC236}">
                <a16:creationId xmlns:a16="http://schemas.microsoft.com/office/drawing/2014/main" id="{543CC849-722F-4460-9796-076281EB9552}"/>
              </a:ext>
            </a:extLst>
          </p:cNvPr>
          <p:cNvSpPr txBox="1"/>
          <p:nvPr/>
        </p:nvSpPr>
        <p:spPr>
          <a:xfrm>
            <a:off x="4976224" y="2833770"/>
            <a:ext cx="4053800" cy="738664"/>
          </a:xfrm>
          <a:prstGeom prst="rect">
            <a:avLst/>
          </a:prstGeom>
          <a:noFill/>
        </p:spPr>
        <p:txBody>
          <a:bodyPr wrap="square">
            <a:spAutoFit/>
          </a:bodyPr>
          <a:lstStyle/>
          <a:p>
            <a:r>
              <a:rPr lang="en-US" dirty="0">
                <a:solidFill>
                  <a:schemeClr val="bg1"/>
                </a:solidFill>
              </a:rPr>
              <a:t>An </a:t>
            </a:r>
            <a:r>
              <a:rPr lang="en-US" dirty="0">
                <a:solidFill>
                  <a:schemeClr val="tx2">
                    <a:lumMod val="75000"/>
                  </a:schemeClr>
                </a:solidFill>
              </a:rPr>
              <a:t>income</a:t>
            </a:r>
            <a:r>
              <a:rPr lang="en-US" dirty="0">
                <a:solidFill>
                  <a:schemeClr val="bg1"/>
                </a:solidFill>
              </a:rPr>
              <a:t> </a:t>
            </a:r>
            <a:r>
              <a:rPr lang="en-US" dirty="0">
                <a:solidFill>
                  <a:schemeClr val="tx2">
                    <a:lumMod val="75000"/>
                  </a:schemeClr>
                </a:solidFill>
              </a:rPr>
              <a:t>statement</a:t>
            </a:r>
            <a:r>
              <a:rPr lang="en-US" dirty="0">
                <a:solidFill>
                  <a:schemeClr val="bg1"/>
                </a:solidFill>
              </a:rPr>
              <a:t> is a record of profit and loss.  The income statement identifies all revenues received and expenses paid.</a:t>
            </a:r>
          </a:p>
        </p:txBody>
      </p:sp>
      <p:sp>
        <p:nvSpPr>
          <p:cNvPr id="11" name="Google Shape;181;p40">
            <a:extLst>
              <a:ext uri="{FF2B5EF4-FFF2-40B4-BE49-F238E27FC236}">
                <a16:creationId xmlns:a16="http://schemas.microsoft.com/office/drawing/2014/main" id="{88C4FA6D-A978-498B-8E15-EAD24D99C02B}"/>
              </a:ext>
            </a:extLst>
          </p:cNvPr>
          <p:cNvSpPr txBox="1">
            <a:spLocks/>
          </p:cNvSpPr>
          <p:nvPr/>
        </p:nvSpPr>
        <p:spPr>
          <a:xfrm>
            <a:off x="1048450" y="1770700"/>
            <a:ext cx="2067000" cy="723900"/>
          </a:xfrm>
          <a:prstGeom prst="rect">
            <a:avLst/>
          </a:prstGeom>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2400" b="1" dirty="0">
                <a:solidFill>
                  <a:schemeClr val="accent1"/>
                </a:solidFill>
                <a:sym typeface="Montserrat"/>
              </a:rPr>
              <a:t>BALANCE</a:t>
            </a:r>
            <a:r>
              <a:rPr lang="en-US" dirty="0"/>
              <a:t> </a:t>
            </a:r>
            <a:r>
              <a:rPr lang="en-US" sz="2400" b="1" dirty="0">
                <a:solidFill>
                  <a:schemeClr val="accent1"/>
                </a:solidFill>
                <a:sym typeface="Montserrat"/>
              </a:rPr>
              <a:t>SHEET</a:t>
            </a:r>
            <a:r>
              <a:rPr lang="en-US" dirty="0"/>
              <a:t> </a:t>
            </a:r>
            <a:endParaRPr lang="en" dirty="0"/>
          </a:p>
        </p:txBody>
      </p:sp>
      <p:sp>
        <p:nvSpPr>
          <p:cNvPr id="12" name="Google Shape;181;p40">
            <a:extLst>
              <a:ext uri="{FF2B5EF4-FFF2-40B4-BE49-F238E27FC236}">
                <a16:creationId xmlns:a16="http://schemas.microsoft.com/office/drawing/2014/main" id="{3F79104F-84CD-4BD5-B8BA-C74082EFEB40}"/>
              </a:ext>
            </a:extLst>
          </p:cNvPr>
          <p:cNvSpPr txBox="1">
            <a:spLocks/>
          </p:cNvSpPr>
          <p:nvPr/>
        </p:nvSpPr>
        <p:spPr>
          <a:xfrm>
            <a:off x="5796600" y="1770700"/>
            <a:ext cx="2067000" cy="723900"/>
          </a:xfrm>
          <a:prstGeom prst="rect">
            <a:avLst/>
          </a:prstGeom>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2400" b="1" dirty="0">
                <a:solidFill>
                  <a:schemeClr val="accent1"/>
                </a:solidFill>
                <a:sym typeface="Montserrat"/>
              </a:rPr>
              <a:t>INCOME STATEMENT</a:t>
            </a:r>
            <a:endParaRPr lang="en" sz="2400" b="1" dirty="0">
              <a:solidFill>
                <a:schemeClr val="accent1"/>
              </a:solidFill>
              <a:sym typeface="Montserrat"/>
            </a:endParaRPr>
          </a:p>
        </p:txBody>
      </p:sp>
    </p:spTree>
    <p:extLst>
      <p:ext uri="{BB962C8B-B14F-4D97-AF65-F5344CB8AC3E}">
        <p14:creationId xmlns:p14="http://schemas.microsoft.com/office/powerpoint/2010/main" val="34923081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FINANCING EXAMPLE</a:t>
            </a:r>
            <a:endParaRPr b="1" dirty="0">
              <a:latin typeface="Arial"/>
              <a:ea typeface="Arial"/>
              <a:cs typeface="Arial"/>
              <a:sym typeface="Arial"/>
            </a:endParaRPr>
          </a:p>
        </p:txBody>
      </p:sp>
      <p:sp>
        <p:nvSpPr>
          <p:cNvPr id="172" name="Google Shape;172;p39"/>
          <p:cNvSpPr txBox="1">
            <a:spLocks noGrp="1"/>
          </p:cNvSpPr>
          <p:nvPr>
            <p:ph type="body" idx="1"/>
          </p:nvPr>
        </p:nvSpPr>
        <p:spPr>
          <a:xfrm>
            <a:off x="938500" y="936025"/>
            <a:ext cx="7172100" cy="3116686"/>
          </a:xfrm>
          <a:prstGeom prst="rect">
            <a:avLst/>
          </a:prstGeom>
        </p:spPr>
        <p:txBody>
          <a:bodyPr spcFirstLastPara="1" wrap="square" lIns="91425" tIns="91425" rIns="91425" bIns="91425" anchor="t" anchorCtr="0">
            <a:noAutofit/>
          </a:bodyPr>
          <a:lstStyle/>
          <a:p>
            <a:pPr marL="0" lvl="0" indent="0" rtl="0">
              <a:spcBef>
                <a:spcPts val="0"/>
              </a:spcBef>
              <a:spcAft>
                <a:spcPts val="600"/>
              </a:spcAft>
              <a:buNone/>
            </a:pPr>
            <a:r>
              <a:rPr lang="en-US" sz="1600" dirty="0">
                <a:latin typeface="Arial"/>
                <a:ea typeface="Arial"/>
                <a:cs typeface="Arial"/>
                <a:sym typeface="Arial"/>
              </a:rPr>
              <a:t>Let’s say your favorite college football team is evaluating their operating budget for the upcoming season.  One of the key challenges they will face from a financial perspective is the significant cost of travel for “away” games.</a:t>
            </a:r>
          </a:p>
          <a:p>
            <a:pPr marL="0" lvl="0" indent="0" rtl="0">
              <a:spcBef>
                <a:spcPts val="0"/>
              </a:spcBef>
              <a:spcAft>
                <a:spcPts val="600"/>
              </a:spcAft>
              <a:buNone/>
            </a:pPr>
            <a:endParaRPr lang="en-US" sz="1600" dirty="0">
              <a:latin typeface="Arial"/>
              <a:ea typeface="Arial"/>
              <a:cs typeface="Arial"/>
              <a:sym typeface="Arial"/>
            </a:endParaRPr>
          </a:p>
          <a:p>
            <a:pPr marL="0" lvl="0" indent="0" rtl="0">
              <a:spcBef>
                <a:spcPts val="0"/>
              </a:spcBef>
              <a:spcAft>
                <a:spcPts val="600"/>
              </a:spcAft>
              <a:buNone/>
            </a:pPr>
            <a:r>
              <a:rPr lang="en-US" sz="1600" dirty="0">
                <a:latin typeface="Arial"/>
                <a:ea typeface="Arial"/>
                <a:cs typeface="Arial"/>
                <a:sym typeface="Arial"/>
              </a:rPr>
              <a:t>The program’s primary budgeted football revenues could include:</a:t>
            </a:r>
          </a:p>
          <a:p>
            <a:pPr marL="0" lvl="0" indent="0" rtl="0">
              <a:spcBef>
                <a:spcPts val="0"/>
              </a:spcBef>
              <a:spcAft>
                <a:spcPts val="600"/>
              </a:spcAft>
              <a:buNone/>
            </a:pPr>
            <a:endParaRPr lang="en-US" sz="1600" dirty="0">
              <a:latin typeface="Arial"/>
              <a:ea typeface="Arial"/>
              <a:cs typeface="Arial"/>
              <a:sym typeface="Arial"/>
            </a:endParaRPr>
          </a:p>
          <a:p>
            <a:pPr marL="0" lvl="0" indent="0" defTabSz="463550" rtl="0">
              <a:spcBef>
                <a:spcPts val="0"/>
              </a:spcBef>
              <a:spcAft>
                <a:spcPts val="600"/>
              </a:spcAft>
              <a:buNone/>
            </a:pPr>
            <a:r>
              <a:rPr lang="en-US" sz="1600" dirty="0">
                <a:latin typeface="Arial"/>
                <a:ea typeface="Arial"/>
                <a:cs typeface="Arial"/>
                <a:sym typeface="Arial"/>
              </a:rPr>
              <a:t>●	Corporate sponsorship</a:t>
            </a:r>
          </a:p>
          <a:p>
            <a:pPr marL="0" lvl="0" indent="0" defTabSz="463550" rtl="0">
              <a:spcBef>
                <a:spcPts val="0"/>
              </a:spcBef>
              <a:spcAft>
                <a:spcPts val="600"/>
              </a:spcAft>
              <a:buNone/>
            </a:pPr>
            <a:r>
              <a:rPr lang="en-US" sz="1600" dirty="0">
                <a:latin typeface="Arial"/>
                <a:ea typeface="Arial"/>
                <a:cs typeface="Arial"/>
                <a:sym typeface="Arial"/>
              </a:rPr>
              <a:t>●	NCAA revenue distribution</a:t>
            </a:r>
          </a:p>
          <a:p>
            <a:pPr marL="0" lvl="0" indent="0" defTabSz="463550" rtl="0">
              <a:spcBef>
                <a:spcPts val="0"/>
              </a:spcBef>
              <a:spcAft>
                <a:spcPts val="600"/>
              </a:spcAft>
              <a:buNone/>
            </a:pPr>
            <a:r>
              <a:rPr lang="en-US" sz="1600" dirty="0">
                <a:latin typeface="Arial"/>
                <a:ea typeface="Arial"/>
                <a:cs typeface="Arial"/>
                <a:sym typeface="Arial"/>
              </a:rPr>
              <a:t>●	Ticket sales </a:t>
            </a:r>
          </a:p>
          <a:p>
            <a:pPr marL="0" lvl="0" indent="0" defTabSz="463550" rtl="0">
              <a:spcBef>
                <a:spcPts val="0"/>
              </a:spcBef>
              <a:spcAft>
                <a:spcPts val="600"/>
              </a:spcAft>
              <a:buNone/>
            </a:pPr>
            <a:r>
              <a:rPr lang="en-US" sz="1600" dirty="0">
                <a:latin typeface="Arial"/>
                <a:ea typeface="Arial"/>
                <a:cs typeface="Arial"/>
                <a:sym typeface="Arial"/>
              </a:rPr>
              <a:t>●	“Guarantee games” </a:t>
            </a: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3591681681"/>
      </p:ext>
    </p:extLst>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TotalTime>
  <Words>707</Words>
  <Application>Microsoft Macintosh PowerPoint</Application>
  <PresentationFormat>On-screen Show (16:9)</PresentationFormat>
  <Paragraphs>55</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Montserrat</vt:lpstr>
      <vt:lpstr>Oswald</vt:lpstr>
      <vt:lpstr>Futuristic Background by Slidesgo</vt:lpstr>
      <vt:lpstr>FINANCING</vt:lpstr>
      <vt:lpstr>BUSINESS OF SPORTS AND ENTERTAINMENT FINANCIAL PLAN</vt:lpstr>
      <vt:lpstr>PowerPoint Presentation</vt:lpstr>
      <vt:lpstr>FORECAST</vt:lpstr>
      <vt:lpstr>PowerPoint Presentation</vt:lpstr>
      <vt:lpstr>FORECAST</vt:lpstr>
      <vt:lpstr>BUDGET</vt:lpstr>
      <vt:lpstr>BALANCE SHEET AND INCOME STATEMENT</vt:lpstr>
      <vt:lpstr>FINANCING EXAMPLE</vt:lpstr>
      <vt:lpstr>GUARANTEE GAMES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FINANCING</dc:title>
  <dc:creator>Kelly, Bob</dc:creator>
  <cp:lastModifiedBy>Chris Lindauer</cp:lastModifiedBy>
  <cp:revision>12</cp:revision>
  <dcterms:modified xsi:type="dcterms:W3CDTF">2021-08-17T17:54:17Z</dcterms:modified>
</cp:coreProperties>
</file>