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5"/>
  </p:notesMasterIdLst>
  <p:sldIdLst>
    <p:sldId id="256" r:id="rId2"/>
    <p:sldId id="310" r:id="rId3"/>
    <p:sldId id="257" r:id="rId4"/>
    <p:sldId id="311" r:id="rId5"/>
    <p:sldId id="312" r:id="rId6"/>
    <p:sldId id="313" r:id="rId7"/>
    <p:sldId id="314" r:id="rId8"/>
    <p:sldId id="315" r:id="rId9"/>
    <p:sldId id="345" r:id="rId10"/>
    <p:sldId id="317" r:id="rId11"/>
    <p:sldId id="318" r:id="rId12"/>
    <p:sldId id="319" r:id="rId13"/>
    <p:sldId id="344"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2931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6896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2624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7622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75247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3856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9457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4516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6938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175900" y="1950100"/>
            <a:ext cx="47922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MARKETING PLAN</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5.1</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COMPETITION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880532"/>
            <a:ext cx="7172100" cy="38489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TYPES OF COMPETITION</a:t>
            </a:r>
          </a:p>
          <a:p>
            <a:pPr marL="0" lvl="0" indent="0" algn="l" rtl="0">
              <a:spcBef>
                <a:spcPts val="0"/>
              </a:spcBef>
              <a:spcAft>
                <a:spcPts val="0"/>
              </a:spcAft>
              <a:buNone/>
            </a:pPr>
            <a:endParaRPr lang="en-US" sz="1000" dirty="0">
              <a:latin typeface="Arial"/>
              <a:ea typeface="Arial"/>
              <a:cs typeface="Arial"/>
              <a:sym typeface="Arial"/>
            </a:endParaRPr>
          </a:p>
          <a:p>
            <a:pPr marL="338138" lvl="0" indent="0" algn="l" rtl="0">
              <a:spcBef>
                <a:spcPts val="0"/>
              </a:spcBef>
              <a:spcAft>
                <a:spcPts val="600"/>
              </a:spcAft>
              <a:buNone/>
            </a:pPr>
            <a:r>
              <a:rPr lang="en-US" sz="1600" b="1" dirty="0">
                <a:solidFill>
                  <a:schemeClr val="tx2">
                    <a:lumMod val="75000"/>
                  </a:schemeClr>
                </a:solidFill>
                <a:latin typeface="Arial"/>
                <a:ea typeface="Arial"/>
                <a:cs typeface="Arial"/>
                <a:sym typeface="Arial"/>
              </a:rPr>
              <a:t>Direct competition </a:t>
            </a:r>
            <a:r>
              <a:rPr lang="en-US" sz="1600" dirty="0">
                <a:solidFill>
                  <a:schemeClr val="bg1"/>
                </a:solidFill>
                <a:latin typeface="Arial"/>
                <a:ea typeface="Arial"/>
                <a:cs typeface="Arial"/>
                <a:sym typeface="Arial"/>
              </a:rPr>
              <a:t>occurs between sellers of similar products and services. </a:t>
            </a:r>
          </a:p>
          <a:p>
            <a:pPr marL="914400" lvl="0" indent="-576263" algn="l" rtl="0">
              <a:spcBef>
                <a:spcPts val="0"/>
              </a:spcBef>
              <a:spcAft>
                <a:spcPts val="1200"/>
              </a:spcAft>
              <a:buNone/>
            </a:pPr>
            <a:r>
              <a:rPr lang="en-US" sz="1600" dirty="0">
                <a:solidFill>
                  <a:schemeClr val="bg1"/>
                </a:solidFill>
                <a:latin typeface="Arial"/>
                <a:ea typeface="Arial"/>
                <a:cs typeface="Arial"/>
                <a:sym typeface="Arial"/>
              </a:rPr>
              <a:t>●	Li Ning, an upstart Chinese footwear and apparel brand is a direct competitor of Nike, Adidas, Puma and Under </a:t>
            </a:r>
            <a:r>
              <a:rPr lang="en-US" sz="1600" dirty="0" err="1">
                <a:solidFill>
                  <a:schemeClr val="bg1"/>
                </a:solidFill>
                <a:latin typeface="Arial"/>
                <a:ea typeface="Arial"/>
                <a:cs typeface="Arial"/>
                <a:sym typeface="Arial"/>
              </a:rPr>
              <a:t>Armour</a:t>
            </a:r>
            <a:r>
              <a:rPr lang="en-US" sz="1600" dirty="0">
                <a:solidFill>
                  <a:schemeClr val="bg1"/>
                </a:solidFill>
                <a:latin typeface="Arial"/>
                <a:ea typeface="Arial"/>
                <a:cs typeface="Arial"/>
                <a:sym typeface="Arial"/>
              </a:rPr>
              <a:t>, had displaced Adidas as the number two brand in China </a:t>
            </a:r>
          </a:p>
          <a:p>
            <a:pPr marL="338138" lvl="0" indent="0" algn="l" rtl="0">
              <a:spcBef>
                <a:spcPts val="0"/>
              </a:spcBef>
              <a:spcAft>
                <a:spcPts val="600"/>
              </a:spcAft>
              <a:buNone/>
            </a:pPr>
            <a:r>
              <a:rPr lang="en-US" sz="1600" b="1" dirty="0">
                <a:solidFill>
                  <a:schemeClr val="tx2">
                    <a:lumMod val="75000"/>
                  </a:schemeClr>
                </a:solidFill>
                <a:latin typeface="Arial"/>
                <a:cs typeface="Arial"/>
                <a:sym typeface="Arial"/>
              </a:rPr>
              <a:t>Indirect</a:t>
            </a:r>
            <a:r>
              <a:rPr lang="en-US" sz="1600" b="1" dirty="0">
                <a:solidFill>
                  <a:schemeClr val="bg1"/>
                </a:solidFill>
                <a:latin typeface="Arial"/>
                <a:ea typeface="Arial"/>
                <a:cs typeface="Arial"/>
                <a:sym typeface="Arial"/>
              </a:rPr>
              <a:t> </a:t>
            </a:r>
            <a:r>
              <a:rPr lang="en-US" sz="1600" b="1" dirty="0">
                <a:solidFill>
                  <a:schemeClr val="tx2">
                    <a:lumMod val="75000"/>
                  </a:schemeClr>
                </a:solidFill>
                <a:latin typeface="Arial"/>
                <a:cs typeface="Arial"/>
                <a:sym typeface="Arial"/>
              </a:rPr>
              <a:t>competition</a:t>
            </a:r>
            <a:r>
              <a:rPr lang="en-US" sz="1600" b="1" dirty="0">
                <a:solidFill>
                  <a:schemeClr val="bg1"/>
                </a:solidFill>
                <a:latin typeface="Arial"/>
                <a:ea typeface="Arial"/>
                <a:cs typeface="Arial"/>
                <a:sym typeface="Arial"/>
              </a:rPr>
              <a:t> </a:t>
            </a:r>
            <a:r>
              <a:rPr lang="en-US" sz="1600" dirty="0">
                <a:solidFill>
                  <a:schemeClr val="bg1"/>
                </a:solidFill>
                <a:latin typeface="Arial"/>
                <a:ea typeface="Arial"/>
                <a:cs typeface="Arial"/>
                <a:sym typeface="Arial"/>
              </a:rPr>
              <a:t>occurs between sellers that compete for the same </a:t>
            </a:r>
            <a:r>
              <a:rPr lang="en-US" sz="1600" dirty="0">
                <a:solidFill>
                  <a:schemeClr val="bg1"/>
                </a:solidFill>
                <a:latin typeface="Arial"/>
                <a:cs typeface="Arial"/>
                <a:sym typeface="Arial"/>
              </a:rPr>
              <a:t>share</a:t>
            </a:r>
            <a:r>
              <a:rPr lang="en-US" sz="1600" dirty="0">
                <a:solidFill>
                  <a:schemeClr val="bg1"/>
                </a:solidFill>
                <a:latin typeface="Arial"/>
                <a:ea typeface="Arial"/>
                <a:cs typeface="Arial"/>
                <a:sym typeface="Arial"/>
              </a:rPr>
              <a:t> of consumers’ discretionary income (competition for the entertainment dollar).  </a:t>
            </a:r>
          </a:p>
          <a:p>
            <a:pPr marL="914400" lvl="0" indent="-576263" algn="l" rtl="0">
              <a:spcBef>
                <a:spcPts val="0"/>
              </a:spcBef>
              <a:spcAft>
                <a:spcPts val="1200"/>
              </a:spcAft>
              <a:buNone/>
            </a:pPr>
            <a:r>
              <a:rPr lang="en-US" sz="1600" dirty="0">
                <a:solidFill>
                  <a:schemeClr val="bg1"/>
                </a:solidFill>
                <a:latin typeface="Arial"/>
                <a:ea typeface="Arial"/>
                <a:cs typeface="Arial"/>
                <a:sym typeface="Arial"/>
              </a:rPr>
              <a:t>●	Georgia Tech athletics, the Atlanta Falcons and NASCAR are all competing for the attention (and dollars) of sports fans in the Atlanta market.</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644755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COMPETITION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880532"/>
            <a:ext cx="7172100" cy="38489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SUBSTITUTE PRODUCTS</a:t>
            </a:r>
          </a:p>
          <a:p>
            <a:pPr marL="0" lvl="0" indent="0" algn="l" rtl="0">
              <a:spcBef>
                <a:spcPts val="0"/>
              </a:spcBef>
              <a:spcAft>
                <a:spcPts val="0"/>
              </a:spcAft>
              <a:buNone/>
            </a:pPr>
            <a:endParaRPr lang="en-US" sz="1000" dirty="0">
              <a:latin typeface="Arial"/>
              <a:ea typeface="Arial"/>
              <a:cs typeface="Arial"/>
              <a:sym typeface="Arial"/>
            </a:endParaRPr>
          </a:p>
          <a:p>
            <a:pPr marL="338138" lvl="0" indent="0" algn="l" rtl="0">
              <a:spcBef>
                <a:spcPts val="0"/>
              </a:spcBef>
              <a:spcAft>
                <a:spcPts val="600"/>
              </a:spcAft>
              <a:buNone/>
            </a:pPr>
            <a:r>
              <a:rPr lang="en-US" sz="2000" b="1" dirty="0">
                <a:solidFill>
                  <a:schemeClr val="tx2">
                    <a:lumMod val="75000"/>
                  </a:schemeClr>
                </a:solidFill>
                <a:latin typeface="Arial"/>
                <a:ea typeface="Arial"/>
                <a:cs typeface="Arial"/>
                <a:sym typeface="Arial"/>
              </a:rPr>
              <a:t>Substitute products</a:t>
            </a:r>
            <a:r>
              <a:rPr lang="en-US" sz="2000" b="1" dirty="0">
                <a:solidFill>
                  <a:schemeClr val="bg1"/>
                </a:solidFill>
                <a:latin typeface="Arial"/>
                <a:ea typeface="Arial"/>
                <a:cs typeface="Arial"/>
                <a:sym typeface="Arial"/>
              </a:rPr>
              <a:t> </a:t>
            </a:r>
            <a:r>
              <a:rPr lang="en-US" sz="2000" dirty="0">
                <a:solidFill>
                  <a:schemeClr val="bg1"/>
                </a:solidFill>
                <a:latin typeface="Arial"/>
                <a:ea typeface="Arial"/>
                <a:cs typeface="Arial"/>
                <a:sym typeface="Arial"/>
              </a:rPr>
              <a:t>are products (or services) that consumers may choose to use rather than a particular company’s product </a:t>
            </a:r>
          </a:p>
          <a:p>
            <a:pPr marL="914400" lvl="0" indent="-576263" algn="l" rtl="0">
              <a:spcBef>
                <a:spcPts val="0"/>
              </a:spcBef>
              <a:spcAft>
                <a:spcPts val="600"/>
              </a:spcAft>
              <a:buNone/>
            </a:pPr>
            <a:r>
              <a:rPr lang="en-US" sz="2000" dirty="0">
                <a:solidFill>
                  <a:schemeClr val="bg1"/>
                </a:solidFill>
                <a:latin typeface="Arial"/>
                <a:ea typeface="Arial"/>
                <a:cs typeface="Arial"/>
                <a:sym typeface="Arial"/>
              </a:rPr>
              <a:t>●	Watching games in HD on television rather than attending the game in person. </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703335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COMPETITION</a:t>
            </a:r>
            <a:endParaRPr b="1" dirty="0">
              <a:latin typeface="Arial"/>
              <a:ea typeface="Arial"/>
              <a:cs typeface="Arial"/>
              <a:sym typeface="Arial"/>
            </a:endParaRPr>
          </a:p>
        </p:txBody>
      </p:sp>
      <p:sp>
        <p:nvSpPr>
          <p:cNvPr id="172" name="Google Shape;172;p39"/>
          <p:cNvSpPr txBox="1">
            <a:spLocks noGrp="1"/>
          </p:cNvSpPr>
          <p:nvPr>
            <p:ph type="body" idx="1"/>
          </p:nvPr>
        </p:nvSpPr>
        <p:spPr>
          <a:xfrm>
            <a:off x="644302" y="1011853"/>
            <a:ext cx="3760721" cy="3848945"/>
          </a:xfrm>
          <a:prstGeom prst="rect">
            <a:avLst/>
          </a:prstGeom>
        </p:spPr>
        <p:txBody>
          <a:bodyPr spcFirstLastPara="1" wrap="square" lIns="91425" tIns="91425" rIns="91425" bIns="91425" anchor="t" anchorCtr="0">
            <a:noAutofit/>
          </a:bodyPr>
          <a:lstStyle/>
          <a:p>
            <a:pPr marL="338138" lvl="0" indent="0" algn="l" rtl="0">
              <a:spcBef>
                <a:spcPts val="0"/>
              </a:spcBef>
              <a:spcAft>
                <a:spcPts val="600"/>
              </a:spcAft>
              <a:buNone/>
            </a:pPr>
            <a:r>
              <a:rPr lang="en-US" sz="2000" dirty="0">
                <a:solidFill>
                  <a:schemeClr val="bg1"/>
                </a:solidFill>
                <a:latin typeface="Arial"/>
                <a:ea typeface="Arial"/>
                <a:cs typeface="Arial"/>
                <a:sym typeface="Arial"/>
              </a:rPr>
              <a:t>A</a:t>
            </a:r>
            <a:r>
              <a:rPr lang="en-US" sz="2000" dirty="0">
                <a:solidFill>
                  <a:schemeClr val="tx2">
                    <a:lumMod val="75000"/>
                  </a:schemeClr>
                </a:solidFill>
                <a:latin typeface="Arial"/>
                <a:ea typeface="Arial"/>
                <a:cs typeface="Arial"/>
                <a:sym typeface="Arial"/>
              </a:rPr>
              <a:t> </a:t>
            </a:r>
            <a:r>
              <a:rPr lang="en-US" sz="2000" b="1" dirty="0">
                <a:solidFill>
                  <a:schemeClr val="tx2">
                    <a:lumMod val="75000"/>
                  </a:schemeClr>
                </a:solidFill>
                <a:latin typeface="Arial"/>
                <a:ea typeface="Arial"/>
                <a:cs typeface="Arial"/>
                <a:sym typeface="Arial"/>
              </a:rPr>
              <a:t>monopoly</a:t>
            </a:r>
            <a:r>
              <a:rPr lang="en-US" sz="2000" dirty="0">
                <a:solidFill>
                  <a:schemeClr val="tx2">
                    <a:lumMod val="75000"/>
                  </a:schemeClr>
                </a:solidFill>
                <a:latin typeface="Arial"/>
                <a:ea typeface="Arial"/>
                <a:cs typeface="Arial"/>
                <a:sym typeface="Arial"/>
              </a:rPr>
              <a:t> </a:t>
            </a:r>
            <a:r>
              <a:rPr lang="en-US" sz="2000" dirty="0">
                <a:solidFill>
                  <a:schemeClr val="bg1"/>
                </a:solidFill>
                <a:latin typeface="Arial"/>
                <a:ea typeface="Arial"/>
                <a:cs typeface="Arial"/>
                <a:sym typeface="Arial"/>
              </a:rPr>
              <a:t>occurs when there is no competition in the marketplace. It is illegal for companies to attempt to create monopolies and those actions are monitored and regulated by the Federal Trade Commission. </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descr="Icon&#10;&#10;Description automatically generated">
            <a:extLst>
              <a:ext uri="{FF2B5EF4-FFF2-40B4-BE49-F238E27FC236}">
                <a16:creationId xmlns:a16="http://schemas.microsoft.com/office/drawing/2014/main" id="{74CBEE2E-23CD-B14C-AAF4-0005B3C10442}"/>
              </a:ext>
            </a:extLst>
          </p:cNvPr>
          <p:cNvPicPr>
            <a:picLocks noChangeAspect="1"/>
          </p:cNvPicPr>
          <p:nvPr/>
        </p:nvPicPr>
        <p:blipFill>
          <a:blip r:embed="rId4"/>
          <a:stretch>
            <a:fillRect/>
          </a:stretch>
        </p:blipFill>
        <p:spPr>
          <a:xfrm>
            <a:off x="5385199" y="615729"/>
            <a:ext cx="2889802" cy="2889802"/>
          </a:xfrm>
          <a:prstGeom prst="rect">
            <a:avLst/>
          </a:prstGeom>
        </p:spPr>
      </p:pic>
    </p:spTree>
    <p:extLst>
      <p:ext uri="{BB962C8B-B14F-4D97-AF65-F5344CB8AC3E}">
        <p14:creationId xmlns:p14="http://schemas.microsoft.com/office/powerpoint/2010/main" val="1885155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1704150" y="384674"/>
            <a:ext cx="5735700" cy="55292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WHAT IS A MARKETING PLAN?</a:t>
            </a:r>
            <a:endParaRPr b="1" dirty="0">
              <a:latin typeface="Arial"/>
              <a:ea typeface="Arial"/>
              <a:cs typeface="Arial"/>
              <a:sym typeface="Arial"/>
            </a:endParaRPr>
          </a:p>
        </p:txBody>
      </p:sp>
      <p:sp>
        <p:nvSpPr>
          <p:cNvPr id="172" name="Google Shape;172;p39"/>
          <p:cNvSpPr txBox="1">
            <a:spLocks noGrp="1"/>
          </p:cNvSpPr>
          <p:nvPr>
            <p:ph type="body" idx="1"/>
          </p:nvPr>
        </p:nvSpPr>
        <p:spPr>
          <a:xfrm>
            <a:off x="676192" y="1156389"/>
            <a:ext cx="7791616" cy="1846424"/>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1800" dirty="0">
                <a:solidFill>
                  <a:schemeClr val="bg1"/>
                </a:solidFill>
                <a:latin typeface="Arial"/>
                <a:ea typeface="Arial"/>
                <a:cs typeface="Arial"/>
                <a:sym typeface="Arial"/>
              </a:rPr>
              <a:t>A</a:t>
            </a:r>
            <a:r>
              <a:rPr lang="en-US" sz="1800" dirty="0">
                <a:solidFill>
                  <a:schemeClr val="tx2">
                    <a:lumMod val="75000"/>
                  </a:schemeClr>
                </a:solidFill>
                <a:latin typeface="Arial"/>
                <a:ea typeface="Arial"/>
                <a:cs typeface="Arial"/>
                <a:sym typeface="Arial"/>
              </a:rPr>
              <a:t> </a:t>
            </a:r>
            <a:r>
              <a:rPr lang="en-US" sz="1800" b="1" dirty="0">
                <a:solidFill>
                  <a:schemeClr val="tx2">
                    <a:lumMod val="75000"/>
                  </a:schemeClr>
                </a:solidFill>
                <a:latin typeface="Arial"/>
                <a:ea typeface="Arial"/>
                <a:cs typeface="Arial"/>
                <a:sym typeface="Arial"/>
              </a:rPr>
              <a:t>marketing plan</a:t>
            </a:r>
            <a:r>
              <a:rPr lang="en-US" sz="1800" dirty="0">
                <a:solidFill>
                  <a:schemeClr val="tx2">
                    <a:lumMod val="75000"/>
                  </a:schemeClr>
                </a:solidFill>
                <a:latin typeface="Arial"/>
                <a:ea typeface="Arial"/>
                <a:cs typeface="Arial"/>
                <a:sym typeface="Arial"/>
              </a:rPr>
              <a:t> </a:t>
            </a:r>
            <a:r>
              <a:rPr lang="en-US" sz="1800" dirty="0">
                <a:solidFill>
                  <a:schemeClr val="bg1"/>
                </a:solidFill>
                <a:latin typeface="Arial"/>
                <a:ea typeface="Arial"/>
                <a:cs typeface="Arial"/>
                <a:sym typeface="Arial"/>
              </a:rPr>
              <a:t>is a written document that provides direction for the marketing activities for a specific period of time.  The plan is a critical planning tool for any business, regardless of industry, as it provides direction for the organization by defining goals and strategies.</a:t>
            </a:r>
            <a:endParaRPr sz="1800" dirty="0">
              <a:solidFill>
                <a:schemeClr val="bg1"/>
              </a:solidFill>
              <a:latin typeface="Arial"/>
              <a:ea typeface="Arial"/>
              <a:cs typeface="Arial"/>
              <a:sym typeface="Arial"/>
            </a:endParaRPr>
          </a:p>
        </p:txBody>
      </p:sp>
      <p:cxnSp>
        <p:nvCxnSpPr>
          <p:cNvPr id="173" name="Google Shape;173;p39"/>
          <p:cNvCxnSpPr/>
          <p:nvPr/>
        </p:nvCxnSpPr>
        <p:spPr>
          <a:xfrm>
            <a:off x="3143050" y="1046993"/>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7" name="Picture 6">
            <a:extLst>
              <a:ext uri="{FF2B5EF4-FFF2-40B4-BE49-F238E27FC236}">
                <a16:creationId xmlns:a16="http://schemas.microsoft.com/office/drawing/2014/main" id="{F6AE8DA2-820F-E249-989F-DCE1EE2B9FB0}"/>
              </a:ext>
            </a:extLst>
          </p:cNvPr>
          <p:cNvPicPr>
            <a:picLocks noChangeAspect="1"/>
          </p:cNvPicPr>
          <p:nvPr/>
        </p:nvPicPr>
        <p:blipFill>
          <a:blip r:embed="rId4"/>
          <a:srcRect/>
          <a:stretch>
            <a:fillRect/>
          </a:stretch>
        </p:blipFill>
        <p:spPr>
          <a:xfrm>
            <a:off x="2608674" y="2623809"/>
            <a:ext cx="3831751" cy="18464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MARKETING PLAN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Why Is It Important?</a:t>
            </a:r>
          </a:p>
          <a:p>
            <a:pPr marL="155575" lvl="0" indent="0" algn="l" rtl="0">
              <a:spcBef>
                <a:spcPts val="0"/>
              </a:spcBef>
              <a:spcAft>
                <a:spcPts val="0"/>
              </a:spcAft>
              <a:buClr>
                <a:schemeClr val="accent1"/>
              </a:buClr>
              <a:buSzPts val="1150"/>
              <a:buNone/>
            </a:pPr>
            <a:endParaRPr lang="en-US" sz="2000" dirty="0">
              <a:latin typeface="Arial"/>
              <a:ea typeface="Arial"/>
              <a:cs typeface="Arial"/>
              <a:sym typeface="Arial"/>
            </a:endParaRPr>
          </a:p>
          <a:p>
            <a:pPr marL="463550" lvl="0" indent="-307975" algn="l" defTabSz="463550" rtl="0">
              <a:spcBef>
                <a:spcPts val="0"/>
              </a:spcBef>
              <a:spcAft>
                <a:spcPts val="1200"/>
              </a:spcAft>
              <a:buClr>
                <a:schemeClr val="accent1"/>
              </a:buClr>
              <a:buSzPts val="1150"/>
              <a:buNone/>
            </a:pPr>
            <a:r>
              <a:rPr lang="en-US" sz="2000" dirty="0">
                <a:latin typeface="Arial"/>
                <a:ea typeface="Arial"/>
                <a:cs typeface="Arial"/>
                <a:sym typeface="Arial"/>
              </a:rPr>
              <a:t>●	It communicates the goals, objectives, and strategies of a company to its employees</a:t>
            </a:r>
          </a:p>
          <a:p>
            <a:pPr marL="155575" lvl="0" indent="0" algn="l" defTabSz="463550" rtl="0">
              <a:spcBef>
                <a:spcPts val="0"/>
              </a:spcBef>
              <a:spcAft>
                <a:spcPts val="1200"/>
              </a:spcAft>
              <a:buClr>
                <a:schemeClr val="accent1"/>
              </a:buClr>
              <a:buSzPts val="1150"/>
              <a:buNone/>
            </a:pPr>
            <a:r>
              <a:rPr lang="en-US" sz="2000" dirty="0">
                <a:latin typeface="Arial"/>
                <a:ea typeface="Arial"/>
                <a:cs typeface="Arial"/>
                <a:sym typeface="Arial"/>
              </a:rPr>
              <a:t>●	Essential component to a complete business plan</a:t>
            </a:r>
          </a:p>
          <a:p>
            <a:pPr marL="463550" lvl="0" indent="-307975" algn="l" defTabSz="463550" rtl="0">
              <a:spcBef>
                <a:spcPts val="0"/>
              </a:spcBef>
              <a:spcAft>
                <a:spcPts val="0"/>
              </a:spcAft>
              <a:buClr>
                <a:schemeClr val="accent1"/>
              </a:buClr>
              <a:buSzPts val="1150"/>
              <a:buNone/>
            </a:pPr>
            <a:r>
              <a:rPr lang="en-US" sz="2000" dirty="0">
                <a:latin typeface="Arial"/>
                <a:ea typeface="Arial"/>
                <a:cs typeface="Arial"/>
                <a:sym typeface="Arial"/>
              </a:rPr>
              <a:t>●	Helps organizations obtain financing from outside investors or bank for a new venture</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MARKETING PLAN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Considerations:</a:t>
            </a:r>
          </a:p>
          <a:p>
            <a:pPr marL="0" lvl="0" indent="0" algn="l" rtl="0">
              <a:spcBef>
                <a:spcPts val="0"/>
              </a:spcBef>
              <a:spcAft>
                <a:spcPts val="0"/>
              </a:spcAft>
              <a:buNone/>
            </a:pPr>
            <a:endParaRPr lang="en-US" sz="2000" dirty="0">
              <a:latin typeface="Arial"/>
              <a:ea typeface="Arial"/>
              <a:cs typeface="Arial"/>
              <a:sym typeface="Arial"/>
            </a:endParaRPr>
          </a:p>
          <a:p>
            <a:pPr marL="463550" lvl="0" indent="-307975" algn="l" defTabSz="463550" rtl="0">
              <a:spcBef>
                <a:spcPts val="0"/>
              </a:spcBef>
              <a:spcAft>
                <a:spcPts val="1200"/>
              </a:spcAft>
              <a:buClr>
                <a:schemeClr val="accent1"/>
              </a:buClr>
              <a:buSzPts val="1150"/>
              <a:buNone/>
            </a:pPr>
            <a:r>
              <a:rPr lang="en-US" sz="2000" dirty="0">
                <a:latin typeface="Arial"/>
                <a:ea typeface="Arial"/>
                <a:cs typeface="Arial"/>
                <a:sym typeface="Arial"/>
              </a:rPr>
              <a:t>●	Marketing plans can vary in complexity and time frame.  The complexity of the marketing plan is determined by the size and type of the organization and is influenced by the organization’s overall goals and objectives.  The time period covered by the plan also varies with organization size and type.</a:t>
            </a:r>
            <a:endParaRPr lang="en-US"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049154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MARKETING PLAN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82133"/>
            <a:ext cx="7172100" cy="330379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Understanding The Market</a:t>
            </a:r>
          </a:p>
          <a:p>
            <a:pPr marL="0" lvl="0" indent="0" algn="l" rtl="0">
              <a:spcBef>
                <a:spcPts val="0"/>
              </a:spcBef>
              <a:spcAft>
                <a:spcPts val="0"/>
              </a:spcAft>
              <a:buNone/>
            </a:pPr>
            <a:endParaRPr lang="en-US" sz="1000" dirty="0">
              <a:latin typeface="Arial"/>
              <a:ea typeface="Arial"/>
              <a:cs typeface="Arial"/>
              <a:sym typeface="Arial"/>
            </a:endParaRPr>
          </a:p>
          <a:p>
            <a:pPr marL="0" lvl="0" indent="0" algn="l" rtl="0">
              <a:spcBef>
                <a:spcPts val="0"/>
              </a:spcBef>
              <a:spcAft>
                <a:spcPts val="0"/>
              </a:spcAft>
              <a:buNone/>
            </a:pPr>
            <a:r>
              <a:rPr lang="en-US" sz="1400" dirty="0">
                <a:latin typeface="Arial"/>
                <a:ea typeface="Arial"/>
                <a:cs typeface="Arial"/>
                <a:sym typeface="Arial"/>
              </a:rPr>
              <a:t>Before completing the marketing plan, organizations must understand their market.  An organization must research and evaluate many factors within a market</a:t>
            </a:r>
          </a:p>
          <a:p>
            <a:pPr marL="0" lvl="0" indent="0" algn="l" rtl="0">
              <a:spcBef>
                <a:spcPts val="0"/>
              </a:spcBef>
              <a:spcAft>
                <a:spcPts val="0"/>
              </a:spcAft>
              <a:buNone/>
            </a:pPr>
            <a:endParaRPr lang="en-US" sz="900" dirty="0">
              <a:latin typeface="Arial"/>
              <a:ea typeface="Arial"/>
              <a:cs typeface="Arial"/>
              <a:sym typeface="Arial"/>
            </a:endParaRPr>
          </a:p>
          <a:p>
            <a:pPr marL="0" lvl="0" indent="0" algn="l" rtl="0">
              <a:spcBef>
                <a:spcPts val="0"/>
              </a:spcBef>
              <a:spcAft>
                <a:spcPts val="0"/>
              </a:spcAft>
              <a:buNone/>
            </a:pPr>
            <a:r>
              <a:rPr lang="en-US" sz="1400" dirty="0">
                <a:latin typeface="Arial"/>
                <a:ea typeface="Arial"/>
                <a:cs typeface="Arial"/>
                <a:sym typeface="Arial"/>
              </a:rPr>
              <a:t>These factors could include:</a:t>
            </a:r>
          </a:p>
          <a:p>
            <a:pPr marL="0" lvl="0" indent="0" algn="l" rtl="0">
              <a:spcBef>
                <a:spcPts val="0"/>
              </a:spcBef>
              <a:spcAft>
                <a:spcPts val="0"/>
              </a:spcAft>
              <a:buNone/>
            </a:pPr>
            <a:endParaRPr lang="en-US" sz="1000" dirty="0">
              <a:latin typeface="Arial"/>
              <a:ea typeface="Arial"/>
              <a:cs typeface="Arial"/>
              <a:sym typeface="Arial"/>
            </a:endParaRPr>
          </a:p>
          <a:p>
            <a:pPr marL="463550" lvl="0" indent="-307975" defTabSz="463550">
              <a:spcAft>
                <a:spcPts val="600"/>
              </a:spcAft>
              <a:buClr>
                <a:schemeClr val="accent1"/>
              </a:buClr>
              <a:buNone/>
            </a:pPr>
            <a:r>
              <a:rPr lang="en-US" sz="1400" dirty="0">
                <a:latin typeface="Arial"/>
                <a:ea typeface="Arial"/>
                <a:cs typeface="Arial"/>
                <a:sym typeface="Arial"/>
              </a:rPr>
              <a:t>●    The product</a:t>
            </a:r>
          </a:p>
          <a:p>
            <a:pPr marL="463550" lvl="0" indent="-307975" defTabSz="463550">
              <a:spcAft>
                <a:spcPts val="600"/>
              </a:spcAft>
              <a:buClr>
                <a:schemeClr val="accent1"/>
              </a:buClr>
              <a:buNone/>
            </a:pPr>
            <a:r>
              <a:rPr lang="en-US" sz="1400" dirty="0">
                <a:latin typeface="Arial"/>
                <a:ea typeface="Arial"/>
                <a:cs typeface="Arial"/>
                <a:sym typeface="Arial"/>
              </a:rPr>
              <a:t>●	The consumer</a:t>
            </a:r>
          </a:p>
          <a:p>
            <a:pPr marL="463550" lvl="0" indent="-307975" defTabSz="463550">
              <a:spcAft>
                <a:spcPts val="600"/>
              </a:spcAft>
              <a:buClr>
                <a:schemeClr val="accent1"/>
              </a:buClr>
              <a:buNone/>
            </a:pPr>
            <a:r>
              <a:rPr lang="en-US" sz="1400" dirty="0">
                <a:latin typeface="Arial"/>
                <a:ea typeface="Arial"/>
                <a:cs typeface="Arial"/>
                <a:sym typeface="Arial"/>
              </a:rPr>
              <a:t>●	The economy</a:t>
            </a:r>
          </a:p>
          <a:p>
            <a:pPr marL="463550" lvl="0" indent="-307975" defTabSz="463550">
              <a:spcAft>
                <a:spcPts val="600"/>
              </a:spcAft>
              <a:buClr>
                <a:schemeClr val="accent1"/>
              </a:buClr>
              <a:buNone/>
            </a:pPr>
            <a:r>
              <a:rPr lang="en-US" sz="1400" dirty="0">
                <a:latin typeface="Arial"/>
                <a:ea typeface="Arial"/>
                <a:cs typeface="Arial"/>
                <a:sym typeface="Arial"/>
              </a:rPr>
              <a:t>●	Target markets</a:t>
            </a:r>
          </a:p>
          <a:p>
            <a:pPr marL="463550" lvl="0" indent="-307975" defTabSz="463550">
              <a:spcAft>
                <a:spcPts val="600"/>
              </a:spcAft>
              <a:buClr>
                <a:schemeClr val="accent1"/>
              </a:buClr>
              <a:buNone/>
            </a:pPr>
            <a:r>
              <a:rPr lang="en-US" sz="1400" dirty="0">
                <a:latin typeface="Arial"/>
                <a:ea typeface="Arial"/>
                <a:cs typeface="Arial"/>
                <a:sym typeface="Arial"/>
              </a:rPr>
              <a:t>●	Existing market distribution channels</a:t>
            </a:r>
          </a:p>
          <a:p>
            <a:pPr marL="463550" lvl="0" indent="-307975" defTabSz="463550">
              <a:spcAft>
                <a:spcPts val="600"/>
              </a:spcAft>
              <a:buClr>
                <a:schemeClr val="accent1"/>
              </a:buClr>
              <a:buNone/>
            </a:pPr>
            <a:r>
              <a:rPr lang="en-US" sz="1400" dirty="0">
                <a:latin typeface="Arial"/>
                <a:ea typeface="Arial"/>
                <a:cs typeface="Arial"/>
                <a:sym typeface="Arial"/>
              </a:rPr>
              <a:t>●	Buying trends</a:t>
            </a:r>
          </a:p>
          <a:p>
            <a:pPr marL="463550" lvl="0" indent="-307975" defTabSz="463550">
              <a:spcAft>
                <a:spcPts val="600"/>
              </a:spcAft>
              <a:buClr>
                <a:schemeClr val="accent1"/>
              </a:buClr>
              <a:buNone/>
            </a:pPr>
            <a:r>
              <a:rPr lang="en-US" sz="1400" dirty="0">
                <a:latin typeface="Arial"/>
                <a:ea typeface="Arial"/>
                <a:cs typeface="Arial"/>
                <a:sym typeface="Arial"/>
              </a:rPr>
              <a:t>●	Competitor performance</a:t>
            </a:r>
          </a:p>
          <a:p>
            <a:pPr marL="463550" lvl="0" indent="-307975" algn="l" defTabSz="463550" rtl="0">
              <a:spcBef>
                <a:spcPts val="0"/>
              </a:spcBef>
              <a:spcAft>
                <a:spcPts val="1200"/>
              </a:spcAft>
              <a:buClr>
                <a:schemeClr val="accent1"/>
              </a:buClr>
              <a:buSzPts val="1150"/>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463221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COMPETITION</a:t>
            </a:r>
            <a:endParaRPr b="1" dirty="0">
              <a:latin typeface="Arial"/>
              <a:ea typeface="Arial"/>
              <a:cs typeface="Arial"/>
              <a:sym typeface="Arial"/>
            </a:endParaRPr>
          </a:p>
        </p:txBody>
      </p:sp>
      <p:sp>
        <p:nvSpPr>
          <p:cNvPr id="172" name="Google Shape;172;p39"/>
          <p:cNvSpPr txBox="1">
            <a:spLocks noGrp="1"/>
          </p:cNvSpPr>
          <p:nvPr>
            <p:ph type="body" idx="1"/>
          </p:nvPr>
        </p:nvSpPr>
        <p:spPr>
          <a:xfrm>
            <a:off x="910950" y="1180204"/>
            <a:ext cx="7439300" cy="3303792"/>
          </a:xfrm>
          <a:prstGeom prst="rect">
            <a:avLst/>
          </a:prstGeom>
        </p:spPr>
        <p:txBody>
          <a:bodyPr spcFirstLastPara="1" wrap="square" lIns="91425" tIns="91425" rIns="91425" bIns="91425" anchor="t" anchorCtr="0">
            <a:noAutofit/>
          </a:bodyPr>
          <a:lstStyle/>
          <a:p>
            <a:pPr marL="0" lvl="0" indent="0" algn="l" rtl="0">
              <a:spcBef>
                <a:spcPts val="0"/>
              </a:spcBef>
              <a:spcAft>
                <a:spcPts val="600"/>
              </a:spcAft>
              <a:buNone/>
            </a:pPr>
            <a:r>
              <a:rPr lang="en-US" sz="1800" b="1" dirty="0">
                <a:solidFill>
                  <a:schemeClr val="tx2">
                    <a:lumMod val="75000"/>
                  </a:schemeClr>
                </a:solidFill>
                <a:latin typeface="Arial"/>
                <a:ea typeface="Arial"/>
                <a:cs typeface="Arial"/>
                <a:sym typeface="Arial"/>
              </a:rPr>
              <a:t>Competition</a:t>
            </a:r>
            <a:r>
              <a:rPr lang="en-US" sz="1800" dirty="0">
                <a:latin typeface="Arial"/>
                <a:ea typeface="Arial"/>
                <a:cs typeface="Arial"/>
                <a:sym typeface="Arial"/>
              </a:rPr>
              <a:t> refers to a rivalry between two or more businesses selling products or services to the same customers or markets.  </a:t>
            </a:r>
          </a:p>
          <a:p>
            <a:pPr marL="0" lvl="0" indent="0" algn="l" rtl="0">
              <a:spcBef>
                <a:spcPts val="600"/>
              </a:spcBef>
              <a:spcAft>
                <a:spcPts val="600"/>
              </a:spcAft>
              <a:buNone/>
            </a:pPr>
            <a:r>
              <a:rPr lang="en-US" sz="1800" dirty="0">
                <a:latin typeface="Arial"/>
                <a:ea typeface="Arial"/>
                <a:cs typeface="Arial"/>
                <a:sym typeface="Arial"/>
              </a:rPr>
              <a:t>When two or more businesses sell the same goods or services, they are competing for the same consumers.</a:t>
            </a:r>
          </a:p>
          <a:p>
            <a:pPr marL="0" lvl="0" indent="0" algn="l" rtl="0">
              <a:spcBef>
                <a:spcPts val="600"/>
              </a:spcBef>
              <a:spcAft>
                <a:spcPts val="600"/>
              </a:spcAft>
              <a:buNone/>
            </a:pPr>
            <a:r>
              <a:rPr lang="en-US" sz="1800" dirty="0">
                <a:latin typeface="Arial"/>
                <a:ea typeface="Arial"/>
                <a:cs typeface="Arial"/>
                <a:sym typeface="Arial"/>
              </a:rPr>
              <a:t>Competition impacts price points, product features and marketing strategies because businesses are fighting for an edge that will persuade consumers to choose their products or services over those of competitors</a:t>
            </a: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321986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COMPETITION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008754"/>
            <a:ext cx="7172100" cy="330379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Examples of Competition:</a:t>
            </a:r>
          </a:p>
          <a:p>
            <a:pPr marL="0" lvl="0" indent="0" algn="l" rtl="0">
              <a:spcBef>
                <a:spcPts val="0"/>
              </a:spcBef>
              <a:spcAft>
                <a:spcPts val="0"/>
              </a:spcAft>
              <a:buNone/>
            </a:pPr>
            <a:endParaRPr lang="en-US" sz="1000" dirty="0">
              <a:latin typeface="Arial"/>
              <a:ea typeface="Arial"/>
              <a:cs typeface="Arial"/>
              <a:sym typeface="Arial"/>
            </a:endParaRPr>
          </a:p>
          <a:p>
            <a:pPr marL="338138" lvl="0" indent="-338138" algn="l" rtl="0">
              <a:spcBef>
                <a:spcPts val="0"/>
              </a:spcBef>
              <a:spcAft>
                <a:spcPts val="1200"/>
              </a:spcAft>
              <a:buNone/>
            </a:pPr>
            <a:r>
              <a:rPr lang="en-US" sz="2000" dirty="0">
                <a:solidFill>
                  <a:schemeClr val="bg1"/>
                </a:solidFill>
                <a:latin typeface="Arial"/>
                <a:ea typeface="Arial"/>
                <a:cs typeface="Arial"/>
                <a:sym typeface="Arial"/>
              </a:rPr>
              <a:t>●  The Dallas Stars, Dallas Cowboys, Dallas Mavericks, Texas Rangers and FC Dallas compete for consumer dollars in the Dallas-Fort Worth area</a:t>
            </a:r>
          </a:p>
          <a:p>
            <a:pPr marL="338138" lvl="0" indent="-338138" algn="l" rtl="0">
              <a:spcBef>
                <a:spcPts val="0"/>
              </a:spcBef>
              <a:spcAft>
                <a:spcPts val="600"/>
              </a:spcAft>
              <a:buNone/>
            </a:pPr>
            <a:r>
              <a:rPr lang="en-US" sz="2000" dirty="0">
                <a:solidFill>
                  <a:schemeClr val="bg1"/>
                </a:solidFill>
                <a:latin typeface="Arial"/>
                <a:ea typeface="Arial"/>
                <a:cs typeface="Arial"/>
                <a:sym typeface="Arial"/>
              </a:rPr>
              <a:t>●  Netflix, Amazon, Hulu and YouTube compete for consumer dollars in the streaming video business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623820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 SHARE</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83465"/>
            <a:ext cx="3967455" cy="3303792"/>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FFFFFF"/>
              </a:buClr>
              <a:buSzPts val="1150"/>
              <a:buFont typeface="Montserrat"/>
              <a:buNone/>
              <a:tabLst/>
              <a:defRPr/>
            </a:pPr>
            <a:r>
              <a:rPr kumimoji="0" lang="en-US" sz="2000" b="0" i="0" u="none" strike="noStrike" kern="0" cap="none" spc="0" normalizeH="0" baseline="0" noProof="0" dirty="0">
                <a:ln>
                  <a:noFill/>
                </a:ln>
                <a:solidFill>
                  <a:srgbClr val="FFFFFF"/>
                </a:solidFill>
                <a:effectLst/>
                <a:uLnTx/>
                <a:uFillTx/>
                <a:latin typeface="Arial"/>
                <a:ea typeface="Arial"/>
                <a:cs typeface="Arial"/>
                <a:sym typeface="Arial"/>
              </a:rPr>
              <a:t>How Is Competition Measured?</a:t>
            </a:r>
          </a:p>
          <a:p>
            <a:pPr marL="0" marR="0" lvl="0" indent="0" algn="l" defTabSz="914400" rtl="0" eaLnBrk="1" fontAlgn="auto" latinLnBrk="0" hangingPunct="1">
              <a:lnSpc>
                <a:spcPct val="100000"/>
              </a:lnSpc>
              <a:spcBef>
                <a:spcPts val="0"/>
              </a:spcBef>
              <a:spcAft>
                <a:spcPts val="0"/>
              </a:spcAft>
              <a:buClr>
                <a:srgbClr val="FFFFFF"/>
              </a:buClr>
              <a:buSzPts val="1150"/>
              <a:buFont typeface="Montserrat"/>
              <a:buNone/>
              <a:tabLst/>
              <a:defRPr/>
            </a:pPr>
            <a:endParaRPr lang="en-US" sz="2000" dirty="0">
              <a:solidFill>
                <a:srgbClr val="FFFFFF"/>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FFFFFF"/>
              </a:buClr>
              <a:buSzPts val="1150"/>
              <a:buFont typeface="Montserrat"/>
              <a:buNone/>
              <a:tabLst/>
              <a:defRPr/>
            </a:pPr>
            <a:r>
              <a:rPr lang="en-US" sz="2000" b="1" dirty="0">
                <a:solidFill>
                  <a:schemeClr val="tx2">
                    <a:lumMod val="75000"/>
                  </a:schemeClr>
                </a:solidFill>
                <a:latin typeface="Arial"/>
                <a:ea typeface="Arial"/>
                <a:cs typeface="Arial"/>
                <a:sym typeface="Arial"/>
              </a:rPr>
              <a:t>Market share </a:t>
            </a:r>
            <a:r>
              <a:rPr lang="en-US" sz="2000" dirty="0">
                <a:solidFill>
                  <a:schemeClr val="bg1"/>
                </a:solidFill>
                <a:latin typeface="Arial"/>
                <a:ea typeface="Arial"/>
                <a:cs typeface="Arial"/>
                <a:sym typeface="Arial"/>
              </a:rPr>
              <a:t>is a key indicator of how well one company is performing against competitors within the marketplace. </a:t>
            </a:r>
          </a:p>
          <a:p>
            <a:pPr marL="338138" lvl="0" indent="0" algn="l" rtl="0">
              <a:spcBef>
                <a:spcPts val="0"/>
              </a:spcBef>
              <a:spcAft>
                <a:spcPts val="1200"/>
              </a:spcAft>
              <a:buNone/>
            </a:pPr>
            <a:endParaRPr lang="en-US" sz="1600" dirty="0">
              <a:solidFill>
                <a:schemeClr val="bg1"/>
              </a:solidFill>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descr="A picture containing text, room, scene, gambling house&#10;&#10;Description automatically generated">
            <a:extLst>
              <a:ext uri="{FF2B5EF4-FFF2-40B4-BE49-F238E27FC236}">
                <a16:creationId xmlns:a16="http://schemas.microsoft.com/office/drawing/2014/main" id="{F7DA1093-CAA6-B149-9C5B-7F9B08575AC2}"/>
              </a:ext>
            </a:extLst>
          </p:cNvPr>
          <p:cNvPicPr>
            <a:picLocks noChangeAspect="1"/>
          </p:cNvPicPr>
          <p:nvPr/>
        </p:nvPicPr>
        <p:blipFill>
          <a:blip r:embed="rId4"/>
          <a:stretch>
            <a:fillRect/>
          </a:stretch>
        </p:blipFill>
        <p:spPr>
          <a:xfrm>
            <a:off x="5372432" y="445025"/>
            <a:ext cx="3254071" cy="2440553"/>
          </a:xfrm>
          <a:prstGeom prst="rect">
            <a:avLst/>
          </a:prstGeom>
        </p:spPr>
      </p:pic>
    </p:spTree>
    <p:extLst>
      <p:ext uri="{BB962C8B-B14F-4D97-AF65-F5344CB8AC3E}">
        <p14:creationId xmlns:p14="http://schemas.microsoft.com/office/powerpoint/2010/main" val="3833566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026" name="Picture 2" descr="Chart, pie chart&#10;&#10;Description automatically generated">
            <a:extLst>
              <a:ext uri="{FF2B5EF4-FFF2-40B4-BE49-F238E27FC236}">
                <a16:creationId xmlns:a16="http://schemas.microsoft.com/office/drawing/2014/main" id="{9A95C248-F38C-4237-86CB-23A0DCF831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5074" y="130191"/>
            <a:ext cx="6365875" cy="4580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682753"/>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681</Words>
  <Application>Microsoft Macintosh PowerPoint</Application>
  <PresentationFormat>On-screen Show (16:9)</PresentationFormat>
  <Paragraphs>68</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Montserrat</vt:lpstr>
      <vt:lpstr>Oswald</vt:lpstr>
      <vt:lpstr>Futuristic Background by Slidesgo</vt:lpstr>
      <vt:lpstr>MARKETING PLAN</vt:lpstr>
      <vt:lpstr>WHAT IS A MARKETING PLAN?</vt:lpstr>
      <vt:lpstr>MARKETING PLAN</vt:lpstr>
      <vt:lpstr>MARKETING PLAN</vt:lpstr>
      <vt:lpstr>MARKETING PLAN</vt:lpstr>
      <vt:lpstr>COMPETITION</vt:lpstr>
      <vt:lpstr>COMPETITION</vt:lpstr>
      <vt:lpstr>MARKET SHARE</vt:lpstr>
      <vt:lpstr>PowerPoint Presentation</vt:lpstr>
      <vt:lpstr>COMPETITION</vt:lpstr>
      <vt:lpstr>COMPETITION</vt:lpstr>
      <vt:lpstr>COMPETITION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PLAN</dc:title>
  <dc:creator>Kelly, Bob</dc:creator>
  <cp:lastModifiedBy>Chris Lindauer</cp:lastModifiedBy>
  <cp:revision>9</cp:revision>
  <dcterms:modified xsi:type="dcterms:W3CDTF">2021-08-17T17:23:13Z</dcterms:modified>
</cp:coreProperties>
</file>