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0"/>
  </p:notesMasterIdLst>
  <p:sldIdLst>
    <p:sldId id="256" r:id="rId2"/>
    <p:sldId id="257" r:id="rId3"/>
    <p:sldId id="310" r:id="rId4"/>
    <p:sldId id="311" r:id="rId5"/>
    <p:sldId id="312" r:id="rId6"/>
    <p:sldId id="313" r:id="rId7"/>
    <p:sldId id="314" r:id="rId8"/>
    <p:sldId id="344"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0116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5468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9318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570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5468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Key Information in the Marketing Plan</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5.5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1)	Product planning</a:t>
            </a:r>
          </a:p>
          <a:p>
            <a:pPr marL="612775" lvl="1" indent="0" defTabSz="463550">
              <a:spcBef>
                <a:spcPts val="0"/>
              </a:spcBef>
              <a:buClr>
                <a:schemeClr val="accent1"/>
              </a:buClr>
              <a:buNone/>
            </a:pPr>
            <a:r>
              <a:rPr lang="en-US" sz="1400" dirty="0">
                <a:latin typeface="Arial"/>
                <a:ea typeface="Arial"/>
                <a:cs typeface="Arial"/>
                <a:sym typeface="Arial"/>
              </a:rPr>
              <a:t>●	What event, product, or service will be marketed?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2)	Marketing-information management</a:t>
            </a:r>
          </a:p>
          <a:p>
            <a:pPr marL="612775" lvl="1" indent="0" defTabSz="463550">
              <a:spcBef>
                <a:spcPts val="0"/>
              </a:spcBef>
              <a:buClr>
                <a:schemeClr val="accent1"/>
              </a:buClr>
              <a:buNone/>
            </a:pPr>
            <a:r>
              <a:rPr lang="en-US" sz="1400" dirty="0">
                <a:latin typeface="Arial"/>
                <a:ea typeface="Arial"/>
                <a:cs typeface="Arial"/>
                <a:sym typeface="Arial"/>
              </a:rPr>
              <a:t>●	Who are the company’s competitors?  </a:t>
            </a:r>
          </a:p>
          <a:p>
            <a:pPr marL="612775" lvl="1" indent="0" defTabSz="463550">
              <a:spcBef>
                <a:spcPts val="0"/>
              </a:spcBef>
              <a:buClr>
                <a:schemeClr val="accent1"/>
              </a:buClr>
              <a:buNone/>
            </a:pPr>
            <a:r>
              <a:rPr lang="en-US" sz="1400" dirty="0">
                <a:latin typeface="Arial"/>
                <a:ea typeface="Arial"/>
                <a:cs typeface="Arial"/>
                <a:sym typeface="Arial"/>
              </a:rPr>
              <a:t>●	Who are potential customers?</a:t>
            </a:r>
          </a:p>
          <a:p>
            <a:pPr marL="612775" lvl="1" indent="0" defTabSz="463550">
              <a:spcBef>
                <a:spcPts val="0"/>
              </a:spcBef>
              <a:buClr>
                <a:schemeClr val="accent1"/>
              </a:buClr>
              <a:buNone/>
            </a:pPr>
            <a:r>
              <a:rPr lang="en-US" sz="1400" dirty="0">
                <a:latin typeface="Arial"/>
                <a:ea typeface="Arial"/>
                <a:cs typeface="Arial"/>
                <a:sym typeface="Arial"/>
              </a:rPr>
              <a:t>●	What characteristics define the target market?</a:t>
            </a:r>
          </a:p>
          <a:p>
            <a:pPr marL="612775" lvl="1" indent="0" defTabSz="463550">
              <a:spcBef>
                <a:spcPts val="0"/>
              </a:spcBef>
              <a:buClr>
                <a:schemeClr val="accent1"/>
              </a:buClr>
              <a:buNone/>
            </a:pPr>
            <a:r>
              <a:rPr lang="en-US" sz="1400" dirty="0">
                <a:latin typeface="Arial"/>
                <a:ea typeface="Arial"/>
                <a:cs typeface="Arial"/>
                <a:sym typeface="Arial"/>
              </a:rPr>
              <a:t>●	What motivates consumers to buy?</a:t>
            </a:r>
          </a:p>
          <a:p>
            <a:pPr marL="612775" lvl="1" indent="0" defTabSz="463550">
              <a:spcBef>
                <a:spcPts val="0"/>
              </a:spcBef>
              <a:buClr>
                <a:schemeClr val="accent1"/>
              </a:buClr>
              <a:buNone/>
            </a:pPr>
            <a:r>
              <a:rPr lang="en-US" sz="1400" dirty="0">
                <a:latin typeface="Arial"/>
                <a:ea typeface="Arial"/>
                <a:cs typeface="Arial"/>
                <a:sym typeface="Arial"/>
              </a:rPr>
              <a:t>●	How do we insure repeat purchases?</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3)	Distribution strategy</a:t>
            </a:r>
          </a:p>
          <a:p>
            <a:pPr marL="612775" lvl="1" indent="0" defTabSz="463550">
              <a:spcBef>
                <a:spcPts val="0"/>
              </a:spcBef>
              <a:buClr>
                <a:schemeClr val="accent1"/>
              </a:buClr>
              <a:buNone/>
            </a:pPr>
            <a:r>
              <a:rPr lang="en-US" sz="1400" dirty="0">
                <a:latin typeface="Arial"/>
                <a:ea typeface="Arial"/>
                <a:cs typeface="Arial"/>
                <a:sym typeface="Arial"/>
              </a:rPr>
              <a:t>●	How will the company’s product get to the consumer?  </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4)	Pricing</a:t>
            </a:r>
          </a:p>
          <a:p>
            <a:pPr marL="612775" lvl="1" indent="0" defTabSz="463550">
              <a:spcBef>
                <a:spcPts val="0"/>
              </a:spcBef>
              <a:buClr>
                <a:schemeClr val="accent1"/>
              </a:buClr>
              <a:buNone/>
            </a:pPr>
            <a:r>
              <a:rPr lang="en-US" sz="1400" dirty="0">
                <a:latin typeface="Arial"/>
                <a:ea typeface="Arial"/>
                <a:cs typeface="Arial"/>
                <a:sym typeface="Arial"/>
              </a:rPr>
              <a:t>●	How much does the product cost the company to produce?</a:t>
            </a:r>
          </a:p>
          <a:p>
            <a:pPr marL="612775" lvl="1" indent="0" defTabSz="463550">
              <a:spcBef>
                <a:spcPts val="0"/>
              </a:spcBef>
              <a:buClr>
                <a:schemeClr val="accent1"/>
              </a:buClr>
              <a:buNone/>
            </a:pPr>
            <a:r>
              <a:rPr lang="en-US" sz="1400" dirty="0">
                <a:latin typeface="Arial"/>
                <a:ea typeface="Arial"/>
                <a:cs typeface="Arial"/>
                <a:sym typeface="Arial"/>
              </a:rPr>
              <a:t>●	What is the optimal price for the product?</a:t>
            </a:r>
          </a:p>
          <a:p>
            <a:pPr marL="612775" lvl="1" indent="0" defTabSz="463550">
              <a:spcBef>
                <a:spcPts val="0"/>
              </a:spcBef>
              <a:buClr>
                <a:schemeClr val="accent1"/>
              </a:buClr>
              <a:buNone/>
            </a:pPr>
            <a:r>
              <a:rPr lang="en-US" sz="1400" dirty="0">
                <a:latin typeface="Arial"/>
                <a:ea typeface="Arial"/>
                <a:cs typeface="Arial"/>
                <a:sym typeface="Arial"/>
              </a:rPr>
              <a:t>●	What is the estimated demand? </a:t>
            </a:r>
            <a:endParaRPr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5)	Promotional strategies</a:t>
            </a:r>
          </a:p>
          <a:p>
            <a:pPr marL="612775" lvl="1" indent="0" defTabSz="463550">
              <a:spcBef>
                <a:spcPts val="0"/>
              </a:spcBef>
              <a:buClr>
                <a:schemeClr val="accent1"/>
              </a:buClr>
              <a:buNone/>
            </a:pPr>
            <a:r>
              <a:rPr lang="en-US" sz="1400" dirty="0">
                <a:latin typeface="Arial"/>
                <a:ea typeface="Arial"/>
                <a:cs typeface="Arial"/>
                <a:sym typeface="Arial"/>
              </a:rPr>
              <a:t>●	How will the company integrate an effective promotional mix into the plan?</a:t>
            </a:r>
          </a:p>
          <a:p>
            <a:pPr marL="612775" lvl="1" indent="0" defTabSz="463550">
              <a:spcBef>
                <a:spcPts val="0"/>
              </a:spcBef>
              <a:buClr>
                <a:schemeClr val="accent1"/>
              </a:buClr>
              <a:buNone/>
            </a:pPr>
            <a:r>
              <a:rPr lang="en-US" sz="1400" dirty="0">
                <a:latin typeface="Arial"/>
                <a:ea typeface="Arial"/>
                <a:cs typeface="Arial"/>
                <a:sym typeface="Arial"/>
              </a:rPr>
              <a:t>●	What forms of advertising will they use?</a:t>
            </a:r>
          </a:p>
          <a:p>
            <a:pPr marL="612775" lvl="1" indent="0" defTabSz="463550">
              <a:spcBef>
                <a:spcPts val="0"/>
              </a:spcBef>
              <a:buClr>
                <a:schemeClr val="accent1"/>
              </a:buClr>
              <a:buNone/>
            </a:pPr>
            <a:r>
              <a:rPr lang="en-US" sz="1400" dirty="0">
                <a:latin typeface="Arial"/>
                <a:ea typeface="Arial"/>
                <a:cs typeface="Arial"/>
                <a:sym typeface="Arial"/>
              </a:rPr>
              <a:t>●	Will those decisions be cost-effective?  </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6)	Financing</a:t>
            </a:r>
          </a:p>
          <a:p>
            <a:pPr marL="612775" lvl="1" indent="0" defTabSz="463550">
              <a:spcBef>
                <a:spcPts val="0"/>
              </a:spcBef>
              <a:buClr>
                <a:schemeClr val="accent1"/>
              </a:buClr>
              <a:buNone/>
            </a:pPr>
            <a:r>
              <a:rPr lang="en-US" sz="1400" dirty="0">
                <a:latin typeface="Arial"/>
                <a:ea typeface="Arial"/>
                <a:cs typeface="Arial"/>
                <a:sym typeface="Arial"/>
              </a:rPr>
              <a:t>●	What is the projected overall revenue?  </a:t>
            </a:r>
          </a:p>
          <a:p>
            <a:pPr marL="612775" lvl="1" indent="0" defTabSz="463550">
              <a:spcBef>
                <a:spcPts val="0"/>
              </a:spcBef>
              <a:buClr>
                <a:schemeClr val="accent1"/>
              </a:buClr>
              <a:buNone/>
            </a:pPr>
            <a:r>
              <a:rPr lang="en-US" sz="1400" dirty="0">
                <a:latin typeface="Arial"/>
                <a:ea typeface="Arial"/>
                <a:cs typeface="Arial"/>
                <a:sym typeface="Arial"/>
              </a:rPr>
              <a:t>●	What costs are involved?</a:t>
            </a:r>
          </a:p>
          <a:p>
            <a:pPr marL="612775" lvl="1" indent="0" defTabSz="463550">
              <a:spcBef>
                <a:spcPts val="0"/>
              </a:spcBef>
              <a:buClr>
                <a:schemeClr val="accent1"/>
              </a:buClr>
              <a:buNone/>
            </a:pPr>
            <a:r>
              <a:rPr lang="en-US" sz="1400" dirty="0">
                <a:latin typeface="Arial"/>
                <a:ea typeface="Arial"/>
                <a:cs typeface="Arial"/>
                <a:sym typeface="Arial"/>
              </a:rPr>
              <a:t>●	What economic conditions will influence marketing efforts?</a:t>
            </a:r>
          </a:p>
          <a:p>
            <a:pPr marL="612775" lvl="1" indent="0" defTabSz="463550">
              <a:spcBef>
                <a:spcPts val="0"/>
              </a:spcBef>
              <a:buClr>
                <a:schemeClr val="accent1"/>
              </a:buClr>
              <a:buNone/>
            </a:pPr>
            <a:r>
              <a:rPr lang="en-US" sz="1400" dirty="0">
                <a:latin typeface="Arial"/>
                <a:ea typeface="Arial"/>
                <a:cs typeface="Arial"/>
                <a:sym typeface="Arial"/>
              </a:rPr>
              <a:t>●	What other factors should be integrated within the budget?</a:t>
            </a:r>
          </a:p>
          <a:p>
            <a:pPr marL="612775" lvl="1" indent="0" defTabSz="463550">
              <a:spcBef>
                <a:spcPts val="0"/>
              </a:spcBef>
              <a:buClr>
                <a:schemeClr val="accent1"/>
              </a:buClr>
              <a:buNone/>
            </a:pPr>
            <a:r>
              <a:rPr lang="en-US" sz="1400" dirty="0">
                <a:latin typeface="Arial"/>
                <a:ea typeface="Arial"/>
                <a:cs typeface="Arial"/>
                <a:sym typeface="Arial"/>
              </a:rPr>
              <a:t>●	What is the time frame that should be considered?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7)	Risk management</a:t>
            </a:r>
          </a:p>
          <a:p>
            <a:pPr marL="612775" lvl="1" indent="0" defTabSz="463550">
              <a:spcBef>
                <a:spcPts val="0"/>
              </a:spcBef>
              <a:buClr>
                <a:schemeClr val="accent1"/>
              </a:buClr>
              <a:buNone/>
            </a:pPr>
            <a:r>
              <a:rPr lang="en-US" sz="1400" dirty="0">
                <a:latin typeface="Arial"/>
                <a:ea typeface="Arial"/>
                <a:cs typeface="Arial"/>
                <a:sym typeface="Arial"/>
              </a:rPr>
              <a:t>●	What legal liability could the company face?</a:t>
            </a:r>
          </a:p>
          <a:p>
            <a:pPr marL="612775" lvl="1" indent="0" defTabSz="463550">
              <a:spcBef>
                <a:spcPts val="0"/>
              </a:spcBef>
              <a:buClr>
                <a:schemeClr val="accent1"/>
              </a:buClr>
              <a:buNone/>
            </a:pPr>
            <a:r>
              <a:rPr lang="en-US" sz="1400" dirty="0">
                <a:latin typeface="Arial"/>
                <a:ea typeface="Arial"/>
                <a:cs typeface="Arial"/>
                <a:sym typeface="Arial"/>
              </a:rPr>
              <a:t>●	What laws could affect marketing strategies?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59970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10950" y="1118804"/>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8)	Sales </a:t>
            </a:r>
          </a:p>
          <a:p>
            <a:pPr marL="612775" lvl="1" indent="0" defTabSz="463550">
              <a:spcBef>
                <a:spcPts val="0"/>
              </a:spcBef>
              <a:buClr>
                <a:schemeClr val="accent1"/>
              </a:buClr>
              <a:buNone/>
            </a:pPr>
            <a:r>
              <a:rPr lang="en-US" sz="1400" dirty="0">
                <a:latin typeface="Arial"/>
                <a:ea typeface="Arial"/>
                <a:cs typeface="Arial"/>
                <a:sym typeface="Arial"/>
              </a:rPr>
              <a:t>●	What sales strategy will be employed?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9)	Execution strategy </a:t>
            </a:r>
          </a:p>
          <a:p>
            <a:pPr lvl="1" defTabSz="463550">
              <a:spcBef>
                <a:spcPts val="0"/>
              </a:spcBef>
              <a:buClr>
                <a:schemeClr val="accent1"/>
              </a:buClr>
              <a:buNone/>
            </a:pPr>
            <a:r>
              <a:rPr lang="en-US" sz="1400" dirty="0">
                <a:latin typeface="Arial"/>
                <a:ea typeface="Arial"/>
                <a:cs typeface="Arial"/>
                <a:sym typeface="Arial"/>
              </a:rPr>
              <a:t>●	How will the plan be carried out in a manner that will allow for the organization to accomplish its goals and objectives? </a:t>
            </a:r>
          </a:p>
          <a:p>
            <a:pPr defTabSz="463550">
              <a:buClr>
                <a:schemeClr val="accent1"/>
              </a:buClr>
              <a:buNone/>
            </a:pPr>
            <a:r>
              <a:rPr lang="en-US" sz="1400" dirty="0">
                <a:latin typeface="Arial"/>
                <a:ea typeface="Arial"/>
                <a:cs typeface="Arial"/>
                <a:sym typeface="Arial"/>
              </a:rPr>
              <a:t>10)	The future</a:t>
            </a:r>
          </a:p>
          <a:p>
            <a:pPr lvl="1" defTabSz="463550">
              <a:spcBef>
                <a:spcPts val="0"/>
              </a:spcBef>
              <a:buClr>
                <a:schemeClr val="accent1"/>
              </a:buClr>
              <a:buNone/>
            </a:pPr>
            <a:r>
              <a:rPr lang="en-US" sz="1400" dirty="0">
                <a:latin typeface="Arial"/>
                <a:ea typeface="Arial"/>
                <a:cs typeface="Arial"/>
                <a:sym typeface="Arial"/>
              </a:rPr>
              <a:t>●	Where is the business going?</a:t>
            </a:r>
          </a:p>
          <a:p>
            <a:pPr lvl="1" defTabSz="463550">
              <a:spcBef>
                <a:spcPts val="0"/>
              </a:spcBef>
              <a:buClr>
                <a:schemeClr val="accent1"/>
              </a:buClr>
              <a:buNone/>
            </a:pPr>
            <a:r>
              <a:rPr lang="en-US" sz="1400" dirty="0">
                <a:latin typeface="Arial"/>
                <a:ea typeface="Arial"/>
                <a:cs typeface="Arial"/>
                <a:sym typeface="Arial"/>
              </a:rPr>
              <a:t>●	What is the future for company competitors?</a:t>
            </a:r>
          </a:p>
          <a:p>
            <a:pPr lvl="1" defTabSz="463550">
              <a:spcBef>
                <a:spcPts val="0"/>
              </a:spcBef>
              <a:buClr>
                <a:schemeClr val="accent1"/>
              </a:buClr>
              <a:buNone/>
            </a:pPr>
            <a:endParaRPr lang="en-US"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41474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a:t>
            </a:r>
          </a:p>
        </p:txBody>
      </p:sp>
      <p:sp>
        <p:nvSpPr>
          <p:cNvPr id="172" name="Google Shape;172;p39"/>
          <p:cNvSpPr txBox="1">
            <a:spLocks noGrp="1"/>
          </p:cNvSpPr>
          <p:nvPr>
            <p:ph type="body" idx="1"/>
          </p:nvPr>
        </p:nvSpPr>
        <p:spPr>
          <a:xfrm>
            <a:off x="938499" y="1108129"/>
            <a:ext cx="7172100"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400" dirty="0">
                <a:latin typeface="Arial"/>
                <a:ea typeface="Arial"/>
                <a:cs typeface="Arial"/>
                <a:sym typeface="Arial"/>
              </a:rPr>
              <a:t>1)	Product planning</a:t>
            </a:r>
          </a:p>
          <a:p>
            <a:pPr marL="742950" lvl="1" indent="-285750" defTabSz="282575">
              <a:spcBef>
                <a:spcPts val="0"/>
              </a:spcBef>
            </a:pPr>
            <a:r>
              <a:rPr lang="en-US" sz="1400" dirty="0">
                <a:latin typeface="Arial"/>
                <a:ea typeface="Arial"/>
                <a:cs typeface="Arial"/>
                <a:sym typeface="Arial"/>
              </a:rPr>
              <a:t>Before Gatorade makes the decision to introduce any new products to the market, they must first develop a marketing strategy to help maximize beverage sales</a:t>
            </a:r>
          </a:p>
          <a:p>
            <a:pPr marL="742950" lvl="1" indent="-285750" defTabSz="282575">
              <a:spcBef>
                <a:spcPts val="0"/>
              </a:spcBef>
              <a:spcAft>
                <a:spcPts val="600"/>
              </a:spcAft>
            </a:pPr>
            <a:r>
              <a:rPr lang="en-US" sz="1400" dirty="0">
                <a:latin typeface="Arial"/>
                <a:ea typeface="Arial"/>
                <a:cs typeface="Arial"/>
                <a:sym typeface="Arial"/>
              </a:rPr>
              <a:t>They must also consider how to market existing products</a:t>
            </a:r>
          </a:p>
          <a:p>
            <a:pPr marL="0" lvl="0" indent="0" algn="l" defTabSz="282575" rtl="0">
              <a:spcBef>
                <a:spcPts val="0"/>
              </a:spcBef>
              <a:spcAft>
                <a:spcPts val="0"/>
              </a:spcAft>
              <a:buNone/>
            </a:pPr>
            <a:r>
              <a:rPr lang="en-US" sz="1400" dirty="0">
                <a:latin typeface="Arial"/>
                <a:ea typeface="Arial"/>
                <a:cs typeface="Arial"/>
                <a:sym typeface="Arial"/>
              </a:rPr>
              <a:t>2)	Marketing-information management</a:t>
            </a:r>
          </a:p>
          <a:p>
            <a:pPr marL="742950" lvl="1" indent="-285750" defTabSz="282575">
              <a:spcBef>
                <a:spcPts val="0"/>
              </a:spcBef>
            </a:pPr>
            <a:r>
              <a:rPr lang="en-US" sz="1400" dirty="0">
                <a:latin typeface="Arial"/>
                <a:ea typeface="Arial"/>
                <a:cs typeface="Arial"/>
                <a:sym typeface="Arial"/>
              </a:rPr>
              <a:t>Gatorade must evaluate each of their competitors (Powerade, </a:t>
            </a:r>
            <a:r>
              <a:rPr lang="en-US" sz="1400" dirty="0" err="1">
                <a:latin typeface="Arial"/>
                <a:ea typeface="Arial"/>
                <a:cs typeface="Arial"/>
                <a:sym typeface="Arial"/>
              </a:rPr>
              <a:t>BodyArmor</a:t>
            </a:r>
            <a:r>
              <a:rPr lang="en-US" sz="1400" dirty="0">
                <a:latin typeface="Arial"/>
                <a:ea typeface="Arial"/>
                <a:cs typeface="Arial"/>
                <a:sym typeface="Arial"/>
              </a:rPr>
              <a:t> etc.)</a:t>
            </a:r>
          </a:p>
          <a:p>
            <a:pPr marL="742950" lvl="1" indent="-285750" defTabSz="282575">
              <a:spcBef>
                <a:spcPts val="0"/>
              </a:spcBef>
            </a:pPr>
            <a:r>
              <a:rPr lang="en-US" sz="1400" dirty="0">
                <a:latin typeface="Arial"/>
                <a:ea typeface="Arial"/>
                <a:cs typeface="Arial"/>
                <a:sym typeface="Arial"/>
              </a:rPr>
              <a:t>Identify the target consumers</a:t>
            </a:r>
          </a:p>
          <a:p>
            <a:pPr marL="742950" lvl="1" indent="-285750" defTabSz="282575">
              <a:spcBef>
                <a:spcPts val="0"/>
              </a:spcBef>
              <a:spcAft>
                <a:spcPts val="600"/>
              </a:spcAft>
            </a:pPr>
            <a:r>
              <a:rPr lang="en-US" sz="1400" dirty="0">
                <a:latin typeface="Arial"/>
                <a:ea typeface="Arial"/>
                <a:cs typeface="Arial"/>
                <a:sym typeface="Arial"/>
              </a:rPr>
              <a:t>Understand how those make purchase decisions</a:t>
            </a:r>
          </a:p>
          <a:p>
            <a:pPr marL="0" lvl="0" indent="0" algn="l" defTabSz="282575" rtl="0">
              <a:spcBef>
                <a:spcPts val="0"/>
              </a:spcBef>
              <a:spcAft>
                <a:spcPts val="0"/>
              </a:spcAft>
              <a:buNone/>
            </a:pPr>
            <a:r>
              <a:rPr lang="en-US" sz="1400" dirty="0">
                <a:latin typeface="Arial"/>
                <a:ea typeface="Arial"/>
                <a:cs typeface="Arial"/>
                <a:sym typeface="Arial"/>
              </a:rPr>
              <a:t>3)	Distribution strategy</a:t>
            </a:r>
          </a:p>
          <a:p>
            <a:pPr marL="742950" lvl="1" indent="-285750" defTabSz="282575">
              <a:spcBef>
                <a:spcPts val="0"/>
              </a:spcBef>
            </a:pPr>
            <a:r>
              <a:rPr lang="en-US" sz="1400" dirty="0">
                <a:latin typeface="Arial"/>
                <a:ea typeface="Arial"/>
                <a:cs typeface="Arial"/>
                <a:sym typeface="Arial"/>
              </a:rPr>
              <a:t>Will Gatorade utilize a mail order strategy through Eastbay?  Will they create an online shopping portal to sell online?  Provide product at retail stores?  </a:t>
            </a:r>
          </a:p>
          <a:p>
            <a:pPr marL="742950" lvl="1" indent="-285750" defTabSz="282575">
              <a:spcBef>
                <a:spcPts val="0"/>
              </a:spcBef>
            </a:pPr>
            <a:r>
              <a:rPr lang="en-US" sz="1400" dirty="0">
                <a:latin typeface="Arial"/>
                <a:ea typeface="Arial"/>
                <a:cs typeface="Arial"/>
                <a:sym typeface="Arial"/>
              </a:rPr>
              <a:t>Which combination of distribution channels best fits their overall sales strategies?</a:t>
            </a:r>
          </a:p>
          <a:p>
            <a:pPr lvl="1" defTabSz="463550">
              <a:spcBef>
                <a:spcPts val="0"/>
              </a:spcBef>
              <a:buClr>
                <a:schemeClr val="accent1"/>
              </a:buClr>
              <a:buNone/>
            </a:pPr>
            <a:endParaRPr lang="en-US"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16757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a:t>
            </a:r>
          </a:p>
        </p:txBody>
      </p:sp>
      <p:sp>
        <p:nvSpPr>
          <p:cNvPr id="172" name="Google Shape;172;p39"/>
          <p:cNvSpPr txBox="1">
            <a:spLocks noGrp="1"/>
          </p:cNvSpPr>
          <p:nvPr>
            <p:ph type="body" idx="1"/>
          </p:nvPr>
        </p:nvSpPr>
        <p:spPr>
          <a:xfrm>
            <a:off x="938499" y="1051800"/>
            <a:ext cx="7172100"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300" dirty="0">
                <a:latin typeface="Arial"/>
                <a:ea typeface="Arial"/>
                <a:cs typeface="Arial"/>
                <a:sym typeface="Arial"/>
              </a:rPr>
              <a:t>4)	Pricing</a:t>
            </a:r>
          </a:p>
          <a:p>
            <a:pPr marL="742950" lvl="1" indent="-285750" defTabSz="282575">
              <a:spcBef>
                <a:spcPts val="0"/>
              </a:spcBef>
              <a:spcAft>
                <a:spcPts val="600"/>
              </a:spcAft>
            </a:pPr>
            <a:r>
              <a:rPr lang="en-US" sz="1300" dirty="0">
                <a:latin typeface="Arial"/>
                <a:ea typeface="Arial"/>
                <a:cs typeface="Arial"/>
                <a:sym typeface="Arial"/>
              </a:rPr>
              <a:t>What will beverage production costs be?  What range of potential price points makes sense for the product(s)?  Will any discounting strategies be implemented?  What type of demand can be expected for the new sports drink products at each of the price variations?  </a:t>
            </a:r>
          </a:p>
          <a:p>
            <a:pPr marL="0" lvl="0" indent="0" algn="l" defTabSz="282575" rtl="0">
              <a:spcBef>
                <a:spcPts val="0"/>
              </a:spcBef>
              <a:spcAft>
                <a:spcPts val="0"/>
              </a:spcAft>
              <a:buNone/>
            </a:pPr>
            <a:r>
              <a:rPr lang="en-US" sz="1300" dirty="0">
                <a:latin typeface="Arial"/>
                <a:ea typeface="Arial"/>
                <a:cs typeface="Arial"/>
                <a:sym typeface="Arial"/>
              </a:rPr>
              <a:t>5)	Promotional strategies</a:t>
            </a:r>
          </a:p>
          <a:p>
            <a:pPr marL="742950" lvl="1" indent="-285750" defTabSz="282575">
              <a:spcBef>
                <a:spcPts val="0"/>
              </a:spcBef>
            </a:pPr>
            <a:r>
              <a:rPr lang="en-US" sz="1300" dirty="0">
                <a:latin typeface="Arial"/>
                <a:ea typeface="Arial"/>
                <a:cs typeface="Arial"/>
                <a:sym typeface="Arial"/>
              </a:rPr>
              <a:t>What will Gatorade’s promotional campaign include?  </a:t>
            </a:r>
          </a:p>
          <a:p>
            <a:pPr marL="742950" lvl="1" indent="-285750" defTabSz="282575">
              <a:spcBef>
                <a:spcPts val="0"/>
              </a:spcBef>
            </a:pPr>
            <a:r>
              <a:rPr lang="en-US" sz="1300" dirty="0">
                <a:latin typeface="Arial"/>
                <a:ea typeface="Arial"/>
                <a:cs typeface="Arial"/>
                <a:sym typeface="Arial"/>
              </a:rPr>
              <a:t>What type of media will be utilized to communicate information about the shoe to consumers?  Social media?  Advertising?  Endorsements?</a:t>
            </a:r>
          </a:p>
          <a:p>
            <a:pPr marL="742950" lvl="1" indent="-285750" defTabSz="282575">
              <a:spcBef>
                <a:spcPts val="0"/>
              </a:spcBef>
              <a:spcAft>
                <a:spcPts val="600"/>
              </a:spcAft>
            </a:pPr>
            <a:r>
              <a:rPr lang="en-US" sz="1300" dirty="0">
                <a:latin typeface="Arial"/>
                <a:ea typeface="Arial"/>
                <a:cs typeface="Arial"/>
                <a:sym typeface="Arial"/>
              </a:rPr>
              <a:t>What will the budget be?  Which promotional mediums will provide the best bang for the buck?</a:t>
            </a:r>
          </a:p>
          <a:p>
            <a:pPr marL="0" lvl="0" indent="0" algn="l" defTabSz="282575" rtl="0">
              <a:spcBef>
                <a:spcPts val="0"/>
              </a:spcBef>
              <a:spcAft>
                <a:spcPts val="0"/>
              </a:spcAft>
              <a:buNone/>
            </a:pPr>
            <a:r>
              <a:rPr lang="en-US" sz="1300" dirty="0">
                <a:latin typeface="Arial"/>
                <a:ea typeface="Arial"/>
                <a:cs typeface="Arial"/>
                <a:sym typeface="Arial"/>
              </a:rPr>
              <a:t>6)	Financing</a:t>
            </a:r>
          </a:p>
          <a:p>
            <a:pPr marL="742950" lvl="1" indent="-285750" defTabSz="282575">
              <a:spcBef>
                <a:spcPts val="0"/>
              </a:spcBef>
            </a:pPr>
            <a:r>
              <a:rPr lang="en-US" sz="1300" dirty="0">
                <a:latin typeface="Arial"/>
                <a:ea typeface="Arial"/>
                <a:cs typeface="Arial"/>
                <a:sym typeface="Arial"/>
              </a:rPr>
              <a:t>How much beverage (volume) will Gatorade expect to sell?  </a:t>
            </a:r>
          </a:p>
          <a:p>
            <a:pPr marL="742950" lvl="1" indent="-285750" defTabSz="282575">
              <a:spcBef>
                <a:spcPts val="0"/>
              </a:spcBef>
            </a:pPr>
            <a:r>
              <a:rPr lang="en-US" sz="1300" dirty="0">
                <a:latin typeface="Arial"/>
                <a:ea typeface="Arial"/>
                <a:cs typeface="Arial"/>
                <a:sym typeface="Arial"/>
              </a:rPr>
              <a:t>What is the forecast for gross income?</a:t>
            </a:r>
          </a:p>
          <a:p>
            <a:pPr marL="742950" lvl="1" indent="-285750" defTabSz="282575">
              <a:spcBef>
                <a:spcPts val="0"/>
              </a:spcBef>
            </a:pPr>
            <a:r>
              <a:rPr lang="en-US" sz="1300" dirty="0">
                <a:latin typeface="Arial"/>
                <a:ea typeface="Arial"/>
                <a:cs typeface="Arial"/>
                <a:sym typeface="Arial"/>
              </a:rPr>
              <a:t>What costs will Gatorade incur?  Manufacturing?  Packaging?  Distribution? Inventory?  Marketing? </a:t>
            </a:r>
          </a:p>
          <a:p>
            <a:pPr marL="742950" lvl="1" indent="-285750" defTabSz="282575">
              <a:spcBef>
                <a:spcPts val="0"/>
              </a:spcBef>
              <a:spcAft>
                <a:spcPts val="600"/>
              </a:spcAft>
            </a:pPr>
            <a:r>
              <a:rPr lang="en-US" sz="1300" dirty="0">
                <a:latin typeface="Arial"/>
                <a:ea typeface="Arial"/>
                <a:cs typeface="Arial"/>
                <a:sym typeface="Arial"/>
              </a:rPr>
              <a:t>What is the projected net profit?</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9058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MARKETING PLAN KEY INFORMATION EXAMPLE:</a:t>
            </a: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defTabSz="282575">
              <a:buNone/>
            </a:pPr>
            <a:r>
              <a:rPr lang="en-US" sz="1300" dirty="0">
                <a:latin typeface="Arial"/>
                <a:ea typeface="Arial"/>
                <a:cs typeface="Arial"/>
                <a:sym typeface="Arial"/>
              </a:rPr>
              <a:t>7)	Risk management</a:t>
            </a:r>
          </a:p>
          <a:p>
            <a:pPr marL="742950" lvl="1" indent="-285750" defTabSz="282575">
              <a:spcBef>
                <a:spcPts val="0"/>
              </a:spcBef>
            </a:pPr>
            <a:r>
              <a:rPr lang="en-US" sz="1300" dirty="0">
                <a:latin typeface="Arial"/>
                <a:ea typeface="Arial"/>
                <a:cs typeface="Arial"/>
                <a:sym typeface="Arial"/>
              </a:rPr>
              <a:t>Are there potential legal ramifications for Gatorade’s planned marketing strategy?</a:t>
            </a:r>
          </a:p>
          <a:p>
            <a:pPr marL="742950" lvl="1" indent="-285750" defTabSz="282575">
              <a:spcBef>
                <a:spcPts val="0"/>
              </a:spcBef>
            </a:pPr>
            <a:r>
              <a:rPr lang="en-US" sz="1300" dirty="0">
                <a:latin typeface="Arial"/>
                <a:ea typeface="Arial"/>
                <a:cs typeface="Arial"/>
                <a:sym typeface="Arial"/>
              </a:rPr>
              <a:t>Does the product pose any physical risk to consumers?  Is there a risk of consumers getting sick from drinking the beverages?</a:t>
            </a:r>
          </a:p>
          <a:p>
            <a:pPr marL="0" lvl="0" indent="0" algn="l" defTabSz="282575" rtl="0">
              <a:spcBef>
                <a:spcPts val="0"/>
              </a:spcBef>
              <a:spcAft>
                <a:spcPts val="0"/>
              </a:spcAft>
              <a:buNone/>
            </a:pPr>
            <a:r>
              <a:rPr lang="en-US" sz="1300" dirty="0">
                <a:latin typeface="Arial"/>
                <a:ea typeface="Arial"/>
                <a:cs typeface="Arial"/>
                <a:sym typeface="Arial"/>
              </a:rPr>
              <a:t>8)	Sales </a:t>
            </a:r>
          </a:p>
          <a:p>
            <a:pPr marL="742950" lvl="1" indent="-285750" defTabSz="282575">
              <a:spcBef>
                <a:spcPts val="0"/>
              </a:spcBef>
              <a:spcAft>
                <a:spcPts val="600"/>
              </a:spcAft>
            </a:pPr>
            <a:r>
              <a:rPr lang="en-US" sz="1300" dirty="0">
                <a:latin typeface="Arial"/>
                <a:ea typeface="Arial"/>
                <a:cs typeface="Arial"/>
                <a:sym typeface="Arial"/>
              </a:rPr>
              <a:t>What sales strategy will help Gatorade to maximize the sales volume of the sports drinks?  Personal selling?  Online sales?</a:t>
            </a:r>
          </a:p>
          <a:p>
            <a:pPr marL="0" lvl="0" indent="0" algn="l" defTabSz="282575" rtl="0">
              <a:spcBef>
                <a:spcPts val="0"/>
              </a:spcBef>
              <a:spcAft>
                <a:spcPts val="0"/>
              </a:spcAft>
              <a:buNone/>
            </a:pPr>
            <a:r>
              <a:rPr lang="en-US" sz="1300" dirty="0">
                <a:latin typeface="Arial"/>
                <a:ea typeface="Arial"/>
                <a:cs typeface="Arial"/>
                <a:sym typeface="Arial"/>
              </a:rPr>
              <a:t>9)	Execution strategy </a:t>
            </a:r>
          </a:p>
          <a:p>
            <a:pPr marL="742950" lvl="1" indent="-285750" defTabSz="282575">
              <a:spcBef>
                <a:spcPts val="0"/>
              </a:spcBef>
              <a:spcAft>
                <a:spcPts val="600"/>
              </a:spcAft>
            </a:pPr>
            <a:r>
              <a:rPr lang="en-US" sz="1300" dirty="0">
                <a:latin typeface="Arial"/>
                <a:ea typeface="Arial"/>
                <a:cs typeface="Arial"/>
                <a:sym typeface="Arial"/>
              </a:rPr>
              <a:t>How will the plan be carried out in a manner that will allow for Gatorade to accomplish its goals and objectives? </a:t>
            </a:r>
          </a:p>
          <a:p>
            <a:pPr marL="0" lvl="0" indent="0" algn="l" defTabSz="282575" rtl="0">
              <a:spcBef>
                <a:spcPts val="0"/>
              </a:spcBef>
              <a:spcAft>
                <a:spcPts val="0"/>
              </a:spcAft>
              <a:buNone/>
            </a:pPr>
            <a:r>
              <a:rPr lang="en-US" sz="1300" dirty="0">
                <a:latin typeface="Arial"/>
                <a:ea typeface="Arial"/>
                <a:cs typeface="Arial"/>
                <a:sym typeface="Arial"/>
              </a:rPr>
              <a:t>10)	The future</a:t>
            </a:r>
          </a:p>
          <a:p>
            <a:pPr marL="742950" lvl="1" indent="-285750" defTabSz="282575">
              <a:spcBef>
                <a:spcPts val="0"/>
              </a:spcBef>
            </a:pPr>
            <a:r>
              <a:rPr lang="en-US" sz="1300" dirty="0">
                <a:latin typeface="Arial"/>
                <a:ea typeface="Arial"/>
                <a:cs typeface="Arial"/>
                <a:sym typeface="Arial"/>
              </a:rPr>
              <a:t>What are the short term and long-term goals for Gatorade?</a:t>
            </a:r>
          </a:p>
          <a:p>
            <a:pPr marL="742950" lvl="1" indent="-285750" defTabSz="282575">
              <a:spcBef>
                <a:spcPts val="0"/>
              </a:spcBef>
            </a:pPr>
            <a:r>
              <a:rPr lang="en-US" sz="1300" dirty="0">
                <a:latin typeface="Arial"/>
                <a:ea typeface="Arial"/>
                <a:cs typeface="Arial"/>
                <a:sym typeface="Arial"/>
              </a:rPr>
              <a:t>What does the future hold for companies like </a:t>
            </a:r>
            <a:r>
              <a:rPr lang="en-US" sz="1300" dirty="0" err="1">
                <a:latin typeface="Arial"/>
                <a:ea typeface="Arial"/>
                <a:cs typeface="Arial"/>
                <a:sym typeface="Arial"/>
              </a:rPr>
              <a:t>BodyArmor</a:t>
            </a:r>
            <a:r>
              <a:rPr lang="en-US" sz="1300" dirty="0">
                <a:latin typeface="Arial"/>
                <a:ea typeface="Arial"/>
                <a:cs typeface="Arial"/>
                <a:sym typeface="Arial"/>
              </a:rPr>
              <a:t> and Powerade?  Are other beverage companies a potential threat in Gatorade’s product category?  Why or why not?</a:t>
            </a:r>
          </a:p>
          <a:p>
            <a:pPr lvl="1" defTabSz="463550">
              <a:spcBef>
                <a:spcPts val="0"/>
              </a:spcBef>
              <a:buClr>
                <a:schemeClr val="accent1"/>
              </a:buClr>
              <a:buNone/>
            </a:pPr>
            <a:endParaRPr lang="en-US" sz="13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49348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884</Words>
  <Application>Microsoft Macintosh PowerPoint</Application>
  <PresentationFormat>On-screen Show (16:9)</PresentationFormat>
  <Paragraphs>87</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Montserrat</vt:lpstr>
      <vt:lpstr>Oswald</vt:lpstr>
      <vt:lpstr>Futuristic Background by Slidesgo</vt:lpstr>
      <vt:lpstr>Key Information in the Marketing Plan</vt:lpstr>
      <vt:lpstr>KEY INFORMATION IN THE PLAN</vt:lpstr>
      <vt:lpstr>KEY INFORMATION IN THE PLAN</vt:lpstr>
      <vt:lpstr>KEY INFORMATION IN THE PLAN</vt:lpstr>
      <vt:lpstr>KEY INFORMATION:</vt:lpstr>
      <vt:lpstr>KEY INFORMATION:</vt:lpstr>
      <vt:lpstr>MARKETING PLAN KEY INFORMATION EXAMPLE: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Information in the Plan</dc:title>
  <dc:creator>Kelly, Bob</dc:creator>
  <cp:lastModifiedBy>Chris Lindauer</cp:lastModifiedBy>
  <cp:revision>4</cp:revision>
  <dcterms:modified xsi:type="dcterms:W3CDTF">2021-08-17T17:58:33Z</dcterms:modified>
</cp:coreProperties>
</file>