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20"/>
  </p:notesMasterIdLst>
  <p:sldIdLst>
    <p:sldId id="256" r:id="rId3"/>
    <p:sldId id="343" r:id="rId4"/>
    <p:sldId id="344" r:id="rId5"/>
    <p:sldId id="345" r:id="rId6"/>
    <p:sldId id="265" r:id="rId7"/>
    <p:sldId id="346" r:id="rId8"/>
    <p:sldId id="342" r:id="rId9"/>
    <p:sldId id="353" r:id="rId10"/>
    <p:sldId id="347" r:id="rId11"/>
    <p:sldId id="352" r:id="rId12"/>
    <p:sldId id="348" r:id="rId13"/>
    <p:sldId id="349" r:id="rId14"/>
    <p:sldId id="310" r:id="rId15"/>
    <p:sldId id="350" r:id="rId16"/>
    <p:sldId id="276" r:id="rId17"/>
    <p:sldId id="351" r:id="rId18"/>
    <p:sldId id="337"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6"/>
    <p:restoredTop sz="94694"/>
  </p:normalViewPr>
  <p:slideViewPr>
    <p:cSldViewPr snapToGrid="0">
      <p:cViewPr varScale="1">
        <p:scale>
          <a:sx n="90" d="100"/>
          <a:sy n="90" d="100"/>
        </p:scale>
        <p:origin x="216" y="1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0487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75024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1411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0813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8072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4084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3969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4306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7f9262ee2f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7f9262ee2f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4694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1133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3693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g7f9262ee2f_0_26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4" name="Google Shape;2264;g7f9262ee2f_0_2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4243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846096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1026371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extLst>
      <p:ext uri="{BB962C8B-B14F-4D97-AF65-F5344CB8AC3E}">
        <p14:creationId xmlns:p14="http://schemas.microsoft.com/office/powerpoint/2010/main" val="3048962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4284872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494351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1289451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extLst>
      <p:ext uri="{BB962C8B-B14F-4D97-AF65-F5344CB8AC3E}">
        <p14:creationId xmlns:p14="http://schemas.microsoft.com/office/powerpoint/2010/main" val="1684534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extLst>
      <p:ext uri="{BB962C8B-B14F-4D97-AF65-F5344CB8AC3E}">
        <p14:creationId xmlns:p14="http://schemas.microsoft.com/office/powerpoint/2010/main" val="2452574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extLst>
      <p:ext uri="{BB962C8B-B14F-4D97-AF65-F5344CB8AC3E}">
        <p14:creationId xmlns:p14="http://schemas.microsoft.com/office/powerpoint/2010/main" val="670528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100013"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256539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1431859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603178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2596767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extLst>
      <p:ext uri="{BB962C8B-B14F-4D97-AF65-F5344CB8AC3E}">
        <p14:creationId xmlns:p14="http://schemas.microsoft.com/office/powerpoint/2010/main" val="4241686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380322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3177855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4419905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4245110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extLst>
      <p:ext uri="{BB962C8B-B14F-4D97-AF65-F5344CB8AC3E}">
        <p14:creationId xmlns:p14="http://schemas.microsoft.com/office/powerpoint/2010/main" val="4004420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145539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extLst>
      <p:ext uri="{BB962C8B-B14F-4D97-AF65-F5344CB8AC3E}">
        <p14:creationId xmlns:p14="http://schemas.microsoft.com/office/powerpoint/2010/main" val="7611901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extLst>
      <p:ext uri="{BB962C8B-B14F-4D97-AF65-F5344CB8AC3E}">
        <p14:creationId xmlns:p14="http://schemas.microsoft.com/office/powerpoint/2010/main" val="3395713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extLst>
      <p:ext uri="{BB962C8B-B14F-4D97-AF65-F5344CB8AC3E}">
        <p14:creationId xmlns:p14="http://schemas.microsoft.com/office/powerpoint/2010/main" val="18890481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42307878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7012531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7947387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extLst>
      <p:ext uri="{BB962C8B-B14F-4D97-AF65-F5344CB8AC3E}">
        <p14:creationId xmlns:p14="http://schemas.microsoft.com/office/powerpoint/2010/main" val="35447952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extLst>
      <p:ext uri="{BB962C8B-B14F-4D97-AF65-F5344CB8AC3E}">
        <p14:creationId xmlns:p14="http://schemas.microsoft.com/office/powerpoint/2010/main" val="20590442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5630633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513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093082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extLst>
      <p:ext uri="{BB962C8B-B14F-4D97-AF65-F5344CB8AC3E}">
        <p14:creationId xmlns:p14="http://schemas.microsoft.com/office/powerpoint/2010/main" val="1644309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1076397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005491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 Type="http://schemas.openxmlformats.org/officeDocument/2006/relationships/slideLayout" Target="../slideLayouts/slideLayout8.xml"/><Relationship Id="rId21" Type="http://schemas.openxmlformats.org/officeDocument/2006/relationships/slideLayout" Target="../slideLayouts/slideLayout26.xml"/><Relationship Id="rId34" Type="http://schemas.openxmlformats.org/officeDocument/2006/relationships/slideLayout" Target="../slideLayouts/slideLayout39.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29" Type="http://schemas.openxmlformats.org/officeDocument/2006/relationships/slideLayout" Target="../slideLayouts/slideLayout34.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image" Target="../media/image1.jpg"/><Relationship Id="rId10" Type="http://schemas.openxmlformats.org/officeDocument/2006/relationships/slideLayout" Target="../slideLayouts/slideLayout15.xml"/><Relationship Id="rId19" Type="http://schemas.openxmlformats.org/officeDocument/2006/relationships/slideLayout" Target="../slideLayouts/slideLayout24.xml"/><Relationship Id="rId31" Type="http://schemas.openxmlformats.org/officeDocument/2006/relationships/slideLayout" Target="../slideLayouts/slideLayout36.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theme" Target="../theme/theme2.xml"/><Relationship Id="rId8"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 id="2147483675"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067047447"/>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3.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3.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2.xml"/><Relationship Id="rId5" Type="http://schemas.openxmlformats.org/officeDocument/2006/relationships/image" Target="../media/image7.sv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047505" y="1927050"/>
            <a:ext cx="5048989"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BRANDING</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6.1</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SLOGANS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129249"/>
            <a:ext cx="71793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Slogans introduced by NBA teams for the 2019-20 season</a:t>
            </a:r>
          </a:p>
        </p:txBody>
      </p:sp>
      <p:pic>
        <p:nvPicPr>
          <p:cNvPr id="8" name="Picture 4" descr="2019-20 Wizards Ticket Center | Washington Wizards">
            <a:extLst>
              <a:ext uri="{FF2B5EF4-FFF2-40B4-BE49-F238E27FC236}">
                <a16:creationId xmlns:a16="http://schemas.microsoft.com/office/drawing/2014/main" id="{89B6BFFB-FF7C-0A4D-B8A1-8FD29716C5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8785" y="1766286"/>
            <a:ext cx="2154365" cy="122857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FEAR THE DEER Milwaukee Bucks Playoffs shirt Greek Freak Giannis ...">
            <a:extLst>
              <a:ext uri="{FF2B5EF4-FFF2-40B4-BE49-F238E27FC236}">
                <a16:creationId xmlns:a16="http://schemas.microsoft.com/office/drawing/2014/main" id="{95500B52-2BDF-5D46-8333-D0481EA11D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6516" y="1766286"/>
            <a:ext cx="1050428" cy="12285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Hornets Unveil &quot;All Fly&quot; As Theme For 2019-20 Season | Charlotte ...">
            <a:extLst>
              <a:ext uri="{FF2B5EF4-FFF2-40B4-BE49-F238E27FC236}">
                <a16:creationId xmlns:a16="http://schemas.microsoft.com/office/drawing/2014/main" id="{C2F77F67-081C-864A-8472-05829FD12F7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3251" y="3238070"/>
            <a:ext cx="1823668" cy="13026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We Grow Basketball Here&quot; Introduced at River West StreetFest">
            <a:extLst>
              <a:ext uri="{FF2B5EF4-FFF2-40B4-BE49-F238E27FC236}">
                <a16:creationId xmlns:a16="http://schemas.microsoft.com/office/drawing/2014/main" id="{0AA0D92D-4CB3-9341-915C-B9393EF44C6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9004" y="3243200"/>
            <a:ext cx="2443016" cy="131063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Won't Bow Down Wallpapers! - New Orleans Pelicans | Facebook">
            <a:extLst>
              <a:ext uri="{FF2B5EF4-FFF2-40B4-BE49-F238E27FC236}">
                <a16:creationId xmlns:a16="http://schemas.microsoft.com/office/drawing/2014/main" id="{984D526F-1D2D-724E-9E60-C8B980B2B7D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0849" b="9817"/>
          <a:stretch/>
        </p:blipFill>
        <p:spPr bwMode="auto">
          <a:xfrm>
            <a:off x="5994105" y="1751378"/>
            <a:ext cx="1050428" cy="128922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Nike Men's NBA Brooklyn Nets 'Bet on Brooklyn' White S/S T-Shirt ...">
            <a:extLst>
              <a:ext uri="{FF2B5EF4-FFF2-40B4-BE49-F238E27FC236}">
                <a16:creationId xmlns:a16="http://schemas.microsoft.com/office/drawing/2014/main" id="{06523378-3532-DF4A-847F-C341821C300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2223" t="12222" r="23333" b="17778"/>
          <a:stretch/>
        </p:blipFill>
        <p:spPr bwMode="auto">
          <a:xfrm>
            <a:off x="5994105" y="3238069"/>
            <a:ext cx="1008518" cy="129666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8" descr="Does the new 'We The North' ad display the next Raptors logo ...">
            <a:extLst>
              <a:ext uri="{FF2B5EF4-FFF2-40B4-BE49-F238E27FC236}">
                <a16:creationId xmlns:a16="http://schemas.microsoft.com/office/drawing/2014/main" id="{91AE84F5-315C-D146-AF85-9C8523458D43}"/>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8170" t="-884" r="8170" b="-5314"/>
          <a:stretch/>
        </p:blipFill>
        <p:spPr bwMode="auto">
          <a:xfrm>
            <a:off x="4730311" y="1751378"/>
            <a:ext cx="1050428" cy="1333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601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SLOGANS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129249"/>
            <a:ext cx="71793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Through social media, sports teams will also promote slogans and taglines using hashtags.  </a:t>
            </a:r>
          </a:p>
          <a:p>
            <a:pPr marL="0" lvl="0" indent="0"/>
            <a:endParaRPr lang="en-US" dirty="0">
              <a:latin typeface="Arial"/>
              <a:ea typeface="Arial"/>
              <a:cs typeface="Arial"/>
              <a:sym typeface="Arial"/>
            </a:endParaRPr>
          </a:p>
          <a:p>
            <a:pPr marL="0" indent="0"/>
            <a:r>
              <a:rPr lang="en-US" dirty="0">
                <a:latin typeface="Arial"/>
                <a:ea typeface="Arial"/>
                <a:cs typeface="Arial"/>
                <a:sym typeface="Arial"/>
              </a:rPr>
              <a:t>For example, leagues like the NBA often reveal hidden emojis that users can unlock through social media by using designated hashtags. </a:t>
            </a:r>
            <a:br>
              <a:rPr lang="en-US" dirty="0">
                <a:latin typeface="Arial"/>
                <a:ea typeface="Arial"/>
                <a:cs typeface="Arial"/>
                <a:sym typeface="Arial"/>
              </a:rPr>
            </a:br>
            <a:br>
              <a:rPr lang="en-US" dirty="0">
                <a:latin typeface="Arial"/>
                <a:ea typeface="Arial"/>
                <a:cs typeface="Arial"/>
                <a:sym typeface="Arial"/>
              </a:rPr>
            </a:br>
            <a:endParaRPr lang="en-US" dirty="0">
              <a:latin typeface="Arial"/>
              <a:ea typeface="Arial"/>
              <a:cs typeface="Arial"/>
              <a:sym typeface="Arial"/>
            </a:endParaRPr>
          </a:p>
        </p:txBody>
      </p:sp>
    </p:spTree>
    <p:extLst>
      <p:ext uri="{BB962C8B-B14F-4D97-AF65-F5344CB8AC3E}">
        <p14:creationId xmlns:p14="http://schemas.microsoft.com/office/powerpoint/2010/main" val="3467515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SLOGANS:  NBA HASHTAGS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3074" name="Picture 2">
            <a:extLst>
              <a:ext uri="{FF2B5EF4-FFF2-40B4-BE49-F238E27FC236}">
                <a16:creationId xmlns:a16="http://schemas.microsoft.com/office/drawing/2014/main" id="{B92FC89B-8A79-C041-8488-35E959C976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201" y="1128713"/>
            <a:ext cx="6232472" cy="3515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67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88" name="Google Shape;188;p41"/>
          <p:cNvSpPr txBox="1">
            <a:spLocks noGrp="1"/>
          </p:cNvSpPr>
          <p:nvPr>
            <p:ph type="subTitle" idx="1"/>
          </p:nvPr>
        </p:nvSpPr>
        <p:spPr>
          <a:xfrm>
            <a:off x="572425" y="1466908"/>
            <a:ext cx="7712100" cy="2387487"/>
          </a:xfrm>
          <a:prstGeom prst="rect">
            <a:avLst/>
          </a:prstGeom>
        </p:spPr>
        <p:txBody>
          <a:bodyPr spcFirstLastPara="1" wrap="square" lIns="91425" tIns="91425" rIns="91425" bIns="91425" anchor="t" anchorCtr="0">
            <a:noAutofit/>
          </a:bodyPr>
          <a:lstStyle/>
          <a:p>
            <a:pPr marL="0" indent="0"/>
            <a:r>
              <a:rPr lang="en-US" dirty="0">
                <a:latin typeface="Arial"/>
                <a:ea typeface="Arial"/>
                <a:cs typeface="Arial"/>
                <a:sym typeface="Arial"/>
              </a:rPr>
              <a:t>Have you ever noticed the “TM” in a logo before?</a:t>
            </a:r>
          </a:p>
          <a:p>
            <a:pPr marL="0" lvl="0" indent="0" algn="l" rtl="0">
              <a:spcBef>
                <a:spcPts val="0"/>
              </a:spcBef>
              <a:spcAft>
                <a:spcPts val="0"/>
              </a:spcAft>
              <a:buNone/>
            </a:pPr>
            <a:endParaRPr lang="en-US" dirty="0">
              <a:latin typeface="Arial"/>
              <a:ea typeface="Arial"/>
              <a:cs typeface="Arial"/>
              <a:sym typeface="Arial"/>
            </a:endParaRPr>
          </a:p>
          <a:p>
            <a:pPr marL="0" indent="0"/>
            <a:r>
              <a:rPr lang="en-US" dirty="0">
                <a:latin typeface="Arial"/>
                <a:ea typeface="Arial"/>
                <a:cs typeface="Arial"/>
                <a:sym typeface="Arial"/>
              </a:rPr>
              <a:t>Can you think of any slogans or taglines used in your favorite team, event, athlete or celebrity’s marketing campaign?</a:t>
            </a:r>
          </a:p>
          <a:p>
            <a:pPr marL="0" lvl="0" indent="0" algn="l" rtl="0">
              <a:spcBef>
                <a:spcPts val="0"/>
              </a:spcBef>
              <a:spcAft>
                <a:spcPts val="0"/>
              </a:spcAft>
              <a:buNone/>
            </a:pPr>
            <a:endParaRPr lang="en-US" dirty="0">
              <a:latin typeface="Arial"/>
              <a:ea typeface="Arial"/>
              <a:cs typeface="Arial"/>
              <a:sym typeface="Arial"/>
            </a:endParaRPr>
          </a:p>
          <a:p>
            <a:pPr marL="0" lvl="0" indent="0" algn="l" rtl="0">
              <a:spcBef>
                <a:spcPts val="0"/>
              </a:spcBef>
              <a:spcAft>
                <a:spcPts val="0"/>
              </a:spcAft>
              <a:buNone/>
            </a:pPr>
            <a:r>
              <a:rPr lang="en-US" dirty="0">
                <a:latin typeface="Arial"/>
                <a:ea typeface="Arial"/>
                <a:cs typeface="Arial"/>
                <a:sym typeface="Arial"/>
              </a:rPr>
              <a:t>Have you ever used a hashtag when talking about your favorite team on social media?</a:t>
            </a:r>
          </a:p>
          <a:p>
            <a:pPr marL="0" lvl="0" indent="0" algn="l" rtl="0">
              <a:spcBef>
                <a:spcPts val="0"/>
              </a:spcBef>
              <a:spcAft>
                <a:spcPts val="0"/>
              </a:spcAft>
              <a:buNone/>
            </a:pPr>
            <a:endParaRPr lang="en-US" dirty="0">
              <a:latin typeface="Arial"/>
              <a:ea typeface="Arial"/>
              <a:cs typeface="Arial"/>
              <a:sym typeface="Arial"/>
            </a:endParaRPr>
          </a:p>
          <a:p>
            <a:pPr marL="0" lvl="0" indent="0" algn="l" rtl="0">
              <a:spcBef>
                <a:spcPts val="0"/>
              </a:spcBef>
              <a:spcAft>
                <a:spcPts val="0"/>
              </a:spcAft>
              <a:buNone/>
            </a:pPr>
            <a:endParaRPr lang="en-US" dirty="0">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PROTECTING THE BRAND</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057811"/>
            <a:ext cx="71793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Sport organizations will go to great lengths to protect their brand from a legal perspective.  Adidas regularly files lawsuits against other brands whenever they feel another product’s design infringes on the trademark “three stripes” design that has historically been synonymous with the brand.  Major League Baseball spends millions of dollars per year on legal fees dedicated to protecting the league’s trademarks.  </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Without acting when another company or individual infringes upon intellectual property, an organization risks the potential for the brand being devalued.  Taking necessary steps to protect the brand becomes paramount if the organization hopes to maximize profits. </a:t>
            </a:r>
          </a:p>
        </p:txBody>
      </p:sp>
    </p:spTree>
    <p:extLst>
      <p:ext uri="{BB962C8B-B14F-4D97-AF65-F5344CB8AC3E}">
        <p14:creationId xmlns:p14="http://schemas.microsoft.com/office/powerpoint/2010/main" val="780420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16643" y="1111700"/>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$18,000</a:t>
            </a:r>
            <a:endParaRPr b="1" dirty="0">
              <a:latin typeface="Arial"/>
              <a:ea typeface="Arial"/>
              <a:cs typeface="Arial"/>
              <a:sym typeface="Arial"/>
            </a:endParaRPr>
          </a:p>
        </p:txBody>
      </p:sp>
      <p:sp>
        <p:nvSpPr>
          <p:cNvPr id="2104" name="Google Shape;2104;p58"/>
          <p:cNvSpPr txBox="1">
            <a:spLocks noGrp="1"/>
          </p:cNvSpPr>
          <p:nvPr>
            <p:ph type="body" idx="1"/>
          </p:nvPr>
        </p:nvSpPr>
        <p:spPr>
          <a:xfrm>
            <a:off x="1124606" y="2571750"/>
            <a:ext cx="6894787" cy="567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latin typeface="Arial"/>
                <a:ea typeface="Arial"/>
                <a:cs typeface="Arial"/>
                <a:sym typeface="Arial"/>
              </a:rPr>
              <a:t>After pursuing legal action against the Seattle Seahawks back in 2006 for infringing on the University’s ”12</a:t>
            </a:r>
            <a:r>
              <a:rPr lang="en" baseline="30000" dirty="0">
                <a:latin typeface="Arial"/>
                <a:ea typeface="Arial"/>
                <a:cs typeface="Arial"/>
                <a:sym typeface="Arial"/>
              </a:rPr>
              <a:t>th</a:t>
            </a:r>
            <a:r>
              <a:rPr lang="en" dirty="0">
                <a:latin typeface="Arial"/>
                <a:ea typeface="Arial"/>
                <a:cs typeface="Arial"/>
                <a:sym typeface="Arial"/>
              </a:rPr>
              <a:t> Man” trademark, Texas A&amp;M now receives $18,000 per year in licensing fees from the NFL franchise along with an additional $10,000 to help the school to continue to protect the trademark</a:t>
            </a:r>
            <a:endParaRPr dirty="0">
              <a:latin typeface="Arial"/>
              <a:ea typeface="Arial"/>
              <a:cs typeface="Arial"/>
              <a:sym typeface="Arial"/>
            </a:endParaRPr>
          </a:p>
        </p:txBody>
      </p:sp>
      <p:cxnSp>
        <p:nvCxnSpPr>
          <p:cNvPr id="2105" name="Google Shape;2105;p58"/>
          <p:cNvCxnSpPr/>
          <p:nvPr/>
        </p:nvCxnSpPr>
        <p:spPr>
          <a:xfrm>
            <a:off x="3186393" y="232229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PROTECTING THE BRAND</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129249"/>
            <a:ext cx="4031575"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Trademark and copyright battles often play out in the court of law with companies spending millions in pursuit of intellectual property rights.  </a:t>
            </a:r>
          </a:p>
          <a:p>
            <a:pPr marL="0" lvl="0" indent="0"/>
            <a:endParaRPr lang="en-US" dirty="0">
              <a:latin typeface="Arial"/>
              <a:ea typeface="Arial"/>
              <a:cs typeface="Arial"/>
              <a:sym typeface="Arial"/>
            </a:endParaRPr>
          </a:p>
          <a:p>
            <a:pPr marL="0" lvl="0" indent="0"/>
            <a:br>
              <a:rPr lang="en-US" dirty="0">
                <a:latin typeface="Arial"/>
                <a:ea typeface="Arial"/>
                <a:cs typeface="Arial"/>
                <a:sym typeface="Arial"/>
              </a:rPr>
            </a:br>
            <a:endParaRPr lang="en-US" dirty="0">
              <a:latin typeface="Arial"/>
              <a:ea typeface="Arial"/>
              <a:cs typeface="Arial"/>
              <a:sym typeface="Arial"/>
            </a:endParaRPr>
          </a:p>
        </p:txBody>
      </p:sp>
      <p:pic>
        <p:nvPicPr>
          <p:cNvPr id="5122" name="Picture 2" descr="Beckley Auto Mall - March Madness 2017 - Cucumber &amp;amp; Company">
            <a:extLst>
              <a:ext uri="{FF2B5EF4-FFF2-40B4-BE49-F238E27FC236}">
                <a16:creationId xmlns:a16="http://schemas.microsoft.com/office/drawing/2014/main" id="{0BA0658D-1FE7-6247-B40C-D9592C6894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562" y="774325"/>
            <a:ext cx="2743200" cy="15430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2E63AA2-DD8D-3C42-96F1-7CC792D5A26A}"/>
              </a:ext>
            </a:extLst>
          </p:cNvPr>
          <p:cNvSpPr/>
          <p:nvPr/>
        </p:nvSpPr>
        <p:spPr>
          <a:xfrm>
            <a:off x="1026200" y="2586037"/>
            <a:ext cx="7091600" cy="1477328"/>
          </a:xfrm>
          <a:prstGeom prst="rect">
            <a:avLst/>
          </a:prstGeom>
        </p:spPr>
        <p:txBody>
          <a:bodyPr wrap="square">
            <a:spAutoFit/>
          </a:bodyPr>
          <a:lstStyle/>
          <a:p>
            <a:pPr lvl="0">
              <a:buClr>
                <a:srgbClr val="FFFFFF"/>
              </a:buClr>
              <a:buSzPts val="1800"/>
            </a:pPr>
            <a:r>
              <a:rPr lang="en-US" sz="1800" dirty="0">
                <a:solidFill>
                  <a:srgbClr val="FFFFFF"/>
                </a:solidFill>
              </a:rPr>
              <a:t>For example, the NCAA once pursued legal action to keep a car dealership from using the phrase “Markdown Madness” in their advertising during the NCAA men’s basketball tournament, suggesting the dealership was wrongfully exploiting its March Madness mark.</a:t>
            </a:r>
          </a:p>
        </p:txBody>
      </p:sp>
    </p:spTree>
    <p:extLst>
      <p:ext uri="{BB962C8B-B14F-4D97-AF65-F5344CB8AC3E}">
        <p14:creationId xmlns:p14="http://schemas.microsoft.com/office/powerpoint/2010/main" val="3960384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extLst>
      <p:ext uri="{BB962C8B-B14F-4D97-AF65-F5344CB8AC3E}">
        <p14:creationId xmlns:p14="http://schemas.microsoft.com/office/powerpoint/2010/main" val="2923398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BRANDING</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5008842" y="1386425"/>
            <a:ext cx="3318933" cy="2048400"/>
          </a:xfrm>
          <a:prstGeom prst="rect">
            <a:avLst/>
          </a:prstGeom>
        </p:spPr>
        <p:txBody>
          <a:bodyPr spcFirstLastPara="1" wrap="square" lIns="91425" tIns="91425" rIns="91425" bIns="91425" anchor="t" anchorCtr="0">
            <a:noAutofit/>
          </a:bodyPr>
          <a:lstStyle/>
          <a:p>
            <a:pPr marL="0" lvl="0" indent="0"/>
            <a:r>
              <a:rPr lang="en-US" b="1" dirty="0">
                <a:solidFill>
                  <a:srgbClr val="FFC000"/>
                </a:solidFill>
                <a:latin typeface="Arial"/>
                <a:ea typeface="Arial"/>
                <a:cs typeface="Arial"/>
                <a:sym typeface="Arial"/>
              </a:rPr>
              <a:t>Branding</a:t>
            </a:r>
            <a:r>
              <a:rPr lang="en-US" dirty="0">
                <a:latin typeface="Arial"/>
                <a:ea typeface="Arial"/>
                <a:cs typeface="Arial"/>
                <a:sym typeface="Arial"/>
              </a:rPr>
              <a:t> is the use of a name, design, symbol, or a combination of those elements that a sports or entertainment organization uses to help differentiate its products from the competition. </a:t>
            </a:r>
          </a:p>
        </p:txBody>
      </p:sp>
      <p:pic>
        <p:nvPicPr>
          <p:cNvPr id="3" name="Picture 2" descr="Diagram&#10;&#10;Description automatically generated">
            <a:extLst>
              <a:ext uri="{FF2B5EF4-FFF2-40B4-BE49-F238E27FC236}">
                <a16:creationId xmlns:a16="http://schemas.microsoft.com/office/drawing/2014/main" id="{0E504A68-996C-CD47-B3C2-5F1091ABF2ED}"/>
              </a:ext>
            </a:extLst>
          </p:cNvPr>
          <p:cNvPicPr>
            <a:picLocks noChangeAspect="1"/>
          </p:cNvPicPr>
          <p:nvPr/>
        </p:nvPicPr>
        <p:blipFill>
          <a:blip r:embed="rId4"/>
          <a:stretch>
            <a:fillRect/>
          </a:stretch>
        </p:blipFill>
        <p:spPr>
          <a:xfrm>
            <a:off x="1026200" y="1113182"/>
            <a:ext cx="2726303" cy="2726303"/>
          </a:xfrm>
          <a:prstGeom prst="rect">
            <a:avLst/>
          </a:prstGeom>
        </p:spPr>
      </p:pic>
    </p:spTree>
    <p:extLst>
      <p:ext uri="{BB962C8B-B14F-4D97-AF65-F5344CB8AC3E}">
        <p14:creationId xmlns:p14="http://schemas.microsoft.com/office/powerpoint/2010/main" val="3890823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41"/>
          <p:cNvSpPr txBox="1">
            <a:spLocks noGrp="1"/>
          </p:cNvSpPr>
          <p:nvPr>
            <p:ph type="subTitle" idx="1"/>
          </p:nvPr>
        </p:nvSpPr>
        <p:spPr>
          <a:xfrm>
            <a:off x="585488" y="111421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In sports and entertainment, a brand could be represented by:</a:t>
            </a:r>
          </a:p>
          <a:p>
            <a:pPr marL="0" lvl="0" indent="0"/>
            <a:endParaRPr lang="en-US" dirty="0">
              <a:latin typeface="Arial"/>
              <a:ea typeface="Arial"/>
              <a:cs typeface="Arial"/>
              <a:sym typeface="Arial"/>
            </a:endParaRPr>
          </a:p>
          <a:p>
            <a:pPr marL="285750" lvl="0" indent="-285750">
              <a:buFont typeface="Arial" panose="020B0604020202020204" pitchFamily="34" charset="0"/>
              <a:buChar char="•"/>
            </a:pPr>
            <a:r>
              <a:rPr lang="en-US" dirty="0">
                <a:latin typeface="Arial"/>
                <a:ea typeface="Arial"/>
                <a:cs typeface="Arial"/>
                <a:sym typeface="Arial"/>
              </a:rPr>
              <a:t>Athletes (Kevin Durant, Canelo Alvarez etc.)</a:t>
            </a:r>
          </a:p>
          <a:p>
            <a:pPr marL="285750" lvl="0" indent="-285750">
              <a:buFont typeface="Arial" panose="020B0604020202020204" pitchFamily="34" charset="0"/>
              <a:buChar char="•"/>
            </a:pPr>
            <a:r>
              <a:rPr lang="en-US" dirty="0">
                <a:latin typeface="Arial"/>
                <a:ea typeface="Arial"/>
                <a:cs typeface="Arial"/>
                <a:sym typeface="Arial"/>
              </a:rPr>
              <a:t>Celebrities (Ariana Grande, Kylie Jenner, Lin-Manuel Miranda etc.)</a:t>
            </a:r>
          </a:p>
          <a:p>
            <a:pPr marL="285750" lvl="0" indent="-285750">
              <a:buFont typeface="Arial" panose="020B0604020202020204" pitchFamily="34" charset="0"/>
              <a:buChar char="•"/>
            </a:pPr>
            <a:r>
              <a:rPr lang="en-US" dirty="0">
                <a:latin typeface="Arial"/>
                <a:ea typeface="Arial"/>
                <a:cs typeface="Arial"/>
                <a:sym typeface="Arial"/>
              </a:rPr>
              <a:t>Streaming platforms (Netflix, Hulu, Apple+, Peacock, Paramount+)</a:t>
            </a:r>
          </a:p>
          <a:p>
            <a:pPr marL="285750" lvl="0" indent="-285750">
              <a:buFont typeface="Arial" panose="020B0604020202020204" pitchFamily="34" charset="0"/>
              <a:buChar char="•"/>
            </a:pPr>
            <a:r>
              <a:rPr lang="en-US" dirty="0">
                <a:latin typeface="Arial"/>
                <a:ea typeface="Arial"/>
                <a:cs typeface="Arial"/>
                <a:sym typeface="Arial"/>
              </a:rPr>
              <a:t>Sports teams (MiLB’s St. Paul Saints, MLB’s Atlanta Braves etc.)</a:t>
            </a:r>
          </a:p>
          <a:p>
            <a:pPr marL="285750" lvl="0" indent="-285750">
              <a:buFont typeface="Arial" panose="020B0604020202020204" pitchFamily="34" charset="0"/>
              <a:buChar char="•"/>
            </a:pPr>
            <a:r>
              <a:rPr lang="en-US" dirty="0">
                <a:latin typeface="Arial"/>
                <a:ea typeface="Arial"/>
                <a:cs typeface="Arial"/>
                <a:sym typeface="Arial"/>
              </a:rPr>
              <a:t>Apparel companies (Under Armour, Puma etc.)</a:t>
            </a:r>
          </a:p>
          <a:p>
            <a:pPr marL="285750" lvl="0" indent="-285750">
              <a:buFont typeface="Arial" panose="020B0604020202020204" pitchFamily="34" charset="0"/>
              <a:buChar char="•"/>
            </a:pPr>
            <a:r>
              <a:rPr lang="en-US" dirty="0">
                <a:latin typeface="Arial"/>
                <a:ea typeface="Arial"/>
                <a:cs typeface="Arial"/>
                <a:sym typeface="Arial"/>
              </a:rPr>
              <a:t>Sports leagues (NFL, UFC etc.)</a:t>
            </a:r>
          </a:p>
          <a:p>
            <a:pPr marL="285750" lvl="0" indent="-285750">
              <a:buFont typeface="Arial" panose="020B0604020202020204" pitchFamily="34" charset="0"/>
              <a:buChar char="•"/>
            </a:pPr>
            <a:r>
              <a:rPr lang="en-US" dirty="0">
                <a:latin typeface="Arial"/>
                <a:ea typeface="Arial"/>
                <a:cs typeface="Arial"/>
                <a:sym typeface="Arial"/>
              </a:rPr>
              <a:t>Mascots (Phoenix Suns’ Gorilla, Philadelphia Flyers’ “Gritty” etc.)</a:t>
            </a:r>
          </a:p>
          <a:p>
            <a:pPr marL="285750" lvl="0" indent="-285750">
              <a:buFont typeface="Arial" panose="020B0604020202020204" pitchFamily="34" charset="0"/>
              <a:buChar char="•"/>
            </a:pPr>
            <a:r>
              <a:rPr lang="en-US" dirty="0">
                <a:latin typeface="Arial"/>
                <a:ea typeface="Arial"/>
                <a:cs typeface="Arial"/>
                <a:sym typeface="Arial"/>
              </a:rPr>
              <a:t>Broadcast companies (ESPN, DAZN etc.)</a:t>
            </a:r>
          </a:p>
          <a:p>
            <a:pPr marL="285750" lvl="0" indent="-285750">
              <a:buFont typeface="Arial" panose="020B0604020202020204" pitchFamily="34" charset="0"/>
              <a:buChar char="•"/>
            </a:pPr>
            <a:r>
              <a:rPr lang="en-US" dirty="0">
                <a:latin typeface="Arial"/>
                <a:ea typeface="Arial"/>
                <a:cs typeface="Arial"/>
                <a:sym typeface="Arial"/>
              </a:rPr>
              <a:t>Sporting Events (Kentucky Derby, Indianapolis 500 etc.)</a:t>
            </a: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9" name="Google Shape;2267;p67">
            <a:extLst>
              <a:ext uri="{FF2B5EF4-FFF2-40B4-BE49-F238E27FC236}">
                <a16:creationId xmlns:a16="http://schemas.microsoft.com/office/drawing/2014/main" id="{6B0960B5-4F45-6D4C-BB14-11C3F110B82E}"/>
              </a:ext>
            </a:extLst>
          </p:cNvPr>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BRANDING</a:t>
            </a:r>
            <a:endParaRPr b="1" dirty="0">
              <a:latin typeface="Arial"/>
              <a:ea typeface="Arial"/>
              <a:cs typeface="Arial"/>
              <a:sym typeface="Arial"/>
            </a:endParaRPr>
          </a:p>
        </p:txBody>
      </p:sp>
      <p:cxnSp>
        <p:nvCxnSpPr>
          <p:cNvPr id="10" name="Google Shape;2268;p67">
            <a:extLst>
              <a:ext uri="{FF2B5EF4-FFF2-40B4-BE49-F238E27FC236}">
                <a16:creationId xmlns:a16="http://schemas.microsoft.com/office/drawing/2014/main" id="{44F56271-D3FC-3C44-AD3A-AC5732723057}"/>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3217459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
        <p:nvSpPr>
          <p:cNvPr id="9" name="Google Shape;188;p41">
            <a:extLst>
              <a:ext uri="{FF2B5EF4-FFF2-40B4-BE49-F238E27FC236}">
                <a16:creationId xmlns:a16="http://schemas.microsoft.com/office/drawing/2014/main" id="{BE86F070-7AA3-324A-AD50-3CBA5DC0D1E0}"/>
              </a:ext>
            </a:extLst>
          </p:cNvPr>
          <p:cNvSpPr txBox="1">
            <a:spLocks noGrp="1"/>
          </p:cNvSpPr>
          <p:nvPr>
            <p:ph type="subTitle" idx="1"/>
          </p:nvPr>
        </p:nvSpPr>
        <p:spPr>
          <a:xfrm>
            <a:off x="572425" y="141636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What are your favorite sports and entertainment brands?</a:t>
            </a:r>
          </a:p>
          <a:p>
            <a:pPr marL="0" lvl="0" indent="0"/>
            <a:endParaRPr lang="en-US" dirty="0">
              <a:latin typeface="Arial"/>
              <a:ea typeface="Arial"/>
              <a:cs typeface="Arial"/>
              <a:sym typeface="Arial"/>
            </a:endParaRPr>
          </a:p>
          <a:p>
            <a:pPr marL="285750" lvl="0" indent="-285750">
              <a:buFont typeface="Arial" panose="020B0604020202020204" pitchFamily="34" charset="0"/>
              <a:buChar char="•"/>
            </a:pPr>
            <a:r>
              <a:rPr lang="en-US" dirty="0">
                <a:latin typeface="Arial"/>
                <a:ea typeface="Arial"/>
                <a:cs typeface="Arial"/>
                <a:sym typeface="Arial"/>
              </a:rPr>
              <a:t>Athlete?</a:t>
            </a:r>
          </a:p>
          <a:p>
            <a:pPr marL="285750" lvl="0" indent="-285750">
              <a:buFont typeface="Arial" panose="020B0604020202020204" pitchFamily="34" charset="0"/>
              <a:buChar char="•"/>
            </a:pPr>
            <a:r>
              <a:rPr lang="en-US" dirty="0">
                <a:latin typeface="Arial"/>
                <a:ea typeface="Arial"/>
                <a:cs typeface="Arial"/>
                <a:sym typeface="Arial"/>
              </a:rPr>
              <a:t>Celebrity?</a:t>
            </a:r>
          </a:p>
          <a:p>
            <a:pPr marL="285750" lvl="0" indent="-285750">
              <a:buFont typeface="Arial" panose="020B0604020202020204" pitchFamily="34" charset="0"/>
              <a:buChar char="•"/>
            </a:pPr>
            <a:r>
              <a:rPr lang="en-US" dirty="0">
                <a:latin typeface="Arial"/>
                <a:ea typeface="Arial"/>
                <a:cs typeface="Arial"/>
                <a:sym typeface="Arial"/>
              </a:rPr>
              <a:t>Streaming platform?</a:t>
            </a:r>
          </a:p>
          <a:p>
            <a:pPr marL="285750" lvl="0" indent="-285750">
              <a:buFont typeface="Arial" panose="020B0604020202020204" pitchFamily="34" charset="0"/>
              <a:buChar char="•"/>
            </a:pPr>
            <a:r>
              <a:rPr lang="en-US" dirty="0">
                <a:latin typeface="Arial"/>
                <a:ea typeface="Arial"/>
                <a:cs typeface="Arial"/>
                <a:sym typeface="Arial"/>
              </a:rPr>
              <a:t>Sports team? </a:t>
            </a:r>
          </a:p>
          <a:p>
            <a:pPr marL="285750" lvl="0" indent="-285750">
              <a:buFont typeface="Arial" panose="020B0604020202020204" pitchFamily="34" charset="0"/>
              <a:buChar char="•"/>
            </a:pPr>
            <a:r>
              <a:rPr lang="en-US" dirty="0">
                <a:latin typeface="Arial"/>
                <a:ea typeface="Arial"/>
                <a:cs typeface="Arial"/>
                <a:sym typeface="Arial"/>
              </a:rPr>
              <a:t>Apparel company? </a:t>
            </a:r>
          </a:p>
          <a:p>
            <a:pPr marL="285750" lvl="0" indent="-285750">
              <a:buFont typeface="Arial" panose="020B0604020202020204" pitchFamily="34" charset="0"/>
              <a:buChar char="•"/>
            </a:pPr>
            <a:r>
              <a:rPr lang="en-US" dirty="0">
                <a:latin typeface="Arial"/>
                <a:ea typeface="Arial"/>
                <a:cs typeface="Arial"/>
                <a:sym typeface="Arial"/>
              </a:rPr>
              <a:t>Sports league?</a:t>
            </a:r>
          </a:p>
          <a:p>
            <a:pPr marL="285750" lvl="0" indent="-285750">
              <a:buFont typeface="Arial" panose="020B0604020202020204" pitchFamily="34" charset="0"/>
              <a:buChar char="•"/>
            </a:pPr>
            <a:r>
              <a:rPr lang="en-US" dirty="0">
                <a:latin typeface="Arial"/>
                <a:ea typeface="Arial"/>
                <a:cs typeface="Arial"/>
                <a:sym typeface="Arial"/>
              </a:rPr>
              <a:t>Event or festival?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BRAND TYPES</a:t>
            </a:r>
            <a:endParaRPr b="1" dirty="0">
              <a:latin typeface="Arial"/>
              <a:ea typeface="Arial"/>
              <a:cs typeface="Arial"/>
              <a:sym typeface="Arial"/>
            </a:endParaRPr>
          </a:p>
        </p:txBody>
      </p:sp>
      <p:cxnSp>
        <p:nvCxnSpPr>
          <p:cNvPr id="259" name="Google Shape;259;p4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60" name="Google Shape;260;p47"/>
          <p:cNvSpPr txBox="1">
            <a:spLocks noGrp="1"/>
          </p:cNvSpPr>
          <p:nvPr>
            <p:ph type="title"/>
          </p:nvPr>
        </p:nvSpPr>
        <p:spPr>
          <a:xfrm>
            <a:off x="3538497" y="2297707"/>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PRODUCT</a:t>
            </a:r>
            <a:endParaRPr b="1" dirty="0">
              <a:latin typeface="Arial"/>
              <a:ea typeface="Arial"/>
              <a:cs typeface="Arial"/>
              <a:sym typeface="Arial"/>
            </a:endParaRPr>
          </a:p>
        </p:txBody>
      </p:sp>
      <p:sp>
        <p:nvSpPr>
          <p:cNvPr id="261" name="Google Shape;261;p47"/>
          <p:cNvSpPr txBox="1">
            <a:spLocks noGrp="1"/>
          </p:cNvSpPr>
          <p:nvPr>
            <p:ph type="subTitle" idx="1"/>
          </p:nvPr>
        </p:nvSpPr>
        <p:spPr>
          <a:xfrm>
            <a:off x="3538497" y="3100176"/>
            <a:ext cx="20670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Represents a particular product of a company or organization like a MacBook or iPhone</a:t>
            </a:r>
            <a:endParaRPr dirty="0">
              <a:latin typeface="Arial"/>
              <a:ea typeface="Arial"/>
              <a:cs typeface="Arial"/>
              <a:sym typeface="Arial"/>
            </a:endParaRPr>
          </a:p>
        </p:txBody>
      </p:sp>
      <p:sp>
        <p:nvSpPr>
          <p:cNvPr id="262" name="Google Shape;262;p47"/>
          <p:cNvSpPr txBox="1">
            <a:spLocks noGrp="1"/>
          </p:cNvSpPr>
          <p:nvPr>
            <p:ph type="title" idx="2"/>
          </p:nvPr>
        </p:nvSpPr>
        <p:spPr>
          <a:xfrm>
            <a:off x="6028553" y="2297707"/>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STORE</a:t>
            </a:r>
            <a:endParaRPr b="1" dirty="0">
              <a:latin typeface="Arial"/>
              <a:ea typeface="Arial"/>
              <a:cs typeface="Arial"/>
              <a:sym typeface="Arial"/>
            </a:endParaRPr>
          </a:p>
        </p:txBody>
      </p:sp>
      <p:sp>
        <p:nvSpPr>
          <p:cNvPr id="263" name="Google Shape;263;p47"/>
          <p:cNvSpPr txBox="1">
            <a:spLocks noGrp="1"/>
          </p:cNvSpPr>
          <p:nvPr>
            <p:ph type="subTitle" idx="3"/>
          </p:nvPr>
        </p:nvSpPr>
        <p:spPr>
          <a:xfrm>
            <a:off x="6028553" y="3100176"/>
            <a:ext cx="2187984"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a:ea typeface="Arial"/>
                <a:cs typeface="Arial"/>
                <a:sym typeface="Arial"/>
              </a:rPr>
              <a:t>Products retailers sell as their own brands like </a:t>
            </a:r>
            <a:r>
              <a:rPr lang="en" dirty="0" err="1">
                <a:latin typeface="Arial"/>
                <a:ea typeface="Arial"/>
                <a:cs typeface="Arial"/>
                <a:sym typeface="Arial"/>
              </a:rPr>
              <a:t>Athleta</a:t>
            </a:r>
            <a:r>
              <a:rPr lang="en" dirty="0">
                <a:latin typeface="Arial"/>
                <a:ea typeface="Arial"/>
                <a:cs typeface="Arial"/>
                <a:sym typeface="Arial"/>
              </a:rPr>
              <a:t> activewear which is a Gap store brand</a:t>
            </a:r>
            <a:endParaRPr dirty="0">
              <a:latin typeface="Arial"/>
              <a:ea typeface="Arial"/>
              <a:cs typeface="Arial"/>
              <a:sym typeface="Arial"/>
            </a:endParaRPr>
          </a:p>
        </p:txBody>
      </p:sp>
      <p:sp>
        <p:nvSpPr>
          <p:cNvPr id="264" name="Google Shape;264;p47"/>
          <p:cNvSpPr txBox="1">
            <a:spLocks noGrp="1"/>
          </p:cNvSpPr>
          <p:nvPr>
            <p:ph type="title" idx="5"/>
          </p:nvPr>
        </p:nvSpPr>
        <p:spPr>
          <a:xfrm>
            <a:off x="1048447" y="2297707"/>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CORPORATE</a:t>
            </a:r>
            <a:endParaRPr b="1" dirty="0">
              <a:latin typeface="Arial"/>
              <a:ea typeface="Arial"/>
              <a:cs typeface="Arial"/>
              <a:sym typeface="Arial"/>
            </a:endParaRPr>
          </a:p>
        </p:txBody>
      </p:sp>
      <p:sp>
        <p:nvSpPr>
          <p:cNvPr id="265" name="Google Shape;265;p47"/>
          <p:cNvSpPr txBox="1">
            <a:spLocks noGrp="1"/>
          </p:cNvSpPr>
          <p:nvPr>
            <p:ph type="subTitle" idx="6"/>
          </p:nvPr>
        </p:nvSpPr>
        <p:spPr>
          <a:xfrm>
            <a:off x="1048447" y="3100176"/>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a:ea typeface="Arial"/>
                <a:cs typeface="Arial"/>
                <a:sym typeface="Arial"/>
              </a:rPr>
              <a:t>Represents an entire company or organization like Walt Disney or Apple</a:t>
            </a:r>
            <a:endParaRPr dirty="0">
              <a:latin typeface="Arial"/>
              <a:ea typeface="Arial"/>
              <a:cs typeface="Arial"/>
              <a:sym typeface="Arial"/>
            </a:endParaRPr>
          </a:p>
        </p:txBody>
      </p:sp>
      <p:cxnSp>
        <p:nvCxnSpPr>
          <p:cNvPr id="266" name="Google Shape;266;p47"/>
          <p:cNvCxnSpPr/>
          <p:nvPr/>
        </p:nvCxnSpPr>
        <p:spPr>
          <a:xfrm>
            <a:off x="4436097"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67" name="Google Shape;267;p47"/>
          <p:cNvCxnSpPr/>
          <p:nvPr/>
        </p:nvCxnSpPr>
        <p:spPr>
          <a:xfrm>
            <a:off x="6926150"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68" name="Google Shape;268;p47"/>
          <p:cNvCxnSpPr/>
          <p:nvPr/>
        </p:nvCxnSpPr>
        <p:spPr>
          <a:xfrm>
            <a:off x="1946050" y="2918630"/>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0" name="Google Shape;280;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1" name="Google Shape;281;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6" name="Picture 2">
            <a:extLst>
              <a:ext uri="{FF2B5EF4-FFF2-40B4-BE49-F238E27FC236}">
                <a16:creationId xmlns:a16="http://schemas.microsoft.com/office/drawing/2014/main" id="{04C2BDE4-9F3F-4945-AB39-FB7BEAAFF5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41037" y="1177172"/>
            <a:ext cx="1081819" cy="1048012"/>
          </a:xfrm>
          <a:prstGeom prst="rect">
            <a:avLst/>
          </a:prstGeom>
        </p:spPr>
      </p:pic>
      <p:pic>
        <p:nvPicPr>
          <p:cNvPr id="28" name="Picture 2">
            <a:extLst>
              <a:ext uri="{FF2B5EF4-FFF2-40B4-BE49-F238E27FC236}">
                <a16:creationId xmlns:a16="http://schemas.microsoft.com/office/drawing/2014/main" id="{05A30421-4422-4042-8C24-73CDB9EB4D6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031087" y="1185719"/>
            <a:ext cx="1081819" cy="1048012"/>
          </a:xfrm>
          <a:prstGeom prst="rect">
            <a:avLst/>
          </a:prstGeom>
        </p:spPr>
      </p:pic>
      <p:pic>
        <p:nvPicPr>
          <p:cNvPr id="29" name="Picture 2">
            <a:extLst>
              <a:ext uri="{FF2B5EF4-FFF2-40B4-BE49-F238E27FC236}">
                <a16:creationId xmlns:a16="http://schemas.microsoft.com/office/drawing/2014/main" id="{58221B2D-84E1-FC4E-B52F-E1A3BCE67F0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581635" y="1185719"/>
            <a:ext cx="1081819" cy="104801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BRAND MARKS </a:t>
            </a:r>
            <a:br>
              <a:rPr lang="en-US" b="1" dirty="0">
                <a:latin typeface="Arial"/>
                <a:ea typeface="Arial"/>
                <a:cs typeface="Arial"/>
                <a:sym typeface="Arial"/>
              </a:rPr>
            </a:br>
            <a:r>
              <a:rPr lang="en-US" b="1" dirty="0">
                <a:latin typeface="Arial"/>
                <a:ea typeface="Arial"/>
                <a:cs typeface="Arial"/>
                <a:sym typeface="Arial"/>
              </a:rPr>
              <a:t>AND LOGOS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4769391" y="814924"/>
            <a:ext cx="3757371"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a:t>
            </a:r>
            <a:r>
              <a:rPr lang="en-US" b="1" dirty="0">
                <a:solidFill>
                  <a:srgbClr val="FFC000"/>
                </a:solidFill>
                <a:latin typeface="Arial"/>
                <a:ea typeface="Arial"/>
                <a:cs typeface="Arial"/>
                <a:sym typeface="Arial"/>
              </a:rPr>
              <a:t>brand mark </a:t>
            </a:r>
            <a:r>
              <a:rPr lang="en-US" dirty="0">
                <a:latin typeface="Arial"/>
                <a:ea typeface="Arial"/>
                <a:cs typeface="Arial"/>
                <a:sym typeface="Arial"/>
              </a:rPr>
              <a:t>is a symbol, artwork, design element, or other visual that helps consumers to identify a company.  </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A </a:t>
            </a:r>
            <a:r>
              <a:rPr lang="en-US" dirty="0">
                <a:solidFill>
                  <a:srgbClr val="FFC000"/>
                </a:solidFill>
                <a:latin typeface="Arial"/>
                <a:ea typeface="Arial"/>
                <a:cs typeface="Arial"/>
                <a:sym typeface="Arial"/>
              </a:rPr>
              <a:t>logo</a:t>
            </a:r>
            <a:r>
              <a:rPr lang="en-US" dirty="0">
                <a:latin typeface="Arial"/>
                <a:ea typeface="Arial"/>
                <a:cs typeface="Arial"/>
                <a:sym typeface="Arial"/>
              </a:rPr>
              <a:t> is a graphic mark, emblem, or symbol used to aid and promote public identification and recognition. It may be of an abstract or figurative design or include the text of the name it represents as in a wordmark.</a:t>
            </a:r>
          </a:p>
        </p:txBody>
      </p:sp>
      <p:pic>
        <p:nvPicPr>
          <p:cNvPr id="4" name="Picture 3" descr="Logo, company name&#10;&#10;Description automatically generated">
            <a:extLst>
              <a:ext uri="{FF2B5EF4-FFF2-40B4-BE49-F238E27FC236}">
                <a16:creationId xmlns:a16="http://schemas.microsoft.com/office/drawing/2014/main" id="{46DF5ECD-D267-2F43-A6B7-07200CD0C94A}"/>
              </a:ext>
            </a:extLst>
          </p:cNvPr>
          <p:cNvPicPr>
            <a:picLocks noChangeAspect="1"/>
          </p:cNvPicPr>
          <p:nvPr/>
        </p:nvPicPr>
        <p:blipFill>
          <a:blip r:embed="rId4"/>
          <a:stretch>
            <a:fillRect/>
          </a:stretch>
        </p:blipFill>
        <p:spPr>
          <a:xfrm>
            <a:off x="938500" y="1656030"/>
            <a:ext cx="3219449" cy="2414587"/>
          </a:xfrm>
          <a:prstGeom prst="rect">
            <a:avLst/>
          </a:prstGeom>
        </p:spPr>
      </p:pic>
    </p:spTree>
    <p:extLst>
      <p:ext uri="{BB962C8B-B14F-4D97-AF65-F5344CB8AC3E}">
        <p14:creationId xmlns:p14="http://schemas.microsoft.com/office/powerpoint/2010/main" val="1674560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TRADEMARK</a:t>
            </a:r>
          </a:p>
        </p:txBody>
      </p:sp>
      <p:sp>
        <p:nvSpPr>
          <p:cNvPr id="172" name="Google Shape;172;p39"/>
          <p:cNvSpPr txBox="1">
            <a:spLocks noGrp="1"/>
          </p:cNvSpPr>
          <p:nvPr>
            <p:ph type="body" idx="1"/>
          </p:nvPr>
        </p:nvSpPr>
        <p:spPr>
          <a:xfrm>
            <a:off x="938500" y="1051800"/>
            <a:ext cx="4033550" cy="3039900"/>
          </a:xfrm>
          <a:prstGeom prst="rect">
            <a:avLst/>
          </a:prstGeom>
        </p:spPr>
        <p:txBody>
          <a:bodyPr spcFirstLastPara="1" wrap="square" lIns="91425" tIns="91425" rIns="91425" bIns="91425" anchor="t" anchorCtr="0">
            <a:noAutofit/>
          </a:bodyPr>
          <a:lstStyle/>
          <a:p>
            <a:pPr marL="0" lvl="0" indent="0">
              <a:buNone/>
            </a:pPr>
            <a:r>
              <a:rPr lang="en-US" sz="1800" dirty="0">
                <a:latin typeface="Arial"/>
                <a:ea typeface="Arial"/>
                <a:cs typeface="Arial"/>
                <a:sym typeface="Arial"/>
              </a:rPr>
              <a:t>When a brand name or trade name is registered through the federal government, it also becomes a </a:t>
            </a:r>
            <a:r>
              <a:rPr lang="en-US" sz="1800" b="1" dirty="0">
                <a:solidFill>
                  <a:srgbClr val="FFC000"/>
                </a:solidFill>
                <a:latin typeface="Arial"/>
                <a:ea typeface="Arial"/>
                <a:cs typeface="Arial"/>
                <a:sym typeface="Arial"/>
              </a:rPr>
              <a:t>trademark</a:t>
            </a:r>
            <a:r>
              <a:rPr lang="en-US" sz="1800" dirty="0">
                <a:latin typeface="Arial"/>
                <a:ea typeface="Arial"/>
                <a:cs typeface="Arial"/>
                <a:sym typeface="Arial"/>
              </a:rPr>
              <a:t>.  </a:t>
            </a:r>
          </a:p>
          <a:p>
            <a:pPr marL="0" lvl="0" indent="0">
              <a:buNone/>
            </a:pPr>
            <a:endParaRPr lang="en-US" sz="1800" dirty="0">
              <a:latin typeface="Arial"/>
              <a:ea typeface="Arial"/>
              <a:cs typeface="Arial"/>
              <a:sym typeface="Arial"/>
            </a:endParaRPr>
          </a:p>
          <a:p>
            <a:pPr marL="0" lvl="0" indent="0">
              <a:buNone/>
            </a:pPr>
            <a:r>
              <a:rPr lang="en-US" sz="1800" dirty="0">
                <a:latin typeface="Arial"/>
                <a:ea typeface="Arial"/>
                <a:cs typeface="Arial"/>
                <a:sym typeface="Arial"/>
              </a:rPr>
              <a:t>This legally identifies ownership of a registered brand or trade name and allows for the owner of the trademark to protect their brand.  That little “TM” symbol you see next to the logo of your favorite sports team?  That means it has been trademarked.</a:t>
            </a: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8" name="Picture 7" descr="Logo, company name&#10;&#10;Description automatically generated">
            <a:extLst>
              <a:ext uri="{FF2B5EF4-FFF2-40B4-BE49-F238E27FC236}">
                <a16:creationId xmlns:a16="http://schemas.microsoft.com/office/drawing/2014/main" id="{43C7AE6B-793B-C542-970C-1470E32552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7178" y="1541223"/>
            <a:ext cx="3129584" cy="2550477"/>
          </a:xfrm>
          <a:prstGeom prst="rect">
            <a:avLst/>
          </a:prstGeom>
        </p:spPr>
      </p:pic>
    </p:spTree>
    <p:extLst>
      <p:ext uri="{BB962C8B-B14F-4D97-AF65-F5344CB8AC3E}">
        <p14:creationId xmlns:p14="http://schemas.microsoft.com/office/powerpoint/2010/main" val="3836331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TRADEMARK</a:t>
            </a:r>
          </a:p>
        </p:txBody>
      </p:sp>
      <p:sp>
        <p:nvSpPr>
          <p:cNvPr id="172" name="Google Shape;172;p39"/>
          <p:cNvSpPr txBox="1">
            <a:spLocks noGrp="1"/>
          </p:cNvSpPr>
          <p:nvPr>
            <p:ph type="body" idx="1"/>
          </p:nvPr>
        </p:nvSpPr>
        <p:spPr>
          <a:xfrm>
            <a:off x="938500" y="1051800"/>
            <a:ext cx="4276438" cy="3039900"/>
          </a:xfrm>
          <a:prstGeom prst="rect">
            <a:avLst/>
          </a:prstGeom>
        </p:spPr>
        <p:txBody>
          <a:bodyPr spcFirstLastPara="1" wrap="square" lIns="91425" tIns="91425" rIns="91425" bIns="91425" anchor="t" anchorCtr="0">
            <a:noAutofit/>
          </a:bodyPr>
          <a:lstStyle/>
          <a:p>
            <a:pPr marL="0" lvl="0" indent="0">
              <a:buNone/>
            </a:pPr>
            <a:r>
              <a:rPr lang="en-US" sz="1800" dirty="0">
                <a:latin typeface="Arial"/>
                <a:ea typeface="Arial"/>
                <a:cs typeface="Arial"/>
                <a:sym typeface="Arial"/>
              </a:rPr>
              <a:t>In addition to logos and brand marks, words and phrases can also be trademarked.  Examples could include:</a:t>
            </a:r>
          </a:p>
          <a:p>
            <a:pPr marL="0" lvl="0" indent="0">
              <a:buNone/>
            </a:pPr>
            <a:endParaRPr lang="en-US" sz="1800" dirty="0">
              <a:latin typeface="Arial"/>
              <a:ea typeface="Arial"/>
              <a:cs typeface="Arial"/>
              <a:sym typeface="Arial"/>
            </a:endParaRPr>
          </a:p>
          <a:p>
            <a:pPr marL="0" lvl="0" indent="0">
              <a:buNone/>
            </a:pPr>
            <a:r>
              <a:rPr lang="en-US" sz="1800" dirty="0">
                <a:latin typeface="Arial"/>
                <a:ea typeface="Arial"/>
                <a:cs typeface="Arial"/>
                <a:sym typeface="Arial"/>
              </a:rPr>
              <a:t>NFL:  “Super Bowl”</a:t>
            </a:r>
          </a:p>
          <a:p>
            <a:pPr marL="0" lvl="0" indent="0">
              <a:buNone/>
            </a:pPr>
            <a:r>
              <a:rPr lang="en-US" sz="1800" dirty="0">
                <a:latin typeface="Arial"/>
                <a:ea typeface="Arial"/>
                <a:cs typeface="Arial"/>
                <a:sym typeface="Arial"/>
              </a:rPr>
              <a:t>NCAA: “March Madness”</a:t>
            </a:r>
          </a:p>
          <a:p>
            <a:pPr marL="0" lvl="0" indent="0">
              <a:buNone/>
            </a:pPr>
            <a:r>
              <a:rPr lang="en-US" sz="1800" dirty="0">
                <a:latin typeface="Arial"/>
                <a:ea typeface="Arial"/>
                <a:cs typeface="Arial"/>
                <a:sym typeface="Arial"/>
              </a:rPr>
              <a:t>Pat Riley:  “Three Peat”</a:t>
            </a:r>
          </a:p>
          <a:p>
            <a:pPr marL="0" lvl="0" indent="0">
              <a:buNone/>
            </a:pPr>
            <a:r>
              <a:rPr lang="en-US" sz="1800" dirty="0">
                <a:latin typeface="Arial"/>
                <a:ea typeface="Arial"/>
                <a:cs typeface="Arial"/>
                <a:sym typeface="Arial"/>
              </a:rPr>
              <a:t>Tom Brady:  “Tampa Brady” and “</a:t>
            </a:r>
            <a:r>
              <a:rPr lang="en-US" sz="1800" dirty="0" err="1">
                <a:latin typeface="Arial"/>
                <a:ea typeface="Arial"/>
                <a:cs typeface="Arial"/>
                <a:sym typeface="Arial"/>
              </a:rPr>
              <a:t>Tompa</a:t>
            </a:r>
            <a:r>
              <a:rPr lang="en-US" sz="1800" dirty="0">
                <a:latin typeface="Arial"/>
                <a:ea typeface="Arial"/>
                <a:cs typeface="Arial"/>
                <a:sym typeface="Arial"/>
              </a:rPr>
              <a:t> Bay”</a:t>
            </a:r>
          </a:p>
          <a:p>
            <a:pPr marL="0" lvl="0" indent="0">
              <a:buNone/>
            </a:pPr>
            <a:r>
              <a:rPr lang="en-US" sz="1800" dirty="0">
                <a:latin typeface="Arial"/>
                <a:ea typeface="Arial"/>
                <a:cs typeface="Arial"/>
                <a:sym typeface="Arial"/>
              </a:rPr>
              <a:t>Phil Mickelson:  “Hit Bombs”</a:t>
            </a:r>
          </a:p>
          <a:p>
            <a:pPr marL="0" lvl="0" indent="0">
              <a:buNone/>
            </a:pPr>
            <a:r>
              <a:rPr lang="en-US" sz="1800" dirty="0">
                <a:latin typeface="Arial"/>
                <a:ea typeface="Arial"/>
                <a:cs typeface="Arial"/>
                <a:sym typeface="Arial"/>
              </a:rPr>
              <a:t>Daniel Jones: ”Danny Dimes”</a:t>
            </a:r>
          </a:p>
          <a:p>
            <a:pPr marL="0" lvl="0" indent="0">
              <a:buNone/>
            </a:pPr>
            <a:endParaRPr lang="en-US" sz="1800" dirty="0">
              <a:latin typeface="Arial"/>
              <a:ea typeface="Arial"/>
              <a:cs typeface="Arial"/>
              <a:sym typeface="Arial"/>
            </a:endParaRP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9" name="Picture 4" descr="Amazon.com: Brady Buccaneers T Shirt Tampa Shirt Bucs Tshirt: Clothing">
            <a:extLst>
              <a:ext uri="{FF2B5EF4-FFF2-40B4-BE49-F238E27FC236}">
                <a16:creationId xmlns:a16="http://schemas.microsoft.com/office/drawing/2014/main" id="{7E4F802E-7A8F-A94B-BCBA-7EDD249A8D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3082" y="784497"/>
            <a:ext cx="1692918" cy="177337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Tom Brady's 'Tompa Bay' trademark opens the floodgates for jokes ...">
            <a:extLst>
              <a:ext uri="{FF2B5EF4-FFF2-40B4-BE49-F238E27FC236}">
                <a16:creationId xmlns:a16="http://schemas.microsoft.com/office/drawing/2014/main" id="{59119C93-AF4C-A442-95AD-FF29E457F6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491" y="2874185"/>
            <a:ext cx="2352271" cy="1323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3199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5"/>
        <p:cNvGrpSpPr/>
        <p:nvPr/>
      </p:nvGrpSpPr>
      <p:grpSpPr>
        <a:xfrm>
          <a:off x="0" y="0"/>
          <a:ext cx="0" cy="0"/>
          <a:chOff x="0" y="0"/>
          <a:chExt cx="0" cy="0"/>
        </a:xfrm>
      </p:grpSpPr>
      <p:sp>
        <p:nvSpPr>
          <p:cNvPr id="2267" name="Google Shape;2267;p6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SLOGANS</a:t>
            </a:r>
            <a:endParaRPr b="1" dirty="0">
              <a:latin typeface="Arial"/>
              <a:ea typeface="Arial"/>
              <a:cs typeface="Arial"/>
              <a:sym typeface="Arial"/>
            </a:endParaRPr>
          </a:p>
        </p:txBody>
      </p:sp>
      <p:cxnSp>
        <p:nvCxnSpPr>
          <p:cNvPr id="2268" name="Google Shape;2268;p6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77" name="Google Shape;2277;p6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78" name="Google Shape;2278;p6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a:ln>
                  <a:noFill/>
                </a:ln>
                <a:solidFill>
                  <a:srgbClr val="3D85C6"/>
                </a:solidFill>
                <a:effectLst/>
                <a:uLnTx/>
                <a:uFillTx/>
                <a:latin typeface="Oswald"/>
                <a:ea typeface="Oswald"/>
                <a:cs typeface="Oswald"/>
                <a:sym typeface="Oswald"/>
              </a:rPr>
              <a:t> </a:t>
            </a:r>
            <a:r>
              <a:rPr kumimoji="0" lang="en" sz="800" b="0" i="0" u="none" strike="noStrike" kern="0" cap="none" spc="0" normalizeH="0" baseline="0" noProof="0">
                <a:ln>
                  <a:noFill/>
                </a:ln>
                <a:solidFill>
                  <a:srgbClr val="3D85C6"/>
                </a:solidFill>
                <a:effectLst/>
                <a:uLnTx/>
                <a:uFillTx/>
                <a:latin typeface="Oswald"/>
                <a:ea typeface="Oswald"/>
                <a:cs typeface="Oswald"/>
                <a:sym typeface="Oswald"/>
              </a:rPr>
              <a:t>Copyright 2021. Sports Career Consulting, LLC.</a:t>
            </a:r>
            <a:endParaRPr kumimoji="0" sz="800" b="0" i="0" u="none" strike="noStrike" kern="0" cap="none" spc="0" normalizeH="0" baseline="0" noProof="0">
              <a:ln>
                <a:noFill/>
              </a:ln>
              <a:solidFill>
                <a:srgbClr val="3D85C6"/>
              </a:solidFill>
              <a:effectLst/>
              <a:uLnTx/>
              <a:uFillTx/>
              <a:latin typeface="Oswald"/>
              <a:ea typeface="Oswald"/>
              <a:cs typeface="Oswald"/>
              <a:sym typeface="Oswald"/>
            </a:endParaRPr>
          </a:p>
        </p:txBody>
      </p:sp>
      <p:sp>
        <p:nvSpPr>
          <p:cNvPr id="12" name="Google Shape;2266;p67">
            <a:extLst>
              <a:ext uri="{FF2B5EF4-FFF2-40B4-BE49-F238E27FC236}">
                <a16:creationId xmlns:a16="http://schemas.microsoft.com/office/drawing/2014/main" id="{BAA3E596-5A05-6347-9CE8-32F1DCA2694E}"/>
              </a:ext>
            </a:extLst>
          </p:cNvPr>
          <p:cNvSpPr txBox="1">
            <a:spLocks noGrp="1"/>
          </p:cNvSpPr>
          <p:nvPr>
            <p:ph type="subTitle" idx="1"/>
          </p:nvPr>
        </p:nvSpPr>
        <p:spPr>
          <a:xfrm>
            <a:off x="1026200" y="1129249"/>
            <a:ext cx="71793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a:t>
            </a:r>
            <a:r>
              <a:rPr lang="en-US" b="1" dirty="0">
                <a:latin typeface="Arial"/>
                <a:ea typeface="Arial"/>
                <a:cs typeface="Arial"/>
                <a:sym typeface="Arial"/>
              </a:rPr>
              <a:t>slogan</a:t>
            </a:r>
            <a:r>
              <a:rPr lang="en-US" dirty="0">
                <a:latin typeface="Arial"/>
                <a:ea typeface="Arial"/>
                <a:cs typeface="Arial"/>
                <a:sym typeface="Arial"/>
              </a:rPr>
              <a:t> is a short, memorable catch phrases used in advertising campaigns designed to create product affiliations among consumers.</a:t>
            </a:r>
          </a:p>
        </p:txBody>
      </p:sp>
      <p:pic>
        <p:nvPicPr>
          <p:cNvPr id="1026" name="Picture 2" descr="DicksSportingGoods-logo | Carol Stream Park District">
            <a:extLst>
              <a:ext uri="{FF2B5EF4-FFF2-40B4-BE49-F238E27FC236}">
                <a16:creationId xmlns:a16="http://schemas.microsoft.com/office/drawing/2014/main" id="{5D6A6D12-916E-3449-9D99-5233E8CED2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0772" y="2210062"/>
            <a:ext cx="3882456" cy="20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183477"/>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972</Words>
  <Application>Microsoft Macintosh PowerPoint</Application>
  <PresentationFormat>On-screen Show (16:9)</PresentationFormat>
  <Paragraphs>93</Paragraphs>
  <Slides>17</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Montserrat</vt:lpstr>
      <vt:lpstr>Oswald</vt:lpstr>
      <vt:lpstr>Futuristic Background by Slidesgo</vt:lpstr>
      <vt:lpstr>1_Futuristic Background by Slidesgo</vt:lpstr>
      <vt:lpstr>BRANDING</vt:lpstr>
      <vt:lpstr>BRANDING</vt:lpstr>
      <vt:lpstr>BRANDING</vt:lpstr>
      <vt:lpstr>TIME OUT!</vt:lpstr>
      <vt:lpstr>BRAND TYPES</vt:lpstr>
      <vt:lpstr>BRAND MARKS  AND LOGOS</vt:lpstr>
      <vt:lpstr>TRADEMARK</vt:lpstr>
      <vt:lpstr>TRADEMARK</vt:lpstr>
      <vt:lpstr>SLOGANS</vt:lpstr>
      <vt:lpstr>SLOGANS</vt:lpstr>
      <vt:lpstr>SLOGANS</vt:lpstr>
      <vt:lpstr>SLOGANS:  NBA HASHTAGS</vt:lpstr>
      <vt:lpstr>TIME OUT!</vt:lpstr>
      <vt:lpstr>PROTECTING THE BRAND</vt:lpstr>
      <vt:lpstr>$18,000</vt:lpstr>
      <vt:lpstr>PROTECTING THE BRAND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MARKETING MIX</dc:title>
  <dc:creator>Kelly, Bob</dc:creator>
  <cp:lastModifiedBy>Chris Lindauer</cp:lastModifiedBy>
  <cp:revision>14</cp:revision>
  <dcterms:modified xsi:type="dcterms:W3CDTF">2021-08-17T22:48:03Z</dcterms:modified>
</cp:coreProperties>
</file>