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684" r:id="rId2"/>
  </p:sldMasterIdLst>
  <p:notesMasterIdLst>
    <p:notesMasterId r:id="rId18"/>
  </p:notesMasterIdLst>
  <p:sldIdLst>
    <p:sldId id="256" r:id="rId3"/>
    <p:sldId id="344" r:id="rId4"/>
    <p:sldId id="354" r:id="rId5"/>
    <p:sldId id="355" r:id="rId6"/>
    <p:sldId id="356" r:id="rId7"/>
    <p:sldId id="357" r:id="rId8"/>
    <p:sldId id="358" r:id="rId9"/>
    <p:sldId id="359" r:id="rId10"/>
    <p:sldId id="361" r:id="rId11"/>
    <p:sldId id="360" r:id="rId12"/>
    <p:sldId id="363" r:id="rId13"/>
    <p:sldId id="364" r:id="rId14"/>
    <p:sldId id="365" r:id="rId15"/>
    <p:sldId id="266" r:id="rId16"/>
    <p:sldId id="337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12"/>
    <p:restoredTop sz="94694"/>
  </p:normalViewPr>
  <p:slideViewPr>
    <p:cSldViewPr snapToGrid="0">
      <p:cViewPr varScale="1">
        <p:scale>
          <a:sx n="111" d="100"/>
          <a:sy n="111" d="100"/>
        </p:scale>
        <p:origin x="216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Google Shape;2263;g7f9262ee2f_0_26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4" name="Google Shape;2264;g7f9262ee2f_0_26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3093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8372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3479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615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b83842902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b83842902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4084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4306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891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632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757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8080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013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9679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Google Shape;2263;g7f9262ee2f_0_26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4" name="Google Shape;2264;g7f9262ee2f_0_26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194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96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4872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4351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534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257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670528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Big 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dist="19050" dir="5400000" algn="bl" rotWithShape="0">
              <a:srgbClr val="76A5AF">
                <a:alpha val="88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6539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1859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178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1_Big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168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032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785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199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511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Title + Two List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4420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5539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Three Number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title" hasCustomPrompt="1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title" idx="2" hasCustomPrompt="1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 idx="4" hasCustomPrompt="1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11901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Title + Six Columns  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5713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 + Four Columns 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048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078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12531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4738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One Colum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4795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33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0590442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30633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 + lis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35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3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308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0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6397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549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6096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637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34" Type="http://schemas.openxmlformats.org/officeDocument/2006/relationships/image" Target="../media/image1.jpg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35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3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33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70474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  <p:sldLayoutId id="2147483712" r:id="rId26"/>
    <p:sldLayoutId id="2147483713" r:id="rId27"/>
    <p:sldLayoutId id="2147483714" r:id="rId28"/>
    <p:sldLayoutId id="2147483715" r:id="rId29"/>
    <p:sldLayoutId id="2147483716" r:id="rId30"/>
    <p:sldLayoutId id="2147483717" r:id="rId31"/>
    <p:sldLayoutId id="2147483718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9.xml"/><Relationship Id="rId1" Type="http://schemas.openxmlformats.org/officeDocument/2006/relationships/video" Target="https://www.youtube.com/embed/EmGrVPBFRz4?feature=oembe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047505" y="1927050"/>
            <a:ext cx="5048989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LICENSING PROCESS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6.4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7" name="Google Shape;2277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8" name="Google Shape;2278;p6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" name="Google Shape;2266;p67">
            <a:extLst>
              <a:ext uri="{FF2B5EF4-FFF2-40B4-BE49-F238E27FC236}">
                <a16:creationId xmlns:a16="http://schemas.microsoft.com/office/drawing/2014/main" id="{BAA3E596-5A05-6347-9CE8-32F1DCA2694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97712" y="3504859"/>
            <a:ext cx="8148576" cy="13842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When you hear a Missy Elliot or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Busta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Rhymes song while watching a Doritos/Mtn Dew advertisement during the Super Bowl, the brand likely invested a significant sum of money for the rights in a licensing fee for the rights to use the song in a commercial.</a:t>
            </a:r>
          </a:p>
        </p:txBody>
      </p:sp>
      <p:pic>
        <p:nvPicPr>
          <p:cNvPr id="5" name="Online Media 4" descr="Peter Dinklage vs. Morgan Freeman rap battle">
            <a:hlinkClick r:id="" action="ppaction://media"/>
            <a:extLst>
              <a:ext uri="{FF2B5EF4-FFF2-40B4-BE49-F238E27FC236}">
                <a16:creationId xmlns:a16="http://schemas.microsoft.com/office/drawing/2014/main" id="{A26082F3-496C-6E4B-9ED6-6FC0A88A908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872545" y="254375"/>
            <a:ext cx="5398909" cy="305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7522594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Counterfeit products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are fake or unauthorized replicas of the real, actual brand-name product.  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Typically, these products are made with cheaper materials and are of lower quality and sold at a much lower price point.  Because of high demand for licensed products and the wide distribution channels, both licensees and licensors are forced to deal with rampant counterfeiting.  </a:t>
            </a: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 descr="A red license plate&#10;&#10;Description automatically generated with medium confidence">
            <a:extLst>
              <a:ext uri="{FF2B5EF4-FFF2-40B4-BE49-F238E27FC236}">
                <a16:creationId xmlns:a16="http://schemas.microsoft.com/office/drawing/2014/main" id="{6ED15B7D-EB30-7944-A565-B75EB7C4D4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14" t="14056" r="6047" b="12948"/>
          <a:stretch/>
        </p:blipFill>
        <p:spPr>
          <a:xfrm>
            <a:off x="2734476" y="3426106"/>
            <a:ext cx="3272286" cy="122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23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13846"/>
            <a:ext cx="4362705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To protect against counterfeiting, licensors often make sure to include a special tag or label that communicates to consumers that what they are purchasing is an “officially licensed” product.  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Many collegiate athletic programs have information online that encourages fans to "look for the label" when shopping for their favorite team-branded gear.</a:t>
            </a: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26" name="Picture 2" descr="Tiger Fans Should Look for Officially Licensed Merchandise">
            <a:extLst>
              <a:ext uri="{FF2B5EF4-FFF2-40B4-BE49-F238E27FC236}">
                <a16:creationId xmlns:a16="http://schemas.microsoft.com/office/drawing/2014/main" id="{A78F6959-CEDA-404F-A374-AF327F197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8" y="1003798"/>
            <a:ext cx="2206332" cy="31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05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IMPACT ON CONSUMERS</a:t>
            </a: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403355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Licensing impacts you as a consumer more than just because of a risk of purchasing counterfeit goods.  </a:t>
            </a:r>
          </a:p>
          <a:p>
            <a:pPr marL="0" lvl="0" indent="0"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Because sellers inherit a higher cost to create products after paying licensing fees or royalties, that cost is passed along to you, the consumer.  If a product is officially licensed, you (as a consumer) will spend more than you would for the same product that didn’t carry a label as officially-licensed merchandise.</a:t>
            </a:r>
          </a:p>
          <a:p>
            <a:pPr marL="0" lvl="0" indent="0">
              <a:buNone/>
            </a:pPr>
            <a:br>
              <a:rPr lang="en-US" sz="1800" dirty="0">
                <a:latin typeface="Arial"/>
                <a:ea typeface="Arial"/>
                <a:cs typeface="Arial"/>
                <a:sym typeface="Arial"/>
              </a:rPr>
            </a:br>
            <a:br>
              <a:rPr lang="en-US" sz="1800" dirty="0">
                <a:latin typeface="Arial"/>
                <a:ea typeface="Arial"/>
                <a:cs typeface="Arial"/>
                <a:sym typeface="Arial"/>
              </a:rPr>
            </a:b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4E41EA57-6054-944E-9514-D62543E76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577150" y="1734218"/>
            <a:ext cx="3000772" cy="235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8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8"/>
          <p:cNvSpPr txBox="1">
            <a:spLocks noGrp="1"/>
          </p:cNvSpPr>
          <p:nvPr>
            <p:ph type="title" idx="6"/>
          </p:nvPr>
        </p:nvSpPr>
        <p:spPr>
          <a:xfrm>
            <a:off x="192030" y="1455258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Profit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48"/>
          <p:cNvSpPr txBox="1">
            <a:spLocks noGrp="1"/>
          </p:cNvSpPr>
          <p:nvPr>
            <p:ph type="subTitle" idx="1"/>
          </p:nvPr>
        </p:nvSpPr>
        <p:spPr>
          <a:xfrm>
            <a:off x="3048391" y="2358542"/>
            <a:ext cx="2505899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Trained sales staff and effective promotion are the keys to higher sales volumes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48"/>
          <p:cNvSpPr txBox="1">
            <a:spLocks noGrp="1"/>
          </p:cNvSpPr>
          <p:nvPr>
            <p:ph type="subTitle" idx="3"/>
          </p:nvPr>
        </p:nvSpPr>
        <p:spPr>
          <a:xfrm>
            <a:off x="5833642" y="2358542"/>
            <a:ext cx="3102014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It is important to copyright or trademark all names, logos, or slogans associated with the product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48"/>
          <p:cNvSpPr txBox="1">
            <a:spLocks noGrp="1"/>
          </p:cNvSpPr>
          <p:nvPr>
            <p:ph type="subTitle" idx="5"/>
          </p:nvPr>
        </p:nvSpPr>
        <p:spPr>
          <a:xfrm>
            <a:off x="208345" y="2358542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Determine price points that will establish higher profit margins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8"/>
          <p:cNvSpPr txBox="1">
            <a:spLocks noGrp="1"/>
          </p:cNvSpPr>
          <p:nvPr>
            <p:ph type="title" idx="7"/>
          </p:nvPr>
        </p:nvSpPr>
        <p:spPr>
          <a:xfrm>
            <a:off x="3338847" y="1455417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Promotion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48"/>
          <p:cNvSpPr txBox="1">
            <a:spLocks noGrp="1"/>
          </p:cNvSpPr>
          <p:nvPr>
            <p:ph type="title" idx="8"/>
          </p:nvPr>
        </p:nvSpPr>
        <p:spPr>
          <a:xfrm>
            <a:off x="6343589" y="1455258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Arial"/>
                <a:ea typeface="Arial"/>
                <a:cs typeface="Arial"/>
                <a:sym typeface="Arial"/>
              </a:rPr>
              <a:t>Protection</a:t>
            </a:r>
            <a:endParaRPr sz="2400"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48"/>
          <p:cNvCxnSpPr/>
          <p:nvPr/>
        </p:nvCxnSpPr>
        <p:spPr>
          <a:xfrm>
            <a:off x="1047370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77" name="Google Shape;277;p48"/>
          <p:cNvCxnSpPr/>
          <p:nvPr/>
        </p:nvCxnSpPr>
        <p:spPr>
          <a:xfrm>
            <a:off x="4104570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78" name="Google Shape;278;p48"/>
          <p:cNvCxnSpPr/>
          <p:nvPr/>
        </p:nvCxnSpPr>
        <p:spPr>
          <a:xfrm>
            <a:off x="7186049" y="2218969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80" name="Google Shape;28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2" name="Google Shape;282;p48"/>
          <p:cNvSpPr txBox="1">
            <a:spLocks noGrp="1"/>
          </p:cNvSpPr>
          <p:nvPr>
            <p:ph type="title" idx="6"/>
          </p:nvPr>
        </p:nvSpPr>
        <p:spPr>
          <a:xfrm>
            <a:off x="605075" y="369988"/>
            <a:ext cx="54864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latin typeface="Arial"/>
                <a:ea typeface="Arial"/>
                <a:cs typeface="Arial"/>
                <a:sym typeface="Arial"/>
              </a:rPr>
              <a:t>3 P’S OF LICENSING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48"/>
          <p:cNvCxnSpPr/>
          <p:nvPr/>
        </p:nvCxnSpPr>
        <p:spPr>
          <a:xfrm>
            <a:off x="681275" y="3097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84" name="Google Shape;284;p48"/>
          <p:cNvSpPr txBox="1"/>
          <p:nvPr/>
        </p:nvSpPr>
        <p:spPr>
          <a:xfrm>
            <a:off x="589293" y="834894"/>
            <a:ext cx="7821296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n-US" sz="1600" dirty="0">
                <a:solidFill>
                  <a:schemeClr val="lt1"/>
                </a:solidFill>
              </a:rPr>
              <a:t>To maximize sales of licensed merchandise, both the licensee and licensor must pay careful attention to the 3 P’s of licensing: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DBCD1A3-7E89-B843-A596-250DAC3FD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887649" y="3331048"/>
            <a:ext cx="708392" cy="1232960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FD23C6DC-5A06-8B46-89FA-CE582ED21A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7030453" y="3674089"/>
            <a:ext cx="708392" cy="708392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013D2316-31A8-5F47-ADB8-9D80D23DC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3857540" y="3616963"/>
            <a:ext cx="887600" cy="82324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4629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Several factors influence the appeal of licensing: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Intangibility of sports</a:t>
            </a:r>
          </a:p>
          <a:p>
            <a:pPr marL="342900" lvl="0">
              <a:buFont typeface="+mj-lt"/>
              <a:buAutoNum type="arabicParenR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Consumer affinity for their favorite teams, leagues, celebrities and/or brands</a:t>
            </a:r>
          </a:p>
          <a:p>
            <a:pPr marL="342900" lvl="0">
              <a:buFont typeface="+mj-lt"/>
              <a:buAutoNum type="arabicParenR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Brand awareness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3" name="Picture 2" descr="A picture containing text, sign, red, close&#10;&#10;Description automatically generated">
            <a:extLst>
              <a:ext uri="{FF2B5EF4-FFF2-40B4-BE49-F238E27FC236}">
                <a16:creationId xmlns:a16="http://schemas.microsoft.com/office/drawing/2014/main" id="{E61C80FA-DCC6-5444-9460-9C571C36A4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668" b="14757"/>
          <a:stretch/>
        </p:blipFill>
        <p:spPr>
          <a:xfrm>
            <a:off x="5307385" y="1696776"/>
            <a:ext cx="3045429" cy="174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5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Licensing provides greater profit, promotion, and legal protection for the licensor.  The licensor approves the product and collects the licensing fees and royalties.  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For example, Warner Brothers grants permission, for a hefty fee, to Electronic Arts to use the Harry Potter character for the development of video games.  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Yet in the business of licensing, both licensees and licensors see some advantages and disadvantages.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66454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Licensees enjoy a wide variety of benefits: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Positive association with the sports or entertainment property 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Greater levels of brand awareness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Help to build brand equity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Receive initial distribution with retailers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Expanded and improved shelf space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May be able to charge higher prices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Potential to lower advertising and promotional costs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possibility of success and profitability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Connection with an athlete, sports team, entertainer, or corporation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LICENSEE 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29263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Those benefits, however, come with a certain amount of risk: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Athlete, league, celebrity, organization or sport may fall into disfavor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Success depends on athlete/celebrity performance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Styles change quickly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Royalties and licensing fees can be expensive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Manufacturing costs and risks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Competition can drive up costs associated with licensing fees 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Competition can have a negative impact on market share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LICENSEE DISADVANTAGES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136116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Licensors also enjoy a wide variety of benefits: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Expansion into new markets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 its brand equity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Minimized risk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Enhanced company image and publicity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profit from fees and royalties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Increased brand awareness or recognition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LICENSOR 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6576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Like licensees, there is some risk for licensors as well: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May lose some control over the elements of the marketing mix when an outside party sells products connected to the licensor's brand</a:t>
            </a:r>
          </a:p>
          <a:p>
            <a:pPr marL="342900" lvl="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Potential for licensee’s manufactured products to be of poor quality, potentially creating a negative perception of the licensor’s brand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LICENSOR DISADVANTAGES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4326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Licensees pay a licensing fee</a:t>
            </a:r>
          </a:p>
          <a:p>
            <a:pPr marL="342900" lvl="0">
              <a:buFont typeface="+mj-lt"/>
              <a:buAutoNum type="arabicParenR"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Fees include the ability to use specific logos, slogans or other trademarked images for use in the creation of company products</a:t>
            </a:r>
          </a:p>
          <a:p>
            <a:pPr marL="342900" lvl="0">
              <a:buFont typeface="+mj-lt"/>
              <a:buAutoNum type="arabicParenR"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+mj-lt"/>
              <a:buAutoNum type="arabicParenR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Licensees take on production issues and assume the risk by manufacturing products</a:t>
            </a: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2267;p67">
            <a:extLst>
              <a:ext uri="{FF2B5EF4-FFF2-40B4-BE49-F238E27FC236}">
                <a16:creationId xmlns:a16="http://schemas.microsoft.com/office/drawing/2014/main" id="{6B0960B5-4F45-6D4C-BB14-11C3F110B8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607575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STEPS IN THE LICENSING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Google Shape;2268;p67">
            <a:extLst>
              <a:ext uri="{FF2B5EF4-FFF2-40B4-BE49-F238E27FC236}">
                <a16:creationId xmlns:a16="http://schemas.microsoft.com/office/drawing/2014/main" id="{44F56271-D3FC-3C44-AD3A-AC5732723057}"/>
              </a:ext>
            </a:extLst>
          </p:cNvPr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851284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Google Shape;2267;p6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LICENSING IN MUSIC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8" name="Google Shape;2268;p6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277" name="Google Shape;2277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8" name="Google Shape;2278;p6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" name="Google Shape;188;p41">
            <a:extLst>
              <a:ext uri="{FF2B5EF4-FFF2-40B4-BE49-F238E27FC236}">
                <a16:creationId xmlns:a16="http://schemas.microsoft.com/office/drawing/2014/main" id="{A00B2E2F-3C1F-0945-8F6A-EAFB2545FB9A}"/>
              </a:ext>
            </a:extLst>
          </p:cNvPr>
          <p:cNvSpPr txBox="1">
            <a:spLocks/>
          </p:cNvSpPr>
          <p:nvPr/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Examples of music licensing are all around us:</a:t>
            </a:r>
          </a:p>
          <a:p>
            <a:pPr mar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Listening to the radio 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Watching a movie and hearing music during a particular scene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Listening to music on Spotify online  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Hearing music in a restaurant or store 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Watching American Idol contestants perform hit songs from various recording artists</a:t>
            </a:r>
          </a:p>
        </p:txBody>
      </p:sp>
    </p:spTree>
    <p:extLst>
      <p:ext uri="{BB962C8B-B14F-4D97-AF65-F5344CB8AC3E}">
        <p14:creationId xmlns:p14="http://schemas.microsoft.com/office/powerpoint/2010/main" val="2874848947"/>
      </p:ext>
    </p:extLst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913</Words>
  <Application>Microsoft Macintosh PowerPoint</Application>
  <PresentationFormat>On-screen Show (16:9)</PresentationFormat>
  <Paragraphs>103</Paragraphs>
  <Slides>15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Montserrat</vt:lpstr>
      <vt:lpstr>Oswald</vt:lpstr>
      <vt:lpstr>Futuristic Background by Slidesgo</vt:lpstr>
      <vt:lpstr>1_Futuristic Background by Slidesgo</vt:lpstr>
      <vt:lpstr>LICENSING PROCESS</vt:lpstr>
      <vt:lpstr>LICENSING</vt:lpstr>
      <vt:lpstr>LICENSING PROCESS</vt:lpstr>
      <vt:lpstr>LICENSEE ADVANTAGES</vt:lpstr>
      <vt:lpstr>LICENSEE DISADVANTAGES</vt:lpstr>
      <vt:lpstr>LICENSOR ADVANTAGES</vt:lpstr>
      <vt:lpstr>LICENSOR DISADVANTAGES</vt:lpstr>
      <vt:lpstr>STEPS IN THE LICENSING PROCESS</vt:lpstr>
      <vt:lpstr>LICENSING IN MUSIC</vt:lpstr>
      <vt:lpstr>PowerPoint Presentation</vt:lpstr>
      <vt:lpstr>LICENSING IMPACT ON CONSUMERS</vt:lpstr>
      <vt:lpstr>LICENSING IMPACT ON CONSUMERS</vt:lpstr>
      <vt:lpstr>LICENSING IMPACT ON CONSUMERS</vt:lpstr>
      <vt:lpstr>Profit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MARKETING MIX</dc:title>
  <dc:creator>Kelly, Bob</dc:creator>
  <cp:lastModifiedBy>Chris Lindauer</cp:lastModifiedBy>
  <cp:revision>17</cp:revision>
  <dcterms:modified xsi:type="dcterms:W3CDTF">2021-08-20T19:17:34Z</dcterms:modified>
</cp:coreProperties>
</file>