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7"/>
  </p:notesMasterIdLst>
  <p:sldIdLst>
    <p:sldId id="256" r:id="rId3"/>
    <p:sldId id="354" r:id="rId4"/>
    <p:sldId id="343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3" r:id="rId13"/>
    <p:sldId id="347" r:id="rId14"/>
    <p:sldId id="364" r:id="rId15"/>
    <p:sldId id="337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786499-A691-4837-8752-AE60FA23A306}">
  <a:tblStyle styleId="{0E786499-A691-4837-8752-AE60FA23A3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2"/>
    <p:restoredTop sz="94704"/>
  </p:normalViewPr>
  <p:slideViewPr>
    <p:cSldViewPr snapToGrid="0">
      <p:cViewPr varScale="1">
        <p:scale>
          <a:sx n="173" d="100"/>
          <a:sy n="173" d="100"/>
        </p:scale>
        <p:origin x="184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607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196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2976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Google Shape;14615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6" name="Google Shape;14616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084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4306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3969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438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4289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8501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8839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2711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7f9262ee2f_0_26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1" name="Google Shape;2101;g7f9262ee2f_0_26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08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49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609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6371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8962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487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4351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534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257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70528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653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1859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178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1_Big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16869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0322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7855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990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4511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Title + Two Lis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4420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5539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Three Number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1190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Title + Six Columns  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57136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 + Four Columns 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90481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12531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4738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47952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590442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3063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 + lis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0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200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827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308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43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39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image" Target="../media/image1.jpg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75" r:id="rId4"/>
    <p:sldLayoutId id="2147483719" r:id="rId5"/>
    <p:sldLayoutId id="214748372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474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JgPWGIIzQz8?start=2&amp;feature=oembed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2047505" y="1927050"/>
            <a:ext cx="5048989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MERCHANDISING</a:t>
            </a: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dirty="0">
                <a:latin typeface="Arial"/>
                <a:ea typeface="Arial"/>
                <a:cs typeface="Arial"/>
                <a:sym typeface="Arial"/>
              </a:rPr>
              <a:t>LESSON 6.5</a:t>
            </a:r>
            <a:endParaRPr sz="2200" b="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2021.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15921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1600" u="sng" dirty="0">
                <a:latin typeface="Arial"/>
                <a:ea typeface="Arial"/>
                <a:cs typeface="Arial"/>
                <a:sym typeface="Arial"/>
              </a:rPr>
              <a:t>Advantages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to e-commerce:</a:t>
            </a:r>
          </a:p>
          <a:p>
            <a:pPr marL="0" lv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Easier to control inventory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Opportunity to offer exclusive merchandise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Opportunities to reach out-of-market consumers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ONLINE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7" name="Google Shape;188;p41">
            <a:extLst>
              <a:ext uri="{FF2B5EF4-FFF2-40B4-BE49-F238E27FC236}">
                <a16:creationId xmlns:a16="http://schemas.microsoft.com/office/drawing/2014/main" id="{181BAA5B-423A-9B49-A93C-9217D31320A4}"/>
              </a:ext>
            </a:extLst>
          </p:cNvPr>
          <p:cNvSpPr txBox="1">
            <a:spLocks/>
          </p:cNvSpPr>
          <p:nvPr/>
        </p:nvSpPr>
        <p:spPr>
          <a:xfrm>
            <a:off x="585488" y="2640625"/>
            <a:ext cx="7211626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600" u="sng" dirty="0">
                <a:latin typeface="Arial"/>
                <a:ea typeface="Arial"/>
                <a:cs typeface="Arial"/>
                <a:sym typeface="Arial"/>
              </a:rPr>
              <a:t>Disadvantages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to e-commerce:</a:t>
            </a:r>
          </a:p>
          <a:p>
            <a:pPr mar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Security concerns in making transactions online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Potentially higher distribution (delivery) costs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Consumers inability to touch, feel or “test-drive” products before buying can be a deterrent and lead to higher return rates</a:t>
            </a:r>
          </a:p>
        </p:txBody>
      </p:sp>
    </p:spTree>
    <p:extLst>
      <p:ext uri="{BB962C8B-B14F-4D97-AF65-F5344CB8AC3E}">
        <p14:creationId xmlns:p14="http://schemas.microsoft.com/office/powerpoint/2010/main" val="582551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388558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OMNICHANNEL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188;p41">
            <a:extLst>
              <a:ext uri="{FF2B5EF4-FFF2-40B4-BE49-F238E27FC236}">
                <a16:creationId xmlns:a16="http://schemas.microsoft.com/office/drawing/2014/main" id="{8263FD4F-0373-3146-BCBB-529253EAE46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Following the team’s relocation and subsequent rebrand (the Mobile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BayBears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became the Rocket City Trash Pandas) upon their move to Huntsville, Alabama, the franchise set a sales record when they sold $2 million in licensed merchandise.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team’s original retail location was too small to handle the number of visitors and they were forced to move to a new location. </a:t>
            </a:r>
          </a:p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Nearly 76% of all Trash Pandas merchandise was sold at the team’s brick and mortar store.</a:t>
            </a:r>
          </a:p>
        </p:txBody>
      </p:sp>
    </p:spTree>
    <p:extLst>
      <p:ext uri="{BB962C8B-B14F-4D97-AF65-F5344CB8AC3E}">
        <p14:creationId xmlns:p14="http://schemas.microsoft.com/office/powerpoint/2010/main" val="3401833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>
            <a:spLocks noGrp="1"/>
          </p:cNvSpPr>
          <p:nvPr>
            <p:ph type="title"/>
          </p:nvPr>
        </p:nvSpPr>
        <p:spPr>
          <a:xfrm>
            <a:off x="1805525" y="402175"/>
            <a:ext cx="5443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OUT!</a:t>
            </a:r>
            <a:endParaRPr sz="3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801737" y="1547550"/>
            <a:ext cx="7451075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Now that you have learned about merchandising and the merchandise sales process, review the video on the next slide and consider the following questions: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How do the Trash Pandas benefit from offering merchandise both online and at a brick-and-mortar team store?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Why is promotion important if the team hopes to maximize sales of merchandise?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Why is licensing important to a team like the Trash Pandas?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1" name="Google Shape;19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425" y="128150"/>
            <a:ext cx="1145575" cy="116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388558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" name="Online Media 3" descr="Pandas Shopping Network: Episode 1">
            <a:hlinkClick r:id="" action="ppaction://media"/>
            <a:extLst>
              <a:ext uri="{FF2B5EF4-FFF2-40B4-BE49-F238E27FC236}">
                <a16:creationId xmlns:a16="http://schemas.microsoft.com/office/drawing/2014/main" id="{68FBDFF1-4A2F-BD4B-96E3-A8C99036FC5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51820" y="1061884"/>
            <a:ext cx="5716632" cy="322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19" name="Google Shape;14619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20" name="Google Shape;14620;p9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94A538-E812-48E8-9A7A-656E1701A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70" y="2300949"/>
            <a:ext cx="235326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98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4629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Types of merchandising: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In-house merchandising </a:t>
            </a:r>
          </a:p>
          <a:p>
            <a:pPr marL="342900" lvl="0">
              <a:buFont typeface="+mj-lt"/>
              <a:buAutoNum type="arabicParenR"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</a:p>
          <a:p>
            <a:pPr marL="342900" lvl="0">
              <a:buFont typeface="+mj-lt"/>
              <a:buAutoNum type="arabicParenR"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Online merchandising 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" name="Picture 2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90B145D6-A683-3742-8C75-E65EB5F4E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753" y="1249256"/>
            <a:ext cx="3521747" cy="233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1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IN-HOUSE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00548" y="1041163"/>
            <a:ext cx="7627227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When the demand for licensed products is minimal, an organization may choose to handle their merchandising in-house.  </a:t>
            </a:r>
          </a:p>
          <a:p>
            <a:pPr marL="0" indent="0"/>
            <a:endParaRPr lang="en-US" b="1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In-house merchandising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refers to managing the merchandising process within the organization itself, rather than outsourcing or acquiring licenses.  </a:t>
            </a:r>
          </a:p>
          <a:p>
            <a:pPr mar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key benefit to this type of merchandising is the probability of </a:t>
            </a:r>
            <a:r>
              <a:rPr lang="en-US" u="sng" dirty="0">
                <a:latin typeface="Arial"/>
                <a:ea typeface="Arial"/>
                <a:cs typeface="Arial"/>
                <a:sym typeface="Arial"/>
              </a:rPr>
              <a:t>increased profits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indent="0"/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endParaRPr lang="en-US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0823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Steps in the in-house merchandising process: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Design the logo and slogan or tagline (if it is not already available)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Determine merchandise type, quality and quantity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Interview local merchants (vendors) and select the company that can best fit the organization’s needs (on the basis of quality, type, quantity, pricing etc.)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Determine distribution outlets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Train sales staff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Prepare on-site merchandising strategies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IN-HOUSE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346486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170633" y="1417427"/>
            <a:ext cx="3318933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On-site merchandising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refers to the process of selling licensed goods at the physical location of the event. </a:t>
            </a:r>
          </a:p>
          <a:p>
            <a:pPr mar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primary purpose is to maximize income for a sports or entertainment event.</a:t>
            </a: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endParaRPr lang="en-US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Carolina Panthers Team Store | Carolina Panthers - Panthers.com">
            <a:extLst>
              <a:ext uri="{FF2B5EF4-FFF2-40B4-BE49-F238E27FC236}">
                <a16:creationId xmlns:a16="http://schemas.microsoft.com/office/drawing/2014/main" id="{37621ADB-7E48-5243-8702-135D71C0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47" y="1599168"/>
            <a:ext cx="3412105" cy="204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800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Four key considerations for a successful on-site merchandising plan: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location of where the merchandise is being sold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physical layout and appeal of where the merchandise is being sold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How well the sales operation is performed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appeal of the merchandise or product itself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428427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Best practices for selling on-site merchandise: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heaviest traffic for merchandising is upon arrival and departure.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Test marketing is important to ensure the effectiveness of a good or service.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Training of sales personnel varies with the event.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795024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070342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ONLINE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52219" y="1386425"/>
            <a:ext cx="3849329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Online merchandising, or </a:t>
            </a:r>
            <a:r>
              <a:rPr lang="en-US" sz="16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e-commerce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, is the process of selling merchandise on the Internet and through social media channels.  </a:t>
            </a:r>
          </a:p>
          <a:p>
            <a:pPr mar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Making merchandise available online or through social media creates new sales channels for a sports or entertainment organization’s fans to purchase related goods and services.  </a:t>
            </a:r>
          </a:p>
          <a:p>
            <a:pPr marL="0" indent="0"/>
            <a:br>
              <a:rPr lang="en-US" sz="1600" dirty="0">
                <a:latin typeface="Arial"/>
                <a:ea typeface="Arial"/>
                <a:cs typeface="Arial"/>
                <a:sym typeface="Arial"/>
              </a:rPr>
            </a:br>
            <a:br>
              <a:rPr lang="en-US" sz="1600" dirty="0">
                <a:latin typeface="Arial"/>
                <a:ea typeface="Arial"/>
                <a:cs typeface="Arial"/>
                <a:sym typeface="Arial"/>
              </a:rPr>
            </a:br>
            <a:endParaRPr lang="en-US" sz="16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2" name="Picture 4" descr="Niagara University Launches New Official Online Store - Niagara University  Athletics">
            <a:extLst>
              <a:ext uri="{FF2B5EF4-FFF2-40B4-BE49-F238E27FC236}">
                <a16:creationId xmlns:a16="http://schemas.microsoft.com/office/drawing/2014/main" id="{20CB83FD-7F08-EA4A-A5BE-77075F29D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1" y="1627852"/>
            <a:ext cx="3438218" cy="206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821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58"/>
          <p:cNvSpPr txBox="1">
            <a:spLocks noGrp="1"/>
          </p:cNvSpPr>
          <p:nvPr>
            <p:ph type="title"/>
          </p:nvPr>
        </p:nvSpPr>
        <p:spPr>
          <a:xfrm>
            <a:off x="1916643" y="1111700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$4.5 trillion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4" name="Google Shape;2104;p58"/>
          <p:cNvSpPr txBox="1">
            <a:spLocks noGrp="1"/>
          </p:cNvSpPr>
          <p:nvPr>
            <p:ph type="body" idx="1"/>
          </p:nvPr>
        </p:nvSpPr>
        <p:spPr>
          <a:xfrm>
            <a:off x="1124606" y="2571750"/>
            <a:ext cx="6894787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Organizations maximize income by providing a customized shopping environment and allowing consumers access to a wider variety of products and services. Global e-commerce sales reached $2.3 trillion in 2019, and are expected to nearly double to $4.5 trillion by the end of 2021.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5" name="Google Shape;2105;p58"/>
          <p:cNvCxnSpPr/>
          <p:nvPr/>
        </p:nvCxnSpPr>
        <p:spPr>
          <a:xfrm>
            <a:off x="3186393" y="2322297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06" name="Google Shape;2106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7" name="Google Shape;2107;p5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036403834"/>
      </p:ext>
    </p:extLst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734</Words>
  <Application>Microsoft Macintosh PowerPoint</Application>
  <PresentationFormat>On-screen Show (16:9)</PresentationFormat>
  <Paragraphs>89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Montserrat</vt:lpstr>
      <vt:lpstr>Oswald</vt:lpstr>
      <vt:lpstr>Futuristic Background by Slidesgo</vt:lpstr>
      <vt:lpstr>1_Futuristic Background by Slidesgo</vt:lpstr>
      <vt:lpstr>MERCHANDISING</vt:lpstr>
      <vt:lpstr>MERCHANDISING</vt:lpstr>
      <vt:lpstr>IN-HOUSE MERCHANDISING</vt:lpstr>
      <vt:lpstr>IN-HOUSE MERCHANDISING</vt:lpstr>
      <vt:lpstr>ON-SITE MERCHANDISING</vt:lpstr>
      <vt:lpstr>ON-SITE MERCHANDISING</vt:lpstr>
      <vt:lpstr>ON-SITE MERCHANDISING</vt:lpstr>
      <vt:lpstr>ONLINE MERCHANDISING</vt:lpstr>
      <vt:lpstr>$4.5 trillion</vt:lpstr>
      <vt:lpstr>ONLINE MERCHANDISING</vt:lpstr>
      <vt:lpstr>OMNICHANNEL MERCHANDISING</vt:lpstr>
      <vt:lpstr>TIME OUT!</vt:lpstr>
      <vt:lpstr>MERCHANDISING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MARKETING MIX</dc:title>
  <dc:creator>Kelly, Bob</dc:creator>
  <cp:lastModifiedBy>Chris Lindauer</cp:lastModifiedBy>
  <cp:revision>17</cp:revision>
  <dcterms:modified xsi:type="dcterms:W3CDTF">2021-08-23T00:58:36Z</dcterms:modified>
</cp:coreProperties>
</file>