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16"/>
  </p:notesMasterIdLst>
  <p:sldIdLst>
    <p:sldId id="256" r:id="rId3"/>
    <p:sldId id="311" r:id="rId4"/>
    <p:sldId id="354" r:id="rId5"/>
    <p:sldId id="355" r:id="rId6"/>
    <p:sldId id="344" r:id="rId7"/>
    <p:sldId id="356" r:id="rId8"/>
    <p:sldId id="343" r:id="rId9"/>
    <p:sldId id="345" r:id="rId10"/>
    <p:sldId id="357" r:id="rId11"/>
    <p:sldId id="358" r:id="rId12"/>
    <p:sldId id="258" r:id="rId13"/>
    <p:sldId id="265" r:id="rId14"/>
    <p:sldId id="337"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286"/>
    <p:restoredTop sz="94691"/>
  </p:normalViewPr>
  <p:slideViewPr>
    <p:cSldViewPr snapToGrid="0">
      <p:cViewPr varScale="1">
        <p:scale>
          <a:sx n="90" d="100"/>
          <a:sy n="90" d="100"/>
        </p:scale>
        <p:origin x="200" y="1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2972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7f9262ee2f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7f9262ee2f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4084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57149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2353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6765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4306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9756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3969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3870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1026371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extLst>
      <p:ext uri="{BB962C8B-B14F-4D97-AF65-F5344CB8AC3E}">
        <p14:creationId xmlns:p14="http://schemas.microsoft.com/office/powerpoint/2010/main" val="30489623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4284872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494351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extLst>
      <p:ext uri="{BB962C8B-B14F-4D97-AF65-F5344CB8AC3E}">
        <p14:creationId xmlns:p14="http://schemas.microsoft.com/office/powerpoint/2010/main" val="1289451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extLst>
      <p:ext uri="{BB962C8B-B14F-4D97-AF65-F5344CB8AC3E}">
        <p14:creationId xmlns:p14="http://schemas.microsoft.com/office/powerpoint/2010/main" val="16845342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extLst>
      <p:ext uri="{BB962C8B-B14F-4D97-AF65-F5344CB8AC3E}">
        <p14:creationId xmlns:p14="http://schemas.microsoft.com/office/powerpoint/2010/main" val="2452574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extLst>
      <p:ext uri="{BB962C8B-B14F-4D97-AF65-F5344CB8AC3E}">
        <p14:creationId xmlns:p14="http://schemas.microsoft.com/office/powerpoint/2010/main" val="670528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100013"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2565393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extLst>
      <p:ext uri="{BB962C8B-B14F-4D97-AF65-F5344CB8AC3E}">
        <p14:creationId xmlns:p14="http://schemas.microsoft.com/office/powerpoint/2010/main" val="1431859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603178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25967671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extLst>
      <p:ext uri="{BB962C8B-B14F-4D97-AF65-F5344CB8AC3E}">
        <p14:creationId xmlns:p14="http://schemas.microsoft.com/office/powerpoint/2010/main" val="4241686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380322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3177855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4419905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424511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extLst>
      <p:ext uri="{BB962C8B-B14F-4D97-AF65-F5344CB8AC3E}">
        <p14:creationId xmlns:p14="http://schemas.microsoft.com/office/powerpoint/2010/main" val="40044204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31455398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extLst>
      <p:ext uri="{BB962C8B-B14F-4D97-AF65-F5344CB8AC3E}">
        <p14:creationId xmlns:p14="http://schemas.microsoft.com/office/powerpoint/2010/main" val="761190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33957136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extLst>
      <p:ext uri="{BB962C8B-B14F-4D97-AF65-F5344CB8AC3E}">
        <p14:creationId xmlns:p14="http://schemas.microsoft.com/office/powerpoint/2010/main" val="18890481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42307878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7012531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7947387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extLst>
      <p:ext uri="{BB962C8B-B14F-4D97-AF65-F5344CB8AC3E}">
        <p14:creationId xmlns:p14="http://schemas.microsoft.com/office/powerpoint/2010/main" val="35447952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extLst>
      <p:ext uri="{BB962C8B-B14F-4D97-AF65-F5344CB8AC3E}">
        <p14:creationId xmlns:p14="http://schemas.microsoft.com/office/powerpoint/2010/main" val="20590442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5630633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3513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093082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extLst>
      <p:ext uri="{BB962C8B-B14F-4D97-AF65-F5344CB8AC3E}">
        <p14:creationId xmlns:p14="http://schemas.microsoft.com/office/powerpoint/2010/main" val="1644309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107639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3005491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8460960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7.xml"/><Relationship Id="rId18" Type="http://schemas.openxmlformats.org/officeDocument/2006/relationships/slideLayout" Target="../slideLayouts/slideLayout22.xml"/><Relationship Id="rId26" Type="http://schemas.openxmlformats.org/officeDocument/2006/relationships/slideLayout" Target="../slideLayouts/slideLayout30.xml"/><Relationship Id="rId3" Type="http://schemas.openxmlformats.org/officeDocument/2006/relationships/slideLayout" Target="../slideLayouts/slideLayout7.xml"/><Relationship Id="rId21" Type="http://schemas.openxmlformats.org/officeDocument/2006/relationships/slideLayout" Target="../slideLayouts/slideLayout25.xml"/><Relationship Id="rId34" Type="http://schemas.openxmlformats.org/officeDocument/2006/relationships/slideLayout" Target="../slideLayouts/slideLayout38.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slideLayout" Target="../slideLayouts/slideLayout29.xml"/><Relationship Id="rId33" Type="http://schemas.openxmlformats.org/officeDocument/2006/relationships/slideLayout" Target="../slideLayouts/slideLayout37.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29" Type="http://schemas.openxmlformats.org/officeDocument/2006/relationships/slideLayout" Target="../slideLayouts/slideLayout33.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32" Type="http://schemas.openxmlformats.org/officeDocument/2006/relationships/slideLayout" Target="../slideLayouts/slideLayout36.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28" Type="http://schemas.openxmlformats.org/officeDocument/2006/relationships/slideLayout" Target="../slideLayouts/slideLayout32.xml"/><Relationship Id="rId36" Type="http://schemas.openxmlformats.org/officeDocument/2006/relationships/image" Target="../media/image1.jpg"/><Relationship Id="rId10" Type="http://schemas.openxmlformats.org/officeDocument/2006/relationships/slideLayout" Target="../slideLayouts/slideLayout14.xml"/><Relationship Id="rId19" Type="http://schemas.openxmlformats.org/officeDocument/2006/relationships/slideLayout" Target="../slideLayouts/slideLayout23.xml"/><Relationship Id="rId31" Type="http://schemas.openxmlformats.org/officeDocument/2006/relationships/slideLayout" Target="../slideLayouts/slideLayout35.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 Id="rId27" Type="http://schemas.openxmlformats.org/officeDocument/2006/relationships/slideLayout" Target="../slideLayouts/slideLayout31.xml"/><Relationship Id="rId30" Type="http://schemas.openxmlformats.org/officeDocument/2006/relationships/slideLayout" Target="../slideLayouts/slideLayout34.xml"/><Relationship Id="rId35" Type="http://schemas.openxmlformats.org/officeDocument/2006/relationships/theme" Target="../theme/theme2.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75"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067047447"/>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3.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047505" y="1927050"/>
            <a:ext cx="5048989"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LICENSING</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6.3</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DISTRIBUTION</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938500" y="1214975"/>
            <a:ext cx="7389275" cy="2048400"/>
          </a:xfrm>
          <a:prstGeom prst="rect">
            <a:avLst/>
          </a:prstGeom>
        </p:spPr>
        <p:txBody>
          <a:bodyPr spcFirstLastPara="1" wrap="square" lIns="91425" tIns="91425" rIns="91425" bIns="91425" anchor="t" anchorCtr="0">
            <a:noAutofit/>
          </a:bodyPr>
          <a:lstStyle/>
          <a:p>
            <a:pPr marL="0" indent="0"/>
            <a:r>
              <a:rPr lang="en-US" dirty="0">
                <a:latin typeface="Arial"/>
                <a:ea typeface="Arial"/>
                <a:cs typeface="Arial"/>
                <a:sym typeface="Arial"/>
              </a:rPr>
              <a:t>Licensed goods are available in retail department stores, chain stores, league-sponsored retail outlets, games/events and online.  Licensed merchandise is made available through many channels of distribution.</a:t>
            </a:r>
          </a:p>
          <a:p>
            <a:pPr marL="0" indent="0"/>
            <a:endParaRPr lang="en-US" dirty="0">
              <a:latin typeface="Arial"/>
              <a:ea typeface="Arial"/>
              <a:cs typeface="Arial"/>
              <a:sym typeface="Arial"/>
            </a:endParaRPr>
          </a:p>
          <a:p>
            <a:pPr marL="0" indent="0"/>
            <a:r>
              <a:rPr lang="en-US" dirty="0">
                <a:latin typeface="Arial"/>
                <a:ea typeface="Arial"/>
                <a:cs typeface="Arial"/>
                <a:sym typeface="Arial"/>
              </a:rPr>
              <a:t>Consumers can purchase licensed products in a wide variety of outlets, ranging from team stores, online websites, retail outlets and specialty stores.  Special promotional deals create partnerships between the licensor and the licensee to help boost store traffic.  </a:t>
            </a:r>
          </a:p>
          <a:p>
            <a:pPr marL="0" indent="0"/>
            <a:br>
              <a:rPr lang="en-US" dirty="0">
                <a:latin typeface="Arial"/>
                <a:ea typeface="Arial"/>
                <a:cs typeface="Arial"/>
                <a:sym typeface="Arial"/>
              </a:rPr>
            </a:br>
            <a:br>
              <a:rPr lang="en-US" dirty="0">
                <a:latin typeface="Arial"/>
                <a:ea typeface="Arial"/>
                <a:cs typeface="Arial"/>
                <a:sym typeface="Arial"/>
              </a:rPr>
            </a:br>
            <a:endParaRPr lang="en-US" dirty="0">
              <a:latin typeface="Arial"/>
              <a:ea typeface="Arial"/>
              <a:cs typeface="Arial"/>
              <a:sym typeface="Arial"/>
            </a:endParaRPr>
          </a:p>
        </p:txBody>
      </p:sp>
    </p:spTree>
    <p:extLst>
      <p:ext uri="{BB962C8B-B14F-4D97-AF65-F5344CB8AC3E}">
        <p14:creationId xmlns:p14="http://schemas.microsoft.com/office/powerpoint/2010/main" val="2429944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337175" y="1170504"/>
            <a:ext cx="2837400" cy="125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900" b="1" dirty="0">
                <a:latin typeface="Arial"/>
                <a:ea typeface="Arial"/>
                <a:cs typeface="Arial"/>
                <a:sym typeface="Arial"/>
              </a:rPr>
              <a:t>COLLECTIBLES AND MEMORABILIA</a:t>
            </a:r>
            <a:endParaRPr sz="1900" b="1" dirty="0">
              <a:latin typeface="Arial"/>
              <a:ea typeface="Arial"/>
              <a:cs typeface="Arial"/>
              <a:sym typeface="Arial"/>
            </a:endParaRPr>
          </a:p>
        </p:txBody>
      </p:sp>
      <p:sp>
        <p:nvSpPr>
          <p:cNvPr id="181" name="Google Shape;181;p40"/>
          <p:cNvSpPr txBox="1">
            <a:spLocks noGrp="1"/>
          </p:cNvSpPr>
          <p:nvPr>
            <p:ph type="body" idx="1"/>
          </p:nvPr>
        </p:nvSpPr>
        <p:spPr>
          <a:xfrm>
            <a:off x="5337175" y="2445104"/>
            <a:ext cx="2837400" cy="1412063"/>
          </a:xfrm>
          <a:prstGeom prst="rect">
            <a:avLst/>
          </a:prstGeom>
        </p:spPr>
        <p:txBody>
          <a:bodyPr spcFirstLastPara="1" wrap="square" lIns="91425" tIns="91425" rIns="91425" bIns="91425" anchor="t" anchorCtr="0">
            <a:noAutofit/>
          </a:bodyPr>
          <a:lstStyle/>
          <a:p>
            <a:pPr marL="0" lvl="0" indent="0">
              <a:buNone/>
            </a:pPr>
            <a:r>
              <a:rPr lang="en-US" sz="1400" dirty="0">
                <a:latin typeface="Arial"/>
                <a:ea typeface="Arial"/>
                <a:cs typeface="Arial"/>
                <a:sym typeface="Arial"/>
              </a:rPr>
              <a:t>Like licensing, collectibles and memorabilia represent an incredibly lucrative segment of the sports and entertainment industry.  </a:t>
            </a:r>
          </a:p>
          <a:p>
            <a:pPr marL="0" lvl="0" indent="0">
              <a:buNone/>
            </a:pPr>
            <a:endParaRPr lang="en-US" sz="1400" dirty="0">
              <a:latin typeface="Arial"/>
              <a:ea typeface="Arial"/>
              <a:cs typeface="Arial"/>
              <a:sym typeface="Arial"/>
            </a:endParaRPr>
          </a:p>
        </p:txBody>
      </p:sp>
      <p:cxnSp>
        <p:nvCxnSpPr>
          <p:cNvPr id="182" name="Google Shape;182;p40"/>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3" name="Google Shape;183;p40"/>
          <p:cNvPicPr preferRelativeResize="0"/>
          <p:nvPr/>
        </p:nvPicPr>
        <p:blipFill>
          <a:blip r:embed="rId3"/>
          <a:srcRect l="16564" r="16564"/>
          <a:stretch/>
        </p:blipFill>
        <p:spPr>
          <a:xfrm>
            <a:off x="-436624" y="-236700"/>
            <a:ext cx="4714800" cy="5616900"/>
          </a:xfrm>
          <a:prstGeom prst="flowChartDelay">
            <a:avLst/>
          </a:prstGeom>
          <a:noFill/>
          <a:ln>
            <a:noFill/>
          </a:ln>
        </p:spPr>
      </p:pic>
      <p:pic>
        <p:nvPicPr>
          <p:cNvPr id="184" name="Google Shape;184;p40"/>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7"/>
          <p:cNvSpPr txBox="1">
            <a:spLocks noGrp="1"/>
          </p:cNvSpPr>
          <p:nvPr>
            <p:ph type="title" idx="4"/>
          </p:nvPr>
        </p:nvSpPr>
        <p:spPr>
          <a:xfrm>
            <a:off x="938500" y="445025"/>
            <a:ext cx="598765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NOTABLE MEMORABILIA SALES</a:t>
            </a:r>
            <a:endParaRPr b="1" dirty="0">
              <a:latin typeface="Arial"/>
              <a:ea typeface="Arial"/>
              <a:cs typeface="Arial"/>
              <a:sym typeface="Arial"/>
            </a:endParaRPr>
          </a:p>
        </p:txBody>
      </p:sp>
      <p:cxnSp>
        <p:nvCxnSpPr>
          <p:cNvPr id="259" name="Google Shape;259;p4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60" name="Google Shape;260;p47"/>
          <p:cNvSpPr txBox="1">
            <a:spLocks noGrp="1"/>
          </p:cNvSpPr>
          <p:nvPr>
            <p:ph type="title"/>
          </p:nvPr>
        </p:nvSpPr>
        <p:spPr>
          <a:xfrm>
            <a:off x="3309893" y="2297707"/>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SNEAKERS</a:t>
            </a:r>
            <a:endParaRPr b="1" dirty="0">
              <a:latin typeface="Arial"/>
              <a:ea typeface="Arial"/>
              <a:cs typeface="Arial"/>
              <a:sym typeface="Arial"/>
            </a:endParaRPr>
          </a:p>
        </p:txBody>
      </p:sp>
      <p:sp>
        <p:nvSpPr>
          <p:cNvPr id="261" name="Google Shape;261;p47"/>
          <p:cNvSpPr txBox="1">
            <a:spLocks noGrp="1"/>
          </p:cNvSpPr>
          <p:nvPr>
            <p:ph type="subTitle" idx="1"/>
          </p:nvPr>
        </p:nvSpPr>
        <p:spPr>
          <a:xfrm>
            <a:off x="3115448" y="3100176"/>
            <a:ext cx="2505900"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pair of Converse sneakers that Michael Jordan wore during the 1984 Olympic gold-medal game sold at auction for $190,373, the highest price on record for a pair of game-worn shoes</a:t>
            </a:r>
          </a:p>
        </p:txBody>
      </p:sp>
      <p:sp>
        <p:nvSpPr>
          <p:cNvPr id="262" name="Google Shape;262;p47"/>
          <p:cNvSpPr txBox="1">
            <a:spLocks noGrp="1"/>
          </p:cNvSpPr>
          <p:nvPr>
            <p:ph type="title" idx="2"/>
          </p:nvPr>
        </p:nvSpPr>
        <p:spPr>
          <a:xfrm>
            <a:off x="6028552" y="2297707"/>
            <a:ext cx="2505899"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BASEBALL CARDS</a:t>
            </a:r>
            <a:endParaRPr b="1" dirty="0">
              <a:latin typeface="Arial"/>
              <a:ea typeface="Arial"/>
              <a:cs typeface="Arial"/>
              <a:sym typeface="Arial"/>
            </a:endParaRPr>
          </a:p>
        </p:txBody>
      </p:sp>
      <p:sp>
        <p:nvSpPr>
          <p:cNvPr id="263" name="Google Shape;263;p47"/>
          <p:cNvSpPr txBox="1">
            <a:spLocks noGrp="1"/>
          </p:cNvSpPr>
          <p:nvPr>
            <p:ph type="subTitle" idx="3"/>
          </p:nvPr>
        </p:nvSpPr>
        <p:spPr>
          <a:xfrm>
            <a:off x="6028552" y="3100176"/>
            <a:ext cx="2401073"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1952 Mickey Mantle card sold for $5.2 million, setting a record for the most expensive trading card ever and nearly doubling its value since a 2018 sale</a:t>
            </a:r>
            <a:endParaRPr dirty="0">
              <a:latin typeface="Arial"/>
              <a:ea typeface="Arial"/>
              <a:cs typeface="Arial"/>
              <a:sym typeface="Arial"/>
            </a:endParaRPr>
          </a:p>
        </p:txBody>
      </p:sp>
      <p:sp>
        <p:nvSpPr>
          <p:cNvPr id="264" name="Google Shape;264;p47"/>
          <p:cNvSpPr txBox="1">
            <a:spLocks noGrp="1"/>
          </p:cNvSpPr>
          <p:nvPr>
            <p:ph type="title" idx="5"/>
          </p:nvPr>
        </p:nvSpPr>
        <p:spPr>
          <a:xfrm>
            <a:off x="407681" y="2297707"/>
            <a:ext cx="2176947"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BOXING GLOVES</a:t>
            </a:r>
            <a:endParaRPr b="1" dirty="0">
              <a:latin typeface="Arial"/>
              <a:ea typeface="Arial"/>
              <a:cs typeface="Arial"/>
              <a:sym typeface="Arial"/>
            </a:endParaRPr>
          </a:p>
        </p:txBody>
      </p:sp>
      <p:sp>
        <p:nvSpPr>
          <p:cNvPr id="265" name="Google Shape;265;p47"/>
          <p:cNvSpPr txBox="1">
            <a:spLocks noGrp="1"/>
          </p:cNvSpPr>
          <p:nvPr>
            <p:ph type="subTitle" idx="6"/>
          </p:nvPr>
        </p:nvSpPr>
        <p:spPr>
          <a:xfrm>
            <a:off x="462655" y="3100176"/>
            <a:ext cx="2067000"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Shortly after his death, gloves worn by Muhammad Ali for his “Fight of the Century” vs. Joe Frazier sold for $606,000 at an auction</a:t>
            </a:r>
            <a:endParaRPr dirty="0">
              <a:latin typeface="Arial"/>
              <a:ea typeface="Arial"/>
              <a:cs typeface="Arial"/>
              <a:sym typeface="Arial"/>
            </a:endParaRPr>
          </a:p>
        </p:txBody>
      </p:sp>
      <p:cxnSp>
        <p:nvCxnSpPr>
          <p:cNvPr id="266" name="Google Shape;266;p47"/>
          <p:cNvCxnSpPr/>
          <p:nvPr/>
        </p:nvCxnSpPr>
        <p:spPr>
          <a:xfrm>
            <a:off x="4207493" y="2918630"/>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67" name="Google Shape;267;p47"/>
          <p:cNvCxnSpPr/>
          <p:nvPr/>
        </p:nvCxnSpPr>
        <p:spPr>
          <a:xfrm>
            <a:off x="7126175" y="2918630"/>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68" name="Google Shape;268;p47"/>
          <p:cNvCxnSpPr/>
          <p:nvPr/>
        </p:nvCxnSpPr>
        <p:spPr>
          <a:xfrm>
            <a:off x="1360258" y="2918630"/>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0" name="Google Shape;280;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1" name="Google Shape;281;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052" name="Picture 4" descr="1952 Mickey Mantle baseball card sells for near-record $2.88 million">
            <a:extLst>
              <a:ext uri="{FF2B5EF4-FFF2-40B4-BE49-F238E27FC236}">
                <a16:creationId xmlns:a16="http://schemas.microsoft.com/office/drawing/2014/main" id="{42F5655F-C103-A943-B929-3F97BD8BF6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2648" y="1140457"/>
            <a:ext cx="897343" cy="119645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Michael Jordan&amp;#39;s Converse Shoes from 1984 Olympic Gold Medal Game to Hit  Auction Block | Sole Collector">
            <a:extLst>
              <a:ext uri="{FF2B5EF4-FFF2-40B4-BE49-F238E27FC236}">
                <a16:creationId xmlns:a16="http://schemas.microsoft.com/office/drawing/2014/main" id="{45CC7A2E-4F89-B047-9FA9-2BB24DB60A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088" y="1295727"/>
            <a:ext cx="1598609" cy="91120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Muhammad Ali&amp;#39;s gloves from &amp;#39;Fight of the Century&amp;#39; sell for $606,375">
            <a:extLst>
              <a:ext uri="{FF2B5EF4-FFF2-40B4-BE49-F238E27FC236}">
                <a16:creationId xmlns:a16="http://schemas.microsoft.com/office/drawing/2014/main" id="{62AA4728-4B54-3847-B97E-7ED1045515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3167" y="1298818"/>
            <a:ext cx="1598609" cy="8992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extLst>
      <p:ext uri="{BB962C8B-B14F-4D97-AF65-F5344CB8AC3E}">
        <p14:creationId xmlns:p14="http://schemas.microsoft.com/office/powerpoint/2010/main" val="2923398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9"/>
          <p:cNvSpPr txBox="1">
            <a:spLocks noGrp="1"/>
          </p:cNvSpPr>
          <p:nvPr>
            <p:ph type="title"/>
          </p:nvPr>
        </p:nvSpPr>
        <p:spPr>
          <a:xfrm>
            <a:off x="4571720" y="408100"/>
            <a:ext cx="4130130" cy="93527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b="1" dirty="0">
                <a:latin typeface="Arial"/>
                <a:ea typeface="Arial"/>
                <a:cs typeface="Arial"/>
                <a:sym typeface="Arial"/>
              </a:rPr>
              <a:t>LICENSING</a:t>
            </a:r>
            <a:endParaRPr sz="2000" b="1" dirty="0">
              <a:latin typeface="Arial"/>
              <a:ea typeface="Arial"/>
              <a:cs typeface="Arial"/>
              <a:sym typeface="Arial"/>
            </a:endParaRPr>
          </a:p>
        </p:txBody>
      </p:sp>
      <p:sp>
        <p:nvSpPr>
          <p:cNvPr id="295" name="Google Shape;295;p49"/>
          <p:cNvSpPr txBox="1">
            <a:spLocks noGrp="1"/>
          </p:cNvSpPr>
          <p:nvPr>
            <p:ph type="body" idx="1"/>
          </p:nvPr>
        </p:nvSpPr>
        <p:spPr>
          <a:xfrm>
            <a:off x="4571720" y="1532190"/>
            <a:ext cx="4130129" cy="2267933"/>
          </a:xfrm>
          <a:prstGeom prst="rect">
            <a:avLst/>
          </a:prstGeom>
        </p:spPr>
        <p:txBody>
          <a:bodyPr spcFirstLastPara="1" wrap="square" lIns="91425" tIns="91425" rIns="91425" bIns="91425" anchor="t" anchorCtr="0">
            <a:noAutofit/>
          </a:bodyPr>
          <a:lstStyle/>
          <a:p>
            <a:pPr marL="0" lvl="0" indent="0">
              <a:spcAft>
                <a:spcPts val="1600"/>
              </a:spcAft>
              <a:buNone/>
            </a:pPr>
            <a:r>
              <a:rPr lang="en-US" b="1" dirty="0">
                <a:solidFill>
                  <a:schemeClr val="tx2"/>
                </a:solidFill>
                <a:latin typeface="Arial"/>
                <a:ea typeface="Arial"/>
                <a:cs typeface="Arial"/>
                <a:sym typeface="Arial"/>
              </a:rPr>
              <a:t>Licensing </a:t>
            </a:r>
            <a:r>
              <a:rPr lang="en-US" dirty="0">
                <a:latin typeface="Arial"/>
                <a:ea typeface="Arial"/>
                <a:cs typeface="Arial"/>
                <a:sym typeface="Arial"/>
              </a:rPr>
              <a:t>refers to an agreement which gives a company the right to use another’s brand name, patent, or other intellectual property for a royalty or fee.  </a:t>
            </a:r>
          </a:p>
          <a:p>
            <a:pPr marL="0" lvl="0" indent="0">
              <a:spcAft>
                <a:spcPts val="1600"/>
              </a:spcAft>
              <a:buNone/>
            </a:pPr>
            <a:r>
              <a:rPr lang="en-US" dirty="0">
                <a:latin typeface="Arial"/>
                <a:ea typeface="Arial"/>
                <a:cs typeface="Arial"/>
                <a:sym typeface="Arial"/>
              </a:rPr>
              <a:t>Without licensing rights, it would be illegal for Nike to put the Seattle Seahawks or Texas Rangers logo on the merchandise they sell.  </a:t>
            </a:r>
            <a:endParaRPr dirty="0">
              <a:latin typeface="Arial"/>
              <a:ea typeface="Arial"/>
              <a:cs typeface="Arial"/>
              <a:sym typeface="Arial"/>
            </a:endParaRPr>
          </a:p>
        </p:txBody>
      </p:sp>
      <p:cxnSp>
        <p:nvCxnSpPr>
          <p:cNvPr id="296" name="Google Shape;296;p49"/>
          <p:cNvCxnSpPr>
            <a:cxnSpLocks/>
          </p:cNvCxnSpPr>
          <p:nvPr/>
        </p:nvCxnSpPr>
        <p:spPr>
          <a:xfrm>
            <a:off x="4322039" y="835378"/>
            <a:ext cx="0" cy="3093155"/>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98" name="Google Shape;298;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9" name="Google Shape;299;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4" name="Picture 3" descr="Text&#10;&#10;Description automatically generated">
            <a:extLst>
              <a:ext uri="{FF2B5EF4-FFF2-40B4-BE49-F238E27FC236}">
                <a16:creationId xmlns:a16="http://schemas.microsoft.com/office/drawing/2014/main" id="{09638C1D-916F-6D4E-9A22-A6D064792441}"/>
              </a:ext>
            </a:extLst>
          </p:cNvPr>
          <p:cNvPicPr>
            <a:picLocks noChangeAspect="1"/>
          </p:cNvPicPr>
          <p:nvPr/>
        </p:nvPicPr>
        <p:blipFill>
          <a:blip r:embed="rId4"/>
          <a:stretch>
            <a:fillRect/>
          </a:stretch>
        </p:blipFill>
        <p:spPr>
          <a:xfrm>
            <a:off x="442150" y="1160260"/>
            <a:ext cx="3342473" cy="2540000"/>
          </a:xfrm>
          <a:prstGeom prst="rect">
            <a:avLst/>
          </a:prstGeom>
        </p:spPr>
      </p:pic>
    </p:spTree>
    <p:extLst>
      <p:ext uri="{BB962C8B-B14F-4D97-AF65-F5344CB8AC3E}">
        <p14:creationId xmlns:p14="http://schemas.microsoft.com/office/powerpoint/2010/main" val="4049061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16643" y="1111700"/>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$280 billion</a:t>
            </a:r>
            <a:endParaRPr b="1" dirty="0">
              <a:latin typeface="Arial"/>
              <a:ea typeface="Arial"/>
              <a:cs typeface="Arial"/>
              <a:sym typeface="Arial"/>
            </a:endParaRPr>
          </a:p>
        </p:txBody>
      </p:sp>
      <p:sp>
        <p:nvSpPr>
          <p:cNvPr id="2104" name="Google Shape;2104;p58"/>
          <p:cNvSpPr txBox="1">
            <a:spLocks noGrp="1"/>
          </p:cNvSpPr>
          <p:nvPr>
            <p:ph type="body" idx="1"/>
          </p:nvPr>
        </p:nvSpPr>
        <p:spPr>
          <a:xfrm>
            <a:off x="714376" y="2571750"/>
            <a:ext cx="7305018" cy="567000"/>
          </a:xfrm>
          <a:prstGeom prst="rect">
            <a:avLst/>
          </a:prstGeom>
        </p:spPr>
        <p:txBody>
          <a:bodyPr spcFirstLastPara="1" wrap="square" lIns="91425" tIns="91425" rIns="91425" bIns="91425" anchor="t" anchorCtr="0">
            <a:noAutofit/>
          </a:bodyPr>
          <a:lstStyle/>
          <a:p>
            <a:pPr marL="0" lvl="0" indent="0">
              <a:spcAft>
                <a:spcPts val="1600"/>
              </a:spcAft>
              <a:buNone/>
            </a:pPr>
            <a:r>
              <a:rPr lang="en-US" dirty="0">
                <a:latin typeface="Arial"/>
                <a:ea typeface="Arial"/>
                <a:cs typeface="Arial"/>
                <a:sym typeface="Arial"/>
              </a:rPr>
              <a:t>Licensing is a segment of industry that continues to enjoy tremendous growth.  Sales of licensed products grew by 3.2% to $280.3 billion in 2019, according to the International Licensing Industry Merchandisers’ Association’s latest Licensing Industry Survey.</a:t>
            </a:r>
            <a:endParaRPr dirty="0">
              <a:latin typeface="Arial"/>
              <a:ea typeface="Arial"/>
              <a:cs typeface="Arial"/>
              <a:sym typeface="Arial"/>
            </a:endParaRPr>
          </a:p>
        </p:txBody>
      </p:sp>
      <p:cxnSp>
        <p:nvCxnSpPr>
          <p:cNvPr id="2105" name="Google Shape;2105;p58"/>
          <p:cNvCxnSpPr/>
          <p:nvPr/>
        </p:nvCxnSpPr>
        <p:spPr>
          <a:xfrm>
            <a:off x="3186393" y="232229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70909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LICENSING PROCESS</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1026200" y="1257837"/>
            <a:ext cx="7179300" cy="2048400"/>
          </a:xfrm>
          <a:prstGeom prst="rect">
            <a:avLst/>
          </a:prstGeom>
        </p:spPr>
        <p:txBody>
          <a:bodyPr spcFirstLastPara="1" wrap="square" lIns="91425" tIns="91425" rIns="91425" bIns="91425" anchor="t" anchorCtr="0">
            <a:noAutofit/>
          </a:bodyPr>
          <a:lstStyle/>
          <a:p>
            <a:pPr marL="0" lvl="0" indent="0"/>
            <a:r>
              <a:rPr lang="en-US" sz="2000" dirty="0">
                <a:latin typeface="Arial"/>
                <a:ea typeface="Arial"/>
                <a:cs typeface="Arial"/>
                <a:sym typeface="Arial"/>
              </a:rPr>
              <a:t>In most licensing relationships, there will be a licensee and a licensor.  </a:t>
            </a:r>
          </a:p>
          <a:p>
            <a:pPr marL="0" lvl="0" indent="0"/>
            <a:endParaRPr lang="en-US" sz="2000" dirty="0">
              <a:latin typeface="Arial"/>
              <a:ea typeface="Arial"/>
              <a:cs typeface="Arial"/>
              <a:sym typeface="Arial"/>
            </a:endParaRPr>
          </a:p>
          <a:p>
            <a:pPr marL="0" lvl="0" indent="0"/>
            <a:r>
              <a:rPr lang="en-US" sz="2000" dirty="0">
                <a:latin typeface="Arial"/>
                <a:ea typeface="Arial"/>
                <a:cs typeface="Arial"/>
                <a:sym typeface="Arial"/>
              </a:rPr>
              <a:t>The </a:t>
            </a:r>
            <a:r>
              <a:rPr lang="en-US" sz="2000" b="1" dirty="0">
                <a:solidFill>
                  <a:schemeClr val="tx2"/>
                </a:solidFill>
                <a:latin typeface="Arial"/>
                <a:ea typeface="Arial"/>
                <a:cs typeface="Arial"/>
                <a:sym typeface="Arial"/>
              </a:rPr>
              <a:t>licensor</a:t>
            </a:r>
            <a:r>
              <a:rPr lang="en-US" sz="2000" dirty="0">
                <a:latin typeface="Arial"/>
                <a:ea typeface="Arial"/>
                <a:cs typeface="Arial"/>
                <a:sym typeface="Arial"/>
              </a:rPr>
              <a:t> is the company or individual granting the license.  </a:t>
            </a:r>
          </a:p>
          <a:p>
            <a:pPr marL="0" lvl="0" indent="0"/>
            <a:endParaRPr lang="en-US" sz="2000" dirty="0">
              <a:latin typeface="Arial"/>
              <a:ea typeface="Arial"/>
              <a:cs typeface="Arial"/>
              <a:sym typeface="Arial"/>
            </a:endParaRPr>
          </a:p>
          <a:p>
            <a:pPr marL="0" lvl="0" indent="0"/>
            <a:r>
              <a:rPr lang="en-US" sz="2000" dirty="0">
                <a:latin typeface="Arial"/>
                <a:ea typeface="Arial"/>
                <a:cs typeface="Arial"/>
                <a:sym typeface="Arial"/>
              </a:rPr>
              <a:t>The </a:t>
            </a:r>
            <a:r>
              <a:rPr lang="en-US" sz="2000" b="1" dirty="0">
                <a:solidFill>
                  <a:schemeClr val="tx2"/>
                </a:solidFill>
                <a:latin typeface="Arial"/>
                <a:ea typeface="Arial"/>
                <a:cs typeface="Arial"/>
                <a:sym typeface="Arial"/>
              </a:rPr>
              <a:t>licensee</a:t>
            </a:r>
            <a:r>
              <a:rPr lang="en-US" sz="2000" dirty="0">
                <a:latin typeface="Arial"/>
                <a:ea typeface="Arial"/>
                <a:cs typeface="Arial"/>
                <a:sym typeface="Arial"/>
              </a:rPr>
              <a:t> is the company or individual paying for the rights to use the licensor’s name or property. </a:t>
            </a:r>
          </a:p>
        </p:txBody>
      </p:sp>
    </p:spTree>
    <p:extLst>
      <p:ext uri="{BB962C8B-B14F-4D97-AF65-F5344CB8AC3E}">
        <p14:creationId xmlns:p14="http://schemas.microsoft.com/office/powerpoint/2010/main" val="2470672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Google Shape;188;p41"/>
          <p:cNvSpPr txBox="1">
            <a:spLocks noGrp="1"/>
          </p:cNvSpPr>
          <p:nvPr>
            <p:ph type="subTitle" idx="1"/>
          </p:nvPr>
        </p:nvSpPr>
        <p:spPr>
          <a:xfrm>
            <a:off x="585488" y="1114211"/>
            <a:ext cx="77121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Examples of licensors could include:</a:t>
            </a:r>
          </a:p>
          <a:p>
            <a:pPr marL="0" lvl="0" indent="0"/>
            <a:endParaRPr lang="en-US" dirty="0">
              <a:latin typeface="Arial"/>
              <a:ea typeface="Arial"/>
              <a:cs typeface="Arial"/>
              <a:sym typeface="Arial"/>
            </a:endParaRPr>
          </a:p>
          <a:p>
            <a:pPr marL="285750" lvl="0" indent="-285750">
              <a:buFont typeface="Arial" panose="020B0604020202020204" pitchFamily="34" charset="0"/>
              <a:buChar char="•"/>
            </a:pPr>
            <a:r>
              <a:rPr lang="en-US" dirty="0">
                <a:latin typeface="Arial"/>
                <a:ea typeface="Arial"/>
                <a:cs typeface="Arial"/>
                <a:sym typeface="Arial"/>
              </a:rPr>
              <a:t>Cartoon Network</a:t>
            </a:r>
          </a:p>
          <a:p>
            <a:pPr marL="285750" lvl="0" indent="-285750">
              <a:buFont typeface="Arial" panose="020B0604020202020204" pitchFamily="34" charset="0"/>
              <a:buChar char="•"/>
            </a:pPr>
            <a:r>
              <a:rPr lang="en-US" dirty="0">
                <a:latin typeface="Arial"/>
                <a:ea typeface="Arial"/>
                <a:cs typeface="Arial"/>
                <a:sym typeface="Arial"/>
              </a:rPr>
              <a:t>National Football League</a:t>
            </a:r>
          </a:p>
          <a:p>
            <a:pPr marL="285750" lvl="0" indent="-285750">
              <a:buFont typeface="Arial" panose="020B0604020202020204" pitchFamily="34" charset="0"/>
              <a:buChar char="•"/>
            </a:pPr>
            <a:r>
              <a:rPr lang="en-US" dirty="0">
                <a:latin typeface="Arial"/>
                <a:ea typeface="Arial"/>
                <a:cs typeface="Arial"/>
                <a:sym typeface="Arial"/>
              </a:rPr>
              <a:t>NASCAR</a:t>
            </a:r>
          </a:p>
          <a:p>
            <a:pPr marL="285750" lvl="0" indent="-285750">
              <a:buFont typeface="Arial" panose="020B0604020202020204" pitchFamily="34" charset="0"/>
              <a:buChar char="•"/>
            </a:pPr>
            <a:r>
              <a:rPr lang="en-US" dirty="0">
                <a:latin typeface="Arial"/>
                <a:ea typeface="Arial"/>
                <a:cs typeface="Arial"/>
                <a:sym typeface="Arial"/>
              </a:rPr>
              <a:t>Walt Disney Company</a:t>
            </a:r>
          </a:p>
          <a:p>
            <a:pPr marL="285750" lvl="0" indent="-285750">
              <a:buFont typeface="Arial" panose="020B0604020202020204" pitchFamily="34" charset="0"/>
              <a:buChar char="•"/>
            </a:pPr>
            <a:r>
              <a:rPr lang="en-US" dirty="0">
                <a:latin typeface="Arial"/>
                <a:ea typeface="Arial"/>
                <a:cs typeface="Arial"/>
                <a:sym typeface="Arial"/>
              </a:rPr>
              <a:t>HIT Entertainment (home of Bob the Builder and Barney)</a:t>
            </a:r>
          </a:p>
          <a:p>
            <a:pPr marL="285750" lvl="0" indent="-285750">
              <a:buFont typeface="Arial" panose="020B0604020202020204" pitchFamily="34" charset="0"/>
              <a:buChar char="•"/>
            </a:pPr>
            <a:r>
              <a:rPr lang="en-US" dirty="0">
                <a:latin typeface="Arial"/>
                <a:ea typeface="Arial"/>
                <a:cs typeface="Arial"/>
                <a:sym typeface="Arial"/>
              </a:rPr>
              <a:t>WWE</a:t>
            </a:r>
          </a:p>
          <a:p>
            <a:pPr marL="285750" lvl="0" indent="-285750">
              <a:buFont typeface="Arial" panose="020B0604020202020204" pitchFamily="34" charset="0"/>
              <a:buChar char="•"/>
            </a:pPr>
            <a:r>
              <a:rPr lang="en-US" dirty="0">
                <a:latin typeface="Arial"/>
                <a:ea typeface="Arial"/>
                <a:cs typeface="Arial"/>
                <a:sym typeface="Arial"/>
              </a:rPr>
              <a:t>The American Society of Composers, Authors and Publishers (ASCAP) </a:t>
            </a:r>
          </a:p>
          <a:p>
            <a:pPr marL="285750" lvl="0" indent="-285750">
              <a:buFont typeface="Arial" panose="020B0604020202020204" pitchFamily="34" charset="0"/>
              <a:buChar char="•"/>
            </a:pPr>
            <a:r>
              <a:rPr lang="en-US" dirty="0">
                <a:latin typeface="Arial"/>
                <a:ea typeface="Arial"/>
                <a:cs typeface="Arial"/>
                <a:sym typeface="Arial"/>
              </a:rPr>
              <a:t>Coca-Cola or Starbucks </a:t>
            </a: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9" name="Google Shape;2267;p67">
            <a:extLst>
              <a:ext uri="{FF2B5EF4-FFF2-40B4-BE49-F238E27FC236}">
                <a16:creationId xmlns:a16="http://schemas.microsoft.com/office/drawing/2014/main" id="{6B0960B5-4F45-6D4C-BB14-11C3F110B82E}"/>
              </a:ext>
            </a:extLst>
          </p:cNvPr>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LICENSORS</a:t>
            </a:r>
            <a:endParaRPr b="1" dirty="0">
              <a:latin typeface="Arial"/>
              <a:ea typeface="Arial"/>
              <a:cs typeface="Arial"/>
              <a:sym typeface="Arial"/>
            </a:endParaRPr>
          </a:p>
        </p:txBody>
      </p:sp>
      <p:cxnSp>
        <p:nvCxnSpPr>
          <p:cNvPr id="10" name="Google Shape;2268;p67">
            <a:extLst>
              <a:ext uri="{FF2B5EF4-FFF2-40B4-BE49-F238E27FC236}">
                <a16:creationId xmlns:a16="http://schemas.microsoft.com/office/drawing/2014/main" id="{44F56271-D3FC-3C44-AD3A-AC5732723057}"/>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3217459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Google Shape;188;p41"/>
          <p:cNvSpPr txBox="1">
            <a:spLocks noGrp="1"/>
          </p:cNvSpPr>
          <p:nvPr>
            <p:ph type="subTitle" idx="1"/>
          </p:nvPr>
        </p:nvSpPr>
        <p:spPr>
          <a:xfrm>
            <a:off x="585488" y="1114211"/>
            <a:ext cx="77121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Examples of licensors could include:</a:t>
            </a:r>
          </a:p>
          <a:p>
            <a:pPr marL="0" lvl="0" indent="0"/>
            <a:endParaRPr lang="en-US" dirty="0">
              <a:latin typeface="Arial"/>
              <a:ea typeface="Arial"/>
              <a:cs typeface="Arial"/>
              <a:sym typeface="Arial"/>
            </a:endParaRPr>
          </a:p>
          <a:p>
            <a:pPr marL="285750" lvl="0" indent="-285750">
              <a:buFont typeface="Arial" panose="020B0604020202020204" pitchFamily="34" charset="0"/>
              <a:buChar char="•"/>
            </a:pPr>
            <a:r>
              <a:rPr lang="en-US" dirty="0">
                <a:latin typeface="Arial"/>
                <a:ea typeface="Arial"/>
                <a:cs typeface="Arial"/>
                <a:sym typeface="Arial"/>
              </a:rPr>
              <a:t>Mars, Inc. (Shrek Snickers bar with green filling)</a:t>
            </a:r>
          </a:p>
          <a:p>
            <a:pPr marL="285750" lvl="0" indent="-285750">
              <a:buFont typeface="Arial" panose="020B0604020202020204" pitchFamily="34" charset="0"/>
              <a:buChar char="•"/>
            </a:pPr>
            <a:r>
              <a:rPr lang="en-US" dirty="0">
                <a:latin typeface="Arial"/>
                <a:ea typeface="Arial"/>
                <a:cs typeface="Arial"/>
                <a:sym typeface="Arial"/>
              </a:rPr>
              <a:t>Mattel, Inc. (Harry Potter toys and consumer products)</a:t>
            </a:r>
          </a:p>
          <a:p>
            <a:pPr marL="285750" lvl="0" indent="-285750">
              <a:buFont typeface="Arial" panose="020B0604020202020204" pitchFamily="34" charset="0"/>
              <a:buChar char="•"/>
            </a:pPr>
            <a:r>
              <a:rPr lang="en-US" dirty="0">
                <a:latin typeface="Arial"/>
                <a:ea typeface="Arial"/>
                <a:cs typeface="Arial"/>
                <a:sym typeface="Arial"/>
              </a:rPr>
              <a:t>Reebok (NFL apparel)</a:t>
            </a:r>
          </a:p>
          <a:p>
            <a:pPr marL="285750" lvl="0" indent="-285750">
              <a:buFont typeface="Arial" panose="020B0604020202020204" pitchFamily="34" charset="0"/>
              <a:buChar char="•"/>
            </a:pPr>
            <a:r>
              <a:rPr lang="en-US" dirty="0">
                <a:latin typeface="Arial"/>
                <a:ea typeface="Arial"/>
                <a:cs typeface="Arial"/>
                <a:sym typeface="Arial"/>
              </a:rPr>
              <a:t>Hasbro (Marvel toys)</a:t>
            </a:r>
          </a:p>
          <a:p>
            <a:pPr marL="285750" lvl="0" indent="-285750">
              <a:buFont typeface="Arial" panose="020B0604020202020204" pitchFamily="34" charset="0"/>
              <a:buChar char="•"/>
            </a:pPr>
            <a:r>
              <a:rPr lang="en-US" dirty="0">
                <a:latin typeface="Arial"/>
                <a:ea typeface="Arial"/>
                <a:cs typeface="Arial"/>
                <a:sym typeface="Arial"/>
              </a:rPr>
              <a:t>EA Sports (rights to put NFL players, stadiums and teams in its games)</a:t>
            </a:r>
          </a:p>
          <a:p>
            <a:pPr marL="285750" lvl="0" indent="-285750">
              <a:buFont typeface="Arial" panose="020B0604020202020204" pitchFamily="34" charset="0"/>
              <a:buChar char="•"/>
            </a:pPr>
            <a:r>
              <a:rPr lang="en-US" dirty="0">
                <a:latin typeface="Arial"/>
                <a:ea typeface="Arial"/>
                <a:cs typeface="Arial"/>
                <a:sym typeface="Arial"/>
              </a:rPr>
              <a:t>Lincoln (for rights to use hip-hop artist Common’s music in an ad campaign for the popular Navigator model of SUV)</a:t>
            </a: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9" name="Google Shape;2267;p67">
            <a:extLst>
              <a:ext uri="{FF2B5EF4-FFF2-40B4-BE49-F238E27FC236}">
                <a16:creationId xmlns:a16="http://schemas.microsoft.com/office/drawing/2014/main" id="{6B0960B5-4F45-6D4C-BB14-11C3F110B82E}"/>
              </a:ext>
            </a:extLst>
          </p:cNvPr>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LICENSEES</a:t>
            </a:r>
            <a:endParaRPr b="1" dirty="0">
              <a:latin typeface="Arial"/>
              <a:ea typeface="Arial"/>
              <a:cs typeface="Arial"/>
              <a:sym typeface="Arial"/>
            </a:endParaRPr>
          </a:p>
        </p:txBody>
      </p:sp>
      <p:cxnSp>
        <p:nvCxnSpPr>
          <p:cNvPr id="10" name="Google Shape;2268;p67">
            <a:extLst>
              <a:ext uri="{FF2B5EF4-FFF2-40B4-BE49-F238E27FC236}">
                <a16:creationId xmlns:a16="http://schemas.microsoft.com/office/drawing/2014/main" id="{44F56271-D3FC-3C44-AD3A-AC5732723057}"/>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494418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BUSINESS OF LICENSING</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938500" y="1214975"/>
            <a:ext cx="7389275" cy="2048400"/>
          </a:xfrm>
          <a:prstGeom prst="rect">
            <a:avLst/>
          </a:prstGeom>
        </p:spPr>
        <p:txBody>
          <a:bodyPr spcFirstLastPara="1" wrap="square" lIns="91425" tIns="91425" rIns="91425" bIns="91425" anchor="t" anchorCtr="0">
            <a:noAutofit/>
          </a:bodyPr>
          <a:lstStyle/>
          <a:p>
            <a:pPr marL="0" indent="0"/>
            <a:r>
              <a:rPr lang="en-US" dirty="0">
                <a:latin typeface="Arial"/>
                <a:ea typeface="Arial"/>
                <a:cs typeface="Arial"/>
                <a:sym typeface="Arial"/>
              </a:rPr>
              <a:t>Why would someone be willing to pay a fee or royalty just for the rights to use a team logo or player’s name or image?  Quite simply because there is a high demand for licensed goods. </a:t>
            </a:r>
          </a:p>
          <a:p>
            <a:pPr marL="0" indent="0"/>
            <a:endParaRPr lang="en-US" dirty="0">
              <a:latin typeface="Arial"/>
              <a:ea typeface="Arial"/>
              <a:cs typeface="Arial"/>
              <a:sym typeface="Arial"/>
            </a:endParaRPr>
          </a:p>
          <a:p>
            <a:pPr marL="0" indent="0"/>
            <a:r>
              <a:rPr lang="en-US" dirty="0">
                <a:latin typeface="Arial"/>
                <a:ea typeface="Arial"/>
                <a:cs typeface="Arial"/>
                <a:sym typeface="Arial"/>
              </a:rPr>
              <a:t>Licensed goods (products and merchandise) are not typically manufactured by leagues, teams, or schools, but rather by independent companies under an agreement with a sports entity.</a:t>
            </a:r>
          </a:p>
          <a:p>
            <a:pPr marL="0" indent="0"/>
            <a:endParaRPr lang="en-US" dirty="0">
              <a:latin typeface="Arial"/>
              <a:ea typeface="Arial"/>
              <a:cs typeface="Arial"/>
              <a:sym typeface="Arial"/>
            </a:endParaRPr>
          </a:p>
          <a:p>
            <a:pPr marL="0" indent="0"/>
            <a:r>
              <a:rPr lang="en-US" dirty="0">
                <a:latin typeface="Arial"/>
                <a:ea typeface="Arial"/>
                <a:cs typeface="Arial"/>
                <a:sym typeface="Arial"/>
              </a:rPr>
              <a:t>These entities, like the PGA Tour or Collegiate Licensing Company, generate billions in licensing revenue each year.</a:t>
            </a:r>
          </a:p>
        </p:txBody>
      </p:sp>
    </p:spTree>
    <p:extLst>
      <p:ext uri="{BB962C8B-B14F-4D97-AF65-F5344CB8AC3E}">
        <p14:creationId xmlns:p14="http://schemas.microsoft.com/office/powerpoint/2010/main" val="3890823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1026" name="Picture 2" descr="Timeline&#10;&#10;Description automatically generated">
            <a:extLst>
              <a:ext uri="{FF2B5EF4-FFF2-40B4-BE49-F238E27FC236}">
                <a16:creationId xmlns:a16="http://schemas.microsoft.com/office/drawing/2014/main" id="{3F19E3F2-D6B0-CA4F-B264-53A89683C1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890" y="357188"/>
            <a:ext cx="8450219" cy="40084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
        <p:nvSpPr>
          <p:cNvPr id="9" name="Google Shape;188;p41">
            <a:extLst>
              <a:ext uri="{FF2B5EF4-FFF2-40B4-BE49-F238E27FC236}">
                <a16:creationId xmlns:a16="http://schemas.microsoft.com/office/drawing/2014/main" id="{BE86F070-7AA3-324A-AD50-3CBA5DC0D1E0}"/>
              </a:ext>
            </a:extLst>
          </p:cNvPr>
          <p:cNvSpPr txBox="1">
            <a:spLocks noGrp="1"/>
          </p:cNvSpPr>
          <p:nvPr>
            <p:ph type="subTitle" idx="1"/>
          </p:nvPr>
        </p:nvSpPr>
        <p:spPr>
          <a:xfrm>
            <a:off x="572425" y="1416361"/>
            <a:ext cx="77121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Think about all the products you have shopped for online or purchased at a store featuring your favorite team’s name or logo or with the name or image of your favorite player. </a:t>
            </a:r>
          </a:p>
          <a:p>
            <a:pPr marL="0" lvl="0" indent="0"/>
            <a:endParaRPr lang="en-US" dirty="0">
              <a:latin typeface="Arial"/>
              <a:ea typeface="Arial"/>
              <a:cs typeface="Arial"/>
              <a:sym typeface="Arial"/>
            </a:endParaRPr>
          </a:p>
          <a:p>
            <a:pPr marL="0" lvl="0" indent="0"/>
            <a:r>
              <a:rPr lang="en-US" dirty="0">
                <a:latin typeface="Arial"/>
                <a:ea typeface="Arial"/>
                <a:cs typeface="Arial"/>
                <a:sym typeface="Arial"/>
              </a:rPr>
              <a:t>Where did you shop for those goods?</a:t>
            </a:r>
          </a:p>
          <a:p>
            <a:pPr marL="0" lvl="0" indent="0"/>
            <a:endParaRPr lang="en-US" dirty="0">
              <a:latin typeface="Arial"/>
              <a:ea typeface="Arial"/>
              <a:cs typeface="Arial"/>
              <a:sym typeface="Arial"/>
            </a:endParaRPr>
          </a:p>
          <a:p>
            <a:pPr marL="0" lvl="0" indent="0"/>
            <a:r>
              <a:rPr lang="en-US" dirty="0">
                <a:latin typeface="Arial"/>
                <a:ea typeface="Arial"/>
                <a:cs typeface="Arial"/>
                <a:sym typeface="Arial"/>
              </a:rPr>
              <a:t>How much did they cost?</a:t>
            </a:r>
          </a:p>
          <a:p>
            <a:pPr marL="0" lvl="0" indent="0"/>
            <a:endParaRPr lang="en-US" dirty="0">
              <a:latin typeface="Arial"/>
              <a:ea typeface="Arial"/>
              <a:cs typeface="Arial"/>
              <a:sym typeface="Arial"/>
            </a:endParaRPr>
          </a:p>
          <a:p>
            <a:pPr marL="0" lvl="0" indent="0"/>
            <a:r>
              <a:rPr lang="en-US" dirty="0">
                <a:latin typeface="Arial"/>
                <a:ea typeface="Arial"/>
                <a:cs typeface="Arial"/>
                <a:sym typeface="Arial"/>
              </a:rPr>
              <a:t>How do you know if they were officially licensed products?</a:t>
            </a:r>
          </a:p>
        </p:txBody>
      </p:sp>
    </p:spTree>
    <p:extLst>
      <p:ext uri="{BB962C8B-B14F-4D97-AF65-F5344CB8AC3E}">
        <p14:creationId xmlns:p14="http://schemas.microsoft.com/office/powerpoint/2010/main" val="3217362490"/>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TotalTime>
  <Words>755</Words>
  <Application>Microsoft Macintosh PowerPoint</Application>
  <PresentationFormat>On-screen Show (16:9)</PresentationFormat>
  <Paragraphs>74</Paragraphs>
  <Slides>13</Slides>
  <Notes>13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Montserrat</vt:lpstr>
      <vt:lpstr>Oswald</vt:lpstr>
      <vt:lpstr>Futuristic Background by Slidesgo</vt:lpstr>
      <vt:lpstr>1_Futuristic Background by Slidesgo</vt:lpstr>
      <vt:lpstr>LICENSING</vt:lpstr>
      <vt:lpstr>LICENSING</vt:lpstr>
      <vt:lpstr>$280 billion</vt:lpstr>
      <vt:lpstr>LICENSING PROCESS</vt:lpstr>
      <vt:lpstr>LICENSORS</vt:lpstr>
      <vt:lpstr>LICENSEES</vt:lpstr>
      <vt:lpstr>BUSINESS OF LICENSING</vt:lpstr>
      <vt:lpstr>PowerPoint Presentation</vt:lpstr>
      <vt:lpstr>TIME OUT!</vt:lpstr>
      <vt:lpstr>DISTRIBUTION</vt:lpstr>
      <vt:lpstr>COLLECTIBLES AND MEMORABILIA</vt:lpstr>
      <vt:lpstr>NOTABLE MEMORABILIA SALES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MARKETING MIX</dc:title>
  <dc:creator>Kelly, Bob</dc:creator>
  <cp:lastModifiedBy>Chris Lindauer</cp:lastModifiedBy>
  <cp:revision>17</cp:revision>
  <dcterms:modified xsi:type="dcterms:W3CDTF">2021-08-20T16:47:48Z</dcterms:modified>
</cp:coreProperties>
</file>