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 id="2147483684" r:id="rId2"/>
  </p:sldMasterIdLst>
  <p:notesMasterIdLst>
    <p:notesMasterId r:id="rId25"/>
  </p:notesMasterIdLst>
  <p:sldIdLst>
    <p:sldId id="256" r:id="rId3"/>
    <p:sldId id="344" r:id="rId4"/>
    <p:sldId id="354" r:id="rId5"/>
    <p:sldId id="343" r:id="rId6"/>
    <p:sldId id="355" r:id="rId7"/>
    <p:sldId id="345" r:id="rId8"/>
    <p:sldId id="356" r:id="rId9"/>
    <p:sldId id="357" r:id="rId10"/>
    <p:sldId id="358" r:id="rId11"/>
    <p:sldId id="359" r:id="rId12"/>
    <p:sldId id="360" r:id="rId13"/>
    <p:sldId id="369" r:id="rId14"/>
    <p:sldId id="361" r:id="rId15"/>
    <p:sldId id="362" r:id="rId16"/>
    <p:sldId id="295" r:id="rId17"/>
    <p:sldId id="363" r:id="rId18"/>
    <p:sldId id="265" r:id="rId19"/>
    <p:sldId id="364" r:id="rId20"/>
    <p:sldId id="365" r:id="rId21"/>
    <p:sldId id="366" r:id="rId22"/>
    <p:sldId id="368" r:id="rId23"/>
    <p:sldId id="337"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1"/>
    <p:restoredTop sz="94704"/>
  </p:normalViewPr>
  <p:slideViewPr>
    <p:cSldViewPr snapToGrid="0">
      <p:cViewPr varScale="1">
        <p:scale>
          <a:sx n="164" d="100"/>
          <a:sy n="164" d="100"/>
        </p:scale>
        <p:origin x="176"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0057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4462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7434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3944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2830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9"/>
        <p:cNvGrpSpPr/>
        <p:nvPr/>
      </p:nvGrpSpPr>
      <p:grpSpPr>
        <a:xfrm>
          <a:off x="0" y="0"/>
          <a:ext cx="0" cy="0"/>
          <a:chOff x="0" y="0"/>
          <a:chExt cx="0" cy="0"/>
        </a:xfrm>
      </p:grpSpPr>
      <p:sp>
        <p:nvSpPr>
          <p:cNvPr id="2400" name="Google Shape;2400;g7f9262ee2f_0_12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1" name="Google Shape;2401;g7f9262ee2f_0_12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1444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7f9262ee2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7f9262ee2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4015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7275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4306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8464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2619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408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3035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2"/>
        <p:cNvGrpSpPr/>
        <p:nvPr/>
      </p:nvGrpSpPr>
      <p:grpSpPr>
        <a:xfrm>
          <a:off x="0" y="0"/>
          <a:ext cx="0" cy="0"/>
          <a:chOff x="0" y="0"/>
          <a:chExt cx="0" cy="0"/>
        </a:xfrm>
      </p:grpSpPr>
      <p:sp>
        <p:nvSpPr>
          <p:cNvPr id="2263" name="Google Shape;2263;g7f9262ee2f_0_26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4" name="Google Shape;2264;g7f9262ee2f_0_26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3969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81837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874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769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8065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1026371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extLst>
      <p:ext uri="{BB962C8B-B14F-4D97-AF65-F5344CB8AC3E}">
        <p14:creationId xmlns:p14="http://schemas.microsoft.com/office/powerpoint/2010/main" val="3048962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42848720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494351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extLst>
      <p:ext uri="{BB962C8B-B14F-4D97-AF65-F5344CB8AC3E}">
        <p14:creationId xmlns:p14="http://schemas.microsoft.com/office/powerpoint/2010/main" val="1684534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extLst>
      <p:ext uri="{BB962C8B-B14F-4D97-AF65-F5344CB8AC3E}">
        <p14:creationId xmlns:p14="http://schemas.microsoft.com/office/powerpoint/2010/main" val="2452574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extLst>
      <p:ext uri="{BB962C8B-B14F-4D97-AF65-F5344CB8AC3E}">
        <p14:creationId xmlns:p14="http://schemas.microsoft.com/office/powerpoint/2010/main" val="670528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225653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1431859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60317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596767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42416869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38032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17785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4419905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4245110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extLst>
      <p:ext uri="{BB962C8B-B14F-4D97-AF65-F5344CB8AC3E}">
        <p14:creationId xmlns:p14="http://schemas.microsoft.com/office/powerpoint/2010/main" val="40044204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3145539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761190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3395713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extLst>
      <p:ext uri="{BB962C8B-B14F-4D97-AF65-F5344CB8AC3E}">
        <p14:creationId xmlns:p14="http://schemas.microsoft.com/office/powerpoint/2010/main" val="18890481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701253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7947387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extLst>
      <p:ext uri="{BB962C8B-B14F-4D97-AF65-F5344CB8AC3E}">
        <p14:creationId xmlns:p14="http://schemas.microsoft.com/office/powerpoint/2010/main" val="35447952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extLst>
      <p:ext uri="{BB962C8B-B14F-4D97-AF65-F5344CB8AC3E}">
        <p14:creationId xmlns:p14="http://schemas.microsoft.com/office/powerpoint/2010/main" val="20590442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5630633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5130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2093082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extLst>
      <p:ext uri="{BB962C8B-B14F-4D97-AF65-F5344CB8AC3E}">
        <p14:creationId xmlns:p14="http://schemas.microsoft.com/office/powerpoint/2010/main" val="1644309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1076397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005491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8460960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 Type="http://schemas.openxmlformats.org/officeDocument/2006/relationships/slideLayout" Target="../slideLayouts/slideLayout7.xml"/><Relationship Id="rId21" Type="http://schemas.openxmlformats.org/officeDocument/2006/relationships/slideLayout" Target="../slideLayouts/slideLayout25.xml"/><Relationship Id="rId34" Type="http://schemas.openxmlformats.org/officeDocument/2006/relationships/image" Target="../media/image1.jpg"/><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theme" Target="../theme/theme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8"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7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306704744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3" r:id="rId27"/>
    <p:sldLayoutId id="2147483714" r:id="rId28"/>
    <p:sldLayoutId id="2147483715" r:id="rId29"/>
    <p:sldLayoutId id="2147483716" r:id="rId30"/>
    <p:sldLayoutId id="2147483717" r:id="rId31"/>
    <p:sldLayoutId id="2147483718"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26.jpe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1.xml"/><Relationship Id="rId5" Type="http://schemas.openxmlformats.org/officeDocument/2006/relationships/hyperlink" Target="https://www.youtube.com/watch?v=LjYFqlrje1k" TargetMode="Externa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1.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1.xml"/><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file:////var/folders/72/_ndn0zb91450m2j336h7z2_80000gn/T/com.microsoft.Word/WebArchiveCopyPasteTempFiles/1200px-South_Bay_Lakers_logo.svg.png"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047505" y="1927050"/>
            <a:ext cx="5048989"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BRAND</a:t>
            </a:r>
            <a:br>
              <a:rPr lang="en-US" dirty="0">
                <a:latin typeface="Arial"/>
                <a:ea typeface="Arial"/>
                <a:cs typeface="Arial"/>
                <a:sym typeface="Arial"/>
              </a:rPr>
            </a:br>
            <a:r>
              <a:rPr lang="en-US" dirty="0">
                <a:latin typeface="Arial"/>
                <a:ea typeface="Arial"/>
                <a:cs typeface="Arial"/>
                <a:sym typeface="Arial"/>
              </a:rPr>
              <a:t>BUILDING</a:t>
            </a: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6.2</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IMAGE</a:t>
            </a:r>
          </a:p>
        </p:txBody>
      </p:sp>
      <p:sp>
        <p:nvSpPr>
          <p:cNvPr id="172" name="Google Shape;172;p39"/>
          <p:cNvSpPr txBox="1">
            <a:spLocks noGrp="1"/>
          </p:cNvSpPr>
          <p:nvPr>
            <p:ph type="body" idx="1"/>
          </p:nvPr>
        </p:nvSpPr>
        <p:spPr>
          <a:xfrm>
            <a:off x="938500" y="1051800"/>
            <a:ext cx="7009160" cy="941400"/>
          </a:xfrm>
          <a:prstGeom prst="rect">
            <a:avLst/>
          </a:prstGeom>
        </p:spPr>
        <p:txBody>
          <a:bodyPr spcFirstLastPara="1" wrap="square" lIns="91425" tIns="91425" rIns="91425" bIns="91425" anchor="t" anchorCtr="0">
            <a:noAutofit/>
          </a:bodyPr>
          <a:lstStyle/>
          <a:p>
            <a:pPr marL="0" indent="0">
              <a:buNone/>
            </a:pPr>
            <a:r>
              <a:rPr lang="en-US" sz="1800" dirty="0">
                <a:latin typeface="Arial"/>
                <a:ea typeface="Arial"/>
                <a:cs typeface="Arial"/>
                <a:sym typeface="Arial"/>
              </a:rPr>
              <a:t>Consumer perceptions linked to a particular brand (health, excitement, fun, family etc.) describe its </a:t>
            </a:r>
            <a:r>
              <a:rPr lang="en-US" sz="1800" b="1" dirty="0">
                <a:solidFill>
                  <a:srgbClr val="FFC000"/>
                </a:solidFill>
                <a:latin typeface="Arial"/>
                <a:ea typeface="Arial"/>
                <a:cs typeface="Arial"/>
                <a:sym typeface="Arial"/>
              </a:rPr>
              <a:t>brand image. </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7C052F2C-EE20-3D49-BA48-7BB727B74879}"/>
              </a:ext>
            </a:extLst>
          </p:cNvPr>
          <p:cNvSpPr/>
          <p:nvPr/>
        </p:nvSpPr>
        <p:spPr>
          <a:xfrm>
            <a:off x="938500" y="1909584"/>
            <a:ext cx="3282980" cy="2462213"/>
          </a:xfrm>
          <a:prstGeom prst="rect">
            <a:avLst/>
          </a:prstGeom>
        </p:spPr>
        <p:txBody>
          <a:bodyPr wrap="square">
            <a:spAutoFit/>
          </a:bodyPr>
          <a:lstStyle/>
          <a:p>
            <a:r>
              <a:rPr lang="en-US" dirty="0">
                <a:solidFill>
                  <a:schemeClr val="bg1"/>
                </a:solidFill>
              </a:rPr>
              <a:t>For example, the image fans have of the Cincinnati Bengals or Detroit Lions brand differs significantly from how fans view a franchise with a long history and tradition of success like the Pittsburgh Steelers or Dallas Cowboys.  </a:t>
            </a:r>
          </a:p>
          <a:p>
            <a:endParaRPr lang="en-US" dirty="0">
              <a:solidFill>
                <a:schemeClr val="bg1"/>
              </a:solidFill>
            </a:endParaRPr>
          </a:p>
          <a:p>
            <a:r>
              <a:rPr lang="en-US" dirty="0">
                <a:solidFill>
                  <a:schemeClr val="bg1"/>
                </a:solidFill>
              </a:rPr>
              <a:t>While those are just opinions, when the media shares polarizing opinions like these, it can have a significant impact on brand image.</a:t>
            </a:r>
          </a:p>
        </p:txBody>
      </p:sp>
      <p:pic>
        <p:nvPicPr>
          <p:cNvPr id="8" name="Picture 7" descr="Graphical user interface, text, application, email&#10;&#10;Description automatically generated">
            <a:extLst>
              <a:ext uri="{FF2B5EF4-FFF2-40B4-BE49-F238E27FC236}">
                <a16:creationId xmlns:a16="http://schemas.microsoft.com/office/drawing/2014/main" id="{60FF9EEB-2972-114F-9E8B-D21BED0EACA6}"/>
              </a:ext>
            </a:extLst>
          </p:cNvPr>
          <p:cNvPicPr>
            <a:picLocks noChangeAspect="1"/>
          </p:cNvPicPr>
          <p:nvPr/>
        </p:nvPicPr>
        <p:blipFill rotWithShape="1">
          <a:blip r:embed="rId4">
            <a:extLst>
              <a:ext uri="{28A0092B-C50C-407E-A947-70E740481C1C}">
                <a14:useLocalDpi xmlns:a14="http://schemas.microsoft.com/office/drawing/2010/main" val="0"/>
              </a:ext>
            </a:extLst>
          </a:blip>
          <a:srcRect l="12436" r="13718"/>
          <a:stretch/>
        </p:blipFill>
        <p:spPr>
          <a:xfrm>
            <a:off x="4661307" y="1981339"/>
            <a:ext cx="3432962" cy="2390458"/>
          </a:xfrm>
          <a:prstGeom prst="rect">
            <a:avLst/>
          </a:prstGeom>
        </p:spPr>
      </p:pic>
    </p:spTree>
    <p:extLst>
      <p:ext uri="{BB962C8B-B14F-4D97-AF65-F5344CB8AC3E}">
        <p14:creationId xmlns:p14="http://schemas.microsoft.com/office/powerpoint/2010/main" val="561856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EQUITY</a:t>
            </a:r>
          </a:p>
        </p:txBody>
      </p:sp>
      <p:sp>
        <p:nvSpPr>
          <p:cNvPr id="172" name="Google Shape;172;p39"/>
          <p:cNvSpPr txBox="1">
            <a:spLocks noGrp="1"/>
          </p:cNvSpPr>
          <p:nvPr>
            <p:ph type="body" idx="1"/>
          </p:nvPr>
        </p:nvSpPr>
        <p:spPr>
          <a:xfrm>
            <a:off x="938500" y="1051800"/>
            <a:ext cx="4033550" cy="837960"/>
          </a:xfrm>
          <a:prstGeom prst="rect">
            <a:avLst/>
          </a:prstGeom>
        </p:spPr>
        <p:txBody>
          <a:bodyPr spcFirstLastPara="1" wrap="square" lIns="91425" tIns="91425" rIns="91425" bIns="91425" anchor="t" anchorCtr="0">
            <a:noAutofit/>
          </a:bodyPr>
          <a:lstStyle/>
          <a:p>
            <a:pPr marL="0" indent="0">
              <a:buNone/>
            </a:pPr>
            <a:r>
              <a:rPr lang="en-US" sz="1800" b="1" dirty="0">
                <a:solidFill>
                  <a:srgbClr val="FFC000"/>
                </a:solidFill>
                <a:latin typeface="Arial"/>
                <a:ea typeface="Arial"/>
                <a:cs typeface="Arial"/>
                <a:sym typeface="Arial"/>
              </a:rPr>
              <a:t>Brand equity </a:t>
            </a:r>
            <a:r>
              <a:rPr lang="en-US" sz="1800" dirty="0">
                <a:latin typeface="Arial"/>
                <a:ea typeface="Arial"/>
                <a:cs typeface="Arial"/>
                <a:sym typeface="Arial"/>
              </a:rPr>
              <a:t>refers to the value placed on a brand by consumers.</a:t>
            </a:r>
          </a:p>
          <a:p>
            <a:pPr marL="0" indent="0">
              <a:buNone/>
            </a:pPr>
            <a:endParaRPr lang="en-US" sz="1800" dirty="0">
              <a:latin typeface="Arial"/>
              <a:ea typeface="Arial"/>
              <a:cs typeface="Arial"/>
              <a:sym typeface="Arial"/>
            </a:endParaRPr>
          </a:p>
          <a:p>
            <a:pPr marL="0" indent="0">
              <a:buNone/>
            </a:pPr>
            <a:endParaRPr lang="en-US" sz="1800" dirty="0">
              <a:latin typeface="Arial"/>
              <a:ea typeface="Arial"/>
              <a:cs typeface="Arial"/>
              <a:sym typeface="Arial"/>
            </a:endParaRPr>
          </a:p>
          <a:p>
            <a:pPr marL="0" indent="0">
              <a:buNone/>
            </a:pP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6DB7AEFD-91E3-3245-9C60-A7ACB04E02F0}"/>
              </a:ext>
            </a:extLst>
          </p:cNvPr>
          <p:cNvSpPr/>
          <p:nvPr/>
        </p:nvSpPr>
        <p:spPr>
          <a:xfrm>
            <a:off x="938500" y="1889760"/>
            <a:ext cx="3709700" cy="2893100"/>
          </a:xfrm>
          <a:prstGeom prst="rect">
            <a:avLst/>
          </a:prstGeom>
        </p:spPr>
        <p:txBody>
          <a:bodyPr wrap="square">
            <a:spAutoFit/>
          </a:bodyPr>
          <a:lstStyle/>
          <a:p>
            <a:pPr marL="0" indent="0">
              <a:buNone/>
            </a:pPr>
            <a:r>
              <a:rPr lang="en-US" dirty="0">
                <a:solidFill>
                  <a:schemeClr val="bg1"/>
                </a:solidFill>
              </a:rPr>
              <a:t>Nike has strong brand equity because consumers have long associated the brand with top level athletes and quality products.  Thanks to its brand strength, Nike can charge $300 for a pair of soccer shoes. </a:t>
            </a:r>
          </a:p>
          <a:p>
            <a:pPr marL="0" indent="0">
              <a:buNone/>
            </a:pPr>
            <a:endParaRPr lang="en-US" dirty="0">
              <a:solidFill>
                <a:schemeClr val="bg1"/>
              </a:solidFill>
            </a:endParaRPr>
          </a:p>
          <a:p>
            <a:pPr marL="0" indent="0">
              <a:buNone/>
            </a:pPr>
            <a:r>
              <a:rPr lang="en-US" dirty="0">
                <a:solidFill>
                  <a:schemeClr val="bg1"/>
                </a:solidFill>
              </a:rPr>
              <a:t>Compare that to soccer shoes made by </a:t>
            </a:r>
            <a:r>
              <a:rPr lang="en-US" dirty="0" err="1">
                <a:solidFill>
                  <a:schemeClr val="bg1"/>
                </a:solidFill>
              </a:rPr>
              <a:t>Diadora</a:t>
            </a:r>
            <a:r>
              <a:rPr lang="en-US" dirty="0">
                <a:solidFill>
                  <a:schemeClr val="bg1"/>
                </a:solidFill>
              </a:rPr>
              <a:t>, one of Nike’s competitors that focuses on soccer shoes and apparel, that top out at $120 for a pair. Typically, a good pair of cleats from any brand can run $150, but Nike's brand equity allows them to sell them at a higher price point.</a:t>
            </a:r>
            <a:endParaRPr lang="en-US" sz="2000" dirty="0">
              <a:solidFill>
                <a:schemeClr val="bg1"/>
              </a:solidFill>
            </a:endParaRPr>
          </a:p>
        </p:txBody>
      </p:sp>
      <p:pic>
        <p:nvPicPr>
          <p:cNvPr id="8" name="Picture 7">
            <a:extLst>
              <a:ext uri="{FF2B5EF4-FFF2-40B4-BE49-F238E27FC236}">
                <a16:creationId xmlns:a16="http://schemas.microsoft.com/office/drawing/2014/main" id="{E17FE324-B1C4-D346-8042-766736CD68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7150" y="1386425"/>
            <a:ext cx="2045954" cy="3002695"/>
          </a:xfrm>
          <a:prstGeom prst="rect">
            <a:avLst/>
          </a:prstGeom>
        </p:spPr>
      </p:pic>
    </p:spTree>
    <p:extLst>
      <p:ext uri="{BB962C8B-B14F-4D97-AF65-F5344CB8AC3E}">
        <p14:creationId xmlns:p14="http://schemas.microsoft.com/office/powerpoint/2010/main" val="1100764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EQUITY VS. BRAND VALUE</a:t>
            </a:r>
          </a:p>
        </p:txBody>
      </p:sp>
      <p:sp>
        <p:nvSpPr>
          <p:cNvPr id="172" name="Google Shape;172;p39"/>
          <p:cNvSpPr txBox="1">
            <a:spLocks noGrp="1"/>
          </p:cNvSpPr>
          <p:nvPr>
            <p:ph type="body" idx="1"/>
          </p:nvPr>
        </p:nvSpPr>
        <p:spPr>
          <a:xfrm>
            <a:off x="938500" y="1143240"/>
            <a:ext cx="3633500" cy="3039900"/>
          </a:xfrm>
          <a:prstGeom prst="rect">
            <a:avLst/>
          </a:prstGeom>
        </p:spPr>
        <p:txBody>
          <a:bodyPr spcFirstLastPara="1" wrap="square" lIns="91425" tIns="91425" rIns="91425" bIns="91425" anchor="t" anchorCtr="0">
            <a:noAutofit/>
          </a:bodyPr>
          <a:lstStyle/>
          <a:p>
            <a:pPr marL="0" indent="0">
              <a:buNone/>
            </a:pPr>
            <a:r>
              <a:rPr lang="en-US" sz="1800" dirty="0">
                <a:latin typeface="Arial"/>
                <a:ea typeface="Arial"/>
                <a:cs typeface="Arial"/>
                <a:sym typeface="Arial"/>
              </a:rPr>
              <a:t>Brand </a:t>
            </a:r>
            <a:r>
              <a:rPr lang="en-US" sz="1800" u="sng" dirty="0">
                <a:latin typeface="Arial"/>
                <a:ea typeface="Arial"/>
                <a:cs typeface="Arial"/>
                <a:sym typeface="Arial"/>
              </a:rPr>
              <a:t>equity</a:t>
            </a:r>
            <a:r>
              <a:rPr lang="en-US" sz="1800" dirty="0">
                <a:latin typeface="Arial"/>
                <a:ea typeface="Arial"/>
                <a:cs typeface="Arial"/>
                <a:sym typeface="Arial"/>
              </a:rPr>
              <a:t> describes the level of swagger and legitimacy the brand has in the minds of consumers while brand </a:t>
            </a:r>
            <a:r>
              <a:rPr lang="en-US" sz="1800" u="sng" dirty="0">
                <a:latin typeface="Arial"/>
                <a:ea typeface="Arial"/>
                <a:cs typeface="Arial"/>
                <a:sym typeface="Arial"/>
              </a:rPr>
              <a:t>value</a:t>
            </a:r>
            <a:r>
              <a:rPr lang="en-US" sz="1800" dirty="0">
                <a:latin typeface="Arial"/>
                <a:ea typeface="Arial"/>
                <a:cs typeface="Arial"/>
                <a:sym typeface="Arial"/>
              </a:rPr>
              <a:t> is the financial significance the brand carries. </a:t>
            </a:r>
          </a:p>
          <a:p>
            <a:pPr marL="0" indent="0">
              <a:buNone/>
            </a:pPr>
            <a:endParaRPr lang="en-US" sz="1800" dirty="0">
              <a:latin typeface="Arial"/>
              <a:ea typeface="Arial"/>
              <a:cs typeface="Arial"/>
              <a:sym typeface="Arial"/>
            </a:endParaRPr>
          </a:p>
          <a:p>
            <a:pPr marL="0" indent="0">
              <a:buNone/>
            </a:pPr>
            <a:r>
              <a:rPr lang="en-US" sz="1800" dirty="0">
                <a:latin typeface="Arial"/>
                <a:ea typeface="Arial"/>
                <a:cs typeface="Arial"/>
                <a:sym typeface="Arial"/>
              </a:rPr>
              <a:t>Both brand equity and brand value provide an estimate of how much a brand is worth.</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descr="A picture containing text&#10;&#10;Description automatically generated">
            <a:extLst>
              <a:ext uri="{FF2B5EF4-FFF2-40B4-BE49-F238E27FC236}">
                <a16:creationId xmlns:a16="http://schemas.microsoft.com/office/drawing/2014/main" id="{2436D91B-7582-9448-8B9C-3BCE998C3525}"/>
              </a:ext>
            </a:extLst>
          </p:cNvPr>
          <p:cNvPicPr>
            <a:picLocks noChangeAspect="1"/>
          </p:cNvPicPr>
          <p:nvPr/>
        </p:nvPicPr>
        <p:blipFill rotWithShape="1">
          <a:blip r:embed="rId4"/>
          <a:srcRect l="11760" t="19354" r="11946" b="20005"/>
          <a:stretch/>
        </p:blipFill>
        <p:spPr>
          <a:xfrm>
            <a:off x="5251998" y="1470311"/>
            <a:ext cx="2771502" cy="2202878"/>
          </a:xfrm>
          <a:prstGeom prst="rect">
            <a:avLst/>
          </a:prstGeom>
        </p:spPr>
      </p:pic>
    </p:spTree>
    <p:extLst>
      <p:ext uri="{BB962C8B-B14F-4D97-AF65-F5344CB8AC3E}">
        <p14:creationId xmlns:p14="http://schemas.microsoft.com/office/powerpoint/2010/main" val="603061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764924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a:t>
            </a:r>
            <a:r>
              <a:rPr lang="en-US" b="1" u="sng" dirty="0">
                <a:latin typeface="Arial"/>
                <a:ea typeface="Arial"/>
                <a:cs typeface="Arial"/>
                <a:sym typeface="Arial"/>
              </a:rPr>
              <a:t>VALUE</a:t>
            </a:r>
            <a:r>
              <a:rPr lang="en-US" b="1" dirty="0">
                <a:latin typeface="Arial"/>
                <a:ea typeface="Arial"/>
                <a:cs typeface="Arial"/>
                <a:sym typeface="Arial"/>
              </a:rPr>
              <a:t> OF WORLD’S BIGGEST EVENTS</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026" name="Picture 2">
            <a:extLst>
              <a:ext uri="{FF2B5EF4-FFF2-40B4-BE49-F238E27FC236}">
                <a16:creationId xmlns:a16="http://schemas.microsoft.com/office/drawing/2014/main" id="{DD9D9D03-4A5B-744D-B987-99AC6D6E69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2420" y="1085804"/>
            <a:ext cx="6464260" cy="3643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003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LOYALTY</a:t>
            </a:r>
          </a:p>
        </p:txBody>
      </p:sp>
      <p:sp>
        <p:nvSpPr>
          <p:cNvPr id="172" name="Google Shape;172;p39"/>
          <p:cNvSpPr txBox="1">
            <a:spLocks noGrp="1"/>
          </p:cNvSpPr>
          <p:nvPr>
            <p:ph type="body" idx="1"/>
          </p:nvPr>
        </p:nvSpPr>
        <p:spPr>
          <a:xfrm>
            <a:off x="938500" y="1051800"/>
            <a:ext cx="4033550" cy="3039900"/>
          </a:xfrm>
          <a:prstGeom prst="rect">
            <a:avLst/>
          </a:prstGeom>
        </p:spPr>
        <p:txBody>
          <a:bodyPr spcFirstLastPara="1" wrap="square" lIns="91425" tIns="91425" rIns="91425" bIns="91425" anchor="t" anchorCtr="0">
            <a:noAutofit/>
          </a:bodyPr>
          <a:lstStyle/>
          <a:p>
            <a:pPr marL="0" indent="0">
              <a:buNone/>
            </a:pPr>
            <a:r>
              <a:rPr lang="en-US" sz="1800" b="1" dirty="0">
                <a:solidFill>
                  <a:srgbClr val="FFC000"/>
                </a:solidFill>
                <a:latin typeface="Arial"/>
                <a:ea typeface="Arial"/>
                <a:cs typeface="Arial"/>
                <a:sym typeface="Arial"/>
              </a:rPr>
              <a:t>Brand loyalty </a:t>
            </a:r>
            <a:r>
              <a:rPr lang="en-US" sz="1800" dirty="0">
                <a:latin typeface="Arial"/>
                <a:ea typeface="Arial"/>
                <a:cs typeface="Arial"/>
                <a:sym typeface="Arial"/>
              </a:rPr>
              <a:t>describes consumer preferences for a particular brand as compared to competitor products or services.  </a:t>
            </a:r>
          </a:p>
          <a:p>
            <a:pPr marL="0" indent="0">
              <a:buNone/>
            </a:pPr>
            <a:endParaRPr lang="en-US" sz="1800" dirty="0">
              <a:latin typeface="Arial"/>
              <a:ea typeface="Arial"/>
              <a:cs typeface="Arial"/>
              <a:sym typeface="Arial"/>
            </a:endParaRPr>
          </a:p>
          <a:p>
            <a:pPr marL="0" indent="0">
              <a:buNone/>
            </a:pPr>
            <a:r>
              <a:rPr lang="en-US" sz="1800" dirty="0">
                <a:latin typeface="Arial"/>
                <a:ea typeface="Arial"/>
                <a:cs typeface="Arial"/>
                <a:sym typeface="Arial"/>
              </a:rPr>
              <a:t>It is a critical factor influencing the concept of fandom, the higher the level of brand loyalty, the greater likelihood of an increased level of intensity in fandom.</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 name="Picture 3" descr="A picture containing text&#10;&#10;Description automatically generated">
            <a:extLst>
              <a:ext uri="{FF2B5EF4-FFF2-40B4-BE49-F238E27FC236}">
                <a16:creationId xmlns:a16="http://schemas.microsoft.com/office/drawing/2014/main" id="{C5F964C9-4F04-E649-8CFC-1F965C885DB9}"/>
              </a:ext>
            </a:extLst>
          </p:cNvPr>
          <p:cNvPicPr>
            <a:picLocks noChangeAspect="1"/>
          </p:cNvPicPr>
          <p:nvPr/>
        </p:nvPicPr>
        <p:blipFill>
          <a:blip r:embed="rId4"/>
          <a:stretch>
            <a:fillRect/>
          </a:stretch>
        </p:blipFill>
        <p:spPr>
          <a:xfrm>
            <a:off x="5504156" y="1168400"/>
            <a:ext cx="2716192" cy="2682240"/>
          </a:xfrm>
          <a:prstGeom prst="rect">
            <a:avLst/>
          </a:prstGeom>
        </p:spPr>
      </p:pic>
    </p:spTree>
    <p:extLst>
      <p:ext uri="{BB962C8B-B14F-4D97-AF65-F5344CB8AC3E}">
        <p14:creationId xmlns:p14="http://schemas.microsoft.com/office/powerpoint/2010/main" val="4286781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2"/>
        <p:cNvGrpSpPr/>
        <p:nvPr/>
      </p:nvGrpSpPr>
      <p:grpSpPr>
        <a:xfrm>
          <a:off x="0" y="0"/>
          <a:ext cx="0" cy="0"/>
          <a:chOff x="0" y="0"/>
          <a:chExt cx="0" cy="0"/>
        </a:xfrm>
      </p:grpSpPr>
      <p:pic>
        <p:nvPicPr>
          <p:cNvPr id="2415" name="Google Shape;2415;p7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16" name="Google Shape;2416;p7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9" name="Google Shape;294;p49">
            <a:extLst>
              <a:ext uri="{FF2B5EF4-FFF2-40B4-BE49-F238E27FC236}">
                <a16:creationId xmlns:a16="http://schemas.microsoft.com/office/drawing/2014/main" id="{7FA563E0-C9BD-9142-9BF6-57086E0BC64A}"/>
              </a:ext>
            </a:extLst>
          </p:cNvPr>
          <p:cNvSpPr txBox="1">
            <a:spLocks/>
          </p:cNvSpPr>
          <p:nvPr/>
        </p:nvSpPr>
        <p:spPr>
          <a:xfrm>
            <a:off x="4571720" y="471551"/>
            <a:ext cx="4130130" cy="93527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a:solidFill>
                  <a:schemeClr val="tx2"/>
                </a:solidFill>
              </a:rPr>
              <a:t>BRAND LOYALTY IN THE NFL</a:t>
            </a:r>
          </a:p>
        </p:txBody>
      </p:sp>
      <p:sp>
        <p:nvSpPr>
          <p:cNvPr id="20" name="Google Shape;295;p49">
            <a:extLst>
              <a:ext uri="{FF2B5EF4-FFF2-40B4-BE49-F238E27FC236}">
                <a16:creationId xmlns:a16="http://schemas.microsoft.com/office/drawing/2014/main" id="{7C74FCBB-00B2-D44A-99DD-3F02DEC2C854}"/>
              </a:ext>
            </a:extLst>
          </p:cNvPr>
          <p:cNvSpPr txBox="1">
            <a:spLocks/>
          </p:cNvSpPr>
          <p:nvPr/>
        </p:nvSpPr>
        <p:spPr>
          <a:xfrm>
            <a:off x="4571720" y="1532190"/>
            <a:ext cx="4130129" cy="2267933"/>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buNone/>
            </a:pPr>
            <a:r>
              <a:rPr lang="en-US" dirty="0">
                <a:solidFill>
                  <a:schemeClr val="bg1"/>
                </a:solidFill>
              </a:rPr>
              <a:t>DirecTV developed a "loyalty metric" to measure the fan loyalty of NFL fans,  including home game attendance, travel game attendance, merchandise sales and TV ratings while adjusting for metro population. </a:t>
            </a:r>
          </a:p>
          <a:p>
            <a:pPr marL="0" lvl="0" indent="0">
              <a:buNone/>
            </a:pPr>
            <a:endParaRPr lang="en-US" dirty="0">
              <a:solidFill>
                <a:schemeClr val="bg1"/>
              </a:solidFill>
            </a:endParaRPr>
          </a:p>
          <a:p>
            <a:pPr marL="0" lvl="0" indent="0">
              <a:buNone/>
            </a:pPr>
            <a:r>
              <a:rPr lang="en-US" dirty="0">
                <a:solidFill>
                  <a:schemeClr val="bg1"/>
                </a:solidFill>
              </a:rPr>
              <a:t>This data was then compared against the team’s records each year to determine how fan enthusiasm varies with team success.</a:t>
            </a:r>
            <a:endParaRPr lang="en-US" sz="1100" dirty="0">
              <a:solidFill>
                <a:schemeClr val="bg1"/>
              </a:solidFill>
            </a:endParaRPr>
          </a:p>
        </p:txBody>
      </p:sp>
      <p:cxnSp>
        <p:nvCxnSpPr>
          <p:cNvPr id="21" name="Google Shape;296;p49">
            <a:extLst>
              <a:ext uri="{FF2B5EF4-FFF2-40B4-BE49-F238E27FC236}">
                <a16:creationId xmlns:a16="http://schemas.microsoft.com/office/drawing/2014/main" id="{F1129F58-1E54-0C4E-9563-EC154172A4F0}"/>
              </a:ext>
            </a:extLst>
          </p:cNvPr>
          <p:cNvCxnSpPr>
            <a:cxnSpLocks/>
          </p:cNvCxnSpPr>
          <p:nvPr/>
        </p:nvCxnSpPr>
        <p:spPr>
          <a:xfrm>
            <a:off x="4322039" y="835378"/>
            <a:ext cx="0" cy="3093155"/>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 name="Picture 3" descr="Text&#10;&#10;Description automatically generated">
            <a:extLst>
              <a:ext uri="{FF2B5EF4-FFF2-40B4-BE49-F238E27FC236}">
                <a16:creationId xmlns:a16="http://schemas.microsoft.com/office/drawing/2014/main" id="{9A931BB0-7A3B-DF43-B15C-CAF04BECA7E2}"/>
              </a:ext>
            </a:extLst>
          </p:cNvPr>
          <p:cNvPicPr>
            <a:picLocks noChangeAspect="1"/>
          </p:cNvPicPr>
          <p:nvPr/>
        </p:nvPicPr>
        <p:blipFill>
          <a:blip r:embed="rId4"/>
          <a:stretch>
            <a:fillRect/>
          </a:stretch>
        </p:blipFill>
        <p:spPr>
          <a:xfrm>
            <a:off x="1060950" y="171124"/>
            <a:ext cx="2618345" cy="467194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EXTENSION</a:t>
            </a:r>
          </a:p>
        </p:txBody>
      </p:sp>
      <p:sp>
        <p:nvSpPr>
          <p:cNvPr id="172" name="Google Shape;172;p39"/>
          <p:cNvSpPr txBox="1">
            <a:spLocks noGrp="1"/>
          </p:cNvSpPr>
          <p:nvPr>
            <p:ph type="body" idx="1"/>
          </p:nvPr>
        </p:nvSpPr>
        <p:spPr>
          <a:xfrm>
            <a:off x="938500" y="1051800"/>
            <a:ext cx="3176300" cy="3039900"/>
          </a:xfrm>
          <a:prstGeom prst="rect">
            <a:avLst/>
          </a:prstGeom>
        </p:spPr>
        <p:txBody>
          <a:bodyPr spcFirstLastPara="1" wrap="square" lIns="91425" tIns="91425" rIns="91425" bIns="91425" anchor="t" anchorCtr="0">
            <a:noAutofit/>
          </a:bodyPr>
          <a:lstStyle/>
          <a:p>
            <a:pPr marL="0" indent="0">
              <a:buNone/>
            </a:pPr>
            <a:r>
              <a:rPr lang="en-US" sz="1800" b="1" dirty="0">
                <a:solidFill>
                  <a:srgbClr val="FFC000"/>
                </a:solidFill>
                <a:latin typeface="Arial"/>
                <a:ea typeface="Arial"/>
                <a:cs typeface="Arial"/>
                <a:sym typeface="Arial"/>
              </a:rPr>
              <a:t>Brand extension </a:t>
            </a:r>
            <a:r>
              <a:rPr lang="en-US" sz="1800" dirty="0">
                <a:latin typeface="Arial"/>
                <a:ea typeface="Arial"/>
                <a:cs typeface="Arial"/>
                <a:sym typeface="Arial"/>
              </a:rPr>
              <a:t>refers to the use of a successful brand name to launch a new or modified product or service in a new market. </a:t>
            </a:r>
          </a:p>
          <a:p>
            <a:pPr marL="0" indent="0">
              <a:buNone/>
            </a:pPr>
            <a:endParaRPr lang="en-US" sz="1800" dirty="0">
              <a:latin typeface="Arial"/>
              <a:ea typeface="Arial"/>
              <a:cs typeface="Arial"/>
              <a:sym typeface="Arial"/>
            </a:endParaRPr>
          </a:p>
          <a:p>
            <a:pPr marL="0" indent="0">
              <a:buNone/>
            </a:pPr>
            <a:r>
              <a:rPr lang="en-US" sz="1800" dirty="0">
                <a:latin typeface="Arial"/>
                <a:ea typeface="Arial"/>
                <a:cs typeface="Arial"/>
                <a:sym typeface="Arial"/>
              </a:rPr>
              <a:t>Organizations, athletes and celebrities with strong brands are in position to develop natural extensions of the brand. </a:t>
            </a: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2">
            <a:extLst>
              <a:ext uri="{FF2B5EF4-FFF2-40B4-BE49-F238E27FC236}">
                <a16:creationId xmlns:a16="http://schemas.microsoft.com/office/drawing/2014/main" id="{643336F3-F8DC-2E40-B517-01DFAFACB002}"/>
              </a:ext>
            </a:extLst>
          </p:cNvPr>
          <p:cNvPicPr>
            <a:picLocks noChangeAspect="1"/>
          </p:cNvPicPr>
          <p:nvPr/>
        </p:nvPicPr>
        <p:blipFill>
          <a:blip r:embed="rId4"/>
          <a:srcRect/>
          <a:stretch>
            <a:fillRect/>
          </a:stretch>
        </p:blipFill>
        <p:spPr>
          <a:xfrm>
            <a:off x="4702215" y="1350304"/>
            <a:ext cx="3749972" cy="2499981"/>
          </a:xfrm>
          <a:prstGeom prst="rect">
            <a:avLst/>
          </a:prstGeom>
        </p:spPr>
      </p:pic>
    </p:spTree>
    <p:extLst>
      <p:ext uri="{BB962C8B-B14F-4D97-AF65-F5344CB8AC3E}">
        <p14:creationId xmlns:p14="http://schemas.microsoft.com/office/powerpoint/2010/main" val="3626281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7"/>
          <p:cNvSpPr txBox="1">
            <a:spLocks noGrp="1"/>
          </p:cNvSpPr>
          <p:nvPr>
            <p:ph type="title" idx="4"/>
          </p:nvPr>
        </p:nvSpPr>
        <p:spPr>
          <a:xfrm>
            <a:off x="938500" y="445025"/>
            <a:ext cx="5582646"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BRAND EXTENSION EXAMPLES</a:t>
            </a:r>
            <a:endParaRPr b="1" dirty="0">
              <a:latin typeface="Arial"/>
              <a:ea typeface="Arial"/>
              <a:cs typeface="Arial"/>
              <a:sym typeface="Arial"/>
            </a:endParaRPr>
          </a:p>
        </p:txBody>
      </p:sp>
      <p:cxnSp>
        <p:nvCxnSpPr>
          <p:cNvPr id="259" name="Google Shape;259;p4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0" name="Google Shape;260;p47"/>
          <p:cNvSpPr txBox="1">
            <a:spLocks noGrp="1"/>
          </p:cNvSpPr>
          <p:nvPr>
            <p:ph type="title"/>
          </p:nvPr>
        </p:nvSpPr>
        <p:spPr>
          <a:xfrm>
            <a:off x="3538497" y="2297707"/>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ENERGY DRINK</a:t>
            </a:r>
            <a:endParaRPr b="1" dirty="0">
              <a:latin typeface="Arial"/>
              <a:ea typeface="Arial"/>
              <a:cs typeface="Arial"/>
              <a:sym typeface="Arial"/>
            </a:endParaRPr>
          </a:p>
        </p:txBody>
      </p:sp>
      <p:sp>
        <p:nvSpPr>
          <p:cNvPr id="261" name="Google Shape;261;p47"/>
          <p:cNvSpPr txBox="1">
            <a:spLocks noGrp="1"/>
          </p:cNvSpPr>
          <p:nvPr>
            <p:ph type="subTitle" idx="1"/>
          </p:nvPr>
        </p:nvSpPr>
        <p:spPr>
          <a:xfrm>
            <a:off x="3538497" y="3100176"/>
            <a:ext cx="2067000" cy="12351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Dwayne “The Rock” Johnson’s ZOA energy drink brand</a:t>
            </a:r>
            <a:endParaRPr dirty="0">
              <a:latin typeface="Arial"/>
              <a:ea typeface="Arial"/>
              <a:cs typeface="Arial"/>
              <a:sym typeface="Arial"/>
            </a:endParaRPr>
          </a:p>
        </p:txBody>
      </p:sp>
      <p:sp>
        <p:nvSpPr>
          <p:cNvPr id="262" name="Google Shape;262;p47"/>
          <p:cNvSpPr txBox="1">
            <a:spLocks noGrp="1"/>
          </p:cNvSpPr>
          <p:nvPr>
            <p:ph type="title" idx="2"/>
          </p:nvPr>
        </p:nvSpPr>
        <p:spPr>
          <a:xfrm>
            <a:off x="6028553" y="2297707"/>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FURNITURE</a:t>
            </a:r>
            <a:endParaRPr b="1" dirty="0">
              <a:latin typeface="Arial"/>
              <a:ea typeface="Arial"/>
              <a:cs typeface="Arial"/>
              <a:sym typeface="Arial"/>
            </a:endParaRPr>
          </a:p>
        </p:txBody>
      </p:sp>
      <p:sp>
        <p:nvSpPr>
          <p:cNvPr id="263" name="Google Shape;263;p47"/>
          <p:cNvSpPr txBox="1">
            <a:spLocks noGrp="1"/>
          </p:cNvSpPr>
          <p:nvPr>
            <p:ph type="subTitle" idx="3"/>
          </p:nvPr>
        </p:nvSpPr>
        <p:spPr>
          <a:xfrm>
            <a:off x="6028553" y="3100176"/>
            <a:ext cx="2187984" cy="12351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DJ Khaled’s 'We The Best Home’ line of home furniture products</a:t>
            </a:r>
            <a:endParaRPr dirty="0">
              <a:latin typeface="Arial"/>
              <a:ea typeface="Arial"/>
              <a:cs typeface="Arial"/>
              <a:sym typeface="Arial"/>
            </a:endParaRPr>
          </a:p>
        </p:txBody>
      </p:sp>
      <p:sp>
        <p:nvSpPr>
          <p:cNvPr id="264" name="Google Shape;264;p47"/>
          <p:cNvSpPr txBox="1">
            <a:spLocks noGrp="1"/>
          </p:cNvSpPr>
          <p:nvPr>
            <p:ph type="title" idx="5"/>
          </p:nvPr>
        </p:nvSpPr>
        <p:spPr>
          <a:xfrm>
            <a:off x="1048447" y="2297707"/>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COLOGNE</a:t>
            </a:r>
            <a:endParaRPr b="1" dirty="0">
              <a:latin typeface="Arial"/>
              <a:ea typeface="Arial"/>
              <a:cs typeface="Arial"/>
              <a:sym typeface="Arial"/>
            </a:endParaRPr>
          </a:p>
        </p:txBody>
      </p:sp>
      <p:sp>
        <p:nvSpPr>
          <p:cNvPr id="265" name="Google Shape;265;p47"/>
          <p:cNvSpPr txBox="1">
            <a:spLocks noGrp="1"/>
          </p:cNvSpPr>
          <p:nvPr>
            <p:ph type="subTitle" idx="6"/>
          </p:nvPr>
        </p:nvSpPr>
        <p:spPr>
          <a:xfrm>
            <a:off x="1048447" y="3100176"/>
            <a:ext cx="2067000" cy="12351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The University of Notre Dame sold a Notre Dame branded cologne</a:t>
            </a:r>
            <a:endParaRPr dirty="0">
              <a:latin typeface="Arial"/>
              <a:ea typeface="Arial"/>
              <a:cs typeface="Arial"/>
              <a:sym typeface="Arial"/>
            </a:endParaRPr>
          </a:p>
        </p:txBody>
      </p:sp>
      <p:cxnSp>
        <p:nvCxnSpPr>
          <p:cNvPr id="266" name="Google Shape;266;p47"/>
          <p:cNvCxnSpPr/>
          <p:nvPr/>
        </p:nvCxnSpPr>
        <p:spPr>
          <a:xfrm>
            <a:off x="4436097" y="2918630"/>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67" name="Google Shape;267;p47"/>
          <p:cNvCxnSpPr/>
          <p:nvPr/>
        </p:nvCxnSpPr>
        <p:spPr>
          <a:xfrm>
            <a:off x="6926150" y="2918630"/>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68" name="Google Shape;268;p47"/>
          <p:cNvCxnSpPr/>
          <p:nvPr/>
        </p:nvCxnSpPr>
        <p:spPr>
          <a:xfrm>
            <a:off x="1946050" y="2918630"/>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0" name="Google Shape;280;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1" name="Google Shape;281;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8" name="Picture 19">
            <a:extLst>
              <a:ext uri="{FF2B5EF4-FFF2-40B4-BE49-F238E27FC236}">
                <a16:creationId xmlns:a16="http://schemas.microsoft.com/office/drawing/2014/main" id="{E7192AA6-51F0-E947-B9C6-CE5CA05D5CE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258" t="5552" r="1699" b="17158"/>
          <a:stretch/>
        </p:blipFill>
        <p:spPr bwMode="auto">
          <a:xfrm>
            <a:off x="1455349" y="1157941"/>
            <a:ext cx="1253195" cy="10672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8194" name="Picture 2" descr="Early Access: Get Dwayne Johnson&amp;#39;s New ZOA Energy Drink at GNC.com">
            <a:extLst>
              <a:ext uri="{FF2B5EF4-FFF2-40B4-BE49-F238E27FC236}">
                <a16:creationId xmlns:a16="http://schemas.microsoft.com/office/drawing/2014/main" id="{5CC39CB4-0B2A-CB47-AABE-84D93DE7EDE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3481"/>
          <a:stretch/>
        </p:blipFill>
        <p:spPr bwMode="auto">
          <a:xfrm>
            <a:off x="4053108" y="998701"/>
            <a:ext cx="1049590" cy="136213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DJ KHALED TO DEBUT NEW HOME FURNITURE LINE — The Blogssip | Celebrity  Gossip &amp;amp; News">
            <a:extLst>
              <a:ext uri="{FF2B5EF4-FFF2-40B4-BE49-F238E27FC236}">
                <a16:creationId xmlns:a16="http://schemas.microsoft.com/office/drawing/2014/main" id="{D844C835-FC29-2443-960D-FAC22443F6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6268" y="1157941"/>
            <a:ext cx="1131564" cy="11315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
        <p:nvSpPr>
          <p:cNvPr id="9" name="Google Shape;188;p41">
            <a:extLst>
              <a:ext uri="{FF2B5EF4-FFF2-40B4-BE49-F238E27FC236}">
                <a16:creationId xmlns:a16="http://schemas.microsoft.com/office/drawing/2014/main" id="{BE86F070-7AA3-324A-AD50-3CBA5DC0D1E0}"/>
              </a:ext>
            </a:extLst>
          </p:cNvPr>
          <p:cNvSpPr txBox="1">
            <a:spLocks noGrp="1"/>
          </p:cNvSpPr>
          <p:nvPr>
            <p:ph type="subTitle" idx="1"/>
          </p:nvPr>
        </p:nvSpPr>
        <p:spPr>
          <a:xfrm>
            <a:off x="572425" y="1416361"/>
            <a:ext cx="7712100"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As you can see, there are a wide variety of brand extensions in the sports and entertainment industry.  </a:t>
            </a:r>
          </a:p>
          <a:p>
            <a:pPr marL="0" lvl="0" indent="0"/>
            <a:endParaRPr lang="en-US" dirty="0">
              <a:latin typeface="Arial"/>
              <a:ea typeface="Arial"/>
              <a:cs typeface="Arial"/>
              <a:sym typeface="Arial"/>
            </a:endParaRPr>
          </a:p>
          <a:p>
            <a:pPr marL="0" lvl="0" indent="0"/>
            <a:r>
              <a:rPr lang="en-US" dirty="0">
                <a:latin typeface="Arial"/>
                <a:ea typeface="Arial"/>
                <a:cs typeface="Arial"/>
                <a:sym typeface="Arial"/>
              </a:rPr>
              <a:t>Can you think of any other examples?  </a:t>
            </a:r>
          </a:p>
          <a:p>
            <a:pPr marL="0" lvl="0" indent="0"/>
            <a:endParaRPr lang="en-US" dirty="0">
              <a:latin typeface="Arial"/>
              <a:ea typeface="Arial"/>
              <a:cs typeface="Arial"/>
              <a:sym typeface="Arial"/>
            </a:endParaRPr>
          </a:p>
          <a:p>
            <a:pPr marL="0" lvl="0" indent="0"/>
            <a:r>
              <a:rPr lang="en-US" dirty="0">
                <a:latin typeface="Arial"/>
                <a:ea typeface="Arial"/>
                <a:cs typeface="Arial"/>
                <a:sym typeface="Arial"/>
              </a:rPr>
              <a:t>How do you think the brand building process impacted the ability to extend the brand?</a:t>
            </a:r>
          </a:p>
        </p:txBody>
      </p:sp>
    </p:spTree>
    <p:extLst>
      <p:ext uri="{BB962C8B-B14F-4D97-AF65-F5344CB8AC3E}">
        <p14:creationId xmlns:p14="http://schemas.microsoft.com/office/powerpoint/2010/main" val="1592884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CO-BRANDING</a:t>
            </a:r>
          </a:p>
        </p:txBody>
      </p:sp>
      <p:sp>
        <p:nvSpPr>
          <p:cNvPr id="172" name="Google Shape;172;p39"/>
          <p:cNvSpPr txBox="1">
            <a:spLocks noGrp="1"/>
          </p:cNvSpPr>
          <p:nvPr>
            <p:ph type="body" idx="1"/>
          </p:nvPr>
        </p:nvSpPr>
        <p:spPr>
          <a:xfrm>
            <a:off x="938500" y="1051800"/>
            <a:ext cx="4033550" cy="3039900"/>
          </a:xfrm>
          <a:prstGeom prst="rect">
            <a:avLst/>
          </a:prstGeom>
        </p:spPr>
        <p:txBody>
          <a:bodyPr spcFirstLastPara="1" wrap="square" lIns="91425" tIns="91425" rIns="91425" bIns="91425" anchor="t" anchorCtr="0">
            <a:noAutofit/>
          </a:bodyPr>
          <a:lstStyle/>
          <a:p>
            <a:pPr marL="0" indent="0">
              <a:buNone/>
            </a:pPr>
            <a:r>
              <a:rPr lang="en-US" sz="1800" dirty="0">
                <a:latin typeface="Arial"/>
                <a:ea typeface="Arial"/>
                <a:cs typeface="Arial"/>
                <a:sym typeface="Arial"/>
              </a:rPr>
              <a:t>Opportunities exist for two strong brands to collaborate on a marketing initiative.  </a:t>
            </a:r>
            <a:r>
              <a:rPr lang="en-US" sz="1800" b="1" dirty="0">
                <a:solidFill>
                  <a:schemeClr val="tx2"/>
                </a:solidFill>
                <a:latin typeface="Arial"/>
                <a:ea typeface="Arial"/>
                <a:cs typeface="Arial"/>
                <a:sym typeface="Arial"/>
              </a:rPr>
              <a:t>Co-branding</a:t>
            </a:r>
            <a:r>
              <a:rPr lang="en-US" sz="1800" dirty="0">
                <a:latin typeface="Arial"/>
                <a:ea typeface="Arial"/>
                <a:cs typeface="Arial"/>
                <a:sym typeface="Arial"/>
              </a:rPr>
              <a:t> is the practice of using multiple brand names to jointly promote or market a single product or service.</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050" name="Picture 2">
            <a:extLst>
              <a:ext uri="{FF2B5EF4-FFF2-40B4-BE49-F238E27FC236}">
                <a16:creationId xmlns:a16="http://schemas.microsoft.com/office/drawing/2014/main" id="{8256C1BA-CCDF-1C44-8363-31962921CF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2833" y="629049"/>
            <a:ext cx="2327441" cy="175867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5F5889A9-29D5-2142-88C4-0798BA6001A8}"/>
              </a:ext>
            </a:extLst>
          </p:cNvPr>
          <p:cNvSpPr/>
          <p:nvPr/>
        </p:nvSpPr>
        <p:spPr>
          <a:xfrm>
            <a:off x="938500" y="3064578"/>
            <a:ext cx="3958964" cy="1384995"/>
          </a:xfrm>
          <a:prstGeom prst="rect">
            <a:avLst/>
          </a:prstGeom>
        </p:spPr>
        <p:txBody>
          <a:bodyPr wrap="square">
            <a:spAutoFit/>
          </a:bodyPr>
          <a:lstStyle/>
          <a:p>
            <a:r>
              <a:rPr lang="en-US" dirty="0">
                <a:solidFill>
                  <a:schemeClr val="tx2"/>
                </a:solidFill>
              </a:rPr>
              <a:t>The Indiana Pacers introduced a series of ten different “College Nights” promotional game dates in which the team gave away co-branded hats featuring both the Pacers logo and the logo of colleges like Indiana University, Purdue University and Notre Dame.</a:t>
            </a:r>
          </a:p>
        </p:txBody>
      </p:sp>
      <p:pic>
        <p:nvPicPr>
          <p:cNvPr id="1026" name="Picture 2" descr="Purdue University Hat Night image">
            <a:extLst>
              <a:ext uri="{FF2B5EF4-FFF2-40B4-BE49-F238E27FC236}">
                <a16:creationId xmlns:a16="http://schemas.microsoft.com/office/drawing/2014/main" id="{03FAE628-67BD-BE44-A621-8DFE3845EA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2833" y="2509757"/>
            <a:ext cx="2346366" cy="1771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27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Google Shape;188;p41"/>
          <p:cNvSpPr txBox="1">
            <a:spLocks noGrp="1"/>
          </p:cNvSpPr>
          <p:nvPr>
            <p:ph type="subTitle" idx="1"/>
          </p:nvPr>
        </p:nvSpPr>
        <p:spPr>
          <a:xfrm>
            <a:off x="585489" y="1114211"/>
            <a:ext cx="4629300"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Characteristics of a successful brand:</a:t>
            </a:r>
          </a:p>
          <a:p>
            <a:pPr marL="0" lvl="0" indent="0"/>
            <a:endParaRPr lang="en-US" dirty="0">
              <a:latin typeface="Arial"/>
              <a:ea typeface="Arial"/>
              <a:cs typeface="Arial"/>
              <a:sym typeface="Arial"/>
            </a:endParaRPr>
          </a:p>
          <a:p>
            <a:pPr marL="285750" lvl="0" indent="-285750">
              <a:buFont typeface="Arial" panose="020B0604020202020204" pitchFamily="34" charset="0"/>
              <a:buChar char="•"/>
            </a:pPr>
            <a:r>
              <a:rPr lang="en-US" dirty="0">
                <a:latin typeface="Arial"/>
                <a:ea typeface="Arial"/>
                <a:cs typeface="Arial"/>
                <a:sym typeface="Arial"/>
              </a:rPr>
              <a:t>Positive, distinctive and generates positive feelings and association</a:t>
            </a:r>
          </a:p>
          <a:p>
            <a:pPr marL="285750" lvl="0" indent="-285750">
              <a:buFont typeface="Arial" panose="020B0604020202020204" pitchFamily="34" charset="0"/>
              <a:buChar char="•"/>
            </a:pPr>
            <a:r>
              <a:rPr lang="en-US" dirty="0">
                <a:latin typeface="Arial"/>
                <a:ea typeface="Arial"/>
                <a:cs typeface="Arial"/>
                <a:sym typeface="Arial"/>
              </a:rPr>
              <a:t>Easy to remember and pronounce</a:t>
            </a:r>
          </a:p>
          <a:p>
            <a:pPr marL="285750" lvl="0" indent="-285750">
              <a:buFont typeface="Arial" panose="020B0604020202020204" pitchFamily="34" charset="0"/>
              <a:buChar char="•"/>
            </a:pPr>
            <a:r>
              <a:rPr lang="en-US" dirty="0">
                <a:latin typeface="Arial"/>
                <a:ea typeface="Arial"/>
                <a:cs typeface="Arial"/>
                <a:sym typeface="Arial"/>
              </a:rPr>
              <a:t>Logo is easily recognizable</a:t>
            </a:r>
          </a:p>
          <a:p>
            <a:pPr marL="285750" lvl="0" indent="-285750">
              <a:buFont typeface="Arial" panose="020B0604020202020204" pitchFamily="34" charset="0"/>
              <a:buChar char="•"/>
            </a:pPr>
            <a:r>
              <a:rPr lang="en-US" dirty="0">
                <a:latin typeface="Arial"/>
                <a:ea typeface="Arial"/>
                <a:cs typeface="Arial"/>
                <a:sym typeface="Arial"/>
              </a:rPr>
              <a:t>Implies the benefits the sports or entertainment product delivers</a:t>
            </a:r>
          </a:p>
          <a:p>
            <a:pPr marL="285750" lvl="0" indent="-285750">
              <a:buFont typeface="Arial" panose="020B0604020202020204" pitchFamily="34" charset="0"/>
              <a:buChar char="•"/>
            </a:pPr>
            <a:r>
              <a:rPr lang="en-US" dirty="0">
                <a:latin typeface="Arial"/>
                <a:ea typeface="Arial"/>
                <a:cs typeface="Arial"/>
                <a:sym typeface="Arial"/>
              </a:rPr>
              <a:t>Consistent with the image of the rest of the product lines and company/organization and/or city</a:t>
            </a:r>
          </a:p>
          <a:p>
            <a:pPr marL="285750" lvl="0" indent="-285750">
              <a:buFont typeface="Arial" panose="020B0604020202020204" pitchFamily="34" charset="0"/>
              <a:buChar char="•"/>
            </a:pPr>
            <a:r>
              <a:rPr lang="en-US" dirty="0">
                <a:latin typeface="Arial"/>
                <a:ea typeface="Arial"/>
                <a:cs typeface="Arial"/>
                <a:sym typeface="Arial"/>
              </a:rPr>
              <a:t>Legally and ethically permissible</a:t>
            </a: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9" name="Google Shape;2267;p67">
            <a:extLst>
              <a:ext uri="{FF2B5EF4-FFF2-40B4-BE49-F238E27FC236}">
                <a16:creationId xmlns:a16="http://schemas.microsoft.com/office/drawing/2014/main" id="{6B0960B5-4F45-6D4C-BB14-11C3F110B82E}"/>
              </a:ext>
            </a:extLst>
          </p:cNvPr>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BUILDING</a:t>
            </a:r>
            <a:endParaRPr b="1" dirty="0">
              <a:latin typeface="Arial"/>
              <a:ea typeface="Arial"/>
              <a:cs typeface="Arial"/>
              <a:sym typeface="Arial"/>
            </a:endParaRPr>
          </a:p>
        </p:txBody>
      </p:sp>
      <p:cxnSp>
        <p:nvCxnSpPr>
          <p:cNvPr id="10" name="Google Shape;2268;p67">
            <a:extLst>
              <a:ext uri="{FF2B5EF4-FFF2-40B4-BE49-F238E27FC236}">
                <a16:creationId xmlns:a16="http://schemas.microsoft.com/office/drawing/2014/main" id="{44F56271-D3FC-3C44-AD3A-AC5732723057}"/>
              </a:ext>
            </a:extLst>
          </p:cNvPr>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1" name="Picture 7">
            <a:extLst>
              <a:ext uri="{FF2B5EF4-FFF2-40B4-BE49-F238E27FC236}">
                <a16:creationId xmlns:a16="http://schemas.microsoft.com/office/drawing/2014/main" id="{D95CC4EA-BD0B-6643-814C-27494708F1E0}"/>
              </a:ext>
            </a:extLst>
          </p:cNvPr>
          <p:cNvPicPr>
            <a:picLocks noChangeAspect="1"/>
          </p:cNvPicPr>
          <p:nvPr/>
        </p:nvPicPr>
        <p:blipFill>
          <a:blip r:embed="rId4"/>
          <a:srcRect/>
          <a:stretch>
            <a:fillRect/>
          </a:stretch>
        </p:blipFill>
        <p:spPr>
          <a:xfrm>
            <a:off x="5365868" y="1256113"/>
            <a:ext cx="3339539" cy="2227055"/>
          </a:xfrm>
          <a:prstGeom prst="rect">
            <a:avLst/>
          </a:prstGeom>
        </p:spPr>
      </p:pic>
    </p:spTree>
    <p:extLst>
      <p:ext uri="{BB962C8B-B14F-4D97-AF65-F5344CB8AC3E}">
        <p14:creationId xmlns:p14="http://schemas.microsoft.com/office/powerpoint/2010/main" val="3217459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REBRANDING</a:t>
            </a:r>
          </a:p>
        </p:txBody>
      </p:sp>
      <p:sp>
        <p:nvSpPr>
          <p:cNvPr id="172" name="Google Shape;172;p39"/>
          <p:cNvSpPr txBox="1">
            <a:spLocks noGrp="1"/>
          </p:cNvSpPr>
          <p:nvPr>
            <p:ph type="body" idx="1"/>
          </p:nvPr>
        </p:nvSpPr>
        <p:spPr>
          <a:xfrm>
            <a:off x="938499" y="1051800"/>
            <a:ext cx="7446083" cy="3039900"/>
          </a:xfrm>
          <a:prstGeom prst="rect">
            <a:avLst/>
          </a:prstGeom>
        </p:spPr>
        <p:txBody>
          <a:bodyPr spcFirstLastPara="1" wrap="square" lIns="91425" tIns="91425" rIns="91425" bIns="91425" anchor="t" anchorCtr="0">
            <a:noAutofit/>
          </a:bodyPr>
          <a:lstStyle/>
          <a:p>
            <a:pPr marL="0" indent="0">
              <a:buNone/>
            </a:pPr>
            <a:r>
              <a:rPr lang="en-US" sz="1800" dirty="0">
                <a:latin typeface="Arial"/>
                <a:ea typeface="Arial"/>
                <a:cs typeface="Arial"/>
                <a:sym typeface="Arial"/>
              </a:rPr>
              <a:t>One strategy for re-establishing or strengthening a brand is the process of rebranding.  </a:t>
            </a:r>
          </a:p>
          <a:p>
            <a:pPr marL="0" indent="0">
              <a:buNone/>
            </a:pPr>
            <a:endParaRPr lang="en-US" sz="1800" b="1" dirty="0">
              <a:solidFill>
                <a:srgbClr val="FFC000"/>
              </a:solidFill>
              <a:latin typeface="Arial"/>
              <a:ea typeface="Arial"/>
              <a:cs typeface="Arial"/>
              <a:sym typeface="Arial"/>
            </a:endParaRPr>
          </a:p>
          <a:p>
            <a:pPr marL="0" indent="0">
              <a:buNone/>
            </a:pPr>
            <a:r>
              <a:rPr lang="en-US" sz="1800" b="1" dirty="0">
                <a:solidFill>
                  <a:srgbClr val="FFC000"/>
                </a:solidFill>
                <a:latin typeface="Arial"/>
                <a:ea typeface="Arial"/>
                <a:cs typeface="Arial"/>
                <a:sym typeface="Arial"/>
              </a:rPr>
              <a:t>Rebrandin</a:t>
            </a:r>
            <a:r>
              <a:rPr lang="en-US" sz="1800" dirty="0">
                <a:latin typeface="Arial"/>
                <a:ea typeface="Arial"/>
                <a:cs typeface="Arial"/>
                <a:sym typeface="Arial"/>
              </a:rPr>
              <a:t>g is the updating or creation of a new name, term, symbol, design, or a combination thereof for an established brand with the intention of developing a differentiated (new) position in the mind of stakeholders and competitors.</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937291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
        <p:nvSpPr>
          <p:cNvPr id="9" name="Google Shape;188;p41">
            <a:extLst>
              <a:ext uri="{FF2B5EF4-FFF2-40B4-BE49-F238E27FC236}">
                <a16:creationId xmlns:a16="http://schemas.microsoft.com/office/drawing/2014/main" id="{BE86F070-7AA3-324A-AD50-3CBA5DC0D1E0}"/>
              </a:ext>
            </a:extLst>
          </p:cNvPr>
          <p:cNvSpPr txBox="1">
            <a:spLocks noGrp="1"/>
          </p:cNvSpPr>
          <p:nvPr>
            <p:ph type="subTitle" idx="1"/>
          </p:nvPr>
        </p:nvSpPr>
        <p:spPr>
          <a:xfrm>
            <a:off x="572425" y="1416361"/>
            <a:ext cx="7712100"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Two major league sports teams have made headlines when MLB’s Cleveland Indians rebranded as the Guardians and the NFL’s Washington Football Team explored a new nickname for the franchise.</a:t>
            </a:r>
          </a:p>
          <a:p>
            <a:pPr marL="0" lvl="0" indent="0"/>
            <a:endParaRPr lang="en-US" dirty="0">
              <a:latin typeface="Arial"/>
              <a:ea typeface="Arial"/>
              <a:cs typeface="Arial"/>
              <a:sym typeface="Arial"/>
            </a:endParaRPr>
          </a:p>
          <a:p>
            <a:pPr marL="0" lvl="0" indent="0"/>
            <a:r>
              <a:rPr lang="en-US" dirty="0">
                <a:latin typeface="Arial"/>
                <a:ea typeface="Arial"/>
                <a:cs typeface="Arial"/>
                <a:sym typeface="Arial"/>
              </a:rPr>
              <a:t>Watch this </a:t>
            </a:r>
            <a:r>
              <a:rPr lang="en-US" dirty="0">
                <a:latin typeface="Arial"/>
                <a:ea typeface="Arial"/>
                <a:cs typeface="Arial"/>
                <a:sym typeface="Arial"/>
                <a:hlinkClick r:id="rId5"/>
              </a:rPr>
              <a:t>video</a:t>
            </a:r>
            <a:r>
              <a:rPr lang="en-US" dirty="0">
                <a:latin typeface="Arial"/>
                <a:ea typeface="Arial"/>
                <a:cs typeface="Arial"/>
                <a:sym typeface="Arial"/>
              </a:rPr>
              <a:t> from the Washington Football Team’s YouTube page, then think about what you would do if you were a marketing professional responsible for rebranding either franchise.</a:t>
            </a:r>
          </a:p>
          <a:p>
            <a:pPr marL="0" lvl="0" indent="0"/>
            <a:endParaRPr lang="en-US" dirty="0">
              <a:latin typeface="Arial"/>
              <a:ea typeface="Arial"/>
              <a:cs typeface="Arial"/>
              <a:sym typeface="Arial"/>
            </a:endParaRPr>
          </a:p>
          <a:p>
            <a:pPr marL="0" indent="0"/>
            <a:r>
              <a:rPr lang="en-US" u="sng" dirty="0">
                <a:solidFill>
                  <a:srgbClr val="1155CC"/>
                </a:solidFill>
                <a:latin typeface="Arial" panose="020B0604020202020204" pitchFamily="34" charset="0"/>
                <a:ea typeface="Times New Roman" panose="02020603050405020304" pitchFamily="18" charset="0"/>
                <a:hlinkClick r:id="rId5"/>
              </a:rPr>
              <a:t>https://www.youtube.com/watch?v</a:t>
            </a:r>
            <a:r>
              <a:rPr lang="en-US" u="sng">
                <a:solidFill>
                  <a:srgbClr val="1155CC"/>
                </a:solidFill>
                <a:latin typeface="Arial" panose="020B0604020202020204" pitchFamily="34" charset="0"/>
                <a:ea typeface="Times New Roman" panose="02020603050405020304" pitchFamily="18" charset="0"/>
                <a:hlinkClick r:id="rId5"/>
              </a:rPr>
              <a:t>=LjYFqlrje1k</a:t>
            </a:r>
            <a:r>
              <a:rPr lang="en-US">
                <a:solidFill>
                  <a:srgbClr val="222222"/>
                </a:solidFill>
                <a:latin typeface="Arial" panose="020B0604020202020204" pitchFamily="34" charset="0"/>
                <a:ea typeface="Times New Roman" panose="02020603050405020304" pitchFamily="18" charset="0"/>
              </a:rPr>
              <a:t> </a:t>
            </a:r>
            <a:endParaRPr lang="en-US">
              <a:latin typeface="Times New Roman" panose="02020603050405020304" pitchFamily="18" charset="0"/>
              <a:ea typeface="Times New Roman" panose="02020603050405020304" pitchFamily="18" charset="0"/>
            </a:endParaRPr>
          </a:p>
          <a:p>
            <a:pPr marL="0" lvl="0" indent="0"/>
            <a:endParaRPr lang="en-US" dirty="0">
              <a:latin typeface="Arial"/>
              <a:ea typeface="Arial"/>
              <a:cs typeface="Arial"/>
              <a:sym typeface="Arial"/>
            </a:endParaRPr>
          </a:p>
        </p:txBody>
      </p:sp>
    </p:spTree>
    <p:extLst>
      <p:ext uri="{BB962C8B-B14F-4D97-AF65-F5344CB8AC3E}">
        <p14:creationId xmlns:p14="http://schemas.microsoft.com/office/powerpoint/2010/main" val="2756131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extLst>
      <p:ext uri="{BB962C8B-B14F-4D97-AF65-F5344CB8AC3E}">
        <p14:creationId xmlns:p14="http://schemas.microsoft.com/office/powerpoint/2010/main" val="292339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Google Shape;188;p41"/>
          <p:cNvSpPr txBox="1">
            <a:spLocks noGrp="1"/>
          </p:cNvSpPr>
          <p:nvPr>
            <p:ph type="subTitle" idx="1"/>
          </p:nvPr>
        </p:nvSpPr>
        <p:spPr>
          <a:xfrm>
            <a:off x="585488" y="1114211"/>
            <a:ext cx="4861155"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Benefits of a strong brand:</a:t>
            </a:r>
          </a:p>
          <a:p>
            <a:pPr marL="0" lvl="0" indent="0"/>
            <a:endParaRPr lang="en-US" dirty="0">
              <a:latin typeface="Arial"/>
              <a:ea typeface="Arial"/>
              <a:cs typeface="Arial"/>
              <a:sym typeface="Arial"/>
            </a:endParaRPr>
          </a:p>
          <a:p>
            <a:pPr marL="285750" lvl="0" indent="-285750">
              <a:buFont typeface="Arial" panose="020B0604020202020204" pitchFamily="34" charset="0"/>
              <a:buChar char="•"/>
            </a:pPr>
            <a:r>
              <a:rPr lang="en-US" dirty="0">
                <a:latin typeface="Arial"/>
                <a:ea typeface="Arial"/>
                <a:cs typeface="Arial"/>
                <a:sym typeface="Arial"/>
              </a:rPr>
              <a:t>Strong brands have the power to create business value and impact more than just corporate revenues and profit margins</a:t>
            </a:r>
          </a:p>
          <a:p>
            <a:pPr marL="285750" lvl="0" indent="-285750">
              <a:buFont typeface="Arial" panose="020B0604020202020204" pitchFamily="34" charset="0"/>
              <a:buChar char="•"/>
            </a:pPr>
            <a:r>
              <a:rPr lang="en-US" dirty="0">
                <a:latin typeface="Arial"/>
                <a:ea typeface="Arial"/>
                <a:cs typeface="Arial"/>
                <a:sym typeface="Arial"/>
              </a:rPr>
              <a:t>They can also help to establish competitive advantage, command price premiums and decrease cost of entry into new markets and/or categories</a:t>
            </a:r>
          </a:p>
          <a:p>
            <a:pPr marL="285750" lvl="0" indent="-285750">
              <a:buFont typeface="Arial" panose="020B0604020202020204" pitchFamily="34" charset="0"/>
              <a:buChar char="•"/>
            </a:pPr>
            <a:r>
              <a:rPr lang="en-US" dirty="0">
                <a:latin typeface="Arial"/>
                <a:ea typeface="Arial"/>
                <a:cs typeface="Arial"/>
                <a:sym typeface="Arial"/>
              </a:rPr>
              <a:t>Strong brands reduce business risk and attract and retain talented staff</a:t>
            </a:r>
          </a:p>
          <a:p>
            <a:pPr marL="285750" lvl="0" indent="-285750">
              <a:buFont typeface="Arial" panose="020B0604020202020204" pitchFamily="34" charset="0"/>
              <a:buChar char="•"/>
            </a:pPr>
            <a:r>
              <a:rPr lang="en-US" dirty="0">
                <a:latin typeface="Arial"/>
                <a:ea typeface="Arial"/>
                <a:cs typeface="Arial"/>
                <a:sym typeface="Arial"/>
              </a:rPr>
              <a:t>Strength of a brand can carry the brand in a tough economy </a:t>
            </a: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9" name="Google Shape;2267;p67">
            <a:extLst>
              <a:ext uri="{FF2B5EF4-FFF2-40B4-BE49-F238E27FC236}">
                <a16:creationId xmlns:a16="http://schemas.microsoft.com/office/drawing/2014/main" id="{6B0960B5-4F45-6D4C-BB14-11C3F110B82E}"/>
              </a:ext>
            </a:extLst>
          </p:cNvPr>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BUILDING</a:t>
            </a:r>
            <a:endParaRPr b="1" dirty="0">
              <a:latin typeface="Arial"/>
              <a:ea typeface="Arial"/>
              <a:cs typeface="Arial"/>
              <a:sym typeface="Arial"/>
            </a:endParaRPr>
          </a:p>
        </p:txBody>
      </p:sp>
      <p:cxnSp>
        <p:nvCxnSpPr>
          <p:cNvPr id="10" name="Google Shape;2268;p67">
            <a:extLst>
              <a:ext uri="{FF2B5EF4-FFF2-40B4-BE49-F238E27FC236}">
                <a16:creationId xmlns:a16="http://schemas.microsoft.com/office/drawing/2014/main" id="{44F56271-D3FC-3C44-AD3A-AC5732723057}"/>
              </a:ext>
            </a:extLst>
          </p:cNvPr>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7" name="Picture 6">
            <a:extLst>
              <a:ext uri="{FF2B5EF4-FFF2-40B4-BE49-F238E27FC236}">
                <a16:creationId xmlns:a16="http://schemas.microsoft.com/office/drawing/2014/main" id="{9F0FB029-EB12-5B4F-A3C6-98E6D881ED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577150" y="1386425"/>
            <a:ext cx="3238954" cy="3115469"/>
          </a:xfrm>
          <a:prstGeom prst="rect">
            <a:avLst/>
          </a:prstGeom>
        </p:spPr>
      </p:pic>
    </p:spTree>
    <p:extLst>
      <p:ext uri="{BB962C8B-B14F-4D97-AF65-F5344CB8AC3E}">
        <p14:creationId xmlns:p14="http://schemas.microsoft.com/office/powerpoint/2010/main" val="2375558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65"/>
        <p:cNvGrpSpPr/>
        <p:nvPr/>
      </p:nvGrpSpPr>
      <p:grpSpPr>
        <a:xfrm>
          <a:off x="0" y="0"/>
          <a:ext cx="0" cy="0"/>
          <a:chOff x="0" y="0"/>
          <a:chExt cx="0" cy="0"/>
        </a:xfrm>
      </p:grpSpPr>
      <p:sp>
        <p:nvSpPr>
          <p:cNvPr id="2267" name="Google Shape;2267;p6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WHAT IS A STRONG BRAND?</a:t>
            </a:r>
            <a:endParaRPr b="1" dirty="0">
              <a:latin typeface="Arial"/>
              <a:ea typeface="Arial"/>
              <a:cs typeface="Arial"/>
              <a:sym typeface="Arial"/>
            </a:endParaRPr>
          </a:p>
        </p:txBody>
      </p:sp>
      <p:cxnSp>
        <p:nvCxnSpPr>
          <p:cNvPr id="2268" name="Google Shape;2268;p6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77" name="Google Shape;2277;p6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78" name="Google Shape;2278;p6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12" name="Google Shape;2266;p67">
            <a:extLst>
              <a:ext uri="{FF2B5EF4-FFF2-40B4-BE49-F238E27FC236}">
                <a16:creationId xmlns:a16="http://schemas.microsoft.com/office/drawing/2014/main" id="{BAA3E596-5A05-6347-9CE8-32F1DCA2694E}"/>
              </a:ext>
            </a:extLst>
          </p:cNvPr>
          <p:cNvSpPr txBox="1">
            <a:spLocks noGrp="1"/>
          </p:cNvSpPr>
          <p:nvPr>
            <p:ph type="subTitle" idx="1"/>
          </p:nvPr>
        </p:nvSpPr>
        <p:spPr>
          <a:xfrm>
            <a:off x="781475" y="1186925"/>
            <a:ext cx="7570045" cy="2048400"/>
          </a:xfrm>
          <a:prstGeom prst="rect">
            <a:avLst/>
          </a:prstGeom>
        </p:spPr>
        <p:txBody>
          <a:bodyPr spcFirstLastPara="1" wrap="square" lIns="91425" tIns="91425" rIns="91425" bIns="91425" anchor="t" anchorCtr="0">
            <a:noAutofit/>
          </a:bodyPr>
          <a:lstStyle/>
          <a:p>
            <a:pPr marL="0" indent="0"/>
            <a:r>
              <a:rPr lang="en-US" dirty="0">
                <a:latin typeface="Arial"/>
                <a:ea typeface="Arial"/>
                <a:cs typeface="Arial"/>
                <a:sym typeface="Arial"/>
              </a:rPr>
              <a:t>The Star Wars brand is so strong that fans have created a national holiday surrounding the franchise (May 4th).</a:t>
            </a:r>
          </a:p>
          <a:p>
            <a:pPr marL="0" indent="0"/>
            <a:endParaRPr lang="en-US" dirty="0">
              <a:latin typeface="Arial"/>
              <a:ea typeface="Arial"/>
              <a:cs typeface="Arial"/>
              <a:sym typeface="Arial"/>
            </a:endParaRPr>
          </a:p>
          <a:p>
            <a:pPr marL="0" indent="0"/>
            <a:r>
              <a:rPr lang="en-US" dirty="0">
                <a:latin typeface="Arial"/>
                <a:ea typeface="Arial"/>
                <a:cs typeface="Arial"/>
                <a:sym typeface="Arial"/>
              </a:rPr>
              <a:t>Despite unprecedented levels of unemployment due to the COVID-19 pandemic in 2020, Disney created a virtual “waiting room” for consumers hoping to purchase limited-edition “Star Wars Day” merchandise to keep its online store from crashing.</a:t>
            </a:r>
          </a:p>
          <a:p>
            <a:pPr marL="0" indent="0"/>
            <a:endParaRPr lang="en-US" dirty="0">
              <a:latin typeface="Arial"/>
              <a:ea typeface="Arial"/>
              <a:cs typeface="Arial"/>
              <a:sym typeface="Arial"/>
            </a:endParaRPr>
          </a:p>
        </p:txBody>
      </p:sp>
      <p:pic>
        <p:nvPicPr>
          <p:cNvPr id="5122" name="Picture 2" descr="Star Wars Day Deals and Sales - May the 4th . . . be with you">
            <a:extLst>
              <a:ext uri="{FF2B5EF4-FFF2-40B4-BE49-F238E27FC236}">
                <a16:creationId xmlns:a16="http://schemas.microsoft.com/office/drawing/2014/main" id="{9D4DD246-9B06-A649-A40A-B75C759364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37" y="3402328"/>
            <a:ext cx="2863850" cy="132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823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Google Shape;188;p41"/>
          <p:cNvSpPr txBox="1">
            <a:spLocks noGrp="1"/>
          </p:cNvSpPr>
          <p:nvPr>
            <p:ph type="subTitle" idx="1"/>
          </p:nvPr>
        </p:nvSpPr>
        <p:spPr>
          <a:xfrm>
            <a:off x="585489" y="1114211"/>
            <a:ext cx="3800982"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To build a strong brand, organizations must develop:</a:t>
            </a:r>
          </a:p>
          <a:p>
            <a:pPr marL="0" lvl="0" indent="0"/>
            <a:endParaRPr lang="en-US" dirty="0">
              <a:latin typeface="Arial"/>
              <a:ea typeface="Arial"/>
              <a:cs typeface="Arial"/>
              <a:sym typeface="Arial"/>
            </a:endParaRPr>
          </a:p>
          <a:p>
            <a:pPr marL="285750" lvl="0" indent="-285750">
              <a:buFont typeface="Arial" panose="020B0604020202020204" pitchFamily="34" charset="0"/>
              <a:buChar char="•"/>
            </a:pPr>
            <a:r>
              <a:rPr lang="en-US" dirty="0">
                <a:latin typeface="Arial"/>
                <a:ea typeface="Arial"/>
                <a:cs typeface="Arial"/>
                <a:sym typeface="Arial"/>
              </a:rPr>
              <a:t>Brand awareness</a:t>
            </a:r>
          </a:p>
          <a:p>
            <a:pPr marL="285750" lvl="0" indent="-285750">
              <a:buFont typeface="Arial" panose="020B0604020202020204" pitchFamily="34" charset="0"/>
              <a:buChar char="•"/>
            </a:pPr>
            <a:r>
              <a:rPr lang="en-US" dirty="0">
                <a:latin typeface="Arial"/>
                <a:ea typeface="Arial"/>
                <a:cs typeface="Arial"/>
                <a:sym typeface="Arial"/>
              </a:rPr>
              <a:t>Brand image</a:t>
            </a:r>
          </a:p>
          <a:p>
            <a:pPr marL="285750" lvl="0" indent="-285750">
              <a:buFont typeface="Arial" panose="020B0604020202020204" pitchFamily="34" charset="0"/>
              <a:buChar char="•"/>
            </a:pPr>
            <a:r>
              <a:rPr lang="en-US" dirty="0">
                <a:latin typeface="Arial"/>
                <a:ea typeface="Arial"/>
                <a:cs typeface="Arial"/>
                <a:sym typeface="Arial"/>
              </a:rPr>
              <a:t>Brand equity</a:t>
            </a:r>
          </a:p>
          <a:p>
            <a:pPr marL="285750" lvl="0" indent="-285750">
              <a:buFont typeface="Arial" panose="020B0604020202020204" pitchFamily="34" charset="0"/>
              <a:buChar char="•"/>
            </a:pPr>
            <a:r>
              <a:rPr lang="en-US" dirty="0">
                <a:latin typeface="Arial"/>
                <a:ea typeface="Arial"/>
                <a:cs typeface="Arial"/>
                <a:sym typeface="Arial"/>
              </a:rPr>
              <a:t>Brand loyalty</a:t>
            </a: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9" name="Google Shape;2267;p67">
            <a:extLst>
              <a:ext uri="{FF2B5EF4-FFF2-40B4-BE49-F238E27FC236}">
                <a16:creationId xmlns:a16="http://schemas.microsoft.com/office/drawing/2014/main" id="{6B0960B5-4F45-6D4C-BB14-11C3F110B82E}"/>
              </a:ext>
            </a:extLst>
          </p:cNvPr>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BUILDING</a:t>
            </a:r>
            <a:endParaRPr b="1" dirty="0">
              <a:latin typeface="Arial"/>
              <a:ea typeface="Arial"/>
              <a:cs typeface="Arial"/>
              <a:sym typeface="Arial"/>
            </a:endParaRPr>
          </a:p>
        </p:txBody>
      </p:sp>
      <p:cxnSp>
        <p:nvCxnSpPr>
          <p:cNvPr id="10" name="Google Shape;2268;p67">
            <a:extLst>
              <a:ext uri="{FF2B5EF4-FFF2-40B4-BE49-F238E27FC236}">
                <a16:creationId xmlns:a16="http://schemas.microsoft.com/office/drawing/2014/main" id="{44F56271-D3FC-3C44-AD3A-AC5732723057}"/>
              </a:ext>
            </a:extLst>
          </p:cNvPr>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1" name="Picture 2">
            <a:extLst>
              <a:ext uri="{FF2B5EF4-FFF2-40B4-BE49-F238E27FC236}">
                <a16:creationId xmlns:a16="http://schemas.microsoft.com/office/drawing/2014/main" id="{D094F4AE-FA30-EE47-B114-BA9558D16E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953534" y="173108"/>
            <a:ext cx="5076490" cy="4797283"/>
          </a:xfrm>
          <a:prstGeom prst="rect">
            <a:avLst/>
          </a:prstGeom>
        </p:spPr>
      </p:pic>
      <p:sp>
        <p:nvSpPr>
          <p:cNvPr id="4" name="Rectangle 3">
            <a:extLst>
              <a:ext uri="{FF2B5EF4-FFF2-40B4-BE49-F238E27FC236}">
                <a16:creationId xmlns:a16="http://schemas.microsoft.com/office/drawing/2014/main" id="{B308C50E-26FA-1147-9E2C-380F072BAB45}"/>
              </a:ext>
            </a:extLst>
          </p:cNvPr>
          <p:cNvSpPr/>
          <p:nvPr/>
        </p:nvSpPr>
        <p:spPr>
          <a:xfrm>
            <a:off x="4386471" y="1386425"/>
            <a:ext cx="1061834" cy="523220"/>
          </a:xfrm>
          <a:prstGeom prst="rect">
            <a:avLst/>
          </a:prstGeom>
        </p:spPr>
        <p:txBody>
          <a:bodyPr wrap="square">
            <a:spAutoFit/>
          </a:bodyPr>
          <a:lstStyle/>
          <a:p>
            <a:pPr algn="ctr"/>
            <a:r>
              <a:rPr lang="en-US" b="1" dirty="0">
                <a:latin typeface="+mn-lt"/>
              </a:rPr>
              <a:t>STRONG</a:t>
            </a:r>
          </a:p>
          <a:p>
            <a:pPr algn="ctr"/>
            <a:r>
              <a:rPr lang="en-US" b="1" dirty="0">
                <a:latin typeface="+mn-lt"/>
              </a:rPr>
              <a:t>BRAND</a:t>
            </a:r>
          </a:p>
        </p:txBody>
      </p:sp>
    </p:spTree>
    <p:extLst>
      <p:ext uri="{BB962C8B-B14F-4D97-AF65-F5344CB8AC3E}">
        <p14:creationId xmlns:p14="http://schemas.microsoft.com/office/powerpoint/2010/main" val="2071648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
        <p:nvSpPr>
          <p:cNvPr id="9" name="Google Shape;188;p41">
            <a:extLst>
              <a:ext uri="{FF2B5EF4-FFF2-40B4-BE49-F238E27FC236}">
                <a16:creationId xmlns:a16="http://schemas.microsoft.com/office/drawing/2014/main" id="{BE86F070-7AA3-324A-AD50-3CBA5DC0D1E0}"/>
              </a:ext>
            </a:extLst>
          </p:cNvPr>
          <p:cNvSpPr txBox="1">
            <a:spLocks noGrp="1"/>
          </p:cNvSpPr>
          <p:nvPr>
            <p:ph type="subTitle" idx="1"/>
          </p:nvPr>
        </p:nvSpPr>
        <p:spPr>
          <a:xfrm>
            <a:off x="572425" y="1416361"/>
            <a:ext cx="7712100" cy="20484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How would you describe a strong brand?  </a:t>
            </a:r>
          </a:p>
          <a:p>
            <a:pPr marL="0" lvl="0" indent="0"/>
            <a:endParaRPr lang="en-US" dirty="0">
              <a:latin typeface="Arial"/>
              <a:ea typeface="Arial"/>
              <a:cs typeface="Arial"/>
              <a:sym typeface="Arial"/>
            </a:endParaRPr>
          </a:p>
          <a:p>
            <a:pPr marL="0" lvl="0" indent="0"/>
            <a:r>
              <a:rPr lang="en-US" dirty="0">
                <a:latin typeface="Arial"/>
                <a:ea typeface="Arial"/>
                <a:cs typeface="Arial"/>
                <a:sym typeface="Arial"/>
              </a:rPr>
              <a:t>Based on what you have learned about brand building, think about brands that you would consider to be strong.  Can you think of at least five different examples?  </a:t>
            </a:r>
          </a:p>
          <a:p>
            <a:pPr marL="0" lvl="0" indent="0"/>
            <a:endParaRPr lang="en-US" dirty="0">
              <a:latin typeface="Arial"/>
              <a:ea typeface="Arial"/>
              <a:cs typeface="Arial"/>
              <a:sym typeface="Arial"/>
            </a:endParaRPr>
          </a:p>
          <a:p>
            <a:pPr marL="0" lvl="0" indent="0"/>
            <a:r>
              <a:rPr lang="en-US" dirty="0">
                <a:latin typeface="Arial"/>
                <a:ea typeface="Arial"/>
                <a:cs typeface="Arial"/>
                <a:sym typeface="Arial"/>
              </a:rPr>
              <a:t>Challenge yourself to list brands that represent different segments of the sports and entertainment industry.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AWARENESS</a:t>
            </a:r>
          </a:p>
        </p:txBody>
      </p:sp>
      <p:sp>
        <p:nvSpPr>
          <p:cNvPr id="172" name="Google Shape;172;p39"/>
          <p:cNvSpPr txBox="1">
            <a:spLocks noGrp="1"/>
          </p:cNvSpPr>
          <p:nvPr>
            <p:ph type="body" idx="1"/>
          </p:nvPr>
        </p:nvSpPr>
        <p:spPr>
          <a:xfrm>
            <a:off x="938500" y="1051800"/>
            <a:ext cx="3273927" cy="2316240"/>
          </a:xfrm>
          <a:prstGeom prst="rect">
            <a:avLst/>
          </a:prstGeom>
        </p:spPr>
        <p:txBody>
          <a:bodyPr spcFirstLastPara="1" wrap="square" lIns="91425" tIns="91425" rIns="91425" bIns="91425" anchor="t" anchorCtr="0">
            <a:noAutofit/>
          </a:bodyPr>
          <a:lstStyle/>
          <a:p>
            <a:pPr marL="0" lvl="0" indent="0">
              <a:buNone/>
            </a:pPr>
            <a:r>
              <a:rPr lang="en-US" sz="1800" b="1" dirty="0">
                <a:solidFill>
                  <a:srgbClr val="FFC000"/>
                </a:solidFill>
                <a:latin typeface="Arial"/>
                <a:ea typeface="Arial"/>
                <a:cs typeface="Arial"/>
                <a:sym typeface="Arial"/>
              </a:rPr>
              <a:t>Brand awareness </a:t>
            </a:r>
            <a:r>
              <a:rPr lang="en-US" sz="1800" dirty="0">
                <a:latin typeface="Arial"/>
                <a:ea typeface="Arial"/>
                <a:cs typeface="Arial"/>
                <a:sym typeface="Arial"/>
              </a:rPr>
              <a:t>refers to the process of maximizing the levels of recognition of a brand. </a:t>
            </a:r>
          </a:p>
          <a:p>
            <a:pPr marL="0" lvl="0" indent="0">
              <a:buNone/>
            </a:pPr>
            <a:endParaRPr lang="en-US" sz="1800" dirty="0">
              <a:latin typeface="Arial"/>
              <a:ea typeface="Arial"/>
              <a:cs typeface="Arial"/>
              <a:sym typeface="Arial"/>
            </a:endParaRPr>
          </a:p>
          <a:p>
            <a:pPr marL="0" lvl="0" indent="0">
              <a:buNone/>
            </a:pPr>
            <a:r>
              <a:rPr lang="en-US" sz="1800" dirty="0">
                <a:latin typeface="Arial"/>
                <a:ea typeface="Arial"/>
                <a:cs typeface="Arial"/>
                <a:sym typeface="Arial"/>
              </a:rPr>
              <a:t>Awareness describes the extent to which consumers are familiar with the name, image or other distinctive qualities of a brand.</a:t>
            </a: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descr="A picture containing person, male&#10;&#10;Description automatically generated">
            <a:extLst>
              <a:ext uri="{FF2B5EF4-FFF2-40B4-BE49-F238E27FC236}">
                <a16:creationId xmlns:a16="http://schemas.microsoft.com/office/drawing/2014/main" id="{D655BA45-0F26-484E-9EDE-986780CC28E3}"/>
              </a:ext>
            </a:extLst>
          </p:cNvPr>
          <p:cNvPicPr>
            <a:picLocks noChangeAspect="1"/>
          </p:cNvPicPr>
          <p:nvPr/>
        </p:nvPicPr>
        <p:blipFill>
          <a:blip r:embed="rId4"/>
          <a:stretch>
            <a:fillRect/>
          </a:stretch>
        </p:blipFill>
        <p:spPr>
          <a:xfrm>
            <a:off x="4931574" y="1225715"/>
            <a:ext cx="3485251" cy="2316240"/>
          </a:xfrm>
          <a:prstGeom prst="rect">
            <a:avLst/>
          </a:prstGeom>
        </p:spPr>
      </p:pic>
    </p:spTree>
    <p:extLst>
      <p:ext uri="{BB962C8B-B14F-4D97-AF65-F5344CB8AC3E}">
        <p14:creationId xmlns:p14="http://schemas.microsoft.com/office/powerpoint/2010/main" val="2466673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AWARENESS</a:t>
            </a:r>
          </a:p>
        </p:txBody>
      </p:sp>
      <p:sp>
        <p:nvSpPr>
          <p:cNvPr id="172" name="Google Shape;172;p39"/>
          <p:cNvSpPr txBox="1">
            <a:spLocks noGrp="1"/>
          </p:cNvSpPr>
          <p:nvPr>
            <p:ph type="body" idx="1"/>
          </p:nvPr>
        </p:nvSpPr>
        <p:spPr>
          <a:xfrm>
            <a:off x="938500" y="1051800"/>
            <a:ext cx="7144550" cy="1577100"/>
          </a:xfrm>
          <a:prstGeom prst="rect">
            <a:avLst/>
          </a:prstGeom>
        </p:spPr>
        <p:txBody>
          <a:bodyPr spcFirstLastPara="1" wrap="square" lIns="91425" tIns="91425" rIns="91425" bIns="91425" anchor="t" anchorCtr="0">
            <a:noAutofit/>
          </a:bodyPr>
          <a:lstStyle/>
          <a:p>
            <a:pPr marL="0" lvl="0" indent="0">
              <a:buNone/>
            </a:pPr>
            <a:r>
              <a:rPr lang="en-US" sz="1800" dirty="0">
                <a:latin typeface="Arial"/>
                <a:ea typeface="Arial"/>
                <a:cs typeface="Arial"/>
                <a:sym typeface="Arial"/>
              </a:rPr>
              <a:t>For example, most sports fans around the country know who the NBA’s Los Angeles Lakers are, regardless of where they live because the franchise enjoys an extremely high level of brand awareness.  The average sports fan living in Iowa, however, likely has never heard of the G-League’s South Bay Lakers. </a:t>
            </a:r>
          </a:p>
          <a:p>
            <a:pPr marL="0" lvl="0" indent="0">
              <a:buNone/>
            </a:pP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Rectangle 2">
            <a:extLst>
              <a:ext uri="{FF2B5EF4-FFF2-40B4-BE49-F238E27FC236}">
                <a16:creationId xmlns:a16="http://schemas.microsoft.com/office/drawing/2014/main" id="{6D8043FC-F0A5-B44E-8D5A-B0D256B2E0A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descr="South Bay Lakers - Wikipedia">
            <a:extLst>
              <a:ext uri="{FF2B5EF4-FFF2-40B4-BE49-F238E27FC236}">
                <a16:creationId xmlns:a16="http://schemas.microsoft.com/office/drawing/2014/main" id="{C58262E3-20BD-A84E-8C0B-E0762EE93A9F}"/>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5487320" y="2926493"/>
            <a:ext cx="2315210" cy="143958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Los Angeles Lakers - Wikipedia">
            <a:extLst>
              <a:ext uri="{FF2B5EF4-FFF2-40B4-BE49-F238E27FC236}">
                <a16:creationId xmlns:a16="http://schemas.microsoft.com/office/drawing/2014/main" id="{95576A8A-15CD-4C4B-8963-60BDCE7C98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1470" y="2940875"/>
            <a:ext cx="2315210" cy="143154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151C480B-EEAB-DD4D-B0D9-CB35B2437BB1}"/>
              </a:ext>
            </a:extLst>
          </p:cNvPr>
          <p:cNvSpPr/>
          <p:nvPr/>
        </p:nvSpPr>
        <p:spPr>
          <a:xfrm>
            <a:off x="4232003" y="3425813"/>
            <a:ext cx="679994" cy="461665"/>
          </a:xfrm>
          <a:prstGeom prst="rect">
            <a:avLst/>
          </a:prstGeom>
        </p:spPr>
        <p:txBody>
          <a:bodyPr wrap="none">
            <a:spAutoFit/>
          </a:bodyPr>
          <a:lstStyle/>
          <a:p>
            <a:r>
              <a:rPr lang="en-US" sz="2400" b="1" dirty="0">
                <a:solidFill>
                  <a:srgbClr val="FFAB40"/>
                </a:solidFill>
              </a:rPr>
              <a:t>VS.</a:t>
            </a:r>
            <a:endParaRPr lang="en-US" dirty="0"/>
          </a:p>
        </p:txBody>
      </p:sp>
    </p:spTree>
    <p:extLst>
      <p:ext uri="{BB962C8B-B14F-4D97-AF65-F5344CB8AC3E}">
        <p14:creationId xmlns:p14="http://schemas.microsoft.com/office/powerpoint/2010/main" val="2161355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BRAND IMAGE</a:t>
            </a:r>
          </a:p>
        </p:txBody>
      </p:sp>
      <p:sp>
        <p:nvSpPr>
          <p:cNvPr id="172" name="Google Shape;172;p39"/>
          <p:cNvSpPr txBox="1">
            <a:spLocks noGrp="1"/>
          </p:cNvSpPr>
          <p:nvPr>
            <p:ph type="body" idx="1"/>
          </p:nvPr>
        </p:nvSpPr>
        <p:spPr>
          <a:xfrm>
            <a:off x="938500" y="1051800"/>
            <a:ext cx="3359180" cy="3039900"/>
          </a:xfrm>
          <a:prstGeom prst="rect">
            <a:avLst/>
          </a:prstGeom>
        </p:spPr>
        <p:txBody>
          <a:bodyPr spcFirstLastPara="1" wrap="square" lIns="91425" tIns="91425" rIns="91425" bIns="91425" anchor="t" anchorCtr="0">
            <a:noAutofit/>
          </a:bodyPr>
          <a:lstStyle/>
          <a:p>
            <a:pPr marL="0" indent="0">
              <a:buNone/>
            </a:pPr>
            <a:r>
              <a:rPr lang="en-US" sz="1800" dirty="0">
                <a:latin typeface="Arial"/>
                <a:ea typeface="Arial"/>
                <a:cs typeface="Arial"/>
                <a:sym typeface="Arial"/>
              </a:rPr>
              <a:t>Consumer perceptions linked to a particular brand (health, excitement, fun, family etc.) describe its </a:t>
            </a:r>
            <a:r>
              <a:rPr lang="en-US" sz="1800" b="1" dirty="0">
                <a:solidFill>
                  <a:srgbClr val="FFC000"/>
                </a:solidFill>
                <a:latin typeface="Arial"/>
                <a:ea typeface="Arial"/>
                <a:cs typeface="Arial"/>
                <a:sym typeface="Arial"/>
              </a:rPr>
              <a:t>brand image. </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9">
            <a:extLst>
              <a:ext uri="{FF2B5EF4-FFF2-40B4-BE49-F238E27FC236}">
                <a16:creationId xmlns:a16="http://schemas.microsoft.com/office/drawing/2014/main" id="{FE34BCC5-6F0C-D843-9D27-F285DCA330D5}"/>
              </a:ext>
            </a:extLst>
          </p:cNvPr>
          <p:cNvPicPr>
            <a:picLocks noChangeAspect="1"/>
          </p:cNvPicPr>
          <p:nvPr/>
        </p:nvPicPr>
        <p:blipFill>
          <a:blip r:embed="rId4"/>
          <a:srcRect/>
          <a:stretch>
            <a:fillRect/>
          </a:stretch>
        </p:blipFill>
        <p:spPr>
          <a:xfrm>
            <a:off x="5391138" y="1245207"/>
            <a:ext cx="2877923" cy="2653085"/>
          </a:xfrm>
          <a:prstGeom prst="rect">
            <a:avLst/>
          </a:prstGeom>
        </p:spPr>
      </p:pic>
    </p:spTree>
    <p:extLst>
      <p:ext uri="{BB962C8B-B14F-4D97-AF65-F5344CB8AC3E}">
        <p14:creationId xmlns:p14="http://schemas.microsoft.com/office/powerpoint/2010/main" val="120904421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TotalTime>
  <Words>1379</Words>
  <Application>Microsoft Macintosh PowerPoint</Application>
  <PresentationFormat>On-screen Show (16:9)</PresentationFormat>
  <Paragraphs>125</Paragraphs>
  <Slides>22</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Montserrat</vt:lpstr>
      <vt:lpstr>Oswald</vt:lpstr>
      <vt:lpstr>Times New Roman</vt:lpstr>
      <vt:lpstr>Futuristic Background by Slidesgo</vt:lpstr>
      <vt:lpstr>1_Futuristic Background by Slidesgo</vt:lpstr>
      <vt:lpstr>BRAND BUILDING</vt:lpstr>
      <vt:lpstr>BRAND BUILDING</vt:lpstr>
      <vt:lpstr>BRAND BUILDING</vt:lpstr>
      <vt:lpstr>WHAT IS A STRONG BRAND?</vt:lpstr>
      <vt:lpstr>BRAND BUILDING</vt:lpstr>
      <vt:lpstr>TIME OUT!</vt:lpstr>
      <vt:lpstr>BRAND AWARENESS</vt:lpstr>
      <vt:lpstr>BRAND AWARENESS</vt:lpstr>
      <vt:lpstr>BRAND IMAGE</vt:lpstr>
      <vt:lpstr>BRAND IMAGE</vt:lpstr>
      <vt:lpstr>BRAND EQUITY</vt:lpstr>
      <vt:lpstr>BRAND EQUITY VS. BRAND VALUE</vt:lpstr>
      <vt:lpstr>BRAND VALUE OF WORLD’S BIGGEST EVENTS</vt:lpstr>
      <vt:lpstr>BRAND LOYALTY</vt:lpstr>
      <vt:lpstr>PowerPoint Presentation</vt:lpstr>
      <vt:lpstr>BRAND EXTENSION</vt:lpstr>
      <vt:lpstr>BRAND EXTENSION EXAMPLES</vt:lpstr>
      <vt:lpstr>TIME OUT!</vt:lpstr>
      <vt:lpstr>CO-BRANDING</vt:lpstr>
      <vt:lpstr>REBRANDING</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MARKETING MIX</dc:title>
  <dc:creator>Kelly, Bob</dc:creator>
  <cp:lastModifiedBy>Chris Lindauer</cp:lastModifiedBy>
  <cp:revision>20</cp:revision>
  <dcterms:modified xsi:type="dcterms:W3CDTF">2021-08-20T16:11:47Z</dcterms:modified>
</cp:coreProperties>
</file>