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7" r:id="rId7"/>
    <p:sldId id="278" r:id="rId8"/>
    <p:sldId id="261" r:id="rId9"/>
    <p:sldId id="262" r:id="rId10"/>
    <p:sldId id="263" r:id="rId11"/>
    <p:sldId id="264" r:id="rId12"/>
    <p:sldId id="279" r:id="rId13"/>
  </p:sldIdLst>
  <p:sldSz cx="18288000" cy="10287000"/>
  <p:notesSz cx="6858000" cy="9144000"/>
  <p:embeddedFontLst>
    <p:embeddedFont>
      <p:font typeface="Abys" pitchFamily="2" charset="0"/>
      <p:regular r:id="rId14"/>
    </p:embeddedFont>
    <p:embeddedFont>
      <p:font typeface="Calibri" panose="020F0502020204030204" pitchFamily="34" charset="0"/>
      <p:regular r:id="rId15"/>
      <p:bold r:id="rId16"/>
      <p:italic r:id="rId17"/>
      <p:boldItalic r:id="rId18"/>
    </p:embeddedFont>
    <p:embeddedFont>
      <p:font typeface="HK Grotesk Bold" pitchFamily="2" charset="77"/>
      <p:regular r:id="rId19"/>
      <p:bold r:id="rId20"/>
    </p:embeddedFont>
    <p:embeddedFont>
      <p:font typeface="HK Grotesk Light" pitchFamily="2" charset="77"/>
      <p:regular r:id="rId21"/>
    </p:embeddedFont>
    <p:embeddedFont>
      <p:font typeface="HK Grotesk Light Bold" pitchFamily="2" charset="77"/>
      <p:regular r:id="rId22"/>
    </p:embeddedFont>
    <p:embeddedFont>
      <p:font typeface="Mansalva" pitchFamily="2" charset="0"/>
      <p:regular r:id="rId23"/>
    </p:embeddedFont>
    <p:embeddedFont>
      <p:font typeface="WC Mano Negra Bold" panose="02000506000000020004" pitchFamily="2" charset="77"/>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00" autoAdjust="0"/>
    <p:restoredTop sz="94558" autoAdjust="0"/>
  </p:normalViewPr>
  <p:slideViewPr>
    <p:cSldViewPr>
      <p:cViewPr varScale="1">
        <p:scale>
          <a:sx n="80" d="100"/>
          <a:sy n="80" d="100"/>
        </p:scale>
        <p:origin x="28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2.svg"/><Relationship Id="rId7" Type="http://schemas.openxmlformats.org/officeDocument/2006/relationships/image" Target="../media/image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3.jpeg"/><Relationship Id="rId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https://www.youtube.com/embed/pj6S1tmSVmc?feature=oembed" TargetMode="Externa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1.jpeg"/><Relationship Id="rId4" Type="http://schemas.openxmlformats.org/officeDocument/2006/relationships/image" Target="../media/image18.sv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https://www.youtube.com/embed/fWJmaXqUq5U?feature=oembed" TargetMode="Externa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3.jpeg"/><Relationship Id="rId4" Type="http://schemas.openxmlformats.org/officeDocument/2006/relationships/image" Target="../media/image18.sv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05200" y="1025406"/>
            <a:ext cx="8047109" cy="2257028"/>
          </a:xfrm>
          <a:prstGeom prst="rect">
            <a:avLst/>
          </a:prstGeom>
        </p:spPr>
        <p:txBody>
          <a:bodyPr wrap="square" lIns="0" tIns="0" rIns="0" bIns="0" rtlCol="0" anchor="t">
            <a:spAutoFit/>
          </a:bodyPr>
          <a:lstStyle/>
          <a:p>
            <a:pPr>
              <a:lnSpc>
                <a:spcPts val="17572"/>
              </a:lnSpc>
            </a:pPr>
            <a:r>
              <a:rPr lang="en-US" sz="15000" b="1" spc="-401" dirty="0">
                <a:solidFill>
                  <a:srgbClr val="E76E3C"/>
                </a:solidFill>
                <a:latin typeface="Helvetica" pitchFamily="2" charset="0"/>
                <a:ea typeface="Helvetica Neue Condensed" panose="02000503000000020004" pitchFamily="2" charset="0"/>
                <a:cs typeface="Helvetica Neue Condensed" panose="02000503000000020004" pitchFamily="2" charset="0"/>
              </a:rPr>
              <a:t>WHAT IS</a:t>
            </a:r>
          </a:p>
        </p:txBody>
      </p:sp>
      <p:sp>
        <p:nvSpPr>
          <p:cNvPr id="3" name="TextBox 3"/>
          <p:cNvSpPr txBox="1"/>
          <p:nvPr/>
        </p:nvSpPr>
        <p:spPr>
          <a:xfrm>
            <a:off x="1328985" y="4879201"/>
            <a:ext cx="15625363" cy="4812792"/>
          </a:xfrm>
          <a:prstGeom prst="rect">
            <a:avLst/>
          </a:prstGeom>
        </p:spPr>
        <p:txBody>
          <a:bodyPr lIns="0" tIns="0" rIns="0" bIns="0" rtlCol="0" anchor="t">
            <a:spAutoFit/>
          </a:bodyPr>
          <a:lstStyle/>
          <a:p>
            <a:pPr marL="0" lvl="0" indent="0" algn="l">
              <a:lnSpc>
                <a:spcPts val="4160"/>
              </a:lnSpc>
              <a:spcBef>
                <a:spcPct val="0"/>
              </a:spcBef>
            </a:pPr>
            <a:r>
              <a:rPr lang="en-US" sz="2600" b="1" spc="52" dirty="0">
                <a:solidFill>
                  <a:srgbClr val="000000"/>
                </a:solidFill>
                <a:latin typeface="HK Grotesk Light Bold"/>
              </a:rPr>
              <a:t>Positioning</a:t>
            </a:r>
            <a:r>
              <a:rPr lang="en-US" sz="2600" spc="52" dirty="0">
                <a:solidFill>
                  <a:srgbClr val="000000"/>
                </a:solidFill>
                <a:latin typeface="HK Grotesk Light"/>
              </a:rPr>
              <a:t> refers to the fixing of a sports or entertainment entity in the minds of</a:t>
            </a:r>
            <a:r>
              <a:rPr lang="en-US" sz="2600" u="none" spc="52" dirty="0">
                <a:solidFill>
                  <a:srgbClr val="000000"/>
                </a:solidFill>
                <a:latin typeface="HK Grotesk Light"/>
              </a:rPr>
              <a:t> consumers in the target market. </a:t>
            </a:r>
          </a:p>
          <a:p>
            <a:pPr marL="0" lvl="0" indent="0" algn="l">
              <a:lnSpc>
                <a:spcPts val="4160"/>
              </a:lnSpc>
              <a:spcBef>
                <a:spcPct val="0"/>
              </a:spcBef>
            </a:pPr>
            <a:endParaRPr lang="en-US" sz="2600" u="none" spc="52" dirty="0">
              <a:solidFill>
                <a:srgbClr val="000000"/>
              </a:solidFill>
              <a:latin typeface="HK Grotesk Light"/>
            </a:endParaRPr>
          </a:p>
          <a:p>
            <a:pPr marL="0" lvl="0" indent="0" algn="l">
              <a:lnSpc>
                <a:spcPts val="4160"/>
              </a:lnSpc>
              <a:spcBef>
                <a:spcPct val="0"/>
              </a:spcBef>
            </a:pPr>
            <a:r>
              <a:rPr lang="en-US" sz="2600" u="none" spc="52" dirty="0">
                <a:solidFill>
                  <a:srgbClr val="000000"/>
                </a:solidFill>
                <a:latin typeface="HK Grotesk Light"/>
              </a:rPr>
              <a:t>Positioning is really about perception. To be successful, sports business professionals must carefully craft a positioning strategy that influences the way consumers view their products and services.   </a:t>
            </a:r>
          </a:p>
          <a:p>
            <a:pPr marL="0" lvl="0" indent="0" algn="l">
              <a:lnSpc>
                <a:spcPts val="4160"/>
              </a:lnSpc>
              <a:spcBef>
                <a:spcPct val="0"/>
              </a:spcBef>
            </a:pPr>
            <a:endParaRPr lang="en-US" sz="2600" u="none" spc="52" dirty="0">
              <a:solidFill>
                <a:srgbClr val="000000"/>
              </a:solidFill>
              <a:latin typeface="HK Grotesk Light"/>
            </a:endParaRPr>
          </a:p>
          <a:p>
            <a:pPr marL="0" lvl="0" indent="0" algn="l">
              <a:lnSpc>
                <a:spcPts val="4160"/>
              </a:lnSpc>
              <a:spcBef>
                <a:spcPct val="0"/>
              </a:spcBef>
            </a:pPr>
            <a:r>
              <a:rPr lang="en-US" sz="2600" u="none" spc="52" dirty="0">
                <a:solidFill>
                  <a:srgbClr val="000000"/>
                </a:solidFill>
                <a:latin typeface="HK Grotesk Light"/>
              </a:rPr>
              <a:t>Positioning is important to all sports and entertainment marketing professionals as it helps the consumer to distinguish between competing products.</a:t>
            </a:r>
          </a:p>
          <a:p>
            <a:pPr marL="0" lvl="0" indent="0" algn="l">
              <a:lnSpc>
                <a:spcPts val="4160"/>
              </a:lnSpc>
              <a:spcBef>
                <a:spcPct val="0"/>
              </a:spcBef>
            </a:pPr>
            <a:endParaRPr lang="en-US" sz="2600" u="none" spc="52" dirty="0">
              <a:solidFill>
                <a:srgbClr val="000000"/>
              </a:solidFill>
              <a:latin typeface="HK Grotesk Light"/>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7306">
            <a:off x="11144816" y="1217976"/>
            <a:ext cx="1826075" cy="1196079"/>
          </a:xfrm>
          <a:prstGeom prst="rect">
            <a:avLst/>
          </a:prstGeom>
        </p:spPr>
      </p:pic>
      <p:sp>
        <p:nvSpPr>
          <p:cNvPr id="5" name="TextBox 5"/>
          <p:cNvSpPr txBox="1"/>
          <p:nvPr/>
        </p:nvSpPr>
        <p:spPr>
          <a:xfrm>
            <a:off x="8256610" y="2921796"/>
            <a:ext cx="8047109" cy="1330343"/>
          </a:xfrm>
          <a:prstGeom prst="rect">
            <a:avLst/>
          </a:prstGeom>
        </p:spPr>
        <p:txBody>
          <a:bodyPr lIns="0" tIns="0" rIns="0" bIns="0" rtlCol="0" anchor="t">
            <a:spAutoFit/>
          </a:bodyPr>
          <a:lstStyle/>
          <a:p>
            <a:pPr>
              <a:lnSpc>
                <a:spcPts val="10000"/>
              </a:lnSpc>
            </a:pPr>
            <a:r>
              <a:rPr lang="en-US" sz="10000" spc="400">
                <a:solidFill>
                  <a:srgbClr val="000000"/>
                </a:solidFill>
                <a:latin typeface="WC Mano Negra Bold"/>
              </a:rPr>
              <a:t>POSITIONING?</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4440" y="4252138"/>
            <a:ext cx="1479119" cy="227160"/>
          </a:xfrm>
          <a:prstGeom prst="rect">
            <a:avLst/>
          </a:prstGeom>
        </p:spPr>
      </p:pic>
      <p:sp>
        <p:nvSpPr>
          <p:cNvPr id="17" name="AutoShape 10">
            <a:extLst>
              <a:ext uri="{FF2B5EF4-FFF2-40B4-BE49-F238E27FC236}">
                <a16:creationId xmlns:a16="http://schemas.microsoft.com/office/drawing/2014/main" id="{BEE1601A-FA4B-474D-B1FA-F4ED4211D4F1}"/>
              </a:ext>
            </a:extLst>
          </p:cNvPr>
          <p:cNvSpPr/>
          <p:nvPr/>
        </p:nvSpPr>
        <p:spPr>
          <a:xfrm>
            <a:off x="1017278" y="450788"/>
            <a:ext cx="11422" cy="295070"/>
          </a:xfrm>
          <a:prstGeom prst="rect">
            <a:avLst/>
          </a:prstGeom>
          <a:solidFill>
            <a:srgbClr val="000000"/>
          </a:solidFill>
        </p:spPr>
      </p:sp>
      <p:pic>
        <p:nvPicPr>
          <p:cNvPr id="18" name="Picture 11">
            <a:extLst>
              <a:ext uri="{FF2B5EF4-FFF2-40B4-BE49-F238E27FC236}">
                <a16:creationId xmlns:a16="http://schemas.microsoft.com/office/drawing/2014/main" id="{1C6B3557-E096-854C-9C76-6AF69B7F39C9}"/>
              </a:ext>
            </a:extLst>
          </p:cNvPr>
          <p:cNvPicPr>
            <a:picLocks noChangeAspect="1"/>
          </p:cNvPicPr>
          <p:nvPr/>
        </p:nvPicPr>
        <p:blipFill>
          <a:blip r:embed="rId6"/>
          <a:srcRect/>
          <a:stretch>
            <a:fillRect/>
          </a:stretch>
        </p:blipFill>
        <p:spPr>
          <a:xfrm>
            <a:off x="310453" y="383965"/>
            <a:ext cx="406540" cy="428715"/>
          </a:xfrm>
          <a:prstGeom prst="rect">
            <a:avLst/>
          </a:prstGeom>
        </p:spPr>
      </p:pic>
      <p:grpSp>
        <p:nvGrpSpPr>
          <p:cNvPr id="19" name="Group 12">
            <a:extLst>
              <a:ext uri="{FF2B5EF4-FFF2-40B4-BE49-F238E27FC236}">
                <a16:creationId xmlns:a16="http://schemas.microsoft.com/office/drawing/2014/main" id="{D7B9E2F0-E87A-1C46-8AC2-4FA7A262B9A5}"/>
              </a:ext>
            </a:extLst>
          </p:cNvPr>
          <p:cNvGrpSpPr/>
          <p:nvPr/>
        </p:nvGrpSpPr>
        <p:grpSpPr>
          <a:xfrm>
            <a:off x="1328985" y="313491"/>
            <a:ext cx="4026461" cy="543772"/>
            <a:chOff x="0" y="-57150"/>
            <a:chExt cx="5368615" cy="725029"/>
          </a:xfrm>
        </p:grpSpPr>
        <p:sp>
          <p:nvSpPr>
            <p:cNvPr id="20" name="TextBox 13">
              <a:extLst>
                <a:ext uri="{FF2B5EF4-FFF2-40B4-BE49-F238E27FC236}">
                  <a16:creationId xmlns:a16="http://schemas.microsoft.com/office/drawing/2014/main" id="{C4211350-C56E-6644-9F17-5C195BB3600F}"/>
                </a:ext>
              </a:extLst>
            </p:cNvPr>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21" name="TextBox 14">
              <a:extLst>
                <a:ext uri="{FF2B5EF4-FFF2-40B4-BE49-F238E27FC236}">
                  <a16:creationId xmlns:a16="http://schemas.microsoft.com/office/drawing/2014/main" id="{8EE5695C-3EAC-E94B-B661-5412D9894946}"/>
                </a:ext>
              </a:extLst>
            </p:cNvPr>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4034" y="1349589"/>
            <a:ext cx="10693648" cy="2247475"/>
          </a:xfrm>
          <a:prstGeom prst="rect">
            <a:avLst/>
          </a:prstGeom>
        </p:spPr>
        <p:txBody>
          <a:bodyPr wrap="square" lIns="0" tIns="0" rIns="0" bIns="0" rtlCol="0" anchor="t">
            <a:spAutoFit/>
          </a:bodyPr>
          <a:lstStyle/>
          <a:p>
            <a:pPr>
              <a:lnSpc>
                <a:spcPts val="18400"/>
              </a:lnSpc>
            </a:pPr>
            <a:r>
              <a:rPr lang="en-US" sz="13500" b="1" spc="-420" dirty="0">
                <a:solidFill>
                  <a:srgbClr val="E76E3C"/>
                </a:solidFill>
                <a:latin typeface="Helvetica" pitchFamily="2" charset="0"/>
              </a:rPr>
              <a:t>POSITIONING</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9045">
            <a:off x="4012733" y="2574362"/>
            <a:ext cx="2928066" cy="1141946"/>
          </a:xfrm>
          <a:prstGeom prst="rect">
            <a:avLst/>
          </a:prstGeom>
        </p:spPr>
      </p:pic>
      <p:sp>
        <p:nvSpPr>
          <p:cNvPr id="4" name="TextBox 4"/>
          <p:cNvSpPr txBox="1"/>
          <p:nvPr/>
        </p:nvSpPr>
        <p:spPr>
          <a:xfrm>
            <a:off x="4125815" y="2848489"/>
            <a:ext cx="2332730" cy="1010059"/>
          </a:xfrm>
          <a:prstGeom prst="rect">
            <a:avLst/>
          </a:prstGeom>
        </p:spPr>
        <p:txBody>
          <a:bodyPr lIns="0" tIns="0" rIns="0" bIns="0" rtlCol="0" anchor="t">
            <a:spAutoFit/>
          </a:bodyPr>
          <a:lstStyle/>
          <a:p>
            <a:pPr algn="ctr">
              <a:lnSpc>
                <a:spcPts val="7516"/>
              </a:lnSpc>
            </a:pPr>
            <a:r>
              <a:rPr lang="en-US" sz="7516" spc="-593" dirty="0">
                <a:solidFill>
                  <a:srgbClr val="000000"/>
                </a:solidFill>
                <a:latin typeface="Mansalva"/>
              </a:rPr>
              <a:t>AND</a:t>
            </a:r>
          </a:p>
        </p:txBody>
      </p:sp>
      <p:sp>
        <p:nvSpPr>
          <p:cNvPr id="5" name="AutoShape 5"/>
          <p:cNvSpPr/>
          <p:nvPr/>
        </p:nvSpPr>
        <p:spPr>
          <a:xfrm>
            <a:off x="10637507" y="5426864"/>
            <a:ext cx="39013" cy="3627582"/>
          </a:xfrm>
          <a:prstGeom prst="rect">
            <a:avLst/>
          </a:prstGeom>
          <a:solidFill>
            <a:srgbClr val="000000"/>
          </a:solidFill>
        </p:spPr>
      </p:sp>
      <p:sp>
        <p:nvSpPr>
          <p:cNvPr id="6" name="TextBox 6"/>
          <p:cNvSpPr txBox="1"/>
          <p:nvPr/>
        </p:nvSpPr>
        <p:spPr>
          <a:xfrm>
            <a:off x="12057853" y="5018405"/>
            <a:ext cx="5368474" cy="4239895"/>
          </a:xfrm>
          <a:prstGeom prst="rect">
            <a:avLst/>
          </a:prstGeom>
        </p:spPr>
        <p:txBody>
          <a:bodyPr lIns="0" tIns="0" rIns="0" bIns="0" rtlCol="0" anchor="t">
            <a:spAutoFit/>
          </a:bodyPr>
          <a:lstStyle/>
          <a:p>
            <a:pPr marL="0" lvl="0" indent="0" algn="l">
              <a:lnSpc>
                <a:spcPts val="4160"/>
              </a:lnSpc>
              <a:spcBef>
                <a:spcPct val="0"/>
              </a:spcBef>
            </a:pPr>
            <a:r>
              <a:rPr lang="en-US" sz="2600" spc="52" dirty="0">
                <a:solidFill>
                  <a:srgbClr val="000000"/>
                </a:solidFill>
                <a:latin typeface="HK Grotesk Light"/>
              </a:rPr>
              <a:t>In the early 1990s, General Mills launched a</a:t>
            </a:r>
            <a:r>
              <a:rPr lang="en-US" sz="2600" u="none" spc="52" dirty="0">
                <a:solidFill>
                  <a:srgbClr val="000000"/>
                </a:solidFill>
                <a:latin typeface="HK Grotesk Light"/>
              </a:rPr>
              <a:t> “Picture Yourself on a Wheaties Box” promotion, where, for a fee, the brand would create a custom Wheaties box using  the consumer's own photograph, allowing anyone to become the face of "The Breakfast of Champions". </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5077">
            <a:off x="6794328" y="6581873"/>
            <a:ext cx="2629931" cy="14536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57306">
            <a:off x="11671375" y="2148642"/>
            <a:ext cx="1826075" cy="1196079"/>
          </a:xfrm>
          <a:prstGeom prst="rect">
            <a:avLst/>
          </a:prstGeom>
        </p:spPr>
      </p:pic>
      <p:sp>
        <p:nvSpPr>
          <p:cNvPr id="9" name="TextBox 9"/>
          <p:cNvSpPr txBox="1"/>
          <p:nvPr/>
        </p:nvSpPr>
        <p:spPr>
          <a:xfrm>
            <a:off x="7415430" y="3342732"/>
            <a:ext cx="5469724" cy="1000143"/>
          </a:xfrm>
          <a:prstGeom prst="rect">
            <a:avLst/>
          </a:prstGeom>
        </p:spPr>
        <p:txBody>
          <a:bodyPr lIns="0" tIns="0" rIns="0" bIns="0" rtlCol="0" anchor="t">
            <a:spAutoFit/>
          </a:bodyPr>
          <a:lstStyle/>
          <a:p>
            <a:pPr>
              <a:lnSpc>
                <a:spcPts val="7500"/>
              </a:lnSpc>
            </a:pPr>
            <a:r>
              <a:rPr lang="en-US" sz="7500" spc="300" dirty="0">
                <a:solidFill>
                  <a:srgbClr val="000000"/>
                </a:solidFill>
                <a:latin typeface="WC Mano Negra Bold"/>
              </a:rPr>
              <a:t>PROMOTION</a:t>
            </a: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64302" y="4217029"/>
            <a:ext cx="1479119" cy="251692"/>
          </a:xfrm>
          <a:prstGeom prst="rect">
            <a:avLst/>
          </a:prstGeom>
        </p:spPr>
      </p:pic>
      <p:sp>
        <p:nvSpPr>
          <p:cNvPr id="16" name="AutoShape 10">
            <a:extLst>
              <a:ext uri="{FF2B5EF4-FFF2-40B4-BE49-F238E27FC236}">
                <a16:creationId xmlns:a16="http://schemas.microsoft.com/office/drawing/2014/main" id="{DFB80A6C-96F8-4E4B-9954-25410773D4BE}"/>
              </a:ext>
            </a:extLst>
          </p:cNvPr>
          <p:cNvSpPr/>
          <p:nvPr/>
        </p:nvSpPr>
        <p:spPr>
          <a:xfrm>
            <a:off x="1017278" y="450788"/>
            <a:ext cx="11422" cy="295070"/>
          </a:xfrm>
          <a:prstGeom prst="rect">
            <a:avLst/>
          </a:prstGeom>
          <a:solidFill>
            <a:srgbClr val="000000"/>
          </a:solidFill>
        </p:spPr>
      </p:sp>
      <p:pic>
        <p:nvPicPr>
          <p:cNvPr id="17" name="Picture 11">
            <a:extLst>
              <a:ext uri="{FF2B5EF4-FFF2-40B4-BE49-F238E27FC236}">
                <a16:creationId xmlns:a16="http://schemas.microsoft.com/office/drawing/2014/main" id="{BA77A80A-D399-6141-873A-299138817C57}"/>
              </a:ext>
            </a:extLst>
          </p:cNvPr>
          <p:cNvPicPr>
            <a:picLocks noChangeAspect="1"/>
          </p:cNvPicPr>
          <p:nvPr/>
        </p:nvPicPr>
        <p:blipFill>
          <a:blip r:embed="rId10"/>
          <a:srcRect/>
          <a:stretch>
            <a:fillRect/>
          </a:stretch>
        </p:blipFill>
        <p:spPr>
          <a:xfrm>
            <a:off x="310453" y="383965"/>
            <a:ext cx="406540" cy="428715"/>
          </a:xfrm>
          <a:prstGeom prst="rect">
            <a:avLst/>
          </a:prstGeom>
        </p:spPr>
      </p:pic>
      <p:grpSp>
        <p:nvGrpSpPr>
          <p:cNvPr id="18" name="Group 12">
            <a:extLst>
              <a:ext uri="{FF2B5EF4-FFF2-40B4-BE49-F238E27FC236}">
                <a16:creationId xmlns:a16="http://schemas.microsoft.com/office/drawing/2014/main" id="{8C9138FC-140C-9142-A9C4-887F37C885D4}"/>
              </a:ext>
            </a:extLst>
          </p:cNvPr>
          <p:cNvGrpSpPr/>
          <p:nvPr/>
        </p:nvGrpSpPr>
        <p:grpSpPr>
          <a:xfrm>
            <a:off x="1328985" y="313491"/>
            <a:ext cx="4026461" cy="543772"/>
            <a:chOff x="0" y="-57150"/>
            <a:chExt cx="5368615" cy="725029"/>
          </a:xfrm>
        </p:grpSpPr>
        <p:sp>
          <p:nvSpPr>
            <p:cNvPr id="19" name="TextBox 13">
              <a:extLst>
                <a:ext uri="{FF2B5EF4-FFF2-40B4-BE49-F238E27FC236}">
                  <a16:creationId xmlns:a16="http://schemas.microsoft.com/office/drawing/2014/main" id="{5FFB600D-084B-064F-8E1D-FD3D0628BA98}"/>
                </a:ext>
              </a:extLst>
            </p:cNvPr>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20" name="TextBox 14">
              <a:extLst>
                <a:ext uri="{FF2B5EF4-FFF2-40B4-BE49-F238E27FC236}">
                  <a16:creationId xmlns:a16="http://schemas.microsoft.com/office/drawing/2014/main" id="{3B304052-7A30-B244-B1A6-9B32EAD78159}"/>
                </a:ext>
              </a:extLst>
            </p:cNvPr>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pic>
        <p:nvPicPr>
          <p:cNvPr id="2050" name="Picture 2" descr="Can You Picture Yourself on a Wheaties Box? Cereal fans the world over have  been dreaming for decades of h… | Wheaties cereal, General mills, Breakfast  of champions">
            <a:extLst>
              <a:ext uri="{FF2B5EF4-FFF2-40B4-BE49-F238E27FC236}">
                <a16:creationId xmlns:a16="http://schemas.microsoft.com/office/drawing/2014/main" id="{571DBA18-0E8E-1749-918C-328DF5C67E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3170" y="4404080"/>
            <a:ext cx="3618457" cy="5324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300911" y="3162300"/>
            <a:ext cx="647700" cy="969240"/>
          </a:xfrm>
          <a:prstGeom prst="rect">
            <a:avLst/>
          </a:prstGeom>
        </p:spPr>
        <p:txBody>
          <a:bodyPr wrap="square" lIns="0" tIns="0" rIns="0" bIns="0" rtlCol="0" anchor="t">
            <a:spAutoFit/>
          </a:bodyPr>
          <a:lstStyle/>
          <a:p>
            <a:pPr>
              <a:lnSpc>
                <a:spcPts val="7194"/>
              </a:lnSpc>
            </a:pPr>
            <a:r>
              <a:rPr lang="en-US" sz="7194" spc="287" dirty="0">
                <a:solidFill>
                  <a:srgbClr val="000000"/>
                </a:solidFill>
                <a:latin typeface="Mansalva"/>
              </a:rPr>
              <a:t>*</a:t>
            </a:r>
          </a:p>
        </p:txBody>
      </p:sp>
      <p:sp>
        <p:nvSpPr>
          <p:cNvPr id="20" name="TextBox 2">
            <a:extLst>
              <a:ext uri="{FF2B5EF4-FFF2-40B4-BE49-F238E27FC236}">
                <a16:creationId xmlns:a16="http://schemas.microsoft.com/office/drawing/2014/main" id="{8D582108-8229-8647-8176-98B5EC25266E}"/>
              </a:ext>
            </a:extLst>
          </p:cNvPr>
          <p:cNvSpPr txBox="1"/>
          <p:nvPr/>
        </p:nvSpPr>
        <p:spPr>
          <a:xfrm>
            <a:off x="895184" y="1338512"/>
            <a:ext cx="13430416" cy="1513748"/>
          </a:xfrm>
          <a:prstGeom prst="rect">
            <a:avLst/>
          </a:prstGeom>
        </p:spPr>
        <p:txBody>
          <a:bodyPr wrap="square" lIns="0" tIns="0" rIns="0" bIns="0" rtlCol="0" anchor="t">
            <a:spAutoFit/>
          </a:bodyPr>
          <a:lstStyle/>
          <a:p>
            <a:pPr>
              <a:lnSpc>
                <a:spcPts val="12450"/>
              </a:lnSpc>
            </a:pPr>
            <a:r>
              <a:rPr lang="en-US" sz="8800" b="1" spc="-315" dirty="0">
                <a:solidFill>
                  <a:srgbClr val="E76E3C"/>
                </a:solidFill>
                <a:latin typeface="Helvetica" pitchFamily="2" charset="0"/>
              </a:rPr>
              <a:t>DISCUSSION QUESTIONS</a:t>
            </a:r>
          </a:p>
        </p:txBody>
      </p:sp>
      <p:sp>
        <p:nvSpPr>
          <p:cNvPr id="21" name="TextBox 6">
            <a:extLst>
              <a:ext uri="{FF2B5EF4-FFF2-40B4-BE49-F238E27FC236}">
                <a16:creationId xmlns:a16="http://schemas.microsoft.com/office/drawing/2014/main" id="{B2BD7BA5-5B69-5D4A-8898-13ED8FE92757}"/>
              </a:ext>
            </a:extLst>
          </p:cNvPr>
          <p:cNvSpPr txBox="1"/>
          <p:nvPr/>
        </p:nvSpPr>
        <p:spPr>
          <a:xfrm>
            <a:off x="2133600" y="3301429"/>
            <a:ext cx="12073893" cy="503921"/>
          </a:xfrm>
          <a:prstGeom prst="rect">
            <a:avLst/>
          </a:prstGeom>
        </p:spPr>
        <p:txBody>
          <a:bodyPr wrap="square" lIns="0" tIns="0" rIns="0" bIns="0" rtlCol="0" anchor="t">
            <a:spAutoFit/>
          </a:bodyPr>
          <a:lstStyle/>
          <a:p>
            <a:pPr marL="0" lvl="0" indent="0" algn="l">
              <a:lnSpc>
                <a:spcPts val="4160"/>
              </a:lnSpc>
              <a:spcBef>
                <a:spcPct val="0"/>
              </a:spcBef>
            </a:pPr>
            <a:r>
              <a:rPr lang="en-US" sz="2600" spc="52" dirty="0">
                <a:solidFill>
                  <a:srgbClr val="000000"/>
                </a:solidFill>
                <a:latin typeface="HK Grotesk Light"/>
              </a:rPr>
              <a:t>What is positioning?</a:t>
            </a:r>
            <a:endParaRPr lang="en-US" sz="2600" u="none" spc="52" dirty="0">
              <a:solidFill>
                <a:srgbClr val="000000"/>
              </a:solidFill>
              <a:latin typeface="HK Grotesk Light"/>
            </a:endParaRPr>
          </a:p>
        </p:txBody>
      </p:sp>
      <p:sp>
        <p:nvSpPr>
          <p:cNvPr id="22" name="TextBox 5">
            <a:extLst>
              <a:ext uri="{FF2B5EF4-FFF2-40B4-BE49-F238E27FC236}">
                <a16:creationId xmlns:a16="http://schemas.microsoft.com/office/drawing/2014/main" id="{09E5CF37-C549-5946-AA87-B0DB04E6A359}"/>
              </a:ext>
            </a:extLst>
          </p:cNvPr>
          <p:cNvSpPr txBox="1"/>
          <p:nvPr/>
        </p:nvSpPr>
        <p:spPr>
          <a:xfrm>
            <a:off x="1328985" y="4222171"/>
            <a:ext cx="647700" cy="969240"/>
          </a:xfrm>
          <a:prstGeom prst="rect">
            <a:avLst/>
          </a:prstGeom>
        </p:spPr>
        <p:txBody>
          <a:bodyPr wrap="square" lIns="0" tIns="0" rIns="0" bIns="0" rtlCol="0" anchor="t">
            <a:spAutoFit/>
          </a:bodyPr>
          <a:lstStyle/>
          <a:p>
            <a:pPr>
              <a:lnSpc>
                <a:spcPts val="7194"/>
              </a:lnSpc>
            </a:pPr>
            <a:r>
              <a:rPr lang="en-US" sz="7194" spc="287" dirty="0">
                <a:solidFill>
                  <a:srgbClr val="000000"/>
                </a:solidFill>
                <a:latin typeface="Mansalva"/>
              </a:rPr>
              <a:t>*</a:t>
            </a:r>
          </a:p>
        </p:txBody>
      </p:sp>
      <p:sp>
        <p:nvSpPr>
          <p:cNvPr id="23" name="TextBox 5">
            <a:extLst>
              <a:ext uri="{FF2B5EF4-FFF2-40B4-BE49-F238E27FC236}">
                <a16:creationId xmlns:a16="http://schemas.microsoft.com/office/drawing/2014/main" id="{516B16D5-B3CF-5548-B80C-9C3F67997B7C}"/>
              </a:ext>
            </a:extLst>
          </p:cNvPr>
          <p:cNvSpPr txBox="1"/>
          <p:nvPr/>
        </p:nvSpPr>
        <p:spPr>
          <a:xfrm>
            <a:off x="1328985" y="5282042"/>
            <a:ext cx="647700" cy="969240"/>
          </a:xfrm>
          <a:prstGeom prst="rect">
            <a:avLst/>
          </a:prstGeom>
        </p:spPr>
        <p:txBody>
          <a:bodyPr wrap="square" lIns="0" tIns="0" rIns="0" bIns="0" rtlCol="0" anchor="t">
            <a:spAutoFit/>
          </a:bodyPr>
          <a:lstStyle/>
          <a:p>
            <a:pPr>
              <a:lnSpc>
                <a:spcPts val="7194"/>
              </a:lnSpc>
            </a:pPr>
            <a:r>
              <a:rPr lang="en-US" sz="7194" spc="287" dirty="0">
                <a:solidFill>
                  <a:srgbClr val="000000"/>
                </a:solidFill>
                <a:latin typeface="Mansalva"/>
              </a:rPr>
              <a:t>*</a:t>
            </a:r>
          </a:p>
        </p:txBody>
      </p:sp>
      <p:sp>
        <p:nvSpPr>
          <p:cNvPr id="24" name="TextBox 5">
            <a:extLst>
              <a:ext uri="{FF2B5EF4-FFF2-40B4-BE49-F238E27FC236}">
                <a16:creationId xmlns:a16="http://schemas.microsoft.com/office/drawing/2014/main" id="{B0CEC5C5-2AF5-2242-B704-040FEEC9245E}"/>
              </a:ext>
            </a:extLst>
          </p:cNvPr>
          <p:cNvSpPr txBox="1"/>
          <p:nvPr/>
        </p:nvSpPr>
        <p:spPr>
          <a:xfrm>
            <a:off x="1300911" y="6339591"/>
            <a:ext cx="647700" cy="969240"/>
          </a:xfrm>
          <a:prstGeom prst="rect">
            <a:avLst/>
          </a:prstGeom>
        </p:spPr>
        <p:txBody>
          <a:bodyPr wrap="square" lIns="0" tIns="0" rIns="0" bIns="0" rtlCol="0" anchor="t">
            <a:spAutoFit/>
          </a:bodyPr>
          <a:lstStyle/>
          <a:p>
            <a:pPr>
              <a:lnSpc>
                <a:spcPts val="7194"/>
              </a:lnSpc>
            </a:pPr>
            <a:r>
              <a:rPr lang="en-US" sz="7194" spc="287" dirty="0">
                <a:solidFill>
                  <a:srgbClr val="000000"/>
                </a:solidFill>
                <a:latin typeface="Mansalva"/>
              </a:rPr>
              <a:t>*</a:t>
            </a:r>
          </a:p>
        </p:txBody>
      </p:sp>
      <p:sp>
        <p:nvSpPr>
          <p:cNvPr id="25" name="TextBox 5">
            <a:extLst>
              <a:ext uri="{FF2B5EF4-FFF2-40B4-BE49-F238E27FC236}">
                <a16:creationId xmlns:a16="http://schemas.microsoft.com/office/drawing/2014/main" id="{93F3256A-EE13-C54D-8225-81ECC2C9B7F9}"/>
              </a:ext>
            </a:extLst>
          </p:cNvPr>
          <p:cNvSpPr txBox="1"/>
          <p:nvPr/>
        </p:nvSpPr>
        <p:spPr>
          <a:xfrm>
            <a:off x="1300911" y="7621257"/>
            <a:ext cx="647700" cy="969240"/>
          </a:xfrm>
          <a:prstGeom prst="rect">
            <a:avLst/>
          </a:prstGeom>
        </p:spPr>
        <p:txBody>
          <a:bodyPr wrap="square" lIns="0" tIns="0" rIns="0" bIns="0" rtlCol="0" anchor="t">
            <a:spAutoFit/>
          </a:bodyPr>
          <a:lstStyle/>
          <a:p>
            <a:pPr>
              <a:lnSpc>
                <a:spcPts val="7194"/>
              </a:lnSpc>
            </a:pPr>
            <a:r>
              <a:rPr lang="en-US" sz="7194" spc="287" dirty="0">
                <a:solidFill>
                  <a:srgbClr val="000000"/>
                </a:solidFill>
                <a:latin typeface="Mansalva"/>
              </a:rPr>
              <a:t>*</a:t>
            </a:r>
          </a:p>
        </p:txBody>
      </p:sp>
      <p:sp>
        <p:nvSpPr>
          <p:cNvPr id="26" name="TextBox 6">
            <a:extLst>
              <a:ext uri="{FF2B5EF4-FFF2-40B4-BE49-F238E27FC236}">
                <a16:creationId xmlns:a16="http://schemas.microsoft.com/office/drawing/2014/main" id="{5129C9B0-3D8E-7549-8F79-AE6F07A03571}"/>
              </a:ext>
            </a:extLst>
          </p:cNvPr>
          <p:cNvSpPr txBox="1"/>
          <p:nvPr/>
        </p:nvSpPr>
        <p:spPr>
          <a:xfrm>
            <a:off x="2133600" y="4355278"/>
            <a:ext cx="12073893" cy="503921"/>
          </a:xfrm>
          <a:prstGeom prst="rect">
            <a:avLst/>
          </a:prstGeom>
        </p:spPr>
        <p:txBody>
          <a:bodyPr wrap="square" lIns="0" tIns="0" rIns="0" bIns="0" rtlCol="0" anchor="t">
            <a:spAutoFit/>
          </a:bodyPr>
          <a:lstStyle/>
          <a:p>
            <a:pPr marL="0" lvl="0" indent="0" algn="l">
              <a:lnSpc>
                <a:spcPts val="4160"/>
              </a:lnSpc>
              <a:spcBef>
                <a:spcPct val="0"/>
              </a:spcBef>
            </a:pPr>
            <a:r>
              <a:rPr lang="en-US" sz="2600" spc="52" dirty="0">
                <a:solidFill>
                  <a:srgbClr val="000000"/>
                </a:solidFill>
                <a:latin typeface="HK Grotesk Light"/>
              </a:rPr>
              <a:t>Why is positioning important in the business of sports and entertainment?</a:t>
            </a:r>
            <a:endParaRPr lang="en-US" sz="2600" u="none" spc="52" dirty="0">
              <a:solidFill>
                <a:srgbClr val="000000"/>
              </a:solidFill>
              <a:latin typeface="HK Grotesk Light"/>
            </a:endParaRPr>
          </a:p>
        </p:txBody>
      </p:sp>
      <p:sp>
        <p:nvSpPr>
          <p:cNvPr id="27" name="TextBox 6">
            <a:extLst>
              <a:ext uri="{FF2B5EF4-FFF2-40B4-BE49-F238E27FC236}">
                <a16:creationId xmlns:a16="http://schemas.microsoft.com/office/drawing/2014/main" id="{CECD60FD-2B77-C94F-89C5-A1BB3DA79140}"/>
              </a:ext>
            </a:extLst>
          </p:cNvPr>
          <p:cNvSpPr txBox="1"/>
          <p:nvPr/>
        </p:nvSpPr>
        <p:spPr>
          <a:xfrm>
            <a:off x="2153653" y="5427802"/>
            <a:ext cx="12073893" cy="503921"/>
          </a:xfrm>
          <a:prstGeom prst="rect">
            <a:avLst/>
          </a:prstGeom>
        </p:spPr>
        <p:txBody>
          <a:bodyPr wrap="square" lIns="0" tIns="0" rIns="0" bIns="0" rtlCol="0" anchor="t">
            <a:spAutoFit/>
          </a:bodyPr>
          <a:lstStyle/>
          <a:p>
            <a:pPr marL="0" lvl="0" indent="0" algn="l">
              <a:lnSpc>
                <a:spcPts val="4160"/>
              </a:lnSpc>
              <a:spcBef>
                <a:spcPct val="0"/>
              </a:spcBef>
            </a:pPr>
            <a:r>
              <a:rPr lang="en-US" sz="2600" spc="52" dirty="0">
                <a:solidFill>
                  <a:srgbClr val="000000"/>
                </a:solidFill>
                <a:latin typeface="HK Grotesk Light"/>
              </a:rPr>
              <a:t>Did you know Wheaties was known as “The Breakfast of Champions”?</a:t>
            </a:r>
            <a:endParaRPr lang="en-US" sz="2600" u="none" spc="52" dirty="0">
              <a:solidFill>
                <a:srgbClr val="000000"/>
              </a:solidFill>
              <a:latin typeface="HK Grotesk Light"/>
            </a:endParaRPr>
          </a:p>
        </p:txBody>
      </p:sp>
      <p:sp>
        <p:nvSpPr>
          <p:cNvPr id="28" name="TextBox 6">
            <a:extLst>
              <a:ext uri="{FF2B5EF4-FFF2-40B4-BE49-F238E27FC236}">
                <a16:creationId xmlns:a16="http://schemas.microsoft.com/office/drawing/2014/main" id="{138A172E-62AB-E249-AF9E-801F609715FC}"/>
              </a:ext>
            </a:extLst>
          </p:cNvPr>
          <p:cNvSpPr txBox="1"/>
          <p:nvPr/>
        </p:nvSpPr>
        <p:spPr>
          <a:xfrm>
            <a:off x="2153652" y="6380892"/>
            <a:ext cx="12073893" cy="1042529"/>
          </a:xfrm>
          <a:prstGeom prst="rect">
            <a:avLst/>
          </a:prstGeom>
        </p:spPr>
        <p:txBody>
          <a:bodyPr wrap="square" lIns="0" tIns="0" rIns="0" bIns="0" rtlCol="0" anchor="t">
            <a:spAutoFit/>
          </a:bodyPr>
          <a:lstStyle/>
          <a:p>
            <a:pPr marL="0" lvl="0" indent="0" algn="l">
              <a:lnSpc>
                <a:spcPts val="4160"/>
              </a:lnSpc>
              <a:spcBef>
                <a:spcPct val="0"/>
              </a:spcBef>
            </a:pPr>
            <a:r>
              <a:rPr lang="en-US" sz="2600" spc="52" dirty="0">
                <a:solidFill>
                  <a:srgbClr val="000000"/>
                </a:solidFill>
                <a:latin typeface="HK Grotesk Light"/>
              </a:rPr>
              <a:t>How important was advertising and promotion to the overall success of Wheaties’ positioning strategy?</a:t>
            </a:r>
            <a:endParaRPr lang="en-US" sz="2600" u="none" spc="52" dirty="0">
              <a:solidFill>
                <a:srgbClr val="000000"/>
              </a:solidFill>
              <a:latin typeface="HK Grotesk Light"/>
            </a:endParaRPr>
          </a:p>
        </p:txBody>
      </p:sp>
      <p:sp>
        <p:nvSpPr>
          <p:cNvPr id="29" name="TextBox 6">
            <a:extLst>
              <a:ext uri="{FF2B5EF4-FFF2-40B4-BE49-F238E27FC236}">
                <a16:creationId xmlns:a16="http://schemas.microsoft.com/office/drawing/2014/main" id="{17549B65-A491-8B4B-ADEA-0F6A5D65D6C4}"/>
              </a:ext>
            </a:extLst>
          </p:cNvPr>
          <p:cNvSpPr txBox="1"/>
          <p:nvPr/>
        </p:nvSpPr>
        <p:spPr>
          <a:xfrm>
            <a:off x="2133600" y="7768266"/>
            <a:ext cx="12073893" cy="1042529"/>
          </a:xfrm>
          <a:prstGeom prst="rect">
            <a:avLst/>
          </a:prstGeom>
        </p:spPr>
        <p:txBody>
          <a:bodyPr wrap="square" lIns="0" tIns="0" rIns="0" bIns="0" rtlCol="0" anchor="t">
            <a:spAutoFit/>
          </a:bodyPr>
          <a:lstStyle/>
          <a:p>
            <a:pPr marL="0" lvl="0" indent="0" algn="l">
              <a:lnSpc>
                <a:spcPts val="4160"/>
              </a:lnSpc>
              <a:spcBef>
                <a:spcPct val="0"/>
              </a:spcBef>
            </a:pPr>
            <a:r>
              <a:rPr lang="en-US" sz="2600" spc="52" dirty="0">
                <a:solidFill>
                  <a:srgbClr val="000000"/>
                </a:solidFill>
                <a:latin typeface="HK Grotesk Light"/>
              </a:rPr>
              <a:t>Who might represent competition to Wheaties?  How might a competing brand position their product against Wheaties?</a:t>
            </a:r>
            <a:endParaRPr lang="en-US" sz="2600" u="none" spc="52" dirty="0">
              <a:solidFill>
                <a:srgbClr val="000000"/>
              </a:solidFill>
              <a:latin typeface="HK Grotesk Light"/>
            </a:endParaRPr>
          </a:p>
        </p:txBody>
      </p:sp>
      <p:sp>
        <p:nvSpPr>
          <p:cNvPr id="30" name="AutoShape 10">
            <a:extLst>
              <a:ext uri="{FF2B5EF4-FFF2-40B4-BE49-F238E27FC236}">
                <a16:creationId xmlns:a16="http://schemas.microsoft.com/office/drawing/2014/main" id="{50543D3C-8BCB-974C-B850-D048129E5DA6}"/>
              </a:ext>
            </a:extLst>
          </p:cNvPr>
          <p:cNvSpPr/>
          <p:nvPr/>
        </p:nvSpPr>
        <p:spPr>
          <a:xfrm>
            <a:off x="1017278" y="450788"/>
            <a:ext cx="11422" cy="295070"/>
          </a:xfrm>
          <a:prstGeom prst="rect">
            <a:avLst/>
          </a:prstGeom>
          <a:solidFill>
            <a:srgbClr val="000000"/>
          </a:solidFill>
        </p:spPr>
      </p:sp>
      <p:pic>
        <p:nvPicPr>
          <p:cNvPr id="31" name="Picture 11">
            <a:extLst>
              <a:ext uri="{FF2B5EF4-FFF2-40B4-BE49-F238E27FC236}">
                <a16:creationId xmlns:a16="http://schemas.microsoft.com/office/drawing/2014/main" id="{C5126435-F7FD-A842-9955-94D54802C9EA}"/>
              </a:ext>
            </a:extLst>
          </p:cNvPr>
          <p:cNvPicPr>
            <a:picLocks noChangeAspect="1"/>
          </p:cNvPicPr>
          <p:nvPr/>
        </p:nvPicPr>
        <p:blipFill>
          <a:blip r:embed="rId2"/>
          <a:srcRect/>
          <a:stretch>
            <a:fillRect/>
          </a:stretch>
        </p:blipFill>
        <p:spPr>
          <a:xfrm>
            <a:off x="310453" y="383965"/>
            <a:ext cx="406540" cy="428715"/>
          </a:xfrm>
          <a:prstGeom prst="rect">
            <a:avLst/>
          </a:prstGeom>
        </p:spPr>
      </p:pic>
      <p:grpSp>
        <p:nvGrpSpPr>
          <p:cNvPr id="32" name="Group 12">
            <a:extLst>
              <a:ext uri="{FF2B5EF4-FFF2-40B4-BE49-F238E27FC236}">
                <a16:creationId xmlns:a16="http://schemas.microsoft.com/office/drawing/2014/main" id="{C819A05F-9EE0-E34E-8CA5-0CE0EF858A57}"/>
              </a:ext>
            </a:extLst>
          </p:cNvPr>
          <p:cNvGrpSpPr/>
          <p:nvPr/>
        </p:nvGrpSpPr>
        <p:grpSpPr>
          <a:xfrm>
            <a:off x="1328985" y="313491"/>
            <a:ext cx="4026461" cy="543772"/>
            <a:chOff x="0" y="-57150"/>
            <a:chExt cx="5368615" cy="725029"/>
          </a:xfrm>
        </p:grpSpPr>
        <p:sp>
          <p:nvSpPr>
            <p:cNvPr id="33" name="TextBox 13">
              <a:extLst>
                <a:ext uri="{FF2B5EF4-FFF2-40B4-BE49-F238E27FC236}">
                  <a16:creationId xmlns:a16="http://schemas.microsoft.com/office/drawing/2014/main" id="{747BA57E-0063-A943-A245-2C5AC18C7686}"/>
                </a:ext>
              </a:extLst>
            </p:cNvPr>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34" name="TextBox 14">
              <a:extLst>
                <a:ext uri="{FF2B5EF4-FFF2-40B4-BE49-F238E27FC236}">
                  <a16:creationId xmlns:a16="http://schemas.microsoft.com/office/drawing/2014/main" id="{E8EBA821-90C0-EF46-9CAE-496CB310EE7F}"/>
                </a:ext>
              </a:extLst>
            </p:cNvPr>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300911" y="3162300"/>
            <a:ext cx="647700" cy="969240"/>
          </a:xfrm>
          <a:prstGeom prst="rect">
            <a:avLst/>
          </a:prstGeom>
        </p:spPr>
        <p:txBody>
          <a:bodyPr wrap="square" lIns="0" tIns="0" rIns="0" bIns="0" rtlCol="0" anchor="t">
            <a:spAutoFit/>
          </a:bodyPr>
          <a:lstStyle/>
          <a:p>
            <a:pPr marL="0" marR="0" lvl="0" indent="0" algn="l" defTabSz="914400" rtl="0" eaLnBrk="1" fontAlgn="auto" latinLnBrk="0" hangingPunct="1">
              <a:lnSpc>
                <a:spcPts val="7194"/>
              </a:lnSpc>
              <a:spcBef>
                <a:spcPts val="0"/>
              </a:spcBef>
              <a:spcAft>
                <a:spcPts val="0"/>
              </a:spcAft>
              <a:buClrTx/>
              <a:buSzTx/>
              <a:buFontTx/>
              <a:buNone/>
              <a:tabLst/>
              <a:defRPr/>
            </a:pPr>
            <a:r>
              <a:rPr kumimoji="0" lang="en-US" sz="7194" b="0" i="0" u="none" strike="noStrike" kern="1200" cap="none" spc="287" normalizeH="0" baseline="0" noProof="0" dirty="0">
                <a:ln>
                  <a:noFill/>
                </a:ln>
                <a:solidFill>
                  <a:srgbClr val="000000"/>
                </a:solidFill>
                <a:effectLst/>
                <a:uLnTx/>
                <a:uFillTx/>
                <a:latin typeface="Mansalva"/>
                <a:ea typeface="+mn-ea"/>
                <a:cs typeface="+mn-cs"/>
              </a:rPr>
              <a:t>*</a:t>
            </a:r>
          </a:p>
        </p:txBody>
      </p:sp>
      <p:sp>
        <p:nvSpPr>
          <p:cNvPr id="20" name="TextBox 2">
            <a:extLst>
              <a:ext uri="{FF2B5EF4-FFF2-40B4-BE49-F238E27FC236}">
                <a16:creationId xmlns:a16="http://schemas.microsoft.com/office/drawing/2014/main" id="{8D582108-8229-8647-8176-98B5EC25266E}"/>
              </a:ext>
            </a:extLst>
          </p:cNvPr>
          <p:cNvSpPr txBox="1"/>
          <p:nvPr/>
        </p:nvSpPr>
        <p:spPr>
          <a:xfrm>
            <a:off x="895184" y="1338512"/>
            <a:ext cx="13430416" cy="1513748"/>
          </a:xfrm>
          <a:prstGeom prst="rect">
            <a:avLst/>
          </a:prstGeom>
        </p:spPr>
        <p:txBody>
          <a:bodyPr wrap="square" lIns="0" tIns="0" rIns="0" bIns="0" rtlCol="0" anchor="t">
            <a:spAutoFit/>
          </a:bodyPr>
          <a:lstStyle/>
          <a:p>
            <a:pPr marL="0" marR="0" lvl="0" indent="0" algn="l" defTabSz="914400" rtl="0" eaLnBrk="1" fontAlgn="auto" latinLnBrk="0" hangingPunct="1">
              <a:lnSpc>
                <a:spcPts val="12450"/>
              </a:lnSpc>
              <a:spcBef>
                <a:spcPts val="0"/>
              </a:spcBef>
              <a:spcAft>
                <a:spcPts val="0"/>
              </a:spcAft>
              <a:buClrTx/>
              <a:buSzTx/>
              <a:buFontTx/>
              <a:buNone/>
              <a:tabLst/>
              <a:defRPr/>
            </a:pPr>
            <a:r>
              <a:rPr kumimoji="0" lang="en-US" sz="8800" b="1" i="0" u="none" strike="noStrike" kern="1200" cap="none" spc="-315" normalizeH="0" baseline="0" noProof="0" dirty="0">
                <a:ln>
                  <a:noFill/>
                </a:ln>
                <a:solidFill>
                  <a:srgbClr val="E76E3C"/>
                </a:solidFill>
                <a:effectLst/>
                <a:uLnTx/>
                <a:uFillTx/>
                <a:latin typeface="Helvetica" pitchFamily="2" charset="0"/>
                <a:ea typeface="+mn-ea"/>
                <a:cs typeface="+mn-cs"/>
              </a:rPr>
              <a:t>DISCUSSION QUESTIONS</a:t>
            </a:r>
          </a:p>
        </p:txBody>
      </p:sp>
      <p:sp>
        <p:nvSpPr>
          <p:cNvPr id="22" name="TextBox 5">
            <a:extLst>
              <a:ext uri="{FF2B5EF4-FFF2-40B4-BE49-F238E27FC236}">
                <a16:creationId xmlns:a16="http://schemas.microsoft.com/office/drawing/2014/main" id="{09E5CF37-C549-5946-AA87-B0DB04E6A359}"/>
              </a:ext>
            </a:extLst>
          </p:cNvPr>
          <p:cNvSpPr txBox="1"/>
          <p:nvPr/>
        </p:nvSpPr>
        <p:spPr>
          <a:xfrm>
            <a:off x="1300911" y="6493575"/>
            <a:ext cx="647700" cy="969240"/>
          </a:xfrm>
          <a:prstGeom prst="rect">
            <a:avLst/>
          </a:prstGeom>
        </p:spPr>
        <p:txBody>
          <a:bodyPr wrap="square" lIns="0" tIns="0" rIns="0" bIns="0" rtlCol="0" anchor="t">
            <a:spAutoFit/>
          </a:bodyPr>
          <a:lstStyle/>
          <a:p>
            <a:pPr marL="0" marR="0" lvl="0" indent="0" algn="l" defTabSz="914400" rtl="0" eaLnBrk="1" fontAlgn="auto" latinLnBrk="0" hangingPunct="1">
              <a:lnSpc>
                <a:spcPts val="7194"/>
              </a:lnSpc>
              <a:spcBef>
                <a:spcPts val="0"/>
              </a:spcBef>
              <a:spcAft>
                <a:spcPts val="0"/>
              </a:spcAft>
              <a:buClrTx/>
              <a:buSzTx/>
              <a:buFontTx/>
              <a:buNone/>
              <a:tabLst/>
              <a:defRPr/>
            </a:pPr>
            <a:r>
              <a:rPr kumimoji="0" lang="en-US" sz="7194" b="0" i="0" u="none" strike="noStrike" kern="1200" cap="none" spc="287" normalizeH="0" baseline="0" noProof="0" dirty="0">
                <a:ln>
                  <a:noFill/>
                </a:ln>
                <a:solidFill>
                  <a:srgbClr val="000000"/>
                </a:solidFill>
                <a:effectLst/>
                <a:uLnTx/>
                <a:uFillTx/>
                <a:latin typeface="Mansalva"/>
                <a:ea typeface="+mn-ea"/>
                <a:cs typeface="+mn-cs"/>
              </a:rPr>
              <a:t>*</a:t>
            </a:r>
          </a:p>
        </p:txBody>
      </p:sp>
      <p:sp>
        <p:nvSpPr>
          <p:cNvPr id="26" name="TextBox 6">
            <a:extLst>
              <a:ext uri="{FF2B5EF4-FFF2-40B4-BE49-F238E27FC236}">
                <a16:creationId xmlns:a16="http://schemas.microsoft.com/office/drawing/2014/main" id="{5129C9B0-3D8E-7549-8F79-AE6F07A03571}"/>
              </a:ext>
            </a:extLst>
          </p:cNvPr>
          <p:cNvSpPr txBox="1"/>
          <p:nvPr/>
        </p:nvSpPr>
        <p:spPr>
          <a:xfrm>
            <a:off x="2133600" y="6591300"/>
            <a:ext cx="12073893" cy="2658356"/>
          </a:xfrm>
          <a:prstGeom prst="rect">
            <a:avLst/>
          </a:prstGeom>
        </p:spPr>
        <p:txBody>
          <a:bodyPr wrap="square" lIns="0" tIns="0" rIns="0" bIns="0" rtlCol="0" anchor="t">
            <a:spAutoFit/>
          </a:bodyPr>
          <a:lstStyle/>
          <a:p>
            <a:pPr lvl="0">
              <a:lnSpc>
                <a:spcPts val="4160"/>
              </a:lnSpc>
              <a:spcBef>
                <a:spcPct val="0"/>
              </a:spcBef>
              <a:defRPr/>
            </a:pPr>
            <a:r>
              <a:rPr lang="en-US" sz="2600" spc="52" dirty="0">
                <a:solidFill>
                  <a:srgbClr val="000000"/>
                </a:solidFill>
                <a:latin typeface="HK Grotesk Light"/>
              </a:rPr>
              <a:t>Create your own advertising campaign and develop a positioning strategy that supports your messaging.  How will you position the product relative to both direct and indirect competitors?  Will you continue to use athletes as part of the brand marketing?  Would you introduce a new product?  Be prepared to present your ad campaign in class.</a:t>
            </a:r>
          </a:p>
        </p:txBody>
      </p:sp>
      <p:sp>
        <p:nvSpPr>
          <p:cNvPr id="29" name="TextBox 6">
            <a:extLst>
              <a:ext uri="{FF2B5EF4-FFF2-40B4-BE49-F238E27FC236}">
                <a16:creationId xmlns:a16="http://schemas.microsoft.com/office/drawing/2014/main" id="{17549B65-A491-8B4B-ADEA-0F6A5D65D6C4}"/>
              </a:ext>
            </a:extLst>
          </p:cNvPr>
          <p:cNvSpPr txBox="1"/>
          <p:nvPr/>
        </p:nvSpPr>
        <p:spPr>
          <a:xfrm>
            <a:off x="2133600" y="3333509"/>
            <a:ext cx="12073893" cy="2658356"/>
          </a:xfrm>
          <a:prstGeom prst="rect">
            <a:avLst/>
          </a:prstGeom>
        </p:spPr>
        <p:txBody>
          <a:bodyPr wrap="square" lIns="0" tIns="0" rIns="0" bIns="0" rtlCol="0" anchor="t">
            <a:spAutoFit/>
          </a:bodyPr>
          <a:lstStyle/>
          <a:p>
            <a:pPr marL="0" marR="0" lvl="0" indent="0" algn="l" defTabSz="914400" rtl="0" eaLnBrk="1" fontAlgn="auto" latinLnBrk="0" hangingPunct="1">
              <a:lnSpc>
                <a:spcPts val="4160"/>
              </a:lnSpc>
              <a:spcBef>
                <a:spcPct val="0"/>
              </a:spcBef>
              <a:spcAft>
                <a:spcPts val="0"/>
              </a:spcAft>
              <a:buClrTx/>
              <a:buSzTx/>
              <a:buFontTx/>
              <a:buNone/>
              <a:tabLst/>
              <a:defRPr/>
            </a:pPr>
            <a:r>
              <a:rPr kumimoji="0" lang="en-US" sz="2600" b="0" i="0" u="none" strike="noStrike" kern="1200" cap="none" spc="52" normalizeH="0" baseline="0" noProof="0" dirty="0">
                <a:ln>
                  <a:noFill/>
                </a:ln>
                <a:solidFill>
                  <a:srgbClr val="000000"/>
                </a:solidFill>
                <a:effectLst/>
                <a:uLnTx/>
                <a:uFillTx/>
                <a:latin typeface="HK Grotesk Light"/>
                <a:ea typeface="+mn-ea"/>
                <a:cs typeface="+mn-cs"/>
              </a:rPr>
              <a:t>Over time, consumer preferences have shifted, and Wheaties is no longer a dominant brand in the breakfast foods market.  Things like protein bars, smoothies, Greek yogurt and avocado toast have become popular, with sales of healthier breakfast cereals slumping in the last decade.  If you were a marketing professional tasked with giving Wheaties a sales boost, what would you do?</a:t>
            </a:r>
          </a:p>
        </p:txBody>
      </p:sp>
      <p:sp>
        <p:nvSpPr>
          <p:cNvPr id="30" name="AutoShape 10">
            <a:extLst>
              <a:ext uri="{FF2B5EF4-FFF2-40B4-BE49-F238E27FC236}">
                <a16:creationId xmlns:a16="http://schemas.microsoft.com/office/drawing/2014/main" id="{50543D3C-8BCB-974C-B850-D048129E5DA6}"/>
              </a:ext>
            </a:extLst>
          </p:cNvPr>
          <p:cNvSpPr/>
          <p:nvPr/>
        </p:nvSpPr>
        <p:spPr>
          <a:xfrm>
            <a:off x="1017278" y="450788"/>
            <a:ext cx="11422" cy="295070"/>
          </a:xfrm>
          <a:prstGeom prst="rect">
            <a:avLst/>
          </a:prstGeom>
          <a:solidFill>
            <a:srgbClr val="000000"/>
          </a:solidFill>
        </p:spPr>
      </p:sp>
      <p:pic>
        <p:nvPicPr>
          <p:cNvPr id="31" name="Picture 11">
            <a:extLst>
              <a:ext uri="{FF2B5EF4-FFF2-40B4-BE49-F238E27FC236}">
                <a16:creationId xmlns:a16="http://schemas.microsoft.com/office/drawing/2014/main" id="{C5126435-F7FD-A842-9955-94D54802C9EA}"/>
              </a:ext>
            </a:extLst>
          </p:cNvPr>
          <p:cNvPicPr>
            <a:picLocks noChangeAspect="1"/>
          </p:cNvPicPr>
          <p:nvPr/>
        </p:nvPicPr>
        <p:blipFill>
          <a:blip r:embed="rId2"/>
          <a:srcRect/>
          <a:stretch>
            <a:fillRect/>
          </a:stretch>
        </p:blipFill>
        <p:spPr>
          <a:xfrm>
            <a:off x="310453" y="383965"/>
            <a:ext cx="406540" cy="428715"/>
          </a:xfrm>
          <a:prstGeom prst="rect">
            <a:avLst/>
          </a:prstGeom>
        </p:spPr>
      </p:pic>
      <p:grpSp>
        <p:nvGrpSpPr>
          <p:cNvPr id="32" name="Group 12">
            <a:extLst>
              <a:ext uri="{FF2B5EF4-FFF2-40B4-BE49-F238E27FC236}">
                <a16:creationId xmlns:a16="http://schemas.microsoft.com/office/drawing/2014/main" id="{C819A05F-9EE0-E34E-8CA5-0CE0EF858A57}"/>
              </a:ext>
            </a:extLst>
          </p:cNvPr>
          <p:cNvGrpSpPr/>
          <p:nvPr/>
        </p:nvGrpSpPr>
        <p:grpSpPr>
          <a:xfrm>
            <a:off x="1328985" y="313491"/>
            <a:ext cx="4026461" cy="543772"/>
            <a:chOff x="0" y="-57150"/>
            <a:chExt cx="5368615" cy="725029"/>
          </a:xfrm>
        </p:grpSpPr>
        <p:sp>
          <p:nvSpPr>
            <p:cNvPr id="33" name="TextBox 13">
              <a:extLst>
                <a:ext uri="{FF2B5EF4-FFF2-40B4-BE49-F238E27FC236}">
                  <a16:creationId xmlns:a16="http://schemas.microsoft.com/office/drawing/2014/main" id="{747BA57E-0063-A943-A245-2C5AC18C7686}"/>
                </a:ext>
              </a:extLst>
            </p:cNvPr>
            <p:cNvSpPr txBox="1"/>
            <p:nvPr/>
          </p:nvSpPr>
          <p:spPr>
            <a:xfrm>
              <a:off x="0" y="-57150"/>
              <a:ext cx="5368615" cy="362007"/>
            </a:xfrm>
            <a:prstGeom prst="rect">
              <a:avLst/>
            </a:prstGeom>
          </p:spPr>
          <p:txBody>
            <a:bodyPr lIns="0" tIns="0" rIns="0" bIns="0" rtlCol="0" anchor="t">
              <a:spAutoFit/>
            </a:bodyPr>
            <a:lstStyle/>
            <a:p>
              <a:pPr marL="0" marR="0" lvl="0" indent="0" algn="l" defTabSz="914400" rtl="0" eaLnBrk="1" fontAlgn="auto" latinLnBrk="0" hangingPunct="1">
                <a:lnSpc>
                  <a:spcPts val="2398"/>
                </a:lnSpc>
                <a:spcBef>
                  <a:spcPct val="0"/>
                </a:spcBef>
                <a:spcAft>
                  <a:spcPts val="0"/>
                </a:spcAft>
                <a:buClrTx/>
                <a:buSzTx/>
                <a:buFontTx/>
                <a:buNone/>
                <a:tabLst/>
                <a:defRPr/>
              </a:pPr>
              <a:r>
                <a:rPr kumimoji="0" lang="en-US" sz="1499" b="0" i="0" u="none" strike="noStrike" kern="1200" cap="none" spc="29" normalizeH="0" baseline="0" noProof="0">
                  <a:ln>
                    <a:noFill/>
                  </a:ln>
                  <a:solidFill>
                    <a:srgbClr val="000000"/>
                  </a:solidFill>
                  <a:effectLst/>
                  <a:uLnTx/>
                  <a:uFillTx/>
                  <a:latin typeface="HK Grotesk Bold"/>
                  <a:ea typeface="+mn-ea"/>
                  <a:cs typeface="+mn-cs"/>
                </a:rPr>
                <a:t>Sports Career Consulting</a:t>
              </a:r>
            </a:p>
          </p:txBody>
        </p:sp>
        <p:sp>
          <p:nvSpPr>
            <p:cNvPr id="34" name="TextBox 14">
              <a:extLst>
                <a:ext uri="{FF2B5EF4-FFF2-40B4-BE49-F238E27FC236}">
                  <a16:creationId xmlns:a16="http://schemas.microsoft.com/office/drawing/2014/main" id="{E8EBA821-90C0-EF46-9CAE-496CB310EE7F}"/>
                </a:ext>
              </a:extLst>
            </p:cNvPr>
            <p:cNvSpPr txBox="1"/>
            <p:nvPr/>
          </p:nvSpPr>
          <p:spPr>
            <a:xfrm>
              <a:off x="0" y="283243"/>
              <a:ext cx="5368615" cy="384636"/>
            </a:xfrm>
            <a:prstGeom prst="rect">
              <a:avLst/>
            </a:prstGeom>
          </p:spPr>
          <p:txBody>
            <a:bodyPr lIns="0" tIns="0" rIns="0" bIns="0" rtlCol="0" anchor="t">
              <a:spAutoFit/>
            </a:bodyPr>
            <a:lstStyle/>
            <a:p>
              <a:pPr marL="0" marR="0" lvl="0" indent="0" algn="l" defTabSz="914400" rtl="0" eaLnBrk="1" fontAlgn="auto" latinLnBrk="0" hangingPunct="1">
                <a:lnSpc>
                  <a:spcPts val="2398"/>
                </a:lnSpc>
                <a:spcBef>
                  <a:spcPct val="0"/>
                </a:spcBef>
                <a:spcAft>
                  <a:spcPts val="0"/>
                </a:spcAft>
                <a:buClrTx/>
                <a:buSzTx/>
                <a:buFontTx/>
                <a:buNone/>
                <a:tabLst/>
                <a:defRPr/>
              </a:pPr>
              <a:r>
                <a:rPr kumimoji="0" lang="en-US" sz="1499" b="0" i="0" u="none" strike="noStrike" kern="1200" cap="none" spc="29" normalizeH="0" baseline="0" noProof="0" dirty="0">
                  <a:ln>
                    <a:noFill/>
                  </a:ln>
                  <a:solidFill>
                    <a:srgbClr val="000000"/>
                  </a:solidFill>
                  <a:effectLst/>
                  <a:uLnTx/>
                  <a:uFillTx/>
                  <a:latin typeface="HK Grotesk Light"/>
                  <a:ea typeface="+mn-ea"/>
                  <a:cs typeface="+mn-cs"/>
                </a:rPr>
                <a:t>The Business of Sports &amp; Entertainment</a:t>
              </a:r>
            </a:p>
          </p:txBody>
        </p:sp>
      </p:grpSp>
    </p:spTree>
    <p:extLst>
      <p:ext uri="{BB962C8B-B14F-4D97-AF65-F5344CB8AC3E}">
        <p14:creationId xmlns:p14="http://schemas.microsoft.com/office/powerpoint/2010/main" val="86325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28985" y="4617264"/>
            <a:ext cx="15930315" cy="5211445"/>
          </a:xfrm>
          <a:prstGeom prst="rect">
            <a:avLst/>
          </a:prstGeom>
        </p:spPr>
        <p:txBody>
          <a:bodyPr lIns="0" tIns="0" rIns="0" bIns="0" rtlCol="0" anchor="t">
            <a:spAutoFit/>
          </a:bodyPr>
          <a:lstStyle/>
          <a:p>
            <a:pPr>
              <a:lnSpc>
                <a:spcPts val="4160"/>
              </a:lnSpc>
            </a:pPr>
            <a:r>
              <a:rPr lang="en-US" sz="2600" spc="52">
                <a:solidFill>
                  <a:srgbClr val="000000"/>
                </a:solidFill>
                <a:latin typeface="HK Grotesk Light Bold"/>
              </a:rPr>
              <a:t>Positioning examples could include:</a:t>
            </a:r>
          </a:p>
          <a:p>
            <a:pPr>
              <a:lnSpc>
                <a:spcPts val="4160"/>
              </a:lnSpc>
            </a:pPr>
            <a:endParaRPr lang="en-US" sz="2600" spc="52">
              <a:solidFill>
                <a:srgbClr val="000000"/>
              </a:solidFill>
              <a:latin typeface="HK Grotesk Light Bold"/>
            </a:endParaRPr>
          </a:p>
          <a:p>
            <a:pPr marL="561340" lvl="1" indent="-280670" algn="l">
              <a:lnSpc>
                <a:spcPts val="4160"/>
              </a:lnSpc>
              <a:spcBef>
                <a:spcPct val="0"/>
              </a:spcBef>
              <a:buFont typeface="Arial"/>
              <a:buChar char="•"/>
            </a:pPr>
            <a:r>
              <a:rPr lang="en-US" sz="2600" spc="52">
                <a:solidFill>
                  <a:srgbClr val="000000"/>
                </a:solidFill>
                <a:latin typeface="HK Grotesk Light Bold"/>
              </a:rPr>
              <a:t>Sports leagues (NBA vs. G-League)</a:t>
            </a:r>
          </a:p>
          <a:p>
            <a:pPr marL="561340" lvl="1" indent="-280670" algn="l">
              <a:lnSpc>
                <a:spcPts val="4160"/>
              </a:lnSpc>
              <a:spcBef>
                <a:spcPct val="0"/>
              </a:spcBef>
              <a:buFont typeface="Arial"/>
              <a:buChar char="•"/>
            </a:pPr>
            <a:r>
              <a:rPr lang="en-US" sz="2600" u="none" spc="52">
                <a:solidFill>
                  <a:srgbClr val="000000"/>
                </a:solidFill>
                <a:latin typeface="HK Grotesk Light Bold"/>
              </a:rPr>
              <a:t>Sports drinks (Gatorade as a performance beverage)</a:t>
            </a:r>
          </a:p>
          <a:p>
            <a:pPr marL="561340" lvl="1" indent="-280670" algn="l">
              <a:lnSpc>
                <a:spcPts val="4160"/>
              </a:lnSpc>
              <a:spcBef>
                <a:spcPct val="0"/>
              </a:spcBef>
              <a:buFont typeface="Arial"/>
              <a:buChar char="•"/>
            </a:pPr>
            <a:r>
              <a:rPr lang="en-US" sz="2600" u="none" spc="52">
                <a:solidFill>
                  <a:srgbClr val="000000"/>
                </a:solidFill>
                <a:latin typeface="HK Grotesk Light Bold"/>
              </a:rPr>
              <a:t>Movie studios (Dreamworks as a leader in animated films)</a:t>
            </a:r>
          </a:p>
          <a:p>
            <a:pPr marL="561340" lvl="1" indent="-280670" algn="l">
              <a:lnSpc>
                <a:spcPts val="4160"/>
              </a:lnSpc>
              <a:spcBef>
                <a:spcPct val="0"/>
              </a:spcBef>
              <a:buFont typeface="Arial"/>
              <a:buChar char="•"/>
            </a:pPr>
            <a:r>
              <a:rPr lang="en-US" sz="2600" u="none" spc="52">
                <a:solidFill>
                  <a:srgbClr val="000000"/>
                </a:solidFill>
                <a:latin typeface="HK Grotesk Light Bold"/>
              </a:rPr>
              <a:t>Entertainers (Will Ferrell as a comedic actor)</a:t>
            </a:r>
          </a:p>
          <a:p>
            <a:pPr marL="561340" lvl="1" indent="-280670" algn="l">
              <a:lnSpc>
                <a:spcPts val="4160"/>
              </a:lnSpc>
              <a:spcBef>
                <a:spcPct val="0"/>
              </a:spcBef>
              <a:buFont typeface="Arial"/>
              <a:buChar char="•"/>
            </a:pPr>
            <a:r>
              <a:rPr lang="en-US" sz="2600" u="none" spc="52">
                <a:solidFill>
                  <a:srgbClr val="000000"/>
                </a:solidFill>
                <a:latin typeface="HK Grotesk Light Bold"/>
              </a:rPr>
              <a:t>Entertainment products (Fortnight “Battle Royale” as a multiplayer video game vs. “Save the World” as a single-player experience)</a:t>
            </a:r>
          </a:p>
          <a:p>
            <a:pPr marL="561340" lvl="1" indent="-280670" algn="l">
              <a:lnSpc>
                <a:spcPts val="4160"/>
              </a:lnSpc>
              <a:spcBef>
                <a:spcPct val="0"/>
              </a:spcBef>
              <a:buFont typeface="Arial"/>
              <a:buChar char="•"/>
            </a:pPr>
            <a:r>
              <a:rPr lang="en-US" sz="2600" u="none" spc="52">
                <a:solidFill>
                  <a:srgbClr val="000000"/>
                </a:solidFill>
                <a:latin typeface="HK Grotesk Light Bold"/>
              </a:rPr>
              <a:t>Nutritional foods (Wheaties as "The Breakfast of Champions"</a:t>
            </a:r>
          </a:p>
          <a:p>
            <a:pPr marL="0" lvl="0" indent="0" algn="l">
              <a:lnSpc>
                <a:spcPts val="4160"/>
              </a:lnSpc>
              <a:spcBef>
                <a:spcPct val="0"/>
              </a:spcBef>
            </a:pPr>
            <a:endParaRPr lang="en-US" sz="2600" u="none" spc="52">
              <a:solidFill>
                <a:srgbClr val="000000"/>
              </a:solidFill>
              <a:latin typeface="HK Grotesk Light Bold"/>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7306">
            <a:off x="11144816" y="1217976"/>
            <a:ext cx="1826075" cy="1196079"/>
          </a:xfrm>
          <a:prstGeom prst="rect">
            <a:avLst/>
          </a:prstGeom>
        </p:spPr>
      </p:pic>
      <p:sp>
        <p:nvSpPr>
          <p:cNvPr id="5" name="TextBox 5"/>
          <p:cNvSpPr txBox="1"/>
          <p:nvPr/>
        </p:nvSpPr>
        <p:spPr>
          <a:xfrm>
            <a:off x="8314914" y="3145951"/>
            <a:ext cx="6706118" cy="1106188"/>
          </a:xfrm>
          <a:prstGeom prst="rect">
            <a:avLst/>
          </a:prstGeom>
        </p:spPr>
        <p:txBody>
          <a:bodyPr lIns="0" tIns="0" rIns="0" bIns="0" rtlCol="0" anchor="t">
            <a:spAutoFit/>
          </a:bodyPr>
          <a:lstStyle/>
          <a:p>
            <a:pPr>
              <a:lnSpc>
                <a:spcPts val="8300"/>
              </a:lnSpc>
            </a:pPr>
            <a:r>
              <a:rPr lang="en-US" sz="8300" spc="332">
                <a:solidFill>
                  <a:srgbClr val="000000"/>
                </a:solidFill>
                <a:latin typeface="WC Mano Negra Bold"/>
              </a:rPr>
              <a:t>POSITIONING?</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4440" y="4252138"/>
            <a:ext cx="1479119" cy="227160"/>
          </a:xfrm>
          <a:prstGeom prst="rect">
            <a:avLst/>
          </a:prstGeom>
        </p:spPr>
      </p:pic>
      <p:sp>
        <p:nvSpPr>
          <p:cNvPr id="12" name="TextBox 2">
            <a:extLst>
              <a:ext uri="{FF2B5EF4-FFF2-40B4-BE49-F238E27FC236}">
                <a16:creationId xmlns:a16="http://schemas.microsoft.com/office/drawing/2014/main" id="{D9FDE751-D18A-1B4B-B7C5-69AD2BFC8CF4}"/>
              </a:ext>
            </a:extLst>
          </p:cNvPr>
          <p:cNvSpPr txBox="1"/>
          <p:nvPr/>
        </p:nvSpPr>
        <p:spPr>
          <a:xfrm>
            <a:off x="3505200" y="1025406"/>
            <a:ext cx="8047109" cy="2257028"/>
          </a:xfrm>
          <a:prstGeom prst="rect">
            <a:avLst/>
          </a:prstGeom>
        </p:spPr>
        <p:txBody>
          <a:bodyPr wrap="square" lIns="0" tIns="0" rIns="0" bIns="0" rtlCol="0" anchor="t">
            <a:spAutoFit/>
          </a:bodyPr>
          <a:lstStyle/>
          <a:p>
            <a:pPr>
              <a:lnSpc>
                <a:spcPts val="17572"/>
              </a:lnSpc>
            </a:pPr>
            <a:r>
              <a:rPr lang="en-US" sz="15000" b="1" spc="-401" dirty="0">
                <a:solidFill>
                  <a:srgbClr val="E76E3C"/>
                </a:solidFill>
                <a:latin typeface="Helvetica" pitchFamily="2" charset="0"/>
                <a:ea typeface="Helvetica Neue Condensed" panose="02000503000000020004" pitchFamily="2" charset="0"/>
                <a:cs typeface="Helvetica Neue Condensed" panose="02000503000000020004" pitchFamily="2" charset="0"/>
              </a:rPr>
              <a:t>WHAT IS</a:t>
            </a:r>
          </a:p>
        </p:txBody>
      </p:sp>
      <p:sp>
        <p:nvSpPr>
          <p:cNvPr id="13" name="AutoShape 10">
            <a:extLst>
              <a:ext uri="{FF2B5EF4-FFF2-40B4-BE49-F238E27FC236}">
                <a16:creationId xmlns:a16="http://schemas.microsoft.com/office/drawing/2014/main" id="{F4A411EB-E154-4540-80EC-FF6E0CFE9AB6}"/>
              </a:ext>
            </a:extLst>
          </p:cNvPr>
          <p:cNvSpPr/>
          <p:nvPr/>
        </p:nvSpPr>
        <p:spPr>
          <a:xfrm>
            <a:off x="1017278" y="450788"/>
            <a:ext cx="11422" cy="295070"/>
          </a:xfrm>
          <a:prstGeom prst="rect">
            <a:avLst/>
          </a:prstGeom>
          <a:solidFill>
            <a:srgbClr val="000000"/>
          </a:solidFill>
        </p:spPr>
      </p:sp>
      <p:pic>
        <p:nvPicPr>
          <p:cNvPr id="14" name="Picture 11">
            <a:extLst>
              <a:ext uri="{FF2B5EF4-FFF2-40B4-BE49-F238E27FC236}">
                <a16:creationId xmlns:a16="http://schemas.microsoft.com/office/drawing/2014/main" id="{D589E36D-1755-AA4F-AC24-DED89DCEEC42}"/>
              </a:ext>
            </a:extLst>
          </p:cNvPr>
          <p:cNvPicPr>
            <a:picLocks noChangeAspect="1"/>
          </p:cNvPicPr>
          <p:nvPr/>
        </p:nvPicPr>
        <p:blipFill>
          <a:blip r:embed="rId6"/>
          <a:srcRect/>
          <a:stretch>
            <a:fillRect/>
          </a:stretch>
        </p:blipFill>
        <p:spPr>
          <a:xfrm>
            <a:off x="310453" y="383965"/>
            <a:ext cx="406540" cy="428715"/>
          </a:xfrm>
          <a:prstGeom prst="rect">
            <a:avLst/>
          </a:prstGeom>
        </p:spPr>
      </p:pic>
      <p:grpSp>
        <p:nvGrpSpPr>
          <p:cNvPr id="15" name="Group 12">
            <a:extLst>
              <a:ext uri="{FF2B5EF4-FFF2-40B4-BE49-F238E27FC236}">
                <a16:creationId xmlns:a16="http://schemas.microsoft.com/office/drawing/2014/main" id="{DDCB0BE3-E8D9-434F-9B84-59CB98BD2296}"/>
              </a:ext>
            </a:extLst>
          </p:cNvPr>
          <p:cNvGrpSpPr/>
          <p:nvPr/>
        </p:nvGrpSpPr>
        <p:grpSpPr>
          <a:xfrm>
            <a:off x="1328985" y="313491"/>
            <a:ext cx="4026461" cy="543772"/>
            <a:chOff x="0" y="-57150"/>
            <a:chExt cx="5368615" cy="725029"/>
          </a:xfrm>
        </p:grpSpPr>
        <p:sp>
          <p:nvSpPr>
            <p:cNvPr id="16" name="TextBox 13">
              <a:extLst>
                <a:ext uri="{FF2B5EF4-FFF2-40B4-BE49-F238E27FC236}">
                  <a16:creationId xmlns:a16="http://schemas.microsoft.com/office/drawing/2014/main" id="{62061C88-0327-4147-809A-E1D68C89C064}"/>
                </a:ext>
              </a:extLst>
            </p:cNvPr>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17" name="TextBox 14">
              <a:extLst>
                <a:ext uri="{FF2B5EF4-FFF2-40B4-BE49-F238E27FC236}">
                  <a16:creationId xmlns:a16="http://schemas.microsoft.com/office/drawing/2014/main" id="{7F44FEF0-672B-8D43-94C3-4EB73250265D}"/>
                </a:ext>
              </a:extLst>
            </p:cNvPr>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5143" y="4618502"/>
            <a:ext cx="4343635" cy="573516"/>
          </a:xfrm>
          <a:prstGeom prst="rect">
            <a:avLst/>
          </a:prstGeom>
        </p:spPr>
        <p:txBody>
          <a:bodyPr lIns="0" tIns="0" rIns="0" bIns="0" rtlCol="0" anchor="t">
            <a:spAutoFit/>
          </a:bodyPr>
          <a:lstStyle/>
          <a:p>
            <a:pPr>
              <a:lnSpc>
                <a:spcPts val="4204"/>
              </a:lnSpc>
            </a:pPr>
            <a:r>
              <a:rPr lang="en-US" sz="4204" spc="168">
                <a:solidFill>
                  <a:srgbClr val="000000"/>
                </a:solidFill>
                <a:latin typeface="Abys"/>
              </a:rPr>
              <a:t>A BRIEF HISTORY</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2668">
            <a:off x="5286563" y="4717718"/>
            <a:ext cx="2135494" cy="7581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3422">
            <a:off x="2532499" y="3288368"/>
            <a:ext cx="910380" cy="10773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63151" y="5860638"/>
            <a:ext cx="2375293" cy="1312889"/>
          </a:xfrm>
          <a:prstGeom prst="rect">
            <a:avLst/>
          </a:prstGeom>
        </p:spPr>
      </p:pic>
      <p:sp>
        <p:nvSpPr>
          <p:cNvPr id="12" name="TextBox 12"/>
          <p:cNvSpPr txBox="1"/>
          <p:nvPr/>
        </p:nvSpPr>
        <p:spPr>
          <a:xfrm>
            <a:off x="10770963" y="5936838"/>
            <a:ext cx="5029435" cy="1243441"/>
          </a:xfrm>
          <a:prstGeom prst="rect">
            <a:avLst/>
          </a:prstGeom>
        </p:spPr>
        <p:txBody>
          <a:bodyPr lIns="0" tIns="0" rIns="0" bIns="0" rtlCol="0" anchor="t">
            <a:spAutoFit/>
          </a:bodyPr>
          <a:lstStyle/>
          <a:p>
            <a:pPr>
              <a:lnSpc>
                <a:spcPts val="4704"/>
              </a:lnSpc>
            </a:pPr>
            <a:r>
              <a:rPr lang="en-US" sz="4704" spc="188">
                <a:solidFill>
                  <a:srgbClr val="000000"/>
                </a:solidFill>
                <a:latin typeface="Abys"/>
              </a:rPr>
              <a:t>"THE BREAKFAST OF CHAMPIONS"</a:t>
            </a:r>
          </a:p>
        </p:txBody>
      </p:sp>
      <p:sp>
        <p:nvSpPr>
          <p:cNvPr id="13" name="TextBox 2">
            <a:extLst>
              <a:ext uri="{FF2B5EF4-FFF2-40B4-BE49-F238E27FC236}">
                <a16:creationId xmlns:a16="http://schemas.microsoft.com/office/drawing/2014/main" id="{CE93296F-D90B-E84B-B56C-E26597136DF9}"/>
              </a:ext>
            </a:extLst>
          </p:cNvPr>
          <p:cNvSpPr txBox="1"/>
          <p:nvPr/>
        </p:nvSpPr>
        <p:spPr>
          <a:xfrm>
            <a:off x="3581400" y="2409250"/>
            <a:ext cx="13182600" cy="2400594"/>
          </a:xfrm>
          <a:prstGeom prst="rect">
            <a:avLst/>
          </a:prstGeom>
        </p:spPr>
        <p:txBody>
          <a:bodyPr wrap="square" lIns="0" tIns="0" rIns="0" bIns="0" rtlCol="0" anchor="t">
            <a:spAutoFit/>
          </a:bodyPr>
          <a:lstStyle/>
          <a:p>
            <a:pPr>
              <a:lnSpc>
                <a:spcPts val="17572"/>
              </a:lnSpc>
            </a:pPr>
            <a:r>
              <a:rPr lang="en-US" sz="20000" b="1" spc="-401" dirty="0">
                <a:solidFill>
                  <a:srgbClr val="E76E3C"/>
                </a:solidFill>
                <a:latin typeface="Helvetica" pitchFamily="2" charset="0"/>
                <a:ea typeface="Helvetica Neue Condensed" panose="02000503000000020004" pitchFamily="2" charset="0"/>
                <a:cs typeface="Helvetica Neue Condensed" panose="02000503000000020004" pitchFamily="2" charset="0"/>
              </a:rPr>
              <a:t>WHEATIES</a:t>
            </a:r>
          </a:p>
        </p:txBody>
      </p:sp>
      <p:sp>
        <p:nvSpPr>
          <p:cNvPr id="14" name="AutoShape 10">
            <a:extLst>
              <a:ext uri="{FF2B5EF4-FFF2-40B4-BE49-F238E27FC236}">
                <a16:creationId xmlns:a16="http://schemas.microsoft.com/office/drawing/2014/main" id="{1FBF14C7-3B62-4F47-B7CE-F53257E53252}"/>
              </a:ext>
            </a:extLst>
          </p:cNvPr>
          <p:cNvSpPr/>
          <p:nvPr/>
        </p:nvSpPr>
        <p:spPr>
          <a:xfrm>
            <a:off x="1017278" y="450788"/>
            <a:ext cx="11422" cy="295070"/>
          </a:xfrm>
          <a:prstGeom prst="rect">
            <a:avLst/>
          </a:prstGeom>
          <a:solidFill>
            <a:srgbClr val="000000"/>
          </a:solidFill>
        </p:spPr>
      </p:sp>
      <p:pic>
        <p:nvPicPr>
          <p:cNvPr id="15" name="Picture 11">
            <a:extLst>
              <a:ext uri="{FF2B5EF4-FFF2-40B4-BE49-F238E27FC236}">
                <a16:creationId xmlns:a16="http://schemas.microsoft.com/office/drawing/2014/main" id="{2D745FCA-4ADA-A84A-B53E-84042DBA57AC}"/>
              </a:ext>
            </a:extLst>
          </p:cNvPr>
          <p:cNvPicPr>
            <a:picLocks noChangeAspect="1"/>
          </p:cNvPicPr>
          <p:nvPr/>
        </p:nvPicPr>
        <p:blipFill>
          <a:blip r:embed="rId8"/>
          <a:srcRect/>
          <a:stretch>
            <a:fillRect/>
          </a:stretch>
        </p:blipFill>
        <p:spPr>
          <a:xfrm>
            <a:off x="310453" y="383965"/>
            <a:ext cx="406540" cy="428715"/>
          </a:xfrm>
          <a:prstGeom prst="rect">
            <a:avLst/>
          </a:prstGeom>
        </p:spPr>
      </p:pic>
      <p:grpSp>
        <p:nvGrpSpPr>
          <p:cNvPr id="16" name="Group 12">
            <a:extLst>
              <a:ext uri="{FF2B5EF4-FFF2-40B4-BE49-F238E27FC236}">
                <a16:creationId xmlns:a16="http://schemas.microsoft.com/office/drawing/2014/main" id="{50979934-566E-9F43-B384-920E00C2B695}"/>
              </a:ext>
            </a:extLst>
          </p:cNvPr>
          <p:cNvGrpSpPr/>
          <p:nvPr/>
        </p:nvGrpSpPr>
        <p:grpSpPr>
          <a:xfrm>
            <a:off x="1328985" y="313491"/>
            <a:ext cx="4026461" cy="543772"/>
            <a:chOff x="0" y="-57150"/>
            <a:chExt cx="5368615" cy="725029"/>
          </a:xfrm>
        </p:grpSpPr>
        <p:sp>
          <p:nvSpPr>
            <p:cNvPr id="17" name="TextBox 13">
              <a:extLst>
                <a:ext uri="{FF2B5EF4-FFF2-40B4-BE49-F238E27FC236}">
                  <a16:creationId xmlns:a16="http://schemas.microsoft.com/office/drawing/2014/main" id="{28565287-C332-3C49-BFEB-6B4225AD19AF}"/>
                </a:ext>
              </a:extLst>
            </p:cNvPr>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18" name="TextBox 14">
              <a:extLst>
                <a:ext uri="{FF2B5EF4-FFF2-40B4-BE49-F238E27FC236}">
                  <a16:creationId xmlns:a16="http://schemas.microsoft.com/office/drawing/2014/main" id="{CB88912D-F21D-B240-AA0C-CD0FEBADB75B}"/>
                </a:ext>
              </a:extLst>
            </p:cNvPr>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3895" y="3685523"/>
            <a:ext cx="7087190" cy="2039020"/>
          </a:xfrm>
          <a:prstGeom prst="rect">
            <a:avLst/>
          </a:prstGeom>
        </p:spPr>
        <p:txBody>
          <a:bodyPr wrap="square" lIns="0" tIns="0" rIns="0" bIns="0" rtlCol="0" anchor="t">
            <a:spAutoFit/>
          </a:bodyPr>
          <a:lstStyle/>
          <a:p>
            <a:pPr>
              <a:lnSpc>
                <a:spcPts val="16600"/>
              </a:lnSpc>
            </a:pPr>
            <a:r>
              <a:rPr lang="en-US" sz="12500" b="1" spc="-420" dirty="0">
                <a:solidFill>
                  <a:srgbClr val="E76E3C"/>
                </a:solidFill>
                <a:latin typeface="Helvetica" pitchFamily="2" charset="0"/>
              </a:rPr>
              <a:t>TIMELINE</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43782" y="3177773"/>
            <a:ext cx="2421450" cy="23003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81449">
            <a:off x="5908173" y="6164515"/>
            <a:ext cx="1184083" cy="568360"/>
          </a:xfrm>
          <a:prstGeom prst="rect">
            <a:avLst/>
          </a:prstGeom>
        </p:spPr>
      </p:pic>
      <p:sp>
        <p:nvSpPr>
          <p:cNvPr id="8" name="AutoShape 8"/>
          <p:cNvSpPr/>
          <p:nvPr/>
        </p:nvSpPr>
        <p:spPr>
          <a:xfrm rot="-5400000">
            <a:off x="13843061" y="-1820766"/>
            <a:ext cx="9558" cy="6822920"/>
          </a:xfrm>
          <a:prstGeom prst="rect">
            <a:avLst/>
          </a:prstGeom>
          <a:solidFill>
            <a:srgbClr val="000000"/>
          </a:solidFill>
        </p:spPr>
      </p:sp>
      <p:pic>
        <p:nvPicPr>
          <p:cNvPr id="9" name="Picture 9"/>
          <p:cNvPicPr>
            <a:picLocks noChangeAspect="1"/>
          </p:cNvPicPr>
          <p:nvPr/>
        </p:nvPicPr>
        <p:blipFill>
          <a:blip r:embed="rId6"/>
          <a:srcRect/>
          <a:stretch>
            <a:fillRect/>
          </a:stretch>
        </p:blipFill>
        <p:spPr>
          <a:xfrm>
            <a:off x="3093412" y="5678342"/>
            <a:ext cx="2531605" cy="3691923"/>
          </a:xfrm>
          <a:prstGeom prst="rect">
            <a:avLst/>
          </a:prstGeom>
        </p:spPr>
      </p:pic>
      <p:sp>
        <p:nvSpPr>
          <p:cNvPr id="10" name="TextBox 10"/>
          <p:cNvSpPr txBox="1"/>
          <p:nvPr/>
        </p:nvSpPr>
        <p:spPr>
          <a:xfrm>
            <a:off x="283895" y="2033491"/>
            <a:ext cx="6216319" cy="1070806"/>
          </a:xfrm>
          <a:prstGeom prst="rect">
            <a:avLst/>
          </a:prstGeom>
        </p:spPr>
        <p:txBody>
          <a:bodyPr lIns="0" tIns="0" rIns="0" bIns="0" rtlCol="0" anchor="t">
            <a:spAutoFit/>
          </a:bodyPr>
          <a:lstStyle/>
          <a:p>
            <a:pPr algn="ctr">
              <a:lnSpc>
                <a:spcPts val="4000"/>
              </a:lnSpc>
            </a:pPr>
            <a:r>
              <a:rPr lang="en-US" sz="5400" spc="160" dirty="0">
                <a:solidFill>
                  <a:srgbClr val="000000"/>
                </a:solidFill>
                <a:latin typeface="Abys"/>
              </a:rPr>
              <a:t>PRODUCT DEVELOPMENT</a:t>
            </a:r>
          </a:p>
        </p:txBody>
      </p:sp>
      <p:sp>
        <p:nvSpPr>
          <p:cNvPr id="14" name="TextBox 14"/>
          <p:cNvSpPr txBox="1"/>
          <p:nvPr/>
        </p:nvSpPr>
        <p:spPr>
          <a:xfrm>
            <a:off x="10436380" y="374588"/>
            <a:ext cx="7050035" cy="928370"/>
          </a:xfrm>
          <a:prstGeom prst="rect">
            <a:avLst/>
          </a:prstGeom>
        </p:spPr>
        <p:txBody>
          <a:bodyPr lIns="0" tIns="0" rIns="0" bIns="0" rtlCol="0" anchor="t">
            <a:spAutoFit/>
          </a:bodyPr>
          <a:lstStyle/>
          <a:p>
            <a:pPr>
              <a:lnSpc>
                <a:spcPts val="2560"/>
              </a:lnSpc>
              <a:spcBef>
                <a:spcPct val="0"/>
              </a:spcBef>
            </a:pPr>
            <a:r>
              <a:rPr lang="en-US" sz="1600" spc="32">
                <a:solidFill>
                  <a:srgbClr val="000000"/>
                </a:solidFill>
                <a:latin typeface="HK Grotesk Light"/>
              </a:rPr>
              <a:t>PRODUCT IS </a:t>
            </a:r>
            <a:r>
              <a:rPr lang="en-US" sz="1600" u="sng" spc="32">
                <a:solidFill>
                  <a:srgbClr val="000000"/>
                </a:solidFill>
                <a:latin typeface="HK Grotesk Light Bold"/>
              </a:rPr>
              <a:t>CREATED</a:t>
            </a:r>
            <a:r>
              <a:rPr lang="en-US" sz="1600" spc="32">
                <a:solidFill>
                  <a:srgbClr val="000000"/>
                </a:solidFill>
                <a:latin typeface="HK Grotesk Light"/>
              </a:rPr>
              <a:t>:  "Washburn’s Gold Medal Whole Wheat Flakes” is created after a health clinician spilled wheat gruel on a hot stove and watched it transform into delicious wheat flakes.</a:t>
            </a:r>
          </a:p>
        </p:txBody>
      </p:sp>
      <p:sp>
        <p:nvSpPr>
          <p:cNvPr id="15" name="TextBox 15"/>
          <p:cNvSpPr txBox="1"/>
          <p:nvPr/>
        </p:nvSpPr>
        <p:spPr>
          <a:xfrm>
            <a:off x="10436380" y="1950641"/>
            <a:ext cx="7050035" cy="614045"/>
          </a:xfrm>
          <a:prstGeom prst="rect">
            <a:avLst/>
          </a:prstGeom>
        </p:spPr>
        <p:txBody>
          <a:bodyPr lIns="0" tIns="0" rIns="0" bIns="0" rtlCol="0" anchor="t">
            <a:spAutoFit/>
          </a:bodyPr>
          <a:lstStyle/>
          <a:p>
            <a:pPr>
              <a:lnSpc>
                <a:spcPts val="2560"/>
              </a:lnSpc>
              <a:spcBef>
                <a:spcPct val="0"/>
              </a:spcBef>
            </a:pPr>
            <a:r>
              <a:rPr lang="en-US" sz="1600" spc="32">
                <a:solidFill>
                  <a:srgbClr val="000000"/>
                </a:solidFill>
                <a:latin typeface="HK Grotesk Light"/>
              </a:rPr>
              <a:t>PRODUCT IS </a:t>
            </a:r>
            <a:r>
              <a:rPr lang="en-US" sz="1600" u="sng" spc="32">
                <a:solidFill>
                  <a:srgbClr val="000000"/>
                </a:solidFill>
                <a:latin typeface="HK Grotesk Light Bold"/>
              </a:rPr>
              <a:t>INTRODUCED</a:t>
            </a:r>
            <a:r>
              <a:rPr lang="en-US" sz="1600" spc="32">
                <a:solidFill>
                  <a:srgbClr val="000000"/>
                </a:solidFill>
                <a:latin typeface="HK Grotesk Light"/>
              </a:rPr>
              <a:t>:  The product is launched, now known as "Wheaties" breakfast cereal </a:t>
            </a:r>
          </a:p>
        </p:txBody>
      </p:sp>
      <p:sp>
        <p:nvSpPr>
          <p:cNvPr id="16" name="TextBox 16"/>
          <p:cNvSpPr txBox="1"/>
          <p:nvPr/>
        </p:nvSpPr>
        <p:spPr>
          <a:xfrm>
            <a:off x="10436380" y="3148013"/>
            <a:ext cx="6822920" cy="1557020"/>
          </a:xfrm>
          <a:prstGeom prst="rect">
            <a:avLst/>
          </a:prstGeom>
        </p:spPr>
        <p:txBody>
          <a:bodyPr lIns="0" tIns="0" rIns="0" bIns="0" rtlCol="0" anchor="t">
            <a:spAutoFit/>
          </a:bodyPr>
          <a:lstStyle/>
          <a:p>
            <a:pPr>
              <a:lnSpc>
                <a:spcPts val="2560"/>
              </a:lnSpc>
              <a:spcBef>
                <a:spcPct val="0"/>
              </a:spcBef>
            </a:pPr>
            <a:r>
              <a:rPr lang="en-US" sz="1600" spc="32">
                <a:solidFill>
                  <a:srgbClr val="000000"/>
                </a:solidFill>
                <a:latin typeface="HK Grotesk Light"/>
              </a:rPr>
              <a:t>PRODUCT IS </a:t>
            </a:r>
            <a:r>
              <a:rPr lang="en-US" sz="1600" u="sng" spc="32">
                <a:solidFill>
                  <a:srgbClr val="000000"/>
                </a:solidFill>
                <a:latin typeface="HK Grotesk Light Bold"/>
              </a:rPr>
              <a:t>ADVERTISED</a:t>
            </a:r>
            <a:r>
              <a:rPr lang="en-US" sz="1600" spc="32">
                <a:solidFill>
                  <a:srgbClr val="000000"/>
                </a:solidFill>
                <a:latin typeface="HK Grotesk Light"/>
              </a:rPr>
              <a:t>:  Wheaties begins marketing the product, beginning with signage at a minor league baseball stadium (The Minneapolis Millers) and also including a sponsorship of the team's radio broadcasts.  The brand's first slogan would appear in these ads and "Breakfast of Champions" was born. </a:t>
            </a:r>
          </a:p>
        </p:txBody>
      </p:sp>
      <p:sp>
        <p:nvSpPr>
          <p:cNvPr id="17" name="AutoShape 17"/>
          <p:cNvSpPr/>
          <p:nvPr/>
        </p:nvSpPr>
        <p:spPr>
          <a:xfrm rot="-5400000">
            <a:off x="13843067" y="1660466"/>
            <a:ext cx="9546" cy="6822920"/>
          </a:xfrm>
          <a:prstGeom prst="rect">
            <a:avLst/>
          </a:prstGeom>
          <a:solidFill>
            <a:srgbClr val="000000"/>
          </a:solidFill>
        </p:spPr>
      </p:sp>
      <p:sp>
        <p:nvSpPr>
          <p:cNvPr id="18" name="AutoShape 18"/>
          <p:cNvSpPr/>
          <p:nvPr/>
        </p:nvSpPr>
        <p:spPr>
          <a:xfrm rot="-5400000">
            <a:off x="13843067" y="-589485"/>
            <a:ext cx="9546" cy="6822920"/>
          </a:xfrm>
          <a:prstGeom prst="rect">
            <a:avLst/>
          </a:prstGeom>
          <a:solidFill>
            <a:srgbClr val="000000"/>
          </a:solidFill>
        </p:spPr>
      </p:sp>
      <p:sp>
        <p:nvSpPr>
          <p:cNvPr id="19" name="TextBox 19"/>
          <p:cNvSpPr txBox="1"/>
          <p:nvPr/>
        </p:nvSpPr>
        <p:spPr>
          <a:xfrm>
            <a:off x="8108604" y="3292792"/>
            <a:ext cx="1793527" cy="1117614"/>
          </a:xfrm>
          <a:prstGeom prst="rect">
            <a:avLst/>
          </a:prstGeom>
        </p:spPr>
        <p:txBody>
          <a:bodyPr wrap="square" lIns="0" tIns="0" rIns="0" bIns="0" rtlCol="0" anchor="t">
            <a:spAutoFit/>
          </a:bodyPr>
          <a:lstStyle/>
          <a:p>
            <a:pPr algn="ctr">
              <a:lnSpc>
                <a:spcPts val="9279"/>
              </a:lnSpc>
              <a:spcBef>
                <a:spcPct val="0"/>
              </a:spcBef>
            </a:pPr>
            <a:r>
              <a:rPr lang="en-US" sz="5799" spc="115" dirty="0">
                <a:solidFill>
                  <a:srgbClr val="000000"/>
                </a:solidFill>
                <a:latin typeface="Mansalva"/>
              </a:rPr>
              <a:t>1927</a:t>
            </a:r>
          </a:p>
        </p:txBody>
      </p:sp>
      <p:sp>
        <p:nvSpPr>
          <p:cNvPr id="20" name="AutoShape 20"/>
          <p:cNvSpPr/>
          <p:nvPr/>
        </p:nvSpPr>
        <p:spPr>
          <a:xfrm rot="-5400000">
            <a:off x="13843061" y="6033769"/>
            <a:ext cx="9558" cy="6822920"/>
          </a:xfrm>
          <a:prstGeom prst="rect">
            <a:avLst/>
          </a:prstGeom>
          <a:solidFill>
            <a:srgbClr val="000000"/>
          </a:solidFill>
        </p:spPr>
      </p:sp>
      <p:sp>
        <p:nvSpPr>
          <p:cNvPr id="21" name="TextBox 21"/>
          <p:cNvSpPr txBox="1"/>
          <p:nvPr/>
        </p:nvSpPr>
        <p:spPr>
          <a:xfrm>
            <a:off x="10436380" y="5462125"/>
            <a:ext cx="6822920" cy="1242695"/>
          </a:xfrm>
          <a:prstGeom prst="rect">
            <a:avLst/>
          </a:prstGeom>
        </p:spPr>
        <p:txBody>
          <a:bodyPr lIns="0" tIns="0" rIns="0" bIns="0" rtlCol="0" anchor="t">
            <a:spAutoFit/>
          </a:bodyPr>
          <a:lstStyle/>
          <a:p>
            <a:pPr>
              <a:lnSpc>
                <a:spcPts val="2560"/>
              </a:lnSpc>
              <a:spcBef>
                <a:spcPct val="0"/>
              </a:spcBef>
            </a:pPr>
            <a:r>
              <a:rPr lang="en-US" sz="1600" spc="32">
                <a:solidFill>
                  <a:srgbClr val="000000"/>
                </a:solidFill>
                <a:latin typeface="HK Grotesk Light"/>
              </a:rPr>
              <a:t>PRODUCT IS </a:t>
            </a:r>
            <a:r>
              <a:rPr lang="en-US" sz="1600" u="sng" spc="32">
                <a:solidFill>
                  <a:srgbClr val="000000"/>
                </a:solidFill>
                <a:latin typeface="HK Grotesk Light Bold"/>
              </a:rPr>
              <a:t>POSITIONED</a:t>
            </a:r>
            <a:r>
              <a:rPr lang="en-US" sz="1600" spc="32">
                <a:solidFill>
                  <a:srgbClr val="000000"/>
                </a:solidFill>
                <a:latin typeface="HK Grotesk Light"/>
              </a:rPr>
              <a:t>:  Wheaties positions the product in a way that communicates to consumers that the cereal is something the greatest athletes in the world include as part of their diet by placing photos of athletes on the box. </a:t>
            </a:r>
          </a:p>
        </p:txBody>
      </p:sp>
      <p:sp>
        <p:nvSpPr>
          <p:cNvPr id="22" name="TextBox 22"/>
          <p:cNvSpPr txBox="1"/>
          <p:nvPr/>
        </p:nvSpPr>
        <p:spPr>
          <a:xfrm>
            <a:off x="8108604" y="5449742"/>
            <a:ext cx="1793527" cy="1117614"/>
          </a:xfrm>
          <a:prstGeom prst="rect">
            <a:avLst/>
          </a:prstGeom>
        </p:spPr>
        <p:txBody>
          <a:bodyPr wrap="square" lIns="0" tIns="0" rIns="0" bIns="0" rtlCol="0" anchor="t">
            <a:spAutoFit/>
          </a:bodyPr>
          <a:lstStyle/>
          <a:p>
            <a:pPr algn="ctr">
              <a:lnSpc>
                <a:spcPts val="9279"/>
              </a:lnSpc>
              <a:spcBef>
                <a:spcPct val="0"/>
              </a:spcBef>
            </a:pPr>
            <a:r>
              <a:rPr lang="en-US" sz="5799" spc="115" dirty="0">
                <a:solidFill>
                  <a:srgbClr val="000000"/>
                </a:solidFill>
                <a:latin typeface="Mansalva"/>
              </a:rPr>
              <a:t>1934</a:t>
            </a:r>
          </a:p>
        </p:txBody>
      </p:sp>
      <p:sp>
        <p:nvSpPr>
          <p:cNvPr id="23" name="TextBox 23"/>
          <p:cNvSpPr txBox="1"/>
          <p:nvPr/>
        </p:nvSpPr>
        <p:spPr>
          <a:xfrm>
            <a:off x="10436380" y="7539876"/>
            <a:ext cx="6822920" cy="1557020"/>
          </a:xfrm>
          <a:prstGeom prst="rect">
            <a:avLst/>
          </a:prstGeom>
        </p:spPr>
        <p:txBody>
          <a:bodyPr lIns="0" tIns="0" rIns="0" bIns="0" rtlCol="0" anchor="t">
            <a:spAutoFit/>
          </a:bodyPr>
          <a:lstStyle/>
          <a:p>
            <a:pPr>
              <a:lnSpc>
                <a:spcPts val="2560"/>
              </a:lnSpc>
              <a:spcBef>
                <a:spcPct val="0"/>
              </a:spcBef>
            </a:pPr>
            <a:r>
              <a:rPr lang="en-US" sz="1600" spc="32">
                <a:solidFill>
                  <a:srgbClr val="000000"/>
                </a:solidFill>
                <a:latin typeface="HK Grotesk Light"/>
              </a:rPr>
              <a:t>It wasn't until 1958 that an athlete appeared on the front of the box. That  athlete was Olympic pole vaulter Bob Richards, who became the brand's first official spokesperson, paving the way for endorsement deals with athletes like Bruce Jenner, Mary Lou Retton, Walter Payton, Chris Evert, Michael Jordan and Tiger Woods. </a:t>
            </a:r>
          </a:p>
        </p:txBody>
      </p:sp>
      <p:sp>
        <p:nvSpPr>
          <p:cNvPr id="24" name="TextBox 24"/>
          <p:cNvSpPr txBox="1"/>
          <p:nvPr/>
        </p:nvSpPr>
        <p:spPr>
          <a:xfrm>
            <a:off x="8161438" y="7684656"/>
            <a:ext cx="1793527" cy="1117614"/>
          </a:xfrm>
          <a:prstGeom prst="rect">
            <a:avLst/>
          </a:prstGeom>
        </p:spPr>
        <p:txBody>
          <a:bodyPr wrap="square" lIns="0" tIns="0" rIns="0" bIns="0" rtlCol="0" anchor="t">
            <a:spAutoFit/>
          </a:bodyPr>
          <a:lstStyle/>
          <a:p>
            <a:pPr algn="ctr">
              <a:lnSpc>
                <a:spcPts val="9279"/>
              </a:lnSpc>
              <a:spcBef>
                <a:spcPct val="0"/>
              </a:spcBef>
            </a:pPr>
            <a:r>
              <a:rPr lang="en-US" sz="5799" spc="115" dirty="0">
                <a:solidFill>
                  <a:srgbClr val="000000"/>
                </a:solidFill>
                <a:latin typeface="Mansalva"/>
              </a:rPr>
              <a:t>1958</a:t>
            </a:r>
          </a:p>
        </p:txBody>
      </p:sp>
      <p:sp>
        <p:nvSpPr>
          <p:cNvPr id="25" name="AutoShape 25"/>
          <p:cNvSpPr/>
          <p:nvPr/>
        </p:nvSpPr>
        <p:spPr>
          <a:xfrm rot="-5400000">
            <a:off x="13843067" y="3639705"/>
            <a:ext cx="9546" cy="6822920"/>
          </a:xfrm>
          <a:prstGeom prst="rect">
            <a:avLst/>
          </a:prstGeom>
          <a:solidFill>
            <a:srgbClr val="000000"/>
          </a:solidFill>
        </p:spPr>
      </p:sp>
      <p:sp>
        <p:nvSpPr>
          <p:cNvPr id="26" name="TextBox 19">
            <a:extLst>
              <a:ext uri="{FF2B5EF4-FFF2-40B4-BE49-F238E27FC236}">
                <a16:creationId xmlns:a16="http://schemas.microsoft.com/office/drawing/2014/main" id="{499C71B4-881F-8F4C-A6E1-4B74EEB8FEBC}"/>
              </a:ext>
            </a:extLst>
          </p:cNvPr>
          <p:cNvSpPr txBox="1"/>
          <p:nvPr/>
        </p:nvSpPr>
        <p:spPr>
          <a:xfrm>
            <a:off x="8108603" y="279966"/>
            <a:ext cx="1793527" cy="1117614"/>
          </a:xfrm>
          <a:prstGeom prst="rect">
            <a:avLst/>
          </a:prstGeom>
        </p:spPr>
        <p:txBody>
          <a:bodyPr wrap="square" lIns="0" tIns="0" rIns="0" bIns="0" rtlCol="0" anchor="t">
            <a:spAutoFit/>
          </a:bodyPr>
          <a:lstStyle/>
          <a:p>
            <a:pPr algn="ctr">
              <a:lnSpc>
                <a:spcPts val="9279"/>
              </a:lnSpc>
              <a:spcBef>
                <a:spcPct val="0"/>
              </a:spcBef>
            </a:pPr>
            <a:r>
              <a:rPr lang="en-US" sz="5799" spc="115" dirty="0">
                <a:solidFill>
                  <a:srgbClr val="000000"/>
                </a:solidFill>
                <a:latin typeface="Mansalva"/>
              </a:rPr>
              <a:t>1921</a:t>
            </a:r>
          </a:p>
        </p:txBody>
      </p:sp>
      <p:sp>
        <p:nvSpPr>
          <p:cNvPr id="27" name="TextBox 19">
            <a:extLst>
              <a:ext uri="{FF2B5EF4-FFF2-40B4-BE49-F238E27FC236}">
                <a16:creationId xmlns:a16="http://schemas.microsoft.com/office/drawing/2014/main" id="{E7D162AC-7ECF-4D43-8EF5-A18C48DB50EE}"/>
              </a:ext>
            </a:extLst>
          </p:cNvPr>
          <p:cNvSpPr txBox="1"/>
          <p:nvPr/>
        </p:nvSpPr>
        <p:spPr>
          <a:xfrm>
            <a:off x="8108602" y="1684286"/>
            <a:ext cx="1793527" cy="1117614"/>
          </a:xfrm>
          <a:prstGeom prst="rect">
            <a:avLst/>
          </a:prstGeom>
        </p:spPr>
        <p:txBody>
          <a:bodyPr wrap="square" lIns="0" tIns="0" rIns="0" bIns="0" rtlCol="0" anchor="t">
            <a:spAutoFit/>
          </a:bodyPr>
          <a:lstStyle/>
          <a:p>
            <a:pPr algn="ctr">
              <a:lnSpc>
                <a:spcPts val="9279"/>
              </a:lnSpc>
              <a:spcBef>
                <a:spcPct val="0"/>
              </a:spcBef>
            </a:pPr>
            <a:r>
              <a:rPr lang="en-US" sz="5799" spc="115" dirty="0">
                <a:solidFill>
                  <a:srgbClr val="000000"/>
                </a:solidFill>
                <a:latin typeface="Mansalva"/>
              </a:rPr>
              <a:t>1924</a:t>
            </a:r>
          </a:p>
        </p:txBody>
      </p:sp>
      <p:sp>
        <p:nvSpPr>
          <p:cNvPr id="28" name="AutoShape 10">
            <a:extLst>
              <a:ext uri="{FF2B5EF4-FFF2-40B4-BE49-F238E27FC236}">
                <a16:creationId xmlns:a16="http://schemas.microsoft.com/office/drawing/2014/main" id="{2EE7E283-EC8B-1D48-8590-9C11B569CD51}"/>
              </a:ext>
            </a:extLst>
          </p:cNvPr>
          <p:cNvSpPr/>
          <p:nvPr/>
        </p:nvSpPr>
        <p:spPr>
          <a:xfrm>
            <a:off x="1017278" y="450788"/>
            <a:ext cx="11422" cy="295070"/>
          </a:xfrm>
          <a:prstGeom prst="rect">
            <a:avLst/>
          </a:prstGeom>
          <a:solidFill>
            <a:srgbClr val="000000"/>
          </a:solidFill>
        </p:spPr>
      </p:sp>
      <p:pic>
        <p:nvPicPr>
          <p:cNvPr id="29" name="Picture 11">
            <a:extLst>
              <a:ext uri="{FF2B5EF4-FFF2-40B4-BE49-F238E27FC236}">
                <a16:creationId xmlns:a16="http://schemas.microsoft.com/office/drawing/2014/main" id="{AF64A8EC-9711-0A4E-B2E2-1E6F0E0007E6}"/>
              </a:ext>
            </a:extLst>
          </p:cNvPr>
          <p:cNvPicPr>
            <a:picLocks noChangeAspect="1"/>
          </p:cNvPicPr>
          <p:nvPr/>
        </p:nvPicPr>
        <p:blipFill>
          <a:blip r:embed="rId7"/>
          <a:srcRect/>
          <a:stretch>
            <a:fillRect/>
          </a:stretch>
        </p:blipFill>
        <p:spPr>
          <a:xfrm>
            <a:off x="310453" y="383965"/>
            <a:ext cx="406540" cy="428715"/>
          </a:xfrm>
          <a:prstGeom prst="rect">
            <a:avLst/>
          </a:prstGeom>
        </p:spPr>
      </p:pic>
      <p:grpSp>
        <p:nvGrpSpPr>
          <p:cNvPr id="30" name="Group 12">
            <a:extLst>
              <a:ext uri="{FF2B5EF4-FFF2-40B4-BE49-F238E27FC236}">
                <a16:creationId xmlns:a16="http://schemas.microsoft.com/office/drawing/2014/main" id="{A10BE656-5456-4841-AA4F-201C57B0C158}"/>
              </a:ext>
            </a:extLst>
          </p:cNvPr>
          <p:cNvGrpSpPr/>
          <p:nvPr/>
        </p:nvGrpSpPr>
        <p:grpSpPr>
          <a:xfrm>
            <a:off x="1328985" y="313491"/>
            <a:ext cx="4026461" cy="543772"/>
            <a:chOff x="0" y="-57150"/>
            <a:chExt cx="5368615" cy="725029"/>
          </a:xfrm>
        </p:grpSpPr>
        <p:sp>
          <p:nvSpPr>
            <p:cNvPr id="31" name="TextBox 13">
              <a:extLst>
                <a:ext uri="{FF2B5EF4-FFF2-40B4-BE49-F238E27FC236}">
                  <a16:creationId xmlns:a16="http://schemas.microsoft.com/office/drawing/2014/main" id="{263D650B-7546-4146-83F7-A9FE4FC6DF52}"/>
                </a:ext>
              </a:extLst>
            </p:cNvPr>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32" name="TextBox 14">
              <a:extLst>
                <a:ext uri="{FF2B5EF4-FFF2-40B4-BE49-F238E27FC236}">
                  <a16:creationId xmlns:a16="http://schemas.microsoft.com/office/drawing/2014/main" id="{0586FD91-6047-934D-A375-159B09E980F5}"/>
                </a:ext>
              </a:extLst>
            </p:cNvPr>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43800" y="7277100"/>
            <a:ext cx="6525124" cy="1838901"/>
          </a:xfrm>
          <a:prstGeom prst="rect">
            <a:avLst/>
          </a:prstGeom>
        </p:spPr>
        <p:txBody>
          <a:bodyPr wrap="square" lIns="0" tIns="0" rIns="0" bIns="0" rtlCol="0" anchor="t">
            <a:spAutoFit/>
          </a:bodyPr>
          <a:lstStyle/>
          <a:p>
            <a:pPr lvl="0">
              <a:lnSpc>
                <a:spcPts val="2400"/>
              </a:lnSpc>
              <a:spcBef>
                <a:spcPct val="0"/>
              </a:spcBef>
            </a:pPr>
            <a:r>
              <a:rPr lang="en-US" sz="2000" spc="30" dirty="0">
                <a:solidFill>
                  <a:srgbClr val="000000"/>
                </a:solidFill>
                <a:latin typeface="HK Grotesk Light"/>
              </a:rPr>
              <a:t>Bruce Jenner set a new world record in the decathlon at the Montreal Summer Games in one of the more memorable moments in Olympics history.  After earning the title as best athlete in the world, </a:t>
            </a:r>
            <a:r>
              <a:rPr lang="en-US" sz="2000" u="none" spc="30" dirty="0">
                <a:solidFill>
                  <a:srgbClr val="000000"/>
                </a:solidFill>
                <a:latin typeface="HK Grotesk Light"/>
              </a:rPr>
              <a:t>Jenner declared Wheaties as “The Breakfast of Champions” in this 1978 Wheaties television commercial.</a:t>
            </a:r>
          </a:p>
        </p:txBody>
      </p:sp>
      <p:sp>
        <p:nvSpPr>
          <p:cNvPr id="5" name="TextBox 5"/>
          <p:cNvSpPr txBox="1"/>
          <p:nvPr/>
        </p:nvSpPr>
        <p:spPr>
          <a:xfrm>
            <a:off x="2135195" y="2998968"/>
            <a:ext cx="3884605" cy="2901372"/>
          </a:xfrm>
          <a:prstGeom prst="rect">
            <a:avLst/>
          </a:prstGeom>
        </p:spPr>
        <p:txBody>
          <a:bodyPr wrap="square" lIns="0" tIns="0" rIns="0" bIns="0" rtlCol="0" anchor="t">
            <a:spAutoFit/>
          </a:bodyPr>
          <a:lstStyle/>
          <a:p>
            <a:pPr>
              <a:lnSpc>
                <a:spcPts val="11841"/>
              </a:lnSpc>
            </a:pPr>
            <a:r>
              <a:rPr lang="en-US" sz="9600" b="1" dirty="0">
                <a:solidFill>
                  <a:srgbClr val="E76E3C"/>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WATCH THIS</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41637" y="4699405"/>
            <a:ext cx="2069991" cy="110744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flipV="1">
            <a:off x="1670206" y="2510668"/>
            <a:ext cx="739477" cy="709898"/>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039944" y="6118164"/>
            <a:ext cx="2847130" cy="270477"/>
          </a:xfrm>
          <a:prstGeom prst="rect">
            <a:avLst/>
          </a:prstGeom>
        </p:spPr>
      </p:pic>
      <p:sp>
        <p:nvSpPr>
          <p:cNvPr id="10" name="AutoShape 10"/>
          <p:cNvSpPr/>
          <p:nvPr/>
        </p:nvSpPr>
        <p:spPr>
          <a:xfrm>
            <a:off x="1017278" y="450788"/>
            <a:ext cx="11422" cy="295070"/>
          </a:xfrm>
          <a:prstGeom prst="rect">
            <a:avLst/>
          </a:prstGeom>
          <a:solidFill>
            <a:srgbClr val="000000"/>
          </a:solidFill>
        </p:spPr>
      </p:sp>
      <p:pic>
        <p:nvPicPr>
          <p:cNvPr id="11" name="Picture 11"/>
          <p:cNvPicPr>
            <a:picLocks noChangeAspect="1"/>
          </p:cNvPicPr>
          <p:nvPr/>
        </p:nvPicPr>
        <p:blipFill>
          <a:blip r:embed="rId9"/>
          <a:srcRect/>
          <a:stretch>
            <a:fillRect/>
          </a:stretch>
        </p:blipFill>
        <p:spPr>
          <a:xfrm>
            <a:off x="310453" y="383965"/>
            <a:ext cx="406540" cy="428715"/>
          </a:xfrm>
          <a:prstGeom prst="rect">
            <a:avLst/>
          </a:prstGeom>
        </p:spPr>
      </p:pic>
      <p:grpSp>
        <p:nvGrpSpPr>
          <p:cNvPr id="12" name="Group 12"/>
          <p:cNvGrpSpPr/>
          <p:nvPr/>
        </p:nvGrpSpPr>
        <p:grpSpPr>
          <a:xfrm>
            <a:off x="1328985" y="313491"/>
            <a:ext cx="4026461" cy="543772"/>
            <a:chOff x="0" y="-57150"/>
            <a:chExt cx="5368615" cy="725029"/>
          </a:xfrm>
        </p:grpSpPr>
        <p:sp>
          <p:nvSpPr>
            <p:cNvPr id="13" name="TextBox 13"/>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14" name="TextBox 14"/>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pic>
        <p:nvPicPr>
          <p:cNvPr id="16" name="Online Media 15" descr="Bruce Jenner - 1978 Wheaties Commercial">
            <a:hlinkClick r:id="" action="ppaction://media"/>
            <a:extLst>
              <a:ext uri="{FF2B5EF4-FFF2-40B4-BE49-F238E27FC236}">
                <a16:creationId xmlns:a16="http://schemas.microsoft.com/office/drawing/2014/main" id="{9E511F74-7985-9944-BCBB-40212FC322A3}"/>
              </a:ext>
            </a:extLst>
          </p:cNvPr>
          <p:cNvPicPr>
            <a:picLocks noRot="1" noChangeAspect="1"/>
          </p:cNvPicPr>
          <p:nvPr>
            <a:videoFile r:link="rId1"/>
          </p:nvPr>
        </p:nvPicPr>
        <p:blipFill>
          <a:blip r:embed="rId10"/>
          <a:stretch>
            <a:fillRect/>
          </a:stretch>
        </p:blipFill>
        <p:spPr>
          <a:xfrm>
            <a:off x="7543800" y="2086711"/>
            <a:ext cx="6525124" cy="4893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789130" y="1548806"/>
            <a:ext cx="10635318" cy="6130077"/>
            <a:chOff x="0" y="200025"/>
            <a:chExt cx="14180424" cy="8173436"/>
          </a:xfrm>
        </p:grpSpPr>
        <p:sp>
          <p:nvSpPr>
            <p:cNvPr id="7" name="TextBox 7"/>
            <p:cNvSpPr txBox="1"/>
            <p:nvPr/>
          </p:nvSpPr>
          <p:spPr>
            <a:xfrm>
              <a:off x="0" y="200025"/>
              <a:ext cx="14180424" cy="3531565"/>
            </a:xfrm>
            <a:prstGeom prst="rect">
              <a:avLst/>
            </a:prstGeom>
          </p:spPr>
          <p:txBody>
            <a:bodyPr lIns="0" tIns="0" rIns="0" bIns="0" rtlCol="0" anchor="t">
              <a:spAutoFit/>
            </a:bodyPr>
            <a:lstStyle/>
            <a:p>
              <a:pPr marL="0" lvl="0" indent="0" algn="l">
                <a:lnSpc>
                  <a:spcPts val="10160"/>
                </a:lnSpc>
                <a:spcBef>
                  <a:spcPct val="0"/>
                </a:spcBef>
              </a:pPr>
              <a:r>
                <a:rPr lang="en-US" sz="10160" b="1" u="none" dirty="0">
                  <a:solidFill>
                    <a:srgbClr val="E76E3C"/>
                  </a:solidFill>
                  <a:latin typeface="Helvetica" pitchFamily="2" charset="0"/>
                </a:rPr>
                <a:t>POSITIONING STRATEGY</a:t>
              </a:r>
            </a:p>
          </p:txBody>
        </p:sp>
        <p:sp>
          <p:nvSpPr>
            <p:cNvPr id="8" name="TextBox 8"/>
            <p:cNvSpPr txBox="1"/>
            <p:nvPr/>
          </p:nvSpPr>
          <p:spPr>
            <a:xfrm>
              <a:off x="0" y="4180884"/>
              <a:ext cx="11635293" cy="2072277"/>
            </a:xfrm>
            <a:prstGeom prst="rect">
              <a:avLst/>
            </a:prstGeom>
          </p:spPr>
          <p:txBody>
            <a:bodyPr wrap="square" lIns="0" tIns="0" rIns="0" bIns="0" rtlCol="0" anchor="t">
              <a:spAutoFit/>
            </a:bodyPr>
            <a:lstStyle/>
            <a:p>
              <a:pPr lvl="0">
                <a:lnSpc>
                  <a:spcPts val="2400"/>
                </a:lnSpc>
                <a:spcBef>
                  <a:spcPct val="0"/>
                </a:spcBef>
              </a:pPr>
              <a:r>
                <a:rPr lang="en-US" sz="2400" spc="30" dirty="0">
                  <a:solidFill>
                    <a:srgbClr val="000000"/>
                  </a:solidFill>
                  <a:latin typeface="HK Grotesk Light"/>
                </a:rPr>
                <a:t>General Mills consistently positioned Wheaties as a nutritious product that provides fuel for athletes.  Much of the brand’s advertising over the years focused on product ingredients, communicating to consumers that Wheaties is 100% whole grain, offering a healthier alternative to other breakfast cereals.</a:t>
              </a:r>
            </a:p>
          </p:txBody>
        </p:sp>
        <p:sp>
          <p:nvSpPr>
            <p:cNvPr id="9" name="TextBox 9"/>
            <p:cNvSpPr txBox="1"/>
            <p:nvPr/>
          </p:nvSpPr>
          <p:spPr>
            <a:xfrm>
              <a:off x="0" y="7988825"/>
              <a:ext cx="7818345" cy="384636"/>
            </a:xfrm>
            <a:prstGeom prst="rect">
              <a:avLst/>
            </a:prstGeom>
          </p:spPr>
          <p:txBody>
            <a:bodyPr lIns="0" tIns="0" rIns="0" bIns="0" rtlCol="0" anchor="t">
              <a:spAutoFit/>
            </a:bodyPr>
            <a:lstStyle/>
            <a:p>
              <a:pPr marL="0" lvl="0" indent="0">
                <a:lnSpc>
                  <a:spcPts val="2400"/>
                </a:lnSpc>
                <a:spcBef>
                  <a:spcPct val="0"/>
                </a:spcBef>
              </a:pPr>
              <a:endParaRPr lang="en-US" sz="1500" u="none" spc="30" dirty="0">
                <a:solidFill>
                  <a:srgbClr val="000000"/>
                </a:solidFill>
                <a:latin typeface="HK Grotesk Light"/>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016136"/>
              <a:ext cx="2612302" cy="401191"/>
            </a:xfrm>
            <a:prstGeom prst="rect">
              <a:avLst/>
            </a:prstGeom>
          </p:spPr>
        </p:pic>
      </p:grpSp>
      <p:sp>
        <p:nvSpPr>
          <p:cNvPr id="11" name="AutoShape 10">
            <a:extLst>
              <a:ext uri="{FF2B5EF4-FFF2-40B4-BE49-F238E27FC236}">
                <a16:creationId xmlns:a16="http://schemas.microsoft.com/office/drawing/2014/main" id="{84E3A1EB-809A-DD45-AE51-18304A1E8FB8}"/>
              </a:ext>
            </a:extLst>
          </p:cNvPr>
          <p:cNvSpPr/>
          <p:nvPr/>
        </p:nvSpPr>
        <p:spPr>
          <a:xfrm>
            <a:off x="1017278" y="450788"/>
            <a:ext cx="11422" cy="295070"/>
          </a:xfrm>
          <a:prstGeom prst="rect">
            <a:avLst/>
          </a:prstGeom>
          <a:solidFill>
            <a:srgbClr val="000000"/>
          </a:solidFill>
        </p:spPr>
      </p:sp>
      <p:pic>
        <p:nvPicPr>
          <p:cNvPr id="12" name="Picture 11">
            <a:extLst>
              <a:ext uri="{FF2B5EF4-FFF2-40B4-BE49-F238E27FC236}">
                <a16:creationId xmlns:a16="http://schemas.microsoft.com/office/drawing/2014/main" id="{76CD4D8D-7130-1945-8CFE-A1F54F013A22}"/>
              </a:ext>
            </a:extLst>
          </p:cNvPr>
          <p:cNvPicPr>
            <a:picLocks noChangeAspect="1"/>
          </p:cNvPicPr>
          <p:nvPr/>
        </p:nvPicPr>
        <p:blipFill>
          <a:blip r:embed="rId4"/>
          <a:srcRect/>
          <a:stretch>
            <a:fillRect/>
          </a:stretch>
        </p:blipFill>
        <p:spPr>
          <a:xfrm>
            <a:off x="310453" y="383965"/>
            <a:ext cx="406540" cy="428715"/>
          </a:xfrm>
          <a:prstGeom prst="rect">
            <a:avLst/>
          </a:prstGeom>
        </p:spPr>
      </p:pic>
      <p:grpSp>
        <p:nvGrpSpPr>
          <p:cNvPr id="13" name="Group 12">
            <a:extLst>
              <a:ext uri="{FF2B5EF4-FFF2-40B4-BE49-F238E27FC236}">
                <a16:creationId xmlns:a16="http://schemas.microsoft.com/office/drawing/2014/main" id="{0E21E277-80C1-0946-9573-8A6952EBEF2B}"/>
              </a:ext>
            </a:extLst>
          </p:cNvPr>
          <p:cNvGrpSpPr/>
          <p:nvPr/>
        </p:nvGrpSpPr>
        <p:grpSpPr>
          <a:xfrm>
            <a:off x="1328985" y="313491"/>
            <a:ext cx="4026461" cy="543772"/>
            <a:chOff x="0" y="-57150"/>
            <a:chExt cx="5368615" cy="725029"/>
          </a:xfrm>
        </p:grpSpPr>
        <p:sp>
          <p:nvSpPr>
            <p:cNvPr id="14" name="TextBox 13">
              <a:extLst>
                <a:ext uri="{FF2B5EF4-FFF2-40B4-BE49-F238E27FC236}">
                  <a16:creationId xmlns:a16="http://schemas.microsoft.com/office/drawing/2014/main" id="{64E61262-0E70-3E45-A3DE-0C86824062CE}"/>
                </a:ext>
              </a:extLst>
            </p:cNvPr>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15" name="TextBox 14">
              <a:extLst>
                <a:ext uri="{FF2B5EF4-FFF2-40B4-BE49-F238E27FC236}">
                  <a16:creationId xmlns:a16="http://schemas.microsoft.com/office/drawing/2014/main" id="{98D70C7D-B8F8-0D42-8498-602BCED9A095}"/>
                </a:ext>
              </a:extLst>
            </p:cNvPr>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pic>
        <p:nvPicPr>
          <p:cNvPr id="1026" name="Picture 2" descr="Wheaties Cereal - 10.9 oz, Nutrition Information | Innit">
            <a:extLst>
              <a:ext uri="{FF2B5EF4-FFF2-40B4-BE49-F238E27FC236}">
                <a16:creationId xmlns:a16="http://schemas.microsoft.com/office/drawing/2014/main" id="{8120C644-2DC2-8249-AD01-4F2B1315D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8200" y="875310"/>
            <a:ext cx="3924300" cy="613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7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43800" y="7277100"/>
            <a:ext cx="8377326" cy="1538883"/>
          </a:xfrm>
          <a:prstGeom prst="rect">
            <a:avLst/>
          </a:prstGeom>
        </p:spPr>
        <p:txBody>
          <a:bodyPr wrap="square" lIns="0" tIns="0" rIns="0" bIns="0" rtlCol="0" anchor="t">
            <a:spAutoFit/>
          </a:bodyPr>
          <a:lstStyle/>
          <a:p>
            <a:pPr lvl="0">
              <a:lnSpc>
                <a:spcPts val="2400"/>
              </a:lnSpc>
              <a:spcBef>
                <a:spcPct val="0"/>
              </a:spcBef>
            </a:pPr>
            <a:r>
              <a:rPr lang="en-US" sz="2000" spc="30" dirty="0">
                <a:solidFill>
                  <a:srgbClr val="000000"/>
                </a:solidFill>
                <a:latin typeface="HK Grotesk Light"/>
              </a:rPr>
              <a:t>In 1999, Tiger Woods was arguably the most famous athlete on the planet.  Wheaties featured the golf superstar in an advertising campaign that year, touting the ”100% Whole Grain” product benefit.  Notice the brand continued to feature the tagline </a:t>
            </a:r>
            <a:r>
              <a:rPr lang="en-US" sz="2000" u="none" spc="30" dirty="0">
                <a:solidFill>
                  <a:srgbClr val="000000"/>
                </a:solidFill>
                <a:latin typeface="HK Grotesk Light"/>
              </a:rPr>
              <a:t>“The Breakfast of Champions” with its advertising.</a:t>
            </a:r>
          </a:p>
        </p:txBody>
      </p:sp>
      <p:sp>
        <p:nvSpPr>
          <p:cNvPr id="5" name="TextBox 5"/>
          <p:cNvSpPr txBox="1"/>
          <p:nvPr/>
        </p:nvSpPr>
        <p:spPr>
          <a:xfrm>
            <a:off x="2135195" y="2998968"/>
            <a:ext cx="3884605" cy="2901372"/>
          </a:xfrm>
          <a:prstGeom prst="rect">
            <a:avLst/>
          </a:prstGeom>
        </p:spPr>
        <p:txBody>
          <a:bodyPr wrap="square" lIns="0" tIns="0" rIns="0" bIns="0" rtlCol="0" anchor="t">
            <a:spAutoFit/>
          </a:bodyPr>
          <a:lstStyle/>
          <a:p>
            <a:pPr>
              <a:lnSpc>
                <a:spcPts val="11841"/>
              </a:lnSpc>
            </a:pPr>
            <a:r>
              <a:rPr lang="en-US" sz="9600" b="1" dirty="0">
                <a:solidFill>
                  <a:srgbClr val="E76E3C"/>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WATCH THIS</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41637" y="4699405"/>
            <a:ext cx="2069991" cy="110744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flipV="1">
            <a:off x="1670206" y="2510668"/>
            <a:ext cx="739477" cy="709898"/>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039944" y="6118164"/>
            <a:ext cx="2847130" cy="270477"/>
          </a:xfrm>
          <a:prstGeom prst="rect">
            <a:avLst/>
          </a:prstGeom>
        </p:spPr>
      </p:pic>
      <p:sp>
        <p:nvSpPr>
          <p:cNvPr id="10" name="AutoShape 10"/>
          <p:cNvSpPr/>
          <p:nvPr/>
        </p:nvSpPr>
        <p:spPr>
          <a:xfrm>
            <a:off x="1017278" y="450788"/>
            <a:ext cx="11422" cy="295070"/>
          </a:xfrm>
          <a:prstGeom prst="rect">
            <a:avLst/>
          </a:prstGeom>
          <a:solidFill>
            <a:srgbClr val="000000"/>
          </a:solidFill>
        </p:spPr>
      </p:sp>
      <p:pic>
        <p:nvPicPr>
          <p:cNvPr id="11" name="Picture 11"/>
          <p:cNvPicPr>
            <a:picLocks noChangeAspect="1"/>
          </p:cNvPicPr>
          <p:nvPr/>
        </p:nvPicPr>
        <p:blipFill>
          <a:blip r:embed="rId9"/>
          <a:srcRect/>
          <a:stretch>
            <a:fillRect/>
          </a:stretch>
        </p:blipFill>
        <p:spPr>
          <a:xfrm>
            <a:off x="310453" y="383965"/>
            <a:ext cx="406540" cy="428715"/>
          </a:xfrm>
          <a:prstGeom prst="rect">
            <a:avLst/>
          </a:prstGeom>
        </p:spPr>
      </p:pic>
      <p:grpSp>
        <p:nvGrpSpPr>
          <p:cNvPr id="12" name="Group 12"/>
          <p:cNvGrpSpPr/>
          <p:nvPr/>
        </p:nvGrpSpPr>
        <p:grpSpPr>
          <a:xfrm>
            <a:off x="1328985" y="313491"/>
            <a:ext cx="4026461" cy="543772"/>
            <a:chOff x="0" y="-57150"/>
            <a:chExt cx="5368615" cy="725029"/>
          </a:xfrm>
        </p:grpSpPr>
        <p:sp>
          <p:nvSpPr>
            <p:cNvPr id="13" name="TextBox 13"/>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14" name="TextBox 14"/>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pic>
        <p:nvPicPr>
          <p:cNvPr id="2" name="Online Media 1" descr="Wheaties Commercial with Tiger Woods - 1999">
            <a:hlinkClick r:id="" action="ppaction://media"/>
            <a:extLst>
              <a:ext uri="{FF2B5EF4-FFF2-40B4-BE49-F238E27FC236}">
                <a16:creationId xmlns:a16="http://schemas.microsoft.com/office/drawing/2014/main" id="{EDA40C48-4B1A-6444-89C5-242B05B59702}"/>
              </a:ext>
            </a:extLst>
          </p:cNvPr>
          <p:cNvPicPr>
            <a:picLocks noRot="1" noChangeAspect="1"/>
          </p:cNvPicPr>
          <p:nvPr>
            <a:videoFile r:link="rId1"/>
          </p:nvPr>
        </p:nvPicPr>
        <p:blipFill>
          <a:blip r:embed="rId10"/>
          <a:stretch>
            <a:fillRect/>
          </a:stretch>
        </p:blipFill>
        <p:spPr>
          <a:xfrm>
            <a:off x="7543800" y="2083059"/>
            <a:ext cx="8377326" cy="4733189"/>
          </a:xfrm>
          <a:prstGeom prst="rect">
            <a:avLst/>
          </a:prstGeom>
        </p:spPr>
      </p:pic>
    </p:spTree>
    <p:extLst>
      <p:ext uri="{BB962C8B-B14F-4D97-AF65-F5344CB8AC3E}">
        <p14:creationId xmlns:p14="http://schemas.microsoft.com/office/powerpoint/2010/main" val="272123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10343" flipV="1">
            <a:off x="7789139" y="6337373"/>
            <a:ext cx="1579350" cy="43432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60222">
            <a:off x="11703175" y="3632220"/>
            <a:ext cx="1907822" cy="4864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14649">
            <a:off x="16392336" y="6381322"/>
            <a:ext cx="1319448" cy="705905"/>
          </a:xfrm>
          <a:prstGeom prst="rect">
            <a:avLst/>
          </a:prstGeom>
        </p:spPr>
      </p:pic>
      <p:grpSp>
        <p:nvGrpSpPr>
          <p:cNvPr id="5" name="Group 5"/>
          <p:cNvGrpSpPr/>
          <p:nvPr/>
        </p:nvGrpSpPr>
        <p:grpSpPr>
          <a:xfrm>
            <a:off x="13597943" y="5890607"/>
            <a:ext cx="3006717" cy="3907795"/>
            <a:chOff x="0" y="95249"/>
            <a:chExt cx="4008956" cy="5210394"/>
          </a:xfrm>
        </p:grpSpPr>
        <p:sp>
          <p:nvSpPr>
            <p:cNvPr id="6" name="TextBox 6"/>
            <p:cNvSpPr txBox="1"/>
            <p:nvPr/>
          </p:nvSpPr>
          <p:spPr>
            <a:xfrm>
              <a:off x="0" y="1239315"/>
              <a:ext cx="4008956" cy="4066328"/>
            </a:xfrm>
            <a:prstGeom prst="rect">
              <a:avLst/>
            </a:prstGeom>
          </p:spPr>
          <p:txBody>
            <a:bodyPr lIns="0" tIns="0" rIns="0" bIns="0" rtlCol="0" anchor="t">
              <a:spAutoFit/>
            </a:bodyPr>
            <a:lstStyle/>
            <a:p>
              <a:pPr marL="0" lvl="0" indent="0" algn="l">
                <a:lnSpc>
                  <a:spcPts val="2720"/>
                </a:lnSpc>
                <a:spcBef>
                  <a:spcPct val="0"/>
                </a:spcBef>
              </a:pPr>
              <a:r>
                <a:rPr lang="en-US" sz="1700" spc="34">
                  <a:solidFill>
                    <a:srgbClr val="000000"/>
                  </a:solidFill>
                  <a:latin typeface="HK Grotesk Light"/>
                </a:rPr>
                <a:t>In </a:t>
              </a:r>
              <a:r>
                <a:rPr lang="en-US" sz="1700" u="none" spc="34">
                  <a:solidFill>
                    <a:srgbClr val="000000"/>
                  </a:solidFill>
                  <a:latin typeface="HK Grotesk Light"/>
                </a:rPr>
                <a:t>1992, in celebration of the  Chicago Bulls back-to-back championship, Wheaties introduced its first non-orange Wheaties box, instead using the same red and black color scheme synonymous with the Chicago Bulls franchise. </a:t>
              </a:r>
            </a:p>
            <a:p>
              <a:pPr marL="0" lvl="0" indent="0" algn="l">
                <a:lnSpc>
                  <a:spcPts val="2720"/>
                </a:lnSpc>
                <a:spcBef>
                  <a:spcPct val="0"/>
                </a:spcBef>
              </a:pPr>
              <a:endParaRPr lang="en-US" sz="1700" u="none" spc="34">
                <a:solidFill>
                  <a:srgbClr val="000000"/>
                </a:solidFill>
                <a:latin typeface="HK Grotesk Light"/>
              </a:endParaRPr>
            </a:p>
          </p:txBody>
        </p:sp>
        <p:sp>
          <p:nvSpPr>
            <p:cNvPr id="7" name="TextBox 7"/>
            <p:cNvSpPr txBox="1"/>
            <p:nvPr/>
          </p:nvSpPr>
          <p:spPr>
            <a:xfrm>
              <a:off x="0" y="95249"/>
              <a:ext cx="4008956" cy="940428"/>
            </a:xfrm>
            <a:prstGeom prst="rect">
              <a:avLst/>
            </a:prstGeom>
          </p:spPr>
          <p:txBody>
            <a:bodyPr lIns="0" tIns="0" rIns="0" bIns="0" rtlCol="0" anchor="t">
              <a:spAutoFit/>
            </a:bodyPr>
            <a:lstStyle/>
            <a:p>
              <a:pPr>
                <a:lnSpc>
                  <a:spcPts val="5500"/>
                </a:lnSpc>
              </a:pPr>
              <a:r>
                <a:rPr lang="en-US" sz="5500" b="1" spc="-269" dirty="0">
                  <a:solidFill>
                    <a:srgbClr val="0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1st</a:t>
              </a:r>
            </a:p>
          </p:txBody>
        </p:sp>
      </p:gr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94381">
            <a:off x="6279329" y="8988831"/>
            <a:ext cx="230038" cy="7932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94381">
            <a:off x="16744318" y="365989"/>
            <a:ext cx="230038" cy="79323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7927">
            <a:off x="2704708" y="2585428"/>
            <a:ext cx="1815705" cy="2283906"/>
          </a:xfrm>
          <a:prstGeom prst="rect">
            <a:avLst/>
          </a:prstGeom>
        </p:spPr>
      </p:pic>
      <p:pic>
        <p:nvPicPr>
          <p:cNvPr id="13" name="Picture 13"/>
          <p:cNvPicPr>
            <a:picLocks noChangeAspect="1"/>
          </p:cNvPicPr>
          <p:nvPr/>
        </p:nvPicPr>
        <p:blipFill>
          <a:blip r:embed="rId12"/>
          <a:srcRect/>
          <a:stretch>
            <a:fillRect/>
          </a:stretch>
        </p:blipFill>
        <p:spPr>
          <a:xfrm>
            <a:off x="13597943" y="1159812"/>
            <a:ext cx="3313492" cy="4417989"/>
          </a:xfrm>
          <a:prstGeom prst="rect">
            <a:avLst/>
          </a:prstGeom>
        </p:spPr>
      </p:pic>
      <p:pic>
        <p:nvPicPr>
          <p:cNvPr id="14" name="Picture 14"/>
          <p:cNvPicPr>
            <a:picLocks noChangeAspect="1"/>
          </p:cNvPicPr>
          <p:nvPr/>
        </p:nvPicPr>
        <p:blipFill>
          <a:blip r:embed="rId13"/>
          <a:srcRect/>
          <a:stretch>
            <a:fillRect/>
          </a:stretch>
        </p:blipFill>
        <p:spPr>
          <a:xfrm>
            <a:off x="6029285" y="1159812"/>
            <a:ext cx="3057797" cy="4417989"/>
          </a:xfrm>
          <a:prstGeom prst="rect">
            <a:avLst/>
          </a:prstGeom>
        </p:spPr>
      </p:pic>
      <p:pic>
        <p:nvPicPr>
          <p:cNvPr id="15" name="Picture 15"/>
          <p:cNvPicPr>
            <a:picLocks noChangeAspect="1"/>
          </p:cNvPicPr>
          <p:nvPr/>
        </p:nvPicPr>
        <p:blipFill>
          <a:blip r:embed="rId14"/>
          <a:srcRect/>
          <a:stretch>
            <a:fillRect/>
          </a:stretch>
        </p:blipFill>
        <p:spPr>
          <a:xfrm>
            <a:off x="9785106" y="5089162"/>
            <a:ext cx="3092697" cy="4401467"/>
          </a:xfrm>
          <a:prstGeom prst="rect">
            <a:avLst/>
          </a:prstGeom>
        </p:spPr>
      </p:pic>
      <p:sp>
        <p:nvSpPr>
          <p:cNvPr id="16" name="TextBox 16"/>
          <p:cNvSpPr txBox="1"/>
          <p:nvPr/>
        </p:nvSpPr>
        <p:spPr>
          <a:xfrm>
            <a:off x="669550" y="6304674"/>
            <a:ext cx="5167207" cy="2719847"/>
          </a:xfrm>
          <a:prstGeom prst="rect">
            <a:avLst/>
          </a:prstGeom>
        </p:spPr>
        <p:txBody>
          <a:bodyPr wrap="square" lIns="0" tIns="0" rIns="0" bIns="0" rtlCol="0" anchor="t">
            <a:spAutoFit/>
          </a:bodyPr>
          <a:lstStyle/>
          <a:p>
            <a:pPr>
              <a:lnSpc>
                <a:spcPts val="20750"/>
              </a:lnSpc>
            </a:pPr>
            <a:r>
              <a:rPr lang="en-US" sz="20000" b="1" spc="-525" dirty="0">
                <a:solidFill>
                  <a:srgbClr val="E76E3C"/>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M.J.</a:t>
            </a:r>
          </a:p>
        </p:txBody>
      </p:sp>
      <p:grpSp>
        <p:nvGrpSpPr>
          <p:cNvPr id="17" name="Group 17"/>
          <p:cNvGrpSpPr/>
          <p:nvPr/>
        </p:nvGrpSpPr>
        <p:grpSpPr>
          <a:xfrm>
            <a:off x="9785106" y="1238393"/>
            <a:ext cx="2871980" cy="3557751"/>
            <a:chOff x="0" y="104775"/>
            <a:chExt cx="3829307" cy="4743668"/>
          </a:xfrm>
        </p:grpSpPr>
        <p:sp>
          <p:nvSpPr>
            <p:cNvPr id="18" name="TextBox 18"/>
            <p:cNvSpPr txBox="1"/>
            <p:nvPr/>
          </p:nvSpPr>
          <p:spPr>
            <a:xfrm>
              <a:off x="0" y="1239315"/>
              <a:ext cx="3829307" cy="3609128"/>
            </a:xfrm>
            <a:prstGeom prst="rect">
              <a:avLst/>
            </a:prstGeom>
          </p:spPr>
          <p:txBody>
            <a:bodyPr lIns="0" tIns="0" rIns="0" bIns="0" rtlCol="0" anchor="t">
              <a:spAutoFit/>
            </a:bodyPr>
            <a:lstStyle/>
            <a:p>
              <a:pPr marL="0" lvl="0" indent="0" algn="l">
                <a:lnSpc>
                  <a:spcPts val="2720"/>
                </a:lnSpc>
                <a:spcBef>
                  <a:spcPct val="0"/>
                </a:spcBef>
              </a:pPr>
              <a:r>
                <a:rPr lang="en-US" sz="1700" spc="34">
                  <a:solidFill>
                    <a:srgbClr val="000000"/>
                  </a:solidFill>
                  <a:latin typeface="HK Grotesk Light"/>
                </a:rPr>
                <a:t> Michael Jordan's sponsorship deal with General Mills made him the official spokesperson for the Wheaties brand for eleven years.  He even graced the cover in his "Space Jam" uniform. </a:t>
              </a:r>
            </a:p>
          </p:txBody>
        </p:sp>
        <p:sp>
          <p:nvSpPr>
            <p:cNvPr id="19" name="TextBox 19"/>
            <p:cNvSpPr txBox="1"/>
            <p:nvPr/>
          </p:nvSpPr>
          <p:spPr>
            <a:xfrm>
              <a:off x="0" y="104775"/>
              <a:ext cx="3829307" cy="940428"/>
            </a:xfrm>
            <a:prstGeom prst="rect">
              <a:avLst/>
            </a:prstGeom>
          </p:spPr>
          <p:txBody>
            <a:bodyPr lIns="0" tIns="0" rIns="0" bIns="0" rtlCol="0" anchor="t">
              <a:spAutoFit/>
            </a:bodyPr>
            <a:lstStyle/>
            <a:p>
              <a:pPr>
                <a:lnSpc>
                  <a:spcPts val="5499"/>
                </a:lnSpc>
              </a:pPr>
              <a:r>
                <a:rPr lang="en-US" sz="5499" b="1" spc="-269" dirty="0">
                  <a:solidFill>
                    <a:srgbClr val="0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11</a:t>
              </a:r>
            </a:p>
          </p:txBody>
        </p:sp>
      </p:grpSp>
      <p:grpSp>
        <p:nvGrpSpPr>
          <p:cNvPr id="23" name="Group 23"/>
          <p:cNvGrpSpPr/>
          <p:nvPr/>
        </p:nvGrpSpPr>
        <p:grpSpPr>
          <a:xfrm>
            <a:off x="5994385" y="6363851"/>
            <a:ext cx="2871980" cy="2871951"/>
            <a:chOff x="0" y="104775"/>
            <a:chExt cx="3829307" cy="3829268"/>
          </a:xfrm>
        </p:grpSpPr>
        <p:sp>
          <p:nvSpPr>
            <p:cNvPr id="24" name="TextBox 24"/>
            <p:cNvSpPr txBox="1"/>
            <p:nvPr/>
          </p:nvSpPr>
          <p:spPr>
            <a:xfrm>
              <a:off x="0" y="1239315"/>
              <a:ext cx="3829307" cy="2694728"/>
            </a:xfrm>
            <a:prstGeom prst="rect">
              <a:avLst/>
            </a:prstGeom>
          </p:spPr>
          <p:txBody>
            <a:bodyPr lIns="0" tIns="0" rIns="0" bIns="0" rtlCol="0" anchor="t">
              <a:spAutoFit/>
            </a:bodyPr>
            <a:lstStyle/>
            <a:p>
              <a:pPr marL="0" lvl="0" indent="0" algn="l">
                <a:lnSpc>
                  <a:spcPts val="2720"/>
                </a:lnSpc>
                <a:spcBef>
                  <a:spcPct val="0"/>
                </a:spcBef>
              </a:pPr>
              <a:r>
                <a:rPr lang="en-US" sz="1700" spc="34">
                  <a:solidFill>
                    <a:srgbClr val="000000"/>
                  </a:solidFill>
                  <a:latin typeface="HK Grotesk Light"/>
                </a:rPr>
                <a:t>With 18 appearances on</a:t>
              </a:r>
              <a:r>
                <a:rPr lang="en-US" sz="1700" u="none" spc="34">
                  <a:solidFill>
                    <a:srgbClr val="000000"/>
                  </a:solidFill>
                  <a:latin typeface="HK Grotesk Light"/>
                </a:rPr>
                <a:t> Wheaties boxes, NBA legend  Michael Jordan has graced the cover of the iconic brand more than any other athlete. </a:t>
              </a:r>
            </a:p>
          </p:txBody>
        </p:sp>
        <p:sp>
          <p:nvSpPr>
            <p:cNvPr id="25" name="TextBox 25"/>
            <p:cNvSpPr txBox="1"/>
            <p:nvPr/>
          </p:nvSpPr>
          <p:spPr>
            <a:xfrm>
              <a:off x="0" y="104775"/>
              <a:ext cx="3829307" cy="940428"/>
            </a:xfrm>
            <a:prstGeom prst="rect">
              <a:avLst/>
            </a:prstGeom>
          </p:spPr>
          <p:txBody>
            <a:bodyPr lIns="0" tIns="0" rIns="0" bIns="0" rtlCol="0" anchor="t">
              <a:spAutoFit/>
            </a:bodyPr>
            <a:lstStyle/>
            <a:p>
              <a:pPr>
                <a:lnSpc>
                  <a:spcPts val="5499"/>
                </a:lnSpc>
              </a:pPr>
              <a:r>
                <a:rPr lang="en-US" sz="5499" b="1" spc="-269" dirty="0">
                  <a:solidFill>
                    <a:srgbClr val="0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18</a:t>
              </a:r>
            </a:p>
          </p:txBody>
        </p:sp>
      </p:grpSp>
      <p:sp>
        <p:nvSpPr>
          <p:cNvPr id="26" name="AutoShape 10">
            <a:extLst>
              <a:ext uri="{FF2B5EF4-FFF2-40B4-BE49-F238E27FC236}">
                <a16:creationId xmlns:a16="http://schemas.microsoft.com/office/drawing/2014/main" id="{ACDFCCF6-C9E4-B54D-9D14-79900C643DB3}"/>
              </a:ext>
            </a:extLst>
          </p:cNvPr>
          <p:cNvSpPr/>
          <p:nvPr/>
        </p:nvSpPr>
        <p:spPr>
          <a:xfrm>
            <a:off x="1017278" y="450788"/>
            <a:ext cx="11422" cy="295070"/>
          </a:xfrm>
          <a:prstGeom prst="rect">
            <a:avLst/>
          </a:prstGeom>
          <a:solidFill>
            <a:srgbClr val="000000"/>
          </a:solidFill>
        </p:spPr>
      </p:sp>
      <p:pic>
        <p:nvPicPr>
          <p:cNvPr id="27" name="Picture 11">
            <a:extLst>
              <a:ext uri="{FF2B5EF4-FFF2-40B4-BE49-F238E27FC236}">
                <a16:creationId xmlns:a16="http://schemas.microsoft.com/office/drawing/2014/main" id="{902A8D58-0A95-5B40-8EDF-4C0ABFA93124}"/>
              </a:ext>
            </a:extLst>
          </p:cNvPr>
          <p:cNvPicPr>
            <a:picLocks noChangeAspect="1"/>
          </p:cNvPicPr>
          <p:nvPr/>
        </p:nvPicPr>
        <p:blipFill>
          <a:blip r:embed="rId15"/>
          <a:srcRect/>
          <a:stretch>
            <a:fillRect/>
          </a:stretch>
        </p:blipFill>
        <p:spPr>
          <a:xfrm>
            <a:off x="310453" y="383965"/>
            <a:ext cx="406540" cy="428715"/>
          </a:xfrm>
          <a:prstGeom prst="rect">
            <a:avLst/>
          </a:prstGeom>
        </p:spPr>
      </p:pic>
      <p:grpSp>
        <p:nvGrpSpPr>
          <p:cNvPr id="28" name="Group 12">
            <a:extLst>
              <a:ext uri="{FF2B5EF4-FFF2-40B4-BE49-F238E27FC236}">
                <a16:creationId xmlns:a16="http://schemas.microsoft.com/office/drawing/2014/main" id="{CDD3797A-0CD2-1D49-8C17-62C44C3A677D}"/>
              </a:ext>
            </a:extLst>
          </p:cNvPr>
          <p:cNvGrpSpPr/>
          <p:nvPr/>
        </p:nvGrpSpPr>
        <p:grpSpPr>
          <a:xfrm>
            <a:off x="1328985" y="313491"/>
            <a:ext cx="4026461" cy="543772"/>
            <a:chOff x="0" y="-57150"/>
            <a:chExt cx="5368615" cy="725029"/>
          </a:xfrm>
        </p:grpSpPr>
        <p:sp>
          <p:nvSpPr>
            <p:cNvPr id="29" name="TextBox 13">
              <a:extLst>
                <a:ext uri="{FF2B5EF4-FFF2-40B4-BE49-F238E27FC236}">
                  <a16:creationId xmlns:a16="http://schemas.microsoft.com/office/drawing/2014/main" id="{A9D97E15-DB9C-C840-8690-E029F422F435}"/>
                </a:ext>
              </a:extLst>
            </p:cNvPr>
            <p:cNvSpPr txBox="1"/>
            <p:nvPr/>
          </p:nvSpPr>
          <p:spPr>
            <a:xfrm>
              <a:off x="0" y="-57150"/>
              <a:ext cx="5368615" cy="362007"/>
            </a:xfrm>
            <a:prstGeom prst="rect">
              <a:avLst/>
            </a:prstGeom>
          </p:spPr>
          <p:txBody>
            <a:bodyPr lIns="0" tIns="0" rIns="0" bIns="0" rtlCol="0" anchor="t">
              <a:spAutoFit/>
            </a:bodyPr>
            <a:lstStyle/>
            <a:p>
              <a:pPr marL="0" lvl="0" indent="0" algn="l">
                <a:lnSpc>
                  <a:spcPts val="2398"/>
                </a:lnSpc>
                <a:spcBef>
                  <a:spcPct val="0"/>
                </a:spcBef>
              </a:pPr>
              <a:r>
                <a:rPr lang="en-US" sz="1499" spc="29">
                  <a:solidFill>
                    <a:srgbClr val="000000"/>
                  </a:solidFill>
                  <a:latin typeface="HK Grotesk Bold"/>
                </a:rPr>
                <a:t>Sports Career Consulting</a:t>
              </a:r>
            </a:p>
          </p:txBody>
        </p:sp>
        <p:sp>
          <p:nvSpPr>
            <p:cNvPr id="30" name="TextBox 14">
              <a:extLst>
                <a:ext uri="{FF2B5EF4-FFF2-40B4-BE49-F238E27FC236}">
                  <a16:creationId xmlns:a16="http://schemas.microsoft.com/office/drawing/2014/main" id="{68A9D404-C6E7-064A-878D-6DDE0ADFD14B}"/>
                </a:ext>
              </a:extLst>
            </p:cNvPr>
            <p:cNvSpPr txBox="1"/>
            <p:nvPr/>
          </p:nvSpPr>
          <p:spPr>
            <a:xfrm>
              <a:off x="0" y="283243"/>
              <a:ext cx="5368615" cy="384636"/>
            </a:xfrm>
            <a:prstGeom prst="rect">
              <a:avLst/>
            </a:prstGeom>
          </p:spPr>
          <p:txBody>
            <a:bodyPr lIns="0" tIns="0" rIns="0" bIns="0" rtlCol="0" anchor="t">
              <a:spAutoFit/>
            </a:bodyPr>
            <a:lstStyle/>
            <a:p>
              <a:pPr marL="0" lvl="0" indent="0" algn="l">
                <a:lnSpc>
                  <a:spcPts val="2398"/>
                </a:lnSpc>
                <a:spcBef>
                  <a:spcPct val="0"/>
                </a:spcBef>
              </a:pPr>
              <a:r>
                <a:rPr lang="en-US" sz="1499" spc="29" dirty="0">
                  <a:solidFill>
                    <a:srgbClr val="000000"/>
                  </a:solidFill>
                  <a:latin typeface="HK Grotesk Light"/>
                </a:rPr>
                <a:t>The Business of Sports &amp; Entertainment</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05136" y="7107711"/>
            <a:ext cx="13211054" cy="2464835"/>
            <a:chOff x="0" y="57150"/>
            <a:chExt cx="17614738" cy="3286447"/>
          </a:xfrm>
        </p:grpSpPr>
        <p:sp>
          <p:nvSpPr>
            <p:cNvPr id="3" name="TextBox 3"/>
            <p:cNvSpPr txBox="1"/>
            <p:nvPr/>
          </p:nvSpPr>
          <p:spPr>
            <a:xfrm>
              <a:off x="597152" y="1220878"/>
              <a:ext cx="17017586" cy="2122719"/>
            </a:xfrm>
            <a:prstGeom prst="rect">
              <a:avLst/>
            </a:prstGeom>
          </p:spPr>
          <p:txBody>
            <a:bodyPr wrap="square" lIns="0" tIns="0" rIns="0" bIns="0" rtlCol="0" anchor="t">
              <a:spAutoFit/>
            </a:bodyPr>
            <a:lstStyle/>
            <a:p>
              <a:pPr algn="ctr">
                <a:lnSpc>
                  <a:spcPts val="2519"/>
                </a:lnSpc>
              </a:pPr>
              <a:r>
                <a:rPr lang="en-US" sz="1799" spc="215" dirty="0">
                  <a:solidFill>
                    <a:srgbClr val="000000"/>
                  </a:solidFill>
                  <a:latin typeface="HK Grotesk Light"/>
                </a:rPr>
                <a:t>Even the most iconic brands in the world inevitably face challenges.  When product sales began declining in the 80s, Wheaties would introduce several spinoff cereals.  The brand's attempts to boost sales included the launch of Honey Frosted Wheaties, Crispy Wheaties 'n Raisins, Wheaties Energy Crunch and Wheaties Fuel. None of the new products sold very well, and eventually every single one of them would be discontinued.  All that remains now is the original "Breakfast of Champions" cereal. </a:t>
              </a:r>
            </a:p>
          </p:txBody>
        </p:sp>
        <p:sp>
          <p:nvSpPr>
            <p:cNvPr id="4" name="TextBox 4"/>
            <p:cNvSpPr txBox="1"/>
            <p:nvPr/>
          </p:nvSpPr>
          <p:spPr>
            <a:xfrm>
              <a:off x="0" y="57150"/>
              <a:ext cx="17614738" cy="751417"/>
            </a:xfrm>
            <a:prstGeom prst="rect">
              <a:avLst/>
            </a:prstGeom>
          </p:spPr>
          <p:txBody>
            <a:bodyPr lIns="0" tIns="0" rIns="0" bIns="0" rtlCol="0" anchor="t">
              <a:spAutoFit/>
            </a:bodyPr>
            <a:lstStyle/>
            <a:p>
              <a:pPr algn="ctr">
                <a:lnSpc>
                  <a:spcPts val="4000"/>
                </a:lnSpc>
              </a:pPr>
              <a:r>
                <a:rPr lang="en-US" sz="4000" dirty="0">
                  <a:solidFill>
                    <a:srgbClr val="000000"/>
                  </a:solidFill>
                  <a:latin typeface="Mansalva Italics"/>
                </a:rPr>
                <a:t>Not every new product is guaranteed to succeed! </a:t>
              </a:r>
            </a:p>
          </p:txBody>
        </p:sp>
      </p:grpSp>
      <p:pic>
        <p:nvPicPr>
          <p:cNvPr id="5" name="Picture 5"/>
          <p:cNvPicPr>
            <a:picLocks noChangeAspect="1"/>
          </p:cNvPicPr>
          <p:nvPr/>
        </p:nvPicPr>
        <p:blipFill>
          <a:blip r:embed="rId2"/>
          <a:srcRect/>
          <a:stretch>
            <a:fillRect/>
          </a:stretch>
        </p:blipFill>
        <p:spPr>
          <a:xfrm>
            <a:off x="456708" y="363196"/>
            <a:ext cx="4048428" cy="5750608"/>
          </a:xfrm>
          <a:prstGeom prst="rect">
            <a:avLst/>
          </a:prstGeom>
        </p:spPr>
      </p:pic>
      <p:pic>
        <p:nvPicPr>
          <p:cNvPr id="6" name="Picture 6"/>
          <p:cNvPicPr>
            <a:picLocks noChangeAspect="1"/>
          </p:cNvPicPr>
          <p:nvPr/>
        </p:nvPicPr>
        <p:blipFill>
          <a:blip r:embed="rId3"/>
          <a:srcRect t="6653" b="9969"/>
          <a:stretch>
            <a:fillRect/>
          </a:stretch>
        </p:blipFill>
        <p:spPr>
          <a:xfrm>
            <a:off x="5118485" y="363196"/>
            <a:ext cx="4025515" cy="5750608"/>
          </a:xfrm>
          <a:prstGeom prst="rect">
            <a:avLst/>
          </a:prstGeom>
        </p:spPr>
      </p:pic>
      <p:pic>
        <p:nvPicPr>
          <p:cNvPr id="7" name="Picture 7"/>
          <p:cNvPicPr>
            <a:picLocks noChangeAspect="1"/>
          </p:cNvPicPr>
          <p:nvPr/>
        </p:nvPicPr>
        <p:blipFill>
          <a:blip r:embed="rId4"/>
          <a:srcRect/>
          <a:stretch>
            <a:fillRect/>
          </a:stretch>
        </p:blipFill>
        <p:spPr>
          <a:xfrm>
            <a:off x="9715500" y="363196"/>
            <a:ext cx="3312350" cy="5750608"/>
          </a:xfrm>
          <a:prstGeom prst="rect">
            <a:avLst/>
          </a:prstGeom>
        </p:spPr>
      </p:pic>
      <p:pic>
        <p:nvPicPr>
          <p:cNvPr id="8" name="Picture 8"/>
          <p:cNvPicPr>
            <a:picLocks noChangeAspect="1"/>
          </p:cNvPicPr>
          <p:nvPr/>
        </p:nvPicPr>
        <p:blipFill>
          <a:blip r:embed="rId5"/>
          <a:srcRect/>
          <a:stretch>
            <a:fillRect/>
          </a:stretch>
        </p:blipFill>
        <p:spPr>
          <a:xfrm>
            <a:off x="13377458" y="183376"/>
            <a:ext cx="4667776" cy="6110248"/>
          </a:xfrm>
          <a:prstGeom prst="rect">
            <a:avLst/>
          </a:prstGeom>
        </p:spPr>
      </p:pic>
      <p:sp>
        <p:nvSpPr>
          <p:cNvPr id="9" name="TextBox 9"/>
          <p:cNvSpPr txBox="1"/>
          <p:nvPr/>
        </p:nvSpPr>
        <p:spPr>
          <a:xfrm>
            <a:off x="493423" y="7843592"/>
            <a:ext cx="4990645" cy="1644681"/>
          </a:xfrm>
          <a:prstGeom prst="rect">
            <a:avLst/>
          </a:prstGeom>
        </p:spPr>
        <p:txBody>
          <a:bodyPr lIns="0" tIns="0" rIns="0" bIns="0" rtlCol="0" anchor="t">
            <a:spAutoFit/>
          </a:bodyPr>
          <a:lstStyle/>
          <a:p>
            <a:pPr>
              <a:lnSpc>
                <a:spcPts val="12450"/>
              </a:lnSpc>
            </a:pPr>
            <a:r>
              <a:rPr lang="en-US" sz="12500" b="1" spc="-315" dirty="0">
                <a:solidFill>
                  <a:srgbClr val="E76E3C"/>
                </a:solidFill>
                <a:latin typeface="Helvetica" pitchFamily="2" charset="0"/>
              </a:rPr>
              <a:t>#FAIL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1102</Words>
  <Application>Microsoft Macintosh PowerPoint</Application>
  <PresentationFormat>Custom</PresentationFormat>
  <Paragraphs>90</Paragraphs>
  <Slides>12</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HK Grotesk Bold</vt:lpstr>
      <vt:lpstr>Mansalva Italics</vt:lpstr>
      <vt:lpstr>HK Grotesk Light Bold</vt:lpstr>
      <vt:lpstr>Helvetica Neue Condensed</vt:lpstr>
      <vt:lpstr>Abys</vt:lpstr>
      <vt:lpstr>Calibri</vt:lpstr>
      <vt:lpstr>WC Mano Negra Bold</vt:lpstr>
      <vt:lpstr>Mansalva</vt:lpstr>
      <vt:lpstr>HK Grotesk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Wheaties History Slide Show</dc:title>
  <cp:lastModifiedBy>Chris Lindauer</cp:lastModifiedBy>
  <cp:revision>8</cp:revision>
  <dcterms:created xsi:type="dcterms:W3CDTF">2006-08-16T00:00:00Z</dcterms:created>
  <dcterms:modified xsi:type="dcterms:W3CDTF">2021-08-10T01:31:19Z</dcterms:modified>
  <dc:identifier>DAEcygSSB6w</dc:identifier>
</cp:coreProperties>
</file>