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9" r:id="rId3"/>
    <p:sldId id="330" r:id="rId4"/>
    <p:sldId id="296" r:id="rId5"/>
    <p:sldId id="297" r:id="rId6"/>
    <p:sldId id="298" r:id="rId7"/>
    <p:sldId id="323" r:id="rId8"/>
    <p:sldId id="299" r:id="rId9"/>
    <p:sldId id="300" r:id="rId10"/>
    <p:sldId id="319" r:id="rId11"/>
    <p:sldId id="324" r:id="rId12"/>
    <p:sldId id="320" r:id="rId13"/>
    <p:sldId id="322" r:id="rId14"/>
    <p:sldId id="302" r:id="rId15"/>
    <p:sldId id="303" r:id="rId16"/>
    <p:sldId id="305" r:id="rId17"/>
    <p:sldId id="328" r:id="rId18"/>
    <p:sldId id="325" r:id="rId19"/>
    <p:sldId id="326" r:id="rId20"/>
    <p:sldId id="329" r:id="rId21"/>
    <p:sldId id="278" r:id="rId22"/>
    <p:sldId id="327" r:id="rId23"/>
    <p:sldId id="276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0411" autoAdjust="0"/>
    <p:restoredTop sz="94694"/>
  </p:normalViewPr>
  <p:slideViewPr>
    <p:cSldViewPr>
      <p:cViewPr varScale="1">
        <p:scale>
          <a:sx n="79" d="100"/>
          <a:sy n="79" d="100"/>
        </p:scale>
        <p:origin x="200" y="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292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10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0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10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10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686139-86C7-4803-B8AB-6AA2A326FB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491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EEEE1A-3EB1-4188-8233-E499B0720311}" type="slidenum">
              <a:rPr lang="en-US"/>
              <a:pPr/>
              <a:t>1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811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10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00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11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174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12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13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871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14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153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15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568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16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19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17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672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18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94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19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57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2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57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20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36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21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739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22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956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23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65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3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0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4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61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5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94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6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29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7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729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8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7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D406-6806-4D04-90B1-2F9487972DA6}" type="slidenum">
              <a:rPr lang="en-US"/>
              <a:pPr/>
              <a:t>9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75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47813" y="4868863"/>
            <a:ext cx="6048375" cy="8636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273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5661025"/>
            <a:ext cx="6048375" cy="576263"/>
          </a:xfrm>
        </p:spPr>
        <p:txBody>
          <a:bodyPr/>
          <a:lstStyle>
            <a:lvl1pPr marL="0" indent="0" algn="ctr">
              <a:buFontTx/>
              <a:buNone/>
              <a:defRPr sz="24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92950" y="693738"/>
            <a:ext cx="1871663" cy="5978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76375" y="693738"/>
            <a:ext cx="5464175" cy="5978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476375" y="693738"/>
            <a:ext cx="7488238" cy="5978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76375" y="1412875"/>
            <a:ext cx="3667125" cy="5259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95900" y="1412875"/>
            <a:ext cx="3668713" cy="5259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693738"/>
            <a:ext cx="67691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6375" y="1412875"/>
            <a:ext cx="7488238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stonmarathonmediaguide.com/infographic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aa.org/125th-boston-marathon-race-day-timeline-resources-and-informatio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433" y="5029200"/>
            <a:ext cx="5029200" cy="841375"/>
          </a:xfrm>
        </p:spPr>
        <p:txBody>
          <a:bodyPr/>
          <a:lstStyle/>
          <a:p>
            <a:r>
              <a:rPr lang="en-US" sz="4000" dirty="0">
                <a:solidFill>
                  <a:srgbClr val="002060"/>
                </a:solidFill>
              </a:rPr>
              <a:t>2021 Boston Marathon</a:t>
            </a:r>
            <a:endParaRPr lang="uk-UA" sz="4000" dirty="0">
              <a:solidFill>
                <a:srgbClr val="002060"/>
              </a:solidFill>
            </a:endParaRP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67103" y="6321425"/>
            <a:ext cx="3733800" cy="536575"/>
          </a:xfrm>
        </p:spPr>
        <p:txBody>
          <a:bodyPr/>
          <a:lstStyle/>
          <a:p>
            <a:r>
              <a:rPr lang="en-US" sz="2800" dirty="0">
                <a:solidFill>
                  <a:srgbClr val="002060"/>
                </a:solidFill>
                <a:latin typeface="Verdana" pitchFamily="34" charset="0"/>
              </a:rPr>
              <a:t>By the Numbers</a:t>
            </a:r>
            <a:endParaRPr lang="uk-UA" sz="2800" dirty="0">
              <a:solidFill>
                <a:srgbClr val="002060"/>
              </a:solidFill>
              <a:latin typeface="Verdana" pitchFamily="34" charset="0"/>
            </a:endParaRPr>
          </a:p>
        </p:txBody>
      </p:sp>
      <p:pic>
        <p:nvPicPr>
          <p:cNvPr id="1026" name="Picture 2" descr="Boston Marathon - Wikipedia">
            <a:extLst>
              <a:ext uri="{FF2B5EF4-FFF2-40B4-BE49-F238E27FC236}">
                <a16:creationId xmlns:a16="http://schemas.microsoft.com/office/drawing/2014/main" id="{8B55E6A5-42E9-4644-B773-917B2ECE8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038600"/>
            <a:ext cx="2992436" cy="2678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16090" y="3490402"/>
            <a:ext cx="7417035" cy="719137"/>
          </a:xfrm>
        </p:spPr>
        <p:txBody>
          <a:bodyPr/>
          <a:lstStyle/>
          <a:p>
            <a:pPr algn="l"/>
            <a:r>
              <a:rPr lang="en-US" sz="3200" dirty="0"/>
              <a:t>An estimated $20 million will be raised through the 125th Boston Marathon for charities as part of the B.A.A.’s Boston Marathon Official Charity Program and the John Hancock Non-Profit Program</a:t>
            </a:r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200489"/>
            <a:ext cx="8686800" cy="1009315"/>
            <a:chOff x="1065" y="2019"/>
            <a:chExt cx="3856" cy="322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177" y="2019"/>
              <a:ext cx="1928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$20 million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2E8D57C6-2FFF-FC43-A225-734291504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963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29400" cy="719137"/>
          </a:xfrm>
        </p:spPr>
        <p:txBody>
          <a:bodyPr/>
          <a:lstStyle/>
          <a:p>
            <a:pPr algn="l"/>
            <a:r>
              <a:rPr lang="en-US" sz="3200" dirty="0"/>
              <a:t>34 organizations officially participate in the Boston Marathon’s charity program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200489"/>
            <a:ext cx="8686800" cy="1009315"/>
            <a:chOff x="1065" y="2019"/>
            <a:chExt cx="3856" cy="322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824" y="2019"/>
              <a:ext cx="128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34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8D200DBB-1BBF-C642-9C30-77D2EBA95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262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The total prize purse for the 2021 Boston Marathon comes in at nearly $876,500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200489"/>
            <a:ext cx="8686800" cy="1009315"/>
            <a:chOff x="1065" y="2019"/>
            <a:chExt cx="3856" cy="322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452" y="2019"/>
              <a:ext cx="1653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$876,500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2E68F303-8D1A-7A4B-96D9-E174997B4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674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Winners of the men’s and women’s race at the 125th Boston Marathon will pocket $150,000 each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200489"/>
            <a:ext cx="8686800" cy="1009315"/>
            <a:chOff x="1065" y="2019"/>
            <a:chExt cx="3856" cy="322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418" y="2019"/>
              <a:ext cx="1687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$150,000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727F8EF1-7FE6-FB40-A68B-AB114D30D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889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The registration fee for runners to participate in this year’s race is $205 for U.S. residents, $255 for international competitors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655" y="2018"/>
              <a:ext cx="94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$205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A2FB9F75-3868-C94C-8940-08880EB152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804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5814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The 2021 Boston Marathon will feature 23 different sponsors, including the title sponsor John Hancock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858" y="2018"/>
              <a:ext cx="739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23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CDA0530B-3092-DF4A-9B6D-5D0DA5928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035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An estimated 1,000 media members are expected to provide coverage of the race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655" y="2018"/>
              <a:ext cx="94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>
                  <a:solidFill>
                    <a:schemeClr val="bg1"/>
                  </a:solidFill>
                </a:rPr>
                <a:t>1,000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34D8351F-5569-F242-918A-8045FA0E0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4226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The Boston Marathon ranks as the second most covered single-day sporting event, behind only the Super Bowl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219290"/>
            <a:ext cx="8686800" cy="990507"/>
            <a:chOff x="1065" y="2025"/>
            <a:chExt cx="3856" cy="316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858" y="2025"/>
              <a:ext cx="338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2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F9B0649B-C3B6-AB4A-A73D-6925A0548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151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A half million spectators are expected to cheer runners along the course route at the 2021 Boston Marathon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519" y="2018"/>
              <a:ext cx="1078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>
                  <a:solidFill>
                    <a:schemeClr val="bg1"/>
                  </a:solidFill>
                </a:rPr>
                <a:t>500,000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3F12D970-AE67-934D-AB57-535BF4ED5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3089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67904" y="36576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8,500 volunteers will be on hand to help manage the event, performing tasks ranging from providing water to runners throughout the race and awarding prizes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655" y="2018"/>
              <a:ext cx="94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8,500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A5BFBA06-068E-8348-883F-22718F36A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064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20,000 runners will compete in this year’s Boston Marathon, 36% fewer than the number of entrants typically allowed out of precaution due to the pandemic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553" y="2018"/>
              <a:ext cx="1044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20,000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050" name="Picture 2" descr="Boston Marathon - Wikipedia">
            <a:extLst>
              <a:ext uri="{FF2B5EF4-FFF2-40B4-BE49-F238E27FC236}">
                <a16:creationId xmlns:a16="http://schemas.microsoft.com/office/drawing/2014/main" id="{727BDA21-A81C-E14E-8633-AD7C582E8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94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67904" y="36576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100% of Boston Marathon medical volunteers are vaccinated for the 2021 race, along with 95% of all other volunteers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655" y="2018"/>
              <a:ext cx="94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100%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A5BFBA06-068E-8348-883F-22718F36A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3677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21"/>
          <p:cNvGrpSpPr>
            <a:grpSpLocks/>
          </p:cNvGrpSpPr>
          <p:nvPr/>
        </p:nvGrpSpPr>
        <p:grpSpPr bwMode="auto">
          <a:xfrm>
            <a:off x="317027" y="2695398"/>
            <a:ext cx="838199" cy="762000"/>
            <a:chOff x="4195" y="2750"/>
            <a:chExt cx="1134" cy="993"/>
          </a:xfrm>
        </p:grpSpPr>
        <p:grpSp>
          <p:nvGrpSpPr>
            <p:cNvPr id="20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2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5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3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Oval 27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1" name="Rectangle 28"/>
            <p:cNvSpPr>
              <a:spLocks noChangeArrowheads="1"/>
            </p:cNvSpPr>
            <p:nvPr/>
          </p:nvSpPr>
          <p:spPr bwMode="auto">
            <a:xfrm>
              <a:off x="4363" y="2865"/>
              <a:ext cx="771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>
                  <a:solidFill>
                    <a:schemeClr val="bg1"/>
                  </a:solidFill>
                  <a:ea typeface="굴림" charset="-127"/>
                </a:rPr>
                <a:t>1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AutoShape 5"/>
          <p:cNvSpPr>
            <a:spLocks noChangeArrowheads="1"/>
          </p:cNvSpPr>
          <p:nvPr/>
        </p:nvSpPr>
        <p:spPr bwMode="gray">
          <a:xfrm>
            <a:off x="1371600" y="2895600"/>
            <a:ext cx="7315200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What is the name of the organization responsible</a:t>
            </a:r>
          </a:p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for staging the Boston Marathon?</a:t>
            </a:r>
          </a:p>
        </p:txBody>
      </p:sp>
      <p:grpSp>
        <p:nvGrpSpPr>
          <p:cNvPr id="28" name="Group 21"/>
          <p:cNvGrpSpPr>
            <a:grpSpLocks/>
          </p:cNvGrpSpPr>
          <p:nvPr/>
        </p:nvGrpSpPr>
        <p:grpSpPr bwMode="auto">
          <a:xfrm>
            <a:off x="365134" y="3967629"/>
            <a:ext cx="838199" cy="762000"/>
            <a:chOff x="4195" y="2750"/>
            <a:chExt cx="1134" cy="993"/>
          </a:xfrm>
        </p:grpSpPr>
        <p:grpSp>
          <p:nvGrpSpPr>
            <p:cNvPr id="29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31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34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2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Oval 27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4363" y="2865"/>
              <a:ext cx="771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>
                  <a:solidFill>
                    <a:schemeClr val="bg1"/>
                  </a:solidFill>
                  <a:ea typeface="굴림" charset="-127"/>
                </a:rPr>
                <a:t>2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36" name="AutoShape 5"/>
          <p:cNvSpPr>
            <a:spLocks noChangeArrowheads="1"/>
          </p:cNvSpPr>
          <p:nvPr/>
        </p:nvSpPr>
        <p:spPr bwMode="gray">
          <a:xfrm>
            <a:off x="1371601" y="4115266"/>
            <a:ext cx="7315199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What is a “title” sponsorship?</a:t>
            </a:r>
          </a:p>
        </p:txBody>
      </p:sp>
      <p:grpSp>
        <p:nvGrpSpPr>
          <p:cNvPr id="37" name="Group 21"/>
          <p:cNvGrpSpPr>
            <a:grpSpLocks/>
          </p:cNvGrpSpPr>
          <p:nvPr/>
        </p:nvGrpSpPr>
        <p:grpSpPr bwMode="auto">
          <a:xfrm>
            <a:off x="381002" y="5238895"/>
            <a:ext cx="838199" cy="762000"/>
            <a:chOff x="4195" y="2750"/>
            <a:chExt cx="1134" cy="993"/>
          </a:xfrm>
        </p:grpSpPr>
        <p:grpSp>
          <p:nvGrpSpPr>
            <p:cNvPr id="38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40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43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1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Oval 27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9" name="Rectangle 28"/>
            <p:cNvSpPr>
              <a:spLocks noChangeArrowheads="1"/>
            </p:cNvSpPr>
            <p:nvPr/>
          </p:nvSpPr>
          <p:spPr bwMode="auto">
            <a:xfrm>
              <a:off x="4363" y="2865"/>
              <a:ext cx="771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>
                  <a:solidFill>
                    <a:schemeClr val="bg1"/>
                  </a:solidFill>
                  <a:ea typeface="굴림" charset="-127"/>
                </a:rPr>
                <a:t>3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45" name="AutoShape 5"/>
          <p:cNvSpPr>
            <a:spLocks noChangeArrowheads="1"/>
          </p:cNvSpPr>
          <p:nvPr/>
        </p:nvSpPr>
        <p:spPr bwMode="gray">
          <a:xfrm>
            <a:off x="1371601" y="5377634"/>
            <a:ext cx="6324600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What is the name of the company with title sponsorship </a:t>
            </a:r>
          </a:p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rights to this year’s Boston Marathon?  Why do you think </a:t>
            </a:r>
          </a:p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they invest in this particular sports property?</a:t>
            </a:r>
          </a:p>
        </p:txBody>
      </p:sp>
      <p:grpSp>
        <p:nvGrpSpPr>
          <p:cNvPr id="46" name="Group 19"/>
          <p:cNvGrpSpPr>
            <a:grpSpLocks/>
          </p:cNvGrpSpPr>
          <p:nvPr/>
        </p:nvGrpSpPr>
        <p:grpSpPr bwMode="auto">
          <a:xfrm>
            <a:off x="152400" y="1303929"/>
            <a:ext cx="8686800" cy="905876"/>
            <a:chOff x="1065" y="2052"/>
            <a:chExt cx="3856" cy="289"/>
          </a:xfrm>
        </p:grpSpPr>
        <p:grpSp>
          <p:nvGrpSpPr>
            <p:cNvPr id="47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49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0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8" name="Rectangle 27"/>
            <p:cNvSpPr>
              <a:spLocks noChangeArrowheads="1"/>
            </p:cNvSpPr>
            <p:nvPr/>
          </p:nvSpPr>
          <p:spPr bwMode="auto">
            <a:xfrm>
              <a:off x="1200" y="2052"/>
              <a:ext cx="3589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6000" b="1" baseline="-25000" dirty="0">
                  <a:solidFill>
                    <a:schemeClr val="bg1"/>
                  </a:solidFill>
                </a:rPr>
                <a:t>Questions for Class Discussion</a:t>
              </a:r>
              <a:endParaRPr lang="uk-UA" sz="6000" b="1" baseline="-25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0708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21"/>
          <p:cNvGrpSpPr>
            <a:grpSpLocks/>
          </p:cNvGrpSpPr>
          <p:nvPr/>
        </p:nvGrpSpPr>
        <p:grpSpPr bwMode="auto">
          <a:xfrm>
            <a:off x="317027" y="2695398"/>
            <a:ext cx="838199" cy="762000"/>
            <a:chOff x="4195" y="2750"/>
            <a:chExt cx="1134" cy="993"/>
          </a:xfrm>
        </p:grpSpPr>
        <p:grpSp>
          <p:nvGrpSpPr>
            <p:cNvPr id="20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22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25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3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Oval 27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1" name="Rectangle 28"/>
            <p:cNvSpPr>
              <a:spLocks noChangeArrowheads="1"/>
            </p:cNvSpPr>
            <p:nvPr/>
          </p:nvSpPr>
          <p:spPr bwMode="auto">
            <a:xfrm>
              <a:off x="4363" y="2865"/>
              <a:ext cx="771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>
                  <a:solidFill>
                    <a:schemeClr val="bg1"/>
                  </a:solidFill>
                  <a:ea typeface="굴림" charset="-127"/>
                </a:rPr>
                <a:t>4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AutoShape 5"/>
          <p:cNvSpPr>
            <a:spLocks noChangeArrowheads="1"/>
          </p:cNvSpPr>
          <p:nvPr/>
        </p:nvSpPr>
        <p:spPr bwMode="gray">
          <a:xfrm>
            <a:off x="1371601" y="2834137"/>
            <a:ext cx="7315200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What other companies might be interested in sponsoring</a:t>
            </a:r>
          </a:p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the Boston Marathon?  Why?</a:t>
            </a:r>
          </a:p>
        </p:txBody>
      </p:sp>
      <p:grpSp>
        <p:nvGrpSpPr>
          <p:cNvPr id="28" name="Group 21"/>
          <p:cNvGrpSpPr>
            <a:grpSpLocks/>
          </p:cNvGrpSpPr>
          <p:nvPr/>
        </p:nvGrpSpPr>
        <p:grpSpPr bwMode="auto">
          <a:xfrm>
            <a:off x="365134" y="3967629"/>
            <a:ext cx="838199" cy="762000"/>
            <a:chOff x="4195" y="2750"/>
            <a:chExt cx="1134" cy="993"/>
          </a:xfrm>
        </p:grpSpPr>
        <p:grpSp>
          <p:nvGrpSpPr>
            <p:cNvPr id="29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31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34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32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Oval 27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4363" y="2865"/>
              <a:ext cx="771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>
                  <a:solidFill>
                    <a:schemeClr val="bg1"/>
                  </a:solidFill>
                  <a:ea typeface="굴림" charset="-127"/>
                </a:rPr>
                <a:t>5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36" name="AutoShape 5"/>
          <p:cNvSpPr>
            <a:spLocks noChangeArrowheads="1"/>
          </p:cNvSpPr>
          <p:nvPr/>
        </p:nvSpPr>
        <p:spPr bwMode="gray">
          <a:xfrm>
            <a:off x="1371601" y="4115266"/>
            <a:ext cx="7315199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What is economic impact?</a:t>
            </a:r>
          </a:p>
        </p:txBody>
      </p:sp>
      <p:grpSp>
        <p:nvGrpSpPr>
          <p:cNvPr id="37" name="Group 21"/>
          <p:cNvGrpSpPr>
            <a:grpSpLocks/>
          </p:cNvGrpSpPr>
          <p:nvPr/>
        </p:nvGrpSpPr>
        <p:grpSpPr bwMode="auto">
          <a:xfrm>
            <a:off x="381002" y="5238895"/>
            <a:ext cx="838199" cy="762000"/>
            <a:chOff x="4195" y="2750"/>
            <a:chExt cx="1134" cy="993"/>
          </a:xfrm>
        </p:grpSpPr>
        <p:grpSp>
          <p:nvGrpSpPr>
            <p:cNvPr id="38" name="Group 22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40" name="Group 23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43" name="Oval 24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Oval 25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1" name="Oval 26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Oval 27"/>
              <p:cNvSpPr>
                <a:spLocks noChangeArrowheads="1"/>
              </p:cNvSpPr>
              <p:nvPr/>
            </p:nvSpPr>
            <p:spPr bwMode="auto">
              <a:xfrm flipH="1">
                <a:off x="4375" y="2865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9" name="Rectangle 28"/>
            <p:cNvSpPr>
              <a:spLocks noChangeArrowheads="1"/>
            </p:cNvSpPr>
            <p:nvPr/>
          </p:nvSpPr>
          <p:spPr bwMode="auto">
            <a:xfrm>
              <a:off x="4363" y="2865"/>
              <a:ext cx="771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ko-KR" sz="2800" b="1" baseline="-25000" dirty="0">
                  <a:solidFill>
                    <a:schemeClr val="bg1"/>
                  </a:solidFill>
                  <a:ea typeface="굴림" charset="-127"/>
                </a:rPr>
                <a:t>6</a:t>
              </a:r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45" name="AutoShape 5"/>
          <p:cNvSpPr>
            <a:spLocks noChangeArrowheads="1"/>
          </p:cNvSpPr>
          <p:nvPr/>
        </p:nvSpPr>
        <p:spPr bwMode="gray">
          <a:xfrm>
            <a:off x="1371601" y="5377634"/>
            <a:ext cx="6324600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How might major sporting events like the Boston Marathon</a:t>
            </a:r>
          </a:p>
          <a:p>
            <a:pPr latinLnBrk="1"/>
            <a:r>
              <a:rPr kumimoji="1" lang="en-US" altLang="ko-KR" sz="2000" b="1" dirty="0">
                <a:solidFill>
                  <a:schemeClr val="bg2"/>
                </a:solidFill>
                <a:ea typeface="굴림" charset="-127"/>
              </a:rPr>
              <a:t>provide an economic boost to host cities?  </a:t>
            </a:r>
          </a:p>
        </p:txBody>
      </p:sp>
      <p:grpSp>
        <p:nvGrpSpPr>
          <p:cNvPr id="47" name="Group 20"/>
          <p:cNvGrpSpPr>
            <a:grpSpLocks/>
          </p:cNvGrpSpPr>
          <p:nvPr/>
        </p:nvGrpSpPr>
        <p:grpSpPr bwMode="auto">
          <a:xfrm>
            <a:off x="152400" y="1488864"/>
            <a:ext cx="8686800" cy="720939"/>
            <a:chOff x="1065" y="2088"/>
            <a:chExt cx="3856" cy="230"/>
          </a:xfrm>
        </p:grpSpPr>
        <p:sp>
          <p:nvSpPr>
            <p:cNvPr id="49" name="AutoShape 21"/>
            <p:cNvSpPr>
              <a:spLocks noChangeArrowheads="1"/>
            </p:cNvSpPr>
            <p:nvPr/>
          </p:nvSpPr>
          <p:spPr bwMode="auto">
            <a:xfrm>
              <a:off x="1065" y="2088"/>
              <a:ext cx="3856" cy="230"/>
            </a:xfrm>
            <a:prstGeom prst="roundRect">
              <a:avLst>
                <a:gd name="adj" fmla="val 36088"/>
              </a:avLst>
            </a:prstGeom>
            <a:solidFill>
              <a:schemeClr val="accent1"/>
            </a:solidFill>
            <a:ln w="254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" name="AutoShape 22"/>
            <p:cNvSpPr>
              <a:spLocks noChangeArrowheads="1"/>
            </p:cNvSpPr>
            <p:nvPr/>
          </p:nvSpPr>
          <p:spPr bwMode="auto">
            <a:xfrm rot="10800000">
              <a:off x="1080" y="2097"/>
              <a:ext cx="3823" cy="12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00000"/>
                </a:gs>
                <a:gs pos="100000">
                  <a:schemeClr val="accent1">
                    <a:gamma/>
                    <a:tint val="40000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endParaRPr lang="en-US"/>
            </a:p>
          </p:txBody>
        </p:sp>
      </p:grpSp>
      <p:sp>
        <p:nvSpPr>
          <p:cNvPr id="52" name="Rectangle 27">
            <a:extLst>
              <a:ext uri="{FF2B5EF4-FFF2-40B4-BE49-F238E27FC236}">
                <a16:creationId xmlns:a16="http://schemas.microsoft.com/office/drawing/2014/main" id="{6BDCFFAE-B755-4F57-95AA-F110887A8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349" y="1304706"/>
            <a:ext cx="8085302" cy="70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6000" b="1" baseline="-25000" dirty="0">
                <a:solidFill>
                  <a:schemeClr val="bg1"/>
                </a:solidFill>
              </a:rPr>
              <a:t>Questions for Class Discussion</a:t>
            </a:r>
            <a:endParaRPr lang="uk-UA" sz="6000" b="1" baseline="-2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003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2825750"/>
            <a:ext cx="74676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</a:rPr>
              <a:t>WalletHub infographic: https://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</a:rPr>
              <a:t>wallethub.com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</a:rPr>
              <a:t>/blog/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</a:rPr>
              <a:t>boston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</a:rPr>
              <a:t>-marathon-facts/20499/</a:t>
            </a:r>
          </a:p>
          <a:p>
            <a:endParaRPr lang="en-US" sz="20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</a:rPr>
              <a:t>http://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</a:rPr>
              <a:t>running.competitor.com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</a:rPr>
              <a:t>/2013/04/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</a:rPr>
              <a:t>boston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</a:rPr>
              <a:t>-marathon/outkicked-whats-a-boston-marathon-win-worth_69609</a:t>
            </a:r>
          </a:p>
          <a:p>
            <a:endParaRPr lang="en-US" sz="20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hlinkClick r:id="rId3"/>
              </a:rPr>
              <a:t>http://www.bostonmarathonmediaguide.com/infographic/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sz="20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hlinkClick r:id="rId4"/>
              </a:rPr>
              <a:t>https://www.baa.org/125th-boston-marathon-race-day-timeline-resources-and-information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152400" y="1266313"/>
            <a:ext cx="8686800" cy="943490"/>
            <a:chOff x="1065" y="2040"/>
            <a:chExt cx="3856" cy="301"/>
          </a:xfrm>
        </p:grpSpPr>
        <p:grpSp>
          <p:nvGrpSpPr>
            <p:cNvPr id="9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1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27"/>
            <p:cNvSpPr>
              <a:spLocks noChangeArrowheads="1"/>
            </p:cNvSpPr>
            <p:nvPr/>
          </p:nvSpPr>
          <p:spPr bwMode="auto">
            <a:xfrm>
              <a:off x="2553" y="2040"/>
              <a:ext cx="1251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6000" b="1" baseline="-25000">
                  <a:solidFill>
                    <a:schemeClr val="bg1"/>
                  </a:solidFill>
                </a:rPr>
                <a:t>Sources</a:t>
              </a:r>
              <a:endParaRPr lang="uk-UA" sz="6000" b="1" baseline="-25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407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There are 28,612 total entrants in the Virtual 125th Boston Marathon (October 8-10)</a:t>
            </a:r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553" y="2018"/>
              <a:ext cx="1044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28,612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050" name="Picture 2" descr="Boston Marathon - Wikipedia">
            <a:extLst>
              <a:ext uri="{FF2B5EF4-FFF2-40B4-BE49-F238E27FC236}">
                <a16:creationId xmlns:a16="http://schemas.microsoft.com/office/drawing/2014/main" id="{727BDA21-A81C-E14E-8633-AD7C582E8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108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705600" cy="719137"/>
          </a:xfrm>
        </p:spPr>
        <p:txBody>
          <a:bodyPr/>
          <a:lstStyle/>
          <a:p>
            <a:pPr algn="l"/>
            <a:r>
              <a:rPr lang="en-US" sz="3200" dirty="0"/>
              <a:t>Participating runners at this year’s race will be representing 104 different countries around the world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219297"/>
            <a:ext cx="8686800" cy="990508"/>
            <a:chOff x="1065" y="2025"/>
            <a:chExt cx="3856" cy="316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755" y="2025"/>
              <a:ext cx="61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104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65B6C66C-D3B5-1440-B867-E62C4952E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946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An estimated 2.5% of the field cheats to post times fast enough to qualify for the Boston Marathon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722" y="2018"/>
              <a:ext cx="875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>
                  <a:solidFill>
                    <a:schemeClr val="bg1"/>
                  </a:solidFill>
                </a:rPr>
                <a:t>2.5%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18AF7850-1ACC-0E46-B528-A2B84B562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395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67904" y="3733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The 2021 race will be the first in-person Boston Marathon in 910 days, as the 2020 edition was a virtual-only event and this year’s event was postponed due to the pandemic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655" y="2018"/>
              <a:ext cx="94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910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01F1CDF0-7541-454E-924C-09E351D9D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013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733800"/>
            <a:ext cx="6655035" cy="719137"/>
          </a:xfrm>
        </p:spPr>
        <p:txBody>
          <a:bodyPr/>
          <a:lstStyle/>
          <a:p>
            <a:pPr algn="l"/>
            <a:r>
              <a:rPr lang="en-US" sz="2800" dirty="0"/>
              <a:t>The 2021 Boston Marathon is being held in October, marking the first time in event history it will take place outside of its traditional Patriots’ Day date in April</a:t>
            </a:r>
            <a:endParaRPr lang="uk-UA" sz="28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200489"/>
            <a:ext cx="8686800" cy="1009315"/>
            <a:chOff x="1065" y="2019"/>
            <a:chExt cx="3856" cy="322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689" y="2019"/>
              <a:ext cx="1416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1ST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833FB6D9-E16D-9B4E-BB90-4083FC605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62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Each year, an estimated 50 “crashers” (unauthorized runners) will run the entire race at the Boston Marathon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197351"/>
            <a:ext cx="8686800" cy="1012449"/>
            <a:chOff x="1065" y="2018"/>
            <a:chExt cx="3856" cy="323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621" y="2018"/>
              <a:ext cx="976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50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F98E1A6A-F23C-4E40-B03B-0EFA1EBBB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4770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52800"/>
            <a:ext cx="6655035" cy="719137"/>
          </a:xfrm>
        </p:spPr>
        <p:txBody>
          <a:bodyPr/>
          <a:lstStyle/>
          <a:p>
            <a:pPr algn="l"/>
            <a:r>
              <a:rPr lang="en-US" sz="3200" dirty="0"/>
              <a:t>Each year, the Boston Marathon is estimated to create over $200 million in economic impact for the city of Boston and surrounding area</a:t>
            </a:r>
            <a:endParaRPr lang="uk-UA" sz="3200" dirty="0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152400" y="1200489"/>
            <a:ext cx="8686800" cy="1009315"/>
            <a:chOff x="1065" y="2019"/>
            <a:chExt cx="3856" cy="322"/>
          </a:xfrm>
        </p:grpSpPr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00000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177" y="2019"/>
              <a:ext cx="1928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7200" b="1" baseline="-25000" dirty="0">
                  <a:solidFill>
                    <a:schemeClr val="bg1"/>
                  </a:solidFill>
                </a:rPr>
                <a:t>$200 million</a:t>
              </a:r>
              <a:endParaRPr lang="uk-UA" sz="7200" b="1" baseline="-250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Boston Marathon - Wikipedia">
            <a:extLst>
              <a:ext uri="{FF2B5EF4-FFF2-40B4-BE49-F238E27FC236}">
                <a16:creationId xmlns:a16="http://schemas.microsoft.com/office/drawing/2014/main" id="{79D6BDEA-4F55-5B48-8036-8B6007299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74287"/>
            <a:ext cx="1331050" cy="11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95876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4">
      <a:dk1>
        <a:srgbClr val="4D4D4D"/>
      </a:dk1>
      <a:lt1>
        <a:srgbClr val="FFFFFF"/>
      </a:lt1>
      <a:dk2>
        <a:srgbClr val="4D4D4D"/>
      </a:dk2>
      <a:lt2>
        <a:srgbClr val="943232"/>
      </a:lt2>
      <a:accent1>
        <a:srgbClr val="A15C45"/>
      </a:accent1>
      <a:accent2>
        <a:srgbClr val="98AE77"/>
      </a:accent2>
      <a:accent3>
        <a:srgbClr val="FFFFFF"/>
      </a:accent3>
      <a:accent4>
        <a:srgbClr val="404040"/>
      </a:accent4>
      <a:accent5>
        <a:srgbClr val="CDB5B0"/>
      </a:accent5>
      <a:accent6>
        <a:srgbClr val="899D6B"/>
      </a:accent6>
      <a:hlink>
        <a:srgbClr val="4E3E5E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11163C"/>
        </a:lt2>
        <a:accent1>
          <a:srgbClr val="212B53"/>
        </a:accent1>
        <a:accent2>
          <a:srgbClr val="364481"/>
        </a:accent2>
        <a:accent3>
          <a:srgbClr val="FFFFFF"/>
        </a:accent3>
        <a:accent4>
          <a:srgbClr val="404040"/>
        </a:accent4>
        <a:accent5>
          <a:srgbClr val="ABACB3"/>
        </a:accent5>
        <a:accent6>
          <a:srgbClr val="303D74"/>
        </a:accent6>
        <a:hlink>
          <a:srgbClr val="3E498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0D254C"/>
        </a:lt2>
        <a:accent1>
          <a:srgbClr val="1F3F6F"/>
        </a:accent1>
        <a:accent2>
          <a:srgbClr val="3C68A2"/>
        </a:accent2>
        <a:accent3>
          <a:srgbClr val="FFFFFF"/>
        </a:accent3>
        <a:accent4>
          <a:srgbClr val="404040"/>
        </a:accent4>
        <a:accent5>
          <a:srgbClr val="ABAFBB"/>
        </a:accent5>
        <a:accent6>
          <a:srgbClr val="355E92"/>
        </a:accent6>
        <a:hlink>
          <a:srgbClr val="28529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363B45"/>
        </a:lt2>
        <a:accent1>
          <a:srgbClr val="A99D9B"/>
        </a:accent1>
        <a:accent2>
          <a:srgbClr val="565A66"/>
        </a:accent2>
        <a:accent3>
          <a:srgbClr val="FFFFFF"/>
        </a:accent3>
        <a:accent4>
          <a:srgbClr val="404040"/>
        </a:accent4>
        <a:accent5>
          <a:srgbClr val="D1CCCB"/>
        </a:accent5>
        <a:accent6>
          <a:srgbClr val="4D515C"/>
        </a:accent6>
        <a:hlink>
          <a:srgbClr val="92715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40494F"/>
        </a:lt2>
        <a:accent1>
          <a:srgbClr val="6D7D8A"/>
        </a:accent1>
        <a:accent2>
          <a:srgbClr val="A7A7A7"/>
        </a:accent2>
        <a:accent3>
          <a:srgbClr val="FFFFFF"/>
        </a:accent3>
        <a:accent4>
          <a:srgbClr val="404040"/>
        </a:accent4>
        <a:accent5>
          <a:srgbClr val="BABFC4"/>
        </a:accent5>
        <a:accent6>
          <a:srgbClr val="979797"/>
        </a:accent6>
        <a:hlink>
          <a:srgbClr val="82828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454D52"/>
        </a:lt2>
        <a:accent1>
          <a:srgbClr val="7D8B97"/>
        </a:accent1>
        <a:accent2>
          <a:srgbClr val="CBCBCB"/>
        </a:accent2>
        <a:accent3>
          <a:srgbClr val="FFFFFF"/>
        </a:accent3>
        <a:accent4>
          <a:srgbClr val="404040"/>
        </a:accent4>
        <a:accent5>
          <a:srgbClr val="BFC4C9"/>
        </a:accent5>
        <a:accent6>
          <a:srgbClr val="B8B8B8"/>
        </a:accent6>
        <a:hlink>
          <a:srgbClr val="5158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393939"/>
        </a:lt2>
        <a:accent1>
          <a:srgbClr val="858585"/>
        </a:accent1>
        <a:accent2>
          <a:srgbClr val="939393"/>
        </a:accent2>
        <a:accent3>
          <a:srgbClr val="FFFFFF"/>
        </a:accent3>
        <a:accent4>
          <a:srgbClr val="404040"/>
        </a:accent4>
        <a:accent5>
          <a:srgbClr val="C2C2C2"/>
        </a:accent5>
        <a:accent6>
          <a:srgbClr val="858585"/>
        </a:accent6>
        <a:hlink>
          <a:srgbClr val="6969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4D4D4D"/>
        </a:dk2>
        <a:lt2>
          <a:srgbClr val="4F5054"/>
        </a:lt2>
        <a:accent1>
          <a:srgbClr val="7E7F8E"/>
        </a:accent1>
        <a:accent2>
          <a:srgbClr val="C0C1C5"/>
        </a:accent2>
        <a:accent3>
          <a:srgbClr val="FFFFFF"/>
        </a:accent3>
        <a:accent4>
          <a:srgbClr val="404040"/>
        </a:accent4>
        <a:accent5>
          <a:srgbClr val="C0C0C6"/>
        </a:accent5>
        <a:accent6>
          <a:srgbClr val="AEAFB2"/>
        </a:accent6>
        <a:hlink>
          <a:srgbClr val="ACAFB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4D4D4D"/>
        </a:dk2>
        <a:lt2>
          <a:srgbClr val="85978F"/>
        </a:lt2>
        <a:accent1>
          <a:srgbClr val="9DA499"/>
        </a:accent1>
        <a:accent2>
          <a:srgbClr val="A5B9BA"/>
        </a:accent2>
        <a:accent3>
          <a:srgbClr val="FFFFFF"/>
        </a:accent3>
        <a:accent4>
          <a:srgbClr val="404040"/>
        </a:accent4>
        <a:accent5>
          <a:srgbClr val="CCCFCA"/>
        </a:accent5>
        <a:accent6>
          <a:srgbClr val="95A7A8"/>
        </a:accent6>
        <a:hlink>
          <a:srgbClr val="C6CCC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4D4D4D"/>
        </a:dk2>
        <a:lt2>
          <a:srgbClr val="484847"/>
        </a:lt2>
        <a:accent1>
          <a:srgbClr val="7C7C74"/>
        </a:accent1>
        <a:accent2>
          <a:srgbClr val="AFB2AA"/>
        </a:accent2>
        <a:accent3>
          <a:srgbClr val="FFFFFF"/>
        </a:accent3>
        <a:accent4>
          <a:srgbClr val="404040"/>
        </a:accent4>
        <a:accent5>
          <a:srgbClr val="BFBFBC"/>
        </a:accent5>
        <a:accent6>
          <a:srgbClr val="9EA19A"/>
        </a:accent6>
        <a:hlink>
          <a:srgbClr val="D4D2C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4D4D4D"/>
        </a:dk2>
        <a:lt2>
          <a:srgbClr val="18191C"/>
        </a:lt2>
        <a:accent1>
          <a:srgbClr val="1F2229"/>
        </a:accent1>
        <a:accent2>
          <a:srgbClr val="3B4A61"/>
        </a:accent2>
        <a:accent3>
          <a:srgbClr val="FFFFFF"/>
        </a:accent3>
        <a:accent4>
          <a:srgbClr val="404040"/>
        </a:accent4>
        <a:accent5>
          <a:srgbClr val="ABABAC"/>
        </a:accent5>
        <a:accent6>
          <a:srgbClr val="354257"/>
        </a:accent6>
        <a:hlink>
          <a:srgbClr val="718CA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4D4D4D"/>
        </a:dk2>
        <a:lt2>
          <a:srgbClr val="303030"/>
        </a:lt2>
        <a:accent1>
          <a:srgbClr val="C6714B"/>
        </a:accent1>
        <a:accent2>
          <a:srgbClr val="7FC3C3"/>
        </a:accent2>
        <a:accent3>
          <a:srgbClr val="FFFFFF"/>
        </a:accent3>
        <a:accent4>
          <a:srgbClr val="404040"/>
        </a:accent4>
        <a:accent5>
          <a:srgbClr val="DFBBB1"/>
        </a:accent5>
        <a:accent6>
          <a:srgbClr val="72B0B0"/>
        </a:accent6>
        <a:hlink>
          <a:srgbClr val="5D5D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4D4D4D"/>
        </a:dk1>
        <a:lt1>
          <a:srgbClr val="FFFFFF"/>
        </a:lt1>
        <a:dk2>
          <a:srgbClr val="4D4D4D"/>
        </a:dk2>
        <a:lt2>
          <a:srgbClr val="292929"/>
        </a:lt2>
        <a:accent1>
          <a:srgbClr val="4D4D4D"/>
        </a:accent1>
        <a:accent2>
          <a:srgbClr val="808080"/>
        </a:accent2>
        <a:accent3>
          <a:srgbClr val="FFFFFF"/>
        </a:accent3>
        <a:accent4>
          <a:srgbClr val="404040"/>
        </a:accent4>
        <a:accent5>
          <a:srgbClr val="B2B2B2"/>
        </a:accent5>
        <a:accent6>
          <a:srgbClr val="737373"/>
        </a:accent6>
        <a:hlink>
          <a:srgbClr val="96969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4D4D4D"/>
        </a:dk1>
        <a:lt1>
          <a:srgbClr val="FFFFFF"/>
        </a:lt1>
        <a:dk2>
          <a:srgbClr val="4D4D4D"/>
        </a:dk2>
        <a:lt2>
          <a:srgbClr val="BCC3C4"/>
        </a:lt2>
        <a:accent1>
          <a:srgbClr val="DE6900"/>
        </a:accent1>
        <a:accent2>
          <a:srgbClr val="647580"/>
        </a:accent2>
        <a:accent3>
          <a:srgbClr val="FFFFFF"/>
        </a:accent3>
        <a:accent4>
          <a:srgbClr val="404040"/>
        </a:accent4>
        <a:accent5>
          <a:srgbClr val="ECB9AA"/>
        </a:accent5>
        <a:accent6>
          <a:srgbClr val="5A6973"/>
        </a:accent6>
        <a:hlink>
          <a:srgbClr val="93A35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4">
        <a:dk1>
          <a:srgbClr val="4D4D4D"/>
        </a:dk1>
        <a:lt1>
          <a:srgbClr val="FFFFFF"/>
        </a:lt1>
        <a:dk2>
          <a:srgbClr val="4D4D4D"/>
        </a:dk2>
        <a:lt2>
          <a:srgbClr val="943232"/>
        </a:lt2>
        <a:accent1>
          <a:srgbClr val="A15C45"/>
        </a:accent1>
        <a:accent2>
          <a:srgbClr val="98AE77"/>
        </a:accent2>
        <a:accent3>
          <a:srgbClr val="FFFFFF"/>
        </a:accent3>
        <a:accent4>
          <a:srgbClr val="404040"/>
        </a:accent4>
        <a:accent5>
          <a:srgbClr val="CDB5B0"/>
        </a:accent5>
        <a:accent6>
          <a:srgbClr val="899D6B"/>
        </a:accent6>
        <a:hlink>
          <a:srgbClr val="4E3E5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template-17</Template>
  <TotalTime>1398</TotalTime>
  <Words>612</Words>
  <Application>Microsoft Macintosh PowerPoint</Application>
  <PresentationFormat>On-screen Show (4:3)</PresentationFormat>
  <Paragraphs>90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Verdana</vt:lpstr>
      <vt:lpstr>template</vt:lpstr>
      <vt:lpstr>2021 Boston Marathon</vt:lpstr>
      <vt:lpstr>20,000 runners will compete in this year’s Boston Marathon, 36% fewer than the number of entrants typically allowed out of precaution due to the pandemic</vt:lpstr>
      <vt:lpstr>There are 28,612 total entrants in the Virtual 125th Boston Marathon (October 8-10)</vt:lpstr>
      <vt:lpstr>Participating runners at this year’s race will be representing 104 different countries around the world</vt:lpstr>
      <vt:lpstr>An estimated 2.5% of the field cheats to post times fast enough to qualify for the Boston Marathon</vt:lpstr>
      <vt:lpstr>The 2021 race will be the first in-person Boston Marathon in 910 days, as the 2020 edition was a virtual-only event and this year’s event was postponed due to the pandemic</vt:lpstr>
      <vt:lpstr>The 2021 Boston Marathon is being held in October, marking the first time in event history it will take place outside of its traditional Patriots’ Day date in April</vt:lpstr>
      <vt:lpstr>Each year, an estimated 50 “crashers” (unauthorized runners) will run the entire race at the Boston Marathon</vt:lpstr>
      <vt:lpstr>Each year, the Boston Marathon is estimated to create over $200 million in economic impact for the city of Boston and surrounding area</vt:lpstr>
      <vt:lpstr>An estimated $20 million will be raised through the 125th Boston Marathon for charities as part of the B.A.A.’s Boston Marathon Official Charity Program and the John Hancock Non-Profit Program</vt:lpstr>
      <vt:lpstr>34 organizations officially participate in the Boston Marathon’s charity program</vt:lpstr>
      <vt:lpstr>The total prize purse for the 2021 Boston Marathon comes in at nearly $876,500</vt:lpstr>
      <vt:lpstr>Winners of the men’s and women’s race at the 125th Boston Marathon will pocket $150,000 each</vt:lpstr>
      <vt:lpstr>The registration fee for runners to participate in this year’s race is $205 for U.S. residents, $255 for international competitors</vt:lpstr>
      <vt:lpstr>The 2021 Boston Marathon will feature 23 different sponsors, including the title sponsor John Hancock</vt:lpstr>
      <vt:lpstr>An estimated 1,000 media members are expected to provide coverage of the race</vt:lpstr>
      <vt:lpstr>The Boston Marathon ranks as the second most covered single-day sporting event, behind only the Super Bowl</vt:lpstr>
      <vt:lpstr>A half million spectators are expected to cheer runners along the course route at the 2021 Boston Marathon</vt:lpstr>
      <vt:lpstr>8,500 volunteers will be on hand to help manage the event, performing tasks ranging from providing water to runners throughout the race and awarding prizes</vt:lpstr>
      <vt:lpstr>100% of Boston Marathon medical volunteers are vaccinated for the 2021 race, along with 95% of all other volunteers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Boston Marathon</dc:title>
  <dc:creator>Microsoft Office User</dc:creator>
  <cp:lastModifiedBy>Chris Lindauer</cp:lastModifiedBy>
  <cp:revision>15</cp:revision>
  <dcterms:created xsi:type="dcterms:W3CDTF">2017-04-13T17:16:42Z</dcterms:created>
  <dcterms:modified xsi:type="dcterms:W3CDTF">2021-10-11T16:13:17Z</dcterms:modified>
</cp:coreProperties>
</file>