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3" r:id="rId4"/>
    <p:sldId id="286" r:id="rId5"/>
    <p:sldId id="257" r:id="rId6"/>
    <p:sldId id="287" r:id="rId7"/>
    <p:sldId id="258" r:id="rId8"/>
    <p:sldId id="294" r:id="rId9"/>
    <p:sldId id="288" r:id="rId10"/>
    <p:sldId id="278" r:id="rId11"/>
    <p:sldId id="289" r:id="rId12"/>
    <p:sldId id="279" r:id="rId13"/>
    <p:sldId id="290" r:id="rId14"/>
    <p:sldId id="280" r:id="rId15"/>
    <p:sldId id="291" r:id="rId16"/>
    <p:sldId id="281" r:id="rId17"/>
    <p:sldId id="292" r:id="rId18"/>
    <p:sldId id="282" r:id="rId19"/>
    <p:sldId id="295" r:id="rId20"/>
    <p:sldId id="283" r:id="rId21"/>
    <p:sldId id="296" r:id="rId22"/>
    <p:sldId id="260" r:id="rId23"/>
    <p:sldId id="268" r:id="rId24"/>
    <p:sldId id="277" r:id="rId25"/>
    <p:sldId id="261" r:id="rId26"/>
    <p:sldId id="29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914" autoAdjust="0"/>
    <p:restoredTop sz="94660"/>
  </p:normalViewPr>
  <p:slideViewPr>
    <p:cSldViewPr snapToGrid="0">
      <p:cViewPr>
        <p:scale>
          <a:sx n="61" d="100"/>
          <a:sy n="61" d="100"/>
        </p:scale>
        <p:origin x="464" y="4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11/11/2021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11/11/2021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11/11/2021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11/11/2021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11/11/2021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11/11/2021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11/11/2021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11/11/2021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11/11/2021</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11/11/2021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11/11/2021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11/11/2021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11/11/2021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11/11/2021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11/11/2021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11/11/2021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11/11/2021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11/11/2021</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gif"/><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png"/><Relationship Id="rId7" Type="http://schemas.openxmlformats.org/officeDocument/2006/relationships/image" Target="../media/image27.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30.jpg"/><Relationship Id="rId4" Type="http://schemas.openxmlformats.org/officeDocument/2006/relationships/image" Target="../media/image5.png"/><Relationship Id="rId9" Type="http://schemas.openxmlformats.org/officeDocument/2006/relationships/image" Target="../media/image29.jp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7.xml"/><Relationship Id="rId1" Type="http://schemas.openxmlformats.org/officeDocument/2006/relationships/video" Target="https://www.youtube.com/embed/f33JxKVSU-g?feature=oembed" TargetMode="External"/></Relationships>
</file>

<file path=ppt/slides/_rels/slide12.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2.png"/><Relationship Id="rId7" Type="http://schemas.openxmlformats.org/officeDocument/2006/relationships/image" Target="../media/image32.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35.jpg"/><Relationship Id="rId4" Type="http://schemas.openxmlformats.org/officeDocument/2006/relationships/image" Target="../media/image5.png"/><Relationship Id="rId9" Type="http://schemas.openxmlformats.org/officeDocument/2006/relationships/image" Target="../media/image34.jpg"/></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slideLayout" Target="../slideLayouts/slideLayout7.xml"/><Relationship Id="rId1" Type="http://schemas.openxmlformats.org/officeDocument/2006/relationships/video" Target="https://www.youtube.com/embed/eCR696k9GbI?feature=oembed"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38.jpg"/><Relationship Id="rId3" Type="http://schemas.openxmlformats.org/officeDocument/2006/relationships/image" Target="../media/image2.png"/><Relationship Id="rId7" Type="http://schemas.openxmlformats.org/officeDocument/2006/relationships/image" Target="../media/image37.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40.jpg"/><Relationship Id="rId4" Type="http://schemas.openxmlformats.org/officeDocument/2006/relationships/image" Target="../media/image5.png"/><Relationship Id="rId9" Type="http://schemas.openxmlformats.org/officeDocument/2006/relationships/image" Target="../media/image39.jp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slideLayout" Target="../slideLayouts/slideLayout7.xml"/><Relationship Id="rId1" Type="http://schemas.openxmlformats.org/officeDocument/2006/relationships/video" Target="https://www.youtube.com/embed/uWuF9lZV_DU?feature=oembed" TargetMode="External"/></Relationships>
</file>

<file path=ppt/slides/_rels/slide16.xml.rels><?xml version="1.0" encoding="UTF-8" standalone="yes"?>
<Relationships xmlns="http://schemas.openxmlformats.org/package/2006/relationships"><Relationship Id="rId8" Type="http://schemas.openxmlformats.org/officeDocument/2006/relationships/image" Target="../media/image43.jpg"/><Relationship Id="rId3" Type="http://schemas.openxmlformats.org/officeDocument/2006/relationships/image" Target="../media/image2.png"/><Relationship Id="rId7" Type="http://schemas.openxmlformats.org/officeDocument/2006/relationships/image" Target="../media/image42.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45.jpg"/><Relationship Id="rId4" Type="http://schemas.openxmlformats.org/officeDocument/2006/relationships/image" Target="../media/image5.png"/><Relationship Id="rId9" Type="http://schemas.openxmlformats.org/officeDocument/2006/relationships/image" Target="../media/image44.jpg"/></Relationships>
</file>

<file path=ppt/slides/_rels/slide1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slideLayout" Target="../slideLayouts/slideLayout7.xml"/><Relationship Id="rId1" Type="http://schemas.openxmlformats.org/officeDocument/2006/relationships/video" Target="https://www.youtube.com/embed/h5AsZs36TDc?feature=oembed" TargetMode="External"/></Relationships>
</file>

<file path=ppt/slides/_rels/slide18.xml.rels><?xml version="1.0" encoding="UTF-8" standalone="yes"?>
<Relationships xmlns="http://schemas.openxmlformats.org/package/2006/relationships"><Relationship Id="rId8" Type="http://schemas.openxmlformats.org/officeDocument/2006/relationships/image" Target="../media/image48.jpg"/><Relationship Id="rId3" Type="http://schemas.openxmlformats.org/officeDocument/2006/relationships/image" Target="../media/image2.png"/><Relationship Id="rId7" Type="http://schemas.openxmlformats.org/officeDocument/2006/relationships/image" Target="../media/image47.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50.jpg"/><Relationship Id="rId4" Type="http://schemas.openxmlformats.org/officeDocument/2006/relationships/image" Target="../media/image5.png"/><Relationship Id="rId9" Type="http://schemas.openxmlformats.org/officeDocument/2006/relationships/image" Target="../media/image49.jpg"/></Relationships>
</file>

<file path=ppt/slides/_rels/slide1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slideLayout" Target="../slideLayouts/slideLayout7.xml"/><Relationship Id="rId1" Type="http://schemas.openxmlformats.org/officeDocument/2006/relationships/video" Target="https://www.youtube.com/embed/-CZ6-UvKUcE?feature=oembed"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2.png"/><Relationship Id="rId7" Type="http://schemas.openxmlformats.org/officeDocument/2006/relationships/image" Target="../media/image52.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55.jpg"/><Relationship Id="rId4" Type="http://schemas.openxmlformats.org/officeDocument/2006/relationships/image" Target="../media/image5.png"/><Relationship Id="rId9" Type="http://schemas.openxmlformats.org/officeDocument/2006/relationships/image" Target="../media/image54.jpg"/></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slideLayout" Target="../slideLayouts/slideLayout7.xml"/><Relationship Id="rId1" Type="http://schemas.openxmlformats.org/officeDocument/2006/relationships/video" Target="https://www.youtube.com/embed/KfPEt0819l4?feature=oembed" TargetMode="External"/></Relationships>
</file>

<file path=ppt/slides/_rels/slide22.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image" Target="../media/image8.png"/><Relationship Id="rId7"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2.png"/><Relationship Id="rId7"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14.jpg"/><Relationship Id="rId4" Type="http://schemas.openxmlformats.org/officeDocument/2006/relationships/image" Target="../media/image5.png"/><Relationship Id="rId9" Type="http://schemas.openxmlformats.org/officeDocument/2006/relationships/image" Target="../media/image13.jpg"/></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video" Target="https://www.youtube.com/embed/QG2AE_9GLGI?feature=oembed"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17.jpg"/><Relationship Id="rId3" Type="http://schemas.openxmlformats.org/officeDocument/2006/relationships/image" Target="../media/image2.png"/><Relationship Id="rId7" Type="http://schemas.openxmlformats.org/officeDocument/2006/relationships/image" Target="../media/image16.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19.jpg"/><Relationship Id="rId4" Type="http://schemas.openxmlformats.org/officeDocument/2006/relationships/image" Target="../media/image5.png"/><Relationship Id="rId9" Type="http://schemas.openxmlformats.org/officeDocument/2006/relationships/image" Target="../media/image18.jpg"/></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video" Target="https://www.youtube.com/embed/uO_9UvB_3oA?feature=oembed"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2.png"/><Relationship Id="rId7" Type="http://schemas.openxmlformats.org/officeDocument/2006/relationships/image" Target="../media/image21.jp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24.jpg"/><Relationship Id="rId4" Type="http://schemas.openxmlformats.org/officeDocument/2006/relationships/image" Target="../media/image5.png"/><Relationship Id="rId9" Type="http://schemas.openxmlformats.org/officeDocument/2006/relationships/image" Target="../media/image23.jp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video" Target="https://www.youtube.com/embed/Q_2rw-8dUDU?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video" Target="https://www.youtube.com/embed/EpozW-YVO9U?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680322" y="2546733"/>
            <a:ext cx="8144134" cy="1373070"/>
          </a:xfrm>
        </p:spPr>
        <p:txBody>
          <a:bodyPr/>
          <a:lstStyle/>
          <a:p>
            <a:r>
              <a:rPr lang="en-US" sz="6000" b="1" dirty="0"/>
              <a:t>Branding</a:t>
            </a:r>
          </a:p>
        </p:txBody>
      </p:sp>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850255" y="4523512"/>
            <a:ext cx="8144134" cy="1805726"/>
          </a:xfrm>
        </p:spPr>
        <p:txBody>
          <a:bodyPr>
            <a:normAutofit/>
          </a:bodyPr>
          <a:lstStyle/>
          <a:p>
            <a:r>
              <a:rPr lang="en-US" sz="4000" i="1" dirty="0"/>
              <a:t>2021-22 NBA City Edition </a:t>
            </a:r>
          </a:p>
          <a:p>
            <a:r>
              <a:rPr lang="en-US" sz="4000" i="1" dirty="0"/>
              <a:t>Uniform Collections</a:t>
            </a:r>
          </a:p>
          <a:p>
            <a:endParaRPr lang="en-US" i="1" dirty="0"/>
          </a:p>
          <a:p>
            <a:endParaRPr lang="en-US" i="1" dirty="0"/>
          </a:p>
        </p:txBody>
      </p:sp>
      <p:pic>
        <p:nvPicPr>
          <p:cNvPr id="1028" name="Picture 4" descr="Image result for nba logo transparent&quot;">
            <a:extLst>
              <a:ext uri="{FF2B5EF4-FFF2-40B4-BE49-F238E27FC236}">
                <a16:creationId xmlns:a16="http://schemas.microsoft.com/office/drawing/2014/main" id="{29E53C85-2F65-4E9A-806F-C3D5C99455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4033" y="2546733"/>
            <a:ext cx="2594927" cy="176453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040" y="2933833"/>
            <a:ext cx="1899920" cy="99033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3AF05D95-6A0F-42C1-9700-B70B8A5EF5C9}"/>
              </a:ext>
            </a:extLst>
          </p:cNvPr>
          <p:cNvPicPr>
            <a:picLocks noChangeAspect="1"/>
          </p:cNvPicPr>
          <p:nvPr/>
        </p:nvPicPr>
        <p:blipFill>
          <a:blip r:embed="rId4">
            <a:clrChange>
              <a:clrFrom>
                <a:srgbClr val="000000"/>
              </a:clrFrom>
              <a:clrTo>
                <a:srgbClr val="000000">
                  <a:alpha val="0"/>
                </a:srgbClr>
              </a:clrTo>
            </a:clrChange>
          </a:blip>
          <a:stretch>
            <a:fillRect/>
          </a:stretch>
        </p:blipFill>
        <p:spPr>
          <a:xfrm>
            <a:off x="1968680" y="2590948"/>
            <a:ext cx="1700848" cy="1630710"/>
          </a:xfrm>
          <a:prstGeom prst="rect">
            <a:avLst/>
          </a:prstGeom>
        </p:spPr>
      </p:pic>
      <p:pic>
        <p:nvPicPr>
          <p:cNvPr id="8" name="Picture 7" descr="A close up of a logo&#10;&#10;Description automatically generated">
            <a:extLst>
              <a:ext uri="{FF2B5EF4-FFF2-40B4-BE49-F238E27FC236}">
                <a16:creationId xmlns:a16="http://schemas.microsoft.com/office/drawing/2014/main" id="{24F28D22-1E18-4068-9717-2CD1783EA2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16" name="TextBox 15">
            <a:extLst>
              <a:ext uri="{FF2B5EF4-FFF2-40B4-BE49-F238E27FC236}">
                <a16:creationId xmlns:a16="http://schemas.microsoft.com/office/drawing/2014/main" id="{55C9B5F6-6364-43B9-B5C3-80F1678AD081}"/>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4270500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2021-22 Indiana Pacers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224835"/>
          </a:xfrm>
          <a:prstGeom prst="rect">
            <a:avLst/>
          </a:prstGeom>
        </p:spPr>
        <p:txBody>
          <a:bodyPr vert="horz" lIns="91440" tIns="45720" rIns="91440" bIns="45720" rtlCol="0">
            <a:normAutofit lnSpcReduction="10000"/>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lvl="0" indent="-342900" algn="l">
              <a:buFont typeface="Wingdings" panose="05000000000000000000" pitchFamily="2" charset="2"/>
              <a:buChar char="Ø"/>
            </a:pPr>
            <a:r>
              <a:rPr lang="en-US" i="1" dirty="0">
                <a:solidFill>
                  <a:prstClr val="white"/>
                </a:solidFill>
              </a:rPr>
              <a:t>Front and center is the Pacers jersey wordmark from 1987 surrounded by the famous yellow color blocking. More details on the lining and the side paneling pay tribute to the team’s legacy, such as the three ABA championships in the early ’70s and its 2000 Eastern Conference Championship. The shorts include the team’s current logo remixed with the classic look from 1971.</a:t>
            </a:r>
            <a:endPar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19" name="Picture 4" descr="Image result for nba logo transparent&quot;">
            <a:extLst>
              <a:ext uri="{FF2B5EF4-FFF2-40B4-BE49-F238E27FC236}">
                <a16:creationId xmlns:a16="http://schemas.microsoft.com/office/drawing/2014/main" id="{8F60D1D8-6C40-4AF7-8264-553054E659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003CD7BA-0CC5-4A2C-B0F2-EF573AAEB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0588E27D-979F-4A66-8FB2-6228609F19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B14BE715-230F-A74F-97C6-EC34EACECD93}"/>
              </a:ext>
            </a:extLst>
          </p:cNvPr>
          <p:cNvSpPr txBox="1"/>
          <p:nvPr/>
        </p:nvSpPr>
        <p:spPr>
          <a:xfrm>
            <a:off x="5449197" y="6457558"/>
            <a:ext cx="6258172" cy="24622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https://</a:t>
            </a:r>
            <a:r>
              <a:rPr kumimoji="0" lang="en-US" sz="1000" b="0" i="1" u="none" strike="noStrike" kern="1200" cap="none" spc="0" normalizeH="0" baseline="0" noProof="0" dirty="0" err="1">
                <a:ln>
                  <a:noFill/>
                </a:ln>
                <a:solidFill>
                  <a:prstClr val="white"/>
                </a:solidFill>
                <a:effectLst/>
                <a:uLnTx/>
                <a:uFillTx/>
                <a:latin typeface="Trebuchet MS" panose="020B0603020202020204"/>
                <a:ea typeface="+mn-ea"/>
                <a:cs typeface="+mn-cs"/>
              </a:rPr>
              <a:t>news.nike.com</a:t>
            </a: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/news/nike-nba-75th-league-anniversary-city-edition-uniforms-official-images</a:t>
            </a:r>
          </a:p>
        </p:txBody>
      </p:sp>
      <p:pic>
        <p:nvPicPr>
          <p:cNvPr id="5" name="Picture 4" descr="A picture containing yellow&#10;&#10;Description automatically generated">
            <a:extLst>
              <a:ext uri="{FF2B5EF4-FFF2-40B4-BE49-F238E27FC236}">
                <a16:creationId xmlns:a16="http://schemas.microsoft.com/office/drawing/2014/main" id="{98D03250-8A65-4149-A99D-6D9313CDADE3}"/>
              </a:ext>
            </a:extLst>
          </p:cNvPr>
          <p:cNvPicPr>
            <a:picLocks noChangeAspect="1"/>
          </p:cNvPicPr>
          <p:nvPr/>
        </p:nvPicPr>
        <p:blipFill rotWithShape="1">
          <a:blip r:embed="rId7"/>
          <a:srcRect l="14423" b="3225"/>
          <a:stretch/>
        </p:blipFill>
        <p:spPr>
          <a:xfrm>
            <a:off x="8967405" y="3112877"/>
            <a:ext cx="2739689" cy="3265739"/>
          </a:xfrm>
          <a:prstGeom prst="rect">
            <a:avLst/>
          </a:prstGeom>
        </p:spPr>
      </p:pic>
      <p:pic>
        <p:nvPicPr>
          <p:cNvPr id="8" name="Picture 7" descr="A picture containing text, yellow&#10;&#10;Description automatically generated">
            <a:extLst>
              <a:ext uri="{FF2B5EF4-FFF2-40B4-BE49-F238E27FC236}">
                <a16:creationId xmlns:a16="http://schemas.microsoft.com/office/drawing/2014/main" id="{5E5F0344-9523-CC41-BEC6-5766BB124BD7}"/>
              </a:ext>
            </a:extLst>
          </p:cNvPr>
          <p:cNvPicPr>
            <a:picLocks noChangeAspect="1"/>
          </p:cNvPicPr>
          <p:nvPr/>
        </p:nvPicPr>
        <p:blipFill>
          <a:blip r:embed="rId8"/>
          <a:stretch>
            <a:fillRect/>
          </a:stretch>
        </p:blipFill>
        <p:spPr>
          <a:xfrm>
            <a:off x="5429242" y="488844"/>
            <a:ext cx="3397758" cy="3526040"/>
          </a:xfrm>
          <a:prstGeom prst="rect">
            <a:avLst/>
          </a:prstGeom>
        </p:spPr>
      </p:pic>
      <p:pic>
        <p:nvPicPr>
          <p:cNvPr id="10" name="Picture 9" descr="A picture containing several&#10;&#10;Description automatically generated">
            <a:extLst>
              <a:ext uri="{FF2B5EF4-FFF2-40B4-BE49-F238E27FC236}">
                <a16:creationId xmlns:a16="http://schemas.microsoft.com/office/drawing/2014/main" id="{CFD2572E-3901-5F45-9047-F94B24175A98}"/>
              </a:ext>
            </a:extLst>
          </p:cNvPr>
          <p:cNvPicPr>
            <a:picLocks noChangeAspect="1"/>
          </p:cNvPicPr>
          <p:nvPr/>
        </p:nvPicPr>
        <p:blipFill rotWithShape="1">
          <a:blip r:embed="rId9"/>
          <a:srcRect b="34979"/>
          <a:stretch/>
        </p:blipFill>
        <p:spPr>
          <a:xfrm>
            <a:off x="5448569" y="4175751"/>
            <a:ext cx="3387927" cy="2202866"/>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6518CD82-3F35-0240-BEB1-36FE2CB3540D}"/>
              </a:ext>
            </a:extLst>
          </p:cNvPr>
          <p:cNvPicPr>
            <a:picLocks noChangeAspect="1"/>
          </p:cNvPicPr>
          <p:nvPr/>
        </p:nvPicPr>
        <p:blipFill rotWithShape="1">
          <a:blip r:embed="rId10"/>
          <a:srcRect b="9447"/>
          <a:stretch/>
        </p:blipFill>
        <p:spPr>
          <a:xfrm>
            <a:off x="8967405" y="488844"/>
            <a:ext cx="2739689" cy="2480872"/>
          </a:xfrm>
          <a:prstGeom prst="rect">
            <a:avLst/>
          </a:prstGeom>
        </p:spPr>
      </p:pic>
    </p:spTree>
    <p:extLst>
      <p:ext uri="{BB962C8B-B14F-4D97-AF65-F5344CB8AC3E}">
        <p14:creationId xmlns:p14="http://schemas.microsoft.com/office/powerpoint/2010/main" val="1690341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Golden State Warriors Release 2021-2022 City Edition Uniforms">
            <a:hlinkClick r:id="" action="ppaction://media"/>
            <a:extLst>
              <a:ext uri="{FF2B5EF4-FFF2-40B4-BE49-F238E27FC236}">
                <a16:creationId xmlns:a16="http://schemas.microsoft.com/office/drawing/2014/main" id="{C891157D-AC8C-2548-99AB-946803C7D2BF}"/>
              </a:ext>
            </a:extLst>
          </p:cNvPr>
          <p:cNvPicPr>
            <a:picLocks noRot="1" noChangeAspect="1"/>
          </p:cNvPicPr>
          <p:nvPr>
            <a:videoFile r:link="rId1"/>
          </p:nvPr>
        </p:nvPicPr>
        <p:blipFill rotWithShape="1">
          <a:blip r:embed="rId3"/>
          <a:srcRect l="12963" t="12871" r="12963" b="12871"/>
          <a:stretch/>
        </p:blipFill>
        <p:spPr>
          <a:xfrm>
            <a:off x="0" y="0"/>
            <a:ext cx="12192000" cy="6858000"/>
          </a:xfrm>
          <a:prstGeom prst="rect">
            <a:avLst/>
          </a:prstGeom>
        </p:spPr>
      </p:pic>
    </p:spTree>
    <p:extLst>
      <p:ext uri="{BB962C8B-B14F-4D97-AF65-F5344CB8AC3E}">
        <p14:creationId xmlns:p14="http://schemas.microsoft.com/office/powerpoint/2010/main" val="3359614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2021-22 Milwaukee Bucks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224835"/>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lvl="0" indent="-342900" algn="l">
              <a:buFont typeface="Wingdings" panose="05000000000000000000" pitchFamily="2" charset="2"/>
              <a:buChar char="Ø"/>
            </a:pPr>
            <a:r>
              <a:rPr lang="en-US" i="1" dirty="0">
                <a:solidFill>
                  <a:prstClr val="white"/>
                </a:solidFill>
              </a:rPr>
              <a:t>The uniform features green and Lake Michigan blue from the team’s current uniform sets, side panel blocking from 2001, the neckline from the 2010s, and the number set worn by the team during its second championship in 2021. A remixed waistband logo from 1971 is a callback to skyhooks and triple-double averages.</a:t>
            </a:r>
            <a:endPar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19" name="Picture 4" descr="Image result for nba logo transparent&quot;">
            <a:extLst>
              <a:ext uri="{FF2B5EF4-FFF2-40B4-BE49-F238E27FC236}">
                <a16:creationId xmlns:a16="http://schemas.microsoft.com/office/drawing/2014/main" id="{8F60D1D8-6C40-4AF7-8264-553054E659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003CD7BA-0CC5-4A2C-B0F2-EF573AAEB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0588E27D-979F-4A66-8FB2-6228609F19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B14BE715-230F-A74F-97C6-EC34EACECD93}"/>
              </a:ext>
            </a:extLst>
          </p:cNvPr>
          <p:cNvSpPr txBox="1"/>
          <p:nvPr/>
        </p:nvSpPr>
        <p:spPr>
          <a:xfrm>
            <a:off x="5449197" y="6457558"/>
            <a:ext cx="6258172" cy="24622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https://</a:t>
            </a:r>
            <a:r>
              <a:rPr kumimoji="0" lang="en-US" sz="1000" b="0" i="1" u="none" strike="noStrike" kern="1200" cap="none" spc="0" normalizeH="0" baseline="0" noProof="0" dirty="0" err="1">
                <a:ln>
                  <a:noFill/>
                </a:ln>
                <a:solidFill>
                  <a:prstClr val="white"/>
                </a:solidFill>
                <a:effectLst/>
                <a:uLnTx/>
                <a:uFillTx/>
                <a:latin typeface="Trebuchet MS" panose="020B0603020202020204"/>
                <a:ea typeface="+mn-ea"/>
                <a:cs typeface="+mn-cs"/>
              </a:rPr>
              <a:t>news.nike.com</a:t>
            </a: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/news/nike-nba-75th-league-anniversary-city-edition-uniforms-official-images</a:t>
            </a:r>
          </a:p>
        </p:txBody>
      </p:sp>
      <p:pic>
        <p:nvPicPr>
          <p:cNvPr id="23" name="Picture 22">
            <a:extLst>
              <a:ext uri="{FF2B5EF4-FFF2-40B4-BE49-F238E27FC236}">
                <a16:creationId xmlns:a16="http://schemas.microsoft.com/office/drawing/2014/main" id="{1B731402-60F4-AA4A-ABCB-8A698812BD0A}"/>
              </a:ext>
            </a:extLst>
          </p:cNvPr>
          <p:cNvPicPr>
            <a:picLocks noChangeAspect="1"/>
          </p:cNvPicPr>
          <p:nvPr/>
        </p:nvPicPr>
        <p:blipFill>
          <a:blip r:embed="rId7"/>
          <a:stretch>
            <a:fillRect/>
          </a:stretch>
        </p:blipFill>
        <p:spPr>
          <a:xfrm>
            <a:off x="5449197" y="479383"/>
            <a:ext cx="3406817" cy="3542147"/>
          </a:xfrm>
          <a:prstGeom prst="rect">
            <a:avLst/>
          </a:prstGeom>
        </p:spPr>
      </p:pic>
      <p:pic>
        <p:nvPicPr>
          <p:cNvPr id="24" name="Picture 23">
            <a:extLst>
              <a:ext uri="{FF2B5EF4-FFF2-40B4-BE49-F238E27FC236}">
                <a16:creationId xmlns:a16="http://schemas.microsoft.com/office/drawing/2014/main" id="{368DC7C4-2036-4B41-847B-0BED42F842C4}"/>
              </a:ext>
            </a:extLst>
          </p:cNvPr>
          <p:cNvPicPr>
            <a:picLocks noChangeAspect="1"/>
          </p:cNvPicPr>
          <p:nvPr/>
        </p:nvPicPr>
        <p:blipFill rotWithShape="1">
          <a:blip r:embed="rId8"/>
          <a:srcRect b="35340"/>
          <a:stretch/>
        </p:blipFill>
        <p:spPr>
          <a:xfrm>
            <a:off x="5448570" y="4175752"/>
            <a:ext cx="3406817" cy="2202866"/>
          </a:xfrm>
          <a:prstGeom prst="rect">
            <a:avLst/>
          </a:prstGeom>
        </p:spPr>
      </p:pic>
      <p:pic>
        <p:nvPicPr>
          <p:cNvPr id="25" name="Picture 24" descr="A picture containing text, purple, opened&#10;&#10;Description automatically generated">
            <a:extLst>
              <a:ext uri="{FF2B5EF4-FFF2-40B4-BE49-F238E27FC236}">
                <a16:creationId xmlns:a16="http://schemas.microsoft.com/office/drawing/2014/main" id="{820AC771-71B7-A64C-9131-85EB04EC1454}"/>
              </a:ext>
            </a:extLst>
          </p:cNvPr>
          <p:cNvPicPr>
            <a:picLocks noChangeAspect="1"/>
          </p:cNvPicPr>
          <p:nvPr/>
        </p:nvPicPr>
        <p:blipFill rotWithShape="1">
          <a:blip r:embed="rId9"/>
          <a:srcRect t="4285" b="5218"/>
          <a:stretch/>
        </p:blipFill>
        <p:spPr>
          <a:xfrm>
            <a:off x="8965996" y="484674"/>
            <a:ext cx="2741373" cy="2491687"/>
          </a:xfrm>
          <a:prstGeom prst="rect">
            <a:avLst/>
          </a:prstGeom>
        </p:spPr>
      </p:pic>
      <p:pic>
        <p:nvPicPr>
          <p:cNvPr id="26" name="Picture 25" descr="A picture containing text&#10;&#10;Description automatically generated">
            <a:extLst>
              <a:ext uri="{FF2B5EF4-FFF2-40B4-BE49-F238E27FC236}">
                <a16:creationId xmlns:a16="http://schemas.microsoft.com/office/drawing/2014/main" id="{4C4E2ECA-CD20-3144-B509-F7F596F06B6C}"/>
              </a:ext>
            </a:extLst>
          </p:cNvPr>
          <p:cNvPicPr>
            <a:picLocks noChangeAspect="1"/>
          </p:cNvPicPr>
          <p:nvPr/>
        </p:nvPicPr>
        <p:blipFill rotWithShape="1">
          <a:blip r:embed="rId10"/>
          <a:srcRect l="23785" t="10613" r="23850" b="10260"/>
          <a:stretch/>
        </p:blipFill>
        <p:spPr>
          <a:xfrm>
            <a:off x="9239542" y="3139379"/>
            <a:ext cx="2128497" cy="3216322"/>
          </a:xfrm>
          <a:prstGeom prst="rect">
            <a:avLst/>
          </a:prstGeom>
        </p:spPr>
      </p:pic>
    </p:spTree>
    <p:extLst>
      <p:ext uri="{BB962C8B-B14F-4D97-AF65-F5344CB8AC3E}">
        <p14:creationId xmlns:p14="http://schemas.microsoft.com/office/powerpoint/2010/main" val="3295960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San Antonio Spurs Nike 2021-22 NBA City Edition Uniform Reveal">
            <a:hlinkClick r:id="" action="ppaction://media"/>
            <a:extLst>
              <a:ext uri="{FF2B5EF4-FFF2-40B4-BE49-F238E27FC236}">
                <a16:creationId xmlns:a16="http://schemas.microsoft.com/office/drawing/2014/main" id="{6086EC13-A51F-4D40-A575-C4E0F7FA2B8E}"/>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929226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2021-22 Miami Heat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224835"/>
          </a:xfrm>
          <a:prstGeom prst="rect">
            <a:avLst/>
          </a:prstGeom>
        </p:spPr>
        <p:txBody>
          <a:bodyPr vert="horz" lIns="91440" tIns="45720" rIns="91440" bIns="45720" rtlCol="0">
            <a:normAutofit fontScale="85000" lnSpcReduction="10000"/>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lvl="0" indent="-342900" algn="l">
              <a:buFont typeface="Wingdings" panose="05000000000000000000" pitchFamily="2" charset="2"/>
              <a:buChar char="Ø"/>
            </a:pPr>
            <a:r>
              <a:rPr lang="en-US" i="1" dirty="0">
                <a:solidFill>
                  <a:prstClr val="white"/>
                </a:solidFill>
              </a:rPr>
              <a:t>This is a mash-up in the truest sense of the word, comprised of a collage of letters and numbers from the franchise’s most iconic jerseys. The black base is a neutral foundation for the letters pulled from uniform sets like the technicolor Vice Nights jersey, the Miami Floridians jersey and others. Just above the jock tag appears “15 Strong,” referring to the team’s 2006 championship run. Rounding out the uniform is a thin golden stripe that symbolizes the security ropes brought out by arena staff seconds before the thrilling Game 6 shot in 2014.</a:t>
            </a:r>
            <a:endPar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19" name="Picture 4" descr="Image result for nba logo transparent&quot;">
            <a:extLst>
              <a:ext uri="{FF2B5EF4-FFF2-40B4-BE49-F238E27FC236}">
                <a16:creationId xmlns:a16="http://schemas.microsoft.com/office/drawing/2014/main" id="{8F60D1D8-6C40-4AF7-8264-553054E659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003CD7BA-0CC5-4A2C-B0F2-EF573AAEB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0588E27D-979F-4A66-8FB2-6228609F19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B14BE715-230F-A74F-97C6-EC34EACECD93}"/>
              </a:ext>
            </a:extLst>
          </p:cNvPr>
          <p:cNvSpPr txBox="1"/>
          <p:nvPr/>
        </p:nvSpPr>
        <p:spPr>
          <a:xfrm>
            <a:off x="5449197" y="6457558"/>
            <a:ext cx="6258172" cy="24622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https://</a:t>
            </a:r>
            <a:r>
              <a:rPr kumimoji="0" lang="en-US" sz="1000" b="0" i="1" u="none" strike="noStrike" kern="1200" cap="none" spc="0" normalizeH="0" baseline="0" noProof="0" dirty="0" err="1">
                <a:ln>
                  <a:noFill/>
                </a:ln>
                <a:solidFill>
                  <a:prstClr val="white"/>
                </a:solidFill>
                <a:effectLst/>
                <a:uLnTx/>
                <a:uFillTx/>
                <a:latin typeface="Trebuchet MS" panose="020B0603020202020204"/>
                <a:ea typeface="+mn-ea"/>
                <a:cs typeface="+mn-cs"/>
              </a:rPr>
              <a:t>news.nike.com</a:t>
            </a: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/news/nike-nba-75th-league-anniversary-city-edition-uniforms-official-images</a:t>
            </a:r>
          </a:p>
        </p:txBody>
      </p:sp>
      <p:pic>
        <p:nvPicPr>
          <p:cNvPr id="16" name="Picture 15">
            <a:extLst>
              <a:ext uri="{FF2B5EF4-FFF2-40B4-BE49-F238E27FC236}">
                <a16:creationId xmlns:a16="http://schemas.microsoft.com/office/drawing/2014/main" id="{A8925BDA-4451-F940-AC83-3F1186661989}"/>
              </a:ext>
            </a:extLst>
          </p:cNvPr>
          <p:cNvPicPr>
            <a:picLocks noChangeAspect="1"/>
          </p:cNvPicPr>
          <p:nvPr/>
        </p:nvPicPr>
        <p:blipFill rotWithShape="1">
          <a:blip r:embed="rId7"/>
          <a:srcRect l="24481" t="9223" r="25248" b="8910"/>
          <a:stretch/>
        </p:blipFill>
        <p:spPr>
          <a:xfrm>
            <a:off x="9361029" y="3164363"/>
            <a:ext cx="1952989" cy="3180474"/>
          </a:xfrm>
          <a:prstGeom prst="rect">
            <a:avLst/>
          </a:prstGeom>
        </p:spPr>
      </p:pic>
      <p:pic>
        <p:nvPicPr>
          <p:cNvPr id="18" name="Picture 17" descr="A picture containing text&#10;&#10;Description automatically generated">
            <a:extLst>
              <a:ext uri="{FF2B5EF4-FFF2-40B4-BE49-F238E27FC236}">
                <a16:creationId xmlns:a16="http://schemas.microsoft.com/office/drawing/2014/main" id="{81B43B1B-9A51-0240-867E-7F9867BA3C4A}"/>
              </a:ext>
            </a:extLst>
          </p:cNvPr>
          <p:cNvPicPr>
            <a:picLocks noChangeAspect="1"/>
          </p:cNvPicPr>
          <p:nvPr/>
        </p:nvPicPr>
        <p:blipFill rotWithShape="1">
          <a:blip r:embed="rId8"/>
          <a:srcRect b="34595"/>
          <a:stretch/>
        </p:blipFill>
        <p:spPr>
          <a:xfrm>
            <a:off x="5448570" y="4175752"/>
            <a:ext cx="3378077" cy="2202866"/>
          </a:xfrm>
          <a:prstGeom prst="rect">
            <a:avLst/>
          </a:prstGeom>
        </p:spPr>
      </p:pic>
      <p:pic>
        <p:nvPicPr>
          <p:cNvPr id="24" name="Picture 23">
            <a:extLst>
              <a:ext uri="{FF2B5EF4-FFF2-40B4-BE49-F238E27FC236}">
                <a16:creationId xmlns:a16="http://schemas.microsoft.com/office/drawing/2014/main" id="{06A5AB60-F8EF-D940-B470-A89223A48E11}"/>
              </a:ext>
            </a:extLst>
          </p:cNvPr>
          <p:cNvPicPr>
            <a:picLocks noChangeAspect="1"/>
          </p:cNvPicPr>
          <p:nvPr/>
        </p:nvPicPr>
        <p:blipFill>
          <a:blip r:embed="rId9"/>
          <a:stretch>
            <a:fillRect/>
          </a:stretch>
        </p:blipFill>
        <p:spPr>
          <a:xfrm>
            <a:off x="5448570" y="488844"/>
            <a:ext cx="3378077" cy="3526040"/>
          </a:xfrm>
          <a:prstGeom prst="rect">
            <a:avLst/>
          </a:prstGeom>
        </p:spPr>
      </p:pic>
      <p:pic>
        <p:nvPicPr>
          <p:cNvPr id="26" name="Picture 25" descr="A picture containing graphical user interface&#10;&#10;Description automatically generated">
            <a:extLst>
              <a:ext uri="{FF2B5EF4-FFF2-40B4-BE49-F238E27FC236}">
                <a16:creationId xmlns:a16="http://schemas.microsoft.com/office/drawing/2014/main" id="{9549D240-7BD6-D443-B3AE-52D8B5A7A9AE}"/>
              </a:ext>
            </a:extLst>
          </p:cNvPr>
          <p:cNvPicPr>
            <a:picLocks noChangeAspect="1"/>
          </p:cNvPicPr>
          <p:nvPr/>
        </p:nvPicPr>
        <p:blipFill rotWithShape="1">
          <a:blip r:embed="rId10"/>
          <a:srcRect t="6083" b="3363"/>
          <a:stretch/>
        </p:blipFill>
        <p:spPr>
          <a:xfrm>
            <a:off x="8967679" y="488844"/>
            <a:ext cx="2739690" cy="2480872"/>
          </a:xfrm>
          <a:prstGeom prst="rect">
            <a:avLst/>
          </a:prstGeom>
        </p:spPr>
      </p:pic>
    </p:spTree>
    <p:extLst>
      <p:ext uri="{BB962C8B-B14F-4D97-AF65-F5344CB8AC3E}">
        <p14:creationId xmlns:p14="http://schemas.microsoft.com/office/powerpoint/2010/main" val="2407104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2021-22 Kings City Edition Uniform Unveil">
            <a:hlinkClick r:id="" action="ppaction://media"/>
            <a:extLst>
              <a:ext uri="{FF2B5EF4-FFF2-40B4-BE49-F238E27FC236}">
                <a16:creationId xmlns:a16="http://schemas.microsoft.com/office/drawing/2014/main" id="{0EA57473-3B52-C64E-B9C2-490E653B2244}"/>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885225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2021-22 New York Knicks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224835"/>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lvl="0" indent="-342900" algn="l">
              <a:buFont typeface="Wingdings" panose="05000000000000000000" pitchFamily="2" charset="2"/>
              <a:buChar char="Ø"/>
            </a:pPr>
            <a:r>
              <a:rPr lang="en-US" i="1" dirty="0">
                <a:solidFill>
                  <a:prstClr val="white"/>
                </a:solidFill>
              </a:rPr>
              <a:t>The black uniform features orange and blue piping and checkered side panels. A graphic treatment of the team’s world-famous arena is shown on each leg, while the belt buckle boasts the logo that defined the team in the 2000s. The shorts carry retired Knicks numbers along the waistband.</a:t>
            </a:r>
            <a:endPar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19" name="Picture 4" descr="Image result for nba logo transparent&quot;">
            <a:extLst>
              <a:ext uri="{FF2B5EF4-FFF2-40B4-BE49-F238E27FC236}">
                <a16:creationId xmlns:a16="http://schemas.microsoft.com/office/drawing/2014/main" id="{8F60D1D8-6C40-4AF7-8264-553054E659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003CD7BA-0CC5-4A2C-B0F2-EF573AAEB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0588E27D-979F-4A66-8FB2-6228609F19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B14BE715-230F-A74F-97C6-EC34EACECD93}"/>
              </a:ext>
            </a:extLst>
          </p:cNvPr>
          <p:cNvSpPr txBox="1"/>
          <p:nvPr/>
        </p:nvSpPr>
        <p:spPr>
          <a:xfrm>
            <a:off x="5449197" y="6457558"/>
            <a:ext cx="6258172" cy="24622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https://</a:t>
            </a:r>
            <a:r>
              <a:rPr kumimoji="0" lang="en-US" sz="1000" b="0" i="1" u="none" strike="noStrike" kern="1200" cap="none" spc="0" normalizeH="0" baseline="0" noProof="0" dirty="0" err="1">
                <a:ln>
                  <a:noFill/>
                </a:ln>
                <a:solidFill>
                  <a:prstClr val="white"/>
                </a:solidFill>
                <a:effectLst/>
                <a:uLnTx/>
                <a:uFillTx/>
                <a:latin typeface="Trebuchet MS" panose="020B0603020202020204"/>
                <a:ea typeface="+mn-ea"/>
                <a:cs typeface="+mn-cs"/>
              </a:rPr>
              <a:t>news.nike.com</a:t>
            </a: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/news/nike-nba-75th-league-anniversary-city-edition-uniforms-official-images</a:t>
            </a:r>
          </a:p>
        </p:txBody>
      </p:sp>
      <p:pic>
        <p:nvPicPr>
          <p:cNvPr id="5" name="Picture 4" descr="Logo&#10;&#10;Description automatically generated with medium confidence">
            <a:extLst>
              <a:ext uri="{FF2B5EF4-FFF2-40B4-BE49-F238E27FC236}">
                <a16:creationId xmlns:a16="http://schemas.microsoft.com/office/drawing/2014/main" id="{7A947CAE-B8E0-664A-9741-5BB7D3372FCA}"/>
              </a:ext>
            </a:extLst>
          </p:cNvPr>
          <p:cNvPicPr>
            <a:picLocks noChangeAspect="1"/>
          </p:cNvPicPr>
          <p:nvPr/>
        </p:nvPicPr>
        <p:blipFill rotWithShape="1">
          <a:blip r:embed="rId7"/>
          <a:srcRect l="23683" t="11015" r="27350" b="10435"/>
          <a:stretch/>
        </p:blipFill>
        <p:spPr>
          <a:xfrm>
            <a:off x="9463920" y="3256275"/>
            <a:ext cx="1899492" cy="3047062"/>
          </a:xfrm>
          <a:prstGeom prst="rect">
            <a:avLst/>
          </a:prstGeom>
        </p:spPr>
      </p:pic>
      <p:pic>
        <p:nvPicPr>
          <p:cNvPr id="8" name="Picture 7" descr="A picture containing music, indoor, striped&#10;&#10;Description automatically generated">
            <a:extLst>
              <a:ext uri="{FF2B5EF4-FFF2-40B4-BE49-F238E27FC236}">
                <a16:creationId xmlns:a16="http://schemas.microsoft.com/office/drawing/2014/main" id="{1C7DCFD9-0809-9742-8B4C-A1BC31309EB4}"/>
              </a:ext>
            </a:extLst>
          </p:cNvPr>
          <p:cNvPicPr>
            <a:picLocks noChangeAspect="1"/>
          </p:cNvPicPr>
          <p:nvPr/>
        </p:nvPicPr>
        <p:blipFill rotWithShape="1">
          <a:blip r:embed="rId8"/>
          <a:srcRect b="9447"/>
          <a:stretch/>
        </p:blipFill>
        <p:spPr>
          <a:xfrm>
            <a:off x="8967679" y="488844"/>
            <a:ext cx="2739690" cy="2480872"/>
          </a:xfrm>
          <a:prstGeom prst="rect">
            <a:avLst/>
          </a:prstGeom>
        </p:spPr>
      </p:pic>
      <p:pic>
        <p:nvPicPr>
          <p:cNvPr id="10" name="Picture 9" descr="Text&#10;&#10;Description automatically generated">
            <a:extLst>
              <a:ext uri="{FF2B5EF4-FFF2-40B4-BE49-F238E27FC236}">
                <a16:creationId xmlns:a16="http://schemas.microsoft.com/office/drawing/2014/main" id="{5DA7712B-51AE-FF45-AE28-EFA0C2FB6F2A}"/>
              </a:ext>
            </a:extLst>
          </p:cNvPr>
          <p:cNvPicPr>
            <a:picLocks noChangeAspect="1"/>
          </p:cNvPicPr>
          <p:nvPr/>
        </p:nvPicPr>
        <p:blipFill rotWithShape="1">
          <a:blip r:embed="rId9"/>
          <a:srcRect t="14674" b="20115"/>
          <a:stretch/>
        </p:blipFill>
        <p:spPr>
          <a:xfrm>
            <a:off x="5449197" y="4175751"/>
            <a:ext cx="3378078" cy="2202866"/>
          </a:xfrm>
          <a:prstGeom prst="rect">
            <a:avLst/>
          </a:prstGeom>
        </p:spPr>
      </p:pic>
      <p:pic>
        <p:nvPicPr>
          <p:cNvPr id="13" name="Picture 12" descr="A picture containing text, orange&#10;&#10;Description automatically generated">
            <a:extLst>
              <a:ext uri="{FF2B5EF4-FFF2-40B4-BE49-F238E27FC236}">
                <a16:creationId xmlns:a16="http://schemas.microsoft.com/office/drawing/2014/main" id="{D7251F9E-D6E9-3147-83FC-EF0F4A9F2069}"/>
              </a:ext>
            </a:extLst>
          </p:cNvPr>
          <p:cNvPicPr>
            <a:picLocks noChangeAspect="1"/>
          </p:cNvPicPr>
          <p:nvPr/>
        </p:nvPicPr>
        <p:blipFill rotWithShape="1">
          <a:blip r:embed="rId10"/>
          <a:srcRect r="4673"/>
          <a:stretch/>
        </p:blipFill>
        <p:spPr>
          <a:xfrm>
            <a:off x="5449196" y="488844"/>
            <a:ext cx="3377804" cy="3543392"/>
          </a:xfrm>
          <a:prstGeom prst="rect">
            <a:avLst/>
          </a:prstGeom>
        </p:spPr>
      </p:pic>
    </p:spTree>
    <p:extLst>
      <p:ext uri="{BB962C8B-B14F-4D97-AF65-F5344CB8AC3E}">
        <p14:creationId xmlns:p14="http://schemas.microsoft.com/office/powerpoint/2010/main" val="20455496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Atlanta Hawks NIKE 2021-22 NBA City Edition: Moments Mixtape">
            <a:hlinkClick r:id="" action="ppaction://media"/>
            <a:extLst>
              <a:ext uri="{FF2B5EF4-FFF2-40B4-BE49-F238E27FC236}">
                <a16:creationId xmlns:a16="http://schemas.microsoft.com/office/drawing/2014/main" id="{2938105B-BC86-1B45-9DEC-5EECC622F2F7}"/>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179572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2021-22 Oklahoma City Thunder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224835"/>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lvl="0" indent="-342900" algn="l">
              <a:buFont typeface="Wingdings" panose="05000000000000000000" pitchFamily="2" charset="2"/>
              <a:buChar char="Ø"/>
            </a:pPr>
            <a:r>
              <a:rPr lang="en-US" i="1" dirty="0">
                <a:solidFill>
                  <a:prstClr val="white"/>
                </a:solidFill>
              </a:rPr>
              <a:t>Atop a white base, the uniform brings back the vertical lettering from the Thunder’s first alternate uniform, worn from 2012 to 2016. Also returning is the team’s belt buckle graphic from its first practice uniforms. Additionally, the sash detail on the shorts from the 2018-2019 Nike NBA City Edition uniform honors Oklahoma’s indigenous culture.</a:t>
            </a:r>
            <a:endPar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19" name="Picture 4" descr="Image result for nba logo transparent&quot;">
            <a:extLst>
              <a:ext uri="{FF2B5EF4-FFF2-40B4-BE49-F238E27FC236}">
                <a16:creationId xmlns:a16="http://schemas.microsoft.com/office/drawing/2014/main" id="{8F60D1D8-6C40-4AF7-8264-553054E659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003CD7BA-0CC5-4A2C-B0F2-EF573AAEB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0588E27D-979F-4A66-8FB2-6228609F19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B14BE715-230F-A74F-97C6-EC34EACECD93}"/>
              </a:ext>
            </a:extLst>
          </p:cNvPr>
          <p:cNvSpPr txBox="1"/>
          <p:nvPr/>
        </p:nvSpPr>
        <p:spPr>
          <a:xfrm>
            <a:off x="5449197" y="6457558"/>
            <a:ext cx="6258172" cy="24622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https://</a:t>
            </a:r>
            <a:r>
              <a:rPr kumimoji="0" lang="en-US" sz="1000" b="0" i="1" u="none" strike="noStrike" kern="1200" cap="none" spc="0" normalizeH="0" baseline="0" noProof="0" dirty="0" err="1">
                <a:ln>
                  <a:noFill/>
                </a:ln>
                <a:solidFill>
                  <a:prstClr val="white"/>
                </a:solidFill>
                <a:effectLst/>
                <a:uLnTx/>
                <a:uFillTx/>
                <a:latin typeface="Trebuchet MS" panose="020B0603020202020204"/>
                <a:ea typeface="+mn-ea"/>
                <a:cs typeface="+mn-cs"/>
              </a:rPr>
              <a:t>news.nike.com</a:t>
            </a: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/news/nike-nba-75th-league-anniversary-city-edition-uniforms-official-images</a:t>
            </a:r>
          </a:p>
        </p:txBody>
      </p:sp>
      <p:pic>
        <p:nvPicPr>
          <p:cNvPr id="5" name="Picture 4" descr="A picture containing indoor&#10;&#10;Description automatically generated">
            <a:extLst>
              <a:ext uri="{FF2B5EF4-FFF2-40B4-BE49-F238E27FC236}">
                <a16:creationId xmlns:a16="http://schemas.microsoft.com/office/drawing/2014/main" id="{D5E400E4-988E-3F49-BE24-FC6AECCDB5B3}"/>
              </a:ext>
            </a:extLst>
          </p:cNvPr>
          <p:cNvPicPr>
            <a:picLocks noChangeAspect="1"/>
          </p:cNvPicPr>
          <p:nvPr/>
        </p:nvPicPr>
        <p:blipFill rotWithShape="1">
          <a:blip r:embed="rId7"/>
          <a:srcRect t="9101"/>
          <a:stretch/>
        </p:blipFill>
        <p:spPr>
          <a:xfrm>
            <a:off x="8967679" y="479382"/>
            <a:ext cx="2739690" cy="2490333"/>
          </a:xfrm>
          <a:prstGeom prst="rect">
            <a:avLst/>
          </a:prstGeom>
        </p:spPr>
      </p:pic>
      <p:pic>
        <p:nvPicPr>
          <p:cNvPr id="8" name="Picture 7">
            <a:extLst>
              <a:ext uri="{FF2B5EF4-FFF2-40B4-BE49-F238E27FC236}">
                <a16:creationId xmlns:a16="http://schemas.microsoft.com/office/drawing/2014/main" id="{28E9D9BF-1910-A34D-AF23-B34DA49B4AD0}"/>
              </a:ext>
            </a:extLst>
          </p:cNvPr>
          <p:cNvPicPr>
            <a:picLocks noChangeAspect="1"/>
          </p:cNvPicPr>
          <p:nvPr/>
        </p:nvPicPr>
        <p:blipFill rotWithShape="1">
          <a:blip r:embed="rId8"/>
          <a:srcRect l="5581" r="11422" b="1889"/>
          <a:stretch/>
        </p:blipFill>
        <p:spPr>
          <a:xfrm>
            <a:off x="8967680" y="3130583"/>
            <a:ext cx="2739689" cy="3248034"/>
          </a:xfrm>
          <a:prstGeom prst="rect">
            <a:avLst/>
          </a:prstGeom>
        </p:spPr>
      </p:pic>
      <p:pic>
        <p:nvPicPr>
          <p:cNvPr id="10" name="Picture 9" descr="A close up of a logo&#10;&#10;Description automatically generated with medium confidence">
            <a:extLst>
              <a:ext uri="{FF2B5EF4-FFF2-40B4-BE49-F238E27FC236}">
                <a16:creationId xmlns:a16="http://schemas.microsoft.com/office/drawing/2014/main" id="{4820F2A4-445B-FD44-AD1F-0FA6B0AF7498}"/>
              </a:ext>
            </a:extLst>
          </p:cNvPr>
          <p:cNvPicPr>
            <a:picLocks noChangeAspect="1"/>
          </p:cNvPicPr>
          <p:nvPr/>
        </p:nvPicPr>
        <p:blipFill rotWithShape="1">
          <a:blip r:embed="rId9"/>
          <a:srcRect b="34966"/>
          <a:stretch/>
        </p:blipFill>
        <p:spPr>
          <a:xfrm>
            <a:off x="5448570" y="4175752"/>
            <a:ext cx="3387247" cy="2202866"/>
          </a:xfrm>
          <a:prstGeom prst="rect">
            <a:avLst/>
          </a:prstGeom>
        </p:spPr>
      </p:pic>
      <p:pic>
        <p:nvPicPr>
          <p:cNvPr id="13" name="Picture 12" descr="A picture containing clothing, indoor&#10;&#10;Description automatically generated">
            <a:extLst>
              <a:ext uri="{FF2B5EF4-FFF2-40B4-BE49-F238E27FC236}">
                <a16:creationId xmlns:a16="http://schemas.microsoft.com/office/drawing/2014/main" id="{DB666B1B-D22A-7444-9593-157F55EACA80}"/>
              </a:ext>
            </a:extLst>
          </p:cNvPr>
          <p:cNvPicPr>
            <a:picLocks noChangeAspect="1"/>
          </p:cNvPicPr>
          <p:nvPr/>
        </p:nvPicPr>
        <p:blipFill>
          <a:blip r:embed="rId10"/>
          <a:stretch>
            <a:fillRect/>
          </a:stretch>
        </p:blipFill>
        <p:spPr>
          <a:xfrm>
            <a:off x="5434184" y="488844"/>
            <a:ext cx="3407295" cy="3526040"/>
          </a:xfrm>
          <a:prstGeom prst="rect">
            <a:avLst/>
          </a:prstGeom>
        </p:spPr>
      </p:pic>
    </p:spTree>
    <p:extLst>
      <p:ext uri="{BB962C8B-B14F-4D97-AF65-F5344CB8AC3E}">
        <p14:creationId xmlns:p14="http://schemas.microsoft.com/office/powerpoint/2010/main" val="1287596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descr="Timberwolves Reveal 2021-22 City Edition Uniform">
            <a:hlinkClick r:id="" action="ppaction://media"/>
            <a:extLst>
              <a:ext uri="{FF2B5EF4-FFF2-40B4-BE49-F238E27FC236}">
                <a16:creationId xmlns:a16="http://schemas.microsoft.com/office/drawing/2014/main" id="{2B08092B-0F01-1B46-8B96-FBD86AB1AAE3}"/>
              </a:ext>
            </a:extLst>
          </p:cNvPr>
          <p:cNvPicPr>
            <a:picLocks noRot="1" noChangeAspect="1"/>
          </p:cNvPicPr>
          <p:nvPr>
            <a:videoFile r:link="rId1"/>
          </p:nvPr>
        </p:nvPicPr>
        <p:blipFill>
          <a:blip r:embed="rId3"/>
          <a:stretch>
            <a:fillRect/>
          </a:stretch>
        </p:blipFill>
        <p:spPr>
          <a:xfrm>
            <a:off x="0" y="-15240"/>
            <a:ext cx="12192000" cy="6873240"/>
          </a:xfrm>
          <a:prstGeom prst="rect">
            <a:avLst/>
          </a:prstGeom>
        </p:spPr>
      </p:pic>
    </p:spTree>
    <p:extLst>
      <p:ext uri="{BB962C8B-B14F-4D97-AF65-F5344CB8AC3E}">
        <p14:creationId xmlns:p14="http://schemas.microsoft.com/office/powerpoint/2010/main" val="838114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44AD07A-A369-48B1-9476-EF07FAA53E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13" name="Rectangle 12">
              <a:extLst>
                <a:ext uri="{FF2B5EF4-FFF2-40B4-BE49-F238E27FC236}">
                  <a16:creationId xmlns:a16="http://schemas.microsoft.com/office/drawing/2014/main" id="{991086F0-AE3D-4C86-99DE-229098348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1F7B0F45-4E18-41D4-BB54-F35403C51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16" name="Rectangle 15">
            <a:extLst>
              <a:ext uri="{FF2B5EF4-FFF2-40B4-BE49-F238E27FC236}">
                <a16:creationId xmlns:a16="http://schemas.microsoft.com/office/drawing/2014/main" id="{B8F31EF5-7BFE-42A8-A874-E14D5DD46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8129873"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690908" y="4710483"/>
            <a:ext cx="7284680" cy="940240"/>
          </a:xfrm>
        </p:spPr>
        <p:txBody>
          <a:bodyPr>
            <a:normAutofit/>
          </a:bodyPr>
          <a:lstStyle/>
          <a:p>
            <a:r>
              <a:rPr lang="en-US" sz="4800" dirty="0"/>
              <a:t>NBA Branding</a:t>
            </a:r>
          </a:p>
        </p:txBody>
      </p:sp>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690908" y="5650118"/>
            <a:ext cx="7295335" cy="406566"/>
          </a:xfrm>
        </p:spPr>
        <p:txBody>
          <a:bodyPr>
            <a:normAutofit/>
          </a:bodyPr>
          <a:lstStyle/>
          <a:p>
            <a:r>
              <a:rPr lang="en-US" sz="1800" i="1" dirty="0"/>
              <a:t>2021-22 NBA Uniform Collections</a:t>
            </a:r>
          </a:p>
        </p:txBody>
      </p:sp>
      <p:sp>
        <p:nvSpPr>
          <p:cNvPr id="18" name="Rectangle 17">
            <a:extLst>
              <a:ext uri="{FF2B5EF4-FFF2-40B4-BE49-F238E27FC236}">
                <a16:creationId xmlns:a16="http://schemas.microsoft.com/office/drawing/2014/main" id="{565ED392-7278-4AAA-BC0F-C47497DBC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3503" y="4557357"/>
            <a:ext cx="3925907"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0" name="Rectangle 19">
            <a:extLst>
              <a:ext uri="{FF2B5EF4-FFF2-40B4-BE49-F238E27FC236}">
                <a16:creationId xmlns:a16="http://schemas.microsoft.com/office/drawing/2014/main" id="{CBBB09EE-90EA-4D35-B0FF-63B6EE97C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6" y="6210130"/>
            <a:ext cx="8119287" cy="2759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80C677B7-3768-43DD-955D-D2BE3B84E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84159" y="6210130"/>
            <a:ext cx="3918428"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AF0A062-8FF5-4AEF-A500-7502B07F048B}"/>
              </a:ext>
            </a:extLst>
          </p:cNvPr>
          <p:cNvSpPr/>
          <p:nvPr/>
        </p:nvSpPr>
        <p:spPr>
          <a:xfrm>
            <a:off x="433988" y="365744"/>
            <a:ext cx="11317672" cy="3785652"/>
          </a:xfrm>
          <a:prstGeom prst="rect">
            <a:avLst/>
          </a:prstGeom>
        </p:spPr>
        <p:txBody>
          <a:bodyPr wrap="square">
            <a:spAutoFit/>
          </a:bodyPr>
          <a:lstStyle/>
          <a:p>
            <a:r>
              <a:rPr lang="en-US" sz="2000" dirty="0"/>
              <a:t>Nike introduced the NBA City Edition uniforms when they became the NBA’s official partner in 2017 (replacing adidas), designed to (according to the brand) “represent insights and emotion from the court to the upper deck to the cities’ streets, in pursuit of a unique way to capture each team and its city in a way that respects the past and present of the clubs while also positioning them for the future.”</a:t>
            </a:r>
          </a:p>
          <a:p>
            <a:endParaRPr lang="en-US" sz="2000" dirty="0"/>
          </a:p>
          <a:p>
            <a:r>
              <a:rPr lang="en-US" sz="2000" dirty="0"/>
              <a:t>The concept was, not surprisingly, incredibly popular with fans.  This season, fans will see EVERY team in the league offering new city-themed uniforms.  According to the league, each 2021-22 Nike NBA City Edition team uniform “represents the ultimate basketball moments mixtape.” The NBA also released the NBA Diamond Album, which tells the history of the league and each team, showcasing the NBA uniform behind every iconic NBA moment.  The collection was released in conjunction with all the promotional activity surrounding the NBA’s 75</a:t>
            </a:r>
            <a:r>
              <a:rPr lang="en-US" sz="2000" baseline="30000" dirty="0"/>
              <a:t>th</a:t>
            </a:r>
            <a:r>
              <a:rPr lang="en-US" sz="2000" dirty="0"/>
              <a:t> Anniversary celebration.  </a:t>
            </a:r>
          </a:p>
        </p:txBody>
      </p:sp>
      <p:pic>
        <p:nvPicPr>
          <p:cNvPr id="23" name="Picture 4" descr="Image result for nba logo transparent&quot;">
            <a:extLst>
              <a:ext uri="{FF2B5EF4-FFF2-40B4-BE49-F238E27FC236}">
                <a16:creationId xmlns:a16="http://schemas.microsoft.com/office/drawing/2014/main" id="{C12BA862-085B-4E79-A82C-31C876AA278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147" y="4928012"/>
            <a:ext cx="1338526" cy="910189"/>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2" descr="Image result for nike swoosh transparent white&quot;">
            <a:extLst>
              <a:ext uri="{FF2B5EF4-FFF2-40B4-BE49-F238E27FC236}">
                <a16:creationId xmlns:a16="http://schemas.microsoft.com/office/drawing/2014/main" id="{089419FA-B3DB-41B4-95B3-D070885C1B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1444" y="4754260"/>
            <a:ext cx="828100" cy="431647"/>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Jordan Logo Jumpman Nike transparent PNG - StickPNG">
            <a:extLst>
              <a:ext uri="{FF2B5EF4-FFF2-40B4-BE49-F238E27FC236}">
                <a16:creationId xmlns:a16="http://schemas.microsoft.com/office/drawing/2014/main" id="{32155589-C941-44D1-9806-150678E4123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94841" y="5438873"/>
            <a:ext cx="705775" cy="70577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6" descr="A close up of a logo&#10;&#10;Description automatically generated">
            <a:extLst>
              <a:ext uri="{FF2B5EF4-FFF2-40B4-BE49-F238E27FC236}">
                <a16:creationId xmlns:a16="http://schemas.microsoft.com/office/drawing/2014/main" id="{9956C09D-C5E6-421C-8136-F9D7929C6E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28" name="TextBox 27">
            <a:extLst>
              <a:ext uri="{FF2B5EF4-FFF2-40B4-BE49-F238E27FC236}">
                <a16:creationId xmlns:a16="http://schemas.microsoft.com/office/drawing/2014/main" id="{4B8D4C10-7765-41A2-B41D-884E608FB2BF}"/>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16480983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2021-22 Washington Wizards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224835"/>
          </a:xfrm>
          <a:prstGeom prst="rect">
            <a:avLst/>
          </a:prstGeom>
        </p:spPr>
        <p:txBody>
          <a:bodyPr vert="horz" lIns="91440" tIns="45720" rIns="91440" bIns="45720" rtlCol="0">
            <a:normAutofit fontScale="92500" lnSpcReduction="20000"/>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lvl="0" indent="-342900" algn="l">
              <a:buFont typeface="Wingdings" panose="05000000000000000000" pitchFamily="2" charset="2"/>
              <a:buChar char="Ø"/>
            </a:pPr>
            <a:r>
              <a:rPr lang="en-US" i="1" dirty="0">
                <a:solidFill>
                  <a:prstClr val="white"/>
                </a:solidFill>
              </a:rPr>
              <a:t>The red stripes on the blue base are a tribute to the classic Bullets uniforms from the ’60s and ’70s, especially from center Wes Unseld’s exceptional ’68 season, when he won both league MVP and Rookie of the Year honors. Below the red belt, the shorts feature a wide red panel on each side, a detail also brought back from the late ’60s. The “Washington” wordmark across the chest is a remixed take on the jerseys that highlighted the team’s inspiring playoff run during the 2016-17 season.</a:t>
            </a:r>
            <a:endParaRPr kumimoji="0" lang="en-US" sz="2000"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19" name="Picture 4" descr="Image result for nba logo transparent&quot;">
            <a:extLst>
              <a:ext uri="{FF2B5EF4-FFF2-40B4-BE49-F238E27FC236}">
                <a16:creationId xmlns:a16="http://schemas.microsoft.com/office/drawing/2014/main" id="{8F60D1D8-6C40-4AF7-8264-553054E659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003CD7BA-0CC5-4A2C-B0F2-EF573AAEB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0588E27D-979F-4A66-8FB2-6228609F19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B14BE715-230F-A74F-97C6-EC34EACECD93}"/>
              </a:ext>
            </a:extLst>
          </p:cNvPr>
          <p:cNvSpPr txBox="1"/>
          <p:nvPr/>
        </p:nvSpPr>
        <p:spPr>
          <a:xfrm>
            <a:off x="5449197" y="6457558"/>
            <a:ext cx="6258172" cy="24622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https://</a:t>
            </a:r>
            <a:r>
              <a:rPr kumimoji="0" lang="en-US" sz="1000" b="0" i="1" u="none" strike="noStrike" kern="1200" cap="none" spc="0" normalizeH="0" baseline="0" noProof="0" dirty="0" err="1">
                <a:ln>
                  <a:noFill/>
                </a:ln>
                <a:solidFill>
                  <a:prstClr val="white"/>
                </a:solidFill>
                <a:effectLst/>
                <a:uLnTx/>
                <a:uFillTx/>
                <a:latin typeface="Trebuchet MS" panose="020B0603020202020204"/>
                <a:ea typeface="+mn-ea"/>
                <a:cs typeface="+mn-cs"/>
              </a:rPr>
              <a:t>news.nike.com</a:t>
            </a:r>
            <a:r>
              <a:rPr kumimoji="0" lang="en-US" sz="1000" b="0" i="1" u="none" strike="noStrike" kern="1200" cap="none" spc="0" normalizeH="0" baseline="0" noProof="0" dirty="0">
                <a:ln>
                  <a:noFill/>
                </a:ln>
                <a:solidFill>
                  <a:prstClr val="white"/>
                </a:solidFill>
                <a:effectLst/>
                <a:uLnTx/>
                <a:uFillTx/>
                <a:latin typeface="Trebuchet MS" panose="020B0603020202020204"/>
                <a:ea typeface="+mn-ea"/>
                <a:cs typeface="+mn-cs"/>
              </a:rPr>
              <a:t>/news/nike-nba-75th-league-anniversary-city-edition-uniforms-official-images</a:t>
            </a:r>
          </a:p>
        </p:txBody>
      </p:sp>
      <p:pic>
        <p:nvPicPr>
          <p:cNvPr id="5" name="Picture 4" descr="A picture containing company name&#10;&#10;Description automatically generated">
            <a:extLst>
              <a:ext uri="{FF2B5EF4-FFF2-40B4-BE49-F238E27FC236}">
                <a16:creationId xmlns:a16="http://schemas.microsoft.com/office/drawing/2014/main" id="{343E48CF-265F-8643-8204-EB14E6AEB9D2}"/>
              </a:ext>
            </a:extLst>
          </p:cNvPr>
          <p:cNvPicPr>
            <a:picLocks noChangeAspect="1"/>
          </p:cNvPicPr>
          <p:nvPr/>
        </p:nvPicPr>
        <p:blipFill rotWithShape="1">
          <a:blip r:embed="rId7"/>
          <a:srcRect l="23025" t="9235" r="16099" b="9564"/>
          <a:stretch/>
        </p:blipFill>
        <p:spPr>
          <a:xfrm>
            <a:off x="5984037" y="485184"/>
            <a:ext cx="2643474" cy="3526040"/>
          </a:xfrm>
          <a:prstGeom prst="rect">
            <a:avLst/>
          </a:prstGeom>
        </p:spPr>
      </p:pic>
      <p:pic>
        <p:nvPicPr>
          <p:cNvPr id="8" name="Picture 7" descr="Logo&#10;&#10;Description automatically generated">
            <a:extLst>
              <a:ext uri="{FF2B5EF4-FFF2-40B4-BE49-F238E27FC236}">
                <a16:creationId xmlns:a16="http://schemas.microsoft.com/office/drawing/2014/main" id="{602FAE2E-6A76-7841-AE90-93FED889ABA2}"/>
              </a:ext>
            </a:extLst>
          </p:cNvPr>
          <p:cNvPicPr>
            <a:picLocks noChangeAspect="1"/>
          </p:cNvPicPr>
          <p:nvPr/>
        </p:nvPicPr>
        <p:blipFill>
          <a:blip r:embed="rId8"/>
          <a:stretch>
            <a:fillRect/>
          </a:stretch>
        </p:blipFill>
        <p:spPr>
          <a:xfrm>
            <a:off x="6022626" y="4175751"/>
            <a:ext cx="2206526" cy="2206526"/>
          </a:xfrm>
          <a:prstGeom prst="rect">
            <a:avLst/>
          </a:prstGeom>
        </p:spPr>
      </p:pic>
      <p:pic>
        <p:nvPicPr>
          <p:cNvPr id="10" name="Picture 9" descr="A picture containing red&#10;&#10;Description automatically generated">
            <a:extLst>
              <a:ext uri="{FF2B5EF4-FFF2-40B4-BE49-F238E27FC236}">
                <a16:creationId xmlns:a16="http://schemas.microsoft.com/office/drawing/2014/main" id="{96437EA9-D93E-504D-A22A-F539393DAA0A}"/>
              </a:ext>
            </a:extLst>
          </p:cNvPr>
          <p:cNvPicPr>
            <a:picLocks noChangeAspect="1"/>
          </p:cNvPicPr>
          <p:nvPr/>
        </p:nvPicPr>
        <p:blipFill>
          <a:blip r:embed="rId9"/>
          <a:stretch>
            <a:fillRect/>
          </a:stretch>
        </p:blipFill>
        <p:spPr>
          <a:xfrm>
            <a:off x="9056169" y="479383"/>
            <a:ext cx="2651200" cy="2651200"/>
          </a:xfrm>
          <a:prstGeom prst="rect">
            <a:avLst/>
          </a:prstGeom>
        </p:spPr>
      </p:pic>
      <p:pic>
        <p:nvPicPr>
          <p:cNvPr id="13" name="Picture 12" descr="A picture containing red, blue, close&#10;&#10;Description automatically generated">
            <a:extLst>
              <a:ext uri="{FF2B5EF4-FFF2-40B4-BE49-F238E27FC236}">
                <a16:creationId xmlns:a16="http://schemas.microsoft.com/office/drawing/2014/main" id="{71802726-93B9-934F-AAE3-5B860B2F77DC}"/>
              </a:ext>
            </a:extLst>
          </p:cNvPr>
          <p:cNvPicPr>
            <a:picLocks noChangeAspect="1"/>
          </p:cNvPicPr>
          <p:nvPr/>
        </p:nvPicPr>
        <p:blipFill>
          <a:blip r:embed="rId10"/>
          <a:stretch>
            <a:fillRect/>
          </a:stretch>
        </p:blipFill>
        <p:spPr>
          <a:xfrm>
            <a:off x="8967680" y="3402748"/>
            <a:ext cx="2739689" cy="2739689"/>
          </a:xfrm>
          <a:prstGeom prst="rect">
            <a:avLst/>
          </a:prstGeom>
        </p:spPr>
      </p:pic>
    </p:spTree>
    <p:extLst>
      <p:ext uri="{BB962C8B-B14F-4D97-AF65-F5344CB8AC3E}">
        <p14:creationId xmlns:p14="http://schemas.microsoft.com/office/powerpoint/2010/main" val="35052081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descr="Denver Nuggets Reveal 2021-22 City Edition Mixtape Jersey">
            <a:hlinkClick r:id="" action="ppaction://media"/>
            <a:extLst>
              <a:ext uri="{FF2B5EF4-FFF2-40B4-BE49-F238E27FC236}">
                <a16:creationId xmlns:a16="http://schemas.microsoft.com/office/drawing/2014/main" id="{5180D6F2-0E13-7645-A3FF-919F72252196}"/>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237382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44AD07A-A369-48B1-9476-EF07FAA53E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13" name="Rectangle 12">
              <a:extLst>
                <a:ext uri="{FF2B5EF4-FFF2-40B4-BE49-F238E27FC236}">
                  <a16:creationId xmlns:a16="http://schemas.microsoft.com/office/drawing/2014/main" id="{991086F0-AE3D-4C86-99DE-229098348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 name="Picture 13">
              <a:extLst>
                <a:ext uri="{FF2B5EF4-FFF2-40B4-BE49-F238E27FC236}">
                  <a16:creationId xmlns:a16="http://schemas.microsoft.com/office/drawing/2014/main" id="{1F7B0F45-4E18-41D4-BB54-F35403C51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16" name="Rectangle 15">
            <a:extLst>
              <a:ext uri="{FF2B5EF4-FFF2-40B4-BE49-F238E27FC236}">
                <a16:creationId xmlns:a16="http://schemas.microsoft.com/office/drawing/2014/main" id="{B8F31EF5-7BFE-42A8-A874-E14D5DD46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8129873"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709655" y="5127485"/>
            <a:ext cx="7284680" cy="940240"/>
          </a:xfrm>
        </p:spPr>
        <p:txBody>
          <a:bodyPr>
            <a:normAutofit fontScale="90000"/>
          </a:bodyPr>
          <a:lstStyle/>
          <a:p>
            <a:r>
              <a:rPr lang="en-US" sz="4800" dirty="0"/>
              <a:t>NBA Marketing &amp; Branding Discussion</a:t>
            </a:r>
          </a:p>
        </p:txBody>
      </p:sp>
      <p:sp>
        <p:nvSpPr>
          <p:cNvPr id="18" name="Rectangle 17">
            <a:extLst>
              <a:ext uri="{FF2B5EF4-FFF2-40B4-BE49-F238E27FC236}">
                <a16:creationId xmlns:a16="http://schemas.microsoft.com/office/drawing/2014/main" id="{565ED392-7278-4AAA-BC0F-C47497DBC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3503" y="4557357"/>
            <a:ext cx="3925907"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0" name="Rectangle 19">
            <a:extLst>
              <a:ext uri="{FF2B5EF4-FFF2-40B4-BE49-F238E27FC236}">
                <a16:creationId xmlns:a16="http://schemas.microsoft.com/office/drawing/2014/main" id="{CBBB09EE-90EA-4D35-B0FF-63B6EE97C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6" y="6210130"/>
            <a:ext cx="8119287" cy="2759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2" name="Rectangle 21">
            <a:extLst>
              <a:ext uri="{FF2B5EF4-FFF2-40B4-BE49-F238E27FC236}">
                <a16:creationId xmlns:a16="http://schemas.microsoft.com/office/drawing/2014/main" id="{80C677B7-3768-43DD-955D-D2BE3B84E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84159" y="6210130"/>
            <a:ext cx="3918428"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9" name="Title 1">
            <a:extLst>
              <a:ext uri="{FF2B5EF4-FFF2-40B4-BE49-F238E27FC236}">
                <a16:creationId xmlns:a16="http://schemas.microsoft.com/office/drawing/2014/main" id="{D9C85063-EAB8-4A4C-AFDE-1C1A8B52264D}"/>
              </a:ext>
            </a:extLst>
          </p:cNvPr>
          <p:cNvSpPr txBox="1">
            <a:spLocks/>
          </p:cNvSpPr>
          <p:nvPr/>
        </p:nvSpPr>
        <p:spPr>
          <a:xfrm>
            <a:off x="240316" y="170190"/>
            <a:ext cx="11687344" cy="4256203"/>
          </a:xfrm>
          <a:prstGeom prst="rect">
            <a:avLst/>
          </a:prstGeom>
        </p:spPr>
        <p:txBody>
          <a:bodyPr vert="horz" lIns="91440" tIns="45720" rIns="91440" bIns="45720" rtlCol="0" anchor="b">
            <a:normAutofit lnSpcReduction="10000"/>
          </a:bodyPr>
          <a:lstStyle>
            <a:lvl1pPr algn="r"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914400" lvl="0" indent="-914400" algn="l">
              <a:buFontTx/>
              <a:buAutoNum type="arabicParenR"/>
              <a:defRPr/>
            </a:pPr>
            <a:r>
              <a:rPr lang="en-US" sz="2400" dirty="0">
                <a:solidFill>
                  <a:prstClr val="white"/>
                </a:solidFill>
              </a:rPr>
              <a:t>What is a brand?  Is the NBA a brand?  Nike?  Jordan?  Can a city be a brand?</a:t>
            </a: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r>
              <a:rPr lang="en-US" sz="2400" dirty="0">
                <a:solidFill>
                  <a:prstClr val="white"/>
                </a:solidFill>
                <a:latin typeface="Trebuchet MS" panose="020B0603020202020204"/>
              </a:rPr>
              <a:t>Why is branding important to NBA teams?  To Nike and Jordan Brand?</a:t>
            </a: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endParaRPr lang="en-US" sz="2400" dirty="0">
              <a:solidFill>
                <a:prstClr val="white"/>
              </a:solidFill>
              <a:latin typeface="Trebuchet MS" panose="020B0603020202020204"/>
            </a:endParaRP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r>
              <a:rPr lang="en-US" sz="2400" dirty="0">
                <a:solidFill>
                  <a:prstClr val="white"/>
                </a:solidFill>
                <a:latin typeface="Trebuchet MS" panose="020B0603020202020204"/>
              </a:rPr>
              <a:t>How has the partnership with Nike helped the NBA from a branding and marketing perspective? </a:t>
            </a: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How might the different uniform variations help NBA teams to sell more merchandise?  How might Nike and Jordan Brand benefit from an increase in jersey sales?</a:t>
            </a: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endParaRPr lang="en-US" sz="2400" dirty="0">
              <a:solidFill>
                <a:prstClr val="white"/>
              </a:solidFill>
              <a:latin typeface="Trebuchet MS" panose="020B0603020202020204"/>
            </a:endParaRPr>
          </a:p>
          <a:p>
            <a:pPr marL="914400" marR="0" lvl="0" indent="-914400" algn="l" defTabSz="914400" rtl="0" eaLnBrk="1" fontAlgn="auto" latinLnBrk="0" hangingPunct="1">
              <a:lnSpc>
                <a:spcPct val="90000"/>
              </a:lnSpc>
              <a:spcBef>
                <a:spcPct val="0"/>
              </a:spcBef>
              <a:spcAft>
                <a:spcPts val="0"/>
              </a:spcAft>
              <a:buClrTx/>
              <a:buSzTx/>
              <a:buFontTx/>
              <a:buAutoNum type="arabicParenR"/>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Why do you think teams offer city-themed uniforms that pay tribute the communities in which they play? </a:t>
            </a:r>
          </a:p>
        </p:txBody>
      </p:sp>
      <p:pic>
        <p:nvPicPr>
          <p:cNvPr id="21" name="Picture 4" descr="Image result for nba logo transparent&quot;">
            <a:extLst>
              <a:ext uri="{FF2B5EF4-FFF2-40B4-BE49-F238E27FC236}">
                <a16:creationId xmlns:a16="http://schemas.microsoft.com/office/drawing/2014/main" id="{201465CA-5D47-48C1-88D2-2C5659DDF4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147" y="4928012"/>
            <a:ext cx="1338526" cy="9101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Image result for nike swoosh transparent white&quot;">
            <a:extLst>
              <a:ext uri="{FF2B5EF4-FFF2-40B4-BE49-F238E27FC236}">
                <a16:creationId xmlns:a16="http://schemas.microsoft.com/office/drawing/2014/main" id="{5ABCA6E0-773A-4AEB-B75A-B5FEDCCB48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1444" y="4754260"/>
            <a:ext cx="828100" cy="43164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Jordan Logo Jumpman Nike transparent PNG - StickPNG">
            <a:extLst>
              <a:ext uri="{FF2B5EF4-FFF2-40B4-BE49-F238E27FC236}">
                <a16:creationId xmlns:a16="http://schemas.microsoft.com/office/drawing/2014/main" id="{6A1C262E-3D36-49A2-B8CD-577C9C952B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94841" y="5438873"/>
            <a:ext cx="705775" cy="7057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close up of a logo&#10;&#10;Description automatically generated">
            <a:extLst>
              <a:ext uri="{FF2B5EF4-FFF2-40B4-BE49-F238E27FC236}">
                <a16:creationId xmlns:a16="http://schemas.microsoft.com/office/drawing/2014/main" id="{D07C1BD1-DD56-44B9-979E-F3AA8C31C28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26" name="TextBox 25">
            <a:extLst>
              <a:ext uri="{FF2B5EF4-FFF2-40B4-BE49-F238E27FC236}">
                <a16:creationId xmlns:a16="http://schemas.microsoft.com/office/drawing/2014/main" id="{A2DA2D83-698C-4677-A6CC-699FDB81E52E}"/>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19440252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44AD07A-A369-48B1-9476-EF07FAA53E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13" name="Rectangle 12">
              <a:extLst>
                <a:ext uri="{FF2B5EF4-FFF2-40B4-BE49-F238E27FC236}">
                  <a16:creationId xmlns:a16="http://schemas.microsoft.com/office/drawing/2014/main" id="{991086F0-AE3D-4C86-99DE-229098348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 name="Picture 13">
              <a:extLst>
                <a:ext uri="{FF2B5EF4-FFF2-40B4-BE49-F238E27FC236}">
                  <a16:creationId xmlns:a16="http://schemas.microsoft.com/office/drawing/2014/main" id="{1F7B0F45-4E18-41D4-BB54-F35403C51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16" name="Rectangle 15">
            <a:extLst>
              <a:ext uri="{FF2B5EF4-FFF2-40B4-BE49-F238E27FC236}">
                <a16:creationId xmlns:a16="http://schemas.microsoft.com/office/drawing/2014/main" id="{B8F31EF5-7BFE-42A8-A874-E14D5DD46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8129873"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709655" y="5127485"/>
            <a:ext cx="7284680" cy="940240"/>
          </a:xfrm>
        </p:spPr>
        <p:txBody>
          <a:bodyPr>
            <a:normAutofit fontScale="90000"/>
          </a:bodyPr>
          <a:lstStyle/>
          <a:p>
            <a:r>
              <a:rPr lang="en-US" sz="4800" dirty="0"/>
              <a:t>NBA Marketing &amp; Branding Discussion</a:t>
            </a:r>
          </a:p>
        </p:txBody>
      </p:sp>
      <p:sp>
        <p:nvSpPr>
          <p:cNvPr id="18" name="Rectangle 17">
            <a:extLst>
              <a:ext uri="{FF2B5EF4-FFF2-40B4-BE49-F238E27FC236}">
                <a16:creationId xmlns:a16="http://schemas.microsoft.com/office/drawing/2014/main" id="{565ED392-7278-4AAA-BC0F-C47497DBC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3503" y="4557357"/>
            <a:ext cx="3925907"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20" name="Rectangle 19">
            <a:extLst>
              <a:ext uri="{FF2B5EF4-FFF2-40B4-BE49-F238E27FC236}">
                <a16:creationId xmlns:a16="http://schemas.microsoft.com/office/drawing/2014/main" id="{CBBB09EE-90EA-4D35-B0FF-63B6EE97C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6" y="6210130"/>
            <a:ext cx="8119287" cy="2759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2" name="Rectangle 21">
            <a:extLst>
              <a:ext uri="{FF2B5EF4-FFF2-40B4-BE49-F238E27FC236}">
                <a16:creationId xmlns:a16="http://schemas.microsoft.com/office/drawing/2014/main" id="{80C677B7-3768-43DD-955D-D2BE3B84E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84159" y="6210130"/>
            <a:ext cx="3918428"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9" name="Title 1">
            <a:extLst>
              <a:ext uri="{FF2B5EF4-FFF2-40B4-BE49-F238E27FC236}">
                <a16:creationId xmlns:a16="http://schemas.microsoft.com/office/drawing/2014/main" id="{D9C85063-EAB8-4A4C-AFDE-1C1A8B52264D}"/>
              </a:ext>
            </a:extLst>
          </p:cNvPr>
          <p:cNvSpPr txBox="1">
            <a:spLocks/>
          </p:cNvSpPr>
          <p:nvPr/>
        </p:nvSpPr>
        <p:spPr>
          <a:xfrm>
            <a:off x="315589" y="579010"/>
            <a:ext cx="10673395" cy="4406070"/>
          </a:xfrm>
          <a:prstGeom prst="rect">
            <a:avLst/>
          </a:prstGeom>
        </p:spPr>
        <p:txBody>
          <a:bodyPr vert="horz" lIns="91440" tIns="45720" rIns="91440" bIns="45720" rtlCol="0" anchor="b">
            <a:normAutofit/>
          </a:bodyPr>
          <a:lstStyle>
            <a:lvl1pPr algn="r" defTabSz="914400" rtl="0" eaLnBrk="1" latinLnBrk="0" hangingPunct="1">
              <a:lnSpc>
                <a:spcPct val="90000"/>
              </a:lnSpc>
              <a:spcBef>
                <a:spcPct val="0"/>
              </a:spcBef>
              <a:buNone/>
              <a:defRPr sz="5400" kern="1200">
                <a:solidFill>
                  <a:schemeClr val="tx1"/>
                </a:solidFill>
                <a:latin typeface="+mj-lt"/>
                <a:ea typeface="+mj-ea"/>
                <a:cs typeface="+mj-cs"/>
              </a:defRPr>
            </a:lvl1pPr>
          </a:lstStyle>
          <a:p>
            <a:pPr lvl="0" algn="l"/>
            <a:endParaRPr lang="en-US" sz="2400" dirty="0">
              <a:solidFill>
                <a:prstClr val="white"/>
              </a:solidFill>
            </a:endParaRPr>
          </a:p>
          <a:p>
            <a:pPr marL="914400" lvl="0" indent="-914400" algn="l">
              <a:buFontTx/>
              <a:buAutoNum type="arabicParenR" startAt="6"/>
            </a:pPr>
            <a:r>
              <a:rPr lang="en-US" sz="2400" dirty="0">
                <a:solidFill>
                  <a:prstClr val="white"/>
                </a:solidFill>
              </a:rPr>
              <a:t>What is licensing?</a:t>
            </a:r>
          </a:p>
          <a:p>
            <a:pPr marL="914400" lvl="0" indent="-914400" algn="l">
              <a:buFontTx/>
              <a:buAutoNum type="arabicParenR" startAt="6"/>
            </a:pPr>
            <a:endParaRPr lang="en-US" sz="2400" dirty="0">
              <a:solidFill>
                <a:prstClr val="white"/>
              </a:solidFill>
            </a:endParaRPr>
          </a:p>
          <a:p>
            <a:pPr marL="914400" lvl="0" indent="-914400" algn="l">
              <a:buFontTx/>
              <a:buAutoNum type="arabicParenR" startAt="6"/>
            </a:pPr>
            <a:r>
              <a:rPr lang="en-US" sz="2400" dirty="0">
                <a:solidFill>
                  <a:prstClr val="white"/>
                </a:solidFill>
              </a:rPr>
              <a:t>In this case, who is the licensee, Nike and Jordan Brand or the NBA?  Who is the licensee?</a:t>
            </a:r>
          </a:p>
          <a:p>
            <a:pPr marL="914400" lvl="0" indent="-914400" algn="l">
              <a:buFontTx/>
              <a:buAutoNum type="arabicParenR" startAt="6"/>
            </a:pPr>
            <a:endParaRPr lang="en-US" sz="2400" dirty="0">
              <a:solidFill>
                <a:prstClr val="white"/>
              </a:solidFill>
            </a:endParaRPr>
          </a:p>
          <a:p>
            <a:pPr marL="914400" lvl="0" indent="-914400" algn="l">
              <a:buFontTx/>
              <a:buAutoNum type="arabicParenR" startAt="6"/>
            </a:pPr>
            <a:r>
              <a:rPr lang="en-US" sz="2400" dirty="0">
                <a:solidFill>
                  <a:prstClr val="white"/>
                </a:solidFill>
              </a:rPr>
              <a:t>What is sponsorship?</a:t>
            </a:r>
          </a:p>
          <a:p>
            <a:pPr marL="914400" lvl="0" indent="-914400" algn="l">
              <a:buFontTx/>
              <a:buAutoNum type="arabicParenR" startAt="6"/>
            </a:pPr>
            <a:endParaRPr lang="en-US" sz="2400" dirty="0">
              <a:solidFill>
                <a:prstClr val="white"/>
              </a:solidFill>
            </a:endParaRPr>
          </a:p>
          <a:p>
            <a:pPr marL="914400" lvl="0" indent="-914400" algn="l">
              <a:buFontTx/>
              <a:buAutoNum type="arabicParenR" startAt="6"/>
            </a:pPr>
            <a:r>
              <a:rPr lang="en-US" sz="2400" dirty="0">
                <a:solidFill>
                  <a:prstClr val="white"/>
                </a:solidFill>
              </a:rPr>
              <a:t>The league allows teams to sell advertising on the jerseys in the form a small 2” by 2” patch, displaying the sponsor’s logo.  How might special edition jerseys help add value for those corporate partners?  Why is that important?  What do you think teams are doing to help generate exposure for their jersey partners?</a:t>
            </a:r>
          </a:p>
          <a:p>
            <a:pPr marL="914400" lvl="0" indent="-914400" algn="l">
              <a:buFontTx/>
              <a:buAutoNum type="arabicParenR" startAt="6"/>
            </a:pPr>
            <a:endParaRPr lang="en-US" sz="2400" dirty="0">
              <a:solidFill>
                <a:prstClr val="white"/>
              </a:solidFill>
            </a:endParaRPr>
          </a:p>
          <a:p>
            <a:pPr marL="914400" lvl="0" indent="-914400" algn="l">
              <a:buFontTx/>
              <a:buAutoNum type="arabicParenR" startAt="6"/>
            </a:pPr>
            <a:endParaRPr lang="en-US" sz="2400" dirty="0">
              <a:solidFill>
                <a:prstClr val="white"/>
              </a:solidFill>
            </a:endParaRPr>
          </a:p>
        </p:txBody>
      </p:sp>
      <p:pic>
        <p:nvPicPr>
          <p:cNvPr id="21" name="Picture 4" descr="Image result for nba logo transparent&quot;">
            <a:extLst>
              <a:ext uri="{FF2B5EF4-FFF2-40B4-BE49-F238E27FC236}">
                <a16:creationId xmlns:a16="http://schemas.microsoft.com/office/drawing/2014/main" id="{9023AFA2-FD65-42AB-8D9C-B84151F36C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147" y="4928012"/>
            <a:ext cx="1338526" cy="9101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Image result for nike swoosh transparent white&quot;">
            <a:extLst>
              <a:ext uri="{FF2B5EF4-FFF2-40B4-BE49-F238E27FC236}">
                <a16:creationId xmlns:a16="http://schemas.microsoft.com/office/drawing/2014/main" id="{DA4D9551-19F0-4EE6-B033-ED635EB2DF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1444" y="4754260"/>
            <a:ext cx="828100" cy="43164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Jordan Logo Jumpman Nike transparent PNG - StickPNG">
            <a:extLst>
              <a:ext uri="{FF2B5EF4-FFF2-40B4-BE49-F238E27FC236}">
                <a16:creationId xmlns:a16="http://schemas.microsoft.com/office/drawing/2014/main" id="{A2DD43A8-DB2C-4584-A903-D3557C19D1C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94841" y="5438873"/>
            <a:ext cx="705775" cy="7057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close up of a logo&#10;&#10;Description automatically generated">
            <a:extLst>
              <a:ext uri="{FF2B5EF4-FFF2-40B4-BE49-F238E27FC236}">
                <a16:creationId xmlns:a16="http://schemas.microsoft.com/office/drawing/2014/main" id="{2255E83C-2FB3-4981-A42A-23468D1E0A2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26" name="TextBox 25">
            <a:extLst>
              <a:ext uri="{FF2B5EF4-FFF2-40B4-BE49-F238E27FC236}">
                <a16:creationId xmlns:a16="http://schemas.microsoft.com/office/drawing/2014/main" id="{ABC84696-18FE-47A7-B196-ECEA8693F5D0}"/>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853249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E44AD07A-A369-48B1-9476-EF07FAA53E6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76" y="0"/>
            <a:ext cx="12192000" cy="6858001"/>
            <a:chOff x="-3176" y="0"/>
            <a:chExt cx="12192000" cy="6858001"/>
          </a:xfrm>
        </p:grpSpPr>
        <p:sp useBgFill="1">
          <p:nvSpPr>
            <p:cNvPr id="13" name="Rectangle 12">
              <a:extLst>
                <a:ext uri="{FF2B5EF4-FFF2-40B4-BE49-F238E27FC236}">
                  <a16:creationId xmlns:a16="http://schemas.microsoft.com/office/drawing/2014/main" id="{991086F0-AE3D-4C86-99DE-2290983485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0"/>
              <a:ext cx="12188824"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 name="Picture 13">
              <a:extLst>
                <a:ext uri="{FF2B5EF4-FFF2-40B4-BE49-F238E27FC236}">
                  <a16:creationId xmlns:a16="http://schemas.microsoft.com/office/drawing/2014/main" id="{1F7B0F45-4E18-41D4-BB54-F35403C51B0C}"/>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3176" y="0"/>
              <a:ext cx="12192000" cy="6858000"/>
            </a:xfrm>
            <a:prstGeom prst="rect">
              <a:avLst/>
            </a:prstGeom>
          </p:spPr>
        </p:pic>
      </p:grpSp>
      <p:sp>
        <p:nvSpPr>
          <p:cNvPr id="16" name="Rectangle 15">
            <a:extLst>
              <a:ext uri="{FF2B5EF4-FFF2-40B4-BE49-F238E27FC236}">
                <a16:creationId xmlns:a16="http://schemas.microsoft.com/office/drawing/2014/main" id="{B8F31EF5-7BFE-42A8-A874-E14D5DD46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a:off x="0" y="4557357"/>
            <a:ext cx="8129873" cy="1660332"/>
          </a:xfrm>
          <a:prstGeom prst="rect">
            <a:avLst/>
          </a:prstGeom>
          <a:solidFill>
            <a:schemeClr val="bg1">
              <a:lumMod val="95000"/>
              <a:lumOff val="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709655" y="5127485"/>
            <a:ext cx="7284680" cy="940240"/>
          </a:xfrm>
        </p:spPr>
        <p:txBody>
          <a:bodyPr>
            <a:normAutofit fontScale="90000"/>
          </a:bodyPr>
          <a:lstStyle/>
          <a:p>
            <a:r>
              <a:rPr lang="en-US" sz="4800" dirty="0"/>
              <a:t>NBA Marketing &amp; Branding Discussion</a:t>
            </a:r>
          </a:p>
        </p:txBody>
      </p:sp>
      <p:sp>
        <p:nvSpPr>
          <p:cNvPr id="18" name="Rectangle 17">
            <a:extLst>
              <a:ext uri="{FF2B5EF4-FFF2-40B4-BE49-F238E27FC236}">
                <a16:creationId xmlns:a16="http://schemas.microsoft.com/office/drawing/2014/main" id="{565ED392-7278-4AAA-BC0F-C47497DBCA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73503" y="4557357"/>
            <a:ext cx="3925907"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0" name="Rectangle 19">
            <a:extLst>
              <a:ext uri="{FF2B5EF4-FFF2-40B4-BE49-F238E27FC236}">
                <a16:creationId xmlns:a16="http://schemas.microsoft.com/office/drawing/2014/main" id="{CBBB09EE-90EA-4D35-B0FF-63B6EE97CF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586" y="6210130"/>
            <a:ext cx="8119287" cy="27594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2" name="Rectangle 21">
            <a:extLst>
              <a:ext uri="{FF2B5EF4-FFF2-40B4-BE49-F238E27FC236}">
                <a16:creationId xmlns:a16="http://schemas.microsoft.com/office/drawing/2014/main" id="{80C677B7-3768-43DD-955D-D2BE3B84EB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284159" y="6210130"/>
            <a:ext cx="3918428" cy="275942"/>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9" name="Title 1">
            <a:extLst>
              <a:ext uri="{FF2B5EF4-FFF2-40B4-BE49-F238E27FC236}">
                <a16:creationId xmlns:a16="http://schemas.microsoft.com/office/drawing/2014/main" id="{D9C85063-EAB8-4A4C-AFDE-1C1A8B52264D}"/>
              </a:ext>
            </a:extLst>
          </p:cNvPr>
          <p:cNvSpPr txBox="1">
            <a:spLocks/>
          </p:cNvSpPr>
          <p:nvPr/>
        </p:nvSpPr>
        <p:spPr>
          <a:xfrm>
            <a:off x="347395" y="691286"/>
            <a:ext cx="10673395" cy="4406070"/>
          </a:xfrm>
          <a:prstGeom prst="rect">
            <a:avLst/>
          </a:prstGeom>
        </p:spPr>
        <p:txBody>
          <a:bodyPr vert="horz" lIns="91440" tIns="45720" rIns="91440" bIns="45720" rtlCol="0" anchor="b">
            <a:normAutofit/>
          </a:bodyPr>
          <a:lstStyle>
            <a:lvl1pPr algn="r" defTabSz="914400" rtl="0" eaLnBrk="1" latinLnBrk="0" hangingPunct="1">
              <a:lnSpc>
                <a:spcPct val="90000"/>
              </a:lnSpc>
              <a:spcBef>
                <a:spcPct val="0"/>
              </a:spcBef>
              <a:buNone/>
              <a:defRPr sz="5400" kern="1200">
                <a:solidFill>
                  <a:schemeClr val="tx1"/>
                </a:solidFill>
                <a:latin typeface="+mj-lt"/>
                <a:ea typeface="+mj-ea"/>
                <a:cs typeface="+mj-cs"/>
              </a:defRPr>
            </a:lvl1pPr>
          </a:lstStyle>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Why do you think it is even more important for sports teams to find ways to provide value for sponsors during the pandemic?</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lang="en-US" sz="2400" dirty="0">
              <a:solidFill>
                <a:prstClr val="white"/>
              </a:solidFill>
              <a:latin typeface="Trebuchet MS" panose="020B0603020202020204"/>
            </a:endParaRP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What are community relations?</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lang="en-US" sz="2400" dirty="0">
              <a:solidFill>
                <a:prstClr val="white"/>
              </a:solidFill>
              <a:latin typeface="Trebuchet MS" panose="020B0603020202020204"/>
            </a:endParaRP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r>
              <a:rPr lang="en-US" sz="2400" dirty="0">
                <a:solidFill>
                  <a:prstClr val="white"/>
                </a:solidFill>
                <a:latin typeface="Trebuchet MS" panose="020B0603020202020204"/>
              </a:rPr>
              <a:t>How might teams wearing “City Edition” uniforms provide community relations opportunities?</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r>
              <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rPr>
              <a:t>Based on information from the previous slides and the NBA website, what is one example of how a team has used the “City Edition” uniforms to build a community relations initiative?</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lang="en-US" sz="2400" dirty="0">
              <a:solidFill>
                <a:prstClr val="white"/>
              </a:solidFill>
              <a:latin typeface="Trebuchet MS" panose="020B0603020202020204"/>
            </a:endParaRPr>
          </a:p>
          <a:p>
            <a:pPr marL="914400" indent="-914400" algn="l">
              <a:buFont typeface="+mj-lt"/>
              <a:buAutoNum type="arabicParenR" startAt="10"/>
            </a:pPr>
            <a:r>
              <a:rPr lang="en-US" sz="2400" dirty="0">
                <a:solidFill>
                  <a:prstClr val="white"/>
                </a:solidFill>
              </a:rPr>
              <a:t>Which City Edition NBA uniform was your favorite?  Why?</a:t>
            </a:r>
          </a:p>
          <a:p>
            <a:pPr marL="914400" marR="0" lvl="0" indent="-914400" algn="l" defTabSz="914400" rtl="0" eaLnBrk="1" fontAlgn="auto" latinLnBrk="0" hangingPunct="1">
              <a:lnSpc>
                <a:spcPct val="90000"/>
              </a:lnSpc>
              <a:spcBef>
                <a:spcPct val="0"/>
              </a:spcBef>
              <a:spcAft>
                <a:spcPts val="0"/>
              </a:spcAft>
              <a:buClrTx/>
              <a:buSzTx/>
              <a:buFont typeface="+mj-lt"/>
              <a:buAutoNum type="arabicParenR" startAt="10"/>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a:p>
            <a:pPr marL="914400" marR="0" lvl="0" indent="-914400" algn="l" defTabSz="914400" rtl="0" eaLnBrk="1" fontAlgn="auto" latinLnBrk="0" hangingPunct="1">
              <a:lnSpc>
                <a:spcPct val="90000"/>
              </a:lnSpc>
              <a:spcBef>
                <a:spcPct val="0"/>
              </a:spcBef>
              <a:spcAft>
                <a:spcPts val="0"/>
              </a:spcAft>
              <a:buClrTx/>
              <a:buSzTx/>
              <a:buFontTx/>
              <a:buAutoNum type="arabicParenR" startAt="10"/>
              <a:tabLst/>
              <a:defRPr/>
            </a:pPr>
            <a:endParaRPr kumimoji="0" lang="en-US" sz="2400" b="0" i="0" u="none" strike="noStrike" kern="1200" cap="none" spc="0" normalizeH="0" baseline="0" noProof="0" dirty="0">
              <a:ln>
                <a:noFill/>
              </a:ln>
              <a:solidFill>
                <a:prstClr val="white"/>
              </a:solidFill>
              <a:effectLst/>
              <a:uLnTx/>
              <a:uFillTx/>
              <a:latin typeface="Trebuchet MS" panose="020B0603020202020204"/>
              <a:ea typeface="+mj-ea"/>
              <a:cs typeface="+mj-cs"/>
            </a:endParaRPr>
          </a:p>
        </p:txBody>
      </p:sp>
      <p:pic>
        <p:nvPicPr>
          <p:cNvPr id="21" name="Picture 4" descr="Image result for nba logo transparent&quot;">
            <a:extLst>
              <a:ext uri="{FF2B5EF4-FFF2-40B4-BE49-F238E27FC236}">
                <a16:creationId xmlns:a16="http://schemas.microsoft.com/office/drawing/2014/main" id="{F79D09BD-A7E7-40A9-A837-2ABF7CB2FA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147" y="4928012"/>
            <a:ext cx="1338526" cy="91018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Image result for nike swoosh transparent white&quot;">
            <a:extLst>
              <a:ext uri="{FF2B5EF4-FFF2-40B4-BE49-F238E27FC236}">
                <a16:creationId xmlns:a16="http://schemas.microsoft.com/office/drawing/2014/main" id="{256FDFF2-B411-49B0-9FDD-21F0D5AF3F6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11444" y="4754260"/>
            <a:ext cx="828100" cy="43164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Jordan Logo Jumpman Nike transparent PNG - StickPNG">
            <a:extLst>
              <a:ext uri="{FF2B5EF4-FFF2-40B4-BE49-F238E27FC236}">
                <a16:creationId xmlns:a16="http://schemas.microsoft.com/office/drawing/2014/main" id="{D48F51AF-BF13-4D26-AA25-0BBFA1FECF3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94841" y="5438873"/>
            <a:ext cx="705775" cy="7057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descr="A close up of a logo&#10;&#10;Description automatically generated">
            <a:extLst>
              <a:ext uri="{FF2B5EF4-FFF2-40B4-BE49-F238E27FC236}">
                <a16:creationId xmlns:a16="http://schemas.microsoft.com/office/drawing/2014/main" id="{D819EBF0-9CA3-4AED-A8A1-FB59CAFF5E0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473" y="6398404"/>
            <a:ext cx="371917" cy="392203"/>
          </a:xfrm>
          <a:prstGeom prst="rect">
            <a:avLst/>
          </a:prstGeom>
        </p:spPr>
      </p:pic>
      <p:sp>
        <p:nvSpPr>
          <p:cNvPr id="26" name="TextBox 25">
            <a:extLst>
              <a:ext uri="{FF2B5EF4-FFF2-40B4-BE49-F238E27FC236}">
                <a16:creationId xmlns:a16="http://schemas.microsoft.com/office/drawing/2014/main" id="{186A6D70-7F85-4882-86CE-C3203A439B6C}"/>
              </a:ext>
            </a:extLst>
          </p:cNvPr>
          <p:cNvSpPr txBox="1"/>
          <p:nvPr/>
        </p:nvSpPr>
        <p:spPr>
          <a:xfrm>
            <a:off x="534174" y="6451665"/>
            <a:ext cx="3623806" cy="276999"/>
          </a:xfrm>
          <a:prstGeom prst="rect">
            <a:avLst/>
          </a:prstGeom>
          <a:noFill/>
        </p:spPr>
        <p:txBody>
          <a:bodyPr wrap="square">
            <a:spAutoFit/>
          </a:bodyPr>
          <a:lstStyle/>
          <a:p>
            <a:r>
              <a:rPr lang="en-US" sz="1200" b="1" i="1" dirty="0">
                <a:solidFill>
                  <a:schemeClr val="bg1"/>
                </a:solidFill>
              </a:rPr>
              <a:t>A Sports Career Consulting Education Resource</a:t>
            </a:r>
          </a:p>
        </p:txBody>
      </p:sp>
    </p:spTree>
    <p:extLst>
      <p:ext uri="{BB962C8B-B14F-4D97-AF65-F5344CB8AC3E}">
        <p14:creationId xmlns:p14="http://schemas.microsoft.com/office/powerpoint/2010/main" val="4617831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FE664-CCF1-4EC6-8B6F-BEF95F90B326}"/>
              </a:ext>
            </a:extLst>
          </p:cNvPr>
          <p:cNvSpPr>
            <a:spLocks noGrp="1"/>
          </p:cNvSpPr>
          <p:nvPr>
            <p:ph type="ctrTitle"/>
          </p:nvPr>
        </p:nvSpPr>
        <p:spPr>
          <a:xfrm>
            <a:off x="6667385" y="19450"/>
            <a:ext cx="5194525" cy="830214"/>
          </a:xfrm>
        </p:spPr>
        <p:txBody>
          <a:bodyPr>
            <a:normAutofit/>
          </a:bodyPr>
          <a:lstStyle/>
          <a:p>
            <a:r>
              <a:rPr lang="en-US" sz="4800" dirty="0"/>
              <a:t>Branding Activity</a:t>
            </a:r>
          </a:p>
        </p:txBody>
      </p:sp>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6288102" y="4422702"/>
            <a:ext cx="5712385" cy="1945728"/>
          </a:xfrm>
        </p:spPr>
        <p:txBody>
          <a:bodyPr>
            <a:noAutofit/>
          </a:bodyPr>
          <a:lstStyle/>
          <a:p>
            <a:pPr algn="l"/>
            <a:r>
              <a:rPr lang="en-US" sz="2400" dirty="0"/>
              <a:t>Using the handout provided by your teacher, design your own version of a City Edition basketball uniform, imagining your school as the NBA team and your city as the team’s home.  Provide details on how the uniform represents your community.</a:t>
            </a:r>
          </a:p>
        </p:txBody>
      </p:sp>
      <p:pic>
        <p:nvPicPr>
          <p:cNvPr id="15" name="Picture 4" descr="Image result for nba logo transparent&quot;">
            <a:extLst>
              <a:ext uri="{FF2B5EF4-FFF2-40B4-BE49-F238E27FC236}">
                <a16:creationId xmlns:a16="http://schemas.microsoft.com/office/drawing/2014/main" id="{FE6D8279-8905-4265-8E0D-30357E530C2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301" r="-8" b="13884"/>
          <a:stretch/>
        </p:blipFill>
        <p:spPr bwMode="auto">
          <a:xfrm>
            <a:off x="10095913" y="3076939"/>
            <a:ext cx="1253334" cy="603482"/>
          </a:xfrm>
          <a:prstGeom prst="rect">
            <a:avLst/>
          </a:prstGeom>
          <a:noFill/>
          <a:ln>
            <a:noFill/>
          </a:ln>
          <a:effectLst>
            <a:outerShdw blurRad="76200" dist="63500" dir="5040000" algn="tl" rotWithShape="0">
              <a:srgbClr val="000000">
                <a:alpha val="41000"/>
              </a:srgbClr>
            </a:outerShdw>
          </a:effectLst>
          <a:extLst>
            <a:ext uri="{909E8E84-426E-40DD-AFC4-6F175D3DCCD1}">
              <a14:hiddenFill xmlns:a14="http://schemas.microsoft.com/office/drawing/2010/main">
                <a:solidFill>
                  <a:srgbClr val="FFFFFF"/>
                </a:solidFill>
              </a14:hiddenFill>
            </a:ext>
          </a:extLst>
        </p:spPr>
      </p:pic>
      <p:pic>
        <p:nvPicPr>
          <p:cNvPr id="17" name="Picture 12" descr="Image result for nike swoosh transparent white&quot;">
            <a:extLst>
              <a:ext uri="{FF2B5EF4-FFF2-40B4-BE49-F238E27FC236}">
                <a16:creationId xmlns:a16="http://schemas.microsoft.com/office/drawing/2014/main" id="{5E9B2B75-4657-4664-920A-E103A41078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8102" y="2732320"/>
            <a:ext cx="1347451" cy="70235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https://upload.wikimedia.org/wikipedia/commons/a/af/NBA_Uniform_template.png">
            <a:extLst>
              <a:ext uri="{FF2B5EF4-FFF2-40B4-BE49-F238E27FC236}">
                <a16:creationId xmlns:a16="http://schemas.microsoft.com/office/drawing/2014/main" id="{986C7BA4-67D8-4F83-9A76-A7395ECB0AC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309" t="6390" r="4604" b="9413"/>
          <a:stretch/>
        </p:blipFill>
        <p:spPr bwMode="auto">
          <a:xfrm>
            <a:off x="0" y="-1763"/>
            <a:ext cx="6096000" cy="68597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5E70017-DC93-49B4-AA22-F94E06920718}"/>
              </a:ext>
            </a:extLst>
          </p:cNvPr>
          <p:cNvSpPr/>
          <p:nvPr/>
        </p:nvSpPr>
        <p:spPr>
          <a:xfrm>
            <a:off x="6216648" y="1134329"/>
            <a:ext cx="6096000" cy="1200329"/>
          </a:xfrm>
          <a:prstGeom prst="rect">
            <a:avLst/>
          </a:prstGeom>
        </p:spPr>
        <p:txBody>
          <a:bodyPr>
            <a:spAutoFit/>
          </a:bodyPr>
          <a:lstStyle/>
          <a:p>
            <a:r>
              <a:rPr lang="en-US" i="1" dirty="0"/>
              <a:t>Nike has collaborated with NBA teams this season to release a “City Edition” uniform collection.  NBA teams will wear these uniforms for specific games this season, each paying tribute to their home city.</a:t>
            </a:r>
          </a:p>
        </p:txBody>
      </p:sp>
      <p:pic>
        <p:nvPicPr>
          <p:cNvPr id="8" name="Picture 7">
            <a:extLst>
              <a:ext uri="{FF2B5EF4-FFF2-40B4-BE49-F238E27FC236}">
                <a16:creationId xmlns:a16="http://schemas.microsoft.com/office/drawing/2014/main" id="{F9B80DF5-ECE9-4AB9-AA4B-D07987173C56}"/>
              </a:ext>
            </a:extLst>
          </p:cNvPr>
          <p:cNvPicPr>
            <a:picLocks noChangeAspect="1"/>
          </p:cNvPicPr>
          <p:nvPr/>
        </p:nvPicPr>
        <p:blipFill>
          <a:blip r:embed="rId5">
            <a:clrChange>
              <a:clrFrom>
                <a:srgbClr val="000000"/>
              </a:clrFrom>
              <a:clrTo>
                <a:srgbClr val="000000">
                  <a:alpha val="0"/>
                </a:srgbClr>
              </a:clrTo>
            </a:clrChange>
          </a:blip>
          <a:stretch>
            <a:fillRect/>
          </a:stretch>
        </p:blipFill>
        <p:spPr>
          <a:xfrm>
            <a:off x="7363388" y="2732319"/>
            <a:ext cx="1582991" cy="1517713"/>
          </a:xfrm>
          <a:prstGeom prst="rect">
            <a:avLst/>
          </a:prstGeom>
        </p:spPr>
      </p:pic>
    </p:spTree>
    <p:extLst>
      <p:ext uri="{BB962C8B-B14F-4D97-AF65-F5344CB8AC3E}">
        <p14:creationId xmlns:p14="http://schemas.microsoft.com/office/powerpoint/2010/main" val="12315682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32D5A-B339-EF47-A456-F9F8274A5C4B}"/>
              </a:ext>
            </a:extLst>
          </p:cNvPr>
          <p:cNvSpPr>
            <a:spLocks noGrp="1"/>
          </p:cNvSpPr>
          <p:nvPr>
            <p:ph type="title"/>
          </p:nvPr>
        </p:nvSpPr>
        <p:spPr>
          <a:xfrm>
            <a:off x="680322" y="246185"/>
            <a:ext cx="9613858" cy="4079630"/>
          </a:xfrm>
        </p:spPr>
        <p:txBody>
          <a:bodyPr>
            <a:normAutofit fontScale="90000"/>
          </a:bodyPr>
          <a:lstStyle/>
          <a:p>
            <a:r>
              <a:rPr lang="en-US" sz="1800" dirty="0"/>
              <a:t>https://</a:t>
            </a:r>
            <a:r>
              <a:rPr lang="en-US" sz="1800" dirty="0" err="1"/>
              <a:t>news.nike.com</a:t>
            </a:r>
            <a:r>
              <a:rPr lang="en-US" sz="1800" dirty="0"/>
              <a:t>/news/nike-nba-75th-league-anniversary-city-edition-uniforms-official-images</a:t>
            </a:r>
            <a:br>
              <a:rPr lang="en-US" sz="1800" dirty="0"/>
            </a:br>
            <a:br>
              <a:rPr lang="en-US" sz="1800" dirty="0"/>
            </a:br>
            <a:r>
              <a:rPr lang="en-US" sz="1800" dirty="0"/>
              <a:t>https://</a:t>
            </a:r>
            <a:r>
              <a:rPr lang="en-US" sz="1800" dirty="0" err="1"/>
              <a:t>www.youtube.com</a:t>
            </a:r>
            <a:r>
              <a:rPr lang="en-US" sz="1800" dirty="0"/>
              <a:t>/</a:t>
            </a:r>
            <a:r>
              <a:rPr lang="en-US" sz="1800" dirty="0" err="1"/>
              <a:t>watch?v</a:t>
            </a:r>
            <a:r>
              <a:rPr lang="en-US" sz="1800" dirty="0"/>
              <a:t>=QG2AE_9GLGI</a:t>
            </a:r>
            <a:br>
              <a:rPr lang="en-US" sz="1800" dirty="0"/>
            </a:br>
            <a:br>
              <a:rPr lang="en-US" sz="1800" dirty="0"/>
            </a:br>
            <a:r>
              <a:rPr lang="en-US" sz="1800" dirty="0"/>
              <a:t>https://</a:t>
            </a:r>
            <a:r>
              <a:rPr lang="en-US" sz="1800" dirty="0" err="1"/>
              <a:t>www.youtube.com</a:t>
            </a:r>
            <a:r>
              <a:rPr lang="en-US" sz="1800" dirty="0"/>
              <a:t>/</a:t>
            </a:r>
            <a:r>
              <a:rPr lang="en-US" sz="1800" dirty="0" err="1"/>
              <a:t>watch?v</a:t>
            </a:r>
            <a:r>
              <a:rPr lang="en-US" sz="1800" dirty="0"/>
              <a:t>=uWuF9lZV_DU</a:t>
            </a:r>
            <a:br>
              <a:rPr lang="en-US" sz="1800" dirty="0"/>
            </a:br>
            <a:br>
              <a:rPr lang="en-US" sz="1800" dirty="0"/>
            </a:br>
            <a:r>
              <a:rPr lang="en-US" sz="1800" dirty="0"/>
              <a:t>https://</a:t>
            </a:r>
            <a:r>
              <a:rPr lang="en-US" sz="1800" dirty="0" err="1"/>
              <a:t>www.youtube.com</a:t>
            </a:r>
            <a:r>
              <a:rPr lang="en-US" sz="1800" dirty="0"/>
              <a:t>/</a:t>
            </a:r>
            <a:r>
              <a:rPr lang="en-US" sz="1800" dirty="0" err="1"/>
              <a:t>watch?v</a:t>
            </a:r>
            <a:r>
              <a:rPr lang="en-US" sz="1800" dirty="0"/>
              <a:t>=YWkm-mDV0-E</a:t>
            </a:r>
            <a:br>
              <a:rPr lang="en-US" sz="1800" dirty="0"/>
            </a:br>
            <a:br>
              <a:rPr lang="en-US" sz="1800" dirty="0"/>
            </a:br>
            <a:r>
              <a:rPr lang="en-US" sz="1800" dirty="0"/>
              <a:t>https://</a:t>
            </a:r>
            <a:r>
              <a:rPr lang="en-US" sz="1800" dirty="0" err="1"/>
              <a:t>www.youtube.com</a:t>
            </a:r>
            <a:r>
              <a:rPr lang="en-US" sz="1800" dirty="0"/>
              <a:t>/</a:t>
            </a:r>
            <a:r>
              <a:rPr lang="en-US" sz="1800" dirty="0" err="1"/>
              <a:t>watch?v</a:t>
            </a:r>
            <a:r>
              <a:rPr lang="en-US" sz="1800" dirty="0"/>
              <a:t>=f33JxKVSU-g</a:t>
            </a:r>
            <a:br>
              <a:rPr lang="en-US" sz="1800" dirty="0"/>
            </a:br>
            <a:br>
              <a:rPr lang="en-US" sz="1800" dirty="0"/>
            </a:br>
            <a:r>
              <a:rPr lang="en-US" sz="1800" dirty="0"/>
              <a:t>https://</a:t>
            </a:r>
            <a:r>
              <a:rPr lang="en-US" sz="1800" dirty="0" err="1"/>
              <a:t>www.youtube.com</a:t>
            </a:r>
            <a:r>
              <a:rPr lang="en-US" sz="1800" dirty="0"/>
              <a:t>/</a:t>
            </a:r>
            <a:r>
              <a:rPr lang="en-US" sz="1800" dirty="0" err="1"/>
              <a:t>watch?v</a:t>
            </a:r>
            <a:r>
              <a:rPr lang="en-US" sz="1800" dirty="0"/>
              <a:t>=eCR696k9GbI</a:t>
            </a:r>
            <a:br>
              <a:rPr lang="en-US" sz="1800" dirty="0"/>
            </a:br>
            <a:br>
              <a:rPr lang="en-US" sz="1800" dirty="0"/>
            </a:br>
            <a:r>
              <a:rPr lang="en-US" sz="1800" dirty="0"/>
              <a:t>https://</a:t>
            </a:r>
            <a:r>
              <a:rPr lang="en-US" sz="1800" dirty="0" err="1"/>
              <a:t>www.youtube.com</a:t>
            </a:r>
            <a:r>
              <a:rPr lang="en-US" sz="1800" dirty="0"/>
              <a:t>/</a:t>
            </a:r>
            <a:r>
              <a:rPr lang="en-US" sz="1800" dirty="0" err="1"/>
              <a:t>watch?v</a:t>
            </a:r>
            <a:r>
              <a:rPr lang="en-US" sz="1800" dirty="0"/>
              <a:t>=uO_9UvB_3oA</a:t>
            </a:r>
            <a:br>
              <a:rPr lang="en-US" sz="1800" dirty="0"/>
            </a:br>
            <a:br>
              <a:rPr lang="en-US" sz="1800" dirty="0"/>
            </a:br>
            <a:r>
              <a:rPr lang="en-US" sz="1800" dirty="0"/>
              <a:t>https://</a:t>
            </a:r>
            <a:r>
              <a:rPr lang="en-US" sz="1800" dirty="0" err="1"/>
              <a:t>www.youtube.com</a:t>
            </a:r>
            <a:r>
              <a:rPr lang="en-US" sz="1800" dirty="0"/>
              <a:t>/</a:t>
            </a:r>
            <a:r>
              <a:rPr lang="en-US" sz="1800" dirty="0" err="1"/>
              <a:t>watch?v</a:t>
            </a:r>
            <a:r>
              <a:rPr lang="en-US" sz="1800" dirty="0"/>
              <a:t>=h5AsZs36TDc</a:t>
            </a:r>
            <a:br>
              <a:rPr lang="en-US" sz="1800" dirty="0"/>
            </a:br>
            <a:br>
              <a:rPr lang="en-US" sz="1800" dirty="0"/>
            </a:br>
            <a:r>
              <a:rPr lang="en-US" sz="1800" dirty="0"/>
              <a:t>https://</a:t>
            </a:r>
            <a:r>
              <a:rPr lang="en-US" sz="1800" dirty="0" err="1"/>
              <a:t>www.youtube.com</a:t>
            </a:r>
            <a:r>
              <a:rPr lang="en-US" sz="1800" dirty="0"/>
              <a:t>/</a:t>
            </a:r>
            <a:r>
              <a:rPr lang="en-US" sz="1800" dirty="0" err="1"/>
              <a:t>watch?v</a:t>
            </a:r>
            <a:r>
              <a:rPr lang="en-US" sz="1800" dirty="0"/>
              <a:t>=-CZ6-UvKUcE</a:t>
            </a:r>
            <a:br>
              <a:rPr lang="en-US" sz="1800" dirty="0"/>
            </a:br>
            <a:br>
              <a:rPr lang="en-US" sz="1800" dirty="0"/>
            </a:br>
            <a:r>
              <a:rPr lang="en-US" sz="1800" dirty="0"/>
              <a:t>https://</a:t>
            </a:r>
            <a:r>
              <a:rPr lang="en-US" sz="1800" dirty="0" err="1"/>
              <a:t>www.youtube.com</a:t>
            </a:r>
            <a:r>
              <a:rPr lang="en-US" sz="1800" dirty="0"/>
              <a:t>/</a:t>
            </a:r>
            <a:r>
              <a:rPr lang="en-US" sz="1800" dirty="0" err="1"/>
              <a:t>watch?v</a:t>
            </a:r>
            <a:r>
              <a:rPr lang="en-US" sz="1800" dirty="0"/>
              <a:t>=</a:t>
            </a:r>
            <a:r>
              <a:rPr lang="en-US" sz="1800" dirty="0" err="1"/>
              <a:t>QgGeNfjF</a:t>
            </a:r>
            <a:r>
              <a:rPr lang="en-US" sz="1800" dirty="0"/>
              <a:t>-mM</a:t>
            </a:r>
          </a:p>
        </p:txBody>
      </p:sp>
      <p:sp>
        <p:nvSpPr>
          <p:cNvPr id="3" name="Text Placeholder 2">
            <a:extLst>
              <a:ext uri="{FF2B5EF4-FFF2-40B4-BE49-F238E27FC236}">
                <a16:creationId xmlns:a16="http://schemas.microsoft.com/office/drawing/2014/main" id="{78A95568-C7F2-0F43-B6AE-BD8C63118917}"/>
              </a:ext>
            </a:extLst>
          </p:cNvPr>
          <p:cNvSpPr>
            <a:spLocks noGrp="1"/>
          </p:cNvSpPr>
          <p:nvPr>
            <p:ph type="body" sz="half" idx="2"/>
          </p:nvPr>
        </p:nvSpPr>
        <p:spPr/>
        <p:txBody>
          <a:bodyPr/>
          <a:lstStyle/>
          <a:p>
            <a:r>
              <a:rPr lang="en-US" dirty="0"/>
              <a:t>SOURCES</a:t>
            </a:r>
          </a:p>
        </p:txBody>
      </p:sp>
    </p:spTree>
    <p:extLst>
      <p:ext uri="{BB962C8B-B14F-4D97-AF65-F5344CB8AC3E}">
        <p14:creationId xmlns:p14="http://schemas.microsoft.com/office/powerpoint/2010/main" val="3160481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169933" y="5166064"/>
            <a:ext cx="5016262" cy="1116622"/>
          </a:xfrm>
        </p:spPr>
        <p:txBody>
          <a:bodyPr>
            <a:noAutofit/>
          </a:bodyPr>
          <a:lstStyle/>
          <a:p>
            <a:pPr algn="l"/>
            <a:r>
              <a:rPr lang="en-US" sz="3200" b="1" dirty="0"/>
              <a:t>2021-22 Charlotte Hornets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Trebuchet MS" panose="020B0603020202020204"/>
              <a:ea typeface="+mn-ea"/>
              <a:cs typeface="+mn-cs"/>
            </a:endParaRPr>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9"/>
            <a:ext cx="4685288" cy="3019156"/>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lvl="0" indent="-342900" algn="l">
              <a:buFont typeface="Wingdings" panose="05000000000000000000" pitchFamily="2" charset="2"/>
              <a:buChar char="Ø"/>
              <a:defRPr/>
            </a:pPr>
            <a:r>
              <a:rPr lang="en-US" sz="2800" i="1" dirty="0">
                <a:solidFill>
                  <a:prstClr val="white"/>
                </a:solidFill>
              </a:rPr>
              <a:t>The Charlotte Hornets City Edition look pays tribute to elements that were featured in the original uniform design as an expansion team back in 1988-1989</a:t>
            </a:r>
          </a:p>
        </p:txBody>
      </p:sp>
      <p:pic>
        <p:nvPicPr>
          <p:cNvPr id="19" name="Picture 4" descr="Image result for nba logo transparent&quot;">
            <a:extLst>
              <a:ext uri="{FF2B5EF4-FFF2-40B4-BE49-F238E27FC236}">
                <a16:creationId xmlns:a16="http://schemas.microsoft.com/office/drawing/2014/main" id="{1B4C491B-A1A4-4A88-8712-E1BE307FF00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DDB383E9-8E51-415E-A323-65E2C6129E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BE5F041F-4CC6-45FB-91C0-ED7B4D97C94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04AE2A58-CE00-F749-80E0-F1EDA123B31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41638" y="488844"/>
            <a:ext cx="3387417" cy="352604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A blue soda can&#10;&#10;Description automatically generated with low confidence">
            <a:extLst>
              <a:ext uri="{FF2B5EF4-FFF2-40B4-BE49-F238E27FC236}">
                <a16:creationId xmlns:a16="http://schemas.microsoft.com/office/drawing/2014/main" id="{98FD4760-8FC7-CF4D-AF68-BB2159BE587B}"/>
              </a:ext>
            </a:extLst>
          </p:cNvPr>
          <p:cNvPicPr>
            <a:picLocks noChangeAspect="1"/>
          </p:cNvPicPr>
          <p:nvPr/>
        </p:nvPicPr>
        <p:blipFill rotWithShape="1">
          <a:blip r:embed="rId8"/>
          <a:srcRect l="23615" t="9392" r="22864" b="8308"/>
          <a:stretch/>
        </p:blipFill>
        <p:spPr>
          <a:xfrm>
            <a:off x="9303719" y="3226736"/>
            <a:ext cx="2006515" cy="3085450"/>
          </a:xfrm>
          <a:prstGeom prst="rect">
            <a:avLst/>
          </a:prstGeom>
        </p:spPr>
      </p:pic>
      <p:sp>
        <p:nvSpPr>
          <p:cNvPr id="28" name="TextBox 27">
            <a:extLst>
              <a:ext uri="{FF2B5EF4-FFF2-40B4-BE49-F238E27FC236}">
                <a16:creationId xmlns:a16="http://schemas.microsoft.com/office/drawing/2014/main" id="{3BD1CFD8-3A61-FC45-A4F7-B718BB5D4586}"/>
              </a:ext>
            </a:extLst>
          </p:cNvPr>
          <p:cNvSpPr txBox="1"/>
          <p:nvPr/>
        </p:nvSpPr>
        <p:spPr>
          <a:xfrm>
            <a:off x="5449197" y="6457558"/>
            <a:ext cx="6258172" cy="246221"/>
          </a:xfrm>
          <a:prstGeom prst="rect">
            <a:avLst/>
          </a:prstGeom>
          <a:noFill/>
        </p:spPr>
        <p:txBody>
          <a:bodyPr wrap="square">
            <a:spAutoFit/>
          </a:bodyPr>
          <a:lstStyle/>
          <a:p>
            <a:r>
              <a:rPr lang="en-US" sz="1000" i="1" dirty="0"/>
              <a:t>https://</a:t>
            </a:r>
            <a:r>
              <a:rPr lang="en-US" sz="1000" i="1" dirty="0" err="1"/>
              <a:t>news.nike.com</a:t>
            </a:r>
            <a:r>
              <a:rPr lang="en-US" sz="1000" i="1" dirty="0"/>
              <a:t>/news/nike-nba-75th-league-anniversary-city-edition-uniforms-official-images</a:t>
            </a:r>
          </a:p>
        </p:txBody>
      </p:sp>
      <p:pic>
        <p:nvPicPr>
          <p:cNvPr id="13" name="Picture 12" descr="A picture containing calendar&#10;&#10;Description automatically generated">
            <a:extLst>
              <a:ext uri="{FF2B5EF4-FFF2-40B4-BE49-F238E27FC236}">
                <a16:creationId xmlns:a16="http://schemas.microsoft.com/office/drawing/2014/main" id="{C9848F9F-EC9E-0144-AE67-447E11FE877F}"/>
              </a:ext>
            </a:extLst>
          </p:cNvPr>
          <p:cNvPicPr>
            <a:picLocks noChangeAspect="1"/>
          </p:cNvPicPr>
          <p:nvPr/>
        </p:nvPicPr>
        <p:blipFill>
          <a:blip r:embed="rId9"/>
          <a:stretch>
            <a:fillRect/>
          </a:stretch>
        </p:blipFill>
        <p:spPr>
          <a:xfrm>
            <a:off x="8967680" y="488844"/>
            <a:ext cx="2742588" cy="2487518"/>
          </a:xfrm>
          <a:prstGeom prst="rect">
            <a:avLst/>
          </a:prstGeom>
        </p:spPr>
      </p:pic>
      <p:pic>
        <p:nvPicPr>
          <p:cNvPr id="16" name="Picture 15" descr="Text&#10;&#10;Description automatically generated">
            <a:extLst>
              <a:ext uri="{FF2B5EF4-FFF2-40B4-BE49-F238E27FC236}">
                <a16:creationId xmlns:a16="http://schemas.microsoft.com/office/drawing/2014/main" id="{A9A2733D-F34D-0F46-B8A6-7FA70FF6CF92}"/>
              </a:ext>
            </a:extLst>
          </p:cNvPr>
          <p:cNvPicPr>
            <a:picLocks noChangeAspect="1"/>
          </p:cNvPicPr>
          <p:nvPr/>
        </p:nvPicPr>
        <p:blipFill rotWithShape="1">
          <a:blip r:embed="rId10"/>
          <a:srcRect b="35146"/>
          <a:stretch/>
        </p:blipFill>
        <p:spPr>
          <a:xfrm>
            <a:off x="5449196" y="4175751"/>
            <a:ext cx="3382045" cy="2193405"/>
          </a:xfrm>
          <a:prstGeom prst="rect">
            <a:avLst/>
          </a:prstGeom>
        </p:spPr>
      </p:pic>
    </p:spTree>
    <p:extLst>
      <p:ext uri="{BB962C8B-B14F-4D97-AF65-F5344CB8AC3E}">
        <p14:creationId xmlns:p14="http://schemas.microsoft.com/office/powerpoint/2010/main" val="4024738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2021-22 LA Clippers City Edition Jersey Reveal">
            <a:hlinkClick r:id="" action="ppaction://media"/>
            <a:extLst>
              <a:ext uri="{FF2B5EF4-FFF2-40B4-BE49-F238E27FC236}">
                <a16:creationId xmlns:a16="http://schemas.microsoft.com/office/drawing/2014/main" id="{C776E8EC-F839-5E47-BF59-DE24292FE373}"/>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52864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
                                        </p:tgtEl>
                                      </p:cBhvr>
                                    </p:cmd>
                                  </p:childTnLst>
                                </p:cTn>
                              </p:par>
                            </p:childTnLst>
                          </p:cTn>
                        </p:par>
                      </p:childTnLst>
                    </p:cTn>
                  </p:par>
                </p:childTnLst>
              </p:cTn>
              <p:nextCondLst>
                <p:cond evt="onClick" delay="0">
                  <p:tgtEl>
                    <p:spTgt spid="2"/>
                  </p:tgtEl>
                </p:cond>
              </p:nextCondLst>
            </p:seq>
            <p:video>
              <p:cMediaNode vol="80000">
                <p:cTn id="12" fill="hold" display="0">
                  <p:stCondLst>
                    <p:cond delay="indefinite"/>
                  </p:stCondLst>
                </p:cTn>
                <p:tgtEl>
                  <p:spTgt spid="2"/>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038" name="Rectangle 80">
            <a:extLst>
              <a:ext uri="{FF2B5EF4-FFF2-40B4-BE49-F238E27FC236}">
                <a16:creationId xmlns:a16="http://schemas.microsoft.com/office/drawing/2014/main" id="{4EF2B093-EE03-4513-9CC1-3FED134DB8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9" name="Picture 82">
            <a:extLst>
              <a:ext uri="{FF2B5EF4-FFF2-40B4-BE49-F238E27FC236}">
                <a16:creationId xmlns:a16="http://schemas.microsoft.com/office/drawing/2014/main" id="{570CB42E-9381-4467-808D-9C9C9B347B6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040" name="Picture 84">
            <a:extLst>
              <a:ext uri="{FF2B5EF4-FFF2-40B4-BE49-F238E27FC236}">
                <a16:creationId xmlns:a16="http://schemas.microsoft.com/office/drawing/2014/main" id="{797E5EB0-850D-4E1E-B5E1-15BDE5953C3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041" name="Rectangle 86">
            <a:extLst>
              <a:ext uri="{FF2B5EF4-FFF2-40B4-BE49-F238E27FC236}">
                <a16:creationId xmlns:a16="http://schemas.microsoft.com/office/drawing/2014/main" id="{ACA8B7CD-4C32-4DF2-B96E-2B432707C7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97166" y="5352599"/>
            <a:ext cx="4430822" cy="838256"/>
          </a:xfrm>
        </p:spPr>
        <p:txBody>
          <a:bodyPr>
            <a:noAutofit/>
          </a:bodyPr>
          <a:lstStyle/>
          <a:p>
            <a:pPr algn="l"/>
            <a:r>
              <a:rPr lang="en-US" sz="3200" b="1" dirty="0"/>
              <a:t>2021-22 Boston Celtics City Edition Uniforms</a:t>
            </a:r>
          </a:p>
        </p:txBody>
      </p:sp>
      <p:sp>
        <p:nvSpPr>
          <p:cNvPr id="1042" name="Rectangle 88">
            <a:extLst>
              <a:ext uri="{FF2B5EF4-FFF2-40B4-BE49-F238E27FC236}">
                <a16:creationId xmlns:a16="http://schemas.microsoft.com/office/drawing/2014/main" id="{0E5F4282-D045-4B94-88BF-ABB9DC2249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609941" y="1447876"/>
            <a:ext cx="3056465" cy="1597002"/>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90">
            <a:extLst>
              <a:ext uri="{FF2B5EF4-FFF2-40B4-BE49-F238E27FC236}">
                <a16:creationId xmlns:a16="http://schemas.microsoft.com/office/drawing/2014/main" id="{589B80DF-5D27-45E5-B4BC-AF179FC03C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79" y="488844"/>
            <a:ext cx="2739690" cy="2480872"/>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4" name="Rectangle 92">
            <a:extLst>
              <a:ext uri="{FF2B5EF4-FFF2-40B4-BE49-F238E27FC236}">
                <a16:creationId xmlns:a16="http://schemas.microsoft.com/office/drawing/2014/main" id="{6428145A-0D28-4D99-ADCE-27370688DE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8" y="4169238"/>
            <a:ext cx="3378077" cy="2209379"/>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5" name="Rectangle 94">
            <a:extLst>
              <a:ext uri="{FF2B5EF4-FFF2-40B4-BE49-F238E27FC236}">
                <a16:creationId xmlns:a16="http://schemas.microsoft.com/office/drawing/2014/main" id="{E01DAC29-F89D-4AA8-87C4-DBC8B397BD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296483"/>
          </a:xfrm>
          <a:prstGeom prst="rect">
            <a:avLst/>
          </a:prstGeom>
        </p:spPr>
        <p:txBody>
          <a:bodyPr vert="horz" lIns="91440" tIns="45720" rIns="91440" bIns="45720" rtlCol="0">
            <a:normAutofit/>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lgn="l">
              <a:buFont typeface="Wingdings" panose="05000000000000000000" pitchFamily="2" charset="2"/>
              <a:buChar char="Ø"/>
            </a:pPr>
            <a:r>
              <a:rPr lang="en-US" i="1" dirty="0"/>
              <a:t>It’s a tall task to pick a collection of greatest moments for your franchise when 17 championship banners hang from the rafters. The Nike NBA City Edition uniforms focus on lettering and striping details from the ’46 and ’49 Celtic teams, as well as some signature details (Lucky the Leprechaun returns) from the franchise’s untouched run in the ’60s.</a:t>
            </a:r>
          </a:p>
        </p:txBody>
      </p:sp>
      <p:pic>
        <p:nvPicPr>
          <p:cNvPr id="30" name="Picture 4" descr="Image result for nba logo transparent&quot;">
            <a:extLst>
              <a:ext uri="{FF2B5EF4-FFF2-40B4-BE49-F238E27FC236}">
                <a16:creationId xmlns:a16="http://schemas.microsoft.com/office/drawing/2014/main" id="{B5466D2C-9906-4BC0-A05F-804DE104FD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2" descr="Image result for nike swoosh transparent white&quot;">
            <a:extLst>
              <a:ext uri="{FF2B5EF4-FFF2-40B4-BE49-F238E27FC236}">
                <a16:creationId xmlns:a16="http://schemas.microsoft.com/office/drawing/2014/main" id="{302DBB7F-BDA0-4826-B357-651218C410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Jordan Logo Jumpman Nike transparent PNG - StickPNG">
            <a:extLst>
              <a:ext uri="{FF2B5EF4-FFF2-40B4-BE49-F238E27FC236}">
                <a16:creationId xmlns:a16="http://schemas.microsoft.com/office/drawing/2014/main" id="{C101F245-7E64-47B0-B5C5-C0E8FDD8FE2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EC6C4066-EFDD-4C9B-B260-C90D4154ADF1}"/>
              </a:ext>
            </a:extLst>
          </p:cNvPr>
          <p:cNvSpPr txBox="1"/>
          <p:nvPr/>
        </p:nvSpPr>
        <p:spPr>
          <a:xfrm>
            <a:off x="5449197" y="6457558"/>
            <a:ext cx="6258172" cy="246221"/>
          </a:xfrm>
          <a:prstGeom prst="rect">
            <a:avLst/>
          </a:prstGeom>
          <a:noFill/>
        </p:spPr>
        <p:txBody>
          <a:bodyPr wrap="square">
            <a:spAutoFit/>
          </a:bodyPr>
          <a:lstStyle/>
          <a:p>
            <a:r>
              <a:rPr lang="en-US" sz="1000" i="1" dirty="0"/>
              <a:t>https://</a:t>
            </a:r>
            <a:r>
              <a:rPr lang="en-US" sz="1000" i="1" dirty="0" err="1"/>
              <a:t>news.nike.com</a:t>
            </a:r>
            <a:r>
              <a:rPr lang="en-US" sz="1000" i="1" dirty="0"/>
              <a:t>/news/nike-nba-75th-league-anniversary-city-edition-uniforms-official-images</a:t>
            </a:r>
          </a:p>
        </p:txBody>
      </p:sp>
      <p:pic>
        <p:nvPicPr>
          <p:cNvPr id="4" name="Picture 3" descr="A picture containing curtain, clothing, indoor, bed&#10;&#10;Description automatically generated">
            <a:extLst>
              <a:ext uri="{FF2B5EF4-FFF2-40B4-BE49-F238E27FC236}">
                <a16:creationId xmlns:a16="http://schemas.microsoft.com/office/drawing/2014/main" id="{2C983903-711E-744C-89DC-3A0B3417B729}"/>
              </a:ext>
            </a:extLst>
          </p:cNvPr>
          <p:cNvPicPr>
            <a:picLocks noChangeAspect="1"/>
          </p:cNvPicPr>
          <p:nvPr/>
        </p:nvPicPr>
        <p:blipFill rotWithShape="1">
          <a:blip r:embed="rId7"/>
          <a:srcRect l="10614" r="5762" b="45206"/>
          <a:stretch/>
        </p:blipFill>
        <p:spPr>
          <a:xfrm>
            <a:off x="5425129" y="4169237"/>
            <a:ext cx="3386521" cy="2199919"/>
          </a:xfrm>
          <a:prstGeom prst="rect">
            <a:avLst/>
          </a:prstGeom>
        </p:spPr>
      </p:pic>
      <p:pic>
        <p:nvPicPr>
          <p:cNvPr id="8" name="Picture 7" descr="Logo&#10;&#10;Description automatically generated">
            <a:extLst>
              <a:ext uri="{FF2B5EF4-FFF2-40B4-BE49-F238E27FC236}">
                <a16:creationId xmlns:a16="http://schemas.microsoft.com/office/drawing/2014/main" id="{50813C14-DB0F-D147-8599-BED93E635960}"/>
              </a:ext>
            </a:extLst>
          </p:cNvPr>
          <p:cNvPicPr>
            <a:picLocks noChangeAspect="1"/>
          </p:cNvPicPr>
          <p:nvPr/>
        </p:nvPicPr>
        <p:blipFill>
          <a:blip r:embed="rId8"/>
          <a:stretch>
            <a:fillRect/>
          </a:stretch>
        </p:blipFill>
        <p:spPr>
          <a:xfrm>
            <a:off x="9000370" y="488844"/>
            <a:ext cx="2706999" cy="2525534"/>
          </a:xfrm>
          <a:prstGeom prst="rect">
            <a:avLst/>
          </a:prstGeom>
        </p:spPr>
      </p:pic>
      <p:pic>
        <p:nvPicPr>
          <p:cNvPr id="11" name="Picture 10" descr="A pair of green and white t-shirts on a green surface&#10;&#10;Description automatically generated with low confidence">
            <a:extLst>
              <a:ext uri="{FF2B5EF4-FFF2-40B4-BE49-F238E27FC236}">
                <a16:creationId xmlns:a16="http://schemas.microsoft.com/office/drawing/2014/main" id="{8093B536-9EAF-8E4C-B532-B90C8FE0F4A4}"/>
              </a:ext>
            </a:extLst>
          </p:cNvPr>
          <p:cNvPicPr>
            <a:picLocks noChangeAspect="1"/>
          </p:cNvPicPr>
          <p:nvPr/>
        </p:nvPicPr>
        <p:blipFill rotWithShape="1">
          <a:blip r:embed="rId9"/>
          <a:srcRect r="4453"/>
          <a:stretch/>
        </p:blipFill>
        <p:spPr>
          <a:xfrm>
            <a:off x="5449197" y="479382"/>
            <a:ext cx="3378077" cy="3535501"/>
          </a:xfrm>
          <a:prstGeom prst="rect">
            <a:avLst/>
          </a:prstGeom>
        </p:spPr>
      </p:pic>
      <p:pic>
        <p:nvPicPr>
          <p:cNvPr id="17" name="Picture 16" descr="Logo&#10;&#10;Description automatically generated">
            <a:extLst>
              <a:ext uri="{FF2B5EF4-FFF2-40B4-BE49-F238E27FC236}">
                <a16:creationId xmlns:a16="http://schemas.microsoft.com/office/drawing/2014/main" id="{AA7749CD-7CAA-914C-8736-4F9F1F4D03E5}"/>
              </a:ext>
            </a:extLst>
          </p:cNvPr>
          <p:cNvPicPr>
            <a:picLocks noChangeAspect="1"/>
          </p:cNvPicPr>
          <p:nvPr/>
        </p:nvPicPr>
        <p:blipFill rotWithShape="1">
          <a:blip r:embed="rId10"/>
          <a:srcRect l="6968" r="9273"/>
          <a:stretch/>
        </p:blipFill>
        <p:spPr>
          <a:xfrm>
            <a:off x="9000371" y="3137233"/>
            <a:ext cx="2706998" cy="3231923"/>
          </a:xfrm>
          <a:prstGeom prst="rect">
            <a:avLst/>
          </a:prstGeom>
        </p:spPr>
      </p:pic>
    </p:spTree>
    <p:extLst>
      <p:ext uri="{BB962C8B-B14F-4D97-AF65-F5344CB8AC3E}">
        <p14:creationId xmlns:p14="http://schemas.microsoft.com/office/powerpoint/2010/main" val="2141206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descr="2021-22 City Edition: Mixtape">
            <a:hlinkClick r:id="" action="ppaction://media"/>
            <a:extLst>
              <a:ext uri="{FF2B5EF4-FFF2-40B4-BE49-F238E27FC236}">
                <a16:creationId xmlns:a16="http://schemas.microsoft.com/office/drawing/2014/main" id="{906E48BA-90FF-5848-9346-8FE2A1C7408F}"/>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159102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6000"/>
                <a:shade val="100000"/>
                <a:hueMod val="270000"/>
                <a:satMod val="200000"/>
                <a:lumMod val="128000"/>
              </a:schemeClr>
            </a:gs>
            <a:gs pos="50000">
              <a:schemeClr val="bg2">
                <a:shade val="100000"/>
                <a:hueMod val="100000"/>
                <a:satMod val="110000"/>
                <a:lumMod val="130000"/>
              </a:schemeClr>
            </a:gs>
            <a:gs pos="100000">
              <a:schemeClr val="bg2">
                <a:shade val="78000"/>
                <a:hueMod val="44000"/>
                <a:satMod val="200000"/>
                <a:lumMod val="69000"/>
              </a:schemeClr>
            </a:gs>
          </a:gsLst>
          <a:lin ang="2520000" scaled="0"/>
        </a:gradFill>
        <a:effectLst/>
      </p:bgPr>
    </p:bg>
    <p:spTree>
      <p:nvGrpSpPr>
        <p:cNvPr id="1" name=""/>
        <p:cNvGrpSpPr/>
        <p:nvPr/>
      </p:nvGrpSpPr>
      <p:grpSpPr>
        <a:xfrm>
          <a:off x="0" y="0"/>
          <a:ext cx="0" cy="0"/>
          <a:chOff x="0" y="0"/>
          <a:chExt cx="0" cy="0"/>
        </a:xfrm>
      </p:grpSpPr>
      <p:sp useBgFill="1">
        <p:nvSpPr>
          <p:cNvPr id="139" name="Rectangle 138">
            <a:extLst>
              <a:ext uri="{FF2B5EF4-FFF2-40B4-BE49-F238E27FC236}">
                <a16:creationId xmlns:a16="http://schemas.microsoft.com/office/drawing/2014/main" id="{051B451F-9DD5-4A5A-90B8-11C90CC936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1" name="Picture 140">
            <a:extLst>
              <a:ext uri="{FF2B5EF4-FFF2-40B4-BE49-F238E27FC236}">
                <a16:creationId xmlns:a16="http://schemas.microsoft.com/office/drawing/2014/main" id="{F6849804-AEAB-40AC-A061-92831A9F4E8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ubtitle 2">
            <a:extLst>
              <a:ext uri="{FF2B5EF4-FFF2-40B4-BE49-F238E27FC236}">
                <a16:creationId xmlns:a16="http://schemas.microsoft.com/office/drawing/2014/main" id="{EE4718CD-3F4F-4EB8-B308-8575D495DEAF}"/>
              </a:ext>
            </a:extLst>
          </p:cNvPr>
          <p:cNvSpPr>
            <a:spLocks noGrp="1"/>
          </p:cNvSpPr>
          <p:nvPr>
            <p:ph type="subTitle" idx="1"/>
          </p:nvPr>
        </p:nvSpPr>
        <p:spPr>
          <a:xfrm>
            <a:off x="251445" y="5314879"/>
            <a:ext cx="4174898" cy="1116622"/>
          </a:xfrm>
        </p:spPr>
        <p:txBody>
          <a:bodyPr>
            <a:noAutofit/>
          </a:bodyPr>
          <a:lstStyle/>
          <a:p>
            <a:pPr algn="l"/>
            <a:r>
              <a:rPr lang="en-US" sz="3200" b="1" dirty="0"/>
              <a:t>2021-22 Brooklyn Nets City Edition Uniforms</a:t>
            </a:r>
          </a:p>
        </p:txBody>
      </p:sp>
      <p:pic>
        <p:nvPicPr>
          <p:cNvPr id="143" name="Picture 142">
            <a:extLst>
              <a:ext uri="{FF2B5EF4-FFF2-40B4-BE49-F238E27FC236}">
                <a16:creationId xmlns:a16="http://schemas.microsoft.com/office/drawing/2014/main" id="{D65D459B-87BB-48ED-841D-560ACDFFB2C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cstate="print">
            <a:extLst>
              <a:ext uri="{28A0092B-C50C-407E-A947-70E740481C1C}">
                <a14:useLocalDpi xmlns:a14="http://schemas.microsoft.com/office/drawing/2010/main" val="0"/>
              </a:ext>
            </a:extLst>
          </a:blip>
          <a:stretch>
            <a:fillRect/>
          </a:stretch>
        </p:blipFill>
        <p:spPr>
          <a:xfrm>
            <a:off x="1" y="5006045"/>
            <a:ext cx="4965192" cy="144049"/>
          </a:xfrm>
          <a:prstGeom prst="rect">
            <a:avLst/>
          </a:prstGeom>
        </p:spPr>
      </p:pic>
      <p:sp>
        <p:nvSpPr>
          <p:cNvPr id="145" name="Rectangle 144">
            <a:extLst>
              <a:ext uri="{FF2B5EF4-FFF2-40B4-BE49-F238E27FC236}">
                <a16:creationId xmlns:a16="http://schemas.microsoft.com/office/drawing/2014/main" id="{13F257CF-45AD-4564-AF51-CEDAA4786A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838764"/>
            <a:ext cx="4964567" cy="3180473"/>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7" name="Rectangle 146">
            <a:extLst>
              <a:ext uri="{FF2B5EF4-FFF2-40B4-BE49-F238E27FC236}">
                <a16:creationId xmlns:a16="http://schemas.microsoft.com/office/drawing/2014/main" id="{93D76AED-7D20-4061-8AC1-25828C873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88844"/>
            <a:ext cx="3378077" cy="3526040"/>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Rectangle 148">
            <a:extLst>
              <a:ext uri="{FF2B5EF4-FFF2-40B4-BE49-F238E27FC236}">
                <a16:creationId xmlns:a16="http://schemas.microsoft.com/office/drawing/2014/main" id="{20F4BA7B-1C92-49A8-BD52-9DBD81E81E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488844"/>
            <a:ext cx="2739690" cy="2480872"/>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6" name="Picture 12" descr="Image result for nike swoosh transparent white&quot;">
            <a:extLst>
              <a:ext uri="{FF2B5EF4-FFF2-40B4-BE49-F238E27FC236}">
                <a16:creationId xmlns:a16="http://schemas.microsoft.com/office/drawing/2014/main" id="{D1AB726A-41C0-4E40-B588-4762B0178D3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9115074" y="1094071"/>
            <a:ext cx="2451616" cy="1280969"/>
          </a:xfrm>
          <a:prstGeom prst="rect">
            <a:avLst/>
          </a:prstGeom>
          <a:noFill/>
          <a:extLst>
            <a:ext uri="{909E8E84-426E-40DD-AFC4-6F175D3DCCD1}">
              <a14:hiddenFill xmlns:a14="http://schemas.microsoft.com/office/drawing/2010/main">
                <a:solidFill>
                  <a:srgbClr val="FFFFFF"/>
                </a:solidFill>
              </a14:hiddenFill>
            </a:ext>
          </a:extLst>
        </p:spPr>
      </p:pic>
      <p:sp>
        <p:nvSpPr>
          <p:cNvPr id="151" name="Rectangle 150">
            <a:extLst>
              <a:ext uri="{FF2B5EF4-FFF2-40B4-BE49-F238E27FC236}">
                <a16:creationId xmlns:a16="http://schemas.microsoft.com/office/drawing/2014/main" id="{474942DA-ED3B-4AAA-B541-219ADEF843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49197" y="4175751"/>
            <a:ext cx="3378077" cy="2202866"/>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3" name="Rectangle 152">
            <a:extLst>
              <a:ext uri="{FF2B5EF4-FFF2-40B4-BE49-F238E27FC236}">
                <a16:creationId xmlns:a16="http://schemas.microsoft.com/office/drawing/2014/main" id="{EE6BC664-B276-412B-9A49-3E33213B8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67680" y="3130583"/>
            <a:ext cx="2739690" cy="3248034"/>
          </a:xfrm>
          <a:prstGeom prst="rect">
            <a:avLst/>
          </a:prstGeom>
          <a:solidFill>
            <a:srgbClr val="FFFFFF"/>
          </a:solidFill>
          <a:ln>
            <a:noFill/>
          </a:ln>
          <a:effectLst>
            <a:outerShdw blurRad="76200" dist="63500" dir="504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Subtitle 2">
            <a:extLst>
              <a:ext uri="{FF2B5EF4-FFF2-40B4-BE49-F238E27FC236}">
                <a16:creationId xmlns:a16="http://schemas.microsoft.com/office/drawing/2014/main" id="{416EC983-17A9-454D-AADF-8F1AFB430CC3}"/>
              </a:ext>
            </a:extLst>
          </p:cNvPr>
          <p:cNvSpPr txBox="1">
            <a:spLocks/>
          </p:cNvSpPr>
          <p:nvPr/>
        </p:nvSpPr>
        <p:spPr>
          <a:xfrm>
            <a:off x="169933" y="1925258"/>
            <a:ext cx="4685288" cy="3224835"/>
          </a:xfrm>
          <a:prstGeom prst="rect">
            <a:avLst/>
          </a:prstGeom>
        </p:spPr>
        <p:txBody>
          <a:bodyPr vert="horz" lIns="91440" tIns="45720" rIns="91440" bIns="45720" rtlCol="0">
            <a:normAutofit fontScale="92500" lnSpcReduction="10000"/>
          </a:bodyPr>
          <a:lstStyle>
            <a:lvl1pPr marL="0" indent="0" algn="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lvl="0" indent="-342900" algn="l">
              <a:buFont typeface="Wingdings" panose="05000000000000000000" pitchFamily="2" charset="2"/>
              <a:buChar char="Ø"/>
            </a:pPr>
            <a:r>
              <a:rPr lang="en-US" i="1" dirty="0">
                <a:solidFill>
                  <a:prstClr val="white"/>
                </a:solidFill>
              </a:rPr>
              <a:t>Marking the team’s path from New York to New Jersey and back again, the argyle side panel is a tribute to the repeat Eastern Conference championships from the ’01-‘02 and ’02-‘03 seasons. The patch on the shorts is a throwback to the ’80s, while the red, white and blue color blocking reaches back to the franchise’s ABA roots. On top of the navy body color, the black space symbolizes a team on the rise, poised to leave a new mark on the league.</a:t>
            </a:r>
            <a:endParaRPr kumimoji="0" lang="en-US" b="0" i="1" u="none" strike="noStrike" kern="1200" cap="none" spc="0" normalizeH="0" baseline="0" noProof="0" dirty="0">
              <a:ln>
                <a:noFill/>
              </a:ln>
              <a:solidFill>
                <a:prstClr val="white"/>
              </a:solidFill>
              <a:effectLst/>
              <a:uLnTx/>
              <a:uFillTx/>
              <a:latin typeface="Trebuchet MS" panose="020B0603020202020204"/>
              <a:ea typeface="+mn-ea"/>
              <a:cs typeface="+mn-cs"/>
            </a:endParaRPr>
          </a:p>
        </p:txBody>
      </p:sp>
      <p:pic>
        <p:nvPicPr>
          <p:cNvPr id="19" name="Picture 4" descr="Image result for nba logo transparent&quot;">
            <a:extLst>
              <a:ext uri="{FF2B5EF4-FFF2-40B4-BE49-F238E27FC236}">
                <a16:creationId xmlns:a16="http://schemas.microsoft.com/office/drawing/2014/main" id="{8F60D1D8-6C40-4AF7-8264-553054E659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8996" y="202505"/>
            <a:ext cx="1372017" cy="93296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Image result for nike swoosh transparent white&quot;">
            <a:extLst>
              <a:ext uri="{FF2B5EF4-FFF2-40B4-BE49-F238E27FC236}">
                <a16:creationId xmlns:a16="http://schemas.microsoft.com/office/drawing/2014/main" id="{003CD7BA-0CC5-4A2C-B0F2-EF573AAEB7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166" y="381848"/>
            <a:ext cx="1094664" cy="57059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Jordan Logo Jumpman Nike transparent PNG - StickPNG">
            <a:extLst>
              <a:ext uri="{FF2B5EF4-FFF2-40B4-BE49-F238E27FC236}">
                <a16:creationId xmlns:a16="http://schemas.microsoft.com/office/drawing/2014/main" id="{0588E27D-979F-4A66-8FB2-6228609F19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8179" y="200663"/>
            <a:ext cx="932963" cy="932963"/>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B14BE715-230F-A74F-97C6-EC34EACECD93}"/>
              </a:ext>
            </a:extLst>
          </p:cNvPr>
          <p:cNvSpPr txBox="1"/>
          <p:nvPr/>
        </p:nvSpPr>
        <p:spPr>
          <a:xfrm>
            <a:off x="5449197" y="6457558"/>
            <a:ext cx="6258172" cy="246221"/>
          </a:xfrm>
          <a:prstGeom prst="rect">
            <a:avLst/>
          </a:prstGeom>
          <a:noFill/>
        </p:spPr>
        <p:txBody>
          <a:bodyPr wrap="square">
            <a:spAutoFit/>
          </a:bodyPr>
          <a:lstStyle/>
          <a:p>
            <a:r>
              <a:rPr lang="en-US" sz="1000" i="1" dirty="0"/>
              <a:t>https://</a:t>
            </a:r>
            <a:r>
              <a:rPr lang="en-US" sz="1000" i="1" dirty="0" err="1"/>
              <a:t>news.nike.com</a:t>
            </a:r>
            <a:r>
              <a:rPr lang="en-US" sz="1000" i="1" dirty="0"/>
              <a:t>/news/nike-nba-75th-league-anniversary-city-edition-uniforms-official-images</a:t>
            </a:r>
          </a:p>
        </p:txBody>
      </p:sp>
      <p:pic>
        <p:nvPicPr>
          <p:cNvPr id="4" name="Picture 3" descr="A red and white flag&#10;&#10;Description automatically generated">
            <a:extLst>
              <a:ext uri="{FF2B5EF4-FFF2-40B4-BE49-F238E27FC236}">
                <a16:creationId xmlns:a16="http://schemas.microsoft.com/office/drawing/2014/main" id="{C094BC4A-C3D6-0F41-A38F-EA44FF87DDC7}"/>
              </a:ext>
            </a:extLst>
          </p:cNvPr>
          <p:cNvPicPr>
            <a:picLocks noChangeAspect="1"/>
          </p:cNvPicPr>
          <p:nvPr/>
        </p:nvPicPr>
        <p:blipFill rotWithShape="1">
          <a:blip r:embed="rId7"/>
          <a:srcRect r="15319"/>
          <a:stretch/>
        </p:blipFill>
        <p:spPr>
          <a:xfrm>
            <a:off x="8967678" y="3133840"/>
            <a:ext cx="2739691" cy="3297661"/>
          </a:xfrm>
          <a:prstGeom prst="rect">
            <a:avLst/>
          </a:prstGeom>
        </p:spPr>
      </p:pic>
      <p:pic>
        <p:nvPicPr>
          <p:cNvPr id="7" name="Picture 6" descr="A picture containing calendar&#10;&#10;Description automatically generated">
            <a:extLst>
              <a:ext uri="{FF2B5EF4-FFF2-40B4-BE49-F238E27FC236}">
                <a16:creationId xmlns:a16="http://schemas.microsoft.com/office/drawing/2014/main" id="{46A454DC-4D06-5D47-AB35-D111B131FA02}"/>
              </a:ext>
            </a:extLst>
          </p:cNvPr>
          <p:cNvPicPr>
            <a:picLocks noChangeAspect="1"/>
          </p:cNvPicPr>
          <p:nvPr/>
        </p:nvPicPr>
        <p:blipFill>
          <a:blip r:embed="rId8"/>
          <a:stretch>
            <a:fillRect/>
          </a:stretch>
        </p:blipFill>
        <p:spPr>
          <a:xfrm>
            <a:off x="8967405" y="461234"/>
            <a:ext cx="2739964" cy="2515128"/>
          </a:xfrm>
          <a:prstGeom prst="rect">
            <a:avLst/>
          </a:prstGeom>
        </p:spPr>
      </p:pic>
      <p:pic>
        <p:nvPicPr>
          <p:cNvPr id="11" name="Picture 10" descr="A pair of blue and red sports jerseys on a blue surface&#10;&#10;Description automatically generated with low confidence">
            <a:extLst>
              <a:ext uri="{FF2B5EF4-FFF2-40B4-BE49-F238E27FC236}">
                <a16:creationId xmlns:a16="http://schemas.microsoft.com/office/drawing/2014/main" id="{AEB36B69-B4BB-0649-949A-1D912CA50D71}"/>
              </a:ext>
            </a:extLst>
          </p:cNvPr>
          <p:cNvPicPr>
            <a:picLocks noChangeAspect="1"/>
          </p:cNvPicPr>
          <p:nvPr/>
        </p:nvPicPr>
        <p:blipFill rotWithShape="1">
          <a:blip r:embed="rId9"/>
          <a:srcRect r="5283"/>
          <a:stretch/>
        </p:blipFill>
        <p:spPr>
          <a:xfrm>
            <a:off x="5442522" y="479383"/>
            <a:ext cx="3384476" cy="3573234"/>
          </a:xfrm>
          <a:prstGeom prst="rect">
            <a:avLst/>
          </a:prstGeom>
        </p:spPr>
      </p:pic>
      <p:pic>
        <p:nvPicPr>
          <p:cNvPr id="14" name="Picture 13" descr="Logo&#10;&#10;Description automatically generated">
            <a:extLst>
              <a:ext uri="{FF2B5EF4-FFF2-40B4-BE49-F238E27FC236}">
                <a16:creationId xmlns:a16="http://schemas.microsoft.com/office/drawing/2014/main" id="{4307E53E-6F2A-6845-874C-8883A2525B0D}"/>
              </a:ext>
            </a:extLst>
          </p:cNvPr>
          <p:cNvPicPr>
            <a:picLocks noChangeAspect="1"/>
          </p:cNvPicPr>
          <p:nvPr/>
        </p:nvPicPr>
        <p:blipFill rotWithShape="1">
          <a:blip r:embed="rId10"/>
          <a:srcRect l="1279" t="8386" b="6112"/>
          <a:stretch/>
        </p:blipFill>
        <p:spPr>
          <a:xfrm>
            <a:off x="5936161" y="4175751"/>
            <a:ext cx="2377753" cy="2202866"/>
          </a:xfrm>
          <a:prstGeom prst="rect">
            <a:avLst/>
          </a:prstGeom>
        </p:spPr>
      </p:pic>
    </p:spTree>
    <p:extLst>
      <p:ext uri="{BB962C8B-B14F-4D97-AF65-F5344CB8AC3E}">
        <p14:creationId xmlns:p14="http://schemas.microsoft.com/office/powerpoint/2010/main" val="810432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descr="Brooklyn Nets 2021-22 City Edition Court Time Lapse">
            <a:hlinkClick r:id="" action="ppaction://media"/>
            <a:extLst>
              <a:ext uri="{FF2B5EF4-FFF2-40B4-BE49-F238E27FC236}">
                <a16:creationId xmlns:a16="http://schemas.microsoft.com/office/drawing/2014/main" id="{88C8B773-C88C-614D-87A8-A05C773D5E9A}"/>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69678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21-22 City Edition Mixtape Moments Uniform Reveal | Orlando Magic">
            <a:hlinkClick r:id="" action="ppaction://media"/>
            <a:extLst>
              <a:ext uri="{FF2B5EF4-FFF2-40B4-BE49-F238E27FC236}">
                <a16:creationId xmlns:a16="http://schemas.microsoft.com/office/drawing/2014/main" id="{1D9859C3-6632-42A3-985B-60414B230352}"/>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2479656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otalTime>7877</TotalTime>
  <Words>1522</Words>
  <Application>Microsoft Office PowerPoint</Application>
  <PresentationFormat>Widescreen</PresentationFormat>
  <Paragraphs>74</Paragraphs>
  <Slides>26</Slides>
  <Notes>0</Notes>
  <HiddenSlides>0</HiddenSlides>
  <MMClips>10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Trebuchet MS</vt:lpstr>
      <vt:lpstr>Wingdings</vt:lpstr>
      <vt:lpstr>Berlin</vt:lpstr>
      <vt:lpstr>Branding</vt:lpstr>
      <vt:lpstr>NBA Branding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NBA Marketing &amp; Branding Discussion</vt:lpstr>
      <vt:lpstr>NBA Marketing &amp; Branding Discussion</vt:lpstr>
      <vt:lpstr>NBA Marketing &amp; Branding Discussion</vt:lpstr>
      <vt:lpstr>Branding Activity</vt:lpstr>
      <vt:lpstr>https://news.nike.com/news/nike-nba-75th-league-anniversary-city-edition-uniforms-official-images  https://www.youtube.com/watch?v=QG2AE_9GLGI  https://www.youtube.com/watch?v=uWuF9lZV_DU  https://www.youtube.com/watch?v=YWkm-mDV0-E  https://www.youtube.com/watch?v=f33JxKVSU-g  https://www.youtube.com/watch?v=eCR696k9GbI  https://www.youtube.com/watch?v=uO_9UvB_3oA  https://www.youtube.com/watch?v=h5AsZs36TDc  https://www.youtube.com/watch?v=-CZ6-UvKUcE  https://www.youtube.com/watch?v=QgGeNfjF-mM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NBA Branding</dc:title>
  <dc:creator>Chris Lindauer</dc:creator>
  <cp:lastModifiedBy>Chris Lindauer</cp:lastModifiedBy>
  <cp:revision>84</cp:revision>
  <dcterms:created xsi:type="dcterms:W3CDTF">2019-11-12T15:47:39Z</dcterms:created>
  <dcterms:modified xsi:type="dcterms:W3CDTF">2021-11-11T18:29:44Z</dcterms:modified>
</cp:coreProperties>
</file>