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notesMasterIdLst>
    <p:notesMasterId r:id="rId29"/>
  </p:notesMasterIdLst>
  <p:handoutMasterIdLst>
    <p:handoutMasterId r:id="rId30"/>
  </p:handoutMasterIdLst>
  <p:sldIdLst>
    <p:sldId id="256" r:id="rId2"/>
    <p:sldId id="277" r:id="rId3"/>
    <p:sldId id="278" r:id="rId4"/>
    <p:sldId id="279" r:id="rId5"/>
    <p:sldId id="336" r:id="rId6"/>
    <p:sldId id="339" r:id="rId7"/>
    <p:sldId id="288" r:id="rId8"/>
    <p:sldId id="281" r:id="rId9"/>
    <p:sldId id="282" r:id="rId10"/>
    <p:sldId id="285" r:id="rId11"/>
    <p:sldId id="340" r:id="rId12"/>
    <p:sldId id="322" r:id="rId13"/>
    <p:sldId id="334" r:id="rId14"/>
    <p:sldId id="342" r:id="rId15"/>
    <p:sldId id="290" r:id="rId16"/>
    <p:sldId id="337" r:id="rId17"/>
    <p:sldId id="338" r:id="rId18"/>
    <p:sldId id="292" r:id="rId19"/>
    <p:sldId id="343" r:id="rId20"/>
    <p:sldId id="333" r:id="rId21"/>
    <p:sldId id="341" r:id="rId22"/>
    <p:sldId id="309" r:id="rId23"/>
    <p:sldId id="276" r:id="rId24"/>
    <p:sldId id="318" r:id="rId25"/>
    <p:sldId id="319" r:id="rId26"/>
    <p:sldId id="320" r:id="rId27"/>
    <p:sldId id="335" r:id="rId2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382" autoAdjust="0"/>
    <p:restoredTop sz="94724"/>
  </p:normalViewPr>
  <p:slideViewPr>
    <p:cSldViewPr>
      <p:cViewPr varScale="1">
        <p:scale>
          <a:sx n="135" d="100"/>
          <a:sy n="135" d="100"/>
        </p:scale>
        <p:origin x="592" y="17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8245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0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102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102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102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02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102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6AC4133C-D33D-4E82-95C2-F0307C4F6D1B}" type="slidenum">
              <a:rPr lang="en-US"/>
              <a:pPr/>
              <a:t>‹#›</a:t>
            </a:fld>
            <a:endParaRPr lang="en-US"/>
          </a:p>
        </p:txBody>
      </p:sp>
    </p:spTree>
    <p:extLst>
      <p:ext uri="{BB962C8B-B14F-4D97-AF65-F5344CB8AC3E}">
        <p14:creationId xmlns:p14="http://schemas.microsoft.com/office/powerpoint/2010/main" val="204483435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63F8D-C3E2-47E1-A7D4-AC5D1F43B3CF}" type="slidenum">
              <a:rPr lang="en-US"/>
              <a:pPr/>
              <a:t>1</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340364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10</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884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11</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87989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12</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2040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0310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864346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78593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2161064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55397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18</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14308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988649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34004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20</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120737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21</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732102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363F8D-C3E2-47E1-A7D4-AC5D1F43B3CF}" type="slidenum">
              <a:rPr lang="en-US"/>
              <a:pPr/>
              <a:t>22</a:t>
            </a:fld>
            <a:endParaRPr lang="en-US"/>
          </a:p>
        </p:txBody>
      </p:sp>
      <p:sp>
        <p:nvSpPr>
          <p:cNvPr id="311298" name="Rectangle 2"/>
          <p:cNvSpPr>
            <a:spLocks noGrp="1" noRot="1" noChangeAspect="1" noChangeArrowheads="1" noTextEdit="1"/>
          </p:cNvSpPr>
          <p:nvPr>
            <p:ph type="sldImg"/>
          </p:nvPr>
        </p:nvSpPr>
        <p:spPr>
          <a:ln/>
        </p:spPr>
      </p:sp>
      <p:sp>
        <p:nvSpPr>
          <p:cNvPr id="31129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034685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23</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24</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26</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05709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27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43932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3</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85178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4</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8146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5</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7773666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31E6641-6355-4E45-A493-4107CA3D5812}" type="slidenum">
              <a:rPr kumimoji="0" lang="en-US" sz="12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279344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7</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27778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8</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543205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1E6641-6355-4E45-A493-4107CA3D5812}" type="slidenum">
              <a:rPr lang="en-US"/>
              <a:pPr/>
              <a:t>9</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4613540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73411" name="Rectangle 3"/>
          <p:cNvSpPr>
            <a:spLocks noGrp="1" noChangeArrowheads="1"/>
          </p:cNvSpPr>
          <p:nvPr>
            <p:ph type="ctrTitle"/>
          </p:nvPr>
        </p:nvSpPr>
        <p:spPr>
          <a:xfrm>
            <a:off x="2843213" y="2349500"/>
            <a:ext cx="6048375" cy="863600"/>
          </a:xfrm>
        </p:spPr>
        <p:txBody>
          <a:bodyPr/>
          <a:lstStyle>
            <a:lvl1pPr algn="ctr">
              <a:defRPr sz="3200" b="1">
                <a:solidFill>
                  <a:srgbClr val="080808"/>
                </a:solidFill>
              </a:defRPr>
            </a:lvl1pPr>
          </a:lstStyle>
          <a:p>
            <a:r>
              <a:rPr lang="en-US"/>
              <a:t>Click to edit Master title style</a:t>
            </a:r>
            <a:endParaRPr lang="ru-RU"/>
          </a:p>
        </p:txBody>
      </p:sp>
      <p:sp>
        <p:nvSpPr>
          <p:cNvPr id="273412" name="Rectangle 4"/>
          <p:cNvSpPr>
            <a:spLocks noGrp="1" noChangeArrowheads="1"/>
          </p:cNvSpPr>
          <p:nvPr>
            <p:ph type="subTitle" idx="1"/>
          </p:nvPr>
        </p:nvSpPr>
        <p:spPr>
          <a:xfrm>
            <a:off x="2843213" y="3141663"/>
            <a:ext cx="6048375" cy="576262"/>
          </a:xfrm>
        </p:spPr>
        <p:txBody>
          <a:bodyPr/>
          <a:lstStyle>
            <a:lvl1pPr marL="0" indent="0" algn="ctr">
              <a:buFontTx/>
              <a:buNone/>
              <a:defRPr sz="2400" b="1"/>
            </a:lvl1pPr>
          </a:lstStyle>
          <a:p>
            <a:r>
              <a:rPr lang="en-US"/>
              <a:t>Click to edit Master subtitle style</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Вертикальный текст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443663" y="115888"/>
            <a:ext cx="1871662" cy="6048375"/>
          </a:xfrm>
        </p:spPr>
        <p:txBody>
          <a:bodyPr vert="eaVert"/>
          <a:lstStyle/>
          <a:p>
            <a:r>
              <a:rPr lang="en-US"/>
              <a:t>Click to edit Master title style</a:t>
            </a:r>
            <a:endParaRPr lang="ru-RU"/>
          </a:p>
        </p:txBody>
      </p:sp>
      <p:sp>
        <p:nvSpPr>
          <p:cNvPr id="3" name="Вертикальный текст 2"/>
          <p:cNvSpPr>
            <a:spLocks noGrp="1"/>
          </p:cNvSpPr>
          <p:nvPr>
            <p:ph type="body" orient="vert" idx="1"/>
          </p:nvPr>
        </p:nvSpPr>
        <p:spPr>
          <a:xfrm>
            <a:off x="827088" y="115888"/>
            <a:ext cx="5464175" cy="60483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827088" y="115888"/>
            <a:ext cx="7488237" cy="60483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Содержимое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
        <p:nvSpPr>
          <p:cNvPr id="3" name="Содержимое 2"/>
          <p:cNvSpPr>
            <a:spLocks noGrp="1"/>
          </p:cNvSpPr>
          <p:nvPr>
            <p:ph sz="half" idx="1"/>
          </p:nvPr>
        </p:nvSpPr>
        <p:spPr>
          <a:xfrm>
            <a:off x="827088" y="908050"/>
            <a:ext cx="3667125"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Содержимое 3"/>
          <p:cNvSpPr>
            <a:spLocks noGrp="1"/>
          </p:cNvSpPr>
          <p:nvPr>
            <p:ph sz="half" idx="2"/>
          </p:nvPr>
        </p:nvSpPr>
        <p:spPr>
          <a:xfrm>
            <a:off x="4646613" y="908050"/>
            <a:ext cx="3668712" cy="5256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Click to edit Master title style</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Click to edit Master title style</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bwMode="auto">
          <a:xfrm>
            <a:off x="900113" y="115888"/>
            <a:ext cx="69850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ru-RU"/>
          </a:p>
        </p:txBody>
      </p:sp>
      <p:sp>
        <p:nvSpPr>
          <p:cNvPr id="272387" name="Rectangle 3"/>
          <p:cNvSpPr>
            <a:spLocks noGrp="1" noChangeArrowheads="1"/>
          </p:cNvSpPr>
          <p:nvPr>
            <p:ph type="body" idx="1"/>
          </p:nvPr>
        </p:nvSpPr>
        <p:spPr bwMode="auto">
          <a:xfrm>
            <a:off x="827088" y="908050"/>
            <a:ext cx="7488237" cy="52562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Tree>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Lst>
  <p:txStyles>
    <p:titleStyle>
      <a:lvl1pPr algn="l" rtl="0" eaLnBrk="1" fontAlgn="base" hangingPunct="1">
        <a:spcBef>
          <a:spcPct val="0"/>
        </a:spcBef>
        <a:spcAft>
          <a:spcPct val="0"/>
        </a:spcAft>
        <a:defRPr sz="3600">
          <a:solidFill>
            <a:schemeClr val="bg1"/>
          </a:solidFill>
          <a:latin typeface="+mj-lt"/>
          <a:ea typeface="+mj-ea"/>
          <a:cs typeface="+mj-cs"/>
        </a:defRPr>
      </a:lvl1pPr>
      <a:lvl2pPr algn="l" rtl="0" eaLnBrk="1" fontAlgn="base" hangingPunct="1">
        <a:spcBef>
          <a:spcPct val="0"/>
        </a:spcBef>
        <a:spcAft>
          <a:spcPct val="0"/>
        </a:spcAft>
        <a:defRPr sz="3600">
          <a:solidFill>
            <a:schemeClr val="bg1"/>
          </a:solidFill>
          <a:latin typeface="Arial" charset="0"/>
        </a:defRPr>
      </a:lvl2pPr>
      <a:lvl3pPr algn="l" rtl="0" eaLnBrk="1" fontAlgn="base" hangingPunct="1">
        <a:spcBef>
          <a:spcPct val="0"/>
        </a:spcBef>
        <a:spcAft>
          <a:spcPct val="0"/>
        </a:spcAft>
        <a:defRPr sz="3600">
          <a:solidFill>
            <a:schemeClr val="bg1"/>
          </a:solidFill>
          <a:latin typeface="Arial" charset="0"/>
        </a:defRPr>
      </a:lvl3pPr>
      <a:lvl4pPr algn="l" rtl="0" eaLnBrk="1" fontAlgn="base" hangingPunct="1">
        <a:spcBef>
          <a:spcPct val="0"/>
        </a:spcBef>
        <a:spcAft>
          <a:spcPct val="0"/>
        </a:spcAft>
        <a:defRPr sz="3600">
          <a:solidFill>
            <a:schemeClr val="bg1"/>
          </a:solidFill>
          <a:latin typeface="Arial" charset="0"/>
        </a:defRPr>
      </a:lvl4pPr>
      <a:lvl5pPr algn="l" rtl="0" eaLnBrk="1" fontAlgn="base" hangingPunct="1">
        <a:spcBef>
          <a:spcPct val="0"/>
        </a:spcBef>
        <a:spcAft>
          <a:spcPct val="0"/>
        </a:spcAft>
        <a:defRPr sz="3600">
          <a:solidFill>
            <a:schemeClr val="bg1"/>
          </a:solidFill>
          <a:latin typeface="Arial" charset="0"/>
        </a:defRPr>
      </a:lvl5pPr>
      <a:lvl6pPr marL="457200" algn="l" rtl="0" eaLnBrk="1" fontAlgn="base" hangingPunct="1">
        <a:spcBef>
          <a:spcPct val="0"/>
        </a:spcBef>
        <a:spcAft>
          <a:spcPct val="0"/>
        </a:spcAft>
        <a:defRPr sz="3600">
          <a:solidFill>
            <a:schemeClr val="bg1"/>
          </a:solidFill>
          <a:latin typeface="Arial" charset="0"/>
        </a:defRPr>
      </a:lvl6pPr>
      <a:lvl7pPr marL="914400" algn="l" rtl="0" eaLnBrk="1" fontAlgn="base" hangingPunct="1">
        <a:spcBef>
          <a:spcPct val="0"/>
        </a:spcBef>
        <a:spcAft>
          <a:spcPct val="0"/>
        </a:spcAft>
        <a:defRPr sz="3600">
          <a:solidFill>
            <a:schemeClr val="bg1"/>
          </a:solidFill>
          <a:latin typeface="Arial" charset="0"/>
        </a:defRPr>
      </a:lvl7pPr>
      <a:lvl8pPr marL="1371600" algn="l" rtl="0" eaLnBrk="1" fontAlgn="base" hangingPunct="1">
        <a:spcBef>
          <a:spcPct val="0"/>
        </a:spcBef>
        <a:spcAft>
          <a:spcPct val="0"/>
        </a:spcAft>
        <a:defRPr sz="3600">
          <a:solidFill>
            <a:schemeClr val="bg1"/>
          </a:solidFill>
          <a:latin typeface="Arial" charset="0"/>
        </a:defRPr>
      </a:lvl8pPr>
      <a:lvl9pPr marL="1828800" algn="l" rtl="0" eaLnBrk="1" fontAlgn="base" hangingPunct="1">
        <a:spcBef>
          <a:spcPct val="0"/>
        </a:spcBef>
        <a:spcAft>
          <a:spcPct val="0"/>
        </a:spcAft>
        <a:defRPr sz="3600">
          <a:solidFill>
            <a:schemeClr val="bg1"/>
          </a:solidFill>
          <a:latin typeface="Arial" charset="0"/>
        </a:defRPr>
      </a:lvl9pPr>
    </p:titleStyle>
    <p:bodyStyle>
      <a:lvl1pPr marL="342900" indent="-342900" algn="l" rtl="0" eaLnBrk="1" fontAlgn="base" hangingPunct="1">
        <a:spcBef>
          <a:spcPct val="20000"/>
        </a:spcBef>
        <a:spcAft>
          <a:spcPct val="0"/>
        </a:spcAft>
        <a:buChar char="•"/>
        <a:defRPr sz="2800">
          <a:solidFill>
            <a:srgbClr val="080808"/>
          </a:solidFill>
          <a:latin typeface="+mn-lt"/>
          <a:ea typeface="+mn-ea"/>
          <a:cs typeface="+mn-cs"/>
        </a:defRPr>
      </a:lvl1pPr>
      <a:lvl2pPr marL="742950" indent="-285750" algn="l" rtl="0" eaLnBrk="1" fontAlgn="base" hangingPunct="1">
        <a:spcBef>
          <a:spcPct val="20000"/>
        </a:spcBef>
        <a:spcAft>
          <a:spcPct val="0"/>
        </a:spcAft>
        <a:buChar char="–"/>
        <a:defRPr sz="2400" b="1">
          <a:solidFill>
            <a:srgbClr val="080808"/>
          </a:solidFill>
          <a:latin typeface="+mn-lt"/>
        </a:defRPr>
      </a:lvl2pPr>
      <a:lvl3pPr marL="1143000" indent="-228600" algn="l" rtl="0" eaLnBrk="1" fontAlgn="base" hangingPunct="1">
        <a:spcBef>
          <a:spcPct val="20000"/>
        </a:spcBef>
        <a:spcAft>
          <a:spcPct val="0"/>
        </a:spcAft>
        <a:buChar char="•"/>
        <a:defRPr sz="2400">
          <a:solidFill>
            <a:srgbClr val="080808"/>
          </a:solidFill>
          <a:latin typeface="+mn-lt"/>
        </a:defRPr>
      </a:lvl3pPr>
      <a:lvl4pPr marL="1600200" indent="-228600" algn="l" rtl="0" eaLnBrk="1" fontAlgn="base" hangingPunct="1">
        <a:spcBef>
          <a:spcPct val="20000"/>
        </a:spcBef>
        <a:spcAft>
          <a:spcPct val="0"/>
        </a:spcAft>
        <a:buChar char="–"/>
        <a:defRPr sz="2000">
          <a:solidFill>
            <a:srgbClr val="080808"/>
          </a:solidFill>
          <a:latin typeface="+mn-lt"/>
        </a:defRPr>
      </a:lvl4pPr>
      <a:lvl5pPr marL="2057400" indent="-228600" algn="l" rtl="0" eaLnBrk="1" fontAlgn="base" hangingPunct="1">
        <a:spcBef>
          <a:spcPct val="20000"/>
        </a:spcBef>
        <a:spcAft>
          <a:spcPct val="0"/>
        </a:spcAft>
        <a:buChar char="»"/>
        <a:defRPr sz="2000">
          <a:solidFill>
            <a:srgbClr val="080808"/>
          </a:solidFill>
          <a:latin typeface="+mn-lt"/>
        </a:defRPr>
      </a:lvl5pPr>
      <a:lvl6pPr marL="2514600" indent="-228600" algn="l" rtl="0" eaLnBrk="1" fontAlgn="base" hangingPunct="1">
        <a:spcBef>
          <a:spcPct val="20000"/>
        </a:spcBef>
        <a:spcAft>
          <a:spcPct val="0"/>
        </a:spcAft>
        <a:buChar char="»"/>
        <a:defRPr sz="2000">
          <a:solidFill>
            <a:srgbClr val="080808"/>
          </a:solidFill>
          <a:latin typeface="+mn-lt"/>
        </a:defRPr>
      </a:lvl6pPr>
      <a:lvl7pPr marL="2971800" indent="-228600" algn="l" rtl="0" eaLnBrk="1" fontAlgn="base" hangingPunct="1">
        <a:spcBef>
          <a:spcPct val="20000"/>
        </a:spcBef>
        <a:spcAft>
          <a:spcPct val="0"/>
        </a:spcAft>
        <a:buChar char="»"/>
        <a:defRPr sz="2000">
          <a:solidFill>
            <a:srgbClr val="080808"/>
          </a:solidFill>
          <a:latin typeface="+mn-lt"/>
        </a:defRPr>
      </a:lvl7pPr>
      <a:lvl8pPr marL="3429000" indent="-228600" algn="l" rtl="0" eaLnBrk="1" fontAlgn="base" hangingPunct="1">
        <a:spcBef>
          <a:spcPct val="20000"/>
        </a:spcBef>
        <a:spcAft>
          <a:spcPct val="0"/>
        </a:spcAft>
        <a:buChar char="»"/>
        <a:defRPr sz="2000">
          <a:solidFill>
            <a:srgbClr val="080808"/>
          </a:solidFill>
          <a:latin typeface="+mn-lt"/>
        </a:defRPr>
      </a:lvl8pPr>
      <a:lvl9pPr marL="3886200" indent="-228600" algn="l" rtl="0" eaLnBrk="1" fontAlgn="base" hangingPunct="1">
        <a:spcBef>
          <a:spcPct val="20000"/>
        </a:spcBef>
        <a:spcAft>
          <a:spcPct val="0"/>
        </a:spcAft>
        <a:buChar char="»"/>
        <a:defRPr sz="2000">
          <a:solidFill>
            <a:srgbClr val="080808"/>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3563888" y="1772816"/>
            <a:ext cx="5356275" cy="841375"/>
          </a:xfrm>
        </p:spPr>
        <p:txBody>
          <a:bodyPr/>
          <a:lstStyle/>
          <a:p>
            <a:pPr algn="r"/>
            <a:r>
              <a:rPr lang="en-US" sz="4000" dirty="0"/>
              <a:t>College Football </a:t>
            </a:r>
            <a:br>
              <a:rPr lang="en-US" sz="4000" dirty="0"/>
            </a:br>
            <a:r>
              <a:rPr lang="en-US" sz="4000" dirty="0"/>
              <a:t>Bowl $eason</a:t>
            </a:r>
            <a:endParaRPr lang="uk-UA" sz="4000" dirty="0"/>
          </a:p>
        </p:txBody>
      </p:sp>
      <p:sp>
        <p:nvSpPr>
          <p:cNvPr id="280579" name="Rectangle 3"/>
          <p:cNvSpPr>
            <a:spLocks noGrp="1" noChangeArrowheads="1"/>
          </p:cNvSpPr>
          <p:nvPr>
            <p:ph type="subTitle" idx="1"/>
          </p:nvPr>
        </p:nvSpPr>
        <p:spPr>
          <a:xfrm>
            <a:off x="2620963" y="3181350"/>
            <a:ext cx="6286500" cy="536575"/>
          </a:xfrm>
        </p:spPr>
        <p:txBody>
          <a:bodyPr/>
          <a:lstStyle/>
          <a:p>
            <a:pPr algn="r"/>
            <a:r>
              <a:rPr lang="en-US" sz="2800" dirty="0">
                <a:latin typeface="Verdana" pitchFamily="34" charset="0"/>
              </a:rPr>
              <a:t>By the numbers…</a:t>
            </a:r>
          </a:p>
          <a:p>
            <a:pPr algn="r"/>
            <a:r>
              <a:rPr lang="en-US" sz="2800" dirty="0">
                <a:latin typeface="Verdana" pitchFamily="34" charset="0"/>
              </a:rPr>
              <a:t>2021-22 Edition</a:t>
            </a:r>
          </a:p>
        </p:txBody>
      </p:sp>
      <p:pic>
        <p:nvPicPr>
          <p:cNvPr id="4" name="Picture 3"/>
          <p:cNvPicPr>
            <a:picLocks noChangeAspect="1"/>
          </p:cNvPicPr>
          <p:nvPr/>
        </p:nvPicPr>
        <p:blipFill>
          <a:blip r:embed="rId3"/>
          <a:stretch>
            <a:fillRect/>
          </a:stretch>
        </p:blipFill>
        <p:spPr>
          <a:xfrm>
            <a:off x="4355976" y="4569296"/>
            <a:ext cx="4594896" cy="2288704"/>
          </a:xfrm>
          <a:prstGeom prst="rect">
            <a:avLst/>
          </a:prstGeom>
        </p:spPr>
      </p:pic>
      <p:pic>
        <p:nvPicPr>
          <p:cNvPr id="5" name="Picture 4"/>
          <p:cNvPicPr>
            <a:picLocks noChangeAspect="1"/>
          </p:cNvPicPr>
          <p:nvPr/>
        </p:nvPicPr>
        <p:blipFill>
          <a:blip r:embed="rId4"/>
          <a:stretch>
            <a:fillRect/>
          </a:stretch>
        </p:blipFill>
        <p:spPr>
          <a:xfrm>
            <a:off x="1403648" y="415866"/>
            <a:ext cx="2808312" cy="139011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2308324"/>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ESPN has a lot at stake with ratings for the College Football Playoff</a:t>
            </a:r>
            <a:r>
              <a:rPr lang="mr-IN" sz="3600" dirty="0">
                <a:latin typeface="Calibri" pitchFamily="34" charset="0"/>
              </a:rPr>
              <a:t>…</a:t>
            </a:r>
            <a:r>
              <a:rPr lang="en-US" sz="3600" dirty="0">
                <a:latin typeface="Calibri" pitchFamily="34" charset="0"/>
              </a:rPr>
              <a:t>the network invested $5.64 billion in a 12-year deal to televise the 4-team playoff in 2012</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$5.6 billion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182091"/>
            <a:ext cx="8640960"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Each conference whose teams participate in the Cotton, Fiesta, or Peach Bowl, or in the national championship, receives $2.63 million for expenses — an increase from $2.43 million last season.</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$2.6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1087860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729630" y="2181163"/>
            <a:ext cx="7684740" cy="1815882"/>
          </a:xfrm>
          <a:prstGeom prst="rect">
            <a:avLst/>
          </a:prstGeom>
          <a:noFill/>
          <a:ln w="0" algn="ctr">
            <a:noFill/>
            <a:miter lim="800000"/>
            <a:headEnd/>
            <a:tailEnd/>
          </a:ln>
          <a:effectLst/>
        </p:spPr>
        <p:txBody>
          <a:bodyPr wrap="square">
            <a:spAutoFit/>
          </a:bodyPr>
          <a:lstStyle/>
          <a:p>
            <a:pPr algn="ctr"/>
            <a:r>
              <a:rPr lang="en-US" sz="2800" dirty="0">
                <a:latin typeface="Calibri" pitchFamily="34" charset="0"/>
              </a:rPr>
              <a:t>The Orange Bowl College Football Playoff semifinal  featuring Georgia’s 34-11 win over Michigan drew 17.2 million viewers, making it the second highest rated  bowl game this college football season</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17.2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434305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647700" y="2160320"/>
            <a:ext cx="7848600" cy="2246769"/>
          </a:xfrm>
          <a:prstGeom prst="rect">
            <a:avLst/>
          </a:prstGeom>
          <a:noFill/>
          <a:ln w="0" algn="ctr">
            <a:noFill/>
            <a:miter lim="800000"/>
            <a:headEnd/>
            <a:tailEnd/>
          </a:ln>
          <a:effectLst/>
        </p:spPr>
        <p:txBody>
          <a:bodyPr wrap="square">
            <a:spAutoFit/>
          </a:bodyPr>
          <a:lstStyle/>
          <a:p>
            <a:pPr algn="ctr">
              <a:defRPr/>
            </a:pPr>
            <a:r>
              <a:rPr lang="en-US" sz="2800" dirty="0">
                <a:solidFill>
                  <a:srgbClr val="4D4D4D"/>
                </a:solidFill>
                <a:latin typeface="Calibri" pitchFamily="34" charset="0"/>
              </a:rPr>
              <a:t>Monday's national championship between Georgia and Alabama, despite drawing more viewers than any other bowl game this season with an average of 22.6 million viewers, ranked as the second-lowest title game viewership in 16 years. </a:t>
            </a:r>
            <a:endParaRPr kumimoji="0" lang="en-US" sz="28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22.6 million</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3429981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647700" y="2160320"/>
            <a:ext cx="7848600" cy="1815882"/>
          </a:xfrm>
          <a:prstGeom prst="rect">
            <a:avLst/>
          </a:prstGeom>
          <a:noFill/>
          <a:ln w="0" algn="ctr">
            <a:noFill/>
            <a:miter lim="800000"/>
            <a:headEnd/>
            <a:tailEnd/>
          </a:ln>
          <a:effectLst/>
        </p:spPr>
        <p:txBody>
          <a:bodyPr wrap="square">
            <a:spAutoFit/>
          </a:bodyPr>
          <a:lstStyle/>
          <a:p>
            <a:pPr algn="ctr">
              <a:defRPr/>
            </a:pPr>
            <a:r>
              <a:rPr lang="en-US" sz="2800" dirty="0">
                <a:solidFill>
                  <a:srgbClr val="4D4D4D"/>
                </a:solidFill>
                <a:latin typeface="Calibri" pitchFamily="34" charset="0"/>
              </a:rPr>
              <a:t>The inaugural CFP national championship in 2015 between Oregon and Ohio State still holds the record for the highest viewership of the playoff era with an average of 34.2 million viewers.</a:t>
            </a:r>
            <a:endParaRPr kumimoji="0" lang="en-US" sz="28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34.2 million</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208841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051505"/>
            <a:ext cx="8640960" cy="2554545"/>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The Jimmy Kimmel L.A. Bowl between the Oregon State Beavers and the Utah State Aggies was the first-ever college football game to be played at the new </a:t>
            </a:r>
            <a:r>
              <a:rPr lang="en-US" sz="3200" dirty="0" err="1">
                <a:latin typeface="Calibri" pitchFamily="34" charset="0"/>
              </a:rPr>
              <a:t>SoFi</a:t>
            </a:r>
            <a:r>
              <a:rPr lang="en-US" sz="3200" dirty="0">
                <a:latin typeface="Calibri" pitchFamily="34" charset="0"/>
              </a:rPr>
              <a:t> Stadium (home to the NFL’s LA Rams and LA Chargers), drawing nearly 30,000 fans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29,896</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051505"/>
            <a:ext cx="8640960" cy="2062103"/>
          </a:xfrm>
          <a:prstGeom prst="rect">
            <a:avLst/>
          </a:prstGeom>
          <a:noFill/>
          <a:ln w="0" algn="ctr">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The Myrtle Beach Bowl between the Old Dominion Monarchs and Tulsa Golden Hurricanes was the lowest attended bowl game this college football season, drawing just over 6,500 fans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lvl="0" algn="ctr"/>
            <a:r>
              <a:rPr lang="en-US" altLang="ko-KR" sz="8800" b="1" baseline="-25000" dirty="0">
                <a:solidFill>
                  <a:srgbClr val="080808"/>
                </a:solidFill>
                <a:ea typeface="굴림" charset="-127"/>
              </a:rPr>
              <a:t>6,557</a:t>
            </a:r>
            <a:endPar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endParaRP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210340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827584" y="2192977"/>
            <a:ext cx="7488832" cy="2062103"/>
          </a:xfrm>
          <a:prstGeom prst="rect">
            <a:avLst/>
          </a:prstGeom>
          <a:noFill/>
          <a:ln w="0" algn="ctr">
            <a:noFill/>
            <a:miter lim="800000"/>
            <a:headEnd/>
            <a:tailEnd/>
          </a:ln>
          <a:effectLst/>
        </p:spPr>
        <p:txBody>
          <a:bodyPr wrap="square">
            <a:spAutoFit/>
          </a:bodyPr>
          <a:lstStyle/>
          <a:p>
            <a:pPr algn="ctr">
              <a:defRPr/>
            </a:pPr>
            <a:r>
              <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rPr>
              <a:t>The 2022 Rose Bowl between the Ohio State Buckeyes and the Utah Utes was the highest attended bowl game this college football season, drawing </a:t>
            </a:r>
            <a:r>
              <a:rPr lang="en-US" sz="3200" dirty="0">
                <a:solidFill>
                  <a:srgbClr val="4D4D4D"/>
                </a:solidFill>
                <a:latin typeface="Calibri" pitchFamily="34" charset="0"/>
              </a:rPr>
              <a:t>nearly 88,000 fans</a:t>
            </a:r>
            <a:endParaRPr kumimoji="0" lang="en-US" sz="3200" b="0" i="0" u="none" strike="noStrike" kern="1200" cap="none" spc="0" normalizeH="0" baseline="0" noProof="0" dirty="0">
              <a:ln>
                <a:noFill/>
              </a:ln>
              <a:solidFill>
                <a:srgbClr val="4D4D4D"/>
              </a:solidFill>
              <a:effectLst/>
              <a:uLnTx/>
              <a:uFillTx/>
              <a:latin typeface="Calibri" pitchFamily="34" charset="0"/>
              <a:ea typeface="+mn-ea"/>
              <a:cs typeface="+mn-cs"/>
            </a:endParaRP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lvl="0" algn="ctr"/>
            <a:r>
              <a:rPr lang="en-US" altLang="ko-KR" sz="8800" b="1" baseline="-25000" dirty="0">
                <a:solidFill>
                  <a:srgbClr val="080808"/>
                </a:solidFill>
                <a:ea typeface="굴림" charset="-127"/>
              </a:rPr>
              <a:t>87,842</a:t>
            </a:r>
            <a:endPar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endParaRP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416673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316260" y="1997839"/>
            <a:ext cx="8587680" cy="1754326"/>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According to a report published two years ago, the economic impact of the nation's college bowl games is $1.5 billion annually  </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$1.5 billion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62930" y="2068255"/>
            <a:ext cx="8218140" cy="2554545"/>
          </a:xfrm>
          <a:prstGeom prst="rect">
            <a:avLst/>
          </a:prstGeom>
          <a:noFill/>
          <a:ln w="0" algn="ctr">
            <a:noFill/>
            <a:miter lim="800000"/>
            <a:headEnd/>
            <a:tailEnd/>
          </a:ln>
          <a:effectLst/>
        </p:spPr>
        <p:txBody>
          <a:bodyPr wrap="square">
            <a:spAutoFit/>
          </a:bodyPr>
          <a:lstStyle/>
          <a:p>
            <a:pPr lvl="0" algn="ctr"/>
            <a:r>
              <a:rPr lang="en-US" sz="3200" dirty="0">
                <a:solidFill>
                  <a:srgbClr val="4D4D4D"/>
                </a:solidFill>
                <a:latin typeface="Calibri" pitchFamily="34" charset="0"/>
              </a:rPr>
              <a:t>According to a Yahoo! Sports report, the Texas A&amp;M Aggies are the most profitable college football program with an average annual profit of $94 million, narrowly edging out the Texas Longhorns ($92 million average annual profit)</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R" sz="8800" b="1" i="0" u="none" strike="noStrike" kern="1200" cap="none" spc="0" normalizeH="0" baseline="-25000" noProof="0" dirty="0">
                <a:ln>
                  <a:noFill/>
                </a:ln>
                <a:solidFill>
                  <a:srgbClr val="080808"/>
                </a:solidFill>
                <a:effectLst/>
                <a:uLnTx/>
                <a:uFillTx/>
                <a:latin typeface="Arial" charset="0"/>
                <a:ea typeface="굴림" charset="-127"/>
                <a:cs typeface="+mn-cs"/>
              </a:rPr>
              <a:t>$94 million</a:t>
            </a: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25196944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65375" y="2362200"/>
            <a:ext cx="8269025"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The 2021-22 college football bowl season was scheduled to feature </a:t>
            </a:r>
            <a:r>
              <a:rPr lang="en-US" sz="3600" b="1" u="sng" dirty="0">
                <a:latin typeface="Calibri" pitchFamily="34" charset="0"/>
              </a:rPr>
              <a:t>44</a:t>
            </a:r>
            <a:r>
              <a:rPr lang="en-US" sz="3600" dirty="0">
                <a:latin typeface="Calibri" pitchFamily="34" charset="0"/>
              </a:rPr>
              <a:t> bowl games (up from 26 last year due to the pandemic), including the College Football Playoff and the national championship games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3203848" y="620688"/>
            <a:ext cx="2276455" cy="1323439"/>
          </a:xfrm>
          <a:prstGeom prst="rect">
            <a:avLst/>
          </a:prstGeom>
          <a:noFill/>
          <a:ln w="9525">
            <a:noFill/>
            <a:miter lim="800000"/>
            <a:headEnd/>
            <a:tailEnd/>
          </a:ln>
          <a:effectLst/>
        </p:spPr>
        <p:txBody>
          <a:bodyPr wrap="square">
            <a:spAutoFit/>
          </a:bodyPr>
          <a:lstStyle/>
          <a:p>
            <a:pPr algn="ctr"/>
            <a:r>
              <a:rPr lang="en-US" sz="12000" b="1" baseline="-25000" dirty="0">
                <a:solidFill>
                  <a:srgbClr val="080808"/>
                </a:solidFill>
                <a:ea typeface="굴림" charset="-127"/>
              </a:rPr>
              <a:t>44</a:t>
            </a:r>
            <a:endParaRPr lang="en-US" sz="12000" b="1" baseline="-25000" dirty="0">
              <a:solidFill>
                <a:srgbClr val="080808"/>
              </a:solidFill>
            </a:endParaRP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914014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12440" y="2106533"/>
            <a:ext cx="8319120" cy="2554545"/>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After starting at the $1,000 level for get-in price when the teams were finalized, prices leveled off at roughly below $400 for the cheapest seat making it one of the least-expensive ticket prices for a National Championship game in years</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$400</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680714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908044" y="2151727"/>
            <a:ext cx="7327912" cy="2554545"/>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The Sports Business Journal reported in December that Alabama quarterback Bryce Young had 14 NIL deals over the course of the 2021 season with an estimated value of more than $1 million</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60976"/>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1074474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3563888" y="1772816"/>
            <a:ext cx="5356275" cy="841375"/>
          </a:xfrm>
        </p:spPr>
        <p:txBody>
          <a:bodyPr/>
          <a:lstStyle/>
          <a:p>
            <a:pPr algn="r"/>
            <a:r>
              <a:rPr lang="en-US" sz="4000" dirty="0"/>
              <a:t>College Football </a:t>
            </a:r>
            <a:br>
              <a:rPr lang="en-US" sz="4000" dirty="0"/>
            </a:br>
            <a:r>
              <a:rPr lang="en-US" sz="4000" dirty="0"/>
              <a:t>Bowl $eason</a:t>
            </a:r>
            <a:endParaRPr lang="uk-UA" sz="4000" dirty="0"/>
          </a:p>
        </p:txBody>
      </p:sp>
      <p:sp>
        <p:nvSpPr>
          <p:cNvPr id="280579" name="Rectangle 3"/>
          <p:cNvSpPr>
            <a:spLocks noGrp="1" noChangeArrowheads="1"/>
          </p:cNvSpPr>
          <p:nvPr>
            <p:ph type="subTitle" idx="1"/>
          </p:nvPr>
        </p:nvSpPr>
        <p:spPr>
          <a:xfrm>
            <a:off x="2620963" y="3181350"/>
            <a:ext cx="6286500" cy="536575"/>
          </a:xfrm>
        </p:spPr>
        <p:txBody>
          <a:bodyPr/>
          <a:lstStyle/>
          <a:p>
            <a:pPr algn="r"/>
            <a:r>
              <a:rPr lang="en-US" sz="2800" dirty="0">
                <a:latin typeface="Verdana" pitchFamily="34" charset="0"/>
              </a:rPr>
              <a:t>Discussion Questions</a:t>
            </a:r>
            <a:endParaRPr lang="uk-UA" sz="2800" dirty="0">
              <a:latin typeface="Verdana" pitchFamily="34" charset="0"/>
            </a:endParaRPr>
          </a:p>
        </p:txBody>
      </p:sp>
      <p:pic>
        <p:nvPicPr>
          <p:cNvPr id="4" name="Picture 3"/>
          <p:cNvPicPr>
            <a:picLocks noChangeAspect="1"/>
          </p:cNvPicPr>
          <p:nvPr/>
        </p:nvPicPr>
        <p:blipFill>
          <a:blip r:embed="rId3"/>
          <a:stretch>
            <a:fillRect/>
          </a:stretch>
        </p:blipFill>
        <p:spPr>
          <a:xfrm>
            <a:off x="4355976" y="4569296"/>
            <a:ext cx="4594896" cy="2288704"/>
          </a:xfrm>
          <a:prstGeom prst="rect">
            <a:avLst/>
          </a:prstGeom>
        </p:spPr>
      </p:pic>
      <p:pic>
        <p:nvPicPr>
          <p:cNvPr id="5" name="Picture 4"/>
          <p:cNvPicPr>
            <a:picLocks noChangeAspect="1"/>
          </p:cNvPicPr>
          <p:nvPr/>
        </p:nvPicPr>
        <p:blipFill>
          <a:blip r:embed="rId4"/>
          <a:stretch>
            <a:fillRect/>
          </a:stretch>
        </p:blipFill>
        <p:spPr>
          <a:xfrm>
            <a:off x="1403648" y="415866"/>
            <a:ext cx="2808312" cy="1390114"/>
          </a:xfrm>
          <a:prstGeom prst="rect">
            <a:avLst/>
          </a:prstGeom>
        </p:spPr>
      </p:pic>
    </p:spTree>
    <p:extLst>
      <p:ext uri="{BB962C8B-B14F-4D97-AF65-F5344CB8AC3E}">
        <p14:creationId xmlns:p14="http://schemas.microsoft.com/office/powerpoint/2010/main" val="9181876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2308324"/>
          </a:xfrm>
          <a:prstGeom prst="rect">
            <a:avLst/>
          </a:prstGeom>
          <a:noFill/>
          <a:ln w="0" algn="ctr">
            <a:noFill/>
            <a:miter lim="800000"/>
            <a:headEnd/>
            <a:tailEnd/>
          </a:ln>
          <a:effectLst/>
        </p:spPr>
        <p:txBody>
          <a:bodyPr wrap="square">
            <a:spAutoFit/>
          </a:bodyPr>
          <a:lstStyle/>
          <a:p>
            <a:r>
              <a:rPr lang="en-US" sz="3600" dirty="0">
                <a:latin typeface="Calibri" pitchFamily="34" charset="0"/>
              </a:rPr>
              <a:t>What are broadcast rights?  Why do you think ESPN invested so much in the rights to the college football playoffs?</a:t>
            </a:r>
          </a:p>
        </p:txBody>
      </p:sp>
      <p:pic>
        <p:nvPicPr>
          <p:cNvPr id="4" name="Picture 3"/>
          <p:cNvPicPr>
            <a:picLocks noChangeAspect="1"/>
          </p:cNvPicPr>
          <p:nvPr/>
        </p:nvPicPr>
        <p:blipFill>
          <a:blip r:embed="rId3"/>
          <a:stretch>
            <a:fillRect/>
          </a:stretch>
        </p:blipFill>
        <p:spPr>
          <a:xfrm>
            <a:off x="152400" y="1295400"/>
            <a:ext cx="1209735" cy="1440160"/>
          </a:xfrm>
          <a:prstGeom prst="rect">
            <a:avLst/>
          </a:prstGeom>
        </p:spPr>
      </p:pic>
      <p:sp>
        <p:nvSpPr>
          <p:cNvPr id="51" name="Rectangle 21"/>
          <p:cNvSpPr>
            <a:spLocks noChangeArrowheads="1"/>
          </p:cNvSpPr>
          <p:nvPr/>
        </p:nvSpPr>
        <p:spPr bwMode="auto">
          <a:xfrm>
            <a:off x="-45025" y="1551056"/>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1</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600200" y="3733800"/>
            <a:ext cx="7322757" cy="1754327"/>
          </a:xfrm>
          <a:prstGeom prst="rect">
            <a:avLst/>
          </a:prstGeom>
          <a:noFill/>
          <a:ln w="0" algn="ctr">
            <a:noFill/>
            <a:miter lim="800000"/>
            <a:headEnd/>
            <a:tailEnd/>
          </a:ln>
          <a:effectLst/>
        </p:spPr>
        <p:txBody>
          <a:bodyPr wrap="square">
            <a:spAutoFit/>
          </a:bodyPr>
          <a:lstStyle/>
          <a:p>
            <a:r>
              <a:rPr lang="en-US" sz="3600" dirty="0">
                <a:latin typeface="Calibri" pitchFamily="34" charset="0"/>
              </a:rPr>
              <a:t>What are ratings?  Why are they important to sponsors and advertisers?</a:t>
            </a:r>
          </a:p>
        </p:txBody>
      </p:sp>
      <p:pic>
        <p:nvPicPr>
          <p:cNvPr id="7" name="Picture 6"/>
          <p:cNvPicPr>
            <a:picLocks noChangeAspect="1"/>
          </p:cNvPicPr>
          <p:nvPr/>
        </p:nvPicPr>
        <p:blipFill>
          <a:blip r:embed="rId3"/>
          <a:stretch>
            <a:fillRect/>
          </a:stretch>
        </p:blipFill>
        <p:spPr>
          <a:xfrm>
            <a:off x="228600" y="3733800"/>
            <a:ext cx="1209735" cy="1440160"/>
          </a:xfrm>
          <a:prstGeom prst="rect">
            <a:avLst/>
          </a:prstGeom>
        </p:spPr>
      </p:pic>
      <p:sp>
        <p:nvSpPr>
          <p:cNvPr id="8" name="Rectangle 21"/>
          <p:cNvSpPr>
            <a:spLocks noChangeArrowheads="1"/>
          </p:cNvSpPr>
          <p:nvPr/>
        </p:nvSpPr>
        <p:spPr bwMode="auto">
          <a:xfrm>
            <a:off x="0" y="3964632"/>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2</a:t>
            </a:r>
            <a:endParaRPr lang="en-US" sz="5400" b="1" baseline="-25000" dirty="0">
              <a:solidFill>
                <a:schemeClr val="bg1"/>
              </a:solidFill>
            </a:endParaRPr>
          </a:p>
        </p:txBody>
      </p:sp>
    </p:spTree>
    <p:extLst>
      <p:ext uri="{BB962C8B-B14F-4D97-AF65-F5344CB8AC3E}">
        <p14:creationId xmlns:p14="http://schemas.microsoft.com/office/powerpoint/2010/main" val="2131682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600200" y="1143000"/>
            <a:ext cx="7322757" cy="2062103"/>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economic impact?  Why is it an important concept when it relates to mega events like the Super Bowl, Olympic Games and NCAA Tournament?  </a:t>
            </a:r>
          </a:p>
        </p:txBody>
      </p:sp>
      <p:pic>
        <p:nvPicPr>
          <p:cNvPr id="4" name="Picture 3"/>
          <p:cNvPicPr>
            <a:picLocks noChangeAspect="1"/>
          </p:cNvPicPr>
          <p:nvPr/>
        </p:nvPicPr>
        <p:blipFill>
          <a:blip r:embed="rId3"/>
          <a:stretch>
            <a:fillRect/>
          </a:stretch>
        </p:blipFill>
        <p:spPr>
          <a:xfrm>
            <a:off x="152400" y="1447800"/>
            <a:ext cx="1209735" cy="1440160"/>
          </a:xfrm>
          <a:prstGeom prst="rect">
            <a:avLst/>
          </a:prstGeom>
        </p:spPr>
      </p:pic>
      <p:sp>
        <p:nvSpPr>
          <p:cNvPr id="51" name="Rectangle 21"/>
          <p:cNvSpPr>
            <a:spLocks noChangeArrowheads="1"/>
          </p:cNvSpPr>
          <p:nvPr/>
        </p:nvSpPr>
        <p:spPr bwMode="auto">
          <a:xfrm>
            <a:off x="-70425" y="1645930"/>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3</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600200" y="3627498"/>
            <a:ext cx="7322757" cy="2062103"/>
          </a:xfrm>
          <a:prstGeom prst="rect">
            <a:avLst/>
          </a:prstGeom>
          <a:noFill/>
          <a:ln w="0" algn="ctr">
            <a:noFill/>
            <a:miter lim="800000"/>
            <a:headEnd/>
            <a:tailEnd/>
          </a:ln>
          <a:effectLst/>
        </p:spPr>
        <p:txBody>
          <a:bodyPr wrap="square">
            <a:spAutoFit/>
          </a:bodyPr>
          <a:lstStyle/>
          <a:p>
            <a:r>
              <a:rPr lang="en-US" sz="3200" dirty="0">
                <a:latin typeface="Calibri" pitchFamily="34" charset="0"/>
              </a:rPr>
              <a:t>What factors influence economic impact? How do you think the pandemic influenced the impact of this year’s bowl games on the economies of host cities?</a:t>
            </a:r>
          </a:p>
        </p:txBody>
      </p:sp>
      <p:pic>
        <p:nvPicPr>
          <p:cNvPr id="7" name="Picture 6"/>
          <p:cNvPicPr>
            <a:picLocks noChangeAspect="1"/>
          </p:cNvPicPr>
          <p:nvPr/>
        </p:nvPicPr>
        <p:blipFill>
          <a:blip r:embed="rId3"/>
          <a:stretch>
            <a:fillRect/>
          </a:stretch>
        </p:blipFill>
        <p:spPr>
          <a:xfrm>
            <a:off x="152400" y="3657600"/>
            <a:ext cx="1209735" cy="1440160"/>
          </a:xfrm>
          <a:prstGeom prst="rect">
            <a:avLst/>
          </a:prstGeom>
        </p:spPr>
      </p:pic>
      <p:sp>
        <p:nvSpPr>
          <p:cNvPr id="8" name="Rectangle 21"/>
          <p:cNvSpPr>
            <a:spLocks noChangeArrowheads="1"/>
          </p:cNvSpPr>
          <p:nvPr/>
        </p:nvSpPr>
        <p:spPr bwMode="auto">
          <a:xfrm>
            <a:off x="-106680" y="386783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4</a:t>
            </a:r>
            <a:endParaRPr lang="en-US" sz="5400" b="1" baseline="-250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89079" y="1134533"/>
            <a:ext cx="7322757" cy="1569660"/>
          </a:xfrm>
          <a:prstGeom prst="rect">
            <a:avLst/>
          </a:prstGeom>
          <a:noFill/>
          <a:ln w="0" algn="ctr">
            <a:noFill/>
            <a:miter lim="800000"/>
            <a:headEnd/>
            <a:tailEnd/>
          </a:ln>
          <a:effectLst/>
        </p:spPr>
        <p:txBody>
          <a:bodyPr wrap="square">
            <a:spAutoFit/>
          </a:bodyPr>
          <a:lstStyle/>
          <a:p>
            <a:r>
              <a:rPr lang="en-US" sz="3200" dirty="0">
                <a:latin typeface="Calibri" pitchFamily="34" charset="0"/>
              </a:rPr>
              <a:t>How do you think the pandemic has impacted the business of college football? How did it impact this year’s bowl season?</a:t>
            </a: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20320" y="132104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5</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p:cNvSpPr txBox="1">
            <a:spLocks noChangeArrowheads="1"/>
          </p:cNvSpPr>
          <p:nvPr/>
        </p:nvSpPr>
        <p:spPr bwMode="auto">
          <a:xfrm>
            <a:off x="1592643" y="3303346"/>
            <a:ext cx="7322757" cy="2554545"/>
          </a:xfrm>
          <a:prstGeom prst="rect">
            <a:avLst/>
          </a:prstGeom>
          <a:noFill/>
          <a:ln w="0" algn="ctr">
            <a:noFill/>
            <a:miter lim="800000"/>
            <a:headEnd/>
            <a:tailEnd/>
          </a:ln>
          <a:effectLst/>
        </p:spPr>
        <p:txBody>
          <a:bodyPr wrap="square">
            <a:spAutoFit/>
          </a:bodyPr>
          <a:lstStyle/>
          <a:p>
            <a:r>
              <a:rPr lang="en-US" sz="3200" dirty="0">
                <a:latin typeface="Calibri" pitchFamily="34" charset="0"/>
              </a:rPr>
              <a:t>Why do you think companies invest millions for the naming rights to bowl games?  Why is sponsorship important to organizers of a bowl game?  Can you name 5 sponsors of this year’s bowl games?</a:t>
            </a:r>
          </a:p>
        </p:txBody>
      </p:sp>
      <p:pic>
        <p:nvPicPr>
          <p:cNvPr id="7" name="Picture 6"/>
          <p:cNvPicPr>
            <a:picLocks noChangeAspect="1"/>
          </p:cNvPicPr>
          <p:nvPr/>
        </p:nvPicPr>
        <p:blipFill>
          <a:blip r:embed="rId3"/>
          <a:stretch>
            <a:fillRect/>
          </a:stretch>
        </p:blipFill>
        <p:spPr>
          <a:xfrm>
            <a:off x="179512" y="3273776"/>
            <a:ext cx="1209735" cy="1440160"/>
          </a:xfrm>
          <a:prstGeom prst="rect">
            <a:avLst/>
          </a:prstGeom>
        </p:spPr>
      </p:pic>
      <p:sp>
        <p:nvSpPr>
          <p:cNvPr id="8" name="Rectangle 21"/>
          <p:cNvSpPr>
            <a:spLocks noChangeArrowheads="1"/>
          </p:cNvSpPr>
          <p:nvPr/>
        </p:nvSpPr>
        <p:spPr bwMode="auto">
          <a:xfrm>
            <a:off x="-23884" y="3495522"/>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6</a:t>
            </a:r>
            <a:endParaRPr lang="en-US" sz="5400" b="1" baseline="-250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5016758"/>
          </a:xfrm>
          <a:prstGeom prst="rect">
            <a:avLst/>
          </a:prstGeom>
          <a:noFill/>
          <a:ln w="0" algn="ctr">
            <a:noFill/>
            <a:miter lim="800000"/>
            <a:headEnd/>
            <a:tailEnd/>
          </a:ln>
          <a:effectLst/>
        </p:spPr>
        <p:txBody>
          <a:bodyPr wrap="square">
            <a:spAutoFit/>
          </a:bodyPr>
          <a:lstStyle/>
          <a:p>
            <a:r>
              <a:rPr lang="en-US" sz="3200" dirty="0">
                <a:latin typeface="Calibri" pitchFamily="34" charset="0"/>
              </a:rPr>
              <a:t>Ratings were down for this year’s title game compared to other non-covid seasons in the past decade.  Do you think college football business professionals (including Bowl Game organizers, sponsors, the NCAA and its conferences and broadcast partners) should be worried?  Why or why not?</a:t>
            </a:r>
          </a:p>
          <a:p>
            <a:endParaRPr lang="en-US" sz="3200" dirty="0">
              <a:latin typeface="Calibri" pitchFamily="34" charset="0"/>
            </a:endParaRPr>
          </a:p>
          <a:p>
            <a:endParaRPr lang="en-US" sz="3200" dirty="0">
              <a:latin typeface="Calibri" pitchFamily="34" charset="0"/>
            </a:endParaRP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76200" y="1374949"/>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7</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5146249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1592643" y="1172570"/>
            <a:ext cx="7322757" cy="3539430"/>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leadership?  Why is leadership important?  Why do you think leadership might be particularly important when navigating the pandemic and preparing for the future</a:t>
            </a:r>
            <a:r>
              <a:rPr lang="en-US" sz="3200">
                <a:latin typeface="Calibri" pitchFamily="34" charset="0"/>
              </a:rPr>
              <a:t>?  </a:t>
            </a:r>
            <a:endParaRPr lang="en-US" sz="3200" dirty="0">
              <a:latin typeface="Calibri" pitchFamily="34" charset="0"/>
            </a:endParaRPr>
          </a:p>
          <a:p>
            <a:endParaRPr lang="en-US" sz="3200" dirty="0">
              <a:latin typeface="Calibri" pitchFamily="34" charset="0"/>
            </a:endParaRPr>
          </a:p>
          <a:p>
            <a:endParaRPr lang="en-US" sz="3200" dirty="0">
              <a:latin typeface="Calibri" pitchFamily="34" charset="0"/>
            </a:endParaRPr>
          </a:p>
        </p:txBody>
      </p:sp>
      <p:pic>
        <p:nvPicPr>
          <p:cNvPr id="4" name="Picture 3"/>
          <p:cNvPicPr>
            <a:picLocks noChangeAspect="1"/>
          </p:cNvPicPr>
          <p:nvPr/>
        </p:nvPicPr>
        <p:blipFill>
          <a:blip r:embed="rId3"/>
          <a:stretch>
            <a:fillRect/>
          </a:stretch>
        </p:blipFill>
        <p:spPr>
          <a:xfrm>
            <a:off x="179512" y="1143000"/>
            <a:ext cx="1209735" cy="1440160"/>
          </a:xfrm>
          <a:prstGeom prst="rect">
            <a:avLst/>
          </a:prstGeom>
        </p:spPr>
      </p:pic>
      <p:sp>
        <p:nvSpPr>
          <p:cNvPr id="51" name="Rectangle 21"/>
          <p:cNvSpPr>
            <a:spLocks noChangeArrowheads="1"/>
          </p:cNvSpPr>
          <p:nvPr/>
        </p:nvSpPr>
        <p:spPr bwMode="auto">
          <a:xfrm>
            <a:off x="-76200" y="1374949"/>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8</a:t>
            </a:r>
            <a:endParaRPr lang="en-US" sz="5400" b="1" baseline="-25000" dirty="0">
              <a:solidFill>
                <a:schemeClr val="bg1"/>
              </a:solidFill>
            </a:endParaRPr>
          </a:p>
        </p:txBody>
      </p:sp>
      <p:sp>
        <p:nvSpPr>
          <p:cNvPr id="5" name="Rectangle 4"/>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Text Box 10">
            <a:extLst>
              <a:ext uri="{FF2B5EF4-FFF2-40B4-BE49-F238E27FC236}">
                <a16:creationId xmlns:a16="http://schemas.microsoft.com/office/drawing/2014/main" id="{4E165E8E-F5C7-FD4C-B725-7BD87EDB3706}"/>
              </a:ext>
            </a:extLst>
          </p:cNvPr>
          <p:cNvSpPr txBox="1">
            <a:spLocks noChangeArrowheads="1"/>
          </p:cNvSpPr>
          <p:nvPr/>
        </p:nvSpPr>
        <p:spPr bwMode="auto">
          <a:xfrm>
            <a:off x="1641731" y="3915715"/>
            <a:ext cx="7322757" cy="1569660"/>
          </a:xfrm>
          <a:prstGeom prst="rect">
            <a:avLst/>
          </a:prstGeom>
          <a:noFill/>
          <a:ln w="0" algn="ctr">
            <a:noFill/>
            <a:miter lim="800000"/>
            <a:headEnd/>
            <a:tailEnd/>
          </a:ln>
          <a:effectLst/>
        </p:spPr>
        <p:txBody>
          <a:bodyPr wrap="square">
            <a:spAutoFit/>
          </a:bodyPr>
          <a:lstStyle/>
          <a:p>
            <a:r>
              <a:rPr lang="en-US" sz="3200" dirty="0">
                <a:latin typeface="Calibri" pitchFamily="34" charset="0"/>
              </a:rPr>
              <a:t>What is NIL?</a:t>
            </a:r>
          </a:p>
          <a:p>
            <a:endParaRPr lang="en-US" sz="3200" dirty="0">
              <a:latin typeface="Calibri" pitchFamily="34" charset="0"/>
            </a:endParaRPr>
          </a:p>
          <a:p>
            <a:endParaRPr lang="en-US" sz="3200" dirty="0">
              <a:latin typeface="Calibri" pitchFamily="34" charset="0"/>
            </a:endParaRPr>
          </a:p>
        </p:txBody>
      </p:sp>
      <p:pic>
        <p:nvPicPr>
          <p:cNvPr id="7" name="Picture 6">
            <a:extLst>
              <a:ext uri="{FF2B5EF4-FFF2-40B4-BE49-F238E27FC236}">
                <a16:creationId xmlns:a16="http://schemas.microsoft.com/office/drawing/2014/main" id="{2C3657D8-8DD9-2A40-A2C3-C80FF2F3E67C}"/>
              </a:ext>
            </a:extLst>
          </p:cNvPr>
          <p:cNvPicPr>
            <a:picLocks noChangeAspect="1"/>
          </p:cNvPicPr>
          <p:nvPr/>
        </p:nvPicPr>
        <p:blipFill>
          <a:blip r:embed="rId3"/>
          <a:stretch>
            <a:fillRect/>
          </a:stretch>
        </p:blipFill>
        <p:spPr>
          <a:xfrm>
            <a:off x="228600" y="3886145"/>
            <a:ext cx="1209735" cy="1440160"/>
          </a:xfrm>
          <a:prstGeom prst="rect">
            <a:avLst/>
          </a:prstGeom>
        </p:spPr>
      </p:pic>
      <p:sp>
        <p:nvSpPr>
          <p:cNvPr id="8" name="Rectangle 21">
            <a:extLst>
              <a:ext uri="{FF2B5EF4-FFF2-40B4-BE49-F238E27FC236}">
                <a16:creationId xmlns:a16="http://schemas.microsoft.com/office/drawing/2014/main" id="{28A0EF01-F82C-9945-A2E2-4BFFDE909817}"/>
              </a:ext>
            </a:extLst>
          </p:cNvPr>
          <p:cNvSpPr>
            <a:spLocks noChangeArrowheads="1"/>
          </p:cNvSpPr>
          <p:nvPr/>
        </p:nvSpPr>
        <p:spPr bwMode="auto">
          <a:xfrm>
            <a:off x="-27112" y="4118094"/>
            <a:ext cx="1981200" cy="646331"/>
          </a:xfrm>
          <a:prstGeom prst="rect">
            <a:avLst/>
          </a:prstGeom>
          <a:noFill/>
          <a:ln w="9525">
            <a:noFill/>
            <a:miter lim="800000"/>
            <a:headEnd/>
            <a:tailEnd/>
          </a:ln>
          <a:effectLst/>
        </p:spPr>
        <p:txBody>
          <a:bodyPr wrap="square">
            <a:spAutoFit/>
          </a:bodyPr>
          <a:lstStyle/>
          <a:p>
            <a:pPr algn="ctr"/>
            <a:r>
              <a:rPr lang="en-US" altLang="ko-KR" sz="5400" b="1" baseline="-25000" dirty="0">
                <a:solidFill>
                  <a:schemeClr val="bg1"/>
                </a:solidFill>
                <a:ea typeface="굴림" charset="-127"/>
              </a:rPr>
              <a:t>9</a:t>
            </a:r>
            <a:endParaRPr lang="en-US" sz="5400" b="1" baseline="-25000" dirty="0">
              <a:solidFill>
                <a:schemeClr val="bg1"/>
              </a:solidFill>
            </a:endParaRPr>
          </a:p>
        </p:txBody>
      </p:sp>
    </p:spTree>
    <p:extLst>
      <p:ext uri="{BB962C8B-B14F-4D97-AF65-F5344CB8AC3E}">
        <p14:creationId xmlns:p14="http://schemas.microsoft.com/office/powerpoint/2010/main" val="3231865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1200329"/>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Compare that to 1968, when there were 11 bowls, or even 1984, when there were 18</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1968-1984</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996031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251520" y="2348880"/>
            <a:ext cx="8640960" cy="1754327"/>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In the late 1990s the bowl field began expanding rapidly, reaching 20 games in 1997, 25 in 2000 and 32 in 2006</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1997-2006</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2174895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17775" y="2209800"/>
            <a:ext cx="7848600"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The 2021-22 college football bowl season saw 5 games canceled due to covid outbreaks, including the Hawai'i Bowl, Military Bowl, Fenway Bowl, Arizona Bowl, and Holiday Bowl</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3203848" y="620688"/>
            <a:ext cx="2276455" cy="1323439"/>
          </a:xfrm>
          <a:prstGeom prst="rect">
            <a:avLst/>
          </a:prstGeom>
          <a:noFill/>
          <a:ln w="9525">
            <a:noFill/>
            <a:miter lim="800000"/>
            <a:headEnd/>
            <a:tailEnd/>
          </a:ln>
          <a:effectLst/>
        </p:spPr>
        <p:txBody>
          <a:bodyPr wrap="square">
            <a:spAutoFit/>
          </a:bodyPr>
          <a:lstStyle/>
          <a:p>
            <a:pPr algn="ctr"/>
            <a:r>
              <a:rPr lang="en-US" sz="12000" b="1" baseline="-25000" dirty="0">
                <a:solidFill>
                  <a:srgbClr val="080808"/>
                </a:solidFill>
                <a:ea typeface="굴림" charset="-127"/>
              </a:rPr>
              <a:t>5</a:t>
            </a:r>
            <a:endParaRPr lang="en-US" sz="12000" b="1" baseline="-25000" dirty="0">
              <a:solidFill>
                <a:srgbClr val="080808"/>
              </a:solidFill>
            </a:endParaRP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897424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57200" y="2533732"/>
            <a:ext cx="7848600" cy="2308324"/>
          </a:xfrm>
          <a:prstGeom prst="rect">
            <a:avLst/>
          </a:prstGeom>
          <a:noFill/>
          <a:ln w="0" algn="ctr">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4D4D4D"/>
                </a:solidFill>
                <a:effectLst/>
                <a:uLnTx/>
                <a:uFillTx/>
                <a:latin typeface="Calibri" pitchFamily="34" charset="0"/>
                <a:ea typeface="+mn-ea"/>
                <a:cs typeface="+mn-cs"/>
              </a:rPr>
              <a:t>Of the games canceled, the Holiday Bowl is by far the most prestigious, having a payout reportedly topping $6.5 million, according to a Forbes report</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47800" y="548972"/>
            <a:ext cx="6248400" cy="1323439"/>
          </a:xfrm>
          <a:prstGeom prst="rect">
            <a:avLst/>
          </a:prstGeom>
          <a:noFill/>
          <a:ln w="9525">
            <a:noFill/>
            <a:miter lim="800000"/>
            <a:headEnd/>
            <a:tailEnd/>
          </a:ln>
          <a:effectLst/>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0" b="1" i="0" u="none" strike="noStrike" kern="1200" cap="none" spc="0" normalizeH="0" baseline="-25000" noProof="0" dirty="0">
                <a:ln>
                  <a:noFill/>
                </a:ln>
                <a:solidFill>
                  <a:srgbClr val="080808"/>
                </a:solidFill>
                <a:effectLst/>
                <a:uLnTx/>
                <a:uFillTx/>
                <a:latin typeface="Arial" charset="0"/>
                <a:ea typeface="굴림" charset="-127"/>
                <a:cs typeface="+mn-cs"/>
              </a:rPr>
              <a:t>$6.5 million</a:t>
            </a:r>
            <a:endParaRPr kumimoji="0" lang="en-US" sz="12000" b="1" i="0" u="none" strike="noStrike" kern="1200" cap="none" spc="0" normalizeH="0" baseline="-25000" noProof="0" dirty="0">
              <a:ln>
                <a:noFill/>
              </a:ln>
              <a:solidFill>
                <a:srgbClr val="080808"/>
              </a:solidFill>
              <a:effectLst/>
              <a:uLnTx/>
              <a:uFillTx/>
              <a:latin typeface="Arial" charset="0"/>
              <a:ea typeface="+mn-ea"/>
              <a:cs typeface="+mn-cs"/>
            </a:endParaRPr>
          </a:p>
        </p:txBody>
      </p:sp>
      <p:sp>
        <p:nvSpPr>
          <p:cNvPr id="10" name="Rectangle 9"/>
          <p:cNvSpPr/>
          <p:nvPr/>
        </p:nvSpPr>
        <p:spPr>
          <a:xfrm>
            <a:off x="685800" y="76200"/>
            <a:ext cx="7848600" cy="58477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srgbClr val="FFFFFF"/>
                </a:solidFill>
                <a:effectLst/>
                <a:uLnTx/>
                <a:uFillTx/>
                <a:latin typeface="Calibri" pitchFamily="34" charset="0"/>
                <a:ea typeface="+mn-ea"/>
                <a:cs typeface="+mn-cs"/>
              </a:rPr>
              <a:t>College Football Bowl $eason by the Numbers</a:t>
            </a:r>
            <a:endParaRPr kumimoji="0" lang="en-US" sz="3200" b="0" i="0" u="none" strike="noStrike" kern="1200" cap="none" spc="0" normalizeH="0" baseline="0" noProof="0" dirty="0">
              <a:ln>
                <a:noFill/>
              </a:ln>
              <a:solidFill>
                <a:srgbClr val="FFFFFF"/>
              </a:solidFill>
              <a:effectLst/>
              <a:uLnTx/>
              <a:uFillTx/>
              <a:latin typeface="Arial" charset="0"/>
              <a:ea typeface="+mn-ea"/>
              <a:cs typeface="+mn-cs"/>
            </a:endParaRPr>
          </a:p>
        </p:txBody>
      </p:sp>
    </p:spTree>
    <p:extLst>
      <p:ext uri="{BB962C8B-B14F-4D97-AF65-F5344CB8AC3E}">
        <p14:creationId xmlns:p14="http://schemas.microsoft.com/office/powerpoint/2010/main" val="1476796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68660" y="2175135"/>
            <a:ext cx="8282880" cy="3046988"/>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Of the games, ESPN (and its affiliates including ABC and ESPN2) held the broadcast rights to all but three of them (Barstool Sports held the rights to the Arizona Bowl, Fox had the rights to the canceled Holiday Bowl and the Tony the Tiger Bowl aired on CBS) </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1077218"/>
          </a:xfrm>
          <a:prstGeom prst="rect">
            <a:avLst/>
          </a:prstGeom>
          <a:noFill/>
          <a:ln w="9525">
            <a:noFill/>
            <a:miter lim="800000"/>
            <a:headEnd/>
            <a:tailEnd/>
          </a:ln>
          <a:effectLst/>
        </p:spPr>
        <p:txBody>
          <a:bodyPr wrap="square">
            <a:spAutoFit/>
          </a:bodyPr>
          <a:lstStyle/>
          <a:p>
            <a:pPr algn="ctr"/>
            <a:r>
              <a:rPr lang="en-US" altLang="ko-KR" sz="9600" b="1" baseline="-25000" dirty="0">
                <a:solidFill>
                  <a:srgbClr val="080808"/>
                </a:solidFill>
                <a:ea typeface="굴림" charset="-127"/>
              </a:rPr>
              <a:t>3</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45740" y="1889745"/>
            <a:ext cx="8252520" cy="3539430"/>
          </a:xfrm>
          <a:prstGeom prst="rect">
            <a:avLst/>
          </a:prstGeom>
          <a:noFill/>
          <a:ln w="0" algn="ctr">
            <a:noFill/>
            <a:miter lim="800000"/>
            <a:headEnd/>
            <a:tailEnd/>
          </a:ln>
          <a:effectLst/>
        </p:spPr>
        <p:txBody>
          <a:bodyPr wrap="square">
            <a:spAutoFit/>
          </a:bodyPr>
          <a:lstStyle/>
          <a:p>
            <a:pPr algn="ctr"/>
            <a:r>
              <a:rPr lang="en-US" sz="3200" dirty="0">
                <a:latin typeface="Calibri" pitchFamily="34" charset="0"/>
              </a:rPr>
              <a:t>Industry experts estimate title sponsors for the “New Year’s Six” bowl games (Capital One, Allstate, Goodyear, Northwestern Mutual, Chick-fil-A, PlayStation) typically pay around $35 million each for their title sponsorships in a package that includes advertising spots throughout the college football regular season)</a:t>
            </a:r>
          </a:p>
        </p:txBody>
      </p:sp>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$35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
        <p:nvSpPr>
          <p:cNvPr id="6" name="Rectangle 5"/>
          <p:cNvSpPr/>
          <p:nvPr/>
        </p:nvSpPr>
        <p:spPr>
          <a:xfrm>
            <a:off x="827584" y="6657945"/>
            <a:ext cx="8534400" cy="400110"/>
          </a:xfrm>
          <a:prstGeom prst="rect">
            <a:avLst/>
          </a:prstGeom>
        </p:spPr>
        <p:txBody>
          <a:bodyPr wrap="square">
            <a:spAutoFit/>
          </a:bodyPr>
          <a:lstStyle/>
          <a:p>
            <a:r>
              <a:rPr lang="en-US" sz="1000" dirty="0"/>
              <a:t>Source:  http://</a:t>
            </a:r>
            <a:r>
              <a:rPr lang="en-US" sz="1000" dirty="0" err="1"/>
              <a:t>www.miamiherald.com</a:t>
            </a:r>
            <a:r>
              <a:rPr lang="en-US" sz="1000" dirty="0"/>
              <a:t>/news/business/biz-</a:t>
            </a:r>
            <a:r>
              <a:rPr lang="en-US" sz="1000" dirty="0" err="1"/>
              <a:t>monday</a:t>
            </a:r>
            <a:r>
              <a:rPr lang="en-US" sz="1000" dirty="0"/>
              <a:t>/article52690925.html#storylink=</a:t>
            </a:r>
            <a:r>
              <a:rPr lang="en-US" sz="1000" dirty="0" err="1"/>
              <a:t>cpy</a:t>
            </a:r>
            <a:endParaRPr lang="en-US" sz="1000" dirty="0"/>
          </a:p>
          <a:p>
            <a:endParaRPr lang="en-US" sz="1000" dirty="0"/>
          </a:p>
        </p:txBody>
      </p:sp>
      <p:pic>
        <p:nvPicPr>
          <p:cNvPr id="1026" name="Picture 2" descr="https://220fzh2tz1sq2pu40a44wqcw-wpengine.netdna-ssl.com/wp-content/uploads/NY6-ASB-logo.jpg">
            <a:extLst>
              <a:ext uri="{FF2B5EF4-FFF2-40B4-BE49-F238E27FC236}">
                <a16:creationId xmlns:a16="http://schemas.microsoft.com/office/drawing/2014/main" id="{6E9692D0-C426-4EF4-8126-2BA2BA737FC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5715000"/>
            <a:ext cx="2000250" cy="114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7683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82" name="Text Box 10"/>
          <p:cNvSpPr txBox="1">
            <a:spLocks noChangeArrowheads="1"/>
          </p:cNvSpPr>
          <p:nvPr/>
        </p:nvSpPr>
        <p:spPr bwMode="auto">
          <a:xfrm>
            <a:off x="467544" y="2204864"/>
            <a:ext cx="8280920" cy="2862322"/>
          </a:xfrm>
          <a:prstGeom prst="rect">
            <a:avLst/>
          </a:prstGeom>
          <a:noFill/>
          <a:ln w="0" algn="ctr">
            <a:noFill/>
            <a:miter lim="800000"/>
            <a:headEnd/>
            <a:tailEnd/>
          </a:ln>
          <a:effectLst/>
        </p:spPr>
        <p:txBody>
          <a:bodyPr wrap="square">
            <a:spAutoFit/>
          </a:bodyPr>
          <a:lstStyle/>
          <a:p>
            <a:pPr algn="ctr"/>
            <a:r>
              <a:rPr lang="en-US" sz="3600" dirty="0">
                <a:latin typeface="Calibri" pitchFamily="34" charset="0"/>
              </a:rPr>
              <a:t>College bowl game season is a big event for the Central Florida's sports industry, bringing in $80 million in economic impact (according to a story published in the </a:t>
            </a:r>
            <a:r>
              <a:rPr lang="en-US" sz="3600" i="1" dirty="0">
                <a:latin typeface="Calibri" pitchFamily="34" charset="0"/>
              </a:rPr>
              <a:t>Orlando Business Journal</a:t>
            </a:r>
            <a:r>
              <a:rPr lang="en-US" sz="3600" dirty="0">
                <a:latin typeface="Calibri" pitchFamily="34" charset="0"/>
              </a:rPr>
              <a:t>)</a:t>
            </a:r>
          </a:p>
        </p:txBody>
      </p:sp>
      <p:pic>
        <p:nvPicPr>
          <p:cNvPr id="2" name="Picture 1"/>
          <p:cNvPicPr>
            <a:picLocks noChangeAspect="1"/>
          </p:cNvPicPr>
          <p:nvPr/>
        </p:nvPicPr>
        <p:blipFill>
          <a:blip r:embed="rId3"/>
          <a:stretch>
            <a:fillRect/>
          </a:stretch>
        </p:blipFill>
        <p:spPr>
          <a:xfrm>
            <a:off x="6419010" y="5517232"/>
            <a:ext cx="2691781" cy="1340768"/>
          </a:xfrm>
          <a:prstGeom prst="rect">
            <a:avLst/>
          </a:prstGeom>
        </p:spPr>
      </p:pic>
      <p:sp>
        <p:nvSpPr>
          <p:cNvPr id="9" name="Rectangle 21"/>
          <p:cNvSpPr>
            <a:spLocks noChangeArrowheads="1"/>
          </p:cNvSpPr>
          <p:nvPr/>
        </p:nvSpPr>
        <p:spPr bwMode="auto">
          <a:xfrm>
            <a:off x="1403648" y="620688"/>
            <a:ext cx="6336704" cy="995144"/>
          </a:xfrm>
          <a:prstGeom prst="rect">
            <a:avLst/>
          </a:prstGeom>
          <a:noFill/>
          <a:ln w="9525">
            <a:noFill/>
            <a:miter lim="800000"/>
            <a:headEnd/>
            <a:tailEnd/>
          </a:ln>
          <a:effectLst/>
        </p:spPr>
        <p:txBody>
          <a:bodyPr wrap="square">
            <a:spAutoFit/>
          </a:bodyPr>
          <a:lstStyle/>
          <a:p>
            <a:pPr algn="ctr"/>
            <a:r>
              <a:rPr lang="en-US" altLang="ko-KR" sz="8800" b="1" baseline="-25000" dirty="0">
                <a:solidFill>
                  <a:srgbClr val="080808"/>
                </a:solidFill>
                <a:ea typeface="굴림" charset="-127"/>
              </a:rPr>
              <a:t>$80 million</a:t>
            </a:r>
          </a:p>
        </p:txBody>
      </p:sp>
      <p:sp>
        <p:nvSpPr>
          <p:cNvPr id="10" name="Rectangle 9"/>
          <p:cNvSpPr/>
          <p:nvPr/>
        </p:nvSpPr>
        <p:spPr>
          <a:xfrm>
            <a:off x="685800" y="76200"/>
            <a:ext cx="7848600" cy="584776"/>
          </a:xfrm>
          <a:prstGeom prst="rect">
            <a:avLst/>
          </a:prstGeom>
        </p:spPr>
        <p:txBody>
          <a:bodyPr wrap="square">
            <a:spAutoFit/>
          </a:bodyPr>
          <a:lstStyle/>
          <a:p>
            <a:r>
              <a:rPr lang="en-US" sz="3200" dirty="0">
                <a:solidFill>
                  <a:schemeClr val="bg1"/>
                </a:solidFill>
                <a:latin typeface="Calibri" pitchFamily="34" charset="0"/>
              </a:rPr>
              <a:t>College Football Bowl $eason by the Numbers</a:t>
            </a:r>
            <a:endParaRPr lang="en-US" sz="3200" dirty="0">
              <a:solidFill>
                <a:schemeClr val="bg1"/>
              </a:solidFill>
            </a:endParaRPr>
          </a:p>
        </p:txBody>
      </p:sp>
    </p:spTree>
    <p:extLst>
      <p:ext uri="{BB962C8B-B14F-4D97-AF65-F5344CB8AC3E}">
        <p14:creationId xmlns:p14="http://schemas.microsoft.com/office/powerpoint/2010/main" val="3737683125"/>
      </p:ext>
    </p:extLst>
  </p:cSld>
  <p:clrMapOvr>
    <a:masterClrMapping/>
  </p:clrMapOvr>
</p:sld>
</file>

<file path=ppt/theme/theme1.xml><?xml version="1.0" encoding="utf-8"?>
<a:theme xmlns:a="http://schemas.openxmlformats.org/drawingml/2006/main" name="template">
  <a:themeElements>
    <a:clrScheme name="">
      <a:dk1>
        <a:srgbClr val="4D4D4D"/>
      </a:dk1>
      <a:lt1>
        <a:srgbClr val="FFFFFF"/>
      </a:lt1>
      <a:dk2>
        <a:srgbClr val="4D4D4D"/>
      </a:dk2>
      <a:lt2>
        <a:srgbClr val="5C4A1A"/>
      </a:lt2>
      <a:accent1>
        <a:srgbClr val="C9C18D"/>
      </a:accent1>
      <a:accent2>
        <a:srgbClr val="A38028"/>
      </a:accent2>
      <a:accent3>
        <a:srgbClr val="FFFFFF"/>
      </a:accent3>
      <a:accent4>
        <a:srgbClr val="404040"/>
      </a:accent4>
      <a:accent5>
        <a:srgbClr val="E1DDC5"/>
      </a:accent5>
      <a:accent6>
        <a:srgbClr val="937323"/>
      </a:accent6>
      <a:hlink>
        <a:srgbClr val="8D4E27"/>
      </a:hlink>
      <a:folHlink>
        <a:srgbClr val="DDDDDD"/>
      </a:folHlink>
    </a:clrScheme>
    <a:fontScheme name="templat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4D4D4D"/>
        </a:dk2>
        <a:lt2>
          <a:srgbClr val="11163C"/>
        </a:lt2>
        <a:accent1>
          <a:srgbClr val="212B53"/>
        </a:accent1>
        <a:accent2>
          <a:srgbClr val="364481"/>
        </a:accent2>
        <a:accent3>
          <a:srgbClr val="FFFFFF"/>
        </a:accent3>
        <a:accent4>
          <a:srgbClr val="404040"/>
        </a:accent4>
        <a:accent5>
          <a:srgbClr val="ABACB3"/>
        </a:accent5>
        <a:accent6>
          <a:srgbClr val="303D74"/>
        </a:accent6>
        <a:hlink>
          <a:srgbClr val="3E4985"/>
        </a:hlink>
        <a:folHlink>
          <a:srgbClr val="DDDDDD"/>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4D4D4D"/>
        </a:dk2>
        <a:lt2>
          <a:srgbClr val="0D254C"/>
        </a:lt2>
        <a:accent1>
          <a:srgbClr val="1F3F6F"/>
        </a:accent1>
        <a:accent2>
          <a:srgbClr val="3C68A2"/>
        </a:accent2>
        <a:accent3>
          <a:srgbClr val="FFFFFF"/>
        </a:accent3>
        <a:accent4>
          <a:srgbClr val="404040"/>
        </a:accent4>
        <a:accent5>
          <a:srgbClr val="ABAFBB"/>
        </a:accent5>
        <a:accent6>
          <a:srgbClr val="355E92"/>
        </a:accent6>
        <a:hlink>
          <a:srgbClr val="285290"/>
        </a:hlink>
        <a:folHlink>
          <a:srgbClr val="DDDDDD"/>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4D4D4D"/>
        </a:dk2>
        <a:lt2>
          <a:srgbClr val="363B45"/>
        </a:lt2>
        <a:accent1>
          <a:srgbClr val="A99D9B"/>
        </a:accent1>
        <a:accent2>
          <a:srgbClr val="565A66"/>
        </a:accent2>
        <a:accent3>
          <a:srgbClr val="FFFFFF"/>
        </a:accent3>
        <a:accent4>
          <a:srgbClr val="404040"/>
        </a:accent4>
        <a:accent5>
          <a:srgbClr val="D1CCCB"/>
        </a:accent5>
        <a:accent6>
          <a:srgbClr val="4D515C"/>
        </a:accent6>
        <a:hlink>
          <a:srgbClr val="927154"/>
        </a:hlink>
        <a:folHlink>
          <a:srgbClr val="DDDDDD"/>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4D4D4D"/>
        </a:dk2>
        <a:lt2>
          <a:srgbClr val="40494F"/>
        </a:lt2>
        <a:accent1>
          <a:srgbClr val="6D7D8A"/>
        </a:accent1>
        <a:accent2>
          <a:srgbClr val="A7A7A7"/>
        </a:accent2>
        <a:accent3>
          <a:srgbClr val="FFFFFF"/>
        </a:accent3>
        <a:accent4>
          <a:srgbClr val="404040"/>
        </a:accent4>
        <a:accent5>
          <a:srgbClr val="BABFC4"/>
        </a:accent5>
        <a:accent6>
          <a:srgbClr val="979797"/>
        </a:accent6>
        <a:hlink>
          <a:srgbClr val="828282"/>
        </a:hlink>
        <a:folHlink>
          <a:srgbClr val="DDDDDD"/>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4D4D4D"/>
        </a:dk2>
        <a:lt2>
          <a:srgbClr val="454D52"/>
        </a:lt2>
        <a:accent1>
          <a:srgbClr val="7D8B97"/>
        </a:accent1>
        <a:accent2>
          <a:srgbClr val="CBCBCB"/>
        </a:accent2>
        <a:accent3>
          <a:srgbClr val="FFFFFF"/>
        </a:accent3>
        <a:accent4>
          <a:srgbClr val="404040"/>
        </a:accent4>
        <a:accent5>
          <a:srgbClr val="BFC4C9"/>
        </a:accent5>
        <a:accent6>
          <a:srgbClr val="B8B8B8"/>
        </a:accent6>
        <a:hlink>
          <a:srgbClr val="515869"/>
        </a:hlink>
        <a:folHlink>
          <a:srgbClr val="DDDDDD"/>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4D4D4D"/>
        </a:dk2>
        <a:lt2>
          <a:srgbClr val="393939"/>
        </a:lt2>
        <a:accent1>
          <a:srgbClr val="858585"/>
        </a:accent1>
        <a:accent2>
          <a:srgbClr val="939393"/>
        </a:accent2>
        <a:accent3>
          <a:srgbClr val="FFFFFF"/>
        </a:accent3>
        <a:accent4>
          <a:srgbClr val="404040"/>
        </a:accent4>
        <a:accent5>
          <a:srgbClr val="C2C2C2"/>
        </a:accent5>
        <a:accent6>
          <a:srgbClr val="858585"/>
        </a:accent6>
        <a:hlink>
          <a:srgbClr val="696969"/>
        </a:hlink>
        <a:folHlink>
          <a:srgbClr val="DDDDDD"/>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4D4D4D"/>
        </a:dk2>
        <a:lt2>
          <a:srgbClr val="4F5054"/>
        </a:lt2>
        <a:accent1>
          <a:srgbClr val="7E7F8E"/>
        </a:accent1>
        <a:accent2>
          <a:srgbClr val="C0C1C5"/>
        </a:accent2>
        <a:accent3>
          <a:srgbClr val="FFFFFF"/>
        </a:accent3>
        <a:accent4>
          <a:srgbClr val="404040"/>
        </a:accent4>
        <a:accent5>
          <a:srgbClr val="C0C0C6"/>
        </a:accent5>
        <a:accent6>
          <a:srgbClr val="AEAFB2"/>
        </a:accent6>
        <a:hlink>
          <a:srgbClr val="ACAFB7"/>
        </a:hlink>
        <a:folHlink>
          <a:srgbClr val="DDDDDD"/>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4D4D4D"/>
        </a:dk2>
        <a:lt2>
          <a:srgbClr val="85978F"/>
        </a:lt2>
        <a:accent1>
          <a:srgbClr val="9DA499"/>
        </a:accent1>
        <a:accent2>
          <a:srgbClr val="A5B9BA"/>
        </a:accent2>
        <a:accent3>
          <a:srgbClr val="FFFFFF"/>
        </a:accent3>
        <a:accent4>
          <a:srgbClr val="404040"/>
        </a:accent4>
        <a:accent5>
          <a:srgbClr val="CCCFCA"/>
        </a:accent5>
        <a:accent6>
          <a:srgbClr val="95A7A8"/>
        </a:accent6>
        <a:hlink>
          <a:srgbClr val="C6CCC6"/>
        </a:hlink>
        <a:folHlink>
          <a:srgbClr val="DDDDDD"/>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4D4D4D"/>
        </a:dk2>
        <a:lt2>
          <a:srgbClr val="484847"/>
        </a:lt2>
        <a:accent1>
          <a:srgbClr val="7C7C74"/>
        </a:accent1>
        <a:accent2>
          <a:srgbClr val="AFB2AA"/>
        </a:accent2>
        <a:accent3>
          <a:srgbClr val="FFFFFF"/>
        </a:accent3>
        <a:accent4>
          <a:srgbClr val="404040"/>
        </a:accent4>
        <a:accent5>
          <a:srgbClr val="BFBFBC"/>
        </a:accent5>
        <a:accent6>
          <a:srgbClr val="9EA19A"/>
        </a:accent6>
        <a:hlink>
          <a:srgbClr val="D4D2C6"/>
        </a:hlink>
        <a:folHlink>
          <a:srgbClr val="DDDDDD"/>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4D4D4D"/>
        </a:dk2>
        <a:lt2>
          <a:srgbClr val="18191C"/>
        </a:lt2>
        <a:accent1>
          <a:srgbClr val="1F2229"/>
        </a:accent1>
        <a:accent2>
          <a:srgbClr val="3B4A61"/>
        </a:accent2>
        <a:accent3>
          <a:srgbClr val="FFFFFF"/>
        </a:accent3>
        <a:accent4>
          <a:srgbClr val="404040"/>
        </a:accent4>
        <a:accent5>
          <a:srgbClr val="ABABAC"/>
        </a:accent5>
        <a:accent6>
          <a:srgbClr val="354257"/>
        </a:accent6>
        <a:hlink>
          <a:srgbClr val="718CAC"/>
        </a:hlink>
        <a:folHlink>
          <a:srgbClr val="DDDDDD"/>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4D4D4D"/>
        </a:dk2>
        <a:lt2>
          <a:srgbClr val="303030"/>
        </a:lt2>
        <a:accent1>
          <a:srgbClr val="C6714B"/>
        </a:accent1>
        <a:accent2>
          <a:srgbClr val="7FC3C3"/>
        </a:accent2>
        <a:accent3>
          <a:srgbClr val="FFFFFF"/>
        </a:accent3>
        <a:accent4>
          <a:srgbClr val="404040"/>
        </a:accent4>
        <a:accent5>
          <a:srgbClr val="DFBBB1"/>
        </a:accent5>
        <a:accent6>
          <a:srgbClr val="72B0B0"/>
        </a:accent6>
        <a:hlink>
          <a:srgbClr val="5D5D5D"/>
        </a:hlink>
        <a:folHlink>
          <a:srgbClr val="DDDDDD"/>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4D4D4D"/>
        </a:dk2>
        <a:lt2>
          <a:srgbClr val="292929"/>
        </a:lt2>
        <a:accent1>
          <a:srgbClr val="4D4D4D"/>
        </a:accent1>
        <a:accent2>
          <a:srgbClr val="808080"/>
        </a:accent2>
        <a:accent3>
          <a:srgbClr val="FFFFFF"/>
        </a:accent3>
        <a:accent4>
          <a:srgbClr val="404040"/>
        </a:accent4>
        <a:accent5>
          <a:srgbClr val="B2B2B2"/>
        </a:accent5>
        <a:accent6>
          <a:srgbClr val="737373"/>
        </a:accent6>
        <a:hlink>
          <a:srgbClr val="969696"/>
        </a:hlink>
        <a:folHlink>
          <a:srgbClr val="DDDDDD"/>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4D4D4D"/>
        </a:dk2>
        <a:lt2>
          <a:srgbClr val="18191C"/>
        </a:lt2>
        <a:accent1>
          <a:srgbClr val="7F95BE"/>
        </a:accent1>
        <a:accent2>
          <a:srgbClr val="3B4A61"/>
        </a:accent2>
        <a:accent3>
          <a:srgbClr val="FFFFFF"/>
        </a:accent3>
        <a:accent4>
          <a:srgbClr val="404040"/>
        </a:accent4>
        <a:accent5>
          <a:srgbClr val="C0C8DB"/>
        </a:accent5>
        <a:accent6>
          <a:srgbClr val="354257"/>
        </a:accent6>
        <a:hlink>
          <a:srgbClr val="EBE600"/>
        </a:hlink>
        <a:folHlink>
          <a:srgbClr val="DDDDDD"/>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4D4D4D"/>
        </a:dk2>
        <a:lt2>
          <a:srgbClr val="1E1266"/>
        </a:lt2>
        <a:accent1>
          <a:srgbClr val="7645DC"/>
        </a:accent1>
        <a:accent2>
          <a:srgbClr val="A25792"/>
        </a:accent2>
        <a:accent3>
          <a:srgbClr val="FFFFFF"/>
        </a:accent3>
        <a:accent4>
          <a:srgbClr val="404040"/>
        </a:accent4>
        <a:accent5>
          <a:srgbClr val="BDB0EB"/>
        </a:accent5>
        <a:accent6>
          <a:srgbClr val="924E84"/>
        </a:accent6>
        <a:hlink>
          <a:srgbClr val="A45A67"/>
        </a:hlink>
        <a:folHlink>
          <a:srgbClr val="DDDDDD"/>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4D4D4D"/>
        </a:dk2>
        <a:lt2>
          <a:srgbClr val="0D254C"/>
        </a:lt2>
        <a:accent1>
          <a:srgbClr val="1F3F6F"/>
        </a:accent1>
        <a:accent2>
          <a:srgbClr val="3366FF"/>
        </a:accent2>
        <a:accent3>
          <a:srgbClr val="FFFFFF"/>
        </a:accent3>
        <a:accent4>
          <a:srgbClr val="404040"/>
        </a:accent4>
        <a:accent5>
          <a:srgbClr val="ABAFBB"/>
        </a:accent5>
        <a:accent6>
          <a:srgbClr val="2D5CE7"/>
        </a:accent6>
        <a:hlink>
          <a:srgbClr val="EDA3FF"/>
        </a:hlink>
        <a:folHlink>
          <a:srgbClr val="DDDDDD"/>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4D4D4D"/>
        </a:dk2>
        <a:lt2>
          <a:srgbClr val="0D254C"/>
        </a:lt2>
        <a:accent1>
          <a:srgbClr val="C5CBE6"/>
        </a:accent1>
        <a:accent2>
          <a:srgbClr val="384590"/>
        </a:accent2>
        <a:accent3>
          <a:srgbClr val="FFFFFF"/>
        </a:accent3>
        <a:accent4>
          <a:srgbClr val="404040"/>
        </a:accent4>
        <a:accent5>
          <a:srgbClr val="DFE2F0"/>
        </a:accent5>
        <a:accent6>
          <a:srgbClr val="323E82"/>
        </a:accent6>
        <a:hlink>
          <a:srgbClr val="7A8BCA"/>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CFB1617BTN</Template>
  <TotalTime>11242</TotalTime>
  <Words>1248</Words>
  <Application>Microsoft Macintosh PowerPoint</Application>
  <PresentationFormat>On-screen Show (4:3)</PresentationFormat>
  <Paragraphs>116</Paragraphs>
  <Slides>27</Slides>
  <Notes>27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Verdana</vt:lpstr>
      <vt:lpstr>template</vt:lpstr>
      <vt:lpstr>College Football  Bowl $eason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College Football  Bowl $eason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College Football  Bowl $eason</dc:title>
  <dc:creator>Chris Lindauer</dc:creator>
  <cp:lastModifiedBy>Chris Lindauer</cp:lastModifiedBy>
  <cp:revision>88</cp:revision>
  <dcterms:created xsi:type="dcterms:W3CDTF">2017-01-05T03:10:14Z</dcterms:created>
  <dcterms:modified xsi:type="dcterms:W3CDTF">2022-01-12T05:00:52Z</dcterms:modified>
</cp:coreProperties>
</file>