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3" r:id="rId6"/>
    <p:sldId id="273" r:id="rId7"/>
    <p:sldId id="268" r:id="rId8"/>
    <p:sldId id="272" r:id="rId9"/>
    <p:sldId id="264" r:id="rId10"/>
    <p:sldId id="270" r:id="rId11"/>
    <p:sldId id="269" r:id="rId12"/>
    <p:sldId id="271" r:id="rId13"/>
    <p:sldId id="274" r:id="rId14"/>
    <p:sldId id="266" r:id="rId15"/>
    <p:sldId id="267" r:id="rId16"/>
    <p:sldId id="277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610" autoAdjust="0"/>
    <p:restoredTop sz="94660"/>
  </p:normalViewPr>
  <p:slideViewPr>
    <p:cSldViewPr snapToGrid="0">
      <p:cViewPr varScale="1">
        <p:scale>
          <a:sx n="86" d="100"/>
          <a:sy n="86" d="100"/>
        </p:scale>
        <p:origin x="216" y="1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AA8B6-EA96-431E-B98C-1F6C8D8F3C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FE94F9-3EC0-488C-ABDB-86DE2C70A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87F48B-AF50-4891-B377-C0BB3184B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6862C-D0AE-4A69-8E0A-26221839B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8FAE6-FFC9-412C-BB6A-F340F28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41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95A11-F322-4059-A4EB-9FDF493FE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70A400-8BC2-412E-AC15-D1B1E121A6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185A8-974F-4333-9D6C-5A299D33A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8E516-5C60-49E1-9C7B-F8381549E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73A927-5FE8-4C7D-94A4-A05F98F4A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709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A992E-5A06-4EE6-9CC0-4D9AC4F1C7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502C22-4B27-46EC-B980-1C49D9CF6E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6F577-F9FE-42A8-8721-D7A39151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BD302-A57D-4C3C-AF50-6530DCAB3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BEFAD1-CD36-4933-B541-8C9C0D7B2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54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461B8-D544-4BD2-A59A-0C4D608C0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1A1FB-5B98-47F8-A0C1-5D0105D57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6950D-FEA1-4BCB-92EF-764B24E4B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E1E1B-DB0B-4185-8E02-2FA016761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B9CC9A-A31B-412A-8CBA-D61E6D765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33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70741-46C5-474D-A53A-F17FE2272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F2E67E-4325-48F8-9CDB-FD89D875A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00E581-D40A-4C84-8AFF-8DD75C216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DC03F-B5A0-4097-932B-69622DFB2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E9403-D90D-499A-864F-21B2DDD24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687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551B-23BF-4489-BE69-32C191078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FC2DA-F232-40F0-AF6E-0320C93371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8BB76-B544-475C-8B70-4CAF77D375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24F020-1D90-407C-95F1-054B1B417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D1276F-97A8-4B41-9EF2-E179C2808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07196-CADA-4FFA-AA03-1E859F22A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449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5E5AD-FAFE-4D05-8201-69E7D1171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E55FC-0DBC-4ECC-A6C7-B90AF54731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7CC0DB-F8C5-46B4-8DC6-FC8942889C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5717B-A69B-4010-AA97-C71EAA8949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55C676-1B36-4277-ACFD-9D7406742B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BEE367-FB23-42D0-AD23-50AFD572A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BBACBF-DF02-40FD-9ABD-2784425E1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806A00-3F5E-4CC8-BB46-C2B3F4B72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70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E3327-FB9D-4451-9E44-3AB061A74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10CBE3-5C98-4017-933F-DEB3189B6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C464B5-D5D9-4177-B0F9-BC4984D18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C07674-F19C-4DAD-88CC-7DC10A303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378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CB8110-0655-4F4A-A6BE-8ECB7A5FE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A45587-3CA6-49C1-B5A6-E472EE34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D6BAA2-AD4B-4CA3-89B0-6440C0A34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3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051ED-A46C-450A-BFBD-2D458BF0B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892B8-11C5-4B4F-9ED1-2F7CE6B8A7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391651-7850-4854-824E-93377B409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4E21C6-F8DE-4F93-871C-CC9CE0543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3B7C58-AFC4-4BDA-8348-9F6580AE3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02418D-1D94-476D-B261-E328B46B6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92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3D925-7A98-4886-A0C1-150085DDE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926A17-0D4F-4819-AEDB-54309EBD2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50026B-A22D-46CD-A263-B0877E3EC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2BB897-06CB-4E19-97C8-CBC8D589D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D609F2-4986-4562-AB46-9ED73806D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3591CA-1F92-4CCB-BC65-9BFA80036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198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75A0BD-B52E-4048-94DB-940C2FFD8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78DADC-43B0-44BC-A8C0-07BE6F096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A6B6D6-BF16-4557-B118-36694F38C0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2C133-F671-43EB-903A-9C23C8171548}" type="datetimeFigureOut">
              <a:rPr lang="en-US" smtClean="0"/>
              <a:t>2/16/22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78345-6350-498F-99BC-D110892024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6425BF-590D-4929-8F26-1B8237045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C11BA-A514-49BC-8B6D-4CE279480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700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5774076" y="-29028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5805714" y="2698352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6236259" y="3975573"/>
            <a:ext cx="962827" cy="2954997"/>
          </a:xfrm>
          <a:prstGeom prst="rect">
            <a:avLst/>
          </a:prstGeom>
        </p:spPr>
      </p:pic>
      <p:pic>
        <p:nvPicPr>
          <p:cNvPr id="2050" name="Picture 2" descr="Image result for nascar logo transparent">
            <a:extLst>
              <a:ext uri="{FF2B5EF4-FFF2-40B4-BE49-F238E27FC236}">
                <a16:creationId xmlns:a16="http://schemas.microsoft.com/office/drawing/2014/main" id="{E0DE9911-153D-4DF5-BFC4-E63D71F55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0" y="1655370"/>
            <a:ext cx="5471886" cy="132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7629631" y="863030"/>
            <a:ext cx="427102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>
                <a:latin typeface="Arial Black" panose="020B0A04020102020204" pitchFamily="34" charset="0"/>
              </a:rPr>
              <a:t>DAYTONA 500</a:t>
            </a:r>
          </a:p>
          <a:p>
            <a:endParaRPr lang="en-US" sz="4800" b="1" i="1" dirty="0">
              <a:latin typeface="Arial Black" panose="020B0A04020102020204" pitchFamily="34" charset="0"/>
            </a:endParaRPr>
          </a:p>
          <a:p>
            <a:r>
              <a:rPr lang="en-US" sz="4800" b="1" i="1" dirty="0">
                <a:latin typeface="Arial Black" panose="020B0A04020102020204" pitchFamily="34" charset="0"/>
              </a:rPr>
              <a:t>PAINT SCHEMES</a:t>
            </a:r>
          </a:p>
          <a:p>
            <a:r>
              <a:rPr lang="en-US" sz="4800" b="1" i="1" dirty="0">
                <a:latin typeface="Arial Black" panose="020B0A04020102020204" pitchFamily="34" charset="0"/>
              </a:rPr>
              <a:t>(2022 EDITION)</a:t>
            </a:r>
          </a:p>
        </p:txBody>
      </p:sp>
      <p:pic>
        <p:nvPicPr>
          <p:cNvPr id="1026" name="Picture 2" descr="Daytona 500 completely sold out for 2022 season opener">
            <a:extLst>
              <a:ext uri="{FF2B5EF4-FFF2-40B4-BE49-F238E27FC236}">
                <a16:creationId xmlns:a16="http://schemas.microsoft.com/office/drawing/2014/main" id="{4E75DA12-E16F-C147-916C-0ADD4C2ED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58" y="3160643"/>
            <a:ext cx="4659909" cy="253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100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11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824845" y="2813142"/>
            <a:ext cx="300579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Denny Hamlin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FedEx</a:t>
            </a: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002" y="2883249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002" y="5263567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A race car with logos on it&#10;&#10;Description automatically generated with medium confidence">
            <a:extLst>
              <a:ext uri="{FF2B5EF4-FFF2-40B4-BE49-F238E27FC236}">
                <a16:creationId xmlns:a16="http://schemas.microsoft.com/office/drawing/2014/main" id="{32D40AB1-C19C-F546-B532-C4B5955D312C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363" y="1182060"/>
            <a:ext cx="8141324" cy="457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938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18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824845" y="2813142"/>
            <a:ext cx="300579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Kyle Busch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M&amp;Ms</a:t>
            </a: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0007" y="2813142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056" y="5302381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0C619FDE-F9A1-434E-9BFD-22B105A6C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4906" y="840207"/>
            <a:ext cx="8279958" cy="517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78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3932315"/>
            <a:ext cx="990659" cy="30700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20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514219" y="3214104"/>
            <a:ext cx="347268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Christopher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>
                <a:solidFill>
                  <a:prstClr val="black"/>
                </a:solidFill>
                <a:latin typeface="Arial Black" panose="020B0A04020102020204" pitchFamily="34" charset="0"/>
              </a:rPr>
              <a:t>Bell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000" b="1" i="1" dirty="0">
              <a:solidFill>
                <a:prstClr val="black"/>
              </a:solidFill>
              <a:latin typeface="Arial Black" panose="020B0A04020102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DeWalt</a:t>
            </a: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381" y="3214105"/>
            <a:ext cx="582418" cy="58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677" y="5079582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yellow race car&#10;&#10;Description automatically generated with medium confidence">
            <a:extLst>
              <a:ext uri="{FF2B5EF4-FFF2-40B4-BE49-F238E27FC236}">
                <a16:creationId xmlns:a16="http://schemas.microsoft.com/office/drawing/2014/main" id="{EA66EF0B-A0D1-2F48-8578-E0CDEF5DB8DA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28" y="977161"/>
            <a:ext cx="7081719" cy="506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956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22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824845" y="2813142"/>
            <a:ext cx="300579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Joey </a:t>
            </a: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Logano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>
                <a:solidFill>
                  <a:prstClr val="black"/>
                </a:solidFill>
                <a:latin typeface="Arial Black" panose="020B0A04020102020204" pitchFamily="34" charset="0"/>
              </a:rPr>
              <a:t>Shell Pennzoil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002" y="2883249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002" y="5263567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31F7F1-86BA-A948-9442-CA8AA255F3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03" y="165684"/>
            <a:ext cx="5622045" cy="652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194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23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545857" y="2813143"/>
            <a:ext cx="351654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Bubba Wallace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McDonald’s</a:t>
            </a: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995" y="2846229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923" y="5312248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Image">
            <a:extLst>
              <a:ext uri="{FF2B5EF4-FFF2-40B4-BE49-F238E27FC236}">
                <a16:creationId xmlns:a16="http://schemas.microsoft.com/office/drawing/2014/main" id="{849E82C4-0499-3D47-B8C6-2D24AB35D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89" y="336151"/>
            <a:ext cx="5131858" cy="619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928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42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7663806" y="2267533"/>
            <a:ext cx="427102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Ty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Dillon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Black Rifle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>
                <a:solidFill>
                  <a:prstClr val="black"/>
                </a:solidFill>
                <a:latin typeface="Arial Black" panose="020B0A04020102020204" pitchFamily="34" charset="0"/>
              </a:rPr>
              <a:t>Coffee Company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099" y="2350652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113" y="4752695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race car with green and white text on it&#10;&#10;Description automatically generated with low confidence">
            <a:extLst>
              <a:ext uri="{FF2B5EF4-FFF2-40B4-BE49-F238E27FC236}">
                <a16:creationId xmlns:a16="http://schemas.microsoft.com/office/drawing/2014/main" id="{5AA0C454-2AEF-3F41-96FA-0E348578A7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0" y="1289055"/>
            <a:ext cx="7181954" cy="403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974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44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7663806" y="2267533"/>
            <a:ext cx="427102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Greg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 err="1">
                <a:solidFill>
                  <a:prstClr val="black"/>
                </a:solidFill>
                <a:latin typeface="Arial Black" panose="020B0A04020102020204" pitchFamily="34" charset="0"/>
              </a:rPr>
              <a:t>Biffle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Grambling State University</a:t>
            </a: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099" y="2350652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896" y="4752695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3CC51A-0D68-064A-909B-A99ADB9F2B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9228" y="863030"/>
            <a:ext cx="8534389" cy="480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297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45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824845" y="2813142"/>
            <a:ext cx="315017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sz="4000" b="1" i="1" dirty="0">
                <a:solidFill>
                  <a:prstClr val="black"/>
                </a:solidFill>
                <a:latin typeface="Arial Black" panose="020B0A04020102020204" pitchFamily="34" charset="0"/>
              </a:rPr>
              <a:t>Caesar </a:t>
            </a:r>
            <a:r>
              <a:rPr lang="en-US" sz="4000" b="1" i="1" dirty="0" err="1">
                <a:solidFill>
                  <a:prstClr val="black"/>
                </a:solidFill>
                <a:latin typeface="Arial Black" panose="020B0A04020102020204" pitchFamily="34" charset="0"/>
              </a:rPr>
              <a:t>Bacarella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Lilly Finance</a:t>
            </a: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2106" y="2780475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2764" y="4594587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Image">
            <a:extLst>
              <a:ext uri="{FF2B5EF4-FFF2-40B4-BE49-F238E27FC236}">
                <a16:creationId xmlns:a16="http://schemas.microsoft.com/office/drawing/2014/main" id="{529E1F4F-2C73-214F-9902-0B836FEA0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43" y="1805574"/>
            <a:ext cx="6626763" cy="372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823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50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7663806" y="2267533"/>
            <a:ext cx="427102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Kaz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 err="1">
                <a:solidFill>
                  <a:prstClr val="black"/>
                </a:solidFill>
                <a:latin typeface="Arial Black" panose="020B0A04020102020204" pitchFamily="34" charset="0"/>
              </a:rPr>
              <a:t>Grala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Pit Viper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>
                <a:solidFill>
                  <a:prstClr val="black"/>
                </a:solidFill>
                <a:latin typeface="Arial Black" panose="020B0A04020102020204" pitchFamily="34" charset="0"/>
              </a:rPr>
              <a:t>Sunglasses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099" y="2350652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896" y="4752695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icture containing text, car&#10;&#10;Description automatically generated">
            <a:extLst>
              <a:ext uri="{FF2B5EF4-FFF2-40B4-BE49-F238E27FC236}">
                <a16:creationId xmlns:a16="http://schemas.microsoft.com/office/drawing/2014/main" id="{83A57842-5826-AF46-B12A-0AB3CAD728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553" y="1109272"/>
            <a:ext cx="8318281" cy="4679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4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5774076" y="-29028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5805714" y="2698352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6236259" y="3975573"/>
            <a:ext cx="962827" cy="2954997"/>
          </a:xfrm>
          <a:prstGeom prst="rect">
            <a:avLst/>
          </a:prstGeom>
        </p:spPr>
      </p:pic>
      <p:pic>
        <p:nvPicPr>
          <p:cNvPr id="2050" name="Picture 2" descr="Image result for nascar logo transparent">
            <a:extLst>
              <a:ext uri="{FF2B5EF4-FFF2-40B4-BE49-F238E27FC236}">
                <a16:creationId xmlns:a16="http://schemas.microsoft.com/office/drawing/2014/main" id="{E0DE9911-153D-4DF5-BFC4-E63D71F55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0" y="1655370"/>
            <a:ext cx="5471886" cy="132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7407951" y="1284270"/>
            <a:ext cx="4575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rial Black" panose="020B0A04020102020204" pitchFamily="34" charset="0"/>
              </a:rPr>
              <a:t>Sponsorship:</a:t>
            </a:r>
          </a:p>
          <a:p>
            <a:endParaRPr lang="en-US" sz="4800" b="1" i="1" dirty="0">
              <a:latin typeface="Arial Black" panose="020B0A04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7407951" y="2628114"/>
            <a:ext cx="427102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Arial Black" panose="020B0A04020102020204" pitchFamily="34" charset="0"/>
              </a:rPr>
              <a:t>Sponsorship is a form of marketing in which companies attach their name, brand, or logo to an event for the purpose of achieving future profits</a:t>
            </a:r>
          </a:p>
        </p:txBody>
      </p:sp>
      <p:pic>
        <p:nvPicPr>
          <p:cNvPr id="13" name="Picture 2" descr="Daytona 500 completely sold out for 2022 season opener">
            <a:extLst>
              <a:ext uri="{FF2B5EF4-FFF2-40B4-BE49-F238E27FC236}">
                <a16:creationId xmlns:a16="http://schemas.microsoft.com/office/drawing/2014/main" id="{2BAD3497-270E-A54F-9DF7-49886514D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58" y="3160643"/>
            <a:ext cx="4659909" cy="253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728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5774076" y="-29028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5805714" y="2698352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6236259" y="3975573"/>
            <a:ext cx="962827" cy="2954997"/>
          </a:xfrm>
          <a:prstGeom prst="rect">
            <a:avLst/>
          </a:prstGeom>
        </p:spPr>
      </p:pic>
      <p:pic>
        <p:nvPicPr>
          <p:cNvPr id="2050" name="Picture 2" descr="Image result for nascar logo transparent">
            <a:extLst>
              <a:ext uri="{FF2B5EF4-FFF2-40B4-BE49-F238E27FC236}">
                <a16:creationId xmlns:a16="http://schemas.microsoft.com/office/drawing/2014/main" id="{E0DE9911-153D-4DF5-BFC4-E63D71F55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0" y="1655370"/>
            <a:ext cx="5471886" cy="132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7487216" y="319790"/>
            <a:ext cx="45751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rial Black" panose="020B0A04020102020204" pitchFamily="34" charset="0"/>
              </a:rPr>
              <a:t>NASCAR Sponsorship</a:t>
            </a:r>
          </a:p>
          <a:p>
            <a:endParaRPr lang="en-US" sz="4800" b="1" i="1" dirty="0">
              <a:latin typeface="Arial Black" panose="020B0A04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7532914" y="2197226"/>
            <a:ext cx="44327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Arial Black" panose="020B0A04020102020204" pitchFamily="34" charset="0"/>
              </a:rPr>
              <a:t>In NASCAR, the primary sponsor traditionally chooses the car's paint scheme and the team colors. This is why a car’s paint scheme is typically aligned with the primary sponsor's brand. </a:t>
            </a:r>
          </a:p>
        </p:txBody>
      </p:sp>
      <p:pic>
        <p:nvPicPr>
          <p:cNvPr id="13" name="Picture 2" descr="Daytona 500 completely sold out for 2022 season opener">
            <a:extLst>
              <a:ext uri="{FF2B5EF4-FFF2-40B4-BE49-F238E27FC236}">
                <a16:creationId xmlns:a16="http://schemas.microsoft.com/office/drawing/2014/main" id="{B0AE485F-7000-8447-B2C3-E655A15E2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58" y="3160643"/>
            <a:ext cx="4659909" cy="253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492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5774076" y="-29028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5805714" y="2698352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6236259" y="3975573"/>
            <a:ext cx="962827" cy="2954997"/>
          </a:xfrm>
          <a:prstGeom prst="rect">
            <a:avLst/>
          </a:prstGeom>
        </p:spPr>
      </p:pic>
      <p:pic>
        <p:nvPicPr>
          <p:cNvPr id="2050" name="Picture 2" descr="Image result for nascar logo transparent">
            <a:extLst>
              <a:ext uri="{FF2B5EF4-FFF2-40B4-BE49-F238E27FC236}">
                <a16:creationId xmlns:a16="http://schemas.microsoft.com/office/drawing/2014/main" id="{E0DE9911-153D-4DF5-BFC4-E63D71F55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0" y="1655370"/>
            <a:ext cx="5471886" cy="132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7487216" y="319790"/>
            <a:ext cx="45751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rial Black" panose="020B0A04020102020204" pitchFamily="34" charset="0"/>
              </a:rPr>
              <a:t>DAYTONA 500</a:t>
            </a:r>
          </a:p>
          <a:p>
            <a:endParaRPr lang="en-US" sz="4800" b="1" i="1" dirty="0">
              <a:latin typeface="Arial Black" panose="020B0A04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7532915" y="2197226"/>
            <a:ext cx="438510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Arial Black" panose="020B0A04020102020204" pitchFamily="34" charset="0"/>
              </a:rPr>
              <a:t>Let’s look at the paint schemes at the 2022 Daytona 500.  </a:t>
            </a:r>
          </a:p>
          <a:p>
            <a:endParaRPr lang="en-US" sz="2800" b="1" i="1" dirty="0">
              <a:latin typeface="Arial Black" panose="020B0A04020102020204" pitchFamily="34" charset="0"/>
            </a:endParaRPr>
          </a:p>
          <a:p>
            <a:r>
              <a:rPr lang="en-US" sz="2800" b="1" i="1" dirty="0">
                <a:latin typeface="Arial Black" panose="020B0A04020102020204" pitchFamily="34" charset="0"/>
              </a:rPr>
              <a:t>What is a brand?</a:t>
            </a:r>
          </a:p>
          <a:p>
            <a:endParaRPr lang="en-US" sz="2800" b="1" i="1" dirty="0">
              <a:latin typeface="Arial Black" panose="020B0A04020102020204" pitchFamily="34" charset="0"/>
            </a:endParaRPr>
          </a:p>
          <a:p>
            <a:r>
              <a:rPr lang="en-US" sz="2800" b="1" i="1" dirty="0">
                <a:latin typeface="Arial Black" panose="020B0A04020102020204" pitchFamily="34" charset="0"/>
              </a:rPr>
              <a:t>Who is the sponsor? </a:t>
            </a:r>
          </a:p>
          <a:p>
            <a:endParaRPr lang="en-US" sz="2800" b="1" i="1" dirty="0">
              <a:latin typeface="Arial Black" panose="020B0A04020102020204" pitchFamily="34" charset="0"/>
            </a:endParaRPr>
          </a:p>
          <a:p>
            <a:r>
              <a:rPr lang="en-US" sz="2800" b="1" i="1" dirty="0">
                <a:latin typeface="Arial Black" panose="020B0A04020102020204" pitchFamily="34" charset="0"/>
              </a:rPr>
              <a:t>What product do they sell?  </a:t>
            </a:r>
          </a:p>
        </p:txBody>
      </p:sp>
      <p:pic>
        <p:nvPicPr>
          <p:cNvPr id="13" name="Picture 2" descr="Daytona 500 completely sold out for 2022 season opener">
            <a:extLst>
              <a:ext uri="{FF2B5EF4-FFF2-40B4-BE49-F238E27FC236}">
                <a16:creationId xmlns:a16="http://schemas.microsoft.com/office/drawing/2014/main" id="{587B3D17-F7F8-044E-B4BB-8A8C899A3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58" y="3160643"/>
            <a:ext cx="4659909" cy="253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050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5774076" y="-29028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5805714" y="2698352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6236259" y="3975573"/>
            <a:ext cx="962827" cy="2954997"/>
          </a:xfrm>
          <a:prstGeom prst="rect">
            <a:avLst/>
          </a:prstGeom>
        </p:spPr>
      </p:pic>
      <p:pic>
        <p:nvPicPr>
          <p:cNvPr id="2050" name="Picture 2" descr="Image result for nascar logo transparent">
            <a:extLst>
              <a:ext uri="{FF2B5EF4-FFF2-40B4-BE49-F238E27FC236}">
                <a16:creationId xmlns:a16="http://schemas.microsoft.com/office/drawing/2014/main" id="{E0DE9911-153D-4DF5-BFC4-E63D71F55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0" y="1655370"/>
            <a:ext cx="5471886" cy="132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7487216" y="319790"/>
            <a:ext cx="45751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rial Black" panose="020B0A04020102020204" pitchFamily="34" charset="0"/>
              </a:rPr>
              <a:t>DAYTONA 500</a:t>
            </a:r>
          </a:p>
          <a:p>
            <a:endParaRPr lang="en-US" sz="4800" b="1" i="1" dirty="0">
              <a:latin typeface="Arial Black" panose="020B0A04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7199086" y="1981783"/>
            <a:ext cx="496033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Arial Black" panose="020B0A04020102020204" pitchFamily="34" charset="0"/>
              </a:rPr>
              <a:t>Why might these companies be interested in sponsoring a NASCAR team? </a:t>
            </a:r>
          </a:p>
          <a:p>
            <a:endParaRPr lang="en-US" sz="2800" b="1" i="1" dirty="0">
              <a:latin typeface="Arial Black" panose="020B0A04020102020204" pitchFamily="34" charset="0"/>
            </a:endParaRPr>
          </a:p>
          <a:p>
            <a:r>
              <a:rPr lang="en-US" sz="2800" b="1" i="1" dirty="0">
                <a:latin typeface="Arial Black" panose="020B0A04020102020204" pitchFamily="34" charset="0"/>
              </a:rPr>
              <a:t>Who might represent the brand’s target audience?</a:t>
            </a:r>
          </a:p>
          <a:p>
            <a:endParaRPr lang="en-US" sz="2800" b="1" i="1" dirty="0">
              <a:latin typeface="Arial Black" panose="020B0A04020102020204" pitchFamily="34" charset="0"/>
            </a:endParaRPr>
          </a:p>
          <a:p>
            <a:r>
              <a:rPr lang="en-US" sz="2800" b="1" i="1" dirty="0">
                <a:latin typeface="Arial Black" panose="020B0A04020102020204" pitchFamily="34" charset="0"/>
              </a:rPr>
              <a:t>Why did they decide on this paint/color scheme?</a:t>
            </a:r>
          </a:p>
        </p:txBody>
      </p:sp>
      <p:pic>
        <p:nvPicPr>
          <p:cNvPr id="13" name="Picture 2" descr="Daytona 500 completely sold out for 2022 season opener">
            <a:extLst>
              <a:ext uri="{FF2B5EF4-FFF2-40B4-BE49-F238E27FC236}">
                <a16:creationId xmlns:a16="http://schemas.microsoft.com/office/drawing/2014/main" id="{1E151B93-E8F0-6644-97E4-A474FDD58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58" y="3160643"/>
            <a:ext cx="4659909" cy="253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517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3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824845" y="2813142"/>
            <a:ext cx="300579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Austin Dillon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Bass Pro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>
                <a:solidFill>
                  <a:prstClr val="black"/>
                </a:solidFill>
                <a:latin typeface="Arial Black" panose="020B0A04020102020204" pitchFamily="34" charset="0"/>
              </a:rPr>
              <a:t>Shops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09" y="2852791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536" y="5297153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">
            <a:extLst>
              <a:ext uri="{FF2B5EF4-FFF2-40B4-BE49-F238E27FC236}">
                <a16:creationId xmlns:a16="http://schemas.microsoft.com/office/drawing/2014/main" id="{0A222649-BB27-1B43-BD0A-6D251B0E5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45" y="431515"/>
            <a:ext cx="6294719" cy="599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607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5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824845" y="2813142"/>
            <a:ext cx="300579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Kyle Larson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Hendrick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 err="1">
                <a:solidFill>
                  <a:prstClr val="black"/>
                </a:solidFill>
                <a:latin typeface="Arial Black" panose="020B0A04020102020204" pitchFamily="34" charset="0"/>
              </a:rPr>
              <a:t>Cars.com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991" y="2813142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095" y="5312248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Kyle Larson - 2022 car">
            <a:extLst>
              <a:ext uri="{FF2B5EF4-FFF2-40B4-BE49-F238E27FC236}">
                <a16:creationId xmlns:a16="http://schemas.microsoft.com/office/drawing/2014/main" id="{397299EB-7386-DC45-A769-B2B5166EC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0100" y="1452255"/>
            <a:ext cx="8628727" cy="374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173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6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514218" y="2813142"/>
            <a:ext cx="349228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sz="4000" b="1" i="1" dirty="0">
                <a:solidFill>
                  <a:prstClr val="black"/>
                </a:solidFill>
                <a:latin typeface="Arial Black" panose="020B0A04020102020204" pitchFamily="34" charset="0"/>
              </a:rPr>
              <a:t>Brad Keselowski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Kohler Generators</a:t>
            </a: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099" y="2813142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677" y="4632133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Image">
            <a:extLst>
              <a:ext uri="{FF2B5EF4-FFF2-40B4-BE49-F238E27FC236}">
                <a16:creationId xmlns:a16="http://schemas.microsoft.com/office/drawing/2014/main" id="{9EE63978-7536-C742-B32D-9657D17A8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392" y="863030"/>
            <a:ext cx="7753450" cy="581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529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264C1D-97C9-4CC9-B307-8ED1C73E1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2" r="7483" b="3545"/>
          <a:stretch/>
        </p:blipFill>
        <p:spPr>
          <a:xfrm>
            <a:off x="7089208" y="-43055"/>
            <a:ext cx="1758838" cy="4426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6D8757-94BD-41B1-8021-B014E678D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77" t="2459" r="11151"/>
          <a:stretch/>
        </p:blipFill>
        <p:spPr>
          <a:xfrm>
            <a:off x="7120846" y="2684325"/>
            <a:ext cx="1393372" cy="431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93B7CB-E17F-4C6C-996A-DB95FF765E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4" r="13029" b="894"/>
          <a:stretch/>
        </p:blipFill>
        <p:spPr>
          <a:xfrm>
            <a:off x="7551391" y="3961546"/>
            <a:ext cx="962827" cy="295499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E5B142F-8C2A-4F94-ACE7-624D6BA8A2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DB606B-F4EB-4812-9C7E-86E7D14161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99" t="3031" r="25546" b="2815"/>
          <a:stretch/>
        </p:blipFill>
        <p:spPr>
          <a:xfrm>
            <a:off x="7791373" y="863030"/>
            <a:ext cx="4271027" cy="5953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A6A194-41CE-4FEC-9215-F15E610E4E83}"/>
              </a:ext>
            </a:extLst>
          </p:cNvPr>
          <p:cNvSpPr txBox="1"/>
          <p:nvPr/>
        </p:nvSpPr>
        <p:spPr>
          <a:xfrm>
            <a:off x="8912223" y="336151"/>
            <a:ext cx="3150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The No 9 Car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C018B-78CA-4D98-BBF8-6E87A91253BF}"/>
              </a:ext>
            </a:extLst>
          </p:cNvPr>
          <p:cNvSpPr txBox="1"/>
          <p:nvPr/>
        </p:nvSpPr>
        <p:spPr>
          <a:xfrm>
            <a:off x="8824845" y="2813142"/>
            <a:ext cx="300579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Chase Elliott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NAPA</a:t>
            </a:r>
          </a:p>
        </p:txBody>
      </p:sp>
      <p:pic>
        <p:nvPicPr>
          <p:cNvPr id="3082" name="Picture 10" descr="Image result for black tire transparent">
            <a:extLst>
              <a:ext uri="{FF2B5EF4-FFF2-40B4-BE49-F238E27FC236}">
                <a16:creationId xmlns:a16="http://schemas.microsoft.com/office/drawing/2014/main" id="{2936C6E0-9C0D-43B4-A472-E6597D2CD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002" y="2883249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black tire transparent">
            <a:extLst>
              <a:ext uri="{FF2B5EF4-FFF2-40B4-BE49-F238E27FC236}">
                <a16:creationId xmlns:a16="http://schemas.microsoft.com/office/drawing/2014/main" id="{167F2D9B-5C00-4CF7-B235-DC03A66D0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002" y="5263567"/>
            <a:ext cx="576209" cy="57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race car with logos on it&#10;&#10;Description automatically generated with medium confidence">
            <a:extLst>
              <a:ext uri="{FF2B5EF4-FFF2-40B4-BE49-F238E27FC236}">
                <a16:creationId xmlns:a16="http://schemas.microsoft.com/office/drawing/2014/main" id="{13219010-7BB6-CA42-BB52-FC34D18F87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368" y="1300457"/>
            <a:ext cx="7676446" cy="431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88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243</Words>
  <Application>Microsoft Macintosh PowerPoint</Application>
  <PresentationFormat>Widescreen</PresentationFormat>
  <Paragraphs>92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Lindauer</dc:creator>
  <cp:lastModifiedBy>Chris Lindauer</cp:lastModifiedBy>
  <cp:revision>25</cp:revision>
  <dcterms:created xsi:type="dcterms:W3CDTF">2021-02-14T18:10:41Z</dcterms:created>
  <dcterms:modified xsi:type="dcterms:W3CDTF">2022-02-16T20:09:25Z</dcterms:modified>
</cp:coreProperties>
</file>