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4" r:id="rId3"/>
    <p:sldId id="256" r:id="rId4"/>
    <p:sldId id="273" r:id="rId5"/>
    <p:sldId id="257" r:id="rId6"/>
    <p:sldId id="274" r:id="rId7"/>
    <p:sldId id="262" r:id="rId8"/>
    <p:sldId id="275" r:id="rId9"/>
    <p:sldId id="267" r:id="rId10"/>
    <p:sldId id="269" r:id="rId11"/>
    <p:sldId id="270" r:id="rId12"/>
    <p:sldId id="287" r:id="rId13"/>
    <p:sldId id="288" r:id="rId14"/>
    <p:sldId id="290" r:id="rId15"/>
    <p:sldId id="291" r:id="rId16"/>
    <p:sldId id="302" r:id="rId17"/>
    <p:sldId id="319" r:id="rId18"/>
    <p:sldId id="306" r:id="rId19"/>
    <p:sldId id="321" r:id="rId20"/>
    <p:sldId id="310" r:id="rId21"/>
    <p:sldId id="313" r:id="rId22"/>
    <p:sldId id="295" r:id="rId23"/>
    <p:sldId id="301" r:id="rId24"/>
    <p:sldId id="324" r:id="rId25"/>
    <p:sldId id="300" r:id="rId26"/>
    <p:sldId id="328" r:id="rId27"/>
    <p:sldId id="299" r:id="rId28"/>
    <p:sldId id="326" r:id="rId29"/>
    <p:sldId id="298" r:id="rId30"/>
    <p:sldId id="327" r:id="rId31"/>
    <p:sldId id="297" r:id="rId32"/>
    <p:sldId id="286" r:id="rId33"/>
    <p:sldId id="296" r:id="rId34"/>
    <p:sldId id="329" r:id="rId35"/>
    <p:sldId id="293" r:id="rId36"/>
    <p:sldId id="318" r:id="rId37"/>
    <p:sldId id="304" r:id="rId38"/>
    <p:sldId id="330" r:id="rId39"/>
    <p:sldId id="308" r:id="rId40"/>
    <p:sldId id="307" r:id="rId41"/>
    <p:sldId id="312" r:id="rId42"/>
    <p:sldId id="331" r:id="rId43"/>
    <p:sldId id="314" r:id="rId44"/>
    <p:sldId id="31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2"/>
    <p:restoredTop sz="94641"/>
  </p:normalViewPr>
  <p:slideViewPr>
    <p:cSldViewPr>
      <p:cViewPr varScale="1">
        <p:scale>
          <a:sx n="136" d="100"/>
          <a:sy n="136" d="100"/>
        </p:scale>
        <p:origin x="8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3AB1-7EC5-41EB-A6AF-DF9D02086C8F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6BA8-8CA2-4AEB-98E7-DFE900A35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8DC2-1B94-4E80-92B1-80E4A7794DDB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BEFBB-6086-4790-BCDC-EEB3E4A69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B5A7-612B-4A5A-8FA3-2FD8F5A449BD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9F86-2AB0-4A96-A7AC-7ED0F2D2F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82E9-C05C-4073-A461-A175C26654AD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69CAB-16BD-4D7F-A022-E2F716704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2660-92E4-4F42-A2F8-176DA2104643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55D3-6709-476E-9270-F71D74E82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F6FA-CF24-4C8E-804B-8FF88208B2BC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BA72-37EB-46DA-8620-84C2B4F1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4EA1-45D1-4B21-8D2E-26341628A7BE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CF3FD-C89B-4EE1-8E21-19738DF26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4BCC-95C4-48CC-9A91-297D8BF20936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C082-17FA-494E-B4EA-D75D8E914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8C8B-328C-45A0-BDD7-68D653BF5D0C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9493-FD3F-4081-8697-C6A86F74B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74B3-7B27-42EB-B964-03F0D60A3AC0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EA72-037F-40DC-BDE3-034F80799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AAE3-F597-4619-B45D-DC1504FDF11E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BEC6-0497-499A-A9D3-0B1834AA7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D56E06-5EC2-46C6-918B-676C594ABC67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822365-DEE9-431C-9CF2-92406E5A0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0" y="571500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Super Bowl Ad Trivia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Brand Identification, 2022 Super Bowl Ads</a:t>
            </a:r>
          </a:p>
        </p:txBody>
      </p:sp>
      <p:pic>
        <p:nvPicPr>
          <p:cNvPr id="2" name="Picture 2" descr="Super Bowl LVI - Wikipedia">
            <a:extLst>
              <a:ext uri="{FF2B5EF4-FFF2-40B4-BE49-F238E27FC236}">
                <a16:creationId xmlns:a16="http://schemas.microsoft.com/office/drawing/2014/main" id="{2DF65F7E-E354-C149-8EFF-13352A4D3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>
                <a:solidFill>
                  <a:schemeClr val="bg1"/>
                </a:solidFill>
                <a:latin typeface="Calibri" pitchFamily="34" charset="0"/>
              </a:rPr>
              <a:t>Commercial #5</a:t>
            </a:r>
          </a:p>
          <a:p>
            <a:pPr algn="ctr"/>
            <a:endParaRPr lang="en-US" sz="36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170" name="Picture 2" descr="Super Bowl LVI - Wikipedia">
            <a:extLst>
              <a:ext uri="{FF2B5EF4-FFF2-40B4-BE49-F238E27FC236}">
                <a16:creationId xmlns:a16="http://schemas.microsoft.com/office/drawing/2014/main" id="{BBEE131C-FAB7-C547-AFA2-A49186B32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57200" y="158859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One brand licensed the song “Push It” by Salt-N-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</a:rPr>
              <a:t>Pepa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for their Super Bowl commercial…the ad featured a beatboxing fox (voiced by Charlie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</a:rPr>
              <a:t>Puth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4" name="TextBox 7"/>
          <p:cNvSpPr txBox="1">
            <a:spLocks noChangeArrowheads="1"/>
          </p:cNvSpPr>
          <p:nvPr/>
        </p:nvSpPr>
        <p:spPr bwMode="auto">
          <a:xfrm>
            <a:off x="0" y="558904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What products were being advertised?</a:t>
            </a:r>
          </a:p>
        </p:txBody>
      </p:sp>
      <p:pic>
        <p:nvPicPr>
          <p:cNvPr id="34818" name="Picture 2" descr="Charlie Puth is a beatboxing fox in Super Bowl ad for Flamin&amp;#39; Hot Doritos  and Cheetos - nj.com">
            <a:extLst>
              <a:ext uri="{FF2B5EF4-FFF2-40B4-BE49-F238E27FC236}">
                <a16:creationId xmlns:a16="http://schemas.microsoft.com/office/drawing/2014/main" id="{048F9501-07A2-8742-B1D2-20F459FC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905000"/>
            <a:ext cx="5105400" cy="34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Commercial #6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194" name="Picture 2" descr="Super Bowl LVI - Wikipedia">
            <a:extLst>
              <a:ext uri="{FF2B5EF4-FFF2-40B4-BE49-F238E27FC236}">
                <a16:creationId xmlns:a16="http://schemas.microsoft.com/office/drawing/2014/main" id="{93B2268D-A9C5-4F42-BCC8-D82C87FC9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0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28600" y="232006"/>
            <a:ext cx="868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BMW’s ad has been viewed 9.7 million times on YouTube, more views than almost any other Super Bowl ad so far.  The spot featured Greek Gods Zeus and Hera.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4" name="TextBox 7"/>
          <p:cNvSpPr txBox="1">
            <a:spLocks noChangeArrowheads="1"/>
          </p:cNvSpPr>
          <p:nvPr/>
        </p:nvSpPr>
        <p:spPr bwMode="auto">
          <a:xfrm>
            <a:off x="1020233" y="5562600"/>
            <a:ext cx="71035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What brand was it and what were they advertising?</a:t>
            </a:r>
          </a:p>
        </p:txBody>
      </p:sp>
      <p:pic>
        <p:nvPicPr>
          <p:cNvPr id="35842" name="Picture 2" descr="BMW to advertise iX electric SUV during the Super Bowl with Arnold  Schwarzenegger as Zeus, and a flying mini horse named &amp;#39;Peggy&amp;#39; - Electrek">
            <a:extLst>
              <a:ext uri="{FF2B5EF4-FFF2-40B4-BE49-F238E27FC236}">
                <a16:creationId xmlns:a16="http://schemas.microsoft.com/office/drawing/2014/main" id="{35EC9994-9420-B94C-A551-0A8A7AB5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33" y="1858433"/>
            <a:ext cx="7103533" cy="35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36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Commercial #7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218" name="Picture 2" descr="Super Bowl LVI - Wikipedia">
            <a:extLst>
              <a:ext uri="{FF2B5EF4-FFF2-40B4-BE49-F238E27FC236}">
                <a16:creationId xmlns:a16="http://schemas.microsoft.com/office/drawing/2014/main" id="{E2CE7731-6701-014C-ACF8-779D90A1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5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95533" y="238661"/>
            <a:ext cx="8305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 One commercial used 3D technology to animate some of the most popular NFL players, both current and all-time.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4" name="TextBox 7"/>
          <p:cNvSpPr txBox="1">
            <a:spLocks noChangeArrowheads="1"/>
          </p:cNvSpPr>
          <p:nvPr/>
        </p:nvSpPr>
        <p:spPr bwMode="auto">
          <a:xfrm>
            <a:off x="-23567" y="5867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Who was the advertiser?</a:t>
            </a:r>
          </a:p>
        </p:txBody>
      </p:sp>
      <p:pic>
        <p:nvPicPr>
          <p:cNvPr id="37890" name="Picture 2" descr="Super Bowl 2022: Can you name every NFL legend in animated Rams-Bengals Super  Bowl ad? Here&amp;#39;s our list - nj.com">
            <a:extLst>
              <a:ext uri="{FF2B5EF4-FFF2-40B4-BE49-F238E27FC236}">
                <a16:creationId xmlns:a16="http://schemas.microsoft.com/office/drawing/2014/main" id="{11B17EC1-FFC3-1646-8AC7-9BFE92377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86400" cy="3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91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Commercial #8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42" name="Picture 2" descr="Super Bowl LVI - Wikipedia">
            <a:extLst>
              <a:ext uri="{FF2B5EF4-FFF2-40B4-BE49-F238E27FC236}">
                <a16:creationId xmlns:a16="http://schemas.microsoft.com/office/drawing/2014/main" id="{F85CB5FF-4911-3B4F-AD2E-9A4D81FF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4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726281" y="257406"/>
            <a:ext cx="7742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One ad featured a star-studded cast of actors, starring Eugene Levy as a stunt driver, called “Thrill Driver”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4" name="TextBox 7"/>
          <p:cNvSpPr txBox="1">
            <a:spLocks noChangeArrowheads="1"/>
          </p:cNvSpPr>
          <p:nvPr/>
        </p:nvSpPr>
        <p:spPr bwMode="auto">
          <a:xfrm>
            <a:off x="25400" y="5954482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What brand of vehicle was being advertised?</a:t>
            </a:r>
          </a:p>
        </p:txBody>
      </p:sp>
      <p:pic>
        <p:nvPicPr>
          <p:cNvPr id="39938" name="Picture 2" descr="Nissan Super Bowl ad features 2023 Z sports car and Eugene Levy - Roadshow">
            <a:extLst>
              <a:ext uri="{FF2B5EF4-FFF2-40B4-BE49-F238E27FC236}">
                <a16:creationId xmlns:a16="http://schemas.microsoft.com/office/drawing/2014/main" id="{08F1DF7D-E295-114E-A6A9-AA54CE4E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33" y="2090359"/>
            <a:ext cx="6062133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2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Commercial #9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266" name="Picture 2" descr="Super Bowl LVI - Wikipedia">
            <a:extLst>
              <a:ext uri="{FF2B5EF4-FFF2-40B4-BE49-F238E27FC236}">
                <a16:creationId xmlns:a16="http://schemas.microsoft.com/office/drawing/2014/main" id="{E83B788C-9002-944F-AE6E-B872909E3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2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71602" y="257406"/>
            <a:ext cx="8763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 Amazon Prime Video aired a film trailer for an upcoming series during the Super Bowl.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06933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4" name="TextBox 7"/>
          <p:cNvSpPr txBox="1">
            <a:spLocks noChangeArrowheads="1"/>
          </p:cNvSpPr>
          <p:nvPr/>
        </p:nvSpPr>
        <p:spPr bwMode="auto">
          <a:xfrm>
            <a:off x="25400" y="5954482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What is the name of the new series?</a:t>
            </a:r>
          </a:p>
        </p:txBody>
      </p:sp>
      <p:pic>
        <p:nvPicPr>
          <p:cNvPr id="3" name="Picture 2" descr="A picture containing arch, stone&#10;&#10;Description automatically generated">
            <a:extLst>
              <a:ext uri="{FF2B5EF4-FFF2-40B4-BE49-F238E27FC236}">
                <a16:creationId xmlns:a16="http://schemas.microsoft.com/office/drawing/2014/main" id="{1F844C48-5298-D94B-B0A2-D35F28B14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8" y="1677182"/>
            <a:ext cx="8685296" cy="38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9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Commercial #1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4" name="Picture 2" descr="Super Bowl LVI - Wikipedia">
            <a:extLst>
              <a:ext uri="{FF2B5EF4-FFF2-40B4-BE49-F238E27FC236}">
                <a16:creationId xmlns:a16="http://schemas.microsoft.com/office/drawing/2014/main" id="{D673896E-DF5E-EF4D-A749-F7312271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4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Commercial #10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290" name="Picture 2" descr="Super Bowl LVI - Wikipedia">
            <a:extLst>
              <a:ext uri="{FF2B5EF4-FFF2-40B4-BE49-F238E27FC236}">
                <a16:creationId xmlns:a16="http://schemas.microsoft.com/office/drawing/2014/main" id="{36770131-CBBF-DB45-B610-401F31012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6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83590" y="304800"/>
            <a:ext cx="85344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 Which brand featured Seth Rogen and Paul Rudd in their spot entitled “Golden Memories”?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Two men in suits sitting next to each other&#10;&#10;Description automatically generated with medium confidence">
            <a:extLst>
              <a:ext uri="{FF2B5EF4-FFF2-40B4-BE49-F238E27FC236}">
                <a16:creationId xmlns:a16="http://schemas.microsoft.com/office/drawing/2014/main" id="{7F557390-91B5-F044-9071-341D8A66E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41" y="1677811"/>
            <a:ext cx="6748517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4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i="1" dirty="0">
                <a:solidFill>
                  <a:srgbClr val="92D050"/>
                </a:solidFill>
                <a:latin typeface="Calibri" pitchFamily="34" charset="0"/>
              </a:rPr>
              <a:t>ANSWERS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4" name="Picture 2" descr="Super Bowl LVI - Wikipedia">
            <a:extLst>
              <a:ext uri="{FF2B5EF4-FFF2-40B4-BE49-F238E27FC236}">
                <a16:creationId xmlns:a16="http://schemas.microsoft.com/office/drawing/2014/main" id="{BB461488-FCE6-8D4B-A404-80E42E9F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22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Commercial #1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4338" name="Picture 2" descr="Super Bowl LVI - Wikipedia">
            <a:extLst>
              <a:ext uri="{FF2B5EF4-FFF2-40B4-BE49-F238E27FC236}">
                <a16:creationId xmlns:a16="http://schemas.microsoft.com/office/drawing/2014/main" id="{9290A9B7-947B-5040-9E2B-5F2D9E315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1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2897" y="685800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Rocket Homes / Rocket Mortgage placed first in USA TODAY's Ad Meter with a spot featuring Anna Kendrick and Barbie shopping for a “Dream Home.”  The company also scored the top spot in last year’s Super Bowl, according to USA Today’s Ad Meter rankings.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A77CC-DF0A-4906-8269-991FB3D79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5" y="3581400"/>
            <a:ext cx="55340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60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Commercial #2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2" name="Picture 2" descr="Super Bowl LVI - Wikipedia">
            <a:extLst>
              <a:ext uri="{FF2B5EF4-FFF2-40B4-BE49-F238E27FC236}">
                <a16:creationId xmlns:a16="http://schemas.microsoft.com/office/drawing/2014/main" id="{7FA345E6-3E55-8045-955B-8FFE7D569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05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914400" y="457200"/>
            <a:ext cx="731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Amazon’s Super Bowl commercial featured a version of Alexa that knew what the characters were thinking by reading their minds…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B2DA57-564E-5949-ABA5-8FD3976C4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382000" cy="39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18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Commercial #3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6386" name="Picture 2" descr="Super Bowl LVI - Wikipedia">
            <a:extLst>
              <a:ext uri="{FF2B5EF4-FFF2-40B4-BE49-F238E27FC236}">
                <a16:creationId xmlns:a16="http://schemas.microsoft.com/office/drawing/2014/main" id="{36B5FF5C-E657-4848-904B-7136F228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56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419100" y="4646474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Calibri" pitchFamily="34" charset="0"/>
              </a:rPr>
              <a:t>Kia was promoting its electric vehicles with this year’s “</a:t>
            </a:r>
            <a:r>
              <a:rPr lang="en-US" sz="3200" b="1" i="1" dirty="0" err="1">
                <a:solidFill>
                  <a:schemeClr val="bg1"/>
                </a:solidFill>
                <a:latin typeface="Calibri" pitchFamily="34" charset="0"/>
              </a:rPr>
              <a:t>RoboDog</a:t>
            </a:r>
            <a:r>
              <a:rPr lang="en-US" sz="3200" b="1" i="1" dirty="0">
                <a:solidFill>
                  <a:schemeClr val="bg1"/>
                </a:solidFill>
                <a:latin typeface="Calibri" pitchFamily="34" charset="0"/>
              </a:rPr>
              <a:t>” Super Bowl spot. It ranked 6</a:t>
            </a:r>
            <a:r>
              <a:rPr lang="en-US" sz="3200" b="1" i="1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3200" b="1" i="1" dirty="0">
                <a:solidFill>
                  <a:schemeClr val="bg1"/>
                </a:solidFill>
                <a:latin typeface="Calibri" pitchFamily="34" charset="0"/>
              </a:rPr>
              <a:t> in the USA Today Ad Meter.</a:t>
            </a:r>
          </a:p>
        </p:txBody>
      </p:sp>
      <p:pic>
        <p:nvPicPr>
          <p:cNvPr id="31748" name="Picture 4" descr="Big Game Reveal | 2022 Kia EV6 - Robo Dog Finds A Forever Home | Kia">
            <a:extLst>
              <a:ext uri="{FF2B5EF4-FFF2-40B4-BE49-F238E27FC236}">
                <a16:creationId xmlns:a16="http://schemas.microsoft.com/office/drawing/2014/main" id="{2DB4DA55-4102-BF4B-AC8D-4F61DF24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" y="838200"/>
            <a:ext cx="9144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93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Commercial #4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7410" name="Picture 2" descr="Super Bowl LVI - Wikipedia">
            <a:extLst>
              <a:ext uri="{FF2B5EF4-FFF2-40B4-BE49-F238E27FC236}">
                <a16:creationId xmlns:a16="http://schemas.microsoft.com/office/drawing/2014/main" id="{55962EAB-A5E2-8242-902F-1B93ECB61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4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0" y="6019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What company was it?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2899" y="56336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One company placed first in USA TODAY's Ad Meter with a spot that featuring Anna Kendrick &amp; Barbie. </a:t>
            </a:r>
          </a:p>
        </p:txBody>
      </p:sp>
      <p:pic>
        <p:nvPicPr>
          <p:cNvPr id="27650" name="Picture 2" descr="Rocket Mortgage voted top Super Bowl commercial in USA TODAY Ad Meter">
            <a:extLst>
              <a:ext uri="{FF2B5EF4-FFF2-40B4-BE49-F238E27FC236}">
                <a16:creationId xmlns:a16="http://schemas.microsoft.com/office/drawing/2014/main" id="{FBC3ED8C-C678-B147-BE6A-FD2CD673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1230427"/>
            <a:ext cx="81534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028699" y="62038"/>
            <a:ext cx="708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Coinbase, a cryptocurrency company, aired an that featured a QR code that crashed the company’s app.</a:t>
            </a:r>
          </a:p>
        </p:txBody>
      </p:sp>
      <p:pic>
        <p:nvPicPr>
          <p:cNvPr id="25602" name="Picture 2" descr="Coinbase&amp;#39;s Super Bowl Ad: A Floating QR Code">
            <a:extLst>
              <a:ext uri="{FF2B5EF4-FFF2-40B4-BE49-F238E27FC236}">
                <a16:creationId xmlns:a16="http://schemas.microsoft.com/office/drawing/2014/main" id="{3D1B4C7B-3039-C143-B167-79CB28281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55427" cy="42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15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Commercial #5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8434" name="Picture 2" descr="Super Bowl LVI - Wikipedia">
            <a:extLst>
              <a:ext uri="{FF2B5EF4-FFF2-40B4-BE49-F238E27FC236}">
                <a16:creationId xmlns:a16="http://schemas.microsoft.com/office/drawing/2014/main" id="{EC93FEC0-2179-E945-B1CC-CD937592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55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4" name="TextBox 7"/>
          <p:cNvSpPr txBox="1">
            <a:spLocks noChangeArrowheads="1"/>
          </p:cNvSpPr>
          <p:nvPr/>
        </p:nvSpPr>
        <p:spPr bwMode="auto">
          <a:xfrm>
            <a:off x="668588" y="5496184"/>
            <a:ext cx="7806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solidFill>
                  <a:prstClr val="white"/>
                </a:solidFill>
                <a:latin typeface="Calibri" pitchFamily="34" charset="0"/>
              </a:rPr>
              <a:t>Flamin</a:t>
            </a:r>
            <a:r>
              <a:rPr lang="en-US" sz="2800" b="1" i="1" dirty="0">
                <a:solidFill>
                  <a:prstClr val="white"/>
                </a:solidFill>
                <a:latin typeface="Calibri" pitchFamily="34" charset="0"/>
              </a:rPr>
              <a:t>’ hot Cheetos AND Doritos were featured in the “Push It” themed Super Bowl LVI spot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3796" name="Picture 4" descr="Flamin&amp;#39; Hot Is Getting Its Own Super Bowl Ad">
            <a:extLst>
              <a:ext uri="{FF2B5EF4-FFF2-40B4-BE49-F238E27FC236}">
                <a16:creationId xmlns:a16="http://schemas.microsoft.com/office/drawing/2014/main" id="{4FA94D30-7B78-4A47-9DF9-779BFD7B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90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Commercial #6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9458" name="Picture 2" descr="Super Bowl LVI - Wikipedia">
            <a:extLst>
              <a:ext uri="{FF2B5EF4-FFF2-40B4-BE49-F238E27FC236}">
                <a16:creationId xmlns:a16="http://schemas.microsoft.com/office/drawing/2014/main" id="{C9C7DF54-FE4E-DE4C-AD68-19AD723FC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75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32528" y="95071"/>
            <a:ext cx="868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BMW’s ad has been viewed 9.7 million times on YouTube, more views than almost any other Super Bowl ad so far.  The spot featured Greek Gods Zeus and Hera.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4" name="TextBox 7"/>
          <p:cNvSpPr txBox="1">
            <a:spLocks noChangeArrowheads="1"/>
          </p:cNvSpPr>
          <p:nvPr/>
        </p:nvSpPr>
        <p:spPr bwMode="auto">
          <a:xfrm>
            <a:off x="1020233" y="5562600"/>
            <a:ext cx="71035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They were advertising the brand’s new fully electric vehicle</a:t>
            </a:r>
          </a:p>
        </p:txBody>
      </p:sp>
      <p:pic>
        <p:nvPicPr>
          <p:cNvPr id="36866" name="Picture 2" descr="Zeus and Hera: “The Big Game” comeback | BMW.com">
            <a:extLst>
              <a:ext uri="{FF2B5EF4-FFF2-40B4-BE49-F238E27FC236}">
                <a16:creationId xmlns:a16="http://schemas.microsoft.com/office/drawing/2014/main" id="{7B0D3075-ECDB-7348-BDA0-B300C0A5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33" y="1583593"/>
            <a:ext cx="7027310" cy="39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7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Commercial #7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482" name="Picture 2" descr="Super Bowl LVI - Wikipedia">
            <a:extLst>
              <a:ext uri="{FF2B5EF4-FFF2-40B4-BE49-F238E27FC236}">
                <a16:creationId xmlns:a16="http://schemas.microsoft.com/office/drawing/2014/main" id="{5CEBFC50-CE0E-524B-83D0-EAFC7464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9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89714" y="147721"/>
            <a:ext cx="8763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 The NFL’s own commercial, called “Bring Down the House”, used 3D technology to animate some of the most popular players in league history.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4" name="Picture 2" descr="NFL Super Bowl LVI Commercial || Bring Down The House - YouTube">
            <a:extLst>
              <a:ext uri="{FF2B5EF4-FFF2-40B4-BE49-F238E27FC236}">
                <a16:creationId xmlns:a16="http://schemas.microsoft.com/office/drawing/2014/main" id="{8BADCBDA-D38A-D941-B86B-529852FDF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47862"/>
            <a:ext cx="7848600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86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Commercial #8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1506" name="Picture 2" descr="Super Bowl LVI - Wikipedia">
            <a:extLst>
              <a:ext uri="{FF2B5EF4-FFF2-40B4-BE49-F238E27FC236}">
                <a16:creationId xmlns:a16="http://schemas.microsoft.com/office/drawing/2014/main" id="{A56CB631-A34A-C64F-9BDC-68503350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56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726281" y="257406"/>
            <a:ext cx="7742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Nissan’s ad featured a star-studded cast of actors, starring Eugene Levy as a stunt driver, called “Thrill Driver”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ext, road&#10;&#10;Description automatically generated">
            <a:extLst>
              <a:ext uri="{FF2B5EF4-FFF2-40B4-BE49-F238E27FC236}">
                <a16:creationId xmlns:a16="http://schemas.microsoft.com/office/drawing/2014/main" id="{B127A6F9-E090-7146-8458-8087B9888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" y="2105682"/>
            <a:ext cx="7620000" cy="35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27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Commercial #9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30" name="Picture 2" descr="Super Bowl LVI - Wikipedia">
            <a:extLst>
              <a:ext uri="{FF2B5EF4-FFF2-40B4-BE49-F238E27FC236}">
                <a16:creationId xmlns:a16="http://schemas.microsoft.com/office/drawing/2014/main" id="{48628131-3AEC-2C41-8BB2-62A13F5D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3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Commercial #2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8" name="Picture 2" descr="Super Bowl LVI - Wikipedia">
            <a:extLst>
              <a:ext uri="{FF2B5EF4-FFF2-40B4-BE49-F238E27FC236}">
                <a16:creationId xmlns:a16="http://schemas.microsoft.com/office/drawing/2014/main" id="{6593B4BE-91CF-FA45-9436-D3DC3837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748506" y="160650"/>
            <a:ext cx="76469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 Amazon Prime Video aired a film trailer for the upcoming series </a:t>
            </a:r>
            <a:r>
              <a:rPr lang="en-US" sz="3200" b="1" i="1" dirty="0">
                <a:solidFill>
                  <a:schemeClr val="bg1"/>
                </a:solidFill>
                <a:latin typeface="Calibri" pitchFamily="34" charset="0"/>
              </a:rPr>
              <a:t>The Lord of the Rings - The Rings of Power 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during the Super Bowl.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06933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86" name="Picture 2" descr="LotR&amp;#39;: &amp;#39;Rings of Power&amp;#39; Posters Tease More Than 20 Show Characters - Bell  of Lost Souls">
            <a:extLst>
              <a:ext uri="{FF2B5EF4-FFF2-40B4-BE49-F238E27FC236}">
                <a16:creationId xmlns:a16="http://schemas.microsoft.com/office/drawing/2014/main" id="{EE2F86B2-17EE-9A47-BD5F-B9212F818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" y="2039725"/>
            <a:ext cx="868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49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Commercial #10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554" name="Picture 2" descr="Super Bowl LVI - Wikipedia">
            <a:extLst>
              <a:ext uri="{FF2B5EF4-FFF2-40B4-BE49-F238E27FC236}">
                <a16:creationId xmlns:a16="http://schemas.microsoft.com/office/drawing/2014/main" id="{7608252E-BE24-A241-A014-8D0B0B62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72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83590" y="304800"/>
            <a:ext cx="85344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 Lay’s featured Seth Rogen and Paul Rudd in their spot entitled “Golden Memories”?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10" name="Picture 2" descr="Lay&amp;#39;s Super Bowl 2022 Commercial: Seth Rogen &amp;amp; Paul Rudd Look Back at  Golden Memories | 2022 Super Bowl Commercials, Paul Rudd, Seth Rogen, Super  Bowl Commercials | Just Jared">
            <a:extLst>
              <a:ext uri="{FF2B5EF4-FFF2-40B4-BE49-F238E27FC236}">
                <a16:creationId xmlns:a16="http://schemas.microsoft.com/office/drawing/2014/main" id="{BE05A486-C77F-0045-8A79-5F37ECB2D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90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rgbClr val="92D050"/>
                </a:solidFill>
                <a:latin typeface="Calibri" pitchFamily="34" charset="0"/>
              </a:rPr>
              <a:t>Discussion Questions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4578" name="Picture 2" descr="Super Bowl LVI - Wikipedia">
            <a:extLst>
              <a:ext uri="{FF2B5EF4-FFF2-40B4-BE49-F238E27FC236}">
                <a16:creationId xmlns:a16="http://schemas.microsoft.com/office/drawing/2014/main" id="{66425F62-748C-FA4C-845C-05B6025DA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56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29587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rgbClr val="92D050"/>
                </a:solidFill>
                <a:latin typeface="Calibri" pitchFamily="34" charset="0"/>
              </a:rPr>
              <a:t>Discussion Questions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D39C3FE-E975-4524-9D7C-499BE455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85597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  <a:t>What is advertising recall?</a:t>
            </a:r>
          </a:p>
          <a:p>
            <a:pPr marL="514350" indent="-514350">
              <a:buFont typeface="+mj-lt"/>
              <a:buAutoNum type="arabicPeriod"/>
            </a:pP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  <a:t>Why is it important to advertisers?</a:t>
            </a:r>
          </a:p>
          <a:p>
            <a:pPr marL="514350" indent="-514350">
              <a:buFont typeface="+mj-lt"/>
              <a:buAutoNum type="arabicPeriod"/>
            </a:pP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  <a:t>What is ROI as it relates to advertising?</a:t>
            </a:r>
          </a:p>
          <a:p>
            <a:pPr marL="514350" indent="-514350">
              <a:buFont typeface="+mj-lt"/>
              <a:buAutoNum type="arabicPeriod"/>
            </a:pP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  <a:t>Why is ROI important to advertisers?</a:t>
            </a:r>
          </a:p>
          <a:p>
            <a:pPr marL="514350" indent="-514350">
              <a:buFont typeface="+mj-lt"/>
              <a:buAutoNum type="arabicPeriod"/>
            </a:pP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  <a:t>Why do you think it is especially important when it comes to advertising during the Super Bowl?</a:t>
            </a:r>
          </a:p>
        </p:txBody>
      </p:sp>
    </p:spTree>
    <p:extLst>
      <p:ext uri="{BB962C8B-B14F-4D97-AF65-F5344CB8AC3E}">
        <p14:creationId xmlns:p14="http://schemas.microsoft.com/office/powerpoint/2010/main" val="172740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914400" y="268288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One company aired a Super Bowl commercial with a product that could read minds.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0" y="5943600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What was the company?</a:t>
            </a:r>
          </a:p>
        </p:txBody>
      </p:sp>
      <p:pic>
        <p:nvPicPr>
          <p:cNvPr id="29698" name="Picture 2" descr="Amazon Alexa can read Scarlett Johansson&amp;#39;s mind in latest Super Bowl ad -  The Verge">
            <a:extLst>
              <a:ext uri="{FF2B5EF4-FFF2-40B4-BE49-F238E27FC236}">
                <a16:creationId xmlns:a16="http://schemas.microsoft.com/office/drawing/2014/main" id="{1F01A3B7-C266-3941-85AC-F7324391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73198"/>
            <a:ext cx="6629399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Commercial #3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2" name="Picture 2" descr="Super Bowl LVI - Wikipedia">
            <a:extLst>
              <a:ext uri="{FF2B5EF4-FFF2-40B4-BE49-F238E27FC236}">
                <a16:creationId xmlns:a16="http://schemas.microsoft.com/office/drawing/2014/main" id="{652E1723-F58D-404F-A710-01331693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295400" y="160477"/>
            <a:ext cx="6629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Kia Motors chose feature a “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</a:rPr>
              <a:t>RoboDog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” in its Super Bowl LVI commercial…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0" y="6077744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What was being advertised?</a:t>
            </a:r>
          </a:p>
        </p:txBody>
      </p:sp>
      <p:pic>
        <p:nvPicPr>
          <p:cNvPr id="32770" name="Picture 2" descr="Kia&amp;#39;s Super Bowl Advert Has The Most Adorable Star Ever | CarBuzz">
            <a:extLst>
              <a:ext uri="{FF2B5EF4-FFF2-40B4-BE49-F238E27FC236}">
                <a16:creationId xmlns:a16="http://schemas.microsoft.com/office/drawing/2014/main" id="{7871E505-482F-CE4A-8191-53A43923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73200"/>
            <a:ext cx="67056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609600"/>
            <a:ext cx="914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libri" pitchFamily="34" charset="0"/>
              </a:rPr>
              <a:t>Commercial #4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146" name="Picture 2" descr="Super Bowl LVI - Wikipedia">
            <a:extLst>
              <a:ext uri="{FF2B5EF4-FFF2-40B4-BE49-F238E27FC236}">
                <a16:creationId xmlns:a16="http://schemas.microsoft.com/office/drawing/2014/main" id="{BC5E8C8F-58A3-2747-A782-3DDBF8AE5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16150"/>
            <a:ext cx="3175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76199" y="5943599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Calibri" pitchFamily="34" charset="0"/>
              </a:rPr>
              <a:t>What was the name of the company?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028699" y="62038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A cryptocurrency ad included a QR code that crashed the company’s app.</a:t>
            </a:r>
          </a:p>
        </p:txBody>
      </p:sp>
      <p:pic>
        <p:nvPicPr>
          <p:cNvPr id="25602" name="Picture 2" descr="Coinbase&amp;#39;s Super Bowl Ad: A Floating QR Code">
            <a:extLst>
              <a:ext uri="{FF2B5EF4-FFF2-40B4-BE49-F238E27FC236}">
                <a16:creationId xmlns:a16="http://schemas.microsoft.com/office/drawing/2014/main" id="{3D1B4C7B-3039-C143-B167-79CB28281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55427" cy="42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5640</TotalTime>
  <Words>655</Words>
  <Application>Microsoft Macintosh PowerPoint</Application>
  <PresentationFormat>On-screen Show (4:3)</PresentationFormat>
  <Paragraphs>161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Chris Lindauer</cp:lastModifiedBy>
  <cp:revision>58</cp:revision>
  <dcterms:created xsi:type="dcterms:W3CDTF">2011-02-01T16:54:59Z</dcterms:created>
  <dcterms:modified xsi:type="dcterms:W3CDTF">2022-02-15T18:32:26Z</dcterms:modified>
</cp:coreProperties>
</file>