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Open Sans Bold" panose="020B0806030504020204" pitchFamily="34" charset="0"/>
      <p:regular r:id="rId21"/>
      <p:bold r:id="rId22"/>
    </p:embeddedFont>
    <p:embeddedFont>
      <p:font typeface="Open Sans Extra Bold" panose="020B090603080402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94558" autoAdjust="0"/>
  </p:normalViewPr>
  <p:slideViewPr>
    <p:cSldViewPr>
      <p:cViewPr varScale="1">
        <p:scale>
          <a:sx n="80" d="100"/>
          <a:sy n="80" d="100"/>
        </p:scale>
        <p:origin x="59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422901" y="0"/>
            <a:ext cx="18734964"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6" name="TextBox 6"/>
          <p:cNvSpPr txBox="1"/>
          <p:nvPr/>
        </p:nvSpPr>
        <p:spPr>
          <a:xfrm>
            <a:off x="2219549" y="562928"/>
            <a:ext cx="13632954" cy="3133725"/>
          </a:xfrm>
          <a:prstGeom prst="rect">
            <a:avLst/>
          </a:prstGeom>
        </p:spPr>
        <p:txBody>
          <a:bodyPr lIns="0" tIns="0" rIns="0" bIns="0" rtlCol="0" anchor="t">
            <a:spAutoFit/>
          </a:bodyPr>
          <a:lstStyle/>
          <a:p>
            <a:pPr algn="ctr">
              <a:lnSpc>
                <a:spcPts val="12599"/>
              </a:lnSpc>
            </a:pPr>
            <a:r>
              <a:rPr lang="en-US" sz="9000" dirty="0">
                <a:solidFill>
                  <a:srgbClr val="FFFFFF"/>
                </a:solidFill>
                <a:latin typeface="Open Sans Extra Bold"/>
              </a:rPr>
              <a:t>THE ECONOMIC IMPACT</a:t>
            </a:r>
          </a:p>
          <a:p>
            <a:pPr algn="ctr">
              <a:lnSpc>
                <a:spcPts val="12599"/>
              </a:lnSpc>
            </a:pPr>
            <a:r>
              <a:rPr lang="en-US" sz="9000" dirty="0">
                <a:solidFill>
                  <a:srgbClr val="FFFFFF"/>
                </a:solidFill>
                <a:latin typeface="Open Sans Extra Bold"/>
              </a:rPr>
              <a:t>OF SUPER BOWL </a:t>
            </a:r>
          </a:p>
        </p:txBody>
      </p:sp>
      <p:sp>
        <p:nvSpPr>
          <p:cNvPr id="7" name="TextBox 7"/>
          <p:cNvSpPr txBox="1"/>
          <p:nvPr/>
        </p:nvSpPr>
        <p:spPr>
          <a:xfrm>
            <a:off x="1915269" y="4259580"/>
            <a:ext cx="14457462" cy="877570"/>
          </a:xfrm>
          <a:prstGeom prst="rect">
            <a:avLst/>
          </a:prstGeom>
        </p:spPr>
        <p:txBody>
          <a:bodyPr lIns="0" tIns="0" rIns="0" bIns="0" rtlCol="0" anchor="t">
            <a:spAutoFit/>
          </a:bodyPr>
          <a:lstStyle/>
          <a:p>
            <a:pPr algn="ctr">
              <a:lnSpc>
                <a:spcPts val="7279"/>
              </a:lnSpc>
            </a:pPr>
            <a:r>
              <a:rPr lang="en-US" sz="5199">
                <a:solidFill>
                  <a:srgbClr val="FFDE59"/>
                </a:solidFill>
                <a:latin typeface="Open Sans Bold"/>
              </a:rPr>
              <a:t>County of Los Angeles and City of Inglewood</a:t>
            </a:r>
          </a:p>
        </p:txBody>
      </p:sp>
      <p:pic>
        <p:nvPicPr>
          <p:cNvPr id="8" name="Picture 4" descr="Super Bowl LVI - Wikipedia">
            <a:extLst>
              <a:ext uri="{FF2B5EF4-FFF2-40B4-BE49-F238E27FC236}">
                <a16:creationId xmlns:a16="http://schemas.microsoft.com/office/drawing/2014/main" id="{20AE378D-840E-BA47-877F-4CB200021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3267" y="1919923"/>
            <a:ext cx="2325901" cy="1776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225</a:t>
            </a:r>
          </a:p>
        </p:txBody>
      </p:sp>
      <p:sp>
        <p:nvSpPr>
          <p:cNvPr id="6" name="TextBox 6"/>
          <p:cNvSpPr txBox="1"/>
          <p:nvPr/>
        </p:nvSpPr>
        <p:spPr>
          <a:xfrm>
            <a:off x="623211" y="2587245"/>
            <a:ext cx="16636089" cy="3207385"/>
          </a:xfrm>
          <a:prstGeom prst="rect">
            <a:avLst/>
          </a:prstGeom>
        </p:spPr>
        <p:txBody>
          <a:bodyPr lIns="0" tIns="0" rIns="0" bIns="0" rtlCol="0" anchor="t">
            <a:spAutoFit/>
          </a:bodyPr>
          <a:lstStyle/>
          <a:p>
            <a:pPr>
              <a:lnSpc>
                <a:spcPts val="6440"/>
              </a:lnSpc>
            </a:pPr>
            <a:r>
              <a:rPr lang="en-US" sz="4600">
                <a:solidFill>
                  <a:srgbClr val="FFDE59"/>
                </a:solidFill>
                <a:latin typeface="Open Sans Bold"/>
              </a:rPr>
              <a:t>The Super Bowl LVI Business Connect program identified and supports 225 regional minority, woman, </a:t>
            </a:r>
            <a:r>
              <a:rPr lang="en-US" sz="4800">
                <a:solidFill>
                  <a:srgbClr val="FFDE59"/>
                </a:solidFill>
                <a:latin typeface="Open Sans Bold"/>
              </a:rPr>
              <a:t>LGBTQ+, and veteran-owned businesses through professional development, networking, and contract </a:t>
            </a:r>
            <a:r>
              <a:rPr lang="en-US" sz="4600">
                <a:solidFill>
                  <a:srgbClr val="FFDE59"/>
                </a:solidFill>
                <a:latin typeface="Open Sans Bold"/>
              </a:rPr>
              <a:t>opportunities. </a:t>
            </a:r>
          </a:p>
        </p:txBody>
      </p:sp>
      <p:pic>
        <p:nvPicPr>
          <p:cNvPr id="7" name="Picture 2" descr="Super Bowl LVI - Wikipedia">
            <a:extLst>
              <a:ext uri="{FF2B5EF4-FFF2-40B4-BE49-F238E27FC236}">
                <a16:creationId xmlns:a16="http://schemas.microsoft.com/office/drawing/2014/main" id="{500D2A1B-7A35-8143-B1C8-F5F59C733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100,000</a:t>
            </a:r>
          </a:p>
        </p:txBody>
      </p:sp>
      <p:sp>
        <p:nvSpPr>
          <p:cNvPr id="6" name="TextBox 6"/>
          <p:cNvSpPr txBox="1"/>
          <p:nvPr/>
        </p:nvSpPr>
        <p:spPr>
          <a:xfrm>
            <a:off x="623211" y="2467814"/>
            <a:ext cx="16636089" cy="3098165"/>
          </a:xfrm>
          <a:prstGeom prst="rect">
            <a:avLst/>
          </a:prstGeom>
        </p:spPr>
        <p:txBody>
          <a:bodyPr lIns="0" tIns="0" rIns="0" bIns="0" rtlCol="0" anchor="t">
            <a:spAutoFit/>
          </a:bodyPr>
          <a:lstStyle/>
          <a:p>
            <a:pPr>
              <a:lnSpc>
                <a:spcPts val="6160"/>
              </a:lnSpc>
            </a:pPr>
            <a:r>
              <a:rPr lang="en-US" sz="4400">
                <a:solidFill>
                  <a:srgbClr val="FFDE59"/>
                </a:solidFill>
                <a:latin typeface="Open Sans Bold"/>
              </a:rPr>
              <a:t>100,000 unique visitors to LA County, of which 6,000 will stay in Inglewood and 94,000 will stay outside of Inglewood elsewhere in LA County, but will visit Inglewood and spend money there on at least one day of their trip.</a:t>
            </a:r>
          </a:p>
        </p:txBody>
      </p:sp>
      <p:pic>
        <p:nvPicPr>
          <p:cNvPr id="7" name="Picture 2" descr="Super Bowl LVI - Wikipedia">
            <a:extLst>
              <a:ext uri="{FF2B5EF4-FFF2-40B4-BE49-F238E27FC236}">
                <a16:creationId xmlns:a16="http://schemas.microsoft.com/office/drawing/2014/main" id="{E9CD9439-BE1D-1546-892F-5F9CFC89C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23211" y="1892897"/>
            <a:ext cx="16636089" cy="4442459"/>
          </a:xfrm>
          <a:prstGeom prst="rect">
            <a:avLst/>
          </a:prstGeom>
        </p:spPr>
        <p:txBody>
          <a:bodyPr lIns="0" tIns="0" rIns="0" bIns="0" rtlCol="0" anchor="t">
            <a:spAutoFit/>
          </a:bodyPr>
          <a:lstStyle/>
          <a:p>
            <a:pPr>
              <a:lnSpc>
                <a:spcPts val="5040"/>
              </a:lnSpc>
            </a:pPr>
            <a:r>
              <a:rPr lang="en-US" sz="3600">
                <a:solidFill>
                  <a:srgbClr val="FFDE59"/>
                </a:solidFill>
                <a:latin typeface="Open Sans Bold"/>
              </a:rPr>
              <a:t>1) What is a mega event?</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2) Why do cities like Los Angeles want to host mega events like the Super Bowl?</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3) What is economic impact?</a:t>
            </a:r>
          </a:p>
          <a:p>
            <a:pPr>
              <a:lnSpc>
                <a:spcPts val="5040"/>
              </a:lnSpc>
            </a:pPr>
            <a:endParaRPr lang="en-US" sz="3600">
              <a:solidFill>
                <a:srgbClr val="FFDE59"/>
              </a:solidFill>
              <a:latin typeface="Open Sans Bold"/>
            </a:endParaRPr>
          </a:p>
        </p:txBody>
      </p:sp>
      <p:pic>
        <p:nvPicPr>
          <p:cNvPr id="7" name="Picture 2" descr="Super Bowl LVI - Wikipedia">
            <a:extLst>
              <a:ext uri="{FF2B5EF4-FFF2-40B4-BE49-F238E27FC236}">
                <a16:creationId xmlns:a16="http://schemas.microsoft.com/office/drawing/2014/main" id="{23EB0D24-DCC0-424A-8779-71922199A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23211" y="1892897"/>
            <a:ext cx="16636089" cy="3804284"/>
          </a:xfrm>
          <a:prstGeom prst="rect">
            <a:avLst/>
          </a:prstGeom>
        </p:spPr>
        <p:txBody>
          <a:bodyPr lIns="0" tIns="0" rIns="0" bIns="0" rtlCol="0" anchor="t">
            <a:spAutoFit/>
          </a:bodyPr>
          <a:lstStyle/>
          <a:p>
            <a:pPr>
              <a:lnSpc>
                <a:spcPts val="5040"/>
              </a:lnSpc>
            </a:pPr>
            <a:r>
              <a:rPr lang="en-US" sz="3600">
                <a:solidFill>
                  <a:srgbClr val="FFDE59"/>
                </a:solidFill>
                <a:latin typeface="Open Sans Bold"/>
              </a:rPr>
              <a:t>5) What is an economic impact study?</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6) Who typically conducts these studies?</a:t>
            </a:r>
          </a:p>
          <a:p>
            <a:pPr>
              <a:lnSpc>
                <a:spcPts val="5040"/>
              </a:lnSpc>
            </a:pPr>
            <a:endParaRPr lang="en-US" sz="3600">
              <a:solidFill>
                <a:srgbClr val="FFDE59"/>
              </a:solidFill>
              <a:latin typeface="Open Sans Bold"/>
            </a:endParaRPr>
          </a:p>
          <a:p>
            <a:pPr>
              <a:lnSpc>
                <a:spcPts val="5040"/>
              </a:lnSpc>
            </a:pPr>
            <a:r>
              <a:rPr lang="en-US" sz="3600">
                <a:solidFill>
                  <a:srgbClr val="FFDE59"/>
                </a:solidFill>
                <a:latin typeface="Open Sans Bold"/>
              </a:rPr>
              <a:t>7) Are these studies always accurate and reliable? Why or why not?</a:t>
            </a:r>
          </a:p>
          <a:p>
            <a:pPr>
              <a:lnSpc>
                <a:spcPts val="5040"/>
              </a:lnSpc>
            </a:pPr>
            <a:endParaRPr lang="en-US" sz="3600">
              <a:solidFill>
                <a:srgbClr val="FFDE59"/>
              </a:solidFill>
              <a:latin typeface="Open Sans Bold"/>
            </a:endParaRPr>
          </a:p>
        </p:txBody>
      </p:sp>
      <p:pic>
        <p:nvPicPr>
          <p:cNvPr id="7" name="Picture 2" descr="Super Bowl LVI - Wikipedia">
            <a:extLst>
              <a:ext uri="{FF2B5EF4-FFF2-40B4-BE49-F238E27FC236}">
                <a16:creationId xmlns:a16="http://schemas.microsoft.com/office/drawing/2014/main" id="{7967B920-F083-C248-A816-F7E27CD50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02995" y="2400300"/>
            <a:ext cx="16636089" cy="3804284"/>
          </a:xfrm>
          <a:prstGeom prst="rect">
            <a:avLst/>
          </a:prstGeom>
        </p:spPr>
        <p:txBody>
          <a:bodyPr lIns="0" tIns="0" rIns="0" bIns="0" rtlCol="0" anchor="t">
            <a:spAutoFit/>
          </a:bodyPr>
          <a:lstStyle/>
          <a:p>
            <a:pPr>
              <a:lnSpc>
                <a:spcPts val="5040"/>
              </a:lnSpc>
            </a:pPr>
            <a:r>
              <a:rPr lang="en-US" sz="3600" dirty="0">
                <a:solidFill>
                  <a:srgbClr val="FFDE59"/>
                </a:solidFill>
                <a:latin typeface="Open Sans Bold"/>
              </a:rPr>
              <a:t>7) What is the difference between direct and indirect effects as it relates to measuring the economic impact of sports and entertainment events?</a:t>
            </a:r>
          </a:p>
          <a:p>
            <a:pPr>
              <a:lnSpc>
                <a:spcPts val="5040"/>
              </a:lnSpc>
            </a:pPr>
            <a:endParaRPr lang="en-US" sz="3600" dirty="0">
              <a:solidFill>
                <a:srgbClr val="FFDE59"/>
              </a:solidFill>
              <a:latin typeface="Open Sans Bold"/>
            </a:endParaRPr>
          </a:p>
          <a:p>
            <a:pPr>
              <a:lnSpc>
                <a:spcPts val="5040"/>
              </a:lnSpc>
            </a:pPr>
            <a:r>
              <a:rPr lang="en-US" sz="3600" dirty="0">
                <a:solidFill>
                  <a:srgbClr val="FFDE59"/>
                </a:solidFill>
                <a:latin typeface="Open Sans Bold"/>
              </a:rPr>
              <a:t>8) Based on information from this report, how will Super Bowl LVI impact the Los Angeles area economy?</a:t>
            </a:r>
          </a:p>
          <a:p>
            <a:pPr>
              <a:lnSpc>
                <a:spcPts val="5040"/>
              </a:lnSpc>
            </a:pPr>
            <a:endParaRPr lang="en-US" sz="3600" dirty="0">
              <a:solidFill>
                <a:srgbClr val="FFDE59"/>
              </a:solidFill>
              <a:latin typeface="Open Sans Bold"/>
            </a:endParaRPr>
          </a:p>
        </p:txBody>
      </p:sp>
      <p:pic>
        <p:nvPicPr>
          <p:cNvPr id="7" name="Picture 2" descr="Super Bowl LVI - Wikipedia">
            <a:extLst>
              <a:ext uri="{FF2B5EF4-FFF2-40B4-BE49-F238E27FC236}">
                <a16:creationId xmlns:a16="http://schemas.microsoft.com/office/drawing/2014/main" id="{06B42A9A-56FD-5D40-BDEC-1E9FB3854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137396"/>
            <a:ext cx="14889060" cy="1233804"/>
          </a:xfrm>
          <a:prstGeom prst="rect">
            <a:avLst/>
          </a:prstGeom>
        </p:spPr>
        <p:txBody>
          <a:bodyPr lIns="0" tIns="0" rIns="0" bIns="0" rtlCol="0" anchor="t">
            <a:spAutoFit/>
          </a:bodyPr>
          <a:lstStyle/>
          <a:p>
            <a:pPr>
              <a:lnSpc>
                <a:spcPts val="10220"/>
              </a:lnSpc>
            </a:pPr>
            <a:r>
              <a:rPr lang="en-US" sz="7300">
                <a:solidFill>
                  <a:srgbClr val="FFFFFF"/>
                </a:solidFill>
                <a:latin typeface="Open Sans Extra Bold"/>
              </a:rPr>
              <a:t>Discussion Questions</a:t>
            </a:r>
          </a:p>
        </p:txBody>
      </p:sp>
      <p:sp>
        <p:nvSpPr>
          <p:cNvPr id="6" name="TextBox 6"/>
          <p:cNvSpPr txBox="1"/>
          <p:nvPr/>
        </p:nvSpPr>
        <p:spPr>
          <a:xfrm>
            <a:off x="623211" y="2250462"/>
            <a:ext cx="16636089" cy="3166109"/>
          </a:xfrm>
          <a:prstGeom prst="rect">
            <a:avLst/>
          </a:prstGeom>
        </p:spPr>
        <p:txBody>
          <a:bodyPr lIns="0" tIns="0" rIns="0" bIns="0" rtlCol="0" anchor="t">
            <a:spAutoFit/>
          </a:bodyPr>
          <a:lstStyle/>
          <a:p>
            <a:pPr>
              <a:lnSpc>
                <a:spcPts val="5040"/>
              </a:lnSpc>
            </a:pPr>
            <a:r>
              <a:rPr lang="en-US" sz="3600" dirty="0">
                <a:solidFill>
                  <a:srgbClr val="FFDE59"/>
                </a:solidFill>
                <a:latin typeface="Open Sans Bold"/>
              </a:rPr>
              <a:t>9) What challenges might the city of Los Angeles face in hosting this year’s Super Bowl? </a:t>
            </a:r>
          </a:p>
          <a:p>
            <a:pPr>
              <a:lnSpc>
                <a:spcPts val="5040"/>
              </a:lnSpc>
            </a:pPr>
            <a:endParaRPr lang="en-US" sz="3600" dirty="0">
              <a:solidFill>
                <a:srgbClr val="FFDE59"/>
              </a:solidFill>
              <a:latin typeface="Open Sans Bold"/>
            </a:endParaRPr>
          </a:p>
          <a:p>
            <a:pPr>
              <a:lnSpc>
                <a:spcPts val="5040"/>
              </a:lnSpc>
            </a:pPr>
            <a:r>
              <a:rPr lang="en-US" sz="3600" dirty="0">
                <a:solidFill>
                  <a:srgbClr val="FFDE59"/>
                </a:solidFill>
                <a:latin typeface="Open Sans Bold"/>
              </a:rPr>
              <a:t>10) In addition to visitor spending, how else might the L.A. area benefit by hosting the Super Bowl? </a:t>
            </a:r>
          </a:p>
        </p:txBody>
      </p:sp>
      <p:pic>
        <p:nvPicPr>
          <p:cNvPr id="7" name="Picture 2" descr="Super Bowl LVI - Wikipedia">
            <a:extLst>
              <a:ext uri="{FF2B5EF4-FFF2-40B4-BE49-F238E27FC236}">
                <a16:creationId xmlns:a16="http://schemas.microsoft.com/office/drawing/2014/main" id="{F7B06EA8-0F54-1447-A65F-2D3B916F5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100 Million</a:t>
            </a:r>
          </a:p>
        </p:txBody>
      </p:sp>
      <p:sp>
        <p:nvSpPr>
          <p:cNvPr id="6" name="TextBox 6"/>
          <p:cNvSpPr txBox="1"/>
          <p:nvPr/>
        </p:nvSpPr>
        <p:spPr>
          <a:xfrm>
            <a:off x="623211" y="2735981"/>
            <a:ext cx="16636089" cy="27063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The Super Bowl is the most iconic event on the American sports scene.  The event averages 100 million viewers per year on television.</a:t>
            </a:r>
          </a:p>
        </p:txBody>
      </p:sp>
      <p:pic>
        <p:nvPicPr>
          <p:cNvPr id="2050" name="Picture 2" descr="Super Bowl LVI - Wikipedia">
            <a:extLst>
              <a:ext uri="{FF2B5EF4-FFF2-40B4-BE49-F238E27FC236}">
                <a16:creationId xmlns:a16="http://schemas.microsoft.com/office/drawing/2014/main" id="{1841DEB5-C4FC-2841-BE6E-807474C8A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$477 Million</a:t>
            </a:r>
          </a:p>
        </p:txBody>
      </p:sp>
      <p:sp>
        <p:nvSpPr>
          <p:cNvPr id="6" name="TextBox 6"/>
          <p:cNvSpPr txBox="1"/>
          <p:nvPr/>
        </p:nvSpPr>
        <p:spPr>
          <a:xfrm>
            <a:off x="623211" y="2735981"/>
            <a:ext cx="16636089" cy="27063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A study conducted estimates that Super Bowl LVI will produce economic benefits between $234 million and $477 million for the LA area.</a:t>
            </a:r>
          </a:p>
        </p:txBody>
      </p:sp>
      <p:pic>
        <p:nvPicPr>
          <p:cNvPr id="7" name="Picture 2" descr="Super Bowl LVI - Wikipedia">
            <a:extLst>
              <a:ext uri="{FF2B5EF4-FFF2-40B4-BE49-F238E27FC236}">
                <a16:creationId xmlns:a16="http://schemas.microsoft.com/office/drawing/2014/main" id="{5C8B2AB9-4B09-B94E-8AAA-3EC8E3710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$22 Million</a:t>
            </a:r>
          </a:p>
        </p:txBody>
      </p:sp>
      <p:sp>
        <p:nvSpPr>
          <p:cNvPr id="6" name="TextBox 6"/>
          <p:cNvSpPr txBox="1"/>
          <p:nvPr/>
        </p:nvSpPr>
        <p:spPr>
          <a:xfrm>
            <a:off x="623211" y="2458289"/>
            <a:ext cx="17260811" cy="36207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The Super Bowl is expected to generate tax revenue for the LA region ranging between $12 million and $22 million. Millions of additional tax dollars will go to the State of California. </a:t>
            </a:r>
          </a:p>
        </p:txBody>
      </p:sp>
      <p:pic>
        <p:nvPicPr>
          <p:cNvPr id="7" name="Picture 2" descr="Super Bowl LVI - Wikipedia">
            <a:extLst>
              <a:ext uri="{FF2B5EF4-FFF2-40B4-BE49-F238E27FC236}">
                <a16:creationId xmlns:a16="http://schemas.microsoft.com/office/drawing/2014/main" id="{B94FBDB1-1F5C-C64C-AA0D-2B727E445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4,700</a:t>
            </a:r>
          </a:p>
        </p:txBody>
      </p:sp>
      <p:sp>
        <p:nvSpPr>
          <p:cNvPr id="6" name="TextBox 6"/>
          <p:cNvSpPr txBox="1"/>
          <p:nvPr/>
        </p:nvSpPr>
        <p:spPr>
          <a:xfrm>
            <a:off x="623211" y="2745506"/>
            <a:ext cx="16636089" cy="2561590"/>
          </a:xfrm>
          <a:prstGeom prst="rect">
            <a:avLst/>
          </a:prstGeom>
        </p:spPr>
        <p:txBody>
          <a:bodyPr lIns="0" tIns="0" rIns="0" bIns="0" rtlCol="0" anchor="t">
            <a:spAutoFit/>
          </a:bodyPr>
          <a:lstStyle/>
          <a:p>
            <a:pPr>
              <a:lnSpc>
                <a:spcPts val="6860"/>
              </a:lnSpc>
            </a:pPr>
            <a:r>
              <a:rPr lang="en-US" sz="4900">
                <a:solidFill>
                  <a:srgbClr val="FFDE59"/>
                </a:solidFill>
                <a:latin typeface="Open Sans Bold"/>
              </a:rPr>
              <a:t>Super Bowl LVI is expetected to create approximately 2,200 to 4,700 new jobs throughout the Los Angeles region.</a:t>
            </a:r>
          </a:p>
        </p:txBody>
      </p:sp>
      <p:pic>
        <p:nvPicPr>
          <p:cNvPr id="7" name="Picture 2" descr="Super Bowl LVI - Wikipedia">
            <a:extLst>
              <a:ext uri="{FF2B5EF4-FFF2-40B4-BE49-F238E27FC236}">
                <a16:creationId xmlns:a16="http://schemas.microsoft.com/office/drawing/2014/main" id="{591749DF-F782-3742-A5B9-D97C8BB2F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&gt;50%</a:t>
            </a:r>
          </a:p>
        </p:txBody>
      </p:sp>
      <p:sp>
        <p:nvSpPr>
          <p:cNvPr id="6" name="TextBox 6"/>
          <p:cNvSpPr txBox="1"/>
          <p:nvPr/>
        </p:nvSpPr>
        <p:spPr>
          <a:xfrm>
            <a:off x="623211" y="2389259"/>
            <a:ext cx="17072462" cy="3521075"/>
          </a:xfrm>
          <a:prstGeom prst="rect">
            <a:avLst/>
          </a:prstGeom>
        </p:spPr>
        <p:txBody>
          <a:bodyPr lIns="0" tIns="0" rIns="0" bIns="0" rtlCol="0" anchor="t">
            <a:spAutoFit/>
          </a:bodyPr>
          <a:lstStyle/>
          <a:p>
            <a:pPr>
              <a:lnSpc>
                <a:spcPts val="7000"/>
              </a:lnSpc>
            </a:pPr>
            <a:r>
              <a:rPr lang="en-US" sz="5000">
                <a:solidFill>
                  <a:srgbClr val="FFDE59"/>
                </a:solidFill>
                <a:latin typeface="Open Sans Bold"/>
              </a:rPr>
              <a:t>Employment in five industries (transportation; hotels and motels; personal care services; restaurants; and limited-service restaurants) constitute more than half of these expected gains. </a:t>
            </a:r>
          </a:p>
        </p:txBody>
      </p:sp>
      <p:pic>
        <p:nvPicPr>
          <p:cNvPr id="7" name="Picture 2" descr="Super Bowl LVI - Wikipedia">
            <a:extLst>
              <a:ext uri="{FF2B5EF4-FFF2-40B4-BE49-F238E27FC236}">
                <a16:creationId xmlns:a16="http://schemas.microsoft.com/office/drawing/2014/main" id="{0EC901FD-AC00-D943-AA02-E500F70E9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225,000</a:t>
            </a:r>
          </a:p>
        </p:txBody>
      </p:sp>
      <p:sp>
        <p:nvSpPr>
          <p:cNvPr id="6" name="TextBox 6"/>
          <p:cNvSpPr txBox="1"/>
          <p:nvPr/>
        </p:nvSpPr>
        <p:spPr>
          <a:xfrm>
            <a:off x="623211" y="2735981"/>
            <a:ext cx="16636089" cy="27063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The total number of room nights expected to be booked as a result of the event is somewhere between 150,000 and 225,000.</a:t>
            </a:r>
          </a:p>
        </p:txBody>
      </p:sp>
      <p:pic>
        <p:nvPicPr>
          <p:cNvPr id="7" name="Picture 2" descr="Super Bowl LVI - Wikipedia">
            <a:extLst>
              <a:ext uri="{FF2B5EF4-FFF2-40B4-BE49-F238E27FC236}">
                <a16:creationId xmlns:a16="http://schemas.microsoft.com/office/drawing/2014/main" id="{1390AED4-C419-6F41-99CE-C49D48342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43 Million</a:t>
            </a:r>
          </a:p>
        </p:txBody>
      </p:sp>
      <p:sp>
        <p:nvSpPr>
          <p:cNvPr id="6" name="TextBox 6"/>
          <p:cNvSpPr txBox="1"/>
          <p:nvPr/>
        </p:nvSpPr>
        <p:spPr>
          <a:xfrm>
            <a:off x="623211" y="2458289"/>
            <a:ext cx="16636089" cy="3620770"/>
          </a:xfrm>
          <a:prstGeom prst="rect">
            <a:avLst/>
          </a:prstGeom>
        </p:spPr>
        <p:txBody>
          <a:bodyPr lIns="0" tIns="0" rIns="0" bIns="0" rtlCol="0" anchor="t">
            <a:spAutoFit/>
          </a:bodyPr>
          <a:lstStyle/>
          <a:p>
            <a:pPr>
              <a:lnSpc>
                <a:spcPts val="7279"/>
              </a:lnSpc>
            </a:pPr>
            <a:r>
              <a:rPr lang="en-US" sz="5199">
                <a:solidFill>
                  <a:srgbClr val="FFDE59"/>
                </a:solidFill>
                <a:latin typeface="Open Sans Bold"/>
              </a:rPr>
              <a:t>From a qualitative impact perspective, the event  provides the LA area with exposure.  For example, the 2020 Super Bowl generated more than 43 million social media interactions. </a:t>
            </a:r>
          </a:p>
        </p:txBody>
      </p:sp>
      <p:pic>
        <p:nvPicPr>
          <p:cNvPr id="7" name="Picture 2" descr="Super Bowl LVI - Wikipedia">
            <a:extLst>
              <a:ext uri="{FF2B5EF4-FFF2-40B4-BE49-F238E27FC236}">
                <a16:creationId xmlns:a16="http://schemas.microsoft.com/office/drawing/2014/main" id="{F70DF7A7-B2FC-4F4D-BED2-30A025001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293"/>
          <a:stretch>
            <a:fillRect/>
          </a:stretch>
        </p:blipFill>
        <p:spPr>
          <a:xfrm>
            <a:off x="-422901" y="6700164"/>
            <a:ext cx="18917855" cy="3586836"/>
          </a:xfrm>
          <a:prstGeom prst="rect">
            <a:avLst/>
          </a:prstGeom>
        </p:spPr>
      </p:pic>
      <p:grpSp>
        <p:nvGrpSpPr>
          <p:cNvPr id="3" name="Group 3"/>
          <p:cNvGrpSpPr/>
          <p:nvPr/>
        </p:nvGrpSpPr>
        <p:grpSpPr>
          <a:xfrm>
            <a:off x="0" y="0"/>
            <a:ext cx="18288000" cy="6451133"/>
            <a:chOff x="0" y="0"/>
            <a:chExt cx="6186311" cy="2182235"/>
          </a:xfrm>
        </p:grpSpPr>
        <p:sp>
          <p:nvSpPr>
            <p:cNvPr id="4" name="Freeform 4"/>
            <p:cNvSpPr/>
            <p:nvPr/>
          </p:nvSpPr>
          <p:spPr>
            <a:xfrm>
              <a:off x="0" y="0"/>
              <a:ext cx="6186311" cy="2182235"/>
            </a:xfrm>
            <a:custGeom>
              <a:avLst/>
              <a:gdLst/>
              <a:ahLst/>
              <a:cxnLst/>
              <a:rect l="l" t="t" r="r" b="b"/>
              <a:pathLst>
                <a:path w="6186311" h="2182235">
                  <a:moveTo>
                    <a:pt x="0" y="0"/>
                  </a:moveTo>
                  <a:lnTo>
                    <a:pt x="6186311" y="0"/>
                  </a:lnTo>
                  <a:lnTo>
                    <a:pt x="6186311" y="2182235"/>
                  </a:lnTo>
                  <a:lnTo>
                    <a:pt x="0" y="2182235"/>
                  </a:lnTo>
                  <a:close/>
                </a:path>
              </a:pathLst>
            </a:custGeom>
            <a:solidFill>
              <a:srgbClr val="25408D"/>
            </a:solidFill>
          </p:spPr>
        </p:sp>
      </p:grpSp>
      <p:sp>
        <p:nvSpPr>
          <p:cNvPr id="5" name="TextBox 5"/>
          <p:cNvSpPr txBox="1"/>
          <p:nvPr/>
        </p:nvSpPr>
        <p:spPr>
          <a:xfrm>
            <a:off x="623211" y="450467"/>
            <a:ext cx="14889060" cy="1533525"/>
          </a:xfrm>
          <a:prstGeom prst="rect">
            <a:avLst/>
          </a:prstGeom>
        </p:spPr>
        <p:txBody>
          <a:bodyPr lIns="0" tIns="0" rIns="0" bIns="0" rtlCol="0" anchor="t">
            <a:spAutoFit/>
          </a:bodyPr>
          <a:lstStyle/>
          <a:p>
            <a:pPr>
              <a:lnSpc>
                <a:spcPts val="12599"/>
              </a:lnSpc>
            </a:pPr>
            <a:r>
              <a:rPr lang="en-US" sz="9000">
                <a:solidFill>
                  <a:srgbClr val="FFFFFF"/>
                </a:solidFill>
                <a:latin typeface="Open Sans Extra Bold"/>
              </a:rPr>
              <a:t>56</a:t>
            </a:r>
          </a:p>
        </p:txBody>
      </p:sp>
      <p:sp>
        <p:nvSpPr>
          <p:cNvPr id="6" name="TextBox 6"/>
          <p:cNvSpPr txBox="1"/>
          <p:nvPr/>
        </p:nvSpPr>
        <p:spPr>
          <a:xfrm>
            <a:off x="623211" y="2328968"/>
            <a:ext cx="17131968" cy="3207385"/>
          </a:xfrm>
          <a:prstGeom prst="rect">
            <a:avLst/>
          </a:prstGeom>
        </p:spPr>
        <p:txBody>
          <a:bodyPr lIns="0" tIns="0" rIns="0" bIns="0" rtlCol="0" anchor="t">
            <a:spAutoFit/>
          </a:bodyPr>
          <a:lstStyle/>
          <a:p>
            <a:pPr>
              <a:lnSpc>
                <a:spcPts val="6440"/>
              </a:lnSpc>
            </a:pPr>
            <a:r>
              <a:rPr lang="en-US" sz="4600" dirty="0">
                <a:solidFill>
                  <a:srgbClr val="FFDE59"/>
                </a:solidFill>
                <a:latin typeface="Open Sans Bold"/>
              </a:rPr>
              <a:t>56 “unsung hero” grassroots organizations and nonprofits that are making an impact in underserved communities across the L.A. region will gain recognition and funding through Super Bowl activities and media coverage. </a:t>
            </a:r>
          </a:p>
        </p:txBody>
      </p:sp>
      <p:pic>
        <p:nvPicPr>
          <p:cNvPr id="7" name="Picture 2" descr="Super Bowl LVI - Wikipedia">
            <a:extLst>
              <a:ext uri="{FF2B5EF4-FFF2-40B4-BE49-F238E27FC236}">
                <a16:creationId xmlns:a16="http://schemas.microsoft.com/office/drawing/2014/main" id="{A27007C6-E42F-224A-BF14-C8F0EF5AA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0" y="190500"/>
            <a:ext cx="2023773" cy="154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493</Words>
  <Application>Microsoft Macintosh PowerPoint</Application>
  <PresentationFormat>Custom</PresentationFormat>
  <Paragraphs>43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Open Sans Bold</vt:lpstr>
      <vt:lpstr>Open Sans Extra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Bowl LVI Economic Impact</dc:title>
  <cp:lastModifiedBy>Chris Lindauer</cp:lastModifiedBy>
  <cp:revision>4</cp:revision>
  <dcterms:created xsi:type="dcterms:W3CDTF">2006-08-16T00:00:00Z</dcterms:created>
  <dcterms:modified xsi:type="dcterms:W3CDTF">2022-02-07T04:54:15Z</dcterms:modified>
  <dc:identifier>DAEt4U7BYHE</dc:identifier>
</cp:coreProperties>
</file>