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18288000" cy="10287000"/>
  <p:notesSz cx="6858000" cy="9144000"/>
  <p:embeddedFontLst>
    <p:embeddedFont>
      <p:font typeface="Bobby Jones" panose="020B0604020202020204" charset="0"/>
      <p:regular r:id="rId38"/>
    </p:embeddedFont>
    <p:embeddedFont>
      <p:font typeface="Calibri" panose="020F0502020204030204" pitchFamily="34" charset="0"/>
      <p:regular r:id="rId39"/>
      <p:bold r:id="rId40"/>
      <p:italic r:id="rId41"/>
      <p:boldItalic r:id="rId42"/>
    </p:embeddedFont>
    <p:embeddedFont>
      <p:font typeface="Public Sans" panose="020B0604020202020204" charset="0"/>
      <p:regular r:id="rId43"/>
    </p:embeddedFont>
    <p:embeddedFont>
      <p:font typeface="Public Sans Bold" panose="020B0604020202020204"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0" d="100"/>
          <a:sy n="50" d="100"/>
        </p:scale>
        <p:origin x="300" y="8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3.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3.svg"/></Relationships>
</file>

<file path=ppt/slides/_rels/slide10.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9.svg"/><Relationship Id="rId7" Type="http://schemas.openxmlformats.org/officeDocument/2006/relationships/image" Target="../media/image23.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9.svg"/><Relationship Id="rId7" Type="http://schemas.openxmlformats.org/officeDocument/2006/relationships/image" Target="../media/image2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9.svg"/><Relationship Id="rId7" Type="http://schemas.openxmlformats.org/officeDocument/2006/relationships/image" Target="../media/image2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8" Type="http://schemas.openxmlformats.org/officeDocument/2006/relationships/image" Target="../media/image31.svg"/><Relationship Id="rId3" Type="http://schemas.openxmlformats.org/officeDocument/2006/relationships/image" Target="../media/image9.svg"/><Relationship Id="rId7" Type="http://schemas.openxmlformats.org/officeDocument/2006/relationships/image" Target="../media/image30.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5.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9.svg"/><Relationship Id="rId7" Type="http://schemas.openxmlformats.org/officeDocument/2006/relationships/image" Target="../media/image3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3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9.svg"/><Relationship Id="rId7" Type="http://schemas.openxmlformats.org/officeDocument/2006/relationships/image" Target="../media/image1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9.svg"/><Relationship Id="rId7" Type="http://schemas.openxmlformats.org/officeDocument/2006/relationships/image" Target="../media/image3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5.svg"/></Relationships>
</file>

<file path=ppt/slides/_rels/slide2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3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38.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8" Type="http://schemas.openxmlformats.org/officeDocument/2006/relationships/image" Target="../media/image40.svg"/><Relationship Id="rId3" Type="http://schemas.openxmlformats.org/officeDocument/2006/relationships/image" Target="../media/image9.svg"/><Relationship Id="rId7" Type="http://schemas.openxmlformats.org/officeDocument/2006/relationships/image" Target="../media/image3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9.svg"/><Relationship Id="rId7"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7.xml.rels><?xml version="1.0" encoding="UTF-8" standalone="yes"?>
<Relationships xmlns="http://schemas.openxmlformats.org/package/2006/relationships"><Relationship Id="rId3" Type="http://schemas.openxmlformats.org/officeDocument/2006/relationships/image" Target="../media/image9.svg"/><Relationship Id="rId7" Type="http://schemas.openxmlformats.org/officeDocument/2006/relationships/image" Target="../media/image4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8.xml.rels><?xml version="1.0" encoding="UTF-8" standalone="yes"?>
<Relationships xmlns="http://schemas.openxmlformats.org/package/2006/relationships"><Relationship Id="rId8" Type="http://schemas.openxmlformats.org/officeDocument/2006/relationships/image" Target="../media/image43.svg"/><Relationship Id="rId3" Type="http://schemas.openxmlformats.org/officeDocument/2006/relationships/image" Target="../media/image9.svg"/><Relationship Id="rId7" Type="http://schemas.openxmlformats.org/officeDocument/2006/relationships/image" Target="../media/image42.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7.xml"/><Relationship Id="rId4" Type="http://schemas.openxmlformats.org/officeDocument/2006/relationships/image" Target="../media/image7.svg"/></Relationships>
</file>

<file path=ppt/slides/_rels/slide30.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9.svg"/><Relationship Id="rId7" Type="http://schemas.openxmlformats.org/officeDocument/2006/relationships/image" Target="../media/image4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8" Type="http://schemas.openxmlformats.org/officeDocument/2006/relationships/image" Target="../media/image47.svg"/><Relationship Id="rId3" Type="http://schemas.openxmlformats.org/officeDocument/2006/relationships/image" Target="../media/image9.svg"/><Relationship Id="rId7" Type="http://schemas.openxmlformats.org/officeDocument/2006/relationships/image" Target="../media/image46.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3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8" Type="http://schemas.openxmlformats.org/officeDocument/2006/relationships/image" Target="../media/image49.svg"/><Relationship Id="rId13" Type="http://schemas.openxmlformats.org/officeDocument/2006/relationships/image" Target="../media/image52.png"/><Relationship Id="rId3" Type="http://schemas.openxmlformats.org/officeDocument/2006/relationships/image" Target="../media/image9.svg"/><Relationship Id="rId7" Type="http://schemas.openxmlformats.org/officeDocument/2006/relationships/image" Target="../media/image48.png"/><Relationship Id="rId12" Type="http://schemas.openxmlformats.org/officeDocument/2006/relationships/image" Target="../media/image51.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11" Type="http://schemas.openxmlformats.org/officeDocument/2006/relationships/image" Target="../media/image50.png"/><Relationship Id="rId5" Type="http://schemas.openxmlformats.org/officeDocument/2006/relationships/image" Target="../media/image14.svg"/><Relationship Id="rId10" Type="http://schemas.openxmlformats.org/officeDocument/2006/relationships/image" Target="../media/image27.png"/><Relationship Id="rId4" Type="http://schemas.openxmlformats.org/officeDocument/2006/relationships/image" Target="../media/image13.png"/><Relationship Id="rId9" Type="http://schemas.openxmlformats.org/officeDocument/2006/relationships/image" Target="../media/image10.png"/><Relationship Id="rId14" Type="http://schemas.openxmlformats.org/officeDocument/2006/relationships/image" Target="../media/image53.svg"/></Relationships>
</file>

<file path=ppt/slides/_rels/slide3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55.svg"/><Relationship Id="rId3" Type="http://schemas.openxmlformats.org/officeDocument/2006/relationships/image" Target="../media/image9.svg"/><Relationship Id="rId7" Type="http://schemas.openxmlformats.org/officeDocument/2006/relationships/image" Target="../media/image54.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3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57.svg"/><Relationship Id="rId4" Type="http://schemas.openxmlformats.org/officeDocument/2006/relationships/image" Target="../media/image56.png"/></Relationships>
</file>

<file path=ppt/slides/_rels/slide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svg"/></Relationships>
</file>

<file path=ppt/slides/_rels/slide6.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9.svg"/><Relationship Id="rId7"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9.svg"/><Relationship Id="rId7" Type="http://schemas.openxmlformats.org/officeDocument/2006/relationships/image" Target="../media/image17.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9.svg"/><Relationship Id="rId7" Type="http://schemas.openxmlformats.org/officeDocument/2006/relationships/image" Target="../media/image19.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9.svg"/><Relationship Id="rId7" Type="http://schemas.openxmlformats.org/officeDocument/2006/relationships/image" Target="../media/image21.pn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png"/><Relationship Id="rId5" Type="http://schemas.openxmlformats.org/officeDocument/2006/relationships/image" Target="../media/image14.sv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a:off x="0" y="7244226"/>
            <a:ext cx="18288000" cy="3042774"/>
          </a:xfrm>
          <a:prstGeom prst="rect">
            <a:avLst/>
          </a:prstGeom>
          <a:solidFill>
            <a:srgbClr val="FFFFFF"/>
          </a:solidFill>
        </p:spPr>
        <p:txBody>
          <a:bodyPr/>
          <a:lstStyle/>
          <a:p>
            <a:endParaRPr lang="en-US"/>
          </a:p>
        </p:txBody>
      </p:sp>
      <p:sp>
        <p:nvSpPr>
          <p:cNvPr id="3" name="TextBox 3"/>
          <p:cNvSpPr txBox="1"/>
          <p:nvPr/>
        </p:nvSpPr>
        <p:spPr>
          <a:xfrm>
            <a:off x="-340325" y="9847830"/>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4" name="Picture 4"/>
          <p:cNvPicPr>
            <a:picLocks noChangeAspect="1"/>
          </p:cNvPicPr>
          <p:nvPr/>
        </p:nvPicPr>
        <p:blipFill>
          <a:blip r:embed="rId2"/>
          <a:srcRect/>
          <a:stretch>
            <a:fillRect/>
          </a:stretch>
        </p:blipFill>
        <p:spPr>
          <a:xfrm>
            <a:off x="186119" y="9756551"/>
            <a:ext cx="470533" cy="496199"/>
          </a:xfrm>
          <a:prstGeom prst="rect">
            <a:avLst/>
          </a:prstGeom>
        </p:spPr>
      </p:pic>
      <p:sp>
        <p:nvSpPr>
          <p:cNvPr id="5" name="TextBox 5"/>
          <p:cNvSpPr txBox="1"/>
          <p:nvPr/>
        </p:nvSpPr>
        <p:spPr>
          <a:xfrm>
            <a:off x="1028700" y="574137"/>
            <a:ext cx="11240423" cy="6438900"/>
          </a:xfrm>
          <a:prstGeom prst="rect">
            <a:avLst/>
          </a:prstGeom>
        </p:spPr>
        <p:txBody>
          <a:bodyPr lIns="0" tIns="0" rIns="0" bIns="0" rtlCol="0" anchor="t">
            <a:spAutoFit/>
          </a:bodyPr>
          <a:lstStyle/>
          <a:p>
            <a:pPr>
              <a:lnSpc>
                <a:spcPts val="16500"/>
              </a:lnSpc>
            </a:pPr>
            <a:r>
              <a:rPr lang="en-US" sz="16500">
                <a:solidFill>
                  <a:srgbClr val="FFFFFF"/>
                </a:solidFill>
                <a:latin typeface="Bobby Jones"/>
              </a:rPr>
              <a:t>beijing 2022</a:t>
            </a:r>
          </a:p>
          <a:p>
            <a:pPr>
              <a:lnSpc>
                <a:spcPts val="16500"/>
              </a:lnSpc>
            </a:pPr>
            <a:r>
              <a:rPr lang="en-US" sz="16500">
                <a:solidFill>
                  <a:srgbClr val="FFFFFF"/>
                </a:solidFill>
                <a:latin typeface="Bobby Jones"/>
              </a:rPr>
              <a:t>by the numbers</a:t>
            </a:r>
          </a:p>
        </p:txBody>
      </p:sp>
      <p:pic>
        <p:nvPicPr>
          <p:cNvPr id="6" name="Picture 6"/>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2872535" y="154079"/>
            <a:ext cx="4386765" cy="6705600"/>
          </a:xfrm>
          <a:prstGeom prst="rect">
            <a:avLst/>
          </a:prstGeom>
        </p:spPr>
      </p:pic>
      <p:grpSp>
        <p:nvGrpSpPr>
          <p:cNvPr id="7" name="Group 7"/>
          <p:cNvGrpSpPr/>
          <p:nvPr/>
        </p:nvGrpSpPr>
        <p:grpSpPr>
          <a:xfrm>
            <a:off x="1028700" y="7705380"/>
            <a:ext cx="16977146" cy="1376497"/>
            <a:chOff x="0" y="299251"/>
            <a:chExt cx="22636195" cy="1835328"/>
          </a:xfrm>
        </p:grpSpPr>
        <p:sp>
          <p:nvSpPr>
            <p:cNvPr id="8" name="TextBox 8"/>
            <p:cNvSpPr txBox="1"/>
            <p:nvPr/>
          </p:nvSpPr>
          <p:spPr>
            <a:xfrm>
              <a:off x="0" y="1568371"/>
              <a:ext cx="22636195" cy="566208"/>
            </a:xfrm>
            <a:prstGeom prst="rect">
              <a:avLst/>
            </a:prstGeom>
          </p:spPr>
          <p:txBody>
            <a:bodyPr lIns="0" tIns="0" rIns="0" bIns="0" rtlCol="0" anchor="t">
              <a:spAutoFit/>
            </a:bodyPr>
            <a:lstStyle/>
            <a:p>
              <a:pPr>
                <a:lnSpc>
                  <a:spcPts val="3500"/>
                </a:lnSpc>
              </a:pPr>
              <a:endParaRPr/>
            </a:p>
          </p:txBody>
        </p:sp>
        <p:sp>
          <p:nvSpPr>
            <p:cNvPr id="9" name="TextBox 9"/>
            <p:cNvSpPr txBox="1"/>
            <p:nvPr/>
          </p:nvSpPr>
          <p:spPr>
            <a:xfrm>
              <a:off x="0" y="299251"/>
              <a:ext cx="22636195" cy="1512782"/>
            </a:xfrm>
            <a:prstGeom prst="rect">
              <a:avLst/>
            </a:prstGeom>
          </p:spPr>
          <p:txBody>
            <a:bodyPr lIns="0" tIns="0" rIns="0" bIns="0" rtlCol="0" anchor="t">
              <a:spAutoFit/>
            </a:bodyPr>
            <a:lstStyle/>
            <a:p>
              <a:pPr>
                <a:lnSpc>
                  <a:spcPts val="9519"/>
                </a:lnSpc>
              </a:pPr>
              <a:r>
                <a:rPr lang="en-US" sz="6799" dirty="0">
                  <a:solidFill>
                    <a:srgbClr val="0E1CFF"/>
                  </a:solidFill>
                  <a:latin typeface="Public Sans Bold"/>
                </a:rPr>
                <a:t>The Business of Sports &amp; Entertainment</a:t>
              </a:r>
            </a:p>
          </p:txBody>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2417787" y="365685"/>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grpSp>
        <p:nvGrpSpPr>
          <p:cNvPr id="7" name="Group 7"/>
          <p:cNvGrpSpPr/>
          <p:nvPr/>
        </p:nvGrpSpPr>
        <p:grpSpPr>
          <a:xfrm>
            <a:off x="747411" y="-14623"/>
            <a:ext cx="5392860" cy="9272923"/>
            <a:chOff x="0" y="0"/>
            <a:chExt cx="7190480" cy="12363898"/>
          </a:xfrm>
        </p:grpSpPr>
        <p:sp>
          <p:nvSpPr>
            <p:cNvPr id="8" name="TextBox 8"/>
            <p:cNvSpPr txBox="1"/>
            <p:nvPr/>
          </p:nvSpPr>
          <p:spPr>
            <a:xfrm>
              <a:off x="0" y="95250"/>
              <a:ext cx="719048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0</a:t>
              </a:r>
            </a:p>
          </p:txBody>
        </p:sp>
        <p:sp>
          <p:nvSpPr>
            <p:cNvPr id="9" name="TextBox 9"/>
            <p:cNvSpPr txBox="1"/>
            <p:nvPr/>
          </p:nvSpPr>
          <p:spPr>
            <a:xfrm>
              <a:off x="0" y="3325731"/>
              <a:ext cx="7190480" cy="9038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The U.S., U.K., Canada and Australia have joined together for a “diplomatic boycott”—meaning no government officials will attend the 2022 Beijing Winter Olympics, though athletes from the countries will still compete.</a:t>
              </a:r>
            </a:p>
          </p:txBody>
        </p:sp>
      </p:grpSp>
      <p:pic>
        <p:nvPicPr>
          <p:cNvPr id="10"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039086" y="1028700"/>
            <a:ext cx="9631337" cy="8981222"/>
          </a:xfrm>
          <a:prstGeom prst="rect">
            <a:avLst/>
          </a:prstGeom>
        </p:spPr>
      </p:pic>
      <p:grpSp>
        <p:nvGrpSpPr>
          <p:cNvPr id="11" name="Group 11"/>
          <p:cNvGrpSpPr/>
          <p:nvPr/>
        </p:nvGrpSpPr>
        <p:grpSpPr>
          <a:xfrm>
            <a:off x="13716000" y="1199388"/>
            <a:ext cx="3778220" cy="4319923"/>
            <a:chOff x="0" y="0"/>
            <a:chExt cx="5037627" cy="5759898"/>
          </a:xfrm>
        </p:grpSpPr>
        <p:sp>
          <p:nvSpPr>
            <p:cNvPr id="12" name="TextBox 12"/>
            <p:cNvSpPr txBox="1"/>
            <p:nvPr/>
          </p:nvSpPr>
          <p:spPr>
            <a:xfrm>
              <a:off x="0" y="95250"/>
              <a:ext cx="5037627"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17</a:t>
              </a:r>
            </a:p>
          </p:txBody>
        </p:sp>
        <p:sp>
          <p:nvSpPr>
            <p:cNvPr id="13" name="TextBox 13"/>
            <p:cNvSpPr txBox="1"/>
            <p:nvPr/>
          </p:nvSpPr>
          <p:spPr>
            <a:xfrm>
              <a:off x="0" y="3316206"/>
              <a:ext cx="5037627" cy="2443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The event will span a period of 17 days </a:t>
              </a:r>
            </a:p>
          </p:txBody>
        </p:sp>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971346"/>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249197" y="9016209"/>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549712" y="739871"/>
            <a:ext cx="8166288" cy="9376740"/>
          </a:xfrm>
          <a:prstGeom prst="rect">
            <a:avLst/>
          </a:prstGeom>
        </p:spPr>
      </p:pic>
      <p:grpSp>
        <p:nvGrpSpPr>
          <p:cNvPr id="8" name="Group 8"/>
          <p:cNvGrpSpPr/>
          <p:nvPr/>
        </p:nvGrpSpPr>
        <p:grpSpPr>
          <a:xfrm>
            <a:off x="508032" y="1936715"/>
            <a:ext cx="5435182" cy="7415548"/>
            <a:chOff x="0" y="0"/>
            <a:chExt cx="7246909" cy="9887398"/>
          </a:xfrm>
        </p:grpSpPr>
        <p:sp>
          <p:nvSpPr>
            <p:cNvPr id="9" name="TextBox 9"/>
            <p:cNvSpPr txBox="1"/>
            <p:nvPr/>
          </p:nvSpPr>
          <p:spPr>
            <a:xfrm>
              <a:off x="0" y="95250"/>
              <a:ext cx="7246909"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45%</a:t>
              </a:r>
            </a:p>
          </p:txBody>
        </p:sp>
        <p:sp>
          <p:nvSpPr>
            <p:cNvPr id="10" name="TextBox 10"/>
            <p:cNvSpPr txBox="1"/>
            <p:nvPr/>
          </p:nvSpPr>
          <p:spPr>
            <a:xfrm>
              <a:off x="0" y="3325731"/>
              <a:ext cx="7246909" cy="65616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Of the participating athletes in Tokyo for the 2020 Games, 51% were male and 49% were female.  By contrast,  45% of the athletes competing at the Winter Games will be female.</a:t>
              </a:r>
            </a:p>
          </p:txBody>
        </p:sp>
      </p:grpSp>
      <p:grpSp>
        <p:nvGrpSpPr>
          <p:cNvPr id="11" name="Group 11"/>
          <p:cNvGrpSpPr/>
          <p:nvPr/>
        </p:nvGrpSpPr>
        <p:grpSpPr>
          <a:xfrm>
            <a:off x="13227695" y="910260"/>
            <a:ext cx="4641038" cy="8034673"/>
            <a:chOff x="0" y="0"/>
            <a:chExt cx="6188050" cy="10712898"/>
          </a:xfrm>
        </p:grpSpPr>
        <p:sp>
          <p:nvSpPr>
            <p:cNvPr id="12" name="TextBox 12"/>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DD2C00"/>
                  </a:solidFill>
                  <a:latin typeface="Bobby Jones"/>
                </a:rPr>
                <a:t>1ST</a:t>
              </a:r>
            </a:p>
          </p:txBody>
        </p:sp>
        <p:sp>
          <p:nvSpPr>
            <p:cNvPr id="13" name="TextBox 13"/>
            <p:cNvSpPr txBox="1"/>
            <p:nvPr/>
          </p:nvSpPr>
          <p:spPr>
            <a:xfrm>
              <a:off x="0" y="3316206"/>
              <a:ext cx="6188050" cy="7396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This still represents the most gender equality the Olympic Games, both Summer  in Tokyo and Winter in Beijing, have seen in  the event's history...progress, but still work to be done </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txBody>
          <a:bodyPr/>
          <a:lstStyle/>
          <a:p>
            <a:endParaRPr lang="en-US"/>
          </a:p>
        </p:txBody>
      </p:sp>
      <p:pic>
        <p:nvPicPr>
          <p:cNvPr id="3" name="Picture 3"/>
          <p:cNvPicPr>
            <a:picLocks noChangeAspect="1"/>
          </p:cNvPicPr>
          <p:nvPr/>
        </p:nvPicPr>
        <p:blipFill>
          <a:blip r:embed="rId2"/>
          <a:srcRect/>
          <a:stretch>
            <a:fillRect/>
          </a:stretch>
        </p:blipFill>
        <p:spPr>
          <a:xfrm>
            <a:off x="6975917" y="2701714"/>
            <a:ext cx="4336165" cy="5245361"/>
          </a:xfrm>
          <a:prstGeom prst="rect">
            <a:avLst/>
          </a:prstGeom>
        </p:spPr>
      </p:pic>
      <p:sp>
        <p:nvSpPr>
          <p:cNvPr id="4" name="TextBox 4"/>
          <p:cNvSpPr txBox="1"/>
          <p:nvPr/>
        </p:nvSpPr>
        <p:spPr>
          <a:xfrm>
            <a:off x="1028700" y="425874"/>
            <a:ext cx="16230600" cy="2275840"/>
          </a:xfrm>
          <a:prstGeom prst="rect">
            <a:avLst/>
          </a:prstGeom>
        </p:spPr>
        <p:txBody>
          <a:bodyPr lIns="0" tIns="0" rIns="0" bIns="0" rtlCol="0" anchor="t">
            <a:spAutoFit/>
          </a:bodyPr>
          <a:lstStyle/>
          <a:p>
            <a:pPr algn="ctr">
              <a:lnSpc>
                <a:spcPts val="17269"/>
              </a:lnSpc>
            </a:pPr>
            <a:r>
              <a:rPr lang="en-US" sz="15699">
                <a:solidFill>
                  <a:srgbClr val="202B59"/>
                </a:solidFill>
                <a:latin typeface="Bobby Jones"/>
              </a:rPr>
              <a:t>EVENT MANAGEMENT</a:t>
            </a:r>
          </a:p>
        </p:txBody>
      </p:sp>
      <p:sp>
        <p:nvSpPr>
          <p:cNvPr id="5" name="TextBox 5"/>
          <p:cNvSpPr txBox="1"/>
          <p:nvPr/>
        </p:nvSpPr>
        <p:spPr>
          <a:xfrm>
            <a:off x="1360437" y="8891835"/>
            <a:ext cx="155671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E1CFF"/>
                </a:solidFill>
                <a:latin typeface="Public Sans Bold"/>
              </a:rPr>
              <a:t>THE BUSINESS OF SPORTS &amp; ENTERTAINMENT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018116" y="3086100"/>
            <a:ext cx="6251768" cy="4114800"/>
          </a:xfrm>
          <a:prstGeom prst="rect">
            <a:avLst/>
          </a:prstGeom>
        </p:spPr>
      </p:pic>
      <p:grpSp>
        <p:nvGrpSpPr>
          <p:cNvPr id="8" name="Group 8"/>
          <p:cNvGrpSpPr/>
          <p:nvPr/>
        </p:nvGrpSpPr>
        <p:grpSpPr>
          <a:xfrm>
            <a:off x="529524" y="4233639"/>
            <a:ext cx="5162904" cy="4939048"/>
            <a:chOff x="0" y="0"/>
            <a:chExt cx="6883872" cy="6585398"/>
          </a:xfrm>
        </p:grpSpPr>
        <p:sp>
          <p:nvSpPr>
            <p:cNvPr id="9" name="TextBox 9"/>
            <p:cNvSpPr txBox="1"/>
            <p:nvPr/>
          </p:nvSpPr>
          <p:spPr>
            <a:xfrm>
              <a:off x="0" y="95250"/>
              <a:ext cx="6883872"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109</a:t>
              </a:r>
            </a:p>
          </p:txBody>
        </p:sp>
        <p:sp>
          <p:nvSpPr>
            <p:cNvPr id="10" name="TextBox 10"/>
            <p:cNvSpPr txBox="1"/>
            <p:nvPr/>
          </p:nvSpPr>
          <p:spPr>
            <a:xfrm>
              <a:off x="0" y="3325731"/>
              <a:ext cx="6883872" cy="32596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109 sets of medals will be awarded, seven more than there were at PyeongChang 2018.</a:t>
              </a:r>
            </a:p>
          </p:txBody>
        </p:sp>
      </p:grpSp>
      <p:grpSp>
        <p:nvGrpSpPr>
          <p:cNvPr id="11" name="Group 11"/>
          <p:cNvGrpSpPr/>
          <p:nvPr/>
        </p:nvGrpSpPr>
        <p:grpSpPr>
          <a:xfrm>
            <a:off x="12595572" y="-104040"/>
            <a:ext cx="5049455" cy="9272923"/>
            <a:chOff x="0" y="0"/>
            <a:chExt cx="6732606" cy="12363898"/>
          </a:xfrm>
        </p:grpSpPr>
        <p:sp>
          <p:nvSpPr>
            <p:cNvPr id="12" name="TextBox 12"/>
            <p:cNvSpPr txBox="1"/>
            <p:nvPr/>
          </p:nvSpPr>
          <p:spPr>
            <a:xfrm>
              <a:off x="0" y="95250"/>
              <a:ext cx="6732606"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13</a:t>
              </a:r>
            </a:p>
          </p:txBody>
        </p:sp>
        <p:sp>
          <p:nvSpPr>
            <p:cNvPr id="13" name="TextBox 13"/>
            <p:cNvSpPr txBox="1"/>
            <p:nvPr/>
          </p:nvSpPr>
          <p:spPr>
            <a:xfrm>
              <a:off x="0" y="3316206"/>
              <a:ext cx="6732606" cy="9047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In total, 13 venues, split between the zones of Beijing, Zhangjiakou and Yanqing, will be used the Games. One new venue, the National Speed Skating Oval, was built in Beijing, and existing venues are being renovated for the Games.</a:t>
              </a:r>
            </a:p>
          </p:txBody>
        </p:sp>
      </p:gr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768942" y="2337336"/>
            <a:ext cx="4750115" cy="4750115"/>
          </a:xfrm>
          <a:prstGeom prst="rect">
            <a:avLst/>
          </a:prstGeom>
        </p:spPr>
      </p:pic>
      <p:grpSp>
        <p:nvGrpSpPr>
          <p:cNvPr id="8" name="Group 8"/>
          <p:cNvGrpSpPr/>
          <p:nvPr/>
        </p:nvGrpSpPr>
        <p:grpSpPr>
          <a:xfrm>
            <a:off x="512145" y="0"/>
            <a:ext cx="5392860" cy="8653798"/>
            <a:chOff x="0" y="0"/>
            <a:chExt cx="7190480" cy="11538398"/>
          </a:xfrm>
        </p:grpSpPr>
        <p:sp>
          <p:nvSpPr>
            <p:cNvPr id="9" name="TextBox 9"/>
            <p:cNvSpPr txBox="1"/>
            <p:nvPr/>
          </p:nvSpPr>
          <p:spPr>
            <a:xfrm>
              <a:off x="0" y="95250"/>
              <a:ext cx="719048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71</a:t>
              </a:r>
            </a:p>
          </p:txBody>
        </p:sp>
        <p:sp>
          <p:nvSpPr>
            <p:cNvPr id="10" name="TextBox 10"/>
            <p:cNvSpPr txBox="1"/>
            <p:nvPr/>
          </p:nvSpPr>
          <p:spPr>
            <a:xfrm>
              <a:off x="0" y="3325731"/>
              <a:ext cx="7190480" cy="82126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Beijing 2022 organizers reported 71 new cases of COVID-19 over the weekend leading up to the Winter Games, bringing the total to almost 250 cases linked to the Beijing Olympics as just days ahead of the Opening Ceremonies</a:t>
              </a:r>
            </a:p>
          </p:txBody>
        </p:sp>
      </p:grpSp>
      <p:grpSp>
        <p:nvGrpSpPr>
          <p:cNvPr id="11" name="Group 11"/>
          <p:cNvGrpSpPr/>
          <p:nvPr/>
        </p:nvGrpSpPr>
        <p:grpSpPr>
          <a:xfrm>
            <a:off x="12466773" y="1223627"/>
            <a:ext cx="5230973" cy="8034673"/>
            <a:chOff x="0" y="0"/>
            <a:chExt cx="6974631" cy="10712898"/>
          </a:xfrm>
        </p:grpSpPr>
        <p:sp>
          <p:nvSpPr>
            <p:cNvPr id="12" name="TextBox 12"/>
            <p:cNvSpPr txBox="1"/>
            <p:nvPr/>
          </p:nvSpPr>
          <p:spPr>
            <a:xfrm>
              <a:off x="0" y="95250"/>
              <a:ext cx="6974631"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750K</a:t>
              </a:r>
            </a:p>
          </p:txBody>
        </p:sp>
        <p:sp>
          <p:nvSpPr>
            <p:cNvPr id="13" name="TextBox 13"/>
            <p:cNvSpPr txBox="1"/>
            <p:nvPr/>
          </p:nvSpPr>
          <p:spPr>
            <a:xfrm>
              <a:off x="0" y="3316206"/>
              <a:ext cx="6974631" cy="7396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According to data provided by the local organizing committee, nearly 750,000 tests had been administered with the Games' goal of zero cases inside the "closed loop" (the Beijing Games version of a "bubble")</a:t>
              </a: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t="45877" r="66"/>
          <a:stretch>
            <a:fillRect/>
          </a:stretch>
        </p:blipFill>
        <p:spPr>
          <a:xfrm>
            <a:off x="6373989" y="3614514"/>
            <a:ext cx="5540022" cy="3204680"/>
          </a:xfrm>
          <a:prstGeom prst="rect">
            <a:avLst/>
          </a:prstGeom>
        </p:spPr>
      </p:pic>
      <p:grpSp>
        <p:nvGrpSpPr>
          <p:cNvPr id="8" name="Group 8"/>
          <p:cNvGrpSpPr/>
          <p:nvPr/>
        </p:nvGrpSpPr>
        <p:grpSpPr>
          <a:xfrm>
            <a:off x="656024" y="1447576"/>
            <a:ext cx="4922272" cy="8034673"/>
            <a:chOff x="0" y="0"/>
            <a:chExt cx="6563030" cy="10712898"/>
          </a:xfrm>
        </p:grpSpPr>
        <p:sp>
          <p:nvSpPr>
            <p:cNvPr id="9" name="TextBox 9"/>
            <p:cNvSpPr txBox="1"/>
            <p:nvPr/>
          </p:nvSpPr>
          <p:spPr>
            <a:xfrm>
              <a:off x="0" y="95250"/>
              <a:ext cx="656303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19,000</a:t>
              </a:r>
            </a:p>
          </p:txBody>
        </p:sp>
        <p:sp>
          <p:nvSpPr>
            <p:cNvPr id="10" name="TextBox 10"/>
            <p:cNvSpPr txBox="1"/>
            <p:nvPr/>
          </p:nvSpPr>
          <p:spPr>
            <a:xfrm>
              <a:off x="0" y="3325731"/>
              <a:ext cx="6563030" cy="7387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About 19,000 volunteers will help out in various roles during the 2022 Beijing Olympic Winter Games, each required to complete a four-stage training program in preparation</a:t>
              </a:r>
            </a:p>
          </p:txBody>
        </p:sp>
      </p:grpSp>
      <p:grpSp>
        <p:nvGrpSpPr>
          <p:cNvPr id="11" name="Group 11"/>
          <p:cNvGrpSpPr/>
          <p:nvPr/>
        </p:nvGrpSpPr>
        <p:grpSpPr>
          <a:xfrm>
            <a:off x="12595572" y="201719"/>
            <a:ext cx="5367112" cy="8653798"/>
            <a:chOff x="0" y="0"/>
            <a:chExt cx="7156150" cy="11538398"/>
          </a:xfrm>
        </p:grpSpPr>
        <p:sp>
          <p:nvSpPr>
            <p:cNvPr id="12" name="TextBox 12"/>
            <p:cNvSpPr txBox="1"/>
            <p:nvPr/>
          </p:nvSpPr>
          <p:spPr>
            <a:xfrm>
              <a:off x="0" y="95250"/>
              <a:ext cx="7156150"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1M</a:t>
              </a:r>
            </a:p>
          </p:txBody>
        </p:sp>
        <p:sp>
          <p:nvSpPr>
            <p:cNvPr id="13" name="TextBox 13"/>
            <p:cNvSpPr txBox="1"/>
            <p:nvPr/>
          </p:nvSpPr>
          <p:spPr>
            <a:xfrm>
              <a:off x="0" y="3316206"/>
              <a:ext cx="7156150" cy="8222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Over 1 million people submitted applications for volunteer positions at the Beijing 2022 Olympic and Paralympic Winter Games.  Among the successful candidates, the youngest volunteer is 19 years old and the eldest 63.</a:t>
              </a: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srcRect/>
          <a:stretch>
            <a:fillRect/>
          </a:stretch>
        </p:blipFill>
        <p:spPr>
          <a:xfrm>
            <a:off x="7135869" y="181166"/>
            <a:ext cx="4065432" cy="9806066"/>
          </a:xfrm>
          <a:prstGeom prst="rect">
            <a:avLst/>
          </a:prstGeom>
        </p:spPr>
      </p:pic>
      <p:grpSp>
        <p:nvGrpSpPr>
          <p:cNvPr id="8" name="Group 8"/>
          <p:cNvGrpSpPr/>
          <p:nvPr/>
        </p:nvGrpSpPr>
        <p:grpSpPr>
          <a:xfrm>
            <a:off x="575369" y="3924076"/>
            <a:ext cx="5322969" cy="5558173"/>
            <a:chOff x="0" y="0"/>
            <a:chExt cx="7097292" cy="7410898"/>
          </a:xfrm>
        </p:grpSpPr>
        <p:sp>
          <p:nvSpPr>
            <p:cNvPr id="9" name="TextBox 9"/>
            <p:cNvSpPr txBox="1"/>
            <p:nvPr/>
          </p:nvSpPr>
          <p:spPr>
            <a:xfrm>
              <a:off x="0" y="95250"/>
              <a:ext cx="7097292"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100%</a:t>
              </a:r>
            </a:p>
          </p:txBody>
        </p:sp>
        <p:sp>
          <p:nvSpPr>
            <p:cNvPr id="10" name="TextBox 10"/>
            <p:cNvSpPr txBox="1"/>
            <p:nvPr/>
          </p:nvSpPr>
          <p:spPr>
            <a:xfrm>
              <a:off x="0" y="3325731"/>
              <a:ext cx="7097292" cy="4085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This year’s games in Beijing will be the first Olympic Games where 100% of the snow will be made artificially </a:t>
              </a:r>
            </a:p>
          </p:txBody>
        </p:sp>
      </p:grpSp>
      <p:grpSp>
        <p:nvGrpSpPr>
          <p:cNvPr id="11" name="Group 11"/>
          <p:cNvGrpSpPr/>
          <p:nvPr/>
        </p:nvGrpSpPr>
        <p:grpSpPr>
          <a:xfrm>
            <a:off x="12604655" y="1028700"/>
            <a:ext cx="5072144" cy="7415548"/>
            <a:chOff x="0" y="0"/>
            <a:chExt cx="6762859" cy="9887398"/>
          </a:xfrm>
        </p:grpSpPr>
        <p:sp>
          <p:nvSpPr>
            <p:cNvPr id="12" name="TextBox 12"/>
            <p:cNvSpPr txBox="1"/>
            <p:nvPr/>
          </p:nvSpPr>
          <p:spPr>
            <a:xfrm>
              <a:off x="0" y="95250"/>
              <a:ext cx="6762859"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1.2M</a:t>
              </a:r>
            </a:p>
          </p:txBody>
        </p:sp>
        <p:sp>
          <p:nvSpPr>
            <p:cNvPr id="13" name="TextBox 13"/>
            <p:cNvSpPr txBox="1"/>
            <p:nvPr/>
          </p:nvSpPr>
          <p:spPr>
            <a:xfrm>
              <a:off x="0" y="3316206"/>
              <a:ext cx="6762859" cy="6571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It will require an estimated 49 million gallons of water, 130 fan-operated snow generators and 300 snowmaking guns to create the 1.2 million cubic meters of snow</a:t>
              </a: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txBody>
          <a:bodyPr/>
          <a:lstStyle/>
          <a:p>
            <a:endParaRPr lang="en-US"/>
          </a:p>
        </p:txBody>
      </p:sp>
      <p:sp>
        <p:nvSpPr>
          <p:cNvPr id="3" name="TextBox 3"/>
          <p:cNvSpPr txBox="1"/>
          <p:nvPr/>
        </p:nvSpPr>
        <p:spPr>
          <a:xfrm>
            <a:off x="2018036" y="336657"/>
            <a:ext cx="14251928" cy="2463800"/>
          </a:xfrm>
          <a:prstGeom prst="rect">
            <a:avLst/>
          </a:prstGeom>
        </p:spPr>
        <p:txBody>
          <a:bodyPr lIns="0" tIns="0" rIns="0" bIns="0" rtlCol="0" anchor="t">
            <a:spAutoFit/>
          </a:bodyPr>
          <a:lstStyle/>
          <a:p>
            <a:pPr algn="ctr">
              <a:lnSpc>
                <a:spcPts val="18699"/>
              </a:lnSpc>
            </a:pPr>
            <a:r>
              <a:rPr lang="en-US" sz="16999">
                <a:solidFill>
                  <a:srgbClr val="202B59"/>
                </a:solidFill>
                <a:latin typeface="Bobby Jones"/>
              </a:rPr>
              <a:t>SUSTAINABILITY</a:t>
            </a:r>
          </a:p>
        </p:txBody>
      </p:sp>
      <p:pic>
        <p:nvPicPr>
          <p:cNvPr id="5" name="Picture 5"/>
          <p:cNvPicPr>
            <a:picLocks noChangeAspect="1"/>
          </p:cNvPicPr>
          <p:nvPr/>
        </p:nvPicPr>
        <p:blipFill>
          <a:blip r:embed="rId2"/>
          <a:srcRect/>
          <a:stretch>
            <a:fillRect/>
          </a:stretch>
        </p:blipFill>
        <p:spPr>
          <a:xfrm>
            <a:off x="6975917" y="2701714"/>
            <a:ext cx="4336165" cy="5245361"/>
          </a:xfrm>
          <a:prstGeom prst="rect">
            <a:avLst/>
          </a:prstGeom>
        </p:spPr>
      </p:pic>
      <p:sp>
        <p:nvSpPr>
          <p:cNvPr id="6" name="TextBox 5">
            <a:extLst>
              <a:ext uri="{FF2B5EF4-FFF2-40B4-BE49-F238E27FC236}">
                <a16:creationId xmlns:a16="http://schemas.microsoft.com/office/drawing/2014/main" id="{CD9CEA8B-BDCD-4F39-B065-5F3F2A85BDAC}"/>
              </a:ext>
            </a:extLst>
          </p:cNvPr>
          <p:cNvSpPr txBox="1"/>
          <p:nvPr/>
        </p:nvSpPr>
        <p:spPr>
          <a:xfrm>
            <a:off x="1360437" y="8891835"/>
            <a:ext cx="155671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E1CFF"/>
                </a:solidFill>
                <a:latin typeface="Public Sans Bold"/>
              </a:rPr>
              <a:t>THE BUSINESS OF SPORTS &amp; ENTERTAINMENT</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044661" y="1339722"/>
            <a:ext cx="6198678" cy="8776889"/>
          </a:xfrm>
          <a:prstGeom prst="rect">
            <a:avLst/>
          </a:prstGeom>
        </p:spPr>
      </p:pic>
      <p:grpSp>
        <p:nvGrpSpPr>
          <p:cNvPr id="8" name="Group 8"/>
          <p:cNvGrpSpPr/>
          <p:nvPr/>
        </p:nvGrpSpPr>
        <p:grpSpPr>
          <a:xfrm>
            <a:off x="636814" y="2461877"/>
            <a:ext cx="4641038" cy="6796423"/>
            <a:chOff x="0" y="0"/>
            <a:chExt cx="6188050" cy="9061898"/>
          </a:xfrm>
        </p:grpSpPr>
        <p:sp>
          <p:nvSpPr>
            <p:cNvPr id="9" name="TextBox 9"/>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3</a:t>
              </a:r>
            </a:p>
          </p:txBody>
        </p:sp>
        <p:sp>
          <p:nvSpPr>
            <p:cNvPr id="10" name="TextBox 10"/>
            <p:cNvSpPr txBox="1"/>
            <p:nvPr/>
          </p:nvSpPr>
          <p:spPr>
            <a:xfrm>
              <a:off x="0" y="3325731"/>
              <a:ext cx="6188050" cy="5736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The top 3 finishers in each event will stand on podiums constructed from recyclable and environmentally friendly materials </a:t>
              </a:r>
            </a:p>
          </p:txBody>
        </p:sp>
      </p:grpSp>
      <p:grpSp>
        <p:nvGrpSpPr>
          <p:cNvPr id="11" name="Group 11"/>
          <p:cNvGrpSpPr/>
          <p:nvPr/>
        </p:nvGrpSpPr>
        <p:grpSpPr>
          <a:xfrm>
            <a:off x="12618262" y="1320681"/>
            <a:ext cx="5072144" cy="5558173"/>
            <a:chOff x="0" y="0"/>
            <a:chExt cx="6762859" cy="7410898"/>
          </a:xfrm>
        </p:grpSpPr>
        <p:sp>
          <p:nvSpPr>
            <p:cNvPr id="12" name="TextBox 12"/>
            <p:cNvSpPr txBox="1"/>
            <p:nvPr/>
          </p:nvSpPr>
          <p:spPr>
            <a:xfrm>
              <a:off x="0" y="95250"/>
              <a:ext cx="6762859"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100%</a:t>
              </a:r>
            </a:p>
          </p:txBody>
        </p:sp>
        <p:sp>
          <p:nvSpPr>
            <p:cNvPr id="13" name="TextBox 13"/>
            <p:cNvSpPr txBox="1"/>
            <p:nvPr/>
          </p:nvSpPr>
          <p:spPr>
            <a:xfrm>
              <a:off x="0" y="3316206"/>
              <a:ext cx="6762859" cy="4094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All Olympic venues at  the 2022 Games in Beijing will be powered by 100 percent renewable energy</a:t>
              </a: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132344" y="9329576"/>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049121" y="1342572"/>
            <a:ext cx="5323327" cy="7915728"/>
          </a:xfrm>
          <a:prstGeom prst="rect">
            <a:avLst/>
          </a:prstGeom>
        </p:spPr>
      </p:pic>
      <p:grpSp>
        <p:nvGrpSpPr>
          <p:cNvPr id="8" name="Group 8"/>
          <p:cNvGrpSpPr/>
          <p:nvPr/>
        </p:nvGrpSpPr>
        <p:grpSpPr>
          <a:xfrm>
            <a:off x="276878" y="646486"/>
            <a:ext cx="5253992" cy="8034673"/>
            <a:chOff x="0" y="0"/>
            <a:chExt cx="7005323" cy="10712898"/>
          </a:xfrm>
        </p:grpSpPr>
        <p:sp>
          <p:nvSpPr>
            <p:cNvPr id="9" name="TextBox 9"/>
            <p:cNvSpPr txBox="1"/>
            <p:nvPr/>
          </p:nvSpPr>
          <p:spPr>
            <a:xfrm>
              <a:off x="0" y="95250"/>
              <a:ext cx="7005323"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1,807 </a:t>
              </a:r>
            </a:p>
          </p:txBody>
        </p:sp>
        <p:sp>
          <p:nvSpPr>
            <p:cNvPr id="10" name="TextBox 10"/>
            <p:cNvSpPr txBox="1"/>
            <p:nvPr/>
          </p:nvSpPr>
          <p:spPr>
            <a:xfrm>
              <a:off x="0" y="3325731"/>
              <a:ext cx="7005323" cy="7387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The Beijing Games aim will use clean energy vehicles for transportation, including 370 pure electric vehicles, nearly 500 natural gas-fueled vehicles,  and 1,807 hybrid vehicles</a:t>
              </a:r>
            </a:p>
          </p:txBody>
        </p:sp>
      </p:grpSp>
      <p:grpSp>
        <p:nvGrpSpPr>
          <p:cNvPr id="11" name="Group 11"/>
          <p:cNvGrpSpPr/>
          <p:nvPr/>
        </p:nvGrpSpPr>
        <p:grpSpPr>
          <a:xfrm>
            <a:off x="12376940" y="1608429"/>
            <a:ext cx="5437532" cy="8034673"/>
            <a:chOff x="0" y="0"/>
            <a:chExt cx="7250042" cy="10712898"/>
          </a:xfrm>
        </p:grpSpPr>
        <p:sp>
          <p:nvSpPr>
            <p:cNvPr id="12" name="TextBox 12"/>
            <p:cNvSpPr txBox="1"/>
            <p:nvPr/>
          </p:nvSpPr>
          <p:spPr>
            <a:xfrm>
              <a:off x="0" y="95250"/>
              <a:ext cx="7250042"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600</a:t>
              </a:r>
            </a:p>
          </p:txBody>
        </p:sp>
        <p:sp>
          <p:nvSpPr>
            <p:cNvPr id="13" name="TextBox 13"/>
            <p:cNvSpPr txBox="1"/>
            <p:nvPr/>
          </p:nvSpPr>
          <p:spPr>
            <a:xfrm>
              <a:off x="0" y="3316206"/>
              <a:ext cx="7250042" cy="7396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Beijing 2022 is also prioritizing plant and wildlife conservation. Nighttime construction was controlled to decrease light pollution, over 600 artificial nests were set up for birds, and tree removal was limited. </a:t>
              </a:r>
            </a:p>
          </p:txBody>
        </p:sp>
      </p:gr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a:off x="0" y="0"/>
            <a:ext cx="4266275" cy="10287000"/>
          </a:xfrm>
          <a:prstGeom prst="rect">
            <a:avLst/>
          </a:prstGeom>
          <a:solidFill>
            <a:srgbClr val="FFFFFF"/>
          </a:solidFill>
        </p:spPr>
        <p:txBody>
          <a:bodyPr/>
          <a:lstStyle/>
          <a:p>
            <a:endParaRPr lang="en-US"/>
          </a:p>
        </p:txBody>
      </p:sp>
      <p:sp>
        <p:nvSpPr>
          <p:cNvPr id="3" name="TextBox 3"/>
          <p:cNvSpPr txBox="1"/>
          <p:nvPr/>
        </p:nvSpPr>
        <p:spPr>
          <a:xfrm>
            <a:off x="8117835" y="2026316"/>
            <a:ext cx="9436432" cy="5956300"/>
          </a:xfrm>
          <a:prstGeom prst="rect">
            <a:avLst/>
          </a:prstGeom>
        </p:spPr>
        <p:txBody>
          <a:bodyPr lIns="0" tIns="0" rIns="0" bIns="0" rtlCol="0" anchor="t">
            <a:spAutoFit/>
          </a:bodyPr>
          <a:lstStyle/>
          <a:p>
            <a:pPr>
              <a:lnSpc>
                <a:spcPts val="9350"/>
              </a:lnSpc>
            </a:pPr>
            <a:r>
              <a:rPr lang="en-US" sz="8500">
                <a:solidFill>
                  <a:srgbClr val="FFFFFF"/>
                </a:solidFill>
                <a:latin typeface="Bobby Jones"/>
              </a:rPr>
              <a:t>WHAT CAN THE 2022 WINTER GAMES TEACH US ABOUT SPORTS AND ENTERTAINMENT MARKETING?</a:t>
            </a:r>
          </a:p>
        </p:txBody>
      </p:sp>
      <p:sp>
        <p:nvSpPr>
          <p:cNvPr id="4" name="TextBox 4"/>
          <p:cNvSpPr txBox="1"/>
          <p:nvPr/>
        </p:nvSpPr>
        <p:spPr>
          <a:xfrm>
            <a:off x="13545849"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5" name="Picture 5"/>
          <p:cNvPicPr>
            <a:picLocks noChangeAspect="1"/>
          </p:cNvPicPr>
          <p:nvPr/>
        </p:nvPicPr>
        <p:blipFill>
          <a:blip r:embed="rId2"/>
          <a:srcRect/>
          <a:stretch>
            <a:fillRect/>
          </a:stretch>
        </p:blipFill>
        <p:spPr>
          <a:xfrm>
            <a:off x="14072292" y="9643102"/>
            <a:ext cx="470533" cy="496199"/>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218124"/>
            <a:ext cx="8879453" cy="9921176"/>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txBody>
          <a:bodyPr/>
          <a:lstStyle/>
          <a:p>
            <a:endParaRPr lang="en-US"/>
          </a:p>
        </p:txBody>
      </p:sp>
      <p:sp>
        <p:nvSpPr>
          <p:cNvPr id="3" name="TextBox 3"/>
          <p:cNvSpPr txBox="1"/>
          <p:nvPr/>
        </p:nvSpPr>
        <p:spPr>
          <a:xfrm>
            <a:off x="1394066" y="336657"/>
            <a:ext cx="15499869" cy="2463800"/>
          </a:xfrm>
          <a:prstGeom prst="rect">
            <a:avLst/>
          </a:prstGeom>
        </p:spPr>
        <p:txBody>
          <a:bodyPr lIns="0" tIns="0" rIns="0" bIns="0" rtlCol="0" anchor="t">
            <a:spAutoFit/>
          </a:bodyPr>
          <a:lstStyle/>
          <a:p>
            <a:pPr algn="ctr">
              <a:lnSpc>
                <a:spcPts val="18699"/>
              </a:lnSpc>
            </a:pPr>
            <a:r>
              <a:rPr lang="en-US" sz="16999">
                <a:solidFill>
                  <a:srgbClr val="202B59"/>
                </a:solidFill>
                <a:latin typeface="Bobby Jones"/>
              </a:rPr>
              <a:t>SPONSORSHIP</a:t>
            </a:r>
          </a:p>
        </p:txBody>
      </p:sp>
      <p:pic>
        <p:nvPicPr>
          <p:cNvPr id="5" name="Picture 5"/>
          <p:cNvPicPr>
            <a:picLocks noChangeAspect="1"/>
          </p:cNvPicPr>
          <p:nvPr/>
        </p:nvPicPr>
        <p:blipFill>
          <a:blip r:embed="rId2"/>
          <a:srcRect/>
          <a:stretch>
            <a:fillRect/>
          </a:stretch>
        </p:blipFill>
        <p:spPr>
          <a:xfrm>
            <a:off x="6975917" y="2701714"/>
            <a:ext cx="4336165" cy="5245361"/>
          </a:xfrm>
          <a:prstGeom prst="rect">
            <a:avLst/>
          </a:prstGeom>
        </p:spPr>
      </p:pic>
      <p:sp>
        <p:nvSpPr>
          <p:cNvPr id="6" name="TextBox 5">
            <a:extLst>
              <a:ext uri="{FF2B5EF4-FFF2-40B4-BE49-F238E27FC236}">
                <a16:creationId xmlns:a16="http://schemas.microsoft.com/office/drawing/2014/main" id="{2C1417E5-5A71-4DD0-92EA-818937FD95A6}"/>
              </a:ext>
            </a:extLst>
          </p:cNvPr>
          <p:cNvSpPr txBox="1"/>
          <p:nvPr/>
        </p:nvSpPr>
        <p:spPr>
          <a:xfrm>
            <a:off x="1360437" y="8891835"/>
            <a:ext cx="155671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E1CFF"/>
                </a:solidFill>
                <a:latin typeface="Public Sans Bold"/>
              </a:rPr>
              <a:t>THE BUSINESS OF SPORTS &amp; ENTERTAINMENT</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srcRect/>
          <a:stretch>
            <a:fillRect/>
          </a:stretch>
        </p:blipFill>
        <p:spPr>
          <a:xfrm>
            <a:off x="6752708" y="2442140"/>
            <a:ext cx="4782584" cy="4782584"/>
          </a:xfrm>
          <a:prstGeom prst="rect">
            <a:avLst/>
          </a:prstGeom>
        </p:spPr>
      </p:pic>
      <p:grpSp>
        <p:nvGrpSpPr>
          <p:cNvPr id="8" name="Group 8"/>
          <p:cNvGrpSpPr/>
          <p:nvPr/>
        </p:nvGrpSpPr>
        <p:grpSpPr>
          <a:xfrm>
            <a:off x="512145" y="506533"/>
            <a:ext cx="5483619" cy="8653798"/>
            <a:chOff x="0" y="0"/>
            <a:chExt cx="7311492" cy="11538398"/>
          </a:xfrm>
        </p:grpSpPr>
        <p:sp>
          <p:nvSpPr>
            <p:cNvPr id="9" name="TextBox 9"/>
            <p:cNvSpPr txBox="1"/>
            <p:nvPr/>
          </p:nvSpPr>
          <p:spPr>
            <a:xfrm>
              <a:off x="0" y="95250"/>
              <a:ext cx="7311492"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13</a:t>
              </a:r>
            </a:p>
          </p:txBody>
        </p:sp>
        <p:sp>
          <p:nvSpPr>
            <p:cNvPr id="10" name="TextBox 10"/>
            <p:cNvSpPr txBox="1"/>
            <p:nvPr/>
          </p:nvSpPr>
          <p:spPr>
            <a:xfrm>
              <a:off x="0" y="3325731"/>
              <a:ext cx="7311492" cy="82126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The Beijing Games will feature 13 official "Worldwide" Olympic corporate partners, the most expensive sponsorship tier (the Tokyo Summer Games held last summer boasted a record 14 worldwide corporate partners) </a:t>
              </a:r>
            </a:p>
          </p:txBody>
        </p:sp>
      </p:grpSp>
      <p:grpSp>
        <p:nvGrpSpPr>
          <p:cNvPr id="11" name="Group 11"/>
          <p:cNvGrpSpPr/>
          <p:nvPr/>
        </p:nvGrpSpPr>
        <p:grpSpPr>
          <a:xfrm>
            <a:off x="11787495" y="4301773"/>
            <a:ext cx="6228591" cy="4939048"/>
            <a:chOff x="0" y="0"/>
            <a:chExt cx="8304788" cy="6585398"/>
          </a:xfrm>
        </p:grpSpPr>
        <p:sp>
          <p:nvSpPr>
            <p:cNvPr id="12" name="TextBox 12"/>
            <p:cNvSpPr txBox="1"/>
            <p:nvPr/>
          </p:nvSpPr>
          <p:spPr>
            <a:xfrm>
              <a:off x="0" y="95250"/>
              <a:ext cx="8304788"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2032</a:t>
              </a:r>
            </a:p>
          </p:txBody>
        </p:sp>
        <p:sp>
          <p:nvSpPr>
            <p:cNvPr id="13" name="TextBox 13"/>
            <p:cNvSpPr txBox="1"/>
            <p:nvPr/>
          </p:nvSpPr>
          <p:spPr>
            <a:xfrm>
              <a:off x="0" y="3316206"/>
              <a:ext cx="8304788" cy="3269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Many Beijing 2022 sponsors have contracts that run through the 2028 and 2032 Olympic Games</a:t>
              </a:r>
            </a:p>
          </p:txBody>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srcRect/>
          <a:stretch>
            <a:fillRect/>
          </a:stretch>
        </p:blipFill>
        <p:spPr>
          <a:xfrm>
            <a:off x="6705565" y="1936715"/>
            <a:ext cx="4876870" cy="6137645"/>
          </a:xfrm>
          <a:prstGeom prst="rect">
            <a:avLst/>
          </a:prstGeom>
        </p:spPr>
      </p:pic>
      <p:grpSp>
        <p:nvGrpSpPr>
          <p:cNvPr id="8" name="Group 8"/>
          <p:cNvGrpSpPr/>
          <p:nvPr/>
        </p:nvGrpSpPr>
        <p:grpSpPr>
          <a:xfrm>
            <a:off x="325315" y="3072088"/>
            <a:ext cx="5367112" cy="6796423"/>
            <a:chOff x="0" y="0"/>
            <a:chExt cx="7156150" cy="9061898"/>
          </a:xfrm>
        </p:grpSpPr>
        <p:sp>
          <p:nvSpPr>
            <p:cNvPr id="9" name="TextBox 9"/>
            <p:cNvSpPr txBox="1"/>
            <p:nvPr/>
          </p:nvSpPr>
          <p:spPr>
            <a:xfrm>
              <a:off x="0" y="95250"/>
              <a:ext cx="715615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$200M</a:t>
              </a:r>
            </a:p>
          </p:txBody>
        </p:sp>
        <p:sp>
          <p:nvSpPr>
            <p:cNvPr id="10" name="TextBox 10"/>
            <p:cNvSpPr txBox="1"/>
            <p:nvPr/>
          </p:nvSpPr>
          <p:spPr>
            <a:xfrm>
              <a:off x="0" y="3325731"/>
              <a:ext cx="7156150" cy="5736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Basic, four-year sponsorship packages begin at around $200 million, but that price point is expected to increase for the 2024 and 2028 Summer Games</a:t>
              </a:r>
            </a:p>
          </p:txBody>
        </p:sp>
      </p:grpSp>
      <p:grpSp>
        <p:nvGrpSpPr>
          <p:cNvPr id="11" name="Group 11"/>
          <p:cNvGrpSpPr/>
          <p:nvPr/>
        </p:nvGrpSpPr>
        <p:grpSpPr>
          <a:xfrm>
            <a:off x="12663642" y="293002"/>
            <a:ext cx="4913316" cy="6177298"/>
            <a:chOff x="0" y="0"/>
            <a:chExt cx="6551088" cy="8236398"/>
          </a:xfrm>
        </p:grpSpPr>
        <p:sp>
          <p:nvSpPr>
            <p:cNvPr id="12" name="TextBox 12"/>
            <p:cNvSpPr txBox="1"/>
            <p:nvPr/>
          </p:nvSpPr>
          <p:spPr>
            <a:xfrm>
              <a:off x="0" y="95250"/>
              <a:ext cx="6551088"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$835M</a:t>
              </a:r>
            </a:p>
          </p:txBody>
        </p:sp>
        <p:sp>
          <p:nvSpPr>
            <p:cNvPr id="13" name="TextBox 13"/>
            <p:cNvSpPr txBox="1"/>
            <p:nvPr/>
          </p:nvSpPr>
          <p:spPr>
            <a:xfrm>
              <a:off x="0" y="3316206"/>
              <a:ext cx="6551088" cy="4920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One report suggested that Toyota committed $835 million for an  Olympic Games sponsorship deal from 2017 through ‘24</a:t>
              </a: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7112619" y="7663322"/>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873050" y="1028700"/>
            <a:ext cx="8213630" cy="8634565"/>
          </a:xfrm>
          <a:prstGeom prst="rect">
            <a:avLst/>
          </a:prstGeom>
        </p:spPr>
      </p:pic>
      <p:grpSp>
        <p:nvGrpSpPr>
          <p:cNvPr id="8" name="Group 8"/>
          <p:cNvGrpSpPr/>
          <p:nvPr/>
        </p:nvGrpSpPr>
        <p:grpSpPr>
          <a:xfrm>
            <a:off x="276878" y="0"/>
            <a:ext cx="5727507" cy="9892048"/>
            <a:chOff x="0" y="0"/>
            <a:chExt cx="7636676" cy="13189398"/>
          </a:xfrm>
        </p:grpSpPr>
        <p:sp>
          <p:nvSpPr>
            <p:cNvPr id="9" name="TextBox 9"/>
            <p:cNvSpPr txBox="1"/>
            <p:nvPr/>
          </p:nvSpPr>
          <p:spPr>
            <a:xfrm>
              <a:off x="0" y="95250"/>
              <a:ext cx="7636676"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$400M</a:t>
              </a:r>
            </a:p>
          </p:txBody>
        </p:sp>
        <p:sp>
          <p:nvSpPr>
            <p:cNvPr id="10" name="TextBox 10"/>
            <p:cNvSpPr txBox="1"/>
            <p:nvPr/>
          </p:nvSpPr>
          <p:spPr>
            <a:xfrm>
              <a:off x="0" y="3325731"/>
              <a:ext cx="7636676" cy="9863667"/>
            </a:xfrm>
            <a:prstGeom prst="rect">
              <a:avLst/>
            </a:prstGeom>
          </p:spPr>
          <p:txBody>
            <a:bodyPr lIns="0" tIns="0" rIns="0" bIns="0" rtlCol="0" anchor="t">
              <a:spAutoFit/>
            </a:bodyPr>
            <a:lstStyle/>
            <a:p>
              <a:pPr algn="ctr">
                <a:lnSpc>
                  <a:spcPts val="4899"/>
                </a:lnSpc>
              </a:pPr>
              <a:r>
                <a:rPr lang="en-US" sz="3499" spc="-35">
                  <a:solidFill>
                    <a:srgbClr val="FFFFFF"/>
                  </a:solidFill>
                  <a:latin typeface="Public Sans"/>
                </a:rPr>
                <a:t>Skims, the underwear brand founded by Kim Kardashian, is the official official underwear, loungewear and pajamas for female members of Team USA.  Last year, the company reported an increase in sales of 90% to $275 million. This year it projects sales to reach $400 million.</a:t>
              </a:r>
            </a:p>
            <a:p>
              <a:pPr algn="ctr">
                <a:lnSpc>
                  <a:spcPts val="4899"/>
                </a:lnSpc>
              </a:pPr>
              <a:endParaRPr lang="en-US" sz="3499" spc="-35">
                <a:solidFill>
                  <a:srgbClr val="FFFFFF"/>
                </a:solidFill>
                <a:latin typeface="Public Sans"/>
              </a:endParaRPr>
            </a:p>
          </p:txBody>
        </p:sp>
      </p:grpSp>
      <p:grpSp>
        <p:nvGrpSpPr>
          <p:cNvPr id="11" name="Group 11"/>
          <p:cNvGrpSpPr/>
          <p:nvPr/>
        </p:nvGrpSpPr>
        <p:grpSpPr>
          <a:xfrm>
            <a:off x="12868516" y="1728115"/>
            <a:ext cx="4973212" cy="6177298"/>
            <a:chOff x="0" y="0"/>
            <a:chExt cx="6630949" cy="8236398"/>
          </a:xfrm>
        </p:grpSpPr>
        <p:sp>
          <p:nvSpPr>
            <p:cNvPr id="12" name="TextBox 12"/>
            <p:cNvSpPr txBox="1"/>
            <p:nvPr/>
          </p:nvSpPr>
          <p:spPr>
            <a:xfrm>
              <a:off x="0" y="95250"/>
              <a:ext cx="6630949"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$1B</a:t>
              </a:r>
            </a:p>
          </p:txBody>
        </p:sp>
        <p:sp>
          <p:nvSpPr>
            <p:cNvPr id="13" name="TextBox 13"/>
            <p:cNvSpPr txBox="1"/>
            <p:nvPr/>
          </p:nvSpPr>
          <p:spPr>
            <a:xfrm>
              <a:off x="0" y="3316206"/>
              <a:ext cx="6630949" cy="4920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Collectively, the top 13 Olympic sponsors have contracts with the International Olympic Committee that add up to more than $1 billion.</a:t>
              </a:r>
            </a:p>
          </p:txBody>
        </p:sp>
      </p:gr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txBody>
          <a:bodyPr/>
          <a:lstStyle/>
          <a:p>
            <a:endParaRPr lang="en-US"/>
          </a:p>
        </p:txBody>
      </p:sp>
      <p:sp>
        <p:nvSpPr>
          <p:cNvPr id="3" name="TextBox 3"/>
          <p:cNvSpPr txBox="1"/>
          <p:nvPr/>
        </p:nvSpPr>
        <p:spPr>
          <a:xfrm>
            <a:off x="1394066" y="431907"/>
            <a:ext cx="15499869" cy="2254250"/>
          </a:xfrm>
          <a:prstGeom prst="rect">
            <a:avLst/>
          </a:prstGeom>
        </p:spPr>
        <p:txBody>
          <a:bodyPr lIns="0" tIns="0" rIns="0" bIns="0" rtlCol="0" anchor="t">
            <a:spAutoFit/>
          </a:bodyPr>
          <a:lstStyle/>
          <a:p>
            <a:pPr algn="ctr">
              <a:lnSpc>
                <a:spcPts val="17049"/>
              </a:lnSpc>
            </a:pPr>
            <a:r>
              <a:rPr lang="en-US" sz="15499">
                <a:solidFill>
                  <a:srgbClr val="202B59"/>
                </a:solidFill>
                <a:latin typeface="Bobby Jones"/>
              </a:rPr>
              <a:t>BROADCASTING</a:t>
            </a:r>
          </a:p>
        </p:txBody>
      </p:sp>
      <p:pic>
        <p:nvPicPr>
          <p:cNvPr id="5" name="Picture 5"/>
          <p:cNvPicPr>
            <a:picLocks noChangeAspect="1"/>
          </p:cNvPicPr>
          <p:nvPr/>
        </p:nvPicPr>
        <p:blipFill>
          <a:blip r:embed="rId2"/>
          <a:srcRect/>
          <a:stretch>
            <a:fillRect/>
          </a:stretch>
        </p:blipFill>
        <p:spPr>
          <a:xfrm>
            <a:off x="6975917" y="2701714"/>
            <a:ext cx="4336165" cy="5245361"/>
          </a:xfrm>
          <a:prstGeom prst="rect">
            <a:avLst/>
          </a:prstGeom>
        </p:spPr>
      </p:pic>
      <p:sp>
        <p:nvSpPr>
          <p:cNvPr id="6" name="TextBox 5">
            <a:extLst>
              <a:ext uri="{FF2B5EF4-FFF2-40B4-BE49-F238E27FC236}">
                <a16:creationId xmlns:a16="http://schemas.microsoft.com/office/drawing/2014/main" id="{A2C3457D-F4D2-4FE9-8716-8A9267F97346}"/>
              </a:ext>
            </a:extLst>
          </p:cNvPr>
          <p:cNvSpPr txBox="1"/>
          <p:nvPr/>
        </p:nvSpPr>
        <p:spPr>
          <a:xfrm>
            <a:off x="1360437" y="8891835"/>
            <a:ext cx="155671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E1CFF"/>
                </a:solidFill>
                <a:latin typeface="Public Sans Bold"/>
              </a:rPr>
              <a:t>THE BUSINESS OF SPORTS &amp; ENTERTAINMENT</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23541" y="82948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srcRect l="18695" r="20565"/>
          <a:stretch>
            <a:fillRect/>
          </a:stretch>
        </p:blipFill>
        <p:spPr>
          <a:xfrm>
            <a:off x="6743183" y="2598472"/>
            <a:ext cx="4801633" cy="4469921"/>
          </a:xfrm>
          <a:prstGeom prst="rect">
            <a:avLst/>
          </a:prstGeom>
        </p:spPr>
      </p:pic>
      <p:grpSp>
        <p:nvGrpSpPr>
          <p:cNvPr id="8" name="Group 8"/>
          <p:cNvGrpSpPr/>
          <p:nvPr/>
        </p:nvGrpSpPr>
        <p:grpSpPr>
          <a:xfrm>
            <a:off x="747411" y="1028700"/>
            <a:ext cx="4998299" cy="5558173"/>
            <a:chOff x="0" y="0"/>
            <a:chExt cx="6664398" cy="7410898"/>
          </a:xfrm>
        </p:grpSpPr>
        <p:sp>
          <p:nvSpPr>
            <p:cNvPr id="9" name="TextBox 9"/>
            <p:cNvSpPr txBox="1"/>
            <p:nvPr/>
          </p:nvSpPr>
          <p:spPr>
            <a:xfrm>
              <a:off x="0" y="95250"/>
              <a:ext cx="6664398"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$7.65B</a:t>
              </a:r>
            </a:p>
          </p:txBody>
        </p:sp>
        <p:sp>
          <p:nvSpPr>
            <p:cNvPr id="10" name="TextBox 10"/>
            <p:cNvSpPr txBox="1"/>
            <p:nvPr/>
          </p:nvSpPr>
          <p:spPr>
            <a:xfrm>
              <a:off x="0" y="3325731"/>
              <a:ext cx="6664398" cy="4085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NBCUniversal paid $7.75 for the broadcast rights to the Summer and Winter Olympic Games through 2032.</a:t>
              </a:r>
            </a:p>
          </p:txBody>
        </p:sp>
      </p:grpSp>
      <p:grpSp>
        <p:nvGrpSpPr>
          <p:cNvPr id="11" name="Group 11"/>
          <p:cNvGrpSpPr/>
          <p:nvPr/>
        </p:nvGrpSpPr>
        <p:grpSpPr>
          <a:xfrm>
            <a:off x="11928477" y="2461877"/>
            <a:ext cx="5901634" cy="7415548"/>
            <a:chOff x="0" y="0"/>
            <a:chExt cx="7868846" cy="9887398"/>
          </a:xfrm>
        </p:grpSpPr>
        <p:sp>
          <p:nvSpPr>
            <p:cNvPr id="12" name="TextBox 12"/>
            <p:cNvSpPr txBox="1"/>
            <p:nvPr/>
          </p:nvSpPr>
          <p:spPr>
            <a:xfrm>
              <a:off x="0" y="95250"/>
              <a:ext cx="7868846"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100</a:t>
              </a:r>
            </a:p>
          </p:txBody>
        </p:sp>
        <p:sp>
          <p:nvSpPr>
            <p:cNvPr id="13" name="TextBox 13"/>
            <p:cNvSpPr txBox="1"/>
            <p:nvPr/>
          </p:nvSpPr>
          <p:spPr>
            <a:xfrm>
              <a:off x="0" y="3316206"/>
              <a:ext cx="7868846" cy="6571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NBC has about 100 advertisers signed up for the games. Returning advertisers are reportedly spending slightly more than they did four years ago during the PyeongChang Winter Games.</a:t>
              </a: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1163142" y="727735"/>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49789" y="2655652"/>
            <a:ext cx="5788422" cy="4681387"/>
          </a:xfrm>
          <a:prstGeom prst="rect">
            <a:avLst/>
          </a:prstGeom>
        </p:spPr>
      </p:pic>
      <p:grpSp>
        <p:nvGrpSpPr>
          <p:cNvPr id="8" name="Group 8"/>
          <p:cNvGrpSpPr/>
          <p:nvPr/>
        </p:nvGrpSpPr>
        <p:grpSpPr>
          <a:xfrm>
            <a:off x="1028700" y="1585739"/>
            <a:ext cx="4368760" cy="8034673"/>
            <a:chOff x="0" y="0"/>
            <a:chExt cx="5825013" cy="10712898"/>
          </a:xfrm>
        </p:grpSpPr>
        <p:sp>
          <p:nvSpPr>
            <p:cNvPr id="9" name="TextBox 9"/>
            <p:cNvSpPr txBox="1"/>
            <p:nvPr/>
          </p:nvSpPr>
          <p:spPr>
            <a:xfrm>
              <a:off x="0" y="95250"/>
              <a:ext cx="5825013"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40</a:t>
              </a:r>
            </a:p>
          </p:txBody>
        </p:sp>
        <p:sp>
          <p:nvSpPr>
            <p:cNvPr id="10" name="TextBox 10"/>
            <p:cNvSpPr txBox="1"/>
            <p:nvPr/>
          </p:nvSpPr>
          <p:spPr>
            <a:xfrm>
              <a:off x="0" y="3325731"/>
              <a:ext cx="5825013" cy="7387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Of the brands scheduled to air commercials during Beijing 2022 broadcasts, nearly 40 of them will be advertising during the Winter Games for the first time</a:t>
              </a:r>
            </a:p>
          </p:txBody>
        </p:sp>
      </p:grpSp>
      <p:grpSp>
        <p:nvGrpSpPr>
          <p:cNvPr id="11" name="Group 11"/>
          <p:cNvGrpSpPr/>
          <p:nvPr/>
        </p:nvGrpSpPr>
        <p:grpSpPr>
          <a:xfrm>
            <a:off x="12981299" y="619125"/>
            <a:ext cx="4913316" cy="5558173"/>
            <a:chOff x="0" y="0"/>
            <a:chExt cx="6551088" cy="7410898"/>
          </a:xfrm>
        </p:grpSpPr>
        <p:sp>
          <p:nvSpPr>
            <p:cNvPr id="12" name="TextBox 12"/>
            <p:cNvSpPr txBox="1"/>
            <p:nvPr/>
          </p:nvSpPr>
          <p:spPr>
            <a:xfrm>
              <a:off x="0" y="95250"/>
              <a:ext cx="6551088"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10%+</a:t>
              </a:r>
            </a:p>
          </p:txBody>
        </p:sp>
        <p:sp>
          <p:nvSpPr>
            <p:cNvPr id="13" name="TextBox 13"/>
            <p:cNvSpPr txBox="1"/>
            <p:nvPr/>
          </p:nvSpPr>
          <p:spPr>
            <a:xfrm>
              <a:off x="0" y="3316206"/>
              <a:ext cx="6551088" cy="4094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According to NBCUniversal, digital advertising revenue is up double digits for the Beijing Winter Games</a:t>
              </a: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845433" y="8151526"/>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grpSp>
        <p:nvGrpSpPr>
          <p:cNvPr id="7" name="Group 7"/>
          <p:cNvGrpSpPr/>
          <p:nvPr/>
        </p:nvGrpSpPr>
        <p:grpSpPr>
          <a:xfrm>
            <a:off x="276878" y="294939"/>
            <a:ext cx="6010041" cy="8653798"/>
            <a:chOff x="0" y="0"/>
            <a:chExt cx="8013389" cy="11538398"/>
          </a:xfrm>
        </p:grpSpPr>
        <p:sp>
          <p:nvSpPr>
            <p:cNvPr id="8" name="TextBox 8"/>
            <p:cNvSpPr txBox="1"/>
            <p:nvPr/>
          </p:nvSpPr>
          <p:spPr>
            <a:xfrm>
              <a:off x="0" y="95250"/>
              <a:ext cx="8013389"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740M</a:t>
              </a:r>
            </a:p>
          </p:txBody>
        </p:sp>
        <p:sp>
          <p:nvSpPr>
            <p:cNvPr id="9" name="TextBox 9"/>
            <p:cNvSpPr txBox="1"/>
            <p:nvPr/>
          </p:nvSpPr>
          <p:spPr>
            <a:xfrm>
              <a:off x="0" y="3325731"/>
              <a:ext cx="8013389" cy="82126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An Olympic record 739.4 million viewers in China saw at least one minute of the Opening Ceremony coverage in 2008.  Beijing 2008 was the first truly digital Games with at least some events being broadcast on internet and mobile platforms for the first time.</a:t>
              </a:r>
            </a:p>
          </p:txBody>
        </p:sp>
      </p:grpSp>
      <p:grpSp>
        <p:nvGrpSpPr>
          <p:cNvPr id="10" name="Group 10"/>
          <p:cNvGrpSpPr/>
          <p:nvPr/>
        </p:nvGrpSpPr>
        <p:grpSpPr>
          <a:xfrm>
            <a:off x="12335864" y="3713903"/>
            <a:ext cx="5343688" cy="6177298"/>
            <a:chOff x="0" y="0"/>
            <a:chExt cx="7124917" cy="8236398"/>
          </a:xfrm>
        </p:grpSpPr>
        <p:sp>
          <p:nvSpPr>
            <p:cNvPr id="11" name="TextBox 11"/>
            <p:cNvSpPr txBox="1"/>
            <p:nvPr/>
          </p:nvSpPr>
          <p:spPr>
            <a:xfrm>
              <a:off x="0" y="95250"/>
              <a:ext cx="7124917"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$1.3M</a:t>
              </a:r>
            </a:p>
          </p:txBody>
        </p:sp>
        <p:sp>
          <p:nvSpPr>
            <p:cNvPr id="12" name="TextBox 12"/>
            <p:cNvSpPr txBox="1"/>
            <p:nvPr/>
          </p:nvSpPr>
          <p:spPr>
            <a:xfrm>
              <a:off x="0" y="3316206"/>
              <a:ext cx="7124917" cy="4920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The average cost for a 30-second primetime TV advertisement for the Tokyo Olympics last summer was an estimated $1.3 million.</a:t>
              </a:r>
            </a:p>
          </p:txBody>
        </p:sp>
      </p:grpSp>
      <p:pic>
        <p:nvPicPr>
          <p:cNvPr id="13" name="Picture 13"/>
          <p:cNvPicPr>
            <a:picLocks noChangeAspect="1"/>
          </p:cNvPicPr>
          <p:nvPr/>
        </p:nvPicPr>
        <p:blipFill>
          <a:blip r:embed="rId7"/>
          <a:srcRect l="18695" r="20565"/>
          <a:stretch>
            <a:fillRect/>
          </a:stretch>
        </p:blipFill>
        <p:spPr>
          <a:xfrm>
            <a:off x="7065075" y="2908539"/>
            <a:ext cx="4801633" cy="4469921"/>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1163142" y="727735"/>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249789" y="2655652"/>
            <a:ext cx="5788422" cy="4681387"/>
          </a:xfrm>
          <a:prstGeom prst="rect">
            <a:avLst/>
          </a:prstGeom>
        </p:spPr>
      </p:pic>
      <p:grpSp>
        <p:nvGrpSpPr>
          <p:cNvPr id="8" name="Group 8"/>
          <p:cNvGrpSpPr/>
          <p:nvPr/>
        </p:nvGrpSpPr>
        <p:grpSpPr>
          <a:xfrm>
            <a:off x="749727" y="2655652"/>
            <a:ext cx="4368760" cy="7415548"/>
            <a:chOff x="0" y="0"/>
            <a:chExt cx="5825013" cy="9887398"/>
          </a:xfrm>
        </p:grpSpPr>
        <p:sp>
          <p:nvSpPr>
            <p:cNvPr id="9" name="TextBox 9"/>
            <p:cNvSpPr txBox="1"/>
            <p:nvPr/>
          </p:nvSpPr>
          <p:spPr>
            <a:xfrm>
              <a:off x="0" y="95250"/>
              <a:ext cx="5825013"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2,800</a:t>
              </a:r>
            </a:p>
          </p:txBody>
        </p:sp>
        <p:sp>
          <p:nvSpPr>
            <p:cNvPr id="10" name="TextBox 10"/>
            <p:cNvSpPr txBox="1"/>
            <p:nvPr/>
          </p:nvSpPr>
          <p:spPr>
            <a:xfrm>
              <a:off x="0" y="3325731"/>
              <a:ext cx="5825013" cy="65616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NBCUniversal will present a Winter Olympics-record 2,800+ hours of coverage across its platforms at the Beijing Games</a:t>
              </a:r>
            </a:p>
          </p:txBody>
        </p:sp>
      </p:grpSp>
      <p:grpSp>
        <p:nvGrpSpPr>
          <p:cNvPr id="11" name="Group 11"/>
          <p:cNvGrpSpPr/>
          <p:nvPr/>
        </p:nvGrpSpPr>
        <p:grpSpPr>
          <a:xfrm>
            <a:off x="12981299" y="666650"/>
            <a:ext cx="4913316" cy="7415548"/>
            <a:chOff x="0" y="0"/>
            <a:chExt cx="6551088" cy="9887398"/>
          </a:xfrm>
        </p:grpSpPr>
        <p:sp>
          <p:nvSpPr>
            <p:cNvPr id="12" name="TextBox 12"/>
            <p:cNvSpPr txBox="1"/>
            <p:nvPr/>
          </p:nvSpPr>
          <p:spPr>
            <a:xfrm>
              <a:off x="0" y="95250"/>
              <a:ext cx="6551088"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46%</a:t>
              </a:r>
            </a:p>
          </p:txBody>
        </p:sp>
        <p:sp>
          <p:nvSpPr>
            <p:cNvPr id="13" name="TextBox 13"/>
            <p:cNvSpPr txBox="1"/>
            <p:nvPr/>
          </p:nvSpPr>
          <p:spPr>
            <a:xfrm>
              <a:off x="0" y="3316206"/>
              <a:ext cx="6551088" cy="6571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A recent poll found that 46% of Americans support the diplomatic boycott of the Beijing Winter Olympics, potentially impacting viewership numbers</a:t>
              </a:r>
            </a:p>
            <a:p>
              <a:pPr algn="ctr">
                <a:lnSpc>
                  <a:spcPts val="4900"/>
                </a:lnSpc>
              </a:pPr>
              <a:endParaRPr lang="en-US" sz="3500">
                <a:solidFill>
                  <a:srgbClr val="000000"/>
                </a:solidFill>
                <a:latin typeface="Public Sans"/>
              </a:endParaRPr>
            </a:p>
          </p:txBody>
        </p:sp>
      </p:gr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txBody>
          <a:bodyPr/>
          <a:lstStyle/>
          <a:p>
            <a:endParaRPr lang="en-US"/>
          </a:p>
        </p:txBody>
      </p:sp>
      <p:sp>
        <p:nvSpPr>
          <p:cNvPr id="3" name="TextBox 3"/>
          <p:cNvSpPr txBox="1"/>
          <p:nvPr/>
        </p:nvSpPr>
        <p:spPr>
          <a:xfrm>
            <a:off x="1394066" y="336657"/>
            <a:ext cx="15499869" cy="2463800"/>
          </a:xfrm>
          <a:prstGeom prst="rect">
            <a:avLst/>
          </a:prstGeom>
        </p:spPr>
        <p:txBody>
          <a:bodyPr lIns="0" tIns="0" rIns="0" bIns="0" rtlCol="0" anchor="t">
            <a:spAutoFit/>
          </a:bodyPr>
          <a:lstStyle/>
          <a:p>
            <a:pPr algn="ctr">
              <a:lnSpc>
                <a:spcPts val="18699"/>
              </a:lnSpc>
            </a:pPr>
            <a:r>
              <a:rPr lang="en-US" sz="16999">
                <a:solidFill>
                  <a:srgbClr val="202B59"/>
                </a:solidFill>
                <a:latin typeface="Bobby Jones"/>
              </a:rPr>
              <a:t>ECONOMICS</a:t>
            </a:r>
          </a:p>
        </p:txBody>
      </p:sp>
      <p:pic>
        <p:nvPicPr>
          <p:cNvPr id="5" name="Picture 5"/>
          <p:cNvPicPr>
            <a:picLocks noChangeAspect="1"/>
          </p:cNvPicPr>
          <p:nvPr/>
        </p:nvPicPr>
        <p:blipFill>
          <a:blip r:embed="rId2"/>
          <a:srcRect/>
          <a:stretch>
            <a:fillRect/>
          </a:stretch>
        </p:blipFill>
        <p:spPr>
          <a:xfrm>
            <a:off x="6975917" y="2701714"/>
            <a:ext cx="4336165" cy="5245361"/>
          </a:xfrm>
          <a:prstGeom prst="rect">
            <a:avLst/>
          </a:prstGeom>
        </p:spPr>
      </p:pic>
      <p:sp>
        <p:nvSpPr>
          <p:cNvPr id="6" name="TextBox 5">
            <a:extLst>
              <a:ext uri="{FF2B5EF4-FFF2-40B4-BE49-F238E27FC236}">
                <a16:creationId xmlns:a16="http://schemas.microsoft.com/office/drawing/2014/main" id="{7EE697DE-2252-4456-B0F6-03C043F6860E}"/>
              </a:ext>
            </a:extLst>
          </p:cNvPr>
          <p:cNvSpPr txBox="1"/>
          <p:nvPr/>
        </p:nvSpPr>
        <p:spPr>
          <a:xfrm>
            <a:off x="1360437" y="8891835"/>
            <a:ext cx="155671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E1CFF"/>
                </a:solidFill>
                <a:latin typeface="Public Sans Bold"/>
              </a:rPr>
              <a:t>THE BUSINESS OF SPORTS &amp; ENTERTAINMENT</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a:off x="0" y="0"/>
            <a:ext cx="4266275" cy="10287000"/>
          </a:xfrm>
          <a:prstGeom prst="rect">
            <a:avLst/>
          </a:prstGeom>
          <a:solidFill>
            <a:srgbClr val="FFFFFF"/>
          </a:solidFill>
        </p:spPr>
        <p:txBody>
          <a:bodyPr/>
          <a:lstStyle/>
          <a:p>
            <a:endParaRPr lang="en-US"/>
          </a:p>
        </p:txBody>
      </p:sp>
      <p:sp>
        <p:nvSpPr>
          <p:cNvPr id="3" name="TextBox 3"/>
          <p:cNvSpPr txBox="1"/>
          <p:nvPr/>
        </p:nvSpPr>
        <p:spPr>
          <a:xfrm>
            <a:off x="13523159"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4" name="Picture 4"/>
          <p:cNvPicPr>
            <a:picLocks noChangeAspect="1"/>
          </p:cNvPicPr>
          <p:nvPr/>
        </p:nvPicPr>
        <p:blipFill>
          <a:blip r:embed="rId2"/>
          <a:srcRect/>
          <a:stretch>
            <a:fillRect/>
          </a:stretch>
        </p:blipFill>
        <p:spPr>
          <a:xfrm>
            <a:off x="14049602" y="9643102"/>
            <a:ext cx="470533" cy="496199"/>
          </a:xfrm>
          <a:prstGeom prst="rect">
            <a:avLst/>
          </a:prstGeom>
        </p:spPr>
      </p:pic>
      <p:pic>
        <p:nvPicPr>
          <p:cNvPr id="5" name="Picture 5"/>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1475" y="0"/>
            <a:ext cx="10139301" cy="10139301"/>
          </a:xfrm>
          <a:prstGeom prst="rect">
            <a:avLst/>
          </a:prstGeom>
        </p:spPr>
      </p:pic>
      <p:sp>
        <p:nvSpPr>
          <p:cNvPr id="6" name="TextBox 6"/>
          <p:cNvSpPr txBox="1"/>
          <p:nvPr/>
        </p:nvSpPr>
        <p:spPr>
          <a:xfrm>
            <a:off x="8083593" y="1085850"/>
            <a:ext cx="9063968" cy="6027291"/>
          </a:xfrm>
          <a:prstGeom prst="rect">
            <a:avLst/>
          </a:prstGeom>
        </p:spPr>
        <p:txBody>
          <a:bodyPr lIns="0" tIns="0" rIns="0" bIns="0" rtlCol="0" anchor="t">
            <a:spAutoFit/>
          </a:bodyPr>
          <a:lstStyle/>
          <a:p>
            <a:pPr>
              <a:lnSpc>
                <a:spcPts val="9350"/>
              </a:lnSpc>
            </a:pPr>
            <a:r>
              <a:rPr lang="en-US" sz="8500" dirty="0">
                <a:solidFill>
                  <a:srgbClr val="FFFFFF"/>
                </a:solidFill>
                <a:latin typeface="Bobby Jones"/>
              </a:rPr>
              <a:t>DURING THE BEIJING GAMES, YOU WILL SEE HUNDREDS OF EXAMPLES OF TOPICS discussed in class!</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grpSp>
        <p:nvGrpSpPr>
          <p:cNvPr id="7" name="Group 7"/>
          <p:cNvGrpSpPr/>
          <p:nvPr/>
        </p:nvGrpSpPr>
        <p:grpSpPr>
          <a:xfrm>
            <a:off x="276878" y="0"/>
            <a:ext cx="5392860" cy="9272923"/>
            <a:chOff x="0" y="0"/>
            <a:chExt cx="7190480" cy="12363898"/>
          </a:xfrm>
        </p:grpSpPr>
        <p:sp>
          <p:nvSpPr>
            <p:cNvPr id="8" name="TextBox 8"/>
            <p:cNvSpPr txBox="1"/>
            <p:nvPr/>
          </p:nvSpPr>
          <p:spPr>
            <a:xfrm>
              <a:off x="0" y="95250"/>
              <a:ext cx="719048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$3.9B</a:t>
              </a:r>
            </a:p>
          </p:txBody>
        </p:sp>
        <p:sp>
          <p:nvSpPr>
            <p:cNvPr id="9" name="TextBox 9"/>
            <p:cNvSpPr txBox="1"/>
            <p:nvPr/>
          </p:nvSpPr>
          <p:spPr>
            <a:xfrm>
              <a:off x="0" y="3325731"/>
              <a:ext cx="7190480" cy="9038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It was reported by Chinese officials that the Winter Games would be the least expensive Olympics event to host in the last two decades with a price tag of $3.9 billion (compare that to the $42 billion Beijing spent on the 2008 Summer Games) </a:t>
              </a:r>
            </a:p>
          </p:txBody>
        </p:sp>
      </p:grpSp>
      <p:grpSp>
        <p:nvGrpSpPr>
          <p:cNvPr id="10" name="Group 10"/>
          <p:cNvGrpSpPr/>
          <p:nvPr/>
        </p:nvGrpSpPr>
        <p:grpSpPr>
          <a:xfrm>
            <a:off x="12626284" y="1008537"/>
            <a:ext cx="5230973" cy="8653798"/>
            <a:chOff x="0" y="0"/>
            <a:chExt cx="6974631" cy="11538398"/>
          </a:xfrm>
        </p:grpSpPr>
        <p:sp>
          <p:nvSpPr>
            <p:cNvPr id="11" name="TextBox 11"/>
            <p:cNvSpPr txBox="1"/>
            <p:nvPr/>
          </p:nvSpPr>
          <p:spPr>
            <a:xfrm>
              <a:off x="0" y="95250"/>
              <a:ext cx="6974631"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$38.5B</a:t>
              </a:r>
            </a:p>
          </p:txBody>
        </p:sp>
        <p:sp>
          <p:nvSpPr>
            <p:cNvPr id="12" name="TextBox 12"/>
            <p:cNvSpPr txBox="1"/>
            <p:nvPr/>
          </p:nvSpPr>
          <p:spPr>
            <a:xfrm>
              <a:off x="0" y="3316206"/>
              <a:ext cx="6974631" cy="8222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However, several independent reports suggest the Games would cost significantly more than that, with Business Insider suggesting the actual sum is in excess of $38.5 billion, 10 times the official budget.</a:t>
              </a:r>
            </a:p>
          </p:txBody>
        </p:sp>
      </p:grpSp>
      <p:pic>
        <p:nvPicPr>
          <p:cNvPr id="13" name="Picture 13"/>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114604" y="2114104"/>
            <a:ext cx="6058791" cy="6058791"/>
          </a:xfrm>
          <a:prstGeom prst="rect">
            <a:avLst/>
          </a:prstGeo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543864" y="2616422"/>
            <a:ext cx="5200273" cy="5361106"/>
          </a:xfrm>
          <a:prstGeom prst="rect">
            <a:avLst/>
          </a:prstGeom>
        </p:spPr>
      </p:pic>
      <p:grpSp>
        <p:nvGrpSpPr>
          <p:cNvPr id="8" name="Group 8"/>
          <p:cNvGrpSpPr/>
          <p:nvPr/>
        </p:nvGrpSpPr>
        <p:grpSpPr>
          <a:xfrm>
            <a:off x="541706" y="476867"/>
            <a:ext cx="5140214" cy="9272923"/>
            <a:chOff x="0" y="0"/>
            <a:chExt cx="6853619" cy="12363898"/>
          </a:xfrm>
        </p:grpSpPr>
        <p:sp>
          <p:nvSpPr>
            <p:cNvPr id="9" name="TextBox 9"/>
            <p:cNvSpPr txBox="1"/>
            <p:nvPr/>
          </p:nvSpPr>
          <p:spPr>
            <a:xfrm>
              <a:off x="0" y="95250"/>
              <a:ext cx="6853619"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$423M</a:t>
              </a:r>
            </a:p>
          </p:txBody>
        </p:sp>
        <p:sp>
          <p:nvSpPr>
            <p:cNvPr id="10" name="TextBox 10"/>
            <p:cNvSpPr txBox="1"/>
            <p:nvPr/>
          </p:nvSpPr>
          <p:spPr>
            <a:xfrm>
              <a:off x="0" y="3325731"/>
              <a:ext cx="6853619" cy="9038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Beijing National Stadium (known as the "Bird's Nest"), the 80,000 seat stadium that will host the Opening and Closing Ceremonies, was constructed when the city hosted the 2008 Summer Games at a cost of $423 million</a:t>
              </a:r>
            </a:p>
          </p:txBody>
        </p:sp>
      </p:grpSp>
      <p:grpSp>
        <p:nvGrpSpPr>
          <p:cNvPr id="11" name="Group 11"/>
          <p:cNvGrpSpPr/>
          <p:nvPr/>
        </p:nvGrpSpPr>
        <p:grpSpPr>
          <a:xfrm>
            <a:off x="12731711" y="553885"/>
            <a:ext cx="5162904" cy="7415548"/>
            <a:chOff x="0" y="0"/>
            <a:chExt cx="6883872" cy="9887398"/>
          </a:xfrm>
        </p:grpSpPr>
        <p:sp>
          <p:nvSpPr>
            <p:cNvPr id="12" name="TextBox 12"/>
            <p:cNvSpPr txBox="1"/>
            <p:nvPr/>
          </p:nvSpPr>
          <p:spPr>
            <a:xfrm>
              <a:off x="0" y="95250"/>
              <a:ext cx="6883872"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2.5M</a:t>
              </a:r>
            </a:p>
          </p:txBody>
        </p:sp>
        <p:sp>
          <p:nvSpPr>
            <p:cNvPr id="13" name="TextBox 13"/>
            <p:cNvSpPr txBox="1"/>
            <p:nvPr/>
          </p:nvSpPr>
          <p:spPr>
            <a:xfrm>
              <a:off x="0" y="3316206"/>
              <a:ext cx="6883872" cy="6571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An economic impact study prior to the 2008 Summer Games suggested 600,000 foreign visitors and 2.5 million domestic Chinese tourists would visit Beijing for the event</a:t>
              </a: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txBody>
          <a:bodyPr/>
          <a:lstStyle/>
          <a:p>
            <a:endParaRPr lang="en-US"/>
          </a:p>
        </p:txBody>
      </p:sp>
      <p:sp>
        <p:nvSpPr>
          <p:cNvPr id="3" name="TextBox 3"/>
          <p:cNvSpPr txBox="1"/>
          <p:nvPr/>
        </p:nvSpPr>
        <p:spPr>
          <a:xfrm>
            <a:off x="1394066" y="577957"/>
            <a:ext cx="15499869" cy="1952625"/>
          </a:xfrm>
          <a:prstGeom prst="rect">
            <a:avLst/>
          </a:prstGeom>
        </p:spPr>
        <p:txBody>
          <a:bodyPr lIns="0" tIns="0" rIns="0" bIns="0" rtlCol="0" anchor="t">
            <a:spAutoFit/>
          </a:bodyPr>
          <a:lstStyle/>
          <a:p>
            <a:pPr algn="ctr">
              <a:lnSpc>
                <a:spcPts val="14849"/>
              </a:lnSpc>
            </a:pPr>
            <a:r>
              <a:rPr lang="en-US" sz="13499">
                <a:solidFill>
                  <a:srgbClr val="202B59"/>
                </a:solidFill>
                <a:latin typeface="Bobby Jones"/>
              </a:rPr>
              <a:t>TICKETS &amp; HOSPITALITY</a:t>
            </a:r>
          </a:p>
        </p:txBody>
      </p:sp>
      <p:pic>
        <p:nvPicPr>
          <p:cNvPr id="5" name="Picture 5"/>
          <p:cNvPicPr>
            <a:picLocks noChangeAspect="1"/>
          </p:cNvPicPr>
          <p:nvPr/>
        </p:nvPicPr>
        <p:blipFill>
          <a:blip r:embed="rId2"/>
          <a:srcRect/>
          <a:stretch>
            <a:fillRect/>
          </a:stretch>
        </p:blipFill>
        <p:spPr>
          <a:xfrm>
            <a:off x="6975917" y="2701714"/>
            <a:ext cx="4336165" cy="5245361"/>
          </a:xfrm>
          <a:prstGeom prst="rect">
            <a:avLst/>
          </a:prstGeom>
        </p:spPr>
      </p:pic>
      <p:sp>
        <p:nvSpPr>
          <p:cNvPr id="6" name="TextBox 5">
            <a:extLst>
              <a:ext uri="{FF2B5EF4-FFF2-40B4-BE49-F238E27FC236}">
                <a16:creationId xmlns:a16="http://schemas.microsoft.com/office/drawing/2014/main" id="{225A9A3E-9E50-4028-94FE-92B627570323}"/>
              </a:ext>
            </a:extLst>
          </p:cNvPr>
          <p:cNvSpPr txBox="1"/>
          <p:nvPr/>
        </p:nvSpPr>
        <p:spPr>
          <a:xfrm>
            <a:off x="1360437" y="8891835"/>
            <a:ext cx="155671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E1CFF"/>
                </a:solidFill>
                <a:latin typeface="Public Sans Bold"/>
              </a:rPr>
              <a:t>THE BUSINESS OF SPORTS &amp; ENTERTAINMENT</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434975" y="1089785"/>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5561729" y="8450306"/>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6359225" y="1899480"/>
            <a:ext cx="5569550" cy="7106283"/>
          </a:xfrm>
          <a:prstGeom prst="rect">
            <a:avLst/>
          </a:prstGeom>
        </p:spPr>
      </p:pic>
      <p:pic>
        <p:nvPicPr>
          <p:cNvPr id="8" name="Picture 8"/>
          <p:cNvPicPr>
            <a:picLocks noChangeAspect="1"/>
          </p:cNvPicPr>
          <p:nvPr/>
        </p:nvPicPr>
        <p:blipFill>
          <a:blip r:embed="rId9"/>
          <a:srcRect r="86115"/>
          <a:stretch>
            <a:fillRect/>
          </a:stretch>
        </p:blipFill>
        <p:spPr>
          <a:xfrm rot="-447118">
            <a:off x="7910495" y="6394570"/>
            <a:ext cx="229793" cy="763364"/>
          </a:xfrm>
          <a:prstGeom prst="rect">
            <a:avLst/>
          </a:prstGeom>
        </p:spPr>
      </p:pic>
      <p:pic>
        <p:nvPicPr>
          <p:cNvPr id="9" name="Picture 9"/>
          <p:cNvPicPr>
            <a:picLocks noChangeAspect="1"/>
          </p:cNvPicPr>
          <p:nvPr/>
        </p:nvPicPr>
        <p:blipFill>
          <a:blip r:embed="rId10"/>
          <a:srcRect/>
          <a:stretch>
            <a:fillRect/>
          </a:stretch>
        </p:blipFill>
        <p:spPr>
          <a:xfrm>
            <a:off x="9390779" y="5399999"/>
            <a:ext cx="1462880" cy="1769613"/>
          </a:xfrm>
          <a:prstGeom prst="rect">
            <a:avLst/>
          </a:prstGeom>
        </p:spPr>
      </p:pic>
      <p:pic>
        <p:nvPicPr>
          <p:cNvPr id="10" name="Picture 10"/>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9083904" y="3395221"/>
            <a:ext cx="2076630" cy="1993565"/>
          </a:xfrm>
          <a:prstGeom prst="rect">
            <a:avLst/>
          </a:prstGeom>
        </p:spPr>
      </p:pic>
      <p:pic>
        <p:nvPicPr>
          <p:cNvPr id="11" name="Picture 11"/>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r="63664"/>
          <a:stretch>
            <a:fillRect/>
          </a:stretch>
        </p:blipFill>
        <p:spPr>
          <a:xfrm>
            <a:off x="7261419" y="3054812"/>
            <a:ext cx="848055" cy="2333974"/>
          </a:xfrm>
          <a:prstGeom prst="rect">
            <a:avLst/>
          </a:prstGeom>
        </p:spPr>
      </p:pic>
      <p:grpSp>
        <p:nvGrpSpPr>
          <p:cNvPr id="12" name="Group 12"/>
          <p:cNvGrpSpPr/>
          <p:nvPr/>
        </p:nvGrpSpPr>
        <p:grpSpPr>
          <a:xfrm>
            <a:off x="747411" y="514025"/>
            <a:ext cx="4968448" cy="7415548"/>
            <a:chOff x="0" y="0"/>
            <a:chExt cx="6624598" cy="9887398"/>
          </a:xfrm>
        </p:grpSpPr>
        <p:sp>
          <p:nvSpPr>
            <p:cNvPr id="13" name="TextBox 13"/>
            <p:cNvSpPr txBox="1"/>
            <p:nvPr/>
          </p:nvSpPr>
          <p:spPr>
            <a:xfrm>
              <a:off x="0" y="95250"/>
              <a:ext cx="6624598"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0</a:t>
              </a:r>
            </a:p>
          </p:txBody>
        </p:sp>
        <p:sp>
          <p:nvSpPr>
            <p:cNvPr id="14" name="TextBox 14"/>
            <p:cNvSpPr txBox="1"/>
            <p:nvPr/>
          </p:nvSpPr>
          <p:spPr>
            <a:xfrm>
              <a:off x="0" y="3325731"/>
              <a:ext cx="6624598" cy="65616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No tickets will be sold due to COVID-19. Chinese organizers have indicated that some invited fans will be permitted to attend, as long as they follow COVID-19 protocols. </a:t>
              </a:r>
            </a:p>
          </p:txBody>
        </p:sp>
      </p:grpSp>
      <p:grpSp>
        <p:nvGrpSpPr>
          <p:cNvPr id="15" name="Group 15"/>
          <p:cNvGrpSpPr/>
          <p:nvPr/>
        </p:nvGrpSpPr>
        <p:grpSpPr>
          <a:xfrm>
            <a:off x="12597634" y="2594374"/>
            <a:ext cx="5189881" cy="7415548"/>
            <a:chOff x="0" y="0"/>
            <a:chExt cx="6919841" cy="9887398"/>
          </a:xfrm>
        </p:grpSpPr>
        <p:sp>
          <p:nvSpPr>
            <p:cNvPr id="16" name="TextBox 16"/>
            <p:cNvSpPr txBox="1"/>
            <p:nvPr/>
          </p:nvSpPr>
          <p:spPr>
            <a:xfrm>
              <a:off x="0" y="95250"/>
              <a:ext cx="6919841"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30%</a:t>
              </a:r>
            </a:p>
          </p:txBody>
        </p:sp>
        <p:sp>
          <p:nvSpPr>
            <p:cNvPr id="17" name="TextBox 17"/>
            <p:cNvSpPr txBox="1"/>
            <p:nvPr/>
          </p:nvSpPr>
          <p:spPr>
            <a:xfrm>
              <a:off x="0" y="3316206"/>
              <a:ext cx="6919841" cy="6571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However, Beijing Games organizers reportedly still hoped to reach 30% capacity in Olympic venues, despite banning ticket sales to the general public</a:t>
              </a:r>
            </a:p>
            <a:p>
              <a:pPr algn="ctr">
                <a:lnSpc>
                  <a:spcPts val="4900"/>
                </a:lnSpc>
              </a:pPr>
              <a:endParaRPr lang="en-US" sz="3500">
                <a:solidFill>
                  <a:srgbClr val="000000"/>
                </a:solidFill>
                <a:latin typeface="Public Sans"/>
              </a:endParaRPr>
            </a:p>
          </p:txBody>
        </p:sp>
      </p:gr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FF5757"/>
          </a:solidFill>
        </p:spPr>
        <p:txBody>
          <a:bodyPr/>
          <a:lstStyle/>
          <a:p>
            <a:endParaRPr lang="en-US"/>
          </a:p>
        </p:txBody>
      </p:sp>
      <p:sp>
        <p:nvSpPr>
          <p:cNvPr id="3" name="TextBox 3"/>
          <p:cNvSpPr txBox="1"/>
          <p:nvPr/>
        </p:nvSpPr>
        <p:spPr>
          <a:xfrm>
            <a:off x="1394066" y="625899"/>
            <a:ext cx="15499869" cy="1847215"/>
          </a:xfrm>
          <a:prstGeom prst="rect">
            <a:avLst/>
          </a:prstGeom>
        </p:spPr>
        <p:txBody>
          <a:bodyPr lIns="0" tIns="0" rIns="0" bIns="0" rtlCol="0" anchor="t">
            <a:spAutoFit/>
          </a:bodyPr>
          <a:lstStyle/>
          <a:p>
            <a:pPr algn="ctr">
              <a:lnSpc>
                <a:spcPts val="13969"/>
              </a:lnSpc>
            </a:pPr>
            <a:r>
              <a:rPr lang="en-US" sz="12699">
                <a:solidFill>
                  <a:srgbClr val="202B59"/>
                </a:solidFill>
                <a:latin typeface="Bobby Jones"/>
              </a:rPr>
              <a:t>ATHLETE COMPENSATION</a:t>
            </a:r>
          </a:p>
        </p:txBody>
      </p:sp>
      <p:pic>
        <p:nvPicPr>
          <p:cNvPr id="5" name="Picture 5"/>
          <p:cNvPicPr>
            <a:picLocks noChangeAspect="1"/>
          </p:cNvPicPr>
          <p:nvPr/>
        </p:nvPicPr>
        <p:blipFill>
          <a:blip r:embed="rId2"/>
          <a:srcRect/>
          <a:stretch>
            <a:fillRect/>
          </a:stretch>
        </p:blipFill>
        <p:spPr>
          <a:xfrm>
            <a:off x="6975917" y="2701714"/>
            <a:ext cx="4336165" cy="5245361"/>
          </a:xfrm>
          <a:prstGeom prst="rect">
            <a:avLst/>
          </a:prstGeom>
        </p:spPr>
      </p:pic>
      <p:sp>
        <p:nvSpPr>
          <p:cNvPr id="6" name="TextBox 5">
            <a:extLst>
              <a:ext uri="{FF2B5EF4-FFF2-40B4-BE49-F238E27FC236}">
                <a16:creationId xmlns:a16="http://schemas.microsoft.com/office/drawing/2014/main" id="{473A51EA-45F3-4AD9-BD7B-DA00272DDDD9}"/>
              </a:ext>
            </a:extLst>
          </p:cNvPr>
          <p:cNvSpPr txBox="1"/>
          <p:nvPr/>
        </p:nvSpPr>
        <p:spPr>
          <a:xfrm>
            <a:off x="1360437" y="8891835"/>
            <a:ext cx="15567124" cy="837565"/>
          </a:xfrm>
          <a:prstGeom prst="rect">
            <a:avLst/>
          </a:prstGeom>
        </p:spPr>
        <p:txBody>
          <a:bodyPr wrap="square" lIns="0" tIns="0" rIns="0" bIns="0" rtlCol="0" anchor="t">
            <a:spAutoFit/>
          </a:bodyPr>
          <a:lstStyle/>
          <a:p>
            <a:pPr algn="ctr">
              <a:lnSpc>
                <a:spcPts val="6860"/>
              </a:lnSpc>
              <a:spcBef>
                <a:spcPct val="0"/>
              </a:spcBef>
            </a:pPr>
            <a:r>
              <a:rPr lang="en-US" sz="4900" spc="98" dirty="0">
                <a:solidFill>
                  <a:srgbClr val="0E1CFF"/>
                </a:solidFill>
                <a:latin typeface="Public Sans Bold"/>
              </a:rPr>
              <a:t>THE BUSINESS OF SPORTS &amp; ENTERTAINMENT</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434975" y="1089785"/>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5561729" y="8450306"/>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7436037" y="2141613"/>
            <a:ext cx="3415927" cy="5927855"/>
          </a:xfrm>
          <a:prstGeom prst="rect">
            <a:avLst/>
          </a:prstGeom>
        </p:spPr>
      </p:pic>
      <p:grpSp>
        <p:nvGrpSpPr>
          <p:cNvPr id="8" name="Group 8"/>
          <p:cNvGrpSpPr/>
          <p:nvPr/>
        </p:nvGrpSpPr>
        <p:grpSpPr>
          <a:xfrm>
            <a:off x="512145" y="1273045"/>
            <a:ext cx="5807359" cy="6796423"/>
            <a:chOff x="0" y="0"/>
            <a:chExt cx="7743145" cy="9061898"/>
          </a:xfrm>
        </p:grpSpPr>
        <p:sp>
          <p:nvSpPr>
            <p:cNvPr id="9" name="TextBox 9"/>
            <p:cNvSpPr txBox="1"/>
            <p:nvPr/>
          </p:nvSpPr>
          <p:spPr>
            <a:xfrm>
              <a:off x="0" y="95250"/>
              <a:ext cx="7743145"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$37,500</a:t>
              </a:r>
            </a:p>
          </p:txBody>
        </p:sp>
        <p:sp>
          <p:nvSpPr>
            <p:cNvPr id="10" name="TextBox 10"/>
            <p:cNvSpPr txBox="1"/>
            <p:nvPr/>
          </p:nvSpPr>
          <p:spPr>
            <a:xfrm>
              <a:off x="0" y="3325731"/>
              <a:ext cx="7743145" cy="5736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A gold winner for Team USA earns $37,500 for the achievement, paid by the United States Olympic &amp; Paralympic Committee (USOPC)</a:t>
              </a:r>
            </a:p>
            <a:p>
              <a:pPr algn="ctr">
                <a:lnSpc>
                  <a:spcPts val="4899"/>
                </a:lnSpc>
              </a:pPr>
              <a:endParaRPr lang="en-US" sz="3499">
                <a:solidFill>
                  <a:srgbClr val="FFFFFF"/>
                </a:solidFill>
                <a:latin typeface="Public Sans"/>
              </a:endParaRPr>
            </a:p>
          </p:txBody>
        </p:sp>
      </p:grpSp>
      <p:grpSp>
        <p:nvGrpSpPr>
          <p:cNvPr id="11" name="Group 11"/>
          <p:cNvGrpSpPr/>
          <p:nvPr/>
        </p:nvGrpSpPr>
        <p:grpSpPr>
          <a:xfrm>
            <a:off x="12876607" y="3168074"/>
            <a:ext cx="4980651" cy="7415548"/>
            <a:chOff x="0" y="0"/>
            <a:chExt cx="6640868" cy="9887398"/>
          </a:xfrm>
        </p:grpSpPr>
        <p:sp>
          <p:nvSpPr>
            <p:cNvPr id="12" name="TextBox 12"/>
            <p:cNvSpPr txBox="1"/>
            <p:nvPr/>
          </p:nvSpPr>
          <p:spPr>
            <a:xfrm>
              <a:off x="0" y="95250"/>
              <a:ext cx="6640868"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$737K</a:t>
              </a:r>
            </a:p>
          </p:txBody>
        </p:sp>
        <p:sp>
          <p:nvSpPr>
            <p:cNvPr id="13" name="TextBox 13"/>
            <p:cNvSpPr txBox="1"/>
            <p:nvPr/>
          </p:nvSpPr>
          <p:spPr>
            <a:xfrm>
              <a:off x="0" y="3316206"/>
              <a:ext cx="6640868" cy="65711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A gold medal winner from Singapore would receive an Olympic medal bonus of $737,000 — nearly 20 times more, driven by the government.</a:t>
              </a:r>
            </a:p>
            <a:p>
              <a:pPr algn="ctr">
                <a:lnSpc>
                  <a:spcPts val="4900"/>
                </a:lnSpc>
              </a:pPr>
              <a:endParaRPr lang="en-US" sz="3500">
                <a:solidFill>
                  <a:srgbClr val="000000"/>
                </a:solidFill>
                <a:latin typeface="Public Sans"/>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128084"/>
            <a:ext cx="18288000" cy="2158916"/>
          </a:xfrm>
          <a:prstGeom prst="rect">
            <a:avLst/>
          </a:prstGeom>
          <a:solidFill>
            <a:srgbClr val="5271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6921">
            <a:off x="12452748" y="7813975"/>
            <a:ext cx="516994" cy="569833"/>
          </a:xfrm>
          <a:prstGeom prst="rect">
            <a:avLst/>
          </a:prstGeom>
        </p:spPr>
      </p:pic>
      <p:pic>
        <p:nvPicPr>
          <p:cNvPr id="4" name="Picture 4"/>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6921">
            <a:off x="4430376" y="7804055"/>
            <a:ext cx="348654" cy="384288"/>
          </a:xfrm>
          <a:prstGeom prst="rect">
            <a:avLst/>
          </a:prstGeom>
        </p:spPr>
      </p:pic>
      <p:pic>
        <p:nvPicPr>
          <p:cNvPr id="5" name="Picture 5"/>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52784">
            <a:off x="15259087" y="8989552"/>
            <a:ext cx="348654" cy="384288"/>
          </a:xfrm>
          <a:prstGeom prst="rect">
            <a:avLst/>
          </a:prstGeom>
        </p:spPr>
      </p:pic>
      <p:pic>
        <p:nvPicPr>
          <p:cNvPr id="6" name="Picture 6"/>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708359">
            <a:off x="3140621" y="8922625"/>
            <a:ext cx="516994" cy="569833"/>
          </a:xfrm>
          <a:prstGeom prst="rect">
            <a:avLst/>
          </a:prstGeom>
        </p:spPr>
      </p:pic>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046408" y="7783508"/>
            <a:ext cx="1711763" cy="2503492"/>
          </a:xfrm>
          <a:prstGeom prst="rect">
            <a:avLst/>
          </a:prstGeom>
        </p:spPr>
      </p:pic>
      <p:grpSp>
        <p:nvGrpSpPr>
          <p:cNvPr id="8" name="Group 8"/>
          <p:cNvGrpSpPr/>
          <p:nvPr/>
        </p:nvGrpSpPr>
        <p:grpSpPr>
          <a:xfrm>
            <a:off x="317349" y="-132533"/>
            <a:ext cx="17653302" cy="9726465"/>
            <a:chOff x="0" y="66675"/>
            <a:chExt cx="23537737" cy="12968621"/>
          </a:xfrm>
        </p:grpSpPr>
        <p:sp>
          <p:nvSpPr>
            <p:cNvPr id="9" name="TextBox 9"/>
            <p:cNvSpPr txBox="1"/>
            <p:nvPr/>
          </p:nvSpPr>
          <p:spPr>
            <a:xfrm>
              <a:off x="0" y="66675"/>
              <a:ext cx="23537737" cy="1956858"/>
            </a:xfrm>
            <a:prstGeom prst="rect">
              <a:avLst/>
            </a:prstGeom>
          </p:spPr>
          <p:txBody>
            <a:bodyPr lIns="0" tIns="0" rIns="0" bIns="0" rtlCol="0" anchor="t">
              <a:spAutoFit/>
            </a:bodyPr>
            <a:lstStyle/>
            <a:p>
              <a:pPr marL="0" lvl="0" indent="0" algn="ctr">
                <a:lnSpc>
                  <a:spcPts val="11000"/>
                </a:lnSpc>
                <a:spcBef>
                  <a:spcPct val="0"/>
                </a:spcBef>
              </a:pPr>
              <a:r>
                <a:rPr lang="en-US" sz="9999">
                  <a:solidFill>
                    <a:srgbClr val="DD2C00"/>
                  </a:solidFill>
                  <a:latin typeface="Bobby Jones"/>
                </a:rPr>
                <a:t>SOURCES</a:t>
              </a:r>
            </a:p>
          </p:txBody>
        </p:sp>
        <p:sp>
          <p:nvSpPr>
            <p:cNvPr id="10" name="TextBox 10"/>
            <p:cNvSpPr txBox="1"/>
            <p:nvPr/>
          </p:nvSpPr>
          <p:spPr>
            <a:xfrm>
              <a:off x="0" y="1870303"/>
              <a:ext cx="23537737" cy="11164993"/>
            </a:xfrm>
            <a:prstGeom prst="rect">
              <a:avLst/>
            </a:prstGeom>
          </p:spPr>
          <p:txBody>
            <a:bodyPr lIns="0" tIns="0" rIns="0" bIns="0" rtlCol="0" anchor="t">
              <a:spAutoFit/>
            </a:bodyPr>
            <a:lstStyle/>
            <a:p>
              <a:pPr>
                <a:lnSpc>
                  <a:spcPts val="2380"/>
                </a:lnSpc>
              </a:pPr>
              <a:r>
                <a:rPr lang="en-US" sz="1700" dirty="0">
                  <a:solidFill>
                    <a:srgbClr val="000000"/>
                  </a:solidFill>
                  <a:latin typeface="Public Sans"/>
                </a:rPr>
                <a:t>https://en.wikipedia.org/wiki/2022_Winter_Olympics</a:t>
              </a:r>
            </a:p>
            <a:p>
              <a:pPr>
                <a:lnSpc>
                  <a:spcPts val="2380"/>
                </a:lnSpc>
              </a:pPr>
              <a:endParaRPr lang="en-US" sz="1700" dirty="0">
                <a:solidFill>
                  <a:srgbClr val="000000"/>
                </a:solidFill>
                <a:latin typeface="Public Sans"/>
              </a:endParaRPr>
            </a:p>
            <a:p>
              <a:pPr>
                <a:lnSpc>
                  <a:spcPts val="2380"/>
                </a:lnSpc>
              </a:pPr>
              <a:r>
                <a:rPr lang="en-US" sz="1700" dirty="0">
                  <a:solidFill>
                    <a:srgbClr val="000000"/>
                  </a:solidFill>
                  <a:latin typeface="Public Sans"/>
                </a:rPr>
                <a:t>https://www.cnn.com/2022/01/17/sport/winter-olympics-explainer-beijing-2022-spt-intl/index.html</a:t>
              </a:r>
            </a:p>
            <a:p>
              <a:pPr>
                <a:lnSpc>
                  <a:spcPts val="2380"/>
                </a:lnSpc>
              </a:pPr>
              <a:endParaRPr lang="en-US" sz="1700" dirty="0">
                <a:solidFill>
                  <a:srgbClr val="000000"/>
                </a:solidFill>
                <a:latin typeface="Public Sans"/>
              </a:endParaRPr>
            </a:p>
            <a:p>
              <a:pPr>
                <a:lnSpc>
                  <a:spcPts val="2380"/>
                </a:lnSpc>
              </a:pPr>
              <a:r>
                <a:rPr lang="en-US" sz="1700" dirty="0">
                  <a:solidFill>
                    <a:srgbClr val="000000"/>
                  </a:solidFill>
                  <a:latin typeface="Public Sans"/>
                </a:rPr>
                <a:t>https://brightly.eco/winter-olympics-sustainability</a:t>
              </a:r>
            </a:p>
            <a:p>
              <a:pPr>
                <a:lnSpc>
                  <a:spcPts val="2380"/>
                </a:lnSpc>
              </a:pPr>
              <a:endParaRPr lang="en-US" sz="1700" dirty="0">
                <a:solidFill>
                  <a:srgbClr val="000000"/>
                </a:solidFill>
                <a:latin typeface="Public Sans"/>
              </a:endParaRPr>
            </a:p>
            <a:p>
              <a:pPr>
                <a:lnSpc>
                  <a:spcPts val="2380"/>
                </a:lnSpc>
              </a:pPr>
              <a:r>
                <a:rPr lang="en-US" sz="1700" dirty="0">
                  <a:solidFill>
                    <a:srgbClr val="000000"/>
                  </a:solidFill>
                  <a:latin typeface="Public Sans"/>
                </a:rPr>
                <a:t>https://www.nexttv.com/news/nbcu-still-has-some-spots-for-sale-in-super-bowl</a:t>
              </a:r>
            </a:p>
            <a:p>
              <a:pPr>
                <a:lnSpc>
                  <a:spcPts val="2380"/>
                </a:lnSpc>
              </a:pPr>
              <a:endParaRPr lang="en-US" sz="1700" dirty="0">
                <a:solidFill>
                  <a:srgbClr val="000000"/>
                </a:solidFill>
                <a:latin typeface="Public Sans"/>
              </a:endParaRPr>
            </a:p>
            <a:p>
              <a:pPr>
                <a:lnSpc>
                  <a:spcPts val="2380"/>
                </a:lnSpc>
              </a:pPr>
              <a:r>
                <a:rPr lang="en-US" sz="1700" dirty="0">
                  <a:solidFill>
                    <a:srgbClr val="000000"/>
                  </a:solidFill>
                  <a:latin typeface="Public Sans"/>
                </a:rPr>
                <a:t>https://www.newsweek.com/beijing-winter-olympics-games-2022-ticket-sales-public-omicron-fears-1670060</a:t>
              </a:r>
            </a:p>
            <a:p>
              <a:pPr>
                <a:lnSpc>
                  <a:spcPts val="2380"/>
                </a:lnSpc>
              </a:pPr>
              <a:endParaRPr lang="en-US" sz="1700" dirty="0">
                <a:solidFill>
                  <a:srgbClr val="000000"/>
                </a:solidFill>
                <a:latin typeface="Public Sans"/>
              </a:endParaRPr>
            </a:p>
            <a:p>
              <a:pPr>
                <a:lnSpc>
                  <a:spcPts val="2380"/>
                </a:lnSpc>
              </a:pPr>
              <a:r>
                <a:rPr lang="en-US" sz="1700" dirty="0">
                  <a:solidFill>
                    <a:srgbClr val="000000"/>
                  </a:solidFill>
                  <a:latin typeface="Public Sans"/>
                </a:rPr>
                <a:t>https://sports.yahoo.com/climate-change-could-limit-number-143602619.html</a:t>
              </a:r>
            </a:p>
            <a:p>
              <a:pPr>
                <a:lnSpc>
                  <a:spcPts val="2380"/>
                </a:lnSpc>
              </a:pPr>
              <a:endParaRPr lang="en-US" sz="1700" dirty="0">
                <a:solidFill>
                  <a:srgbClr val="000000"/>
                </a:solidFill>
                <a:latin typeface="Public Sans"/>
              </a:endParaRPr>
            </a:p>
            <a:p>
              <a:pPr>
                <a:lnSpc>
                  <a:spcPts val="2380"/>
                </a:lnSpc>
              </a:pPr>
              <a:r>
                <a:rPr lang="en-US" sz="1700" dirty="0">
                  <a:solidFill>
                    <a:srgbClr val="000000"/>
                  </a:solidFill>
                  <a:latin typeface="Public Sans"/>
                </a:rPr>
                <a:t>https://www.washingtonpost.com/outlook/2022/01/19/winter-olympics-face-an-existential-crisis-half-century-making</a:t>
              </a:r>
            </a:p>
            <a:p>
              <a:pPr>
                <a:lnSpc>
                  <a:spcPts val="2380"/>
                </a:lnSpc>
              </a:pPr>
              <a:endParaRPr lang="en-US" sz="1700" dirty="0">
                <a:solidFill>
                  <a:srgbClr val="000000"/>
                </a:solidFill>
                <a:latin typeface="Public Sans"/>
              </a:endParaRPr>
            </a:p>
            <a:p>
              <a:pPr>
                <a:lnSpc>
                  <a:spcPts val="2380"/>
                </a:lnSpc>
              </a:pPr>
              <a:r>
                <a:rPr lang="en-US" sz="1700" dirty="0">
                  <a:solidFill>
                    <a:srgbClr val="000000"/>
                  </a:solidFill>
                  <a:latin typeface="Public Sans"/>
                </a:rPr>
                <a:t>https://www.usatoday.com/story/sports/olympics/2022/01/19/winter-olympics-2022-nbc-tv-beijing-covid-19/6585943001</a:t>
              </a:r>
            </a:p>
            <a:p>
              <a:pPr>
                <a:lnSpc>
                  <a:spcPts val="2380"/>
                </a:lnSpc>
              </a:pPr>
              <a:endParaRPr lang="en-US" sz="1700" dirty="0">
                <a:solidFill>
                  <a:srgbClr val="000000"/>
                </a:solidFill>
                <a:latin typeface="Public Sans"/>
              </a:endParaRPr>
            </a:p>
            <a:p>
              <a:pPr>
                <a:lnSpc>
                  <a:spcPts val="2380"/>
                </a:lnSpc>
              </a:pPr>
              <a:r>
                <a:rPr lang="en-US" sz="1700" dirty="0">
                  <a:solidFill>
                    <a:srgbClr val="000000"/>
                  </a:solidFill>
                  <a:latin typeface="Public Sans"/>
                </a:rPr>
                <a:t>https://www.cnn.com/2021/05/26/world/2022-beijing-winter-olympics-fast-facts/index.html</a:t>
              </a:r>
            </a:p>
            <a:p>
              <a:pPr>
                <a:lnSpc>
                  <a:spcPts val="2380"/>
                </a:lnSpc>
              </a:pPr>
              <a:endParaRPr lang="en-US" sz="1700" dirty="0">
                <a:solidFill>
                  <a:srgbClr val="000000"/>
                </a:solidFill>
                <a:latin typeface="Public Sans"/>
              </a:endParaRPr>
            </a:p>
            <a:p>
              <a:pPr>
                <a:lnSpc>
                  <a:spcPts val="2380"/>
                </a:lnSpc>
              </a:pPr>
              <a:r>
                <a:rPr lang="en-US" sz="1700" dirty="0">
                  <a:solidFill>
                    <a:srgbClr val="000000"/>
                  </a:solidFill>
                  <a:latin typeface="Public Sans"/>
                </a:rPr>
                <a:t>https://www.usatoday.com/story/sports/olympics/2022/01/31/2022-beijing-olympics-covid-19-cases-continue-rise-games/9281805002</a:t>
              </a:r>
            </a:p>
            <a:p>
              <a:pPr>
                <a:lnSpc>
                  <a:spcPts val="2380"/>
                </a:lnSpc>
              </a:pPr>
              <a:endParaRPr lang="en-US" sz="1700" dirty="0">
                <a:solidFill>
                  <a:srgbClr val="000000"/>
                </a:solidFill>
                <a:latin typeface="Public Sans"/>
              </a:endParaRPr>
            </a:p>
            <a:p>
              <a:pPr>
                <a:lnSpc>
                  <a:spcPts val="2380"/>
                </a:lnSpc>
              </a:pPr>
              <a:r>
                <a:rPr lang="en-US" sz="1700" dirty="0">
                  <a:solidFill>
                    <a:srgbClr val="000000"/>
                  </a:solidFill>
                  <a:latin typeface="Public Sans"/>
                </a:rPr>
                <a:t>https://www.insider.com/real-cost-of-beijing-games-10-times-chinas-reported-figure-2022-1</a:t>
              </a:r>
            </a:p>
            <a:p>
              <a:pPr>
                <a:lnSpc>
                  <a:spcPts val="2380"/>
                </a:lnSpc>
              </a:pPr>
              <a:endParaRPr lang="en-US" sz="1700" dirty="0">
                <a:solidFill>
                  <a:srgbClr val="000000"/>
                </a:solidFill>
                <a:latin typeface="Public Sans"/>
              </a:endParaRPr>
            </a:p>
            <a:p>
              <a:pPr algn="ctr">
                <a:lnSpc>
                  <a:spcPts val="3780"/>
                </a:lnSpc>
              </a:pPr>
              <a:endParaRPr lang="en-US" sz="1700" dirty="0">
                <a:solidFill>
                  <a:srgbClr val="000000"/>
                </a:solidFill>
                <a:latin typeface="Public Sans"/>
              </a:endParaRPr>
            </a:p>
            <a:p>
              <a:pPr algn="ctr">
                <a:lnSpc>
                  <a:spcPts val="3780"/>
                </a:lnSpc>
              </a:pPr>
              <a:endParaRPr lang="en-US" sz="1700" dirty="0">
                <a:solidFill>
                  <a:srgbClr val="000000"/>
                </a:solidFill>
                <a:latin typeface="Public Sans"/>
              </a:endParaRPr>
            </a:p>
            <a:p>
              <a:pPr algn="ctr">
                <a:lnSpc>
                  <a:spcPts val="3780"/>
                </a:lnSpc>
              </a:pPr>
              <a:endParaRPr lang="en-US" sz="1700" dirty="0">
                <a:solidFill>
                  <a:srgbClr val="000000"/>
                </a:solidFill>
                <a:latin typeface="Public Sans"/>
              </a:endParaRPr>
            </a:p>
            <a:p>
              <a:pPr algn="ctr">
                <a:lnSpc>
                  <a:spcPts val="3780"/>
                </a:lnSpc>
              </a:pPr>
              <a:endParaRPr lang="en-US" sz="1700" dirty="0">
                <a:solidFill>
                  <a:srgbClr val="000000"/>
                </a:solidFill>
                <a:latin typeface="Public Sans"/>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grpSp>
        <p:nvGrpSpPr>
          <p:cNvPr id="2" name="Group 2"/>
          <p:cNvGrpSpPr/>
          <p:nvPr/>
        </p:nvGrpSpPr>
        <p:grpSpPr>
          <a:xfrm>
            <a:off x="1028700" y="2745126"/>
            <a:ext cx="16230600" cy="6513174"/>
            <a:chOff x="0" y="0"/>
            <a:chExt cx="9667793" cy="3879587"/>
          </a:xfrm>
        </p:grpSpPr>
        <p:sp>
          <p:nvSpPr>
            <p:cNvPr id="3" name="Freeform 3"/>
            <p:cNvSpPr/>
            <p:nvPr/>
          </p:nvSpPr>
          <p:spPr>
            <a:xfrm>
              <a:off x="12700" y="12700"/>
              <a:ext cx="9603023" cy="3811007"/>
            </a:xfrm>
            <a:custGeom>
              <a:avLst/>
              <a:gdLst/>
              <a:ahLst/>
              <a:cxnLst/>
              <a:rect l="l" t="t" r="r" b="b"/>
              <a:pathLst>
                <a:path w="9603023" h="3811007">
                  <a:moveTo>
                    <a:pt x="146050" y="3811007"/>
                  </a:moveTo>
                  <a:lnTo>
                    <a:pt x="9456973" y="3811007"/>
                  </a:lnTo>
                  <a:cubicBezTo>
                    <a:pt x="9536984" y="3811007"/>
                    <a:pt x="9603023" y="3744967"/>
                    <a:pt x="9603023" y="3664957"/>
                  </a:cubicBezTo>
                  <a:lnTo>
                    <a:pt x="9603023" y="146050"/>
                  </a:lnTo>
                  <a:cubicBezTo>
                    <a:pt x="9603023" y="66040"/>
                    <a:pt x="9536984" y="0"/>
                    <a:pt x="9456973" y="0"/>
                  </a:cubicBezTo>
                  <a:lnTo>
                    <a:pt x="146050" y="0"/>
                  </a:lnTo>
                  <a:cubicBezTo>
                    <a:pt x="66040" y="0"/>
                    <a:pt x="0" y="66040"/>
                    <a:pt x="0" y="146050"/>
                  </a:cubicBezTo>
                  <a:lnTo>
                    <a:pt x="0" y="3664957"/>
                  </a:lnTo>
                  <a:cubicBezTo>
                    <a:pt x="0" y="3746237"/>
                    <a:pt x="66040" y="3811007"/>
                    <a:pt x="146050" y="3811007"/>
                  </a:cubicBezTo>
                  <a:close/>
                </a:path>
              </a:pathLst>
            </a:custGeom>
            <a:solidFill>
              <a:srgbClr val="FFFFFF"/>
            </a:solidFill>
          </p:spPr>
          <p:txBody>
            <a:bodyPr/>
            <a:lstStyle/>
            <a:p>
              <a:endParaRPr lang="en-US"/>
            </a:p>
          </p:txBody>
        </p:sp>
        <p:sp>
          <p:nvSpPr>
            <p:cNvPr id="4" name="Freeform 4"/>
            <p:cNvSpPr/>
            <p:nvPr/>
          </p:nvSpPr>
          <p:spPr>
            <a:xfrm>
              <a:off x="0" y="0"/>
              <a:ext cx="9667794" cy="3879587"/>
            </a:xfrm>
            <a:custGeom>
              <a:avLst/>
              <a:gdLst/>
              <a:ahLst/>
              <a:cxnLst/>
              <a:rect l="l" t="t" r="r" b="b"/>
              <a:pathLst>
                <a:path w="9667794" h="3879587">
                  <a:moveTo>
                    <a:pt x="9604294" y="74930"/>
                  </a:moveTo>
                  <a:cubicBezTo>
                    <a:pt x="9576353" y="30480"/>
                    <a:pt x="9526823" y="0"/>
                    <a:pt x="9469673" y="0"/>
                  </a:cubicBezTo>
                  <a:lnTo>
                    <a:pt x="158750" y="0"/>
                  </a:lnTo>
                  <a:cubicBezTo>
                    <a:pt x="71120" y="0"/>
                    <a:pt x="0" y="71120"/>
                    <a:pt x="0" y="158750"/>
                  </a:cubicBezTo>
                  <a:lnTo>
                    <a:pt x="0" y="3677657"/>
                  </a:lnTo>
                  <a:cubicBezTo>
                    <a:pt x="0" y="3729727"/>
                    <a:pt x="25400" y="3775447"/>
                    <a:pt x="63500" y="3804657"/>
                  </a:cubicBezTo>
                  <a:cubicBezTo>
                    <a:pt x="91440" y="3849107"/>
                    <a:pt x="140970" y="3879587"/>
                    <a:pt x="235139" y="3879587"/>
                  </a:cubicBezTo>
                  <a:lnTo>
                    <a:pt x="9509044" y="3879587"/>
                  </a:lnTo>
                  <a:cubicBezTo>
                    <a:pt x="9596673" y="3879587"/>
                    <a:pt x="9667794" y="3808467"/>
                    <a:pt x="9667794" y="3720837"/>
                  </a:cubicBezTo>
                  <a:lnTo>
                    <a:pt x="9667794" y="213340"/>
                  </a:lnTo>
                  <a:cubicBezTo>
                    <a:pt x="9667794" y="149860"/>
                    <a:pt x="9642394" y="104140"/>
                    <a:pt x="9604294" y="74930"/>
                  </a:cubicBezTo>
                  <a:close/>
                  <a:moveTo>
                    <a:pt x="12700" y="3677657"/>
                  </a:moveTo>
                  <a:lnTo>
                    <a:pt x="12700" y="158750"/>
                  </a:lnTo>
                  <a:cubicBezTo>
                    <a:pt x="12700" y="78740"/>
                    <a:pt x="78740" y="12700"/>
                    <a:pt x="158750" y="12700"/>
                  </a:cubicBezTo>
                  <a:lnTo>
                    <a:pt x="9469673" y="12700"/>
                  </a:lnTo>
                  <a:cubicBezTo>
                    <a:pt x="9549684" y="12700"/>
                    <a:pt x="9615723" y="78740"/>
                    <a:pt x="9615723" y="158750"/>
                  </a:cubicBezTo>
                  <a:lnTo>
                    <a:pt x="9615723" y="3677657"/>
                  </a:lnTo>
                  <a:cubicBezTo>
                    <a:pt x="9615723" y="3757667"/>
                    <a:pt x="9549684" y="3823707"/>
                    <a:pt x="9469673" y="3823707"/>
                  </a:cubicBezTo>
                  <a:lnTo>
                    <a:pt x="158750" y="3823707"/>
                  </a:lnTo>
                  <a:cubicBezTo>
                    <a:pt x="78740" y="3823707"/>
                    <a:pt x="12700" y="3758937"/>
                    <a:pt x="12700" y="3677657"/>
                  </a:cubicBezTo>
                  <a:close/>
                </a:path>
              </a:pathLst>
            </a:custGeom>
            <a:solidFill>
              <a:srgbClr val="000000"/>
            </a:solidFill>
          </p:spPr>
          <p:txBody>
            <a:bodyPr/>
            <a:lstStyle/>
            <a:p>
              <a:endParaRPr lang="en-US"/>
            </a:p>
          </p:txBody>
        </p:sp>
      </p:grpSp>
      <p:sp>
        <p:nvSpPr>
          <p:cNvPr id="5" name="TextBox 5"/>
          <p:cNvSpPr txBox="1"/>
          <p:nvPr/>
        </p:nvSpPr>
        <p:spPr>
          <a:xfrm>
            <a:off x="13346239" y="3002487"/>
            <a:ext cx="2697304" cy="5494655"/>
          </a:xfrm>
          <a:prstGeom prst="rect">
            <a:avLst/>
          </a:prstGeom>
        </p:spPr>
        <p:txBody>
          <a:bodyPr lIns="0" tIns="0" rIns="0" bIns="0" rtlCol="0" anchor="t">
            <a:spAutoFit/>
          </a:bodyPr>
          <a:lstStyle/>
          <a:p>
            <a:pPr algn="ctr">
              <a:lnSpc>
                <a:spcPts val="5500"/>
              </a:lnSpc>
            </a:pPr>
            <a:r>
              <a:rPr lang="en-US" sz="2200" spc="43">
                <a:solidFill>
                  <a:srgbClr val="000000"/>
                </a:solidFill>
                <a:latin typeface="Public Sans"/>
              </a:rPr>
              <a:t>SPONSORSHIP</a:t>
            </a:r>
          </a:p>
          <a:p>
            <a:pPr algn="ctr">
              <a:lnSpc>
                <a:spcPts val="5500"/>
              </a:lnSpc>
            </a:pPr>
            <a:r>
              <a:rPr lang="en-US" sz="2200" spc="43">
                <a:solidFill>
                  <a:srgbClr val="000000"/>
                </a:solidFill>
                <a:latin typeface="Public Sans"/>
              </a:rPr>
              <a:t>BRANDING</a:t>
            </a:r>
          </a:p>
          <a:p>
            <a:pPr algn="ctr">
              <a:lnSpc>
                <a:spcPts val="5500"/>
              </a:lnSpc>
            </a:pPr>
            <a:r>
              <a:rPr lang="en-US" sz="2200" spc="43">
                <a:solidFill>
                  <a:srgbClr val="000000"/>
                </a:solidFill>
                <a:latin typeface="Public Sans"/>
              </a:rPr>
              <a:t>LICENSING</a:t>
            </a:r>
          </a:p>
          <a:p>
            <a:pPr algn="ctr">
              <a:lnSpc>
                <a:spcPts val="5500"/>
              </a:lnSpc>
            </a:pPr>
            <a:r>
              <a:rPr lang="en-US" sz="2200" spc="43">
                <a:solidFill>
                  <a:srgbClr val="000000"/>
                </a:solidFill>
                <a:latin typeface="Public Sans"/>
              </a:rPr>
              <a:t>MERCHANDISE</a:t>
            </a:r>
          </a:p>
          <a:p>
            <a:pPr algn="ctr">
              <a:lnSpc>
                <a:spcPts val="5500"/>
              </a:lnSpc>
            </a:pPr>
            <a:r>
              <a:rPr lang="en-US" sz="2200" spc="43">
                <a:solidFill>
                  <a:srgbClr val="000000"/>
                </a:solidFill>
                <a:latin typeface="Public Sans"/>
              </a:rPr>
              <a:t>EVENTS</a:t>
            </a:r>
          </a:p>
          <a:p>
            <a:pPr algn="ctr">
              <a:lnSpc>
                <a:spcPts val="5500"/>
              </a:lnSpc>
            </a:pPr>
            <a:r>
              <a:rPr lang="en-US" sz="2200" spc="43">
                <a:solidFill>
                  <a:srgbClr val="000000"/>
                </a:solidFill>
                <a:latin typeface="Public Sans"/>
              </a:rPr>
              <a:t>PUBLICITY</a:t>
            </a:r>
          </a:p>
          <a:p>
            <a:pPr algn="ctr">
              <a:lnSpc>
                <a:spcPts val="5500"/>
              </a:lnSpc>
            </a:pPr>
            <a:r>
              <a:rPr lang="en-US" sz="2200" spc="43">
                <a:solidFill>
                  <a:srgbClr val="000000"/>
                </a:solidFill>
                <a:latin typeface="Public Sans"/>
              </a:rPr>
              <a:t>PR</a:t>
            </a:r>
          </a:p>
          <a:p>
            <a:pPr marL="0" lvl="0" indent="0" algn="ctr">
              <a:lnSpc>
                <a:spcPts val="5500"/>
              </a:lnSpc>
              <a:spcBef>
                <a:spcPct val="0"/>
              </a:spcBef>
            </a:pPr>
            <a:r>
              <a:rPr lang="en-US" sz="2200" spc="43">
                <a:solidFill>
                  <a:srgbClr val="000000"/>
                </a:solidFill>
                <a:latin typeface="Public Sans"/>
              </a:rPr>
              <a:t>SUSTAINABILITY</a:t>
            </a:r>
          </a:p>
        </p:txBody>
      </p:sp>
      <p:sp>
        <p:nvSpPr>
          <p:cNvPr id="6" name="TextBox 6"/>
          <p:cNvSpPr txBox="1"/>
          <p:nvPr/>
        </p:nvSpPr>
        <p:spPr>
          <a:xfrm>
            <a:off x="1994869" y="3002487"/>
            <a:ext cx="2673275" cy="5494655"/>
          </a:xfrm>
          <a:prstGeom prst="rect">
            <a:avLst/>
          </a:prstGeom>
        </p:spPr>
        <p:txBody>
          <a:bodyPr lIns="0" tIns="0" rIns="0" bIns="0" rtlCol="0" anchor="t">
            <a:spAutoFit/>
          </a:bodyPr>
          <a:lstStyle/>
          <a:p>
            <a:pPr algn="ctr">
              <a:lnSpc>
                <a:spcPts val="5500"/>
              </a:lnSpc>
            </a:pPr>
            <a:r>
              <a:rPr lang="en-US" sz="2200" spc="92">
                <a:solidFill>
                  <a:srgbClr val="000000"/>
                </a:solidFill>
                <a:latin typeface="Public Sans"/>
              </a:rPr>
              <a:t>SPORTS</a:t>
            </a:r>
          </a:p>
          <a:p>
            <a:pPr algn="ctr">
              <a:lnSpc>
                <a:spcPts val="5500"/>
              </a:lnSpc>
            </a:pPr>
            <a:r>
              <a:rPr lang="en-US" sz="2200" spc="92">
                <a:solidFill>
                  <a:srgbClr val="000000"/>
                </a:solidFill>
                <a:latin typeface="Public Sans"/>
              </a:rPr>
              <a:t>ENTERTAINMENT</a:t>
            </a:r>
          </a:p>
          <a:p>
            <a:pPr algn="ctr">
              <a:lnSpc>
                <a:spcPts val="5500"/>
              </a:lnSpc>
            </a:pPr>
            <a:r>
              <a:rPr lang="en-US" sz="2200" spc="92">
                <a:solidFill>
                  <a:srgbClr val="000000"/>
                </a:solidFill>
                <a:latin typeface="Public Sans"/>
              </a:rPr>
              <a:t>BUSINESS</a:t>
            </a:r>
          </a:p>
          <a:p>
            <a:pPr algn="ctr">
              <a:lnSpc>
                <a:spcPts val="5500"/>
              </a:lnSpc>
            </a:pPr>
            <a:r>
              <a:rPr lang="en-US" sz="2200" spc="92">
                <a:solidFill>
                  <a:srgbClr val="000000"/>
                </a:solidFill>
                <a:latin typeface="Public Sans"/>
              </a:rPr>
              <a:t>ECONOMICS</a:t>
            </a:r>
          </a:p>
          <a:p>
            <a:pPr algn="ctr">
              <a:lnSpc>
                <a:spcPts val="5500"/>
              </a:lnSpc>
            </a:pPr>
            <a:r>
              <a:rPr lang="en-US" sz="2200" spc="92">
                <a:solidFill>
                  <a:srgbClr val="000000"/>
                </a:solidFill>
                <a:latin typeface="Public Sans"/>
              </a:rPr>
              <a:t>GLOBAL PRODUCT CONSUMERS</a:t>
            </a:r>
          </a:p>
          <a:p>
            <a:pPr algn="ctr">
              <a:lnSpc>
                <a:spcPts val="5500"/>
              </a:lnSpc>
            </a:pPr>
            <a:r>
              <a:rPr lang="en-US" sz="2200" spc="92">
                <a:solidFill>
                  <a:srgbClr val="000000"/>
                </a:solidFill>
                <a:latin typeface="Public Sans"/>
              </a:rPr>
              <a:t>FANDOM</a:t>
            </a:r>
          </a:p>
          <a:p>
            <a:pPr algn="ctr">
              <a:lnSpc>
                <a:spcPts val="5500"/>
              </a:lnSpc>
            </a:pPr>
            <a:r>
              <a:rPr lang="en-US" sz="2200" spc="92">
                <a:solidFill>
                  <a:srgbClr val="000000"/>
                </a:solidFill>
                <a:latin typeface="Public Sans"/>
              </a:rPr>
              <a:t>BROADCASTS</a:t>
            </a:r>
          </a:p>
        </p:txBody>
      </p:sp>
      <p:sp>
        <p:nvSpPr>
          <p:cNvPr id="7" name="TextBox 7"/>
          <p:cNvSpPr txBox="1"/>
          <p:nvPr/>
        </p:nvSpPr>
        <p:spPr>
          <a:xfrm>
            <a:off x="5700345" y="3002487"/>
            <a:ext cx="2557079" cy="5494655"/>
          </a:xfrm>
          <a:prstGeom prst="rect">
            <a:avLst/>
          </a:prstGeom>
        </p:spPr>
        <p:txBody>
          <a:bodyPr lIns="0" tIns="0" rIns="0" bIns="0" rtlCol="0" anchor="t">
            <a:spAutoFit/>
          </a:bodyPr>
          <a:lstStyle/>
          <a:p>
            <a:pPr algn="ctr">
              <a:lnSpc>
                <a:spcPts val="5500"/>
              </a:lnSpc>
            </a:pPr>
            <a:r>
              <a:rPr lang="en-US" sz="2200" spc="43">
                <a:solidFill>
                  <a:srgbClr val="000000"/>
                </a:solidFill>
                <a:latin typeface="Public Sans"/>
              </a:rPr>
              <a:t>TICKETS</a:t>
            </a:r>
          </a:p>
          <a:p>
            <a:pPr algn="ctr">
              <a:lnSpc>
                <a:spcPts val="5500"/>
              </a:lnSpc>
            </a:pPr>
            <a:r>
              <a:rPr lang="en-US" sz="2200" spc="43">
                <a:solidFill>
                  <a:srgbClr val="000000"/>
                </a:solidFill>
                <a:latin typeface="Public Sans"/>
              </a:rPr>
              <a:t>SALES</a:t>
            </a:r>
          </a:p>
          <a:p>
            <a:pPr algn="ctr">
              <a:lnSpc>
                <a:spcPts val="5500"/>
              </a:lnSpc>
            </a:pPr>
            <a:r>
              <a:rPr lang="en-US" sz="2200" spc="43">
                <a:solidFill>
                  <a:srgbClr val="000000"/>
                </a:solidFill>
                <a:latin typeface="Public Sans"/>
              </a:rPr>
              <a:t>PRICING</a:t>
            </a:r>
          </a:p>
          <a:p>
            <a:pPr algn="ctr">
              <a:lnSpc>
                <a:spcPts val="5500"/>
              </a:lnSpc>
            </a:pPr>
            <a:r>
              <a:rPr lang="en-US" sz="2200" spc="43">
                <a:solidFill>
                  <a:srgbClr val="000000"/>
                </a:solidFill>
                <a:latin typeface="Public Sans"/>
              </a:rPr>
              <a:t>MARKETING</a:t>
            </a:r>
          </a:p>
          <a:p>
            <a:pPr algn="ctr">
              <a:lnSpc>
                <a:spcPts val="5500"/>
              </a:lnSpc>
            </a:pPr>
            <a:r>
              <a:rPr lang="en-US" sz="2200" spc="43">
                <a:solidFill>
                  <a:srgbClr val="000000"/>
                </a:solidFill>
                <a:latin typeface="Public Sans"/>
              </a:rPr>
              <a:t>MANAGEMENT</a:t>
            </a:r>
          </a:p>
          <a:p>
            <a:pPr algn="ctr">
              <a:lnSpc>
                <a:spcPts val="5500"/>
              </a:lnSpc>
            </a:pPr>
            <a:r>
              <a:rPr lang="en-US" sz="2200" spc="43">
                <a:solidFill>
                  <a:srgbClr val="000000"/>
                </a:solidFill>
                <a:latin typeface="Public Sans"/>
              </a:rPr>
              <a:t>CAREERS</a:t>
            </a:r>
          </a:p>
          <a:p>
            <a:pPr algn="ctr">
              <a:lnSpc>
                <a:spcPts val="5500"/>
              </a:lnSpc>
            </a:pPr>
            <a:r>
              <a:rPr lang="en-US" sz="2200" spc="43">
                <a:solidFill>
                  <a:srgbClr val="000000"/>
                </a:solidFill>
                <a:latin typeface="Public Sans"/>
              </a:rPr>
              <a:t>SOCIAL ISSUES</a:t>
            </a:r>
          </a:p>
          <a:p>
            <a:pPr marL="0" lvl="0" indent="0" algn="ctr">
              <a:lnSpc>
                <a:spcPts val="5500"/>
              </a:lnSpc>
              <a:spcBef>
                <a:spcPct val="0"/>
              </a:spcBef>
            </a:pPr>
            <a:r>
              <a:rPr lang="en-US" sz="2200" spc="43">
                <a:solidFill>
                  <a:srgbClr val="000000"/>
                </a:solidFill>
                <a:latin typeface="Public Sans"/>
              </a:rPr>
              <a:t>ATHLETES</a:t>
            </a:r>
          </a:p>
        </p:txBody>
      </p:sp>
      <p:sp>
        <p:nvSpPr>
          <p:cNvPr id="8" name="TextBox 8"/>
          <p:cNvSpPr txBox="1"/>
          <p:nvPr/>
        </p:nvSpPr>
        <p:spPr>
          <a:xfrm>
            <a:off x="9652662" y="3002487"/>
            <a:ext cx="2411788" cy="5494655"/>
          </a:xfrm>
          <a:prstGeom prst="rect">
            <a:avLst/>
          </a:prstGeom>
        </p:spPr>
        <p:txBody>
          <a:bodyPr lIns="0" tIns="0" rIns="0" bIns="0" rtlCol="0" anchor="t">
            <a:spAutoFit/>
          </a:bodyPr>
          <a:lstStyle/>
          <a:p>
            <a:pPr algn="ctr">
              <a:lnSpc>
                <a:spcPts val="5500"/>
              </a:lnSpc>
            </a:pPr>
            <a:r>
              <a:rPr lang="en-US" sz="2200" spc="43">
                <a:solidFill>
                  <a:srgbClr val="000000"/>
                </a:solidFill>
                <a:latin typeface="Public Sans"/>
              </a:rPr>
              <a:t>ENTERTAINERS</a:t>
            </a:r>
          </a:p>
          <a:p>
            <a:pPr algn="ctr">
              <a:lnSpc>
                <a:spcPts val="5500"/>
              </a:lnSpc>
            </a:pPr>
            <a:r>
              <a:rPr lang="en-US" sz="2200" spc="43">
                <a:solidFill>
                  <a:srgbClr val="000000"/>
                </a:solidFill>
                <a:latin typeface="Public Sans"/>
              </a:rPr>
              <a:t>VIEWERSHIP</a:t>
            </a:r>
          </a:p>
          <a:p>
            <a:pPr algn="ctr">
              <a:lnSpc>
                <a:spcPts val="5500"/>
              </a:lnSpc>
            </a:pPr>
            <a:r>
              <a:rPr lang="en-US" sz="2200" spc="43">
                <a:solidFill>
                  <a:srgbClr val="000000"/>
                </a:solidFill>
                <a:latin typeface="Public Sans"/>
              </a:rPr>
              <a:t>STADIUMS</a:t>
            </a:r>
          </a:p>
          <a:p>
            <a:pPr algn="ctr">
              <a:lnSpc>
                <a:spcPts val="5500"/>
              </a:lnSpc>
            </a:pPr>
            <a:r>
              <a:rPr lang="en-US" sz="2200" spc="43">
                <a:solidFill>
                  <a:srgbClr val="000000"/>
                </a:solidFill>
                <a:latin typeface="Public Sans"/>
              </a:rPr>
              <a:t>VENUES</a:t>
            </a:r>
          </a:p>
          <a:p>
            <a:pPr algn="ctr">
              <a:lnSpc>
                <a:spcPts val="5500"/>
              </a:lnSpc>
            </a:pPr>
            <a:r>
              <a:rPr lang="en-US" sz="2200" spc="43">
                <a:solidFill>
                  <a:srgbClr val="000000"/>
                </a:solidFill>
                <a:latin typeface="Public Sans"/>
              </a:rPr>
              <a:t>DIGITAL</a:t>
            </a:r>
          </a:p>
          <a:p>
            <a:pPr algn="ctr">
              <a:lnSpc>
                <a:spcPts val="5500"/>
              </a:lnSpc>
            </a:pPr>
            <a:r>
              <a:rPr lang="en-US" sz="2200" spc="43">
                <a:solidFill>
                  <a:srgbClr val="000000"/>
                </a:solidFill>
                <a:latin typeface="Public Sans"/>
              </a:rPr>
              <a:t>APPS</a:t>
            </a:r>
          </a:p>
          <a:p>
            <a:pPr algn="ctr">
              <a:lnSpc>
                <a:spcPts val="5500"/>
              </a:lnSpc>
            </a:pPr>
            <a:r>
              <a:rPr lang="en-US" sz="2200" spc="43">
                <a:solidFill>
                  <a:srgbClr val="000000"/>
                </a:solidFill>
                <a:latin typeface="Public Sans"/>
              </a:rPr>
              <a:t>SOCIAL MEDIA</a:t>
            </a:r>
          </a:p>
          <a:p>
            <a:pPr marL="0" lvl="0" indent="0" algn="ctr">
              <a:lnSpc>
                <a:spcPts val="5500"/>
              </a:lnSpc>
              <a:spcBef>
                <a:spcPct val="0"/>
              </a:spcBef>
            </a:pPr>
            <a:r>
              <a:rPr lang="en-US" sz="2200" spc="43">
                <a:solidFill>
                  <a:srgbClr val="000000"/>
                </a:solidFill>
                <a:latin typeface="Public Sans"/>
              </a:rPr>
              <a:t>STREAMING</a:t>
            </a:r>
          </a:p>
        </p:txBody>
      </p:sp>
      <p:sp>
        <p:nvSpPr>
          <p:cNvPr id="9" name="TextBox 9"/>
          <p:cNvSpPr txBox="1"/>
          <p:nvPr/>
        </p:nvSpPr>
        <p:spPr>
          <a:xfrm>
            <a:off x="2328761" y="871738"/>
            <a:ext cx="13630478" cy="885825"/>
          </a:xfrm>
          <a:prstGeom prst="rect">
            <a:avLst/>
          </a:prstGeom>
        </p:spPr>
        <p:txBody>
          <a:bodyPr lIns="0" tIns="0" rIns="0" bIns="0" rtlCol="0" anchor="t">
            <a:spAutoFit/>
          </a:bodyPr>
          <a:lstStyle/>
          <a:p>
            <a:pPr algn="ctr">
              <a:lnSpc>
                <a:spcPts val="6600"/>
              </a:lnSpc>
            </a:pPr>
            <a:r>
              <a:rPr lang="en-US" sz="6000">
                <a:solidFill>
                  <a:srgbClr val="FFFFFF"/>
                </a:solidFill>
                <a:latin typeface="Bobby Jones"/>
              </a:rPr>
              <a:t>THE BUSINESS OF SPORTS &amp; ENTERTAINMENT </a:t>
            </a:r>
          </a:p>
        </p:txBody>
      </p:sp>
      <p:pic>
        <p:nvPicPr>
          <p:cNvPr id="10" name="Picture 1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436921">
            <a:off x="16408025" y="2300592"/>
            <a:ext cx="516994" cy="569833"/>
          </a:xfrm>
          <a:prstGeom prst="rect">
            <a:avLst/>
          </a:prstGeom>
        </p:spPr>
      </p:pic>
      <p:pic>
        <p:nvPicPr>
          <p:cNvPr id="11" name="Picture 11"/>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352685">
            <a:off x="776979" y="8687634"/>
            <a:ext cx="516994" cy="569833"/>
          </a:xfrm>
          <a:prstGeom prst="rect">
            <a:avLst/>
          </a:prstGeom>
        </p:spPr>
      </p:pic>
      <p:sp>
        <p:nvSpPr>
          <p:cNvPr id="12" name="TextBox 12"/>
          <p:cNvSpPr txBox="1"/>
          <p:nvPr/>
        </p:nvSpPr>
        <p:spPr>
          <a:xfrm>
            <a:off x="-340325" y="9847830"/>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13" name="Picture 13"/>
          <p:cNvPicPr>
            <a:picLocks noChangeAspect="1"/>
          </p:cNvPicPr>
          <p:nvPr/>
        </p:nvPicPr>
        <p:blipFill>
          <a:blip r:embed="rId4"/>
          <a:srcRect/>
          <a:stretch>
            <a:fillRect/>
          </a:stretch>
        </p:blipFill>
        <p:spPr>
          <a:xfrm>
            <a:off x="186119" y="9756551"/>
            <a:ext cx="470533" cy="4961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p:cNvSpPr/>
          <p:nvPr/>
        </p:nvSpPr>
        <p:spPr>
          <a:xfrm>
            <a:off x="0" y="8334236"/>
            <a:ext cx="18288000" cy="1952764"/>
          </a:xfrm>
          <a:prstGeom prst="rect">
            <a:avLst/>
          </a:prstGeom>
          <a:solidFill>
            <a:srgbClr val="0281C8"/>
          </a:solidFill>
        </p:spPr>
        <p:txBody>
          <a:bodyPr/>
          <a:lstStyle/>
          <a:p>
            <a:endParaRPr lang="en-US"/>
          </a:p>
        </p:txBody>
      </p:sp>
      <p:pic>
        <p:nvPicPr>
          <p:cNvPr id="3" name="Picture 3"/>
          <p:cNvPicPr>
            <a:picLocks noChangeAspect="1"/>
          </p:cNvPicPr>
          <p:nvPr/>
        </p:nvPicPr>
        <p:blipFill>
          <a:blip r:embed="rId2"/>
          <a:srcRect/>
          <a:stretch>
            <a:fillRect/>
          </a:stretch>
        </p:blipFill>
        <p:spPr>
          <a:xfrm>
            <a:off x="11552442" y="5500702"/>
            <a:ext cx="5352815" cy="2471216"/>
          </a:xfrm>
          <a:prstGeom prst="rect">
            <a:avLst/>
          </a:prstGeom>
        </p:spPr>
      </p:pic>
      <p:pic>
        <p:nvPicPr>
          <p:cNvPr id="4" name="Picture 4"/>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537910" y="184150"/>
            <a:ext cx="7003346" cy="9916242"/>
          </a:xfrm>
          <a:prstGeom prst="rect">
            <a:avLst/>
          </a:prstGeom>
        </p:spPr>
      </p:pic>
      <p:sp>
        <p:nvSpPr>
          <p:cNvPr id="5" name="TextBox 5"/>
          <p:cNvSpPr txBox="1"/>
          <p:nvPr/>
        </p:nvSpPr>
        <p:spPr>
          <a:xfrm>
            <a:off x="11016880" y="307975"/>
            <a:ext cx="6423938" cy="4835525"/>
          </a:xfrm>
          <a:prstGeom prst="rect">
            <a:avLst/>
          </a:prstGeom>
        </p:spPr>
        <p:txBody>
          <a:bodyPr lIns="0" tIns="0" rIns="0" bIns="0" rtlCol="0" anchor="t">
            <a:spAutoFit/>
          </a:bodyPr>
          <a:lstStyle/>
          <a:p>
            <a:pPr algn="ctr">
              <a:lnSpc>
                <a:spcPts val="18699"/>
              </a:lnSpc>
            </a:pPr>
            <a:r>
              <a:rPr lang="en-US" sz="16999">
                <a:solidFill>
                  <a:srgbClr val="DD2C00"/>
                </a:solidFill>
                <a:latin typeface="Bobby Jones"/>
              </a:rPr>
              <a:t>BEIJING</a:t>
            </a:r>
          </a:p>
          <a:p>
            <a:pPr algn="ctr">
              <a:lnSpc>
                <a:spcPts val="18699"/>
              </a:lnSpc>
            </a:pPr>
            <a:r>
              <a:rPr lang="en-US" sz="16999">
                <a:solidFill>
                  <a:srgbClr val="DD2C00"/>
                </a:solidFill>
                <a:latin typeface="Bobby Jones"/>
              </a:rPr>
              <a:t>2022</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503494" y="3600281"/>
            <a:ext cx="7414054" cy="6172200"/>
          </a:xfrm>
          <a:prstGeom prst="rect">
            <a:avLst/>
          </a:prstGeom>
        </p:spPr>
      </p:pic>
      <p:grpSp>
        <p:nvGrpSpPr>
          <p:cNvPr id="8" name="Group 8"/>
          <p:cNvGrpSpPr/>
          <p:nvPr/>
        </p:nvGrpSpPr>
        <p:grpSpPr>
          <a:xfrm>
            <a:off x="512145" y="646486"/>
            <a:ext cx="5201628" cy="5558173"/>
            <a:chOff x="0" y="0"/>
            <a:chExt cx="6935504" cy="7410898"/>
          </a:xfrm>
        </p:grpSpPr>
        <p:sp>
          <p:nvSpPr>
            <p:cNvPr id="9" name="TextBox 9"/>
            <p:cNvSpPr txBox="1"/>
            <p:nvPr/>
          </p:nvSpPr>
          <p:spPr>
            <a:xfrm>
              <a:off x="0" y="95250"/>
              <a:ext cx="6935504"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20M</a:t>
              </a:r>
            </a:p>
          </p:txBody>
        </p:sp>
        <p:sp>
          <p:nvSpPr>
            <p:cNvPr id="10" name="TextBox 10"/>
            <p:cNvSpPr txBox="1"/>
            <p:nvPr/>
          </p:nvSpPr>
          <p:spPr>
            <a:xfrm>
              <a:off x="0" y="3325731"/>
              <a:ext cx="6935504" cy="4085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Beijing is the capital of China, and its population is over 20 million. It is one of the largest cities in the world.</a:t>
              </a:r>
            </a:p>
          </p:txBody>
        </p:sp>
      </p:grpSp>
      <p:grpSp>
        <p:nvGrpSpPr>
          <p:cNvPr id="11" name="Group 11"/>
          <p:cNvGrpSpPr/>
          <p:nvPr/>
        </p:nvGrpSpPr>
        <p:grpSpPr>
          <a:xfrm>
            <a:off x="12161650" y="852617"/>
            <a:ext cx="5730149" cy="8919864"/>
            <a:chOff x="0" y="0"/>
            <a:chExt cx="7640199" cy="11893152"/>
          </a:xfrm>
        </p:grpSpPr>
        <p:sp>
          <p:nvSpPr>
            <p:cNvPr id="12" name="TextBox 12"/>
            <p:cNvSpPr txBox="1"/>
            <p:nvPr/>
          </p:nvSpPr>
          <p:spPr>
            <a:xfrm>
              <a:off x="0" y="85725"/>
              <a:ext cx="7640199" cy="2491529"/>
            </a:xfrm>
            <a:prstGeom prst="rect">
              <a:avLst/>
            </a:prstGeom>
          </p:spPr>
          <p:txBody>
            <a:bodyPr lIns="0" tIns="0" rIns="0" bIns="0" rtlCol="0" anchor="t">
              <a:spAutoFit/>
            </a:bodyPr>
            <a:lstStyle/>
            <a:p>
              <a:pPr algn="ctr">
                <a:lnSpc>
                  <a:spcPts val="13970"/>
                </a:lnSpc>
              </a:pPr>
              <a:r>
                <a:rPr lang="en-US" sz="12700">
                  <a:solidFill>
                    <a:srgbClr val="000000"/>
                  </a:solidFill>
                  <a:latin typeface="Bobby Jones"/>
                </a:rPr>
                <a:t>2,303</a:t>
              </a:r>
            </a:p>
          </p:txBody>
        </p:sp>
        <p:sp>
          <p:nvSpPr>
            <p:cNvPr id="13" name="TextBox 13"/>
            <p:cNvSpPr txBox="1"/>
            <p:nvPr/>
          </p:nvSpPr>
          <p:spPr>
            <a:xfrm>
              <a:off x="0" y="2845460"/>
              <a:ext cx="7640199" cy="9047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Beijing is the biggest city ever to host the Winter Olympic Games.   The next closest is Vancouver, British Columbia, with 2.5 million residents.  The smallest city is the village of Lake Placid, NY, who hosted the 1980 Winter Games with a population of just 2,303.</a:t>
              </a: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5271FF"/>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820702" y="1635750"/>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793752" y="8926792"/>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265998" y="569570"/>
            <a:ext cx="6515855" cy="9547041"/>
          </a:xfrm>
          <a:prstGeom prst="rect">
            <a:avLst/>
          </a:prstGeom>
        </p:spPr>
      </p:pic>
      <p:grpSp>
        <p:nvGrpSpPr>
          <p:cNvPr id="8" name="Group 8"/>
          <p:cNvGrpSpPr/>
          <p:nvPr/>
        </p:nvGrpSpPr>
        <p:grpSpPr>
          <a:xfrm>
            <a:off x="1028700" y="3924076"/>
            <a:ext cx="4641038" cy="5558173"/>
            <a:chOff x="0" y="0"/>
            <a:chExt cx="6188050" cy="7410898"/>
          </a:xfrm>
        </p:grpSpPr>
        <p:sp>
          <p:nvSpPr>
            <p:cNvPr id="9" name="TextBox 9"/>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1ST</a:t>
              </a:r>
            </a:p>
          </p:txBody>
        </p:sp>
        <p:sp>
          <p:nvSpPr>
            <p:cNvPr id="10" name="TextBox 10"/>
            <p:cNvSpPr txBox="1"/>
            <p:nvPr/>
          </p:nvSpPr>
          <p:spPr>
            <a:xfrm>
              <a:off x="0" y="3325731"/>
              <a:ext cx="6188050" cy="4085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Beijing will become the first city to have hosted both the Winter and Summer Olympics</a:t>
              </a:r>
            </a:p>
          </p:txBody>
        </p:sp>
      </p:grpSp>
      <p:grpSp>
        <p:nvGrpSpPr>
          <p:cNvPr id="11" name="Group 11"/>
          <p:cNvGrpSpPr/>
          <p:nvPr/>
        </p:nvGrpSpPr>
        <p:grpSpPr>
          <a:xfrm>
            <a:off x="12618262" y="646486"/>
            <a:ext cx="4641038" cy="4319923"/>
            <a:chOff x="0" y="0"/>
            <a:chExt cx="6188050" cy="5759898"/>
          </a:xfrm>
        </p:grpSpPr>
        <p:sp>
          <p:nvSpPr>
            <p:cNvPr id="12" name="TextBox 12"/>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DD2C00"/>
                  </a:solidFill>
                  <a:latin typeface="Bobby Jones"/>
                </a:rPr>
                <a:t>3,000</a:t>
              </a:r>
            </a:p>
          </p:txBody>
        </p:sp>
        <p:sp>
          <p:nvSpPr>
            <p:cNvPr id="13" name="TextBox 13"/>
            <p:cNvSpPr txBox="1"/>
            <p:nvPr/>
          </p:nvSpPr>
          <p:spPr>
            <a:xfrm>
              <a:off x="0" y="3316206"/>
              <a:ext cx="6188050" cy="2443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Nearly 3,000 athletes will compete at  the Beijing Winter Games</a:t>
              </a: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5757"/>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0049248" y="345521"/>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6589544" y="7837681"/>
            <a:ext cx="439285" cy="484182"/>
          </a:xfrm>
          <a:prstGeom prst="rect">
            <a:avLst/>
          </a:prstGeom>
        </p:spPr>
      </p:pic>
      <p:sp>
        <p:nvSpPr>
          <p:cNvPr id="5" name="TextBox 5"/>
          <p:cNvSpPr txBox="1"/>
          <p:nvPr/>
        </p:nvSpPr>
        <p:spPr>
          <a:xfrm>
            <a:off x="-249566" y="973438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276878" y="964310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4791510" y="824698"/>
            <a:ext cx="8421664" cy="8637604"/>
          </a:xfrm>
          <a:prstGeom prst="rect">
            <a:avLst/>
          </a:prstGeom>
        </p:spPr>
      </p:pic>
      <p:grpSp>
        <p:nvGrpSpPr>
          <p:cNvPr id="8" name="Group 8"/>
          <p:cNvGrpSpPr/>
          <p:nvPr/>
        </p:nvGrpSpPr>
        <p:grpSpPr>
          <a:xfrm>
            <a:off x="10449429" y="2710868"/>
            <a:ext cx="1039292" cy="1020669"/>
            <a:chOff x="0" y="0"/>
            <a:chExt cx="6350000" cy="6350000"/>
          </a:xfrm>
        </p:grpSpPr>
        <p:sp>
          <p:nvSpPr>
            <p:cNvPr id="9" name="Freeform 9"/>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59"/>
            </a:solidFill>
          </p:spPr>
          <p:txBody>
            <a:bodyPr/>
            <a:lstStyle/>
            <a:p>
              <a:endParaRPr lang="en-US"/>
            </a:p>
          </p:txBody>
        </p:sp>
      </p:grpSp>
      <p:grpSp>
        <p:nvGrpSpPr>
          <p:cNvPr id="10" name="Group 10"/>
          <p:cNvGrpSpPr/>
          <p:nvPr/>
        </p:nvGrpSpPr>
        <p:grpSpPr>
          <a:xfrm>
            <a:off x="276878" y="516124"/>
            <a:ext cx="5392860" cy="8034673"/>
            <a:chOff x="0" y="0"/>
            <a:chExt cx="7190480" cy="10712898"/>
          </a:xfrm>
        </p:grpSpPr>
        <p:sp>
          <p:nvSpPr>
            <p:cNvPr id="11" name="TextBox 11"/>
            <p:cNvSpPr txBox="1"/>
            <p:nvPr/>
          </p:nvSpPr>
          <p:spPr>
            <a:xfrm>
              <a:off x="0" y="95250"/>
              <a:ext cx="719048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12</a:t>
              </a:r>
            </a:p>
          </p:txBody>
        </p:sp>
        <p:sp>
          <p:nvSpPr>
            <p:cNvPr id="12" name="TextBox 12"/>
            <p:cNvSpPr txBox="1"/>
            <p:nvPr/>
          </p:nvSpPr>
          <p:spPr>
            <a:xfrm>
              <a:off x="0" y="3325731"/>
              <a:ext cx="7190480" cy="7387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Twelve countries have sent athletes to every Winter Olympic Games: Austria, Canada, Finland, France, Great Britain, Hungary, Italy, Norway, Poland, Sweden, Switzerland and the United States. </a:t>
              </a:r>
            </a:p>
          </p:txBody>
        </p:sp>
      </p:grpSp>
      <p:grpSp>
        <p:nvGrpSpPr>
          <p:cNvPr id="13" name="Group 13"/>
          <p:cNvGrpSpPr/>
          <p:nvPr/>
        </p:nvGrpSpPr>
        <p:grpSpPr>
          <a:xfrm>
            <a:off x="12268200" y="3232114"/>
            <a:ext cx="5367935" cy="4875301"/>
            <a:chOff x="0" y="95250"/>
            <a:chExt cx="7640199" cy="6500402"/>
          </a:xfrm>
        </p:grpSpPr>
        <p:sp>
          <p:nvSpPr>
            <p:cNvPr id="14" name="TextBox 14"/>
            <p:cNvSpPr txBox="1"/>
            <p:nvPr/>
          </p:nvSpPr>
          <p:spPr>
            <a:xfrm>
              <a:off x="0" y="95250"/>
              <a:ext cx="7640199" cy="2952750"/>
            </a:xfrm>
            <a:prstGeom prst="rect">
              <a:avLst/>
            </a:prstGeom>
          </p:spPr>
          <p:txBody>
            <a:bodyPr lIns="0" tIns="0" rIns="0" bIns="0" rtlCol="0" anchor="t">
              <a:spAutoFit/>
            </a:bodyPr>
            <a:lstStyle/>
            <a:p>
              <a:pPr algn="ctr">
                <a:lnSpc>
                  <a:spcPts val="16500"/>
                </a:lnSpc>
              </a:pPr>
              <a:r>
                <a:rPr lang="en-US" sz="15000">
                  <a:solidFill>
                    <a:srgbClr val="000000"/>
                  </a:solidFill>
                  <a:latin typeface="Bobby Jones"/>
                </a:rPr>
                <a:t>1</a:t>
              </a:r>
            </a:p>
          </p:txBody>
        </p:sp>
        <p:sp>
          <p:nvSpPr>
            <p:cNvPr id="15" name="TextBox 15"/>
            <p:cNvSpPr txBox="1"/>
            <p:nvPr/>
          </p:nvSpPr>
          <p:spPr>
            <a:xfrm>
              <a:off x="0" y="3316206"/>
              <a:ext cx="7640199" cy="3279446"/>
            </a:xfrm>
            <a:prstGeom prst="rect">
              <a:avLst/>
            </a:prstGeom>
          </p:spPr>
          <p:txBody>
            <a:bodyPr lIns="0" tIns="0" rIns="0" bIns="0" rtlCol="0" anchor="t">
              <a:spAutoFit/>
            </a:bodyPr>
            <a:lstStyle/>
            <a:p>
              <a:pPr algn="ctr">
                <a:lnSpc>
                  <a:spcPts val="4900"/>
                </a:lnSpc>
              </a:pPr>
              <a:r>
                <a:rPr lang="en-US" sz="3500" dirty="0">
                  <a:solidFill>
                    <a:srgbClr val="000000"/>
                  </a:solidFill>
                  <a:latin typeface="Public Sans"/>
                </a:rPr>
                <a:t>Only one Country, the United States, has earned gold at each of the Winter Olympic Games.</a:t>
              </a:r>
            </a:p>
          </p:txBody>
        </p:sp>
      </p:grpSp>
      <p:grpSp>
        <p:nvGrpSpPr>
          <p:cNvPr id="16" name="Group 16"/>
          <p:cNvGrpSpPr/>
          <p:nvPr/>
        </p:nvGrpSpPr>
        <p:grpSpPr>
          <a:xfrm>
            <a:off x="11905986" y="824698"/>
            <a:ext cx="863049" cy="461972"/>
            <a:chOff x="0" y="0"/>
            <a:chExt cx="6350000" cy="6350000"/>
          </a:xfrm>
        </p:grpSpPr>
        <p:sp>
          <p:nvSpPr>
            <p:cNvPr id="17" name="Freeform 17"/>
            <p:cNvSpPr/>
            <p:nvPr/>
          </p:nvSpPr>
          <p:spPr>
            <a:xfrm>
              <a:off x="14167" y="0"/>
              <a:ext cx="6321665" cy="6350000"/>
            </a:xfrm>
            <a:custGeom>
              <a:avLst/>
              <a:gdLst/>
              <a:ahLst/>
              <a:cxnLst/>
              <a:rect l="l" t="t" r="r" b="b"/>
              <a:pathLst>
                <a:path w="6321665" h="635000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BD59"/>
            </a:solidFill>
          </p:spPr>
          <p:txBody>
            <a:bodyPr/>
            <a:lstStyle/>
            <a:p>
              <a:endParaRPr lang="en-US"/>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4B6FED"/>
        </a:solidFill>
        <a:effectLst/>
      </p:bgPr>
    </p:bg>
    <p:spTree>
      <p:nvGrpSpPr>
        <p:cNvPr id="1" name=""/>
        <p:cNvGrpSpPr/>
        <p:nvPr/>
      </p:nvGrpSpPr>
      <p:grpSpPr>
        <a:xfrm>
          <a:off x="0" y="0"/>
          <a:ext cx="0" cy="0"/>
          <a:chOff x="0" y="0"/>
          <a:chExt cx="0" cy="0"/>
        </a:xfrm>
      </p:grpSpPr>
      <p:sp>
        <p:nvSpPr>
          <p:cNvPr id="2" name="AutoShape 2"/>
          <p:cNvSpPr/>
          <p:nvPr/>
        </p:nvSpPr>
        <p:spPr>
          <a:xfrm>
            <a:off x="9144000" y="0"/>
            <a:ext cx="9144000" cy="10287000"/>
          </a:xfrm>
          <a:prstGeom prst="rect">
            <a:avLst/>
          </a:prstGeom>
          <a:solidFill>
            <a:srgbClr val="FFFFFF"/>
          </a:solidFill>
        </p:spPr>
        <p:txBody>
          <a:bodyPr/>
          <a:lstStyle/>
          <a:p>
            <a:endParaRPr lang="en-US"/>
          </a:p>
        </p:txBody>
      </p:sp>
      <p:pic>
        <p:nvPicPr>
          <p:cNvPr id="3" name="Picture 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912401">
            <a:off x="12002765" y="492069"/>
            <a:ext cx="546115" cy="601930"/>
          </a:xfrm>
          <a:prstGeom prst="rect">
            <a:avLst/>
          </a:prstGeom>
        </p:spPr>
      </p:pic>
      <p:pic>
        <p:nvPicPr>
          <p:cNvPr id="4" name="Picture 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541036">
            <a:off x="7228549" y="8287671"/>
            <a:ext cx="439285" cy="484182"/>
          </a:xfrm>
          <a:prstGeom prst="rect">
            <a:avLst/>
          </a:prstGeom>
        </p:spPr>
      </p:pic>
      <p:sp>
        <p:nvSpPr>
          <p:cNvPr id="5" name="TextBox 5"/>
          <p:cNvSpPr txBox="1"/>
          <p:nvPr/>
        </p:nvSpPr>
        <p:spPr>
          <a:xfrm>
            <a:off x="13716000" y="9711691"/>
            <a:ext cx="5728072" cy="275542"/>
          </a:xfrm>
          <a:prstGeom prst="rect">
            <a:avLst/>
          </a:prstGeom>
        </p:spPr>
        <p:txBody>
          <a:bodyPr lIns="0" tIns="0" rIns="0" bIns="0" rtlCol="0" anchor="t">
            <a:spAutoFit/>
          </a:bodyPr>
          <a:lstStyle/>
          <a:p>
            <a:pPr algn="ctr">
              <a:lnSpc>
                <a:spcPts val="2215"/>
              </a:lnSpc>
              <a:spcBef>
                <a:spcPct val="0"/>
              </a:spcBef>
            </a:pPr>
            <a:r>
              <a:rPr lang="en-US" sz="1582">
                <a:solidFill>
                  <a:srgbClr val="000000"/>
                </a:solidFill>
                <a:latin typeface="Public Sans"/>
              </a:rPr>
              <a:t>www.sportscareerconsulting.com</a:t>
            </a:r>
          </a:p>
        </p:txBody>
      </p:sp>
      <p:pic>
        <p:nvPicPr>
          <p:cNvPr id="6" name="Picture 6"/>
          <p:cNvPicPr>
            <a:picLocks noChangeAspect="1"/>
          </p:cNvPicPr>
          <p:nvPr/>
        </p:nvPicPr>
        <p:blipFill>
          <a:blip r:embed="rId6"/>
          <a:srcRect/>
          <a:stretch>
            <a:fillRect/>
          </a:stretch>
        </p:blipFill>
        <p:spPr>
          <a:xfrm>
            <a:off x="14242444" y="9620412"/>
            <a:ext cx="470533" cy="496199"/>
          </a:xfrm>
          <a:prstGeom prst="rect">
            <a:avLst/>
          </a:prstGeom>
        </p:spPr>
      </p:pic>
      <p:pic>
        <p:nvPicPr>
          <p:cNvPr id="7" name="Picture 7"/>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3812106" y="0"/>
            <a:ext cx="9082247" cy="7447442"/>
          </a:xfrm>
          <a:prstGeom prst="rect">
            <a:avLst/>
          </a:prstGeom>
        </p:spPr>
      </p:pic>
      <p:grpSp>
        <p:nvGrpSpPr>
          <p:cNvPr id="8" name="Group 8"/>
          <p:cNvGrpSpPr/>
          <p:nvPr/>
        </p:nvGrpSpPr>
        <p:grpSpPr>
          <a:xfrm>
            <a:off x="438765" y="5116501"/>
            <a:ext cx="4641038" cy="4319923"/>
            <a:chOff x="0" y="0"/>
            <a:chExt cx="6188050" cy="5759898"/>
          </a:xfrm>
        </p:grpSpPr>
        <p:sp>
          <p:nvSpPr>
            <p:cNvPr id="9" name="TextBox 9"/>
            <p:cNvSpPr txBox="1"/>
            <p:nvPr/>
          </p:nvSpPr>
          <p:spPr>
            <a:xfrm>
              <a:off x="0" y="95250"/>
              <a:ext cx="6188050" cy="2952750"/>
            </a:xfrm>
            <a:prstGeom prst="rect">
              <a:avLst/>
            </a:prstGeom>
          </p:spPr>
          <p:txBody>
            <a:bodyPr lIns="0" tIns="0" rIns="0" bIns="0" rtlCol="0" anchor="t">
              <a:spAutoFit/>
            </a:bodyPr>
            <a:lstStyle/>
            <a:p>
              <a:pPr algn="ctr">
                <a:lnSpc>
                  <a:spcPts val="16500"/>
                </a:lnSpc>
              </a:pPr>
              <a:r>
                <a:rPr lang="en-US" sz="15000">
                  <a:solidFill>
                    <a:srgbClr val="FFFFFF"/>
                  </a:solidFill>
                  <a:latin typeface="Bobby Jones"/>
                </a:rPr>
                <a:t>15</a:t>
              </a:r>
            </a:p>
          </p:txBody>
        </p:sp>
        <p:sp>
          <p:nvSpPr>
            <p:cNvPr id="10" name="TextBox 10"/>
            <p:cNvSpPr txBox="1"/>
            <p:nvPr/>
          </p:nvSpPr>
          <p:spPr>
            <a:xfrm>
              <a:off x="0" y="3325731"/>
              <a:ext cx="6188050" cy="2434167"/>
            </a:xfrm>
            <a:prstGeom prst="rect">
              <a:avLst/>
            </a:prstGeom>
          </p:spPr>
          <p:txBody>
            <a:bodyPr lIns="0" tIns="0" rIns="0" bIns="0" rtlCol="0" anchor="t">
              <a:spAutoFit/>
            </a:bodyPr>
            <a:lstStyle/>
            <a:p>
              <a:pPr algn="ctr">
                <a:lnSpc>
                  <a:spcPts val="4899"/>
                </a:lnSpc>
              </a:pPr>
              <a:r>
                <a:rPr lang="en-US" sz="3499">
                  <a:solidFill>
                    <a:srgbClr val="FFFFFF"/>
                  </a:solidFill>
                  <a:latin typeface="Public Sans"/>
                </a:rPr>
                <a:t>Athletes will compete in 15 disciplines at the Beijing Games</a:t>
              </a:r>
            </a:p>
          </p:txBody>
        </p:sp>
      </p:grpSp>
      <p:grpSp>
        <p:nvGrpSpPr>
          <p:cNvPr id="11" name="Group 11"/>
          <p:cNvGrpSpPr/>
          <p:nvPr/>
        </p:nvGrpSpPr>
        <p:grpSpPr>
          <a:xfrm>
            <a:off x="11933382" y="595588"/>
            <a:ext cx="5915853" cy="9272923"/>
            <a:chOff x="0" y="0"/>
            <a:chExt cx="7887805" cy="12363898"/>
          </a:xfrm>
        </p:grpSpPr>
        <p:sp>
          <p:nvSpPr>
            <p:cNvPr id="12" name="TextBox 12"/>
            <p:cNvSpPr txBox="1"/>
            <p:nvPr/>
          </p:nvSpPr>
          <p:spPr>
            <a:xfrm>
              <a:off x="0" y="95250"/>
              <a:ext cx="7887805" cy="2952750"/>
            </a:xfrm>
            <a:prstGeom prst="rect">
              <a:avLst/>
            </a:prstGeom>
          </p:spPr>
          <p:txBody>
            <a:bodyPr lIns="0" tIns="0" rIns="0" bIns="0" rtlCol="0" anchor="t">
              <a:spAutoFit/>
            </a:bodyPr>
            <a:lstStyle/>
            <a:p>
              <a:pPr algn="ctr">
                <a:lnSpc>
                  <a:spcPts val="16500"/>
                </a:lnSpc>
              </a:pPr>
              <a:r>
                <a:rPr lang="en-US" sz="15000">
                  <a:solidFill>
                    <a:srgbClr val="DD2C00"/>
                  </a:solidFill>
                  <a:latin typeface="Bobby Jones"/>
                </a:rPr>
                <a:t>7</a:t>
              </a:r>
            </a:p>
          </p:txBody>
        </p:sp>
        <p:sp>
          <p:nvSpPr>
            <p:cNvPr id="13" name="TextBox 13"/>
            <p:cNvSpPr txBox="1"/>
            <p:nvPr/>
          </p:nvSpPr>
          <p:spPr>
            <a:xfrm>
              <a:off x="0" y="3316206"/>
              <a:ext cx="7887805" cy="9047692"/>
            </a:xfrm>
            <a:prstGeom prst="rect">
              <a:avLst/>
            </a:prstGeom>
          </p:spPr>
          <p:txBody>
            <a:bodyPr lIns="0" tIns="0" rIns="0" bIns="0" rtlCol="0" anchor="t">
              <a:spAutoFit/>
            </a:bodyPr>
            <a:lstStyle/>
            <a:p>
              <a:pPr algn="ctr">
                <a:lnSpc>
                  <a:spcPts val="4900"/>
                </a:lnSpc>
              </a:pPr>
              <a:r>
                <a:rPr lang="en-US" sz="3500">
                  <a:solidFill>
                    <a:srgbClr val="000000"/>
                  </a:solidFill>
                  <a:latin typeface="Public Sans"/>
                </a:rPr>
                <a:t>The 2022 Winter Games will feature 7 new events: Women's monobob, men and women's big air skiing, mixed team relay in short track speedskating, mixed team ski jumping, mixed team snowboard cross and freestyle skiing mixed team aerials</a:t>
              </a:r>
            </a:p>
            <a:p>
              <a:pPr algn="ctr">
                <a:lnSpc>
                  <a:spcPts val="4900"/>
                </a:lnSpc>
              </a:pPr>
              <a:endParaRPr lang="en-US" sz="3500">
                <a:solidFill>
                  <a:srgbClr val="000000"/>
                </a:solidFill>
                <a:latin typeface="Public Sans"/>
              </a:endParaRPr>
            </a:p>
          </p:txBody>
        </p:sp>
      </p:gr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TotalTime>
  <Words>1805</Words>
  <Application>Microsoft Office PowerPoint</Application>
  <PresentationFormat>Custom</PresentationFormat>
  <Paragraphs>197</Paragraphs>
  <Slides>36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36</vt:i4>
      </vt:variant>
    </vt:vector>
  </HeadingPairs>
  <TitlesOfParts>
    <vt:vector size="42" baseType="lpstr">
      <vt:lpstr>Public Sans</vt:lpstr>
      <vt:lpstr>Public Sans Bold</vt:lpstr>
      <vt:lpstr>Bobby Jones</vt:lpstr>
      <vt:lpstr>Calibri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Winter Olympic Games By the Numbers</dc:title>
  <cp:lastModifiedBy>Chris Lindauer</cp:lastModifiedBy>
  <cp:revision>5</cp:revision>
  <dcterms:created xsi:type="dcterms:W3CDTF">2006-08-16T00:00:00Z</dcterms:created>
  <dcterms:modified xsi:type="dcterms:W3CDTF">2022-02-02T05:04:17Z</dcterms:modified>
  <dc:identifier>DAExPNy40pw</dc:identifier>
</cp:coreProperties>
</file>