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Telegraf Bold" charset="1" panose="00000800000000000000"/>
      <p:regular r:id="rId10"/>
    </p:embeddedFont>
    <p:embeddedFont>
      <p:font typeface="Telegraf Bold Bold" charset="1" panose="00000A00000000000000"/>
      <p:regular r:id="rId11"/>
    </p:embeddedFont>
    <p:embeddedFont>
      <p:font typeface="Telegraf Medium" charset="1" panose="00000600000000000000"/>
      <p:regular r:id="rId12"/>
    </p:embeddedFont>
    <p:embeddedFont>
      <p:font typeface="Telegraf Medium Bold" charset="1" panose="00000900000000000000"/>
      <p:regular r:id="rId13"/>
    </p:embeddedFont>
    <p:embeddedFont>
      <p:font typeface="Garet Book" charset="1" panose="0000000000000000000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slides/slide1.xml" Type="http://schemas.openxmlformats.org/officeDocument/2006/relationships/slide"/><Relationship Id="rId16" Target="slides/slide2.xml" Type="http://schemas.openxmlformats.org/officeDocument/2006/relationships/slide"/><Relationship Id="rId17" Target="slides/slide3.xml" Type="http://schemas.openxmlformats.org/officeDocument/2006/relationships/slide"/><Relationship Id="rId18" Target="slides/slide4.xml" Type="http://schemas.openxmlformats.org/officeDocument/2006/relationships/slide"/><Relationship Id="rId19" Target="slides/slide5.xml" Type="http://schemas.openxmlformats.org/officeDocument/2006/relationships/slide"/><Relationship Id="rId2" Target="presProps.xml" Type="http://schemas.openxmlformats.org/officeDocument/2006/relationships/presProps"/><Relationship Id="rId20" Target="slides/slide6.xml" Type="http://schemas.openxmlformats.org/officeDocument/2006/relationships/slide"/><Relationship Id="rId21" Target="slides/slide7.xml" Type="http://schemas.openxmlformats.org/officeDocument/2006/relationships/slide"/><Relationship Id="rId22" Target="slides/slide8.xml" Type="http://schemas.openxmlformats.org/officeDocument/2006/relationships/slide"/><Relationship Id="rId23" Target="slides/slide9.xml" Type="http://schemas.openxmlformats.org/officeDocument/2006/relationships/slide"/><Relationship Id="rId24" Target="slides/slide10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.png" Type="http://schemas.openxmlformats.org/officeDocument/2006/relationships/image"/><Relationship Id="rId4" Target="../media/image4.png" Type="http://schemas.openxmlformats.org/officeDocument/2006/relationships/image"/><Relationship Id="rId5" Target="../media/image5.png" Type="http://schemas.openxmlformats.org/officeDocument/2006/relationships/image"/><Relationship Id="rId6" Target="../media/image6.png" Type="http://schemas.openxmlformats.org/officeDocument/2006/relationships/image"/><Relationship Id="rId7" Target="../media/image2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svg" Type="http://schemas.openxmlformats.org/officeDocument/2006/relationships/image"/><Relationship Id="rId6" Target="../media/image10.png" Type="http://schemas.openxmlformats.org/officeDocument/2006/relationships/image"/><Relationship Id="rId7" Target="../media/image11.svg" Type="http://schemas.openxmlformats.org/officeDocument/2006/relationships/image"/><Relationship Id="rId8" Target="../media/image12.png" Type="http://schemas.openxmlformats.org/officeDocument/2006/relationships/image"/><Relationship Id="rId9" Target="../media/image2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3.png" Type="http://schemas.openxmlformats.org/officeDocument/2006/relationships/image"/><Relationship Id="rId4" Target="../media/image14.svg" Type="http://schemas.openxmlformats.org/officeDocument/2006/relationships/image"/><Relationship Id="rId5" Target="../media/image15.png" Type="http://schemas.openxmlformats.org/officeDocument/2006/relationships/image"/><Relationship Id="rId6" Target="../media/image16.svg" Type="http://schemas.openxmlformats.org/officeDocument/2006/relationships/image"/><Relationship Id="rId7" Target="../media/image17.png" Type="http://schemas.openxmlformats.org/officeDocument/2006/relationships/image"/><Relationship Id="rId8" Target="../media/image18.png" Type="http://schemas.openxmlformats.org/officeDocument/2006/relationships/image"/><Relationship Id="rId9" Target="../media/image2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19.png" Type="http://schemas.openxmlformats.org/officeDocument/2006/relationships/image"/><Relationship Id="rId4" Target="../media/image20.svg" Type="http://schemas.openxmlformats.org/officeDocument/2006/relationships/image"/><Relationship Id="rId5" Target="../media/image4.png" Type="http://schemas.openxmlformats.org/officeDocument/2006/relationships/image"/><Relationship Id="rId6" Target="../media/image21.png" Type="http://schemas.openxmlformats.org/officeDocument/2006/relationships/image"/><Relationship Id="rId7" Target="../media/image22.svg" Type="http://schemas.openxmlformats.org/officeDocument/2006/relationships/image"/><Relationship Id="rId8" Target="../media/image23.png" Type="http://schemas.openxmlformats.org/officeDocument/2006/relationships/image"/><Relationship Id="rId9" Target="../media/image2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4.png" Type="http://schemas.openxmlformats.org/officeDocument/2006/relationships/image"/><Relationship Id="rId4" Target="../media/image25.svg" Type="http://schemas.openxmlformats.org/officeDocument/2006/relationships/image"/><Relationship Id="rId5" Target="../media/image26.png" Type="http://schemas.openxmlformats.org/officeDocument/2006/relationships/image"/><Relationship Id="rId6" Target="../media/image27.png" Type="http://schemas.openxmlformats.org/officeDocument/2006/relationships/image"/><Relationship Id="rId7" Target="../media/image28.png" Type="http://schemas.openxmlformats.org/officeDocument/2006/relationships/image"/><Relationship Id="rId8" Target="../media/image2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30136" r="0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3243179" y="1028700"/>
            <a:ext cx="11801642" cy="7964091"/>
            <a:chOff x="0" y="0"/>
            <a:chExt cx="15735523" cy="10618789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95250"/>
              <a:ext cx="15735523" cy="777116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779"/>
                </a:lnSpc>
              </a:pPr>
              <a:r>
                <a:rPr lang="en-US" sz="14348">
                  <a:solidFill>
                    <a:srgbClr val="050A30"/>
                  </a:solidFill>
                  <a:latin typeface="Telegraf Bold"/>
                </a:rPr>
                <a:t>2021 BRAND LOYALTY RANKINGS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9020065"/>
              <a:ext cx="15735523" cy="159872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ACCORDING TO BRAND KEYS, A GLOBAL RESEARCH-BASED BRANDING AGENCY</a:t>
              </a:r>
            </a:p>
          </p:txBody>
        </p:sp>
      </p:grpSp>
      <p:pic>
        <p:nvPicPr>
          <p:cNvPr name="Picture 6" id="6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40507" y="9753036"/>
            <a:ext cx="1243796" cy="396460"/>
          </a:xfrm>
          <a:prstGeom prst="rect">
            <a:avLst/>
          </a:prstGeom>
        </p:spPr>
      </p:pic>
      <p:sp>
        <p:nvSpPr>
          <p:cNvPr name="TextBox 7" id="7"/>
          <p:cNvSpPr txBox="true"/>
          <p:nvPr/>
        </p:nvSpPr>
        <p:spPr>
          <a:xfrm rot="0">
            <a:off x="1733524" y="9856083"/>
            <a:ext cx="5119755" cy="180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82"/>
              </a:lnSpc>
            </a:pPr>
            <a:r>
              <a:rPr lang="en-US" spc="113" sz="1130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30136" r="0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801738" y="-1964333"/>
            <a:ext cx="16927799" cy="11120132"/>
            <a:chOff x="0" y="0"/>
            <a:chExt cx="22570399" cy="14826842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95250"/>
              <a:ext cx="22570399" cy="28022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779"/>
                </a:lnSpc>
              </a:pP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4051154"/>
              <a:ext cx="22570399" cy="1077568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1) WHAT IS BRAND LOYALTY?</a:t>
              </a:r>
            </a:p>
            <a:p>
              <a:pPr>
                <a:lnSpc>
                  <a:spcPts val="4534"/>
                </a:lnSpc>
              </a:pPr>
            </a:p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2) WHAT FACTORS INFLUENCE BRAND LOYALTY? </a:t>
              </a:r>
            </a:p>
            <a:p>
              <a:pPr>
                <a:lnSpc>
                  <a:spcPts val="4534"/>
                </a:lnSpc>
              </a:pPr>
            </a:p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3) WHAT DO YOU THINK BRANDS ON THIS LIST HAVE DONE TO BUILD A LOYAL FOLLOWING?</a:t>
              </a:r>
            </a:p>
            <a:p>
              <a:pPr>
                <a:lnSpc>
                  <a:spcPts val="4534"/>
                </a:lnSpc>
              </a:pPr>
            </a:p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4) HOW DO THESE BRANDS BENEFIT FROM LOYALTY?</a:t>
              </a:r>
            </a:p>
            <a:p>
              <a:pPr>
                <a:lnSpc>
                  <a:spcPts val="4534"/>
                </a:lnSpc>
              </a:pPr>
            </a:p>
            <a:p>
              <a:pPr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5) THINK OF ONE OF YOUR FAVORITE BRANDS THAT DIDN'T MAKE THE LIST.  IF YOU WERE A MARKETER WORKING FOR THAT COMPANY, WHAT STRATEGIES MIGHT YOU IMPLEMENT TO BUILD MORE BRAND LOYALTY? </a:t>
              </a:r>
            </a:p>
          </p:txBody>
        </p:sp>
      </p:grpSp>
      <p:pic>
        <p:nvPicPr>
          <p:cNvPr name="Picture 6" id="6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40507" y="9753036"/>
            <a:ext cx="1243796" cy="396460"/>
          </a:xfrm>
          <a:prstGeom prst="rect">
            <a:avLst/>
          </a:prstGeom>
        </p:spPr>
      </p:pic>
      <p:sp>
        <p:nvSpPr>
          <p:cNvPr name="TextBox 7" id="7"/>
          <p:cNvSpPr txBox="true"/>
          <p:nvPr/>
        </p:nvSpPr>
        <p:spPr>
          <a:xfrm rot="0">
            <a:off x="1733524" y="9856083"/>
            <a:ext cx="5119755" cy="180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82"/>
              </a:lnSpc>
            </a:pPr>
            <a:r>
              <a:rPr lang="en-US" spc="113" sz="1130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30136" r="0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3243179" y="1028700"/>
            <a:ext cx="11801642" cy="7964091"/>
            <a:chOff x="0" y="0"/>
            <a:chExt cx="15735523" cy="10618789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95250"/>
              <a:ext cx="15735523" cy="777116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779"/>
                </a:lnSpc>
              </a:pPr>
              <a:r>
                <a:rPr lang="en-US" sz="14348">
                  <a:solidFill>
                    <a:srgbClr val="050A30"/>
                  </a:solidFill>
                  <a:latin typeface="Telegraf Bold"/>
                </a:rPr>
                <a:t>TOP 20 LOYALTY LEADERS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9020065"/>
              <a:ext cx="15735523" cy="1598724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WHICH BRANDS ENJOY THE HIGHEST LEVELS OF CUSTOMER LOYALTY? </a:t>
              </a:r>
            </a:p>
          </p:txBody>
        </p:sp>
      </p:grpSp>
      <p:pic>
        <p:nvPicPr>
          <p:cNvPr name="Picture 6" id="6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40507" y="9753036"/>
            <a:ext cx="1243796" cy="396460"/>
          </a:xfrm>
          <a:prstGeom prst="rect">
            <a:avLst/>
          </a:prstGeom>
        </p:spPr>
      </p:pic>
      <p:sp>
        <p:nvSpPr>
          <p:cNvPr name="TextBox 7" id="7"/>
          <p:cNvSpPr txBox="true"/>
          <p:nvPr/>
        </p:nvSpPr>
        <p:spPr>
          <a:xfrm rot="0">
            <a:off x="1733524" y="9856083"/>
            <a:ext cx="5119755" cy="180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82"/>
              </a:lnSpc>
            </a:pPr>
            <a:r>
              <a:rPr lang="en-US" spc="113" sz="1130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30136" r="0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3078099" y="-1334500"/>
            <a:ext cx="12131801" cy="9269655"/>
            <a:chOff x="0" y="0"/>
            <a:chExt cx="16175735" cy="12359539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95250"/>
              <a:ext cx="16175735" cy="28022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779"/>
                </a:lnSpc>
              </a:pP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4051154"/>
              <a:ext cx="16175735" cy="830838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REVIEW THE RANKINGS OF THE TOP 20 BRANDS WITH THE HIGHEST LEVELS OF CUSTOMER LOYALTY.  </a:t>
              </a:r>
            </a:p>
            <a:p>
              <a:pPr algn="ctr">
                <a:lnSpc>
                  <a:spcPts val="4534"/>
                </a:lnSpc>
              </a:pPr>
            </a:p>
            <a:p>
              <a:pPr algn="ctr"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EACH BRAND'S PREVIOUS RANKING IS ALSO NOTED (IN PARENTHESIS). </a:t>
              </a:r>
            </a:p>
            <a:p>
              <a:pPr algn="ctr">
                <a:lnSpc>
                  <a:spcPts val="4534"/>
                </a:lnSpc>
              </a:pPr>
            </a:p>
            <a:p>
              <a:pPr algn="ctr"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ARE YOU SURPRISED BY ANY OF THE RANKINGS?  WHICH BRANDS WOULD YOU HAVE GUESSED WOULD RANK IN THE TOP 20 THAT DID NOT MAKE THE LIST? </a:t>
              </a:r>
            </a:p>
          </p:txBody>
        </p:sp>
      </p:grpSp>
      <p:pic>
        <p:nvPicPr>
          <p:cNvPr name="Picture 6" id="6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40507" y="9753036"/>
            <a:ext cx="1243796" cy="396460"/>
          </a:xfrm>
          <a:prstGeom prst="rect">
            <a:avLst/>
          </a:prstGeom>
        </p:spPr>
      </p:pic>
      <p:sp>
        <p:nvSpPr>
          <p:cNvPr name="TextBox 7" id="7"/>
          <p:cNvSpPr txBox="true"/>
          <p:nvPr/>
        </p:nvSpPr>
        <p:spPr>
          <a:xfrm rot="0">
            <a:off x="1733524" y="9856083"/>
            <a:ext cx="5119755" cy="180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82"/>
              </a:lnSpc>
            </a:pPr>
            <a:r>
              <a:rPr lang="en-US" spc="113" sz="1130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30136" r="0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592818" y="1536462"/>
            <a:ext cx="8062144" cy="2888130"/>
            <a:chOff x="0" y="0"/>
            <a:chExt cx="5722620" cy="2050034"/>
          </a:xfrm>
        </p:grpSpPr>
        <p:sp>
          <p:nvSpPr>
            <p:cNvPr name="Freeform 4" id="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5" id="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845209" y="1743206"/>
            <a:ext cx="2327770" cy="2327770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592818" y="5416340"/>
            <a:ext cx="8062144" cy="2888130"/>
            <a:chOff x="0" y="0"/>
            <a:chExt cx="5722620" cy="2050034"/>
          </a:xfrm>
        </p:grpSpPr>
        <p:sp>
          <p:nvSpPr>
            <p:cNvPr name="Freeform 9" id="9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845209" y="5623084"/>
            <a:ext cx="2327770" cy="2327770"/>
            <a:chOff x="0" y="0"/>
            <a:chExt cx="6350000" cy="6350000"/>
          </a:xfrm>
        </p:grpSpPr>
        <p:sp>
          <p:nvSpPr>
            <p:cNvPr name="Freeform 12" id="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764061" y="1536462"/>
            <a:ext cx="8062144" cy="2888130"/>
            <a:chOff x="0" y="0"/>
            <a:chExt cx="5722620" cy="2050034"/>
          </a:xfrm>
        </p:grpSpPr>
        <p:sp>
          <p:nvSpPr>
            <p:cNvPr name="Freeform 14" id="1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0016452" y="1743206"/>
            <a:ext cx="2327770" cy="2327770"/>
            <a:chOff x="0" y="0"/>
            <a:chExt cx="6350000" cy="6350000"/>
          </a:xfrm>
        </p:grpSpPr>
        <p:sp>
          <p:nvSpPr>
            <p:cNvPr name="Freeform 17" id="1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764061" y="5416340"/>
            <a:ext cx="8062144" cy="2888130"/>
            <a:chOff x="0" y="0"/>
            <a:chExt cx="5722620" cy="2050034"/>
          </a:xfrm>
        </p:grpSpPr>
        <p:sp>
          <p:nvSpPr>
            <p:cNvPr name="Freeform 19" id="19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20" id="20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21" id="21"/>
          <p:cNvGrpSpPr/>
          <p:nvPr/>
        </p:nvGrpSpPr>
        <p:grpSpPr>
          <a:xfrm rot="0">
            <a:off x="10016452" y="5623084"/>
            <a:ext cx="2327770" cy="2327770"/>
            <a:chOff x="0" y="0"/>
            <a:chExt cx="6350000" cy="6350000"/>
          </a:xfrm>
        </p:grpSpPr>
        <p:sp>
          <p:nvSpPr>
            <p:cNvPr name="Freeform 22" id="2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pic>
        <p:nvPicPr>
          <p:cNvPr name="Picture 23" id="2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6606838" y="2353067"/>
            <a:ext cx="1108048" cy="1108048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6606838" y="6125617"/>
            <a:ext cx="1108048" cy="1108048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6151252" y="2426503"/>
            <a:ext cx="1034612" cy="1034612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6"/>
          <a:srcRect l="0" t="0" r="12691" b="0"/>
          <a:stretch>
            <a:fillRect/>
          </a:stretch>
        </p:blipFill>
        <p:spPr>
          <a:xfrm flipH="false" flipV="false" rot="0">
            <a:off x="15634155" y="6022041"/>
            <a:ext cx="1942952" cy="1499717"/>
          </a:xfrm>
          <a:prstGeom prst="rect">
            <a:avLst/>
          </a:prstGeom>
        </p:spPr>
      </p:pic>
      <p:grpSp>
        <p:nvGrpSpPr>
          <p:cNvPr name="Group 27" id="27"/>
          <p:cNvGrpSpPr/>
          <p:nvPr/>
        </p:nvGrpSpPr>
        <p:grpSpPr>
          <a:xfrm rot="0">
            <a:off x="3469879" y="2353067"/>
            <a:ext cx="4690172" cy="1108048"/>
            <a:chOff x="0" y="0"/>
            <a:chExt cx="6253562" cy="1477398"/>
          </a:xfrm>
        </p:grpSpPr>
        <p:sp>
          <p:nvSpPr>
            <p:cNvPr name="TextBox 28" id="28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AMAZON (1)</a:t>
              </a:r>
            </a:p>
          </p:txBody>
        </p:sp>
        <p:sp>
          <p:nvSpPr>
            <p:cNvPr name="TextBox 29" id="29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Online retail </a:t>
              </a: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3469879" y="6232945"/>
            <a:ext cx="4690172" cy="1108048"/>
            <a:chOff x="0" y="0"/>
            <a:chExt cx="6253562" cy="1477398"/>
          </a:xfrm>
        </p:grpSpPr>
        <p:sp>
          <p:nvSpPr>
            <p:cNvPr name="TextBox 31" id="31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APPLE (4)</a:t>
              </a:r>
            </a:p>
          </p:txBody>
        </p:sp>
        <p:sp>
          <p:nvSpPr>
            <p:cNvPr name="TextBox 32" id="32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Smartphones</a:t>
              </a: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12641123" y="6232945"/>
            <a:ext cx="4690172" cy="1108048"/>
            <a:chOff x="0" y="0"/>
            <a:chExt cx="6253562" cy="1477398"/>
          </a:xfrm>
        </p:grpSpPr>
        <p:sp>
          <p:nvSpPr>
            <p:cNvPr name="TextBox 34" id="34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DOMINO'S (5)</a:t>
              </a:r>
            </a:p>
          </p:txBody>
        </p:sp>
        <p:sp>
          <p:nvSpPr>
            <p:cNvPr name="TextBox 35" id="35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Pizza</a:t>
              </a:r>
            </a:p>
          </p:txBody>
        </p:sp>
      </p:grpSp>
      <p:sp>
        <p:nvSpPr>
          <p:cNvPr name="TextBox 36" id="36"/>
          <p:cNvSpPr txBox="true"/>
          <p:nvPr/>
        </p:nvSpPr>
        <p:spPr>
          <a:xfrm rot="0">
            <a:off x="1171964" y="2405956"/>
            <a:ext cx="1674259" cy="11641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1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1127316" y="6287542"/>
            <a:ext cx="1763554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u="none" sz="8723">
                <a:solidFill>
                  <a:srgbClr val="050A30"/>
                </a:solidFill>
                <a:latin typeface="Telegraf Bold"/>
              </a:rPr>
              <a:t>2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0343207" y="2407664"/>
            <a:ext cx="1674259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u="none" sz="8723">
                <a:solidFill>
                  <a:srgbClr val="050A30"/>
                </a:solidFill>
                <a:latin typeface="Telegraf Bold"/>
              </a:rPr>
              <a:t>3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0308466" y="6360978"/>
            <a:ext cx="1743741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u="none" sz="8723">
                <a:solidFill>
                  <a:srgbClr val="050A30"/>
                </a:solidFill>
                <a:latin typeface="Telegraf Bold"/>
              </a:rPr>
              <a:t>4</a:t>
            </a:r>
          </a:p>
        </p:txBody>
      </p:sp>
      <p:grpSp>
        <p:nvGrpSpPr>
          <p:cNvPr name="Group 40" id="40"/>
          <p:cNvGrpSpPr/>
          <p:nvPr/>
        </p:nvGrpSpPr>
        <p:grpSpPr>
          <a:xfrm rot="0">
            <a:off x="12641123" y="2426503"/>
            <a:ext cx="4690172" cy="1108048"/>
            <a:chOff x="0" y="0"/>
            <a:chExt cx="6253562" cy="1477398"/>
          </a:xfrm>
        </p:grpSpPr>
        <p:sp>
          <p:nvSpPr>
            <p:cNvPr name="TextBox 41" id="41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NETFLIX (2)</a:t>
              </a:r>
            </a:p>
          </p:txBody>
        </p:sp>
        <p:sp>
          <p:nvSpPr>
            <p:cNvPr name="TextBox 42" id="42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Video streaming </a:t>
              </a:r>
            </a:p>
          </p:txBody>
        </p:sp>
      </p:grpSp>
      <p:pic>
        <p:nvPicPr>
          <p:cNvPr name="Picture 43" id="43"/>
          <p:cNvPicPr>
            <a:picLocks noChangeAspect="true"/>
          </p:cNvPicPr>
          <p:nvPr/>
        </p:nvPicPr>
        <p:blipFill>
          <a:blip r:embed="rId7"/>
          <a:srcRect l="0" t="0" r="0" b="0"/>
          <a:stretch>
            <a:fillRect/>
          </a:stretch>
        </p:blipFill>
        <p:spPr>
          <a:xfrm flipH="false" flipV="false" rot="0">
            <a:off x="240507" y="9753036"/>
            <a:ext cx="1243796" cy="396460"/>
          </a:xfrm>
          <a:prstGeom prst="rect">
            <a:avLst/>
          </a:prstGeom>
        </p:spPr>
      </p:pic>
      <p:sp>
        <p:nvSpPr>
          <p:cNvPr name="TextBox 44" id="44"/>
          <p:cNvSpPr txBox="true"/>
          <p:nvPr/>
        </p:nvSpPr>
        <p:spPr>
          <a:xfrm rot="0">
            <a:off x="1733524" y="9856083"/>
            <a:ext cx="5119755" cy="180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82"/>
              </a:lnSpc>
            </a:pPr>
            <a:r>
              <a:rPr lang="en-US" spc="113" sz="1130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30136" r="0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592818" y="1536462"/>
            <a:ext cx="8062144" cy="2888130"/>
            <a:chOff x="0" y="0"/>
            <a:chExt cx="5722620" cy="2050034"/>
          </a:xfrm>
        </p:grpSpPr>
        <p:sp>
          <p:nvSpPr>
            <p:cNvPr name="Freeform 4" id="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5" id="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845209" y="1743206"/>
            <a:ext cx="2327770" cy="2327770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592818" y="5416340"/>
            <a:ext cx="8062144" cy="2888130"/>
            <a:chOff x="0" y="0"/>
            <a:chExt cx="5722620" cy="2050034"/>
          </a:xfrm>
        </p:grpSpPr>
        <p:sp>
          <p:nvSpPr>
            <p:cNvPr name="Freeform 9" id="9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845209" y="5623084"/>
            <a:ext cx="2327770" cy="2327770"/>
            <a:chOff x="0" y="0"/>
            <a:chExt cx="6350000" cy="6350000"/>
          </a:xfrm>
        </p:grpSpPr>
        <p:sp>
          <p:nvSpPr>
            <p:cNvPr name="Freeform 12" id="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764061" y="1536462"/>
            <a:ext cx="8062144" cy="2888130"/>
            <a:chOff x="0" y="0"/>
            <a:chExt cx="5722620" cy="2050034"/>
          </a:xfrm>
        </p:grpSpPr>
        <p:sp>
          <p:nvSpPr>
            <p:cNvPr name="Freeform 14" id="1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0016452" y="1743206"/>
            <a:ext cx="2327770" cy="2327770"/>
            <a:chOff x="0" y="0"/>
            <a:chExt cx="6350000" cy="6350000"/>
          </a:xfrm>
        </p:grpSpPr>
        <p:sp>
          <p:nvSpPr>
            <p:cNvPr name="Freeform 17" id="1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764061" y="5416340"/>
            <a:ext cx="8062144" cy="2888130"/>
            <a:chOff x="0" y="0"/>
            <a:chExt cx="5722620" cy="2050034"/>
          </a:xfrm>
        </p:grpSpPr>
        <p:sp>
          <p:nvSpPr>
            <p:cNvPr name="Freeform 19" id="19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20" id="20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21" id="21"/>
          <p:cNvGrpSpPr/>
          <p:nvPr/>
        </p:nvGrpSpPr>
        <p:grpSpPr>
          <a:xfrm rot="0">
            <a:off x="10016452" y="5623084"/>
            <a:ext cx="2327770" cy="2327770"/>
            <a:chOff x="0" y="0"/>
            <a:chExt cx="6350000" cy="6350000"/>
          </a:xfrm>
        </p:grpSpPr>
        <p:sp>
          <p:nvSpPr>
            <p:cNvPr name="Freeform 22" id="2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pic>
        <p:nvPicPr>
          <p:cNvPr name="Picture 23" id="2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6952255" y="2353067"/>
            <a:ext cx="1010066" cy="1016405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314890" y="2353067"/>
            <a:ext cx="1016405" cy="1016405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328000" y="6232945"/>
            <a:ext cx="1003295" cy="1003295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8"/>
          <a:srcRect l="10388" t="16763" r="9758" b="21565"/>
          <a:stretch>
            <a:fillRect/>
          </a:stretch>
        </p:blipFill>
        <p:spPr>
          <a:xfrm flipH="false" flipV="false" rot="0">
            <a:off x="6470247" y="6226390"/>
            <a:ext cx="1974080" cy="1016405"/>
          </a:xfrm>
          <a:prstGeom prst="rect">
            <a:avLst/>
          </a:prstGeom>
        </p:spPr>
      </p:pic>
      <p:grpSp>
        <p:nvGrpSpPr>
          <p:cNvPr name="Group 27" id="27"/>
          <p:cNvGrpSpPr/>
          <p:nvPr/>
        </p:nvGrpSpPr>
        <p:grpSpPr>
          <a:xfrm rot="0">
            <a:off x="3469879" y="2353067"/>
            <a:ext cx="4690172" cy="1108048"/>
            <a:chOff x="0" y="0"/>
            <a:chExt cx="6253562" cy="1477398"/>
          </a:xfrm>
        </p:grpSpPr>
        <p:sp>
          <p:nvSpPr>
            <p:cNvPr name="TextBox 28" id="28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AMAZON (3)</a:t>
              </a:r>
            </a:p>
          </p:txBody>
        </p:sp>
        <p:sp>
          <p:nvSpPr>
            <p:cNvPr name="TextBox 29" id="29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Video streaming</a:t>
              </a: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3272149" y="6226390"/>
            <a:ext cx="4690172" cy="1108048"/>
            <a:chOff x="0" y="0"/>
            <a:chExt cx="6253562" cy="1477398"/>
          </a:xfrm>
        </p:grpSpPr>
        <p:sp>
          <p:nvSpPr>
            <p:cNvPr name="TextBox 31" id="31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DISNEY+ (7)</a:t>
              </a:r>
            </a:p>
          </p:txBody>
        </p:sp>
        <p:sp>
          <p:nvSpPr>
            <p:cNvPr name="TextBox 32" id="32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Video streaming</a:t>
              </a: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12641123" y="2353067"/>
            <a:ext cx="4690172" cy="1108048"/>
            <a:chOff x="0" y="0"/>
            <a:chExt cx="6253562" cy="1477398"/>
          </a:xfrm>
        </p:grpSpPr>
        <p:sp>
          <p:nvSpPr>
            <p:cNvPr name="TextBox 34" id="34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GOOGLE (6)</a:t>
              </a:r>
            </a:p>
          </p:txBody>
        </p:sp>
        <p:sp>
          <p:nvSpPr>
            <p:cNvPr name="TextBox 35" id="35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Search engines</a:t>
              </a: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12641123" y="6232945"/>
            <a:ext cx="4690172" cy="1108048"/>
            <a:chOff x="0" y="0"/>
            <a:chExt cx="6253562" cy="1477398"/>
          </a:xfrm>
        </p:grpSpPr>
        <p:sp>
          <p:nvSpPr>
            <p:cNvPr name="TextBox 37" id="37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WHATSAPP (7)</a:t>
              </a:r>
            </a:p>
          </p:txBody>
        </p:sp>
        <p:sp>
          <p:nvSpPr>
            <p:cNvPr name="TextBox 38" id="38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Instant messaging</a:t>
              </a:r>
            </a:p>
          </p:txBody>
        </p:sp>
      </p:grpSp>
      <p:sp>
        <p:nvSpPr>
          <p:cNvPr name="TextBox 39" id="39"/>
          <p:cNvSpPr txBox="true"/>
          <p:nvPr/>
        </p:nvSpPr>
        <p:spPr>
          <a:xfrm rot="0">
            <a:off x="1171964" y="2405956"/>
            <a:ext cx="1674259" cy="11641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5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127316" y="6287542"/>
            <a:ext cx="1763554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6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0343207" y="2407664"/>
            <a:ext cx="1674259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7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0308466" y="6360978"/>
            <a:ext cx="1743741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8</a:t>
            </a:r>
          </a:p>
        </p:txBody>
      </p:sp>
      <p:pic>
        <p:nvPicPr>
          <p:cNvPr name="Picture 43" id="43"/>
          <p:cNvPicPr>
            <a:picLocks noChangeAspect="true"/>
          </p:cNvPicPr>
          <p:nvPr/>
        </p:nvPicPr>
        <p:blipFill>
          <a:blip r:embed="rId9"/>
          <a:srcRect l="0" t="0" r="0" b="0"/>
          <a:stretch>
            <a:fillRect/>
          </a:stretch>
        </p:blipFill>
        <p:spPr>
          <a:xfrm flipH="false" flipV="false" rot="0">
            <a:off x="240507" y="9753036"/>
            <a:ext cx="1243796" cy="396460"/>
          </a:xfrm>
          <a:prstGeom prst="rect">
            <a:avLst/>
          </a:prstGeom>
        </p:spPr>
      </p:pic>
      <p:sp>
        <p:nvSpPr>
          <p:cNvPr name="TextBox 44" id="44"/>
          <p:cNvSpPr txBox="true"/>
          <p:nvPr/>
        </p:nvSpPr>
        <p:spPr>
          <a:xfrm rot="0">
            <a:off x="1733524" y="9856083"/>
            <a:ext cx="5119755" cy="180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82"/>
              </a:lnSpc>
            </a:pPr>
            <a:r>
              <a:rPr lang="en-US" spc="113" sz="1130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30136" r="0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592818" y="1536462"/>
            <a:ext cx="8062144" cy="2888130"/>
            <a:chOff x="0" y="0"/>
            <a:chExt cx="5722620" cy="2050034"/>
          </a:xfrm>
        </p:grpSpPr>
        <p:sp>
          <p:nvSpPr>
            <p:cNvPr name="Freeform 4" id="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5" id="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845209" y="1743206"/>
            <a:ext cx="2327770" cy="2327770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592818" y="5416340"/>
            <a:ext cx="8062144" cy="2888130"/>
            <a:chOff x="0" y="0"/>
            <a:chExt cx="5722620" cy="2050034"/>
          </a:xfrm>
        </p:grpSpPr>
        <p:sp>
          <p:nvSpPr>
            <p:cNvPr name="Freeform 9" id="9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845209" y="5623084"/>
            <a:ext cx="2327770" cy="2327770"/>
            <a:chOff x="0" y="0"/>
            <a:chExt cx="6350000" cy="6350000"/>
          </a:xfrm>
        </p:grpSpPr>
        <p:sp>
          <p:nvSpPr>
            <p:cNvPr name="Freeform 12" id="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764061" y="1536462"/>
            <a:ext cx="8062144" cy="2888130"/>
            <a:chOff x="0" y="0"/>
            <a:chExt cx="5722620" cy="2050034"/>
          </a:xfrm>
        </p:grpSpPr>
        <p:sp>
          <p:nvSpPr>
            <p:cNvPr name="Freeform 14" id="1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0016452" y="1743206"/>
            <a:ext cx="2327770" cy="2327770"/>
            <a:chOff x="0" y="0"/>
            <a:chExt cx="6350000" cy="6350000"/>
          </a:xfrm>
        </p:grpSpPr>
        <p:sp>
          <p:nvSpPr>
            <p:cNvPr name="Freeform 17" id="1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764061" y="5416340"/>
            <a:ext cx="8062144" cy="2888130"/>
            <a:chOff x="0" y="0"/>
            <a:chExt cx="5722620" cy="2050034"/>
          </a:xfrm>
        </p:grpSpPr>
        <p:sp>
          <p:nvSpPr>
            <p:cNvPr name="Freeform 19" id="19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20" id="20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21" id="21"/>
          <p:cNvGrpSpPr/>
          <p:nvPr/>
        </p:nvGrpSpPr>
        <p:grpSpPr>
          <a:xfrm rot="0">
            <a:off x="10016452" y="5623084"/>
            <a:ext cx="2327770" cy="2327770"/>
            <a:chOff x="0" y="0"/>
            <a:chExt cx="6350000" cy="6350000"/>
          </a:xfrm>
        </p:grpSpPr>
        <p:sp>
          <p:nvSpPr>
            <p:cNvPr name="Freeform 22" id="2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pic>
        <p:nvPicPr>
          <p:cNvPr name="Picture 23" id="23"/>
          <p:cNvPicPr>
            <a:picLocks noChangeAspect="true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276366" y="2353067"/>
            <a:ext cx="1013637" cy="1013637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080121" y="6199053"/>
            <a:ext cx="1403639" cy="1001847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7"/>
          <a:srcRect l="0" t="0" r="0" b="0"/>
          <a:stretch>
            <a:fillRect/>
          </a:stretch>
        </p:blipFill>
        <p:spPr>
          <a:xfrm flipH="false" flipV="false" rot="0">
            <a:off x="6820990" y="6306970"/>
            <a:ext cx="1660551" cy="893930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16316812" y="2353067"/>
            <a:ext cx="1014483" cy="1013637"/>
          </a:xfrm>
          <a:prstGeom prst="rect">
            <a:avLst/>
          </a:prstGeom>
        </p:spPr>
      </p:pic>
      <p:grpSp>
        <p:nvGrpSpPr>
          <p:cNvPr name="Group 27" id="27"/>
          <p:cNvGrpSpPr/>
          <p:nvPr/>
        </p:nvGrpSpPr>
        <p:grpSpPr>
          <a:xfrm rot="0">
            <a:off x="3469879" y="2353067"/>
            <a:ext cx="4690172" cy="1108048"/>
            <a:chOff x="0" y="0"/>
            <a:chExt cx="6253562" cy="1477398"/>
          </a:xfrm>
        </p:grpSpPr>
        <p:sp>
          <p:nvSpPr>
            <p:cNvPr name="TextBox 28" id="28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INSTAGRAM (11)</a:t>
              </a:r>
            </a:p>
          </p:txBody>
        </p:sp>
        <p:sp>
          <p:nvSpPr>
            <p:cNvPr name="TextBox 29" id="29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Social Networking</a:t>
              </a: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3469879" y="6232945"/>
            <a:ext cx="4690172" cy="1108048"/>
            <a:chOff x="0" y="0"/>
            <a:chExt cx="6253562" cy="1477398"/>
          </a:xfrm>
        </p:grpSpPr>
        <p:sp>
          <p:nvSpPr>
            <p:cNvPr name="TextBox 31" id="31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NIKE (12)</a:t>
              </a:r>
            </a:p>
          </p:txBody>
        </p:sp>
        <p:sp>
          <p:nvSpPr>
            <p:cNvPr name="TextBox 32" id="32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Athletic footwear</a:t>
              </a: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12641123" y="2132930"/>
            <a:ext cx="4690172" cy="1548322"/>
            <a:chOff x="0" y="0"/>
            <a:chExt cx="6253562" cy="2064429"/>
          </a:xfrm>
        </p:grpSpPr>
        <p:sp>
          <p:nvSpPr>
            <p:cNvPr name="TextBox 34" id="34"/>
            <p:cNvSpPr txBox="true"/>
            <p:nvPr/>
          </p:nvSpPr>
          <p:spPr>
            <a:xfrm rot="0">
              <a:off x="0" y="0"/>
              <a:ext cx="6253562" cy="57739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2937"/>
                </a:lnSpc>
              </a:pPr>
              <a:r>
                <a:rPr lang="en-US" sz="2851">
                  <a:solidFill>
                    <a:srgbClr val="050A30"/>
                  </a:solidFill>
                  <a:latin typeface="Telegraf Bold"/>
                </a:rPr>
                <a:t>HOME DEPOT (8)</a:t>
              </a:r>
            </a:p>
          </p:txBody>
        </p:sp>
        <p:sp>
          <p:nvSpPr>
            <p:cNvPr name="TextBox 35" id="35"/>
            <p:cNvSpPr txBox="true"/>
            <p:nvPr/>
          </p:nvSpPr>
          <p:spPr>
            <a:xfrm rot="0">
              <a:off x="0" y="741022"/>
              <a:ext cx="6253562" cy="132340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Retail Home Improvement </a:t>
              </a: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12641123" y="6232945"/>
            <a:ext cx="4690172" cy="1108048"/>
            <a:chOff x="0" y="0"/>
            <a:chExt cx="6253562" cy="1477398"/>
          </a:xfrm>
        </p:grpSpPr>
        <p:sp>
          <p:nvSpPr>
            <p:cNvPr name="TextBox 37" id="37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DISC0VER (16)</a:t>
              </a:r>
            </a:p>
          </p:txBody>
        </p:sp>
        <p:sp>
          <p:nvSpPr>
            <p:cNvPr name="TextBox 38" id="38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Credit cards</a:t>
              </a:r>
            </a:p>
          </p:txBody>
        </p:sp>
      </p:grpSp>
      <p:sp>
        <p:nvSpPr>
          <p:cNvPr name="TextBox 39" id="39"/>
          <p:cNvSpPr txBox="true"/>
          <p:nvPr/>
        </p:nvSpPr>
        <p:spPr>
          <a:xfrm rot="0">
            <a:off x="1171964" y="2405956"/>
            <a:ext cx="1674259" cy="11641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9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127316" y="6287542"/>
            <a:ext cx="1763554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10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0343207" y="2407664"/>
            <a:ext cx="1674259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11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0308466" y="6360978"/>
            <a:ext cx="1743741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12</a:t>
            </a:r>
          </a:p>
        </p:txBody>
      </p:sp>
      <p:pic>
        <p:nvPicPr>
          <p:cNvPr name="Picture 43" id="43"/>
          <p:cNvPicPr>
            <a:picLocks noChangeAspect="true"/>
          </p:cNvPicPr>
          <p:nvPr/>
        </p:nvPicPr>
        <p:blipFill>
          <a:blip r:embed="rId9"/>
          <a:srcRect l="0" t="0" r="0" b="0"/>
          <a:stretch>
            <a:fillRect/>
          </a:stretch>
        </p:blipFill>
        <p:spPr>
          <a:xfrm flipH="false" flipV="false" rot="0">
            <a:off x="240507" y="9753036"/>
            <a:ext cx="1243796" cy="396460"/>
          </a:xfrm>
          <a:prstGeom prst="rect">
            <a:avLst/>
          </a:prstGeom>
        </p:spPr>
      </p:pic>
      <p:sp>
        <p:nvSpPr>
          <p:cNvPr name="TextBox 44" id="44"/>
          <p:cNvSpPr txBox="true"/>
          <p:nvPr/>
        </p:nvSpPr>
        <p:spPr>
          <a:xfrm rot="0">
            <a:off x="1733524" y="9856083"/>
            <a:ext cx="5119755" cy="180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82"/>
              </a:lnSpc>
            </a:pPr>
            <a:r>
              <a:rPr lang="en-US" spc="113" sz="1130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30136" r="0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592818" y="1536462"/>
            <a:ext cx="8062144" cy="2888130"/>
            <a:chOff x="0" y="0"/>
            <a:chExt cx="5722620" cy="2050034"/>
          </a:xfrm>
        </p:grpSpPr>
        <p:sp>
          <p:nvSpPr>
            <p:cNvPr name="Freeform 4" id="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5" id="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845209" y="1743206"/>
            <a:ext cx="2327770" cy="2327770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592818" y="5416340"/>
            <a:ext cx="8062144" cy="2888130"/>
            <a:chOff x="0" y="0"/>
            <a:chExt cx="5722620" cy="2050034"/>
          </a:xfrm>
        </p:grpSpPr>
        <p:sp>
          <p:nvSpPr>
            <p:cNvPr name="Freeform 9" id="9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845209" y="5623084"/>
            <a:ext cx="2327770" cy="2327770"/>
            <a:chOff x="0" y="0"/>
            <a:chExt cx="6350000" cy="6350000"/>
          </a:xfrm>
        </p:grpSpPr>
        <p:sp>
          <p:nvSpPr>
            <p:cNvPr name="Freeform 12" id="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764061" y="1536462"/>
            <a:ext cx="8062144" cy="2888130"/>
            <a:chOff x="0" y="0"/>
            <a:chExt cx="5722620" cy="2050034"/>
          </a:xfrm>
        </p:grpSpPr>
        <p:sp>
          <p:nvSpPr>
            <p:cNvPr name="Freeform 14" id="1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0016452" y="1743206"/>
            <a:ext cx="2327770" cy="2327770"/>
            <a:chOff x="0" y="0"/>
            <a:chExt cx="6350000" cy="6350000"/>
          </a:xfrm>
        </p:grpSpPr>
        <p:sp>
          <p:nvSpPr>
            <p:cNvPr name="Freeform 17" id="1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764061" y="5416340"/>
            <a:ext cx="8062144" cy="2888130"/>
            <a:chOff x="0" y="0"/>
            <a:chExt cx="5722620" cy="2050034"/>
          </a:xfrm>
        </p:grpSpPr>
        <p:sp>
          <p:nvSpPr>
            <p:cNvPr name="Freeform 19" id="19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20" id="20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21" id="21"/>
          <p:cNvGrpSpPr/>
          <p:nvPr/>
        </p:nvGrpSpPr>
        <p:grpSpPr>
          <a:xfrm rot="0">
            <a:off x="10016452" y="5623084"/>
            <a:ext cx="2327770" cy="2327770"/>
            <a:chOff x="0" y="0"/>
            <a:chExt cx="6350000" cy="6350000"/>
          </a:xfrm>
        </p:grpSpPr>
        <p:sp>
          <p:nvSpPr>
            <p:cNvPr name="Freeform 22" id="2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pic>
        <p:nvPicPr>
          <p:cNvPr name="Picture 23" id="23"/>
          <p:cNvPicPr>
            <a:picLocks noChangeAspect="true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003299" y="2304363"/>
            <a:ext cx="1156752" cy="1156752"/>
          </a:xfrm>
          <a:prstGeom prst="rect">
            <a:avLst/>
          </a:prstGeom>
        </p:spPr>
      </p:pic>
      <p:grpSp>
        <p:nvGrpSpPr>
          <p:cNvPr name="Group 24" id="24"/>
          <p:cNvGrpSpPr/>
          <p:nvPr/>
        </p:nvGrpSpPr>
        <p:grpSpPr>
          <a:xfrm rot="0">
            <a:off x="12641123" y="2353067"/>
            <a:ext cx="4690172" cy="1108048"/>
            <a:chOff x="0" y="0"/>
            <a:chExt cx="6253562" cy="1477398"/>
          </a:xfrm>
        </p:grpSpPr>
        <p:sp>
          <p:nvSpPr>
            <p:cNvPr name="TextBox 25" id="25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APPLE (15)</a:t>
              </a:r>
            </a:p>
          </p:txBody>
        </p:sp>
        <p:sp>
          <p:nvSpPr>
            <p:cNvPr name="TextBox 26" id="26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Tablets</a:t>
              </a:r>
            </a:p>
          </p:txBody>
        </p:sp>
      </p:grpSp>
      <p:pic>
        <p:nvPicPr>
          <p:cNvPr name="Picture 27" id="27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6151252" y="2244031"/>
            <a:ext cx="1108048" cy="1108048"/>
          </a:xfrm>
          <a:prstGeom prst="rect">
            <a:avLst/>
          </a:prstGeom>
        </p:spPr>
      </p:pic>
      <p:pic>
        <p:nvPicPr>
          <p:cNvPr name="Picture 28" id="28"/>
          <p:cNvPicPr>
            <a:picLocks noChangeAspect="true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16245663" y="6199053"/>
            <a:ext cx="1013637" cy="1013637"/>
          </a:xfrm>
          <a:prstGeom prst="rect">
            <a:avLst/>
          </a:prstGeom>
        </p:spPr>
      </p:pic>
      <p:pic>
        <p:nvPicPr>
          <p:cNvPr name="Picture 29" id="29"/>
          <p:cNvPicPr>
            <a:picLocks noChangeAspect="true"/>
          </p:cNvPicPr>
          <p:nvPr/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6452052" y="6478173"/>
            <a:ext cx="2005013" cy="665831"/>
          </a:xfrm>
          <a:prstGeom prst="rect">
            <a:avLst/>
          </a:prstGeom>
        </p:spPr>
      </p:pic>
      <p:grpSp>
        <p:nvGrpSpPr>
          <p:cNvPr name="Group 30" id="30"/>
          <p:cNvGrpSpPr/>
          <p:nvPr/>
        </p:nvGrpSpPr>
        <p:grpSpPr>
          <a:xfrm rot="0">
            <a:off x="3469879" y="2353067"/>
            <a:ext cx="4690172" cy="1108048"/>
            <a:chOff x="0" y="0"/>
            <a:chExt cx="6253562" cy="1477398"/>
          </a:xfrm>
        </p:grpSpPr>
        <p:sp>
          <p:nvSpPr>
            <p:cNvPr name="TextBox 31" id="31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PAYPAL (13)</a:t>
              </a:r>
            </a:p>
          </p:txBody>
        </p:sp>
        <p:sp>
          <p:nvSpPr>
            <p:cNvPr name="TextBox 32" id="32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Online payments</a:t>
              </a: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3294616" y="6252175"/>
            <a:ext cx="4690172" cy="1069589"/>
            <a:chOff x="0" y="0"/>
            <a:chExt cx="6253562" cy="1426119"/>
          </a:xfrm>
        </p:grpSpPr>
        <p:sp>
          <p:nvSpPr>
            <p:cNvPr name="TextBox 34" id="34"/>
            <p:cNvSpPr txBox="true"/>
            <p:nvPr/>
          </p:nvSpPr>
          <p:spPr>
            <a:xfrm rot="0">
              <a:off x="0" y="9525"/>
              <a:ext cx="6253562" cy="58344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040"/>
                </a:lnSpc>
              </a:pPr>
              <a:r>
                <a:rPr lang="en-US" sz="2951">
                  <a:solidFill>
                    <a:srgbClr val="050A30"/>
                  </a:solidFill>
                  <a:latin typeface="Telegraf Bold"/>
                </a:rPr>
                <a:t>SAMSUNG (10)</a:t>
              </a:r>
            </a:p>
          </p:txBody>
        </p:sp>
        <p:sp>
          <p:nvSpPr>
            <p:cNvPr name="TextBox 35" id="35"/>
            <p:cNvSpPr txBox="true"/>
            <p:nvPr/>
          </p:nvSpPr>
          <p:spPr>
            <a:xfrm rot="0">
              <a:off x="0" y="756601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Smartphones</a:t>
              </a: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12641123" y="6232945"/>
            <a:ext cx="4690172" cy="1108048"/>
            <a:chOff x="0" y="0"/>
            <a:chExt cx="6253562" cy="1477398"/>
          </a:xfrm>
        </p:grpSpPr>
        <p:sp>
          <p:nvSpPr>
            <p:cNvPr name="TextBox 37" id="37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YOUTUBE (17)</a:t>
              </a:r>
            </a:p>
          </p:txBody>
        </p:sp>
        <p:sp>
          <p:nvSpPr>
            <p:cNvPr name="TextBox 38" id="38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Social Networking</a:t>
              </a:r>
            </a:p>
          </p:txBody>
        </p:sp>
      </p:grpSp>
      <p:sp>
        <p:nvSpPr>
          <p:cNvPr name="TextBox 39" id="39"/>
          <p:cNvSpPr txBox="true"/>
          <p:nvPr/>
        </p:nvSpPr>
        <p:spPr>
          <a:xfrm rot="0">
            <a:off x="1171964" y="2405956"/>
            <a:ext cx="1674259" cy="11641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13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127316" y="6287542"/>
            <a:ext cx="1763554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14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0343207" y="2407664"/>
            <a:ext cx="1674259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15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0308466" y="6360978"/>
            <a:ext cx="1743741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16</a:t>
            </a:r>
          </a:p>
        </p:txBody>
      </p:sp>
      <p:pic>
        <p:nvPicPr>
          <p:cNvPr name="Picture 43" id="43"/>
          <p:cNvPicPr>
            <a:picLocks noChangeAspect="true"/>
          </p:cNvPicPr>
          <p:nvPr/>
        </p:nvPicPr>
        <p:blipFill>
          <a:blip r:embed="rId9"/>
          <a:srcRect l="0" t="0" r="0" b="0"/>
          <a:stretch>
            <a:fillRect/>
          </a:stretch>
        </p:blipFill>
        <p:spPr>
          <a:xfrm flipH="false" flipV="false" rot="0">
            <a:off x="240507" y="9753036"/>
            <a:ext cx="1243796" cy="396460"/>
          </a:xfrm>
          <a:prstGeom prst="rect">
            <a:avLst/>
          </a:prstGeom>
        </p:spPr>
      </p:pic>
      <p:sp>
        <p:nvSpPr>
          <p:cNvPr name="TextBox 44" id="44"/>
          <p:cNvSpPr txBox="true"/>
          <p:nvPr/>
        </p:nvSpPr>
        <p:spPr>
          <a:xfrm rot="0">
            <a:off x="1733524" y="9856083"/>
            <a:ext cx="5119755" cy="180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82"/>
              </a:lnSpc>
            </a:pPr>
            <a:r>
              <a:rPr lang="en-US" spc="113" sz="1130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30136" r="0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592818" y="1536462"/>
            <a:ext cx="8062144" cy="2888130"/>
            <a:chOff x="0" y="0"/>
            <a:chExt cx="5722620" cy="2050034"/>
          </a:xfrm>
        </p:grpSpPr>
        <p:sp>
          <p:nvSpPr>
            <p:cNvPr name="Freeform 4" id="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5" id="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6" id="6"/>
          <p:cNvGrpSpPr/>
          <p:nvPr/>
        </p:nvGrpSpPr>
        <p:grpSpPr>
          <a:xfrm rot="0">
            <a:off x="845209" y="1743206"/>
            <a:ext cx="2327770" cy="2327770"/>
            <a:chOff x="0" y="0"/>
            <a:chExt cx="6350000" cy="6350000"/>
          </a:xfrm>
        </p:grpSpPr>
        <p:sp>
          <p:nvSpPr>
            <p:cNvPr name="Freeform 7" id="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8" id="8"/>
          <p:cNvGrpSpPr/>
          <p:nvPr/>
        </p:nvGrpSpPr>
        <p:grpSpPr>
          <a:xfrm rot="0">
            <a:off x="592818" y="5416340"/>
            <a:ext cx="8062144" cy="2888130"/>
            <a:chOff x="0" y="0"/>
            <a:chExt cx="5722620" cy="2050034"/>
          </a:xfrm>
        </p:grpSpPr>
        <p:sp>
          <p:nvSpPr>
            <p:cNvPr name="Freeform 9" id="9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10" id="10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11" id="11"/>
          <p:cNvGrpSpPr/>
          <p:nvPr/>
        </p:nvGrpSpPr>
        <p:grpSpPr>
          <a:xfrm rot="0">
            <a:off x="845209" y="5623084"/>
            <a:ext cx="2327770" cy="2327770"/>
            <a:chOff x="0" y="0"/>
            <a:chExt cx="6350000" cy="6350000"/>
          </a:xfrm>
        </p:grpSpPr>
        <p:sp>
          <p:nvSpPr>
            <p:cNvPr name="Freeform 12" id="1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9764061" y="1536462"/>
            <a:ext cx="8062144" cy="2888130"/>
            <a:chOff x="0" y="0"/>
            <a:chExt cx="5722620" cy="2050034"/>
          </a:xfrm>
        </p:grpSpPr>
        <p:sp>
          <p:nvSpPr>
            <p:cNvPr name="Freeform 14" id="14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15" id="15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16" id="16"/>
          <p:cNvGrpSpPr/>
          <p:nvPr/>
        </p:nvGrpSpPr>
        <p:grpSpPr>
          <a:xfrm rot="0">
            <a:off x="10016452" y="1743206"/>
            <a:ext cx="2327770" cy="2327770"/>
            <a:chOff x="0" y="0"/>
            <a:chExt cx="6350000" cy="6350000"/>
          </a:xfrm>
        </p:grpSpPr>
        <p:sp>
          <p:nvSpPr>
            <p:cNvPr name="Freeform 17" id="17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grpSp>
        <p:nvGrpSpPr>
          <p:cNvPr name="Group 18" id="18"/>
          <p:cNvGrpSpPr/>
          <p:nvPr/>
        </p:nvGrpSpPr>
        <p:grpSpPr>
          <a:xfrm rot="0">
            <a:off x="9764061" y="5416340"/>
            <a:ext cx="8062144" cy="2888130"/>
            <a:chOff x="0" y="0"/>
            <a:chExt cx="5722620" cy="2050034"/>
          </a:xfrm>
        </p:grpSpPr>
        <p:sp>
          <p:nvSpPr>
            <p:cNvPr name="Freeform 19" id="19"/>
            <p:cNvSpPr/>
            <p:nvPr/>
          </p:nvSpPr>
          <p:spPr>
            <a:xfrm>
              <a:off x="76835" y="136144"/>
              <a:ext cx="5645785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785">
                  <a:moveTo>
                    <a:pt x="5645785" y="956945"/>
                  </a:moveTo>
                  <a:lnTo>
                    <a:pt x="5645785" y="956945"/>
                  </a:lnTo>
                  <a:cubicBezTo>
                    <a:pt x="5645785" y="1485392"/>
                    <a:pt x="5217414" y="1913890"/>
                    <a:pt x="4688840" y="1913890"/>
                  </a:cubicBezTo>
                  <a:lnTo>
                    <a:pt x="956945" y="1913890"/>
                  </a:lnTo>
                  <a:cubicBezTo>
                    <a:pt x="428498" y="1913890"/>
                    <a:pt x="0" y="1485519"/>
                    <a:pt x="0" y="956945"/>
                  </a:cubicBezTo>
                  <a:lnTo>
                    <a:pt x="0" y="956945"/>
                  </a:lnTo>
                  <a:cubicBezTo>
                    <a:pt x="0" y="428498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785" y="428498"/>
                    <a:pt x="5645785" y="956945"/>
                  </a:cubicBezTo>
                  <a:close/>
                </a:path>
              </a:pathLst>
            </a:custGeom>
            <a:solidFill>
              <a:srgbClr val="233DFF"/>
            </a:solidFill>
          </p:spPr>
        </p:sp>
        <p:sp>
          <p:nvSpPr>
            <p:cNvPr name="Freeform 20" id="20"/>
            <p:cNvSpPr/>
            <p:nvPr/>
          </p:nvSpPr>
          <p:spPr>
            <a:xfrm>
              <a:off x="0" y="0"/>
              <a:ext cx="5645912" cy="1913890"/>
            </a:xfrm>
            <a:custGeom>
              <a:avLst/>
              <a:gdLst/>
              <a:ahLst/>
              <a:cxnLst/>
              <a:rect r="r" b="b" t="t" l="l"/>
              <a:pathLst>
                <a:path h="1913890" w="5645912">
                  <a:moveTo>
                    <a:pt x="5645912" y="956945"/>
                  </a:moveTo>
                  <a:lnTo>
                    <a:pt x="5645912" y="956945"/>
                  </a:lnTo>
                  <a:cubicBezTo>
                    <a:pt x="5645912" y="1485392"/>
                    <a:pt x="5217541" y="1913890"/>
                    <a:pt x="4688967" y="1913890"/>
                  </a:cubicBezTo>
                  <a:lnTo>
                    <a:pt x="956945" y="1913890"/>
                  </a:lnTo>
                  <a:cubicBezTo>
                    <a:pt x="428371" y="1913890"/>
                    <a:pt x="0" y="1485392"/>
                    <a:pt x="0" y="956945"/>
                  </a:cubicBezTo>
                  <a:lnTo>
                    <a:pt x="0" y="956945"/>
                  </a:lnTo>
                  <a:cubicBezTo>
                    <a:pt x="0" y="428371"/>
                    <a:pt x="428371" y="0"/>
                    <a:pt x="956945" y="0"/>
                  </a:cubicBezTo>
                  <a:lnTo>
                    <a:pt x="4688967" y="0"/>
                  </a:lnTo>
                  <a:cubicBezTo>
                    <a:pt x="5217414" y="0"/>
                    <a:pt x="5645912" y="428371"/>
                    <a:pt x="5645912" y="956945"/>
                  </a:cubicBezTo>
                  <a:close/>
                </a:path>
              </a:pathLst>
            </a:custGeom>
            <a:solidFill>
              <a:srgbClr val="5CB6F9"/>
            </a:solidFill>
          </p:spPr>
        </p:sp>
      </p:grpSp>
      <p:grpSp>
        <p:nvGrpSpPr>
          <p:cNvPr name="Group 21" id="21"/>
          <p:cNvGrpSpPr/>
          <p:nvPr/>
        </p:nvGrpSpPr>
        <p:grpSpPr>
          <a:xfrm rot="0">
            <a:off x="10016452" y="5623084"/>
            <a:ext cx="2327770" cy="2327770"/>
            <a:chOff x="0" y="0"/>
            <a:chExt cx="6350000" cy="6350000"/>
          </a:xfrm>
        </p:grpSpPr>
        <p:sp>
          <p:nvSpPr>
            <p:cNvPr name="Freeform 22" id="22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4F6FC"/>
            </a:solidFill>
          </p:spPr>
        </p:sp>
      </p:grpSp>
      <p:pic>
        <p:nvPicPr>
          <p:cNvPr name="Picture 23" id="23"/>
          <p:cNvPicPr>
            <a:picLocks noChangeAspect="true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0" t="0" r="0" b="0"/>
          <a:stretch>
            <a:fillRect/>
          </a:stretch>
        </p:blipFill>
        <p:spPr>
          <a:xfrm flipH="false" flipV="false" rot="0">
            <a:off x="7240863" y="6199053"/>
            <a:ext cx="751385" cy="1001847"/>
          </a:xfrm>
          <a:prstGeom prst="rect">
            <a:avLst/>
          </a:prstGeom>
        </p:spPr>
      </p:pic>
      <p:pic>
        <p:nvPicPr>
          <p:cNvPr name="Picture 24" id="24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6375223" y="6246333"/>
            <a:ext cx="956072" cy="956072"/>
          </a:xfrm>
          <a:prstGeom prst="rect">
            <a:avLst/>
          </a:prstGeom>
        </p:spPr>
      </p:pic>
      <p:pic>
        <p:nvPicPr>
          <p:cNvPr name="Picture 25" id="25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6665135" y="2353067"/>
            <a:ext cx="1583469" cy="1019049"/>
          </a:xfrm>
          <a:prstGeom prst="rect">
            <a:avLst/>
          </a:prstGeom>
        </p:spPr>
      </p:pic>
      <p:pic>
        <p:nvPicPr>
          <p:cNvPr name="Picture 26" id="26"/>
          <p:cNvPicPr>
            <a:picLocks noChangeAspect="true"/>
          </p:cNvPicPr>
          <p:nvPr/>
        </p:nvPicPr>
        <p:blipFill>
          <a:blip r:embed="rId7"/>
          <a:srcRect l="0" t="0" r="0" b="0"/>
          <a:stretch>
            <a:fillRect/>
          </a:stretch>
        </p:blipFill>
        <p:spPr>
          <a:xfrm flipH="false" flipV="false" rot="0">
            <a:off x="16393664" y="2245739"/>
            <a:ext cx="919189" cy="1095252"/>
          </a:xfrm>
          <a:prstGeom prst="rect">
            <a:avLst/>
          </a:prstGeom>
        </p:spPr>
      </p:pic>
      <p:grpSp>
        <p:nvGrpSpPr>
          <p:cNvPr name="Group 27" id="27"/>
          <p:cNvGrpSpPr/>
          <p:nvPr/>
        </p:nvGrpSpPr>
        <p:grpSpPr>
          <a:xfrm rot="0">
            <a:off x="3469879" y="2353067"/>
            <a:ext cx="4690172" cy="1108048"/>
            <a:chOff x="0" y="0"/>
            <a:chExt cx="6253562" cy="1477398"/>
          </a:xfrm>
        </p:grpSpPr>
        <p:sp>
          <p:nvSpPr>
            <p:cNvPr name="TextBox 28" id="28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HYUNDAI (18)</a:t>
              </a:r>
            </a:p>
          </p:txBody>
        </p:sp>
        <p:sp>
          <p:nvSpPr>
            <p:cNvPr name="TextBox 29" id="29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Automotive</a:t>
              </a:r>
            </a:p>
          </p:txBody>
        </p:sp>
      </p:grpSp>
      <p:grpSp>
        <p:nvGrpSpPr>
          <p:cNvPr name="Group 30" id="30"/>
          <p:cNvGrpSpPr/>
          <p:nvPr/>
        </p:nvGrpSpPr>
        <p:grpSpPr>
          <a:xfrm rot="0">
            <a:off x="3469879" y="6232945"/>
            <a:ext cx="4690172" cy="1108048"/>
            <a:chOff x="0" y="0"/>
            <a:chExt cx="6253562" cy="1477398"/>
          </a:xfrm>
        </p:grpSpPr>
        <p:sp>
          <p:nvSpPr>
            <p:cNvPr name="TextBox 31" id="31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HULU (19)</a:t>
              </a:r>
            </a:p>
          </p:txBody>
        </p:sp>
        <p:sp>
          <p:nvSpPr>
            <p:cNvPr name="TextBox 32" id="32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Video streaming</a:t>
              </a:r>
            </a:p>
          </p:txBody>
        </p:sp>
      </p:grpSp>
      <p:grpSp>
        <p:nvGrpSpPr>
          <p:cNvPr name="Group 33" id="33"/>
          <p:cNvGrpSpPr/>
          <p:nvPr/>
        </p:nvGrpSpPr>
        <p:grpSpPr>
          <a:xfrm rot="0">
            <a:off x="12641123" y="2353067"/>
            <a:ext cx="4690172" cy="1108048"/>
            <a:chOff x="0" y="0"/>
            <a:chExt cx="6253562" cy="1477398"/>
          </a:xfrm>
        </p:grpSpPr>
        <p:sp>
          <p:nvSpPr>
            <p:cNvPr name="TextBox 34" id="34"/>
            <p:cNvSpPr txBox="true"/>
            <p:nvPr/>
          </p:nvSpPr>
          <p:spPr>
            <a:xfrm rot="0">
              <a:off x="0" y="9525"/>
              <a:ext cx="6253562" cy="63472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349"/>
                </a:lnSpc>
              </a:pPr>
              <a:r>
                <a:rPr lang="en-US" sz="3251">
                  <a:solidFill>
                    <a:srgbClr val="050A30"/>
                  </a:solidFill>
                  <a:latin typeface="Telegraf Bold"/>
                </a:rPr>
                <a:t>UPS (21)</a:t>
              </a:r>
            </a:p>
          </p:txBody>
        </p:sp>
        <p:sp>
          <p:nvSpPr>
            <p:cNvPr name="TextBox 35" id="35"/>
            <p:cNvSpPr txBox="true"/>
            <p:nvPr/>
          </p:nvSpPr>
          <p:spPr>
            <a:xfrm rot="0">
              <a:off x="0" y="807880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Delivery service</a:t>
              </a:r>
            </a:p>
          </p:txBody>
        </p:sp>
      </p:grpSp>
      <p:grpSp>
        <p:nvGrpSpPr>
          <p:cNvPr name="Group 36" id="36"/>
          <p:cNvGrpSpPr/>
          <p:nvPr/>
        </p:nvGrpSpPr>
        <p:grpSpPr>
          <a:xfrm rot="0">
            <a:off x="12429947" y="6246333"/>
            <a:ext cx="4690172" cy="1081273"/>
            <a:chOff x="0" y="0"/>
            <a:chExt cx="6253562" cy="1441697"/>
          </a:xfrm>
        </p:grpSpPr>
        <p:sp>
          <p:nvSpPr>
            <p:cNvPr name="TextBox 37" id="37"/>
            <p:cNvSpPr txBox="true"/>
            <p:nvPr/>
          </p:nvSpPr>
          <p:spPr>
            <a:xfrm rot="0">
              <a:off x="0" y="19050"/>
              <a:ext cx="6253562" cy="58950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143"/>
                </a:lnSpc>
              </a:pPr>
              <a:r>
                <a:rPr lang="en-US" sz="3051">
                  <a:solidFill>
                    <a:srgbClr val="050A30"/>
                  </a:solidFill>
                  <a:latin typeface="Telegraf Bold"/>
                </a:rPr>
                <a:t>TRADER JOES (20)</a:t>
              </a:r>
            </a:p>
          </p:txBody>
        </p:sp>
        <p:sp>
          <p:nvSpPr>
            <p:cNvPr name="TextBox 38" id="38"/>
            <p:cNvSpPr txBox="true"/>
            <p:nvPr/>
          </p:nvSpPr>
          <p:spPr>
            <a:xfrm rot="0">
              <a:off x="0" y="772179"/>
              <a:ext cx="6253562" cy="66951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3934"/>
                </a:lnSpc>
              </a:pPr>
              <a:r>
                <a:rPr lang="en-US" sz="2980">
                  <a:solidFill>
                    <a:srgbClr val="050A30"/>
                  </a:solidFill>
                  <a:latin typeface="Telegraf Medium"/>
                </a:rPr>
                <a:t>Natural Foods</a:t>
              </a:r>
            </a:p>
          </p:txBody>
        </p:sp>
      </p:grpSp>
      <p:sp>
        <p:nvSpPr>
          <p:cNvPr name="TextBox 39" id="39"/>
          <p:cNvSpPr txBox="true"/>
          <p:nvPr/>
        </p:nvSpPr>
        <p:spPr>
          <a:xfrm rot="0">
            <a:off x="1171964" y="2405956"/>
            <a:ext cx="1674259" cy="11641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17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1127316" y="6287542"/>
            <a:ext cx="1763554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18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10343207" y="2407664"/>
            <a:ext cx="1674259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19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10308466" y="6360978"/>
            <a:ext cx="1743741" cy="116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51"/>
              </a:lnSpc>
              <a:spcBef>
                <a:spcPct val="0"/>
              </a:spcBef>
            </a:pPr>
            <a:r>
              <a:rPr lang="en-US" sz="8723">
                <a:solidFill>
                  <a:srgbClr val="050A30"/>
                </a:solidFill>
                <a:latin typeface="Telegraf Bold"/>
              </a:rPr>
              <a:t>20</a:t>
            </a:r>
          </a:p>
        </p:txBody>
      </p:sp>
      <p:pic>
        <p:nvPicPr>
          <p:cNvPr name="Picture 43" id="43"/>
          <p:cNvPicPr>
            <a:picLocks noChangeAspect="true"/>
          </p:cNvPicPr>
          <p:nvPr/>
        </p:nvPicPr>
        <p:blipFill>
          <a:blip r:embed="rId8"/>
          <a:srcRect l="0" t="0" r="0" b="0"/>
          <a:stretch>
            <a:fillRect/>
          </a:stretch>
        </p:blipFill>
        <p:spPr>
          <a:xfrm flipH="false" flipV="false" rot="0">
            <a:off x="240507" y="9753036"/>
            <a:ext cx="1243796" cy="396460"/>
          </a:xfrm>
          <a:prstGeom prst="rect">
            <a:avLst/>
          </a:prstGeom>
        </p:spPr>
      </p:pic>
      <p:sp>
        <p:nvSpPr>
          <p:cNvPr name="TextBox 44" id="44"/>
          <p:cNvSpPr txBox="true"/>
          <p:nvPr/>
        </p:nvSpPr>
        <p:spPr>
          <a:xfrm rot="0">
            <a:off x="1733524" y="9856083"/>
            <a:ext cx="5119755" cy="180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82"/>
              </a:lnSpc>
            </a:pPr>
            <a:r>
              <a:rPr lang="en-US" spc="113" sz="1130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30136" r="0" b="30136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name="Group 3" id="3"/>
          <p:cNvGrpSpPr/>
          <p:nvPr/>
        </p:nvGrpSpPr>
        <p:grpSpPr>
          <a:xfrm rot="0">
            <a:off x="2913020" y="3102103"/>
            <a:ext cx="12461961" cy="3678270"/>
            <a:chOff x="0" y="0"/>
            <a:chExt cx="16615947" cy="4904360"/>
          </a:xfrm>
        </p:grpSpPr>
        <p:sp>
          <p:nvSpPr>
            <p:cNvPr name="TextBox 4" id="4"/>
            <p:cNvSpPr txBox="true"/>
            <p:nvPr/>
          </p:nvSpPr>
          <p:spPr>
            <a:xfrm rot="0">
              <a:off x="0" y="95250"/>
              <a:ext cx="16615947" cy="280225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4779"/>
                </a:lnSpc>
              </a:pPr>
              <a:r>
                <a:rPr lang="en-US" sz="14348">
                  <a:solidFill>
                    <a:srgbClr val="050A30"/>
                  </a:solidFill>
                  <a:latin typeface="Telegraf Bold"/>
                </a:rPr>
                <a:t>DISCUSSION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0" y="4051154"/>
              <a:ext cx="16615947" cy="853206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534"/>
                </a:lnSpc>
              </a:pPr>
              <a:r>
                <a:rPr lang="en-US" sz="4402">
                  <a:solidFill>
                    <a:srgbClr val="050A30"/>
                  </a:solidFill>
                  <a:latin typeface="Telegraf Bold"/>
                </a:rPr>
                <a:t>2021 BRAND LOYALTY RANKINGS</a:t>
              </a:r>
            </a:p>
          </p:txBody>
        </p:sp>
      </p:grpSp>
      <p:pic>
        <p:nvPicPr>
          <p:cNvPr name="Picture 6" id="6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240507" y="9753036"/>
            <a:ext cx="1243796" cy="396460"/>
          </a:xfrm>
          <a:prstGeom prst="rect">
            <a:avLst/>
          </a:prstGeom>
        </p:spPr>
      </p:pic>
      <p:sp>
        <p:nvSpPr>
          <p:cNvPr name="TextBox 7" id="7"/>
          <p:cNvSpPr txBox="true"/>
          <p:nvPr/>
        </p:nvSpPr>
        <p:spPr>
          <a:xfrm rot="0">
            <a:off x="1733524" y="9856083"/>
            <a:ext cx="5119755" cy="180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1582"/>
              </a:lnSpc>
            </a:pPr>
            <a:r>
              <a:rPr lang="en-US" spc="113" sz="1130">
                <a:solidFill>
                  <a:srgbClr val="232323"/>
                </a:solidFill>
                <a:latin typeface="Garet Book"/>
              </a:rPr>
              <a:t>www.sportscareerconsulting.com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DAE3LTizWms</dc:identifier>
  <dcterms:modified xsi:type="dcterms:W3CDTF">2011-08-01T06:04:30Z</dcterms:modified>
  <cp:revision>1</cp:revision>
  <dc:title>2021 Brand loyalty rankings</dc:title>
</cp:coreProperties>
</file>