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embeddedFontLst>
    <p:embeddedFont>
      <p:font typeface="Montserrat"/>
      <p:regular r:id="rId15"/>
      <p:bold r:id="rId16"/>
      <p:italic r:id="rId17"/>
      <p:boldItalic r:id="rId18"/>
    </p:embeddedFont>
    <p:embeddedFont>
      <p:font typeface="Montserrat Medium"/>
      <p:regular r:id="rId19"/>
      <p:bold r:id="rId20"/>
      <p:italic r:id="rId21"/>
      <p:boldItalic r:id="rId22"/>
    </p:embeddedFont>
    <p:embeddedFont>
      <p:font typeface="Montserrat ExtraBold"/>
      <p:bold r:id="rId23"/>
      <p:boldItalic r:id="rId24"/>
    </p:embeddedFont>
    <p:embeddedFont>
      <p:font typeface="Oswald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Medium-bold.fntdata"/><Relationship Id="rId22" Type="http://schemas.openxmlformats.org/officeDocument/2006/relationships/font" Target="fonts/MontserratMedium-boldItalic.fntdata"/><Relationship Id="rId21" Type="http://schemas.openxmlformats.org/officeDocument/2006/relationships/font" Target="fonts/MontserratMedium-italic.fntdata"/><Relationship Id="rId24" Type="http://schemas.openxmlformats.org/officeDocument/2006/relationships/font" Target="fonts/MontserratExtraBold-boldItalic.fntdata"/><Relationship Id="rId23" Type="http://schemas.openxmlformats.org/officeDocument/2006/relationships/font" Target="fonts/MontserratExtraBold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Oswald-bold.fntdata"/><Relationship Id="rId25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font" Target="fonts/Montserrat-regular.fntdata"/><Relationship Id="rId14" Type="http://schemas.openxmlformats.org/officeDocument/2006/relationships/slide" Target="slides/slide10.xml"/><Relationship Id="rId17" Type="http://schemas.openxmlformats.org/officeDocument/2006/relationships/font" Target="fonts/Montserrat-italic.fntdata"/><Relationship Id="rId16" Type="http://schemas.openxmlformats.org/officeDocument/2006/relationships/font" Target="fonts/Montserrat-bold.fntdata"/><Relationship Id="rId19" Type="http://schemas.openxmlformats.org/officeDocument/2006/relationships/font" Target="fonts/MontserratMedium-regular.fntdata"/><Relationship Id="rId18" Type="http://schemas.openxmlformats.org/officeDocument/2006/relationships/font" Target="fonts/Montserrat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16aa8ca21b_0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g116aa8ca21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6aa8c9e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6aa8c9e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1dc2a1351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1dc2a1351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7f9262ee2f_0_26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7f9262ee2f_0_26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16aa8c9ee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116aa8c9ee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116aa8c9ee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116aa8c9ee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16aa8c9ee2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16aa8c9ee2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1dc2a1351a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11dc2a1351a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1dc2a1351a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1dc2a1351a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5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2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BRAND LOYALTY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6"/>
          <p:cNvSpPr txBox="1"/>
          <p:nvPr>
            <p:ph type="ctrTitle"/>
          </p:nvPr>
        </p:nvSpPr>
        <p:spPr>
          <a:xfrm>
            <a:off x="2941650" y="3000950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3 - LESSON 3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6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1" name="Google Shape;1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6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2. 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4" name="Google Shape;264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2650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7"/>
          <p:cNvSpPr txBox="1"/>
          <p:nvPr>
            <p:ph type="title"/>
          </p:nvPr>
        </p:nvSpPr>
        <p:spPr>
          <a:xfrm>
            <a:off x="5337175" y="661600"/>
            <a:ext cx="28374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BRAND LOYALTY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7"/>
          <p:cNvSpPr txBox="1"/>
          <p:nvPr>
            <p:ph idx="1" type="body"/>
          </p:nvPr>
        </p:nvSpPr>
        <p:spPr>
          <a:xfrm>
            <a:off x="5337175" y="1617975"/>
            <a:ext cx="33117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Brand loyalty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describes consumer preferences for a particular brand as compared to competitor products or services.  When a company has a high level of brand loyalty, its customer base has a favorable association with a specific product or the brand itself compared to competing products or brands.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37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0" name="Google Shape;170;p37"/>
          <p:cNvPicPr preferRelativeResize="0"/>
          <p:nvPr/>
        </p:nvPicPr>
        <p:blipFill rotWithShape="1">
          <a:blip r:embed="rId3">
            <a:alphaModFix/>
          </a:blip>
          <a:srcRect b="0" l="20225" r="20219" t="0"/>
          <a:stretch/>
        </p:blipFill>
        <p:spPr>
          <a:xfrm>
            <a:off x="-422250" y="-236700"/>
            <a:ext cx="4714800" cy="5616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171" name="Google Shape;171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8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HOW DO CONSUMERS DEFINE BRAND LOYALTY?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179" name="Google Shape;179;p38"/>
          <p:cNvSpPr/>
          <p:nvPr/>
        </p:nvSpPr>
        <p:spPr>
          <a:xfrm>
            <a:off x="1077905" y="2739425"/>
            <a:ext cx="1819200" cy="181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8"/>
          <p:cNvSpPr txBox="1"/>
          <p:nvPr>
            <p:ph idx="4294967295" type="title"/>
          </p:nvPr>
        </p:nvSpPr>
        <p:spPr>
          <a:xfrm>
            <a:off x="695245" y="3082358"/>
            <a:ext cx="25845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39.5%</a:t>
            </a:r>
            <a:endParaRPr b="1" sz="36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8"/>
          <p:cNvSpPr txBox="1"/>
          <p:nvPr>
            <p:ph idx="4294967295" type="subTitle"/>
          </p:nvPr>
        </p:nvSpPr>
        <p:spPr>
          <a:xfrm>
            <a:off x="1228345" y="3707257"/>
            <a:ext cx="1518300" cy="6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“Love” for the product</a:t>
            </a:r>
            <a:endParaRPr sz="14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8"/>
          <p:cNvSpPr/>
          <p:nvPr/>
        </p:nvSpPr>
        <p:spPr>
          <a:xfrm>
            <a:off x="3279750" y="1606525"/>
            <a:ext cx="2584500" cy="2584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38"/>
          <p:cNvSpPr txBox="1"/>
          <p:nvPr>
            <p:ph idx="4294967295" type="title"/>
          </p:nvPr>
        </p:nvSpPr>
        <p:spPr>
          <a:xfrm>
            <a:off x="3279750" y="2158601"/>
            <a:ext cx="25845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r>
              <a:rPr b="1" lang="en" sz="48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8%</a:t>
            </a:r>
            <a:endParaRPr b="1" sz="48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38"/>
          <p:cNvSpPr txBox="1"/>
          <p:nvPr>
            <p:ph idx="4294967295" type="subTitle"/>
          </p:nvPr>
        </p:nvSpPr>
        <p:spPr>
          <a:xfrm>
            <a:off x="3662400" y="3005901"/>
            <a:ext cx="1819200" cy="6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1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Repeat purchases</a:t>
            </a:r>
            <a:endParaRPr sz="21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8"/>
          <p:cNvSpPr/>
          <p:nvPr/>
        </p:nvSpPr>
        <p:spPr>
          <a:xfrm>
            <a:off x="6246905" y="1319200"/>
            <a:ext cx="1819200" cy="1819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38"/>
          <p:cNvSpPr txBox="1"/>
          <p:nvPr>
            <p:ph idx="4294967295" type="title"/>
          </p:nvPr>
        </p:nvSpPr>
        <p:spPr>
          <a:xfrm>
            <a:off x="5864240" y="1434709"/>
            <a:ext cx="25845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38</a:t>
            </a:r>
            <a:r>
              <a:rPr b="1" lang="en" sz="36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%</a:t>
            </a:r>
            <a:endParaRPr b="1" sz="36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8"/>
          <p:cNvSpPr txBox="1"/>
          <p:nvPr>
            <p:ph idx="4294967295" type="subTitle"/>
          </p:nvPr>
        </p:nvSpPr>
        <p:spPr>
          <a:xfrm>
            <a:off x="6397345" y="2045008"/>
            <a:ext cx="1518300" cy="6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Product preference regardless of price</a:t>
            </a:r>
            <a:endParaRPr sz="14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" name="Google Shape;188;p38"/>
          <p:cNvCxnSpPr>
            <a:stCxn id="185" idx="0"/>
          </p:cNvCxnSpPr>
          <p:nvPr/>
        </p:nvCxnSpPr>
        <p:spPr>
          <a:xfrm rot="10800000">
            <a:off x="7156505" y="-320000"/>
            <a:ext cx="0" cy="163920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9" name="Google Shape;189;p38"/>
          <p:cNvCxnSpPr>
            <a:stCxn id="182" idx="4"/>
          </p:cNvCxnSpPr>
          <p:nvPr/>
        </p:nvCxnSpPr>
        <p:spPr>
          <a:xfrm>
            <a:off x="4572000" y="4191025"/>
            <a:ext cx="0" cy="13620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0" name="Google Shape;190;p38"/>
          <p:cNvCxnSpPr>
            <a:stCxn id="179" idx="4"/>
          </p:cNvCxnSpPr>
          <p:nvPr/>
        </p:nvCxnSpPr>
        <p:spPr>
          <a:xfrm>
            <a:off x="1987505" y="4558625"/>
            <a:ext cx="0" cy="7128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1" name="Google Shape;19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9"/>
          <p:cNvSpPr txBox="1"/>
          <p:nvPr>
            <p:ph type="title"/>
          </p:nvPr>
        </p:nvSpPr>
        <p:spPr>
          <a:xfrm>
            <a:off x="938500" y="445025"/>
            <a:ext cx="7973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BRAND LOYALTY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39"/>
          <p:cNvSpPr txBox="1"/>
          <p:nvPr>
            <p:ph idx="1" type="body"/>
          </p:nvPr>
        </p:nvSpPr>
        <p:spPr>
          <a:xfrm>
            <a:off x="985950" y="1123375"/>
            <a:ext cx="7097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ExtraBold"/>
              <a:buAutoNum type="arabicPeriod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 fan of Pepsi might choose water instead of ordering a Coke at a restaurant that only carries Coca-Cola products.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ExtraBold"/>
              <a:buAutoNum type="arabicPeriod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 consumer who is loyal to Starbucks might be willing to drive an extra ten minutes for their favorite coffee over a competing coffee shop that is in closer proximity.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 ExtraBold"/>
              <a:buAutoNum type="arabicPeriod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 consumer loyal to the iPhone would almost never consider buying an Android device.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3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9" name="Google Shape;199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00" name="Google Shape;20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0"/>
          <p:cNvSpPr txBox="1"/>
          <p:nvPr>
            <p:ph type="title"/>
          </p:nvPr>
        </p:nvSpPr>
        <p:spPr>
          <a:xfrm>
            <a:off x="4996800" y="358056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Arial"/>
                <a:ea typeface="Arial"/>
                <a:cs typeface="Arial"/>
                <a:sym typeface="Arial"/>
              </a:rPr>
              <a:t>5x</a:t>
            </a:r>
            <a:endParaRPr b="1"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40"/>
          <p:cNvSpPr txBox="1"/>
          <p:nvPr>
            <p:ph idx="1" type="subTitle"/>
          </p:nvPr>
        </p:nvSpPr>
        <p:spPr>
          <a:xfrm>
            <a:off x="4417925" y="962075"/>
            <a:ext cx="42456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It costs five times more in advertising and marketing expenses to attract a new customer than it does to retain an existing customer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40"/>
          <p:cNvSpPr txBox="1"/>
          <p:nvPr>
            <p:ph idx="2" type="title"/>
          </p:nvPr>
        </p:nvSpPr>
        <p:spPr>
          <a:xfrm>
            <a:off x="4996800" y="1861556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Arial"/>
                <a:ea typeface="Arial"/>
                <a:cs typeface="Arial"/>
                <a:sym typeface="Arial"/>
              </a:rPr>
              <a:t>30%</a:t>
            </a:r>
            <a:endParaRPr b="1"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40"/>
          <p:cNvSpPr txBox="1"/>
          <p:nvPr>
            <p:ph idx="3" type="subTitle"/>
          </p:nvPr>
        </p:nvSpPr>
        <p:spPr>
          <a:xfrm>
            <a:off x="4774775" y="2485300"/>
            <a:ext cx="3531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Established customers will spend 30 percent more on a brand’s products and services than new customers.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40"/>
          <p:cNvSpPr txBox="1"/>
          <p:nvPr>
            <p:ph idx="4" type="title"/>
          </p:nvPr>
        </p:nvSpPr>
        <p:spPr>
          <a:xfrm>
            <a:off x="4996800" y="3365056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Arial"/>
                <a:ea typeface="Arial"/>
                <a:cs typeface="Arial"/>
                <a:sym typeface="Arial"/>
              </a:rPr>
              <a:t>90%</a:t>
            </a:r>
            <a:endParaRPr b="1"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40"/>
          <p:cNvSpPr txBox="1"/>
          <p:nvPr>
            <p:ph idx="5" type="subTitle"/>
          </p:nvPr>
        </p:nvSpPr>
        <p:spPr>
          <a:xfrm>
            <a:off x="4214525" y="4008525"/>
            <a:ext cx="44490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90% of consumers are willing to pay more for a product when they purchase from a brand they trust.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40"/>
          <p:cNvCxnSpPr/>
          <p:nvPr/>
        </p:nvCxnSpPr>
        <p:spPr>
          <a:xfrm>
            <a:off x="8843800" y="392547"/>
            <a:ext cx="0" cy="43584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3" name="Google Shape;21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40"/>
          <p:cNvSpPr txBox="1"/>
          <p:nvPr/>
        </p:nvSpPr>
        <p:spPr>
          <a:xfrm>
            <a:off x="5517600" y="4670088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5" name="Google Shape;215;p40"/>
          <p:cNvSpPr txBox="1"/>
          <p:nvPr/>
        </p:nvSpPr>
        <p:spPr>
          <a:xfrm>
            <a:off x="803200" y="392550"/>
            <a:ext cx="2837400" cy="777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FFAB40"/>
                </a:solidFill>
              </a:rPr>
              <a:t>BRAND LOYALTY</a:t>
            </a:r>
            <a:endParaRPr b="1" sz="2400">
              <a:solidFill>
                <a:srgbClr val="FFAB40"/>
              </a:solidFill>
            </a:endParaRPr>
          </a:p>
        </p:txBody>
      </p:sp>
      <p:sp>
        <p:nvSpPr>
          <p:cNvPr id="216" name="Google Shape;216;p40"/>
          <p:cNvSpPr txBox="1"/>
          <p:nvPr/>
        </p:nvSpPr>
        <p:spPr>
          <a:xfrm>
            <a:off x="803200" y="1332950"/>
            <a:ext cx="33117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solidFill>
                  <a:srgbClr val="FFFFFF"/>
                </a:solidFill>
              </a:rPr>
              <a:t>Why is brand loyalty important?</a:t>
            </a:r>
            <a:endParaRPr sz="1600">
              <a:solidFill>
                <a:srgbClr val="FFFFFF"/>
              </a:solidFill>
            </a:endParaRPr>
          </a:p>
        </p:txBody>
      </p:sp>
      <p:pic>
        <p:nvPicPr>
          <p:cNvPr id="217" name="Google Shape;21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5975" y="2117400"/>
            <a:ext cx="2837400" cy="1891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1"/>
          <p:cNvSpPr txBox="1"/>
          <p:nvPr>
            <p:ph idx="1" type="subTitle"/>
          </p:nvPr>
        </p:nvSpPr>
        <p:spPr>
          <a:xfrm>
            <a:off x="971900" y="117322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When does brand loyalty occur?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41"/>
          <p:cNvSpPr txBox="1"/>
          <p:nvPr>
            <p:ph idx="2" type="body"/>
          </p:nvPr>
        </p:nvSpPr>
        <p:spPr>
          <a:xfrm>
            <a:off x="5095650" y="128625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It takes two years before customers feel they can trust a brand, according to data published in Entrepreneur Magazine. 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Yotpo survey found that the majority of customers (nearly 80 percent) say it takes a minimum of three purchases before they would consider themselves to be brand loyal.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Reaching a “revenue tipping point”, the point when one brand’s customers spend more money than on the products and services of competing brands, can take up to five years.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41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BRAND LOYALTY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5" name="Google Shape;225;p4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6" name="Google Shape;22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8" name="Google Shape;228;p41"/>
          <p:cNvSpPr txBox="1"/>
          <p:nvPr/>
        </p:nvSpPr>
        <p:spPr>
          <a:xfrm>
            <a:off x="971900" y="2090650"/>
            <a:ext cx="2817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chemeClr val="lt1"/>
                </a:solidFill>
              </a:rPr>
              <a:t>While there is no precise metric that suggests exactly when a customer becomes “brand loyal”, establishing a connection and trust takes time.  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3" name="Google Shape;233;p4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34" name="Google Shape;23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6" name="Google Shape;236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711" y="510450"/>
            <a:ext cx="7329062" cy="412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3"/>
          <p:cNvSpPr txBox="1"/>
          <p:nvPr>
            <p:ph type="title"/>
          </p:nvPr>
        </p:nvSpPr>
        <p:spPr>
          <a:xfrm>
            <a:off x="5337175" y="1654125"/>
            <a:ext cx="2837400" cy="77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REWARDS PROGRAM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43"/>
          <p:cNvSpPr txBox="1"/>
          <p:nvPr>
            <p:ph idx="1" type="body"/>
          </p:nvPr>
        </p:nvSpPr>
        <p:spPr>
          <a:xfrm>
            <a:off x="5337175" y="2477500"/>
            <a:ext cx="33117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rewards program is a marketing tactic offered by brands to attract and retain customers by incentivizing repeat purchases.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3" name="Google Shape;243;p43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44" name="Google Shape;244;p43"/>
          <p:cNvPicPr preferRelativeResize="0"/>
          <p:nvPr/>
        </p:nvPicPr>
        <p:blipFill rotWithShape="1">
          <a:blip r:embed="rId3">
            <a:alphaModFix/>
          </a:blip>
          <a:srcRect b="0" l="7213" r="7221" t="0"/>
          <a:stretch/>
        </p:blipFill>
        <p:spPr>
          <a:xfrm>
            <a:off x="-422250" y="-236700"/>
            <a:ext cx="4714800" cy="5616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245" name="Google Shape;245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4"/>
          <p:cNvSpPr txBox="1"/>
          <p:nvPr>
            <p:ph idx="1" type="subTitle"/>
          </p:nvPr>
        </p:nvSpPr>
        <p:spPr>
          <a:xfrm>
            <a:off x="307775" y="1174575"/>
            <a:ext cx="43398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Which brands have the most loyal customers?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44"/>
          <p:cNvSpPr txBox="1"/>
          <p:nvPr>
            <p:ph idx="2" type="body"/>
          </p:nvPr>
        </p:nvSpPr>
        <p:spPr>
          <a:xfrm>
            <a:off x="5338525" y="1057800"/>
            <a:ext cx="3468900" cy="27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 2021, the top brand loyalty leaders (according to Brand Keys, a global brand consulting firm):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Amazon online retail (1)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Apple (4)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Netflix (2)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Domino’s (5)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Amazon Streaming Video (3)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44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BRAND LOYALTY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" name="Google Shape;254;p4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55" name="Google Shape;25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7" name="Google Shape;257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1125" y="1952043"/>
            <a:ext cx="4276450" cy="24055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