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8288000" cy="10287000"/>
  <p:notesSz cx="6858000" cy="9144000"/>
  <p:embeddedFontLst>
    <p:embeddedFont>
      <p:font typeface="Calibri" panose="020F0502020204030204" pitchFamily="34" charset="0"/>
      <p:regular r:id="rId21"/>
      <p:bold r:id="rId22"/>
      <p:italic r:id="rId23"/>
      <p:boldItalic r:id="rId24"/>
    </p:embeddedFont>
    <p:embeddedFont>
      <p:font typeface="DM Serif Display" pitchFamily="2" charset="0"/>
      <p:regular r:id="rId25"/>
    </p:embeddedFont>
    <p:embeddedFont>
      <p:font typeface="Garet Book" pitchFamily="2" charset="77"/>
      <p:regular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558" autoAdjust="0"/>
  </p:normalViewPr>
  <p:slideViewPr>
    <p:cSldViewPr>
      <p:cViewPr varScale="1">
        <p:scale>
          <a:sx n="69" d="100"/>
          <a:sy n="69" d="100"/>
        </p:scale>
        <p:origin x="256" y="5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3/15/22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3/15/22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3/15/22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3/15/22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3/15/22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3/15/22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3/15/22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3/15/22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3/15/22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3/15/22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3/15/22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3/15/22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jpe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image" Target="../media/image5.svg"/><Relationship Id="rId4" Type="http://schemas.openxmlformats.org/officeDocument/2006/relationships/image" Target="../media/image27.svg"/><Relationship Id="rId9"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0.png"/><Relationship Id="rId7" Type="http://schemas.openxmlformats.org/officeDocument/2006/relationships/image" Target="../media/image32.png"/><Relationship Id="rId2" Type="http://schemas.openxmlformats.org/officeDocument/2006/relationships/image" Target="../media/image29.jpe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image" Target="../media/image5.svg"/><Relationship Id="rId4" Type="http://schemas.openxmlformats.org/officeDocument/2006/relationships/image" Target="../media/image31.svg"/><Relationship Id="rId9"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10.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37.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36.jpeg"/><Relationship Id="rId4" Type="http://schemas.openxmlformats.org/officeDocument/2006/relationships/image" Target="../media/image35.jpeg"/></Relationships>
</file>

<file path=ppt/slides/_rels/slide14.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5.svg"/><Relationship Id="rId7" Type="http://schemas.openxmlformats.org/officeDocument/2006/relationships/image" Target="../media/image41.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10" Type="http://schemas.openxmlformats.org/officeDocument/2006/relationships/image" Target="../media/image43.png"/><Relationship Id="rId4" Type="http://schemas.openxmlformats.org/officeDocument/2006/relationships/image" Target="../media/image38.jpeg"/><Relationship Id="rId9"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46.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45.jpeg"/><Relationship Id="rId4" Type="http://schemas.openxmlformats.org/officeDocument/2006/relationships/image" Target="../media/image44.jpeg"/></Relationships>
</file>

<file path=ppt/slides/_rels/slide16.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6.png"/><Relationship Id="rId7" Type="http://schemas.openxmlformats.org/officeDocument/2006/relationships/image" Target="../media/image4.png"/><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48.png"/><Relationship Id="rId4" Type="http://schemas.openxmlformats.org/officeDocument/2006/relationships/image" Target="../media/image7.svg"/></Relationships>
</file>

<file path=ppt/slides/_rels/slide17.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2.sv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svg"/><Relationship Id="rId11" Type="http://schemas.openxmlformats.org/officeDocument/2006/relationships/image" Target="../media/image5.svg"/><Relationship Id="rId5" Type="http://schemas.openxmlformats.org/officeDocument/2006/relationships/image" Target="../media/image6.png"/><Relationship Id="rId10" Type="http://schemas.openxmlformats.org/officeDocument/2006/relationships/image" Target="../media/image4.png"/><Relationship Id="rId4" Type="http://schemas.openxmlformats.org/officeDocument/2006/relationships/image" Target="../media/image49.jpeg"/><Relationship Id="rId9"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5.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12.svg"/><Relationship Id="rId7"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0.jpeg"/><Relationship Id="rId9" Type="http://schemas.openxmlformats.org/officeDocument/2006/relationships/image" Target="../media/image51.png"/></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2.svg"/><Relationship Id="rId7"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13.jpeg"/><Relationship Id="rId9" Type="http://schemas.openxmlformats.org/officeDocument/2006/relationships/image" Target="../media/image5.svg"/></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2.svg"/><Relationship Id="rId7"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14.jpeg"/><Relationship Id="rId9" Type="http://schemas.openxmlformats.org/officeDocument/2006/relationships/image" Target="../media/image5.svg"/></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2.svg"/><Relationship Id="rId7"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15.jpeg"/><Relationship Id="rId9" Type="http://schemas.openxmlformats.org/officeDocument/2006/relationships/image" Target="../media/image5.sv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svg"/><Relationship Id="rId7"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svg"/><Relationship Id="rId7"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2.svg"/><Relationship Id="rId7"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2.jpeg"/><Relationship Id="rId9" Type="http://schemas.openxmlformats.org/officeDocument/2006/relationships/image" Target="../media/image5.svg"/></Relationships>
</file>

<file path=ppt/slides/_rels/slide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2.svg"/><Relationship Id="rId7"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14.jpeg"/><Relationship Id="rId9" Type="http://schemas.openxmlformats.org/officeDocument/2006/relationships/image" Target="../media/image5.svg"/></Relationships>
</file>

<file path=ppt/slides/_rels/slide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24.png"/><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224882" y="916255"/>
            <a:ext cx="3063118" cy="8454491"/>
            <a:chOff x="0" y="0"/>
            <a:chExt cx="1036166" cy="2859914"/>
          </a:xfrm>
        </p:grpSpPr>
        <p:sp>
          <p:nvSpPr>
            <p:cNvPr id="3" name="Freeform 3"/>
            <p:cNvSpPr/>
            <p:nvPr/>
          </p:nvSpPr>
          <p:spPr>
            <a:xfrm>
              <a:off x="0" y="0"/>
              <a:ext cx="1036166" cy="2859914"/>
            </a:xfrm>
            <a:custGeom>
              <a:avLst/>
              <a:gdLst/>
              <a:ahLst/>
              <a:cxnLst/>
              <a:rect l="l" t="t" r="r" b="b"/>
              <a:pathLst>
                <a:path w="1036166" h="2859914">
                  <a:moveTo>
                    <a:pt x="0" y="0"/>
                  </a:moveTo>
                  <a:lnTo>
                    <a:pt x="1036166" y="0"/>
                  </a:lnTo>
                  <a:lnTo>
                    <a:pt x="1036166" y="2859914"/>
                  </a:lnTo>
                  <a:lnTo>
                    <a:pt x="0" y="2859914"/>
                  </a:lnTo>
                  <a:close/>
                </a:path>
              </a:pathLst>
            </a:custGeom>
            <a:solidFill>
              <a:srgbClr val="252525"/>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1098318" y="-816909"/>
            <a:ext cx="5960409" cy="11920818"/>
          </a:xfrm>
          <a:prstGeom prst="rect">
            <a:avLst/>
          </a:prstGeom>
        </p:spPr>
      </p:pic>
      <p:grpSp>
        <p:nvGrpSpPr>
          <p:cNvPr id="5" name="Group 5"/>
          <p:cNvGrpSpPr>
            <a:grpSpLocks noChangeAspect="1"/>
          </p:cNvGrpSpPr>
          <p:nvPr/>
        </p:nvGrpSpPr>
        <p:grpSpPr>
          <a:xfrm>
            <a:off x="5659615" y="-295182"/>
            <a:ext cx="10877407" cy="10877363"/>
            <a:chOff x="0" y="0"/>
            <a:chExt cx="6350000" cy="6349975"/>
          </a:xfrm>
        </p:grpSpPr>
        <p:sp>
          <p:nvSpPr>
            <p:cNvPr id="6" name="Freeform 6"/>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4"/>
              <a:stretch>
                <a:fillRect l="-45281" t="-13362" r="-25187"/>
              </a:stretch>
            </a:blipFill>
          </p:spPr>
        </p:sp>
      </p:grpSp>
      <p:pic>
        <p:nvPicPr>
          <p:cNvPr id="7"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240507" y="173774"/>
            <a:ext cx="953105" cy="797142"/>
          </a:xfrm>
          <a:prstGeom prst="rect">
            <a:avLst/>
          </a:prstGeom>
        </p:spPr>
      </p:pic>
      <p:sp>
        <p:nvSpPr>
          <p:cNvPr id="8" name="AutoShape 8"/>
          <p:cNvSpPr/>
          <p:nvPr/>
        </p:nvSpPr>
        <p:spPr>
          <a:xfrm rot="-3142">
            <a:off x="6" y="7609070"/>
            <a:ext cx="4293420" cy="0"/>
          </a:xfrm>
          <a:prstGeom prst="line">
            <a:avLst/>
          </a:prstGeom>
          <a:ln w="19050" cap="flat">
            <a:solidFill>
              <a:srgbClr val="CC9900"/>
            </a:solidFill>
            <a:prstDash val="solid"/>
            <a:headEnd type="none" w="sm" len="sm"/>
            <a:tailEnd type="none" w="sm" len="sm"/>
          </a:ln>
        </p:spPr>
      </p:sp>
      <p:pic>
        <p:nvPicPr>
          <p:cNvPr id="9" name="Picture 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4293401" y="7436824"/>
            <a:ext cx="369611" cy="369611"/>
          </a:xfrm>
          <a:prstGeom prst="rect">
            <a:avLst/>
          </a:prstGeom>
        </p:spPr>
      </p:pic>
      <p:sp>
        <p:nvSpPr>
          <p:cNvPr id="10" name="AutoShape 10"/>
          <p:cNvSpPr/>
          <p:nvPr/>
        </p:nvSpPr>
        <p:spPr>
          <a:xfrm rot="-3142">
            <a:off x="6" y="2652811"/>
            <a:ext cx="4293420" cy="0"/>
          </a:xfrm>
          <a:prstGeom prst="line">
            <a:avLst/>
          </a:prstGeom>
          <a:ln w="19050" cap="flat">
            <a:solidFill>
              <a:srgbClr val="CC9900"/>
            </a:solidFill>
            <a:prstDash val="solid"/>
            <a:headEnd type="none" w="sm" len="sm"/>
            <a:tailEnd type="none" w="sm" len="sm"/>
          </a:ln>
        </p:spPr>
      </p:sp>
      <p:pic>
        <p:nvPicPr>
          <p:cNvPr id="11" name="Picture 1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4293401" y="2480565"/>
            <a:ext cx="369611" cy="369611"/>
          </a:xfrm>
          <a:prstGeom prst="rect">
            <a:avLst/>
          </a:prstGeom>
        </p:spPr>
      </p:pic>
      <p:pic>
        <p:nvPicPr>
          <p:cNvPr id="12" name="Picture 1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613903" y="3230592"/>
            <a:ext cx="9478371" cy="3825815"/>
          </a:xfrm>
          <a:prstGeom prst="rect">
            <a:avLst/>
          </a:prstGeom>
        </p:spPr>
      </p:pic>
      <p:pic>
        <p:nvPicPr>
          <p:cNvPr id="13" name="Picture 13"/>
          <p:cNvPicPr>
            <a:picLocks noChangeAspect="1"/>
          </p:cNvPicPr>
          <p:nvPr/>
        </p:nvPicPr>
        <p:blipFill>
          <a:blip r:embed="rId11"/>
          <a:srcRect/>
          <a:stretch>
            <a:fillRect/>
          </a:stretch>
        </p:blipFill>
        <p:spPr>
          <a:xfrm>
            <a:off x="240507" y="9753036"/>
            <a:ext cx="1243796" cy="396460"/>
          </a:xfrm>
          <a:prstGeom prst="rect">
            <a:avLst/>
          </a:prstGeom>
        </p:spPr>
      </p:pic>
      <p:sp>
        <p:nvSpPr>
          <p:cNvPr id="14" name="TextBox 14"/>
          <p:cNvSpPr txBox="1"/>
          <p:nvPr/>
        </p:nvSpPr>
        <p:spPr>
          <a:xfrm>
            <a:off x="613903" y="3708806"/>
            <a:ext cx="9521986" cy="1866067"/>
          </a:xfrm>
          <a:prstGeom prst="rect">
            <a:avLst/>
          </a:prstGeom>
        </p:spPr>
        <p:txBody>
          <a:bodyPr lIns="0" tIns="0" rIns="0" bIns="0" rtlCol="0" anchor="t">
            <a:spAutoFit/>
          </a:bodyPr>
          <a:lstStyle/>
          <a:p>
            <a:pPr algn="ctr">
              <a:lnSpc>
                <a:spcPts val="15270"/>
              </a:lnSpc>
            </a:pPr>
            <a:r>
              <a:rPr lang="en-US" sz="10907" dirty="0">
                <a:solidFill>
                  <a:srgbClr val="FFFFFF"/>
                </a:solidFill>
                <a:latin typeface="DM Serif Display"/>
              </a:rPr>
              <a:t>Hidden Menus</a:t>
            </a:r>
          </a:p>
        </p:txBody>
      </p:sp>
      <p:sp>
        <p:nvSpPr>
          <p:cNvPr id="15" name="TextBox 15"/>
          <p:cNvSpPr txBox="1"/>
          <p:nvPr/>
        </p:nvSpPr>
        <p:spPr>
          <a:xfrm>
            <a:off x="2793211" y="5618843"/>
            <a:ext cx="5119755" cy="775749"/>
          </a:xfrm>
          <a:prstGeom prst="rect">
            <a:avLst/>
          </a:prstGeom>
        </p:spPr>
        <p:txBody>
          <a:bodyPr lIns="0" tIns="0" rIns="0" bIns="0" rtlCol="0" anchor="t">
            <a:spAutoFit/>
          </a:bodyPr>
          <a:lstStyle/>
          <a:p>
            <a:pPr algn="ctr">
              <a:lnSpc>
                <a:spcPts val="3122"/>
              </a:lnSpc>
            </a:pPr>
            <a:r>
              <a:rPr lang="en-US" sz="2230" spc="223" dirty="0">
                <a:solidFill>
                  <a:srgbClr val="FFFFFF"/>
                </a:solidFill>
                <a:latin typeface="Garet Book"/>
              </a:rPr>
              <a:t>The Secret Recipe for Building Brand Loyalty</a:t>
            </a:r>
          </a:p>
        </p:txBody>
      </p:sp>
      <p:sp>
        <p:nvSpPr>
          <p:cNvPr id="16" name="TextBox 16"/>
          <p:cNvSpPr txBox="1"/>
          <p:nvPr/>
        </p:nvSpPr>
        <p:spPr>
          <a:xfrm>
            <a:off x="1484303" y="288074"/>
            <a:ext cx="3403689" cy="740626"/>
          </a:xfrm>
          <a:prstGeom prst="rect">
            <a:avLst/>
          </a:prstGeom>
        </p:spPr>
        <p:txBody>
          <a:bodyPr lIns="0" tIns="0" rIns="0" bIns="0" rtlCol="0" anchor="t">
            <a:spAutoFit/>
          </a:bodyPr>
          <a:lstStyle/>
          <a:p>
            <a:pPr>
              <a:lnSpc>
                <a:spcPts val="2845"/>
              </a:lnSpc>
            </a:pPr>
            <a:r>
              <a:rPr lang="en-US" sz="3347" dirty="0">
                <a:solidFill>
                  <a:srgbClr val="252525"/>
                </a:solidFill>
                <a:latin typeface="DM Serif Display"/>
              </a:rPr>
              <a:t>Cooking Up </a:t>
            </a:r>
          </a:p>
          <a:p>
            <a:pPr>
              <a:lnSpc>
                <a:spcPts val="2845"/>
              </a:lnSpc>
            </a:pPr>
            <a:r>
              <a:rPr lang="en-US" sz="3347" dirty="0">
                <a:solidFill>
                  <a:srgbClr val="252525"/>
                </a:solidFill>
                <a:latin typeface="DM Serif Display"/>
              </a:rPr>
              <a:t>Brand Loyalty</a:t>
            </a:r>
          </a:p>
        </p:txBody>
      </p:sp>
      <p:sp>
        <p:nvSpPr>
          <p:cNvPr id="17" name="TextBox 17"/>
          <p:cNvSpPr txBox="1"/>
          <p:nvPr/>
        </p:nvSpPr>
        <p:spPr>
          <a:xfrm>
            <a:off x="1733524" y="9856083"/>
            <a:ext cx="5119755" cy="180841"/>
          </a:xfrm>
          <a:prstGeom prst="rect">
            <a:avLst/>
          </a:prstGeom>
        </p:spPr>
        <p:txBody>
          <a:bodyPr lIns="0" tIns="0" rIns="0" bIns="0" rtlCol="0" anchor="t">
            <a:spAutoFit/>
          </a:bodyPr>
          <a:lstStyle/>
          <a:p>
            <a:pPr>
              <a:lnSpc>
                <a:spcPts val="1582"/>
              </a:lnSpc>
            </a:pPr>
            <a:r>
              <a:rPr lang="en-US" sz="1130" spc="113" dirty="0">
                <a:solidFill>
                  <a:srgbClr val="232323"/>
                </a:solidFill>
                <a:latin typeface="Garet Book"/>
              </a:rPr>
              <a:t>www.sportscareerconsulting.com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3907140" y="2314575"/>
            <a:ext cx="5478166" cy="5657850"/>
            <a:chOff x="0" y="0"/>
            <a:chExt cx="6350000" cy="6558280"/>
          </a:xfrm>
        </p:grpSpPr>
        <p:sp>
          <p:nvSpPr>
            <p:cNvPr id="3" name="Freeform 3"/>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2"/>
              <a:stretch>
                <a:fillRect t="-19981" b="-19981"/>
              </a:stretch>
            </a:blipFill>
          </p:spPr>
        </p:sp>
        <p:sp>
          <p:nvSpPr>
            <p:cNvPr id="4" name="Freeform 4"/>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CC9900"/>
            </a:solidFill>
          </p:spPr>
        </p:sp>
      </p:grpSp>
      <p:grpSp>
        <p:nvGrpSpPr>
          <p:cNvPr id="5" name="Group 5"/>
          <p:cNvGrpSpPr/>
          <p:nvPr/>
        </p:nvGrpSpPr>
        <p:grpSpPr>
          <a:xfrm rot="-5400000">
            <a:off x="1640233" y="2670966"/>
            <a:ext cx="1664603" cy="4945068"/>
            <a:chOff x="0" y="0"/>
            <a:chExt cx="2354580" cy="6994797"/>
          </a:xfrm>
        </p:grpSpPr>
        <p:sp>
          <p:nvSpPr>
            <p:cNvPr id="6" name="Freeform 6"/>
            <p:cNvSpPr/>
            <p:nvPr/>
          </p:nvSpPr>
          <p:spPr>
            <a:xfrm>
              <a:off x="0" y="0"/>
              <a:ext cx="2353310" cy="6994797"/>
            </a:xfrm>
            <a:custGeom>
              <a:avLst/>
              <a:gdLst/>
              <a:ahLst/>
              <a:cxnLst/>
              <a:rect l="l" t="t" r="r" b="b"/>
              <a:pathLst>
                <a:path w="2353310" h="6994797">
                  <a:moveTo>
                    <a:pt x="784860" y="6927487"/>
                  </a:moveTo>
                  <a:cubicBezTo>
                    <a:pt x="905510" y="6968127"/>
                    <a:pt x="1042670" y="6994797"/>
                    <a:pt x="1177290" y="6994797"/>
                  </a:cubicBezTo>
                  <a:cubicBezTo>
                    <a:pt x="1311910" y="6994797"/>
                    <a:pt x="1441450" y="6971937"/>
                    <a:pt x="1560830" y="6931297"/>
                  </a:cubicBezTo>
                  <a:cubicBezTo>
                    <a:pt x="1563370" y="6930027"/>
                    <a:pt x="1565910" y="6930027"/>
                    <a:pt x="1568450" y="6928757"/>
                  </a:cubicBezTo>
                  <a:cubicBezTo>
                    <a:pt x="2016760" y="6766197"/>
                    <a:pt x="2346960" y="6336937"/>
                    <a:pt x="2353310" y="5822592"/>
                  </a:cubicBezTo>
                  <a:lnTo>
                    <a:pt x="2353310" y="0"/>
                  </a:lnTo>
                  <a:lnTo>
                    <a:pt x="0" y="0"/>
                  </a:lnTo>
                  <a:lnTo>
                    <a:pt x="0" y="5818148"/>
                  </a:lnTo>
                  <a:cubicBezTo>
                    <a:pt x="6350" y="6339477"/>
                    <a:pt x="331470" y="6768737"/>
                    <a:pt x="784860" y="6927487"/>
                  </a:cubicBezTo>
                  <a:close/>
                </a:path>
              </a:pathLst>
            </a:custGeom>
            <a:solidFill>
              <a:srgbClr val="252525"/>
            </a:solidFill>
          </p:spPr>
        </p:sp>
      </p:grpSp>
      <p:pic>
        <p:nvPicPr>
          <p:cNvPr id="7" name="Picture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649306" y="3916104"/>
            <a:ext cx="1687147" cy="1687147"/>
          </a:xfrm>
          <a:prstGeom prst="rect">
            <a:avLst/>
          </a:prstGeom>
        </p:spPr>
      </p:pic>
      <p:pic>
        <p:nvPicPr>
          <p:cNvPr id="8" name="Picture 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649306" y="1513820"/>
            <a:ext cx="1687147" cy="1687147"/>
          </a:xfrm>
          <a:prstGeom prst="rect">
            <a:avLst/>
          </a:prstGeom>
        </p:spPr>
      </p:pic>
      <p:pic>
        <p:nvPicPr>
          <p:cNvPr id="9"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649306" y="6318388"/>
            <a:ext cx="1687147" cy="1687147"/>
          </a:xfrm>
          <a:prstGeom prst="rect">
            <a:avLst/>
          </a:prstGeom>
        </p:spPr>
      </p:pic>
      <p:sp>
        <p:nvSpPr>
          <p:cNvPr id="10" name="TextBox 10"/>
          <p:cNvSpPr txBox="1"/>
          <p:nvPr/>
        </p:nvSpPr>
        <p:spPr>
          <a:xfrm>
            <a:off x="5916153" y="8273009"/>
            <a:ext cx="3469153" cy="365760"/>
          </a:xfrm>
          <a:prstGeom prst="rect">
            <a:avLst/>
          </a:prstGeom>
        </p:spPr>
        <p:txBody>
          <a:bodyPr lIns="0" tIns="0" rIns="0" bIns="0" rtlCol="0" anchor="t">
            <a:spAutoFit/>
          </a:bodyPr>
          <a:lstStyle/>
          <a:p>
            <a:pPr algn="r">
              <a:lnSpc>
                <a:spcPts val="2940"/>
              </a:lnSpc>
            </a:pPr>
            <a:r>
              <a:rPr lang="en-US" sz="2100" spc="210" dirty="0">
                <a:solidFill>
                  <a:srgbClr val="252525"/>
                </a:solidFill>
                <a:latin typeface="Garet Book"/>
              </a:rPr>
              <a:t>@innoutburger</a:t>
            </a:r>
          </a:p>
        </p:txBody>
      </p:sp>
      <p:sp>
        <p:nvSpPr>
          <p:cNvPr id="11" name="AutoShape 11"/>
          <p:cNvSpPr/>
          <p:nvPr/>
        </p:nvSpPr>
        <p:spPr>
          <a:xfrm rot="2475">
            <a:off x="-1" y="8462268"/>
            <a:ext cx="5909166" cy="0"/>
          </a:xfrm>
          <a:prstGeom prst="line">
            <a:avLst/>
          </a:prstGeom>
          <a:ln w="19050" cap="flat">
            <a:solidFill>
              <a:srgbClr val="CC9900"/>
            </a:solidFill>
            <a:prstDash val="solid"/>
            <a:headEnd type="none" w="sm" len="sm"/>
            <a:tailEnd type="none" w="sm" len="sm"/>
          </a:ln>
        </p:spPr>
      </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5909140" y="8295788"/>
            <a:ext cx="369611" cy="369611"/>
          </a:xfrm>
          <a:prstGeom prst="rect">
            <a:avLst/>
          </a:prstGeom>
        </p:spPr>
      </p:pic>
      <p:grpSp>
        <p:nvGrpSpPr>
          <p:cNvPr id="13" name="Group 13"/>
          <p:cNvGrpSpPr/>
          <p:nvPr/>
        </p:nvGrpSpPr>
        <p:grpSpPr>
          <a:xfrm rot="-10800000">
            <a:off x="16460215" y="8459215"/>
            <a:ext cx="1450489" cy="1450489"/>
            <a:chOff x="0" y="0"/>
            <a:chExt cx="927100" cy="927100"/>
          </a:xfrm>
        </p:grpSpPr>
        <p:sp>
          <p:nvSpPr>
            <p:cNvPr id="14" name="Freeform 14"/>
            <p:cNvSpPr/>
            <p:nvPr/>
          </p:nvSpPr>
          <p:spPr>
            <a:xfrm>
              <a:off x="0" y="0"/>
              <a:ext cx="927100" cy="927100"/>
            </a:xfrm>
            <a:custGeom>
              <a:avLst/>
              <a:gdLst/>
              <a:ahLst/>
              <a:cxnLst/>
              <a:rect l="l" t="t" r="r" b="b"/>
              <a:pathLst>
                <a:path w="927100" h="927100">
                  <a:moveTo>
                    <a:pt x="763270" y="0"/>
                  </a:moveTo>
                  <a:lnTo>
                    <a:pt x="0" y="0"/>
                  </a:lnTo>
                  <a:lnTo>
                    <a:pt x="0" y="927100"/>
                  </a:lnTo>
                  <a:lnTo>
                    <a:pt x="76200" y="927100"/>
                  </a:lnTo>
                  <a:lnTo>
                    <a:pt x="76200" y="76200"/>
                  </a:lnTo>
                  <a:lnTo>
                    <a:pt x="927100" y="76200"/>
                  </a:lnTo>
                  <a:lnTo>
                    <a:pt x="927100" y="0"/>
                  </a:lnTo>
                  <a:close/>
                </a:path>
              </a:pathLst>
            </a:custGeom>
            <a:solidFill>
              <a:srgbClr val="CC9900"/>
            </a:solidFill>
          </p:spPr>
        </p:sp>
      </p:grpSp>
      <p:grpSp>
        <p:nvGrpSpPr>
          <p:cNvPr id="15" name="Group 15"/>
          <p:cNvGrpSpPr/>
          <p:nvPr/>
        </p:nvGrpSpPr>
        <p:grpSpPr>
          <a:xfrm rot="5400000">
            <a:off x="16460215" y="377296"/>
            <a:ext cx="1450489" cy="1450489"/>
            <a:chOff x="0" y="0"/>
            <a:chExt cx="927100" cy="927100"/>
          </a:xfrm>
        </p:grpSpPr>
        <p:sp>
          <p:nvSpPr>
            <p:cNvPr id="16" name="Freeform 16"/>
            <p:cNvSpPr/>
            <p:nvPr/>
          </p:nvSpPr>
          <p:spPr>
            <a:xfrm>
              <a:off x="0" y="0"/>
              <a:ext cx="927100" cy="927100"/>
            </a:xfrm>
            <a:custGeom>
              <a:avLst/>
              <a:gdLst/>
              <a:ahLst/>
              <a:cxnLst/>
              <a:rect l="l" t="t" r="r" b="b"/>
              <a:pathLst>
                <a:path w="927100" h="927100">
                  <a:moveTo>
                    <a:pt x="763270" y="0"/>
                  </a:moveTo>
                  <a:lnTo>
                    <a:pt x="0" y="0"/>
                  </a:lnTo>
                  <a:lnTo>
                    <a:pt x="0" y="927100"/>
                  </a:lnTo>
                  <a:lnTo>
                    <a:pt x="76200" y="927100"/>
                  </a:lnTo>
                  <a:lnTo>
                    <a:pt x="76200" y="76200"/>
                  </a:lnTo>
                  <a:lnTo>
                    <a:pt x="927100" y="76200"/>
                  </a:lnTo>
                  <a:lnTo>
                    <a:pt x="927100" y="0"/>
                  </a:lnTo>
                  <a:close/>
                </a:path>
              </a:pathLst>
            </a:custGeom>
            <a:solidFill>
              <a:srgbClr val="CC9900"/>
            </a:solidFill>
          </p:spPr>
        </p:sp>
      </p:grpSp>
      <p:pic>
        <p:nvPicPr>
          <p:cNvPr id="17" name="Picture 17"/>
          <p:cNvPicPr>
            <a:picLocks noChangeAspect="1"/>
          </p:cNvPicPr>
          <p:nvPr/>
        </p:nvPicPr>
        <p:blipFill>
          <a:blip r:embed="rId7"/>
          <a:srcRect/>
          <a:stretch>
            <a:fillRect/>
          </a:stretch>
        </p:blipFill>
        <p:spPr>
          <a:xfrm>
            <a:off x="1059843" y="3145107"/>
            <a:ext cx="1762099" cy="1019081"/>
          </a:xfrm>
          <a:prstGeom prst="rect">
            <a:avLst/>
          </a:prstGeom>
        </p:spPr>
      </p:pic>
      <p:sp>
        <p:nvSpPr>
          <p:cNvPr id="18" name="TextBox 18"/>
          <p:cNvSpPr txBox="1"/>
          <p:nvPr/>
        </p:nvSpPr>
        <p:spPr>
          <a:xfrm>
            <a:off x="0" y="4907270"/>
            <a:ext cx="4584725" cy="658495"/>
          </a:xfrm>
          <a:prstGeom prst="rect">
            <a:avLst/>
          </a:prstGeom>
        </p:spPr>
        <p:txBody>
          <a:bodyPr lIns="0" tIns="0" rIns="0" bIns="0" rtlCol="0" anchor="t">
            <a:spAutoFit/>
          </a:bodyPr>
          <a:lstStyle/>
          <a:p>
            <a:pPr algn="ctr">
              <a:lnSpc>
                <a:spcPts val="4760"/>
              </a:lnSpc>
            </a:pPr>
            <a:r>
              <a:rPr lang="en-US" sz="5600" dirty="0">
                <a:solidFill>
                  <a:srgbClr val="FFFFFF"/>
                </a:solidFill>
                <a:latin typeface="DM Serif Display"/>
              </a:rPr>
              <a:t>4 x 4 Burger</a:t>
            </a:r>
          </a:p>
        </p:txBody>
      </p:sp>
      <p:sp>
        <p:nvSpPr>
          <p:cNvPr id="19" name="TextBox 19"/>
          <p:cNvSpPr txBox="1"/>
          <p:nvPr/>
        </p:nvSpPr>
        <p:spPr>
          <a:xfrm>
            <a:off x="10994779" y="4585370"/>
            <a:ext cx="996200" cy="491490"/>
          </a:xfrm>
          <a:prstGeom prst="rect">
            <a:avLst/>
          </a:prstGeom>
        </p:spPr>
        <p:txBody>
          <a:bodyPr lIns="0" tIns="0" rIns="0" bIns="0" rtlCol="0" anchor="t">
            <a:spAutoFit/>
          </a:bodyPr>
          <a:lstStyle/>
          <a:p>
            <a:pPr algn="ctr">
              <a:lnSpc>
                <a:spcPts val="3569"/>
              </a:lnSpc>
            </a:pPr>
            <a:r>
              <a:rPr lang="en-US" sz="4200" dirty="0">
                <a:solidFill>
                  <a:srgbClr val="CC9900"/>
                </a:solidFill>
                <a:latin typeface="DM Serif Display"/>
              </a:rPr>
              <a:t>4x</a:t>
            </a:r>
          </a:p>
        </p:txBody>
      </p:sp>
      <p:sp>
        <p:nvSpPr>
          <p:cNvPr id="20" name="TextBox 20"/>
          <p:cNvSpPr txBox="1"/>
          <p:nvPr/>
        </p:nvSpPr>
        <p:spPr>
          <a:xfrm>
            <a:off x="12737560" y="4310127"/>
            <a:ext cx="4447899" cy="1108710"/>
          </a:xfrm>
          <a:prstGeom prst="rect">
            <a:avLst/>
          </a:prstGeom>
        </p:spPr>
        <p:txBody>
          <a:bodyPr lIns="0" tIns="0" rIns="0" bIns="0" rtlCol="0" anchor="t">
            <a:spAutoFit/>
          </a:bodyPr>
          <a:lstStyle/>
          <a:p>
            <a:pPr algn="just">
              <a:lnSpc>
                <a:spcPts val="2940"/>
              </a:lnSpc>
            </a:pPr>
            <a:r>
              <a:rPr lang="en-US" sz="2100" dirty="0">
                <a:solidFill>
                  <a:srgbClr val="252525"/>
                </a:solidFill>
                <a:latin typeface="Garet Book"/>
              </a:rPr>
              <a:t>Feeling really hungry?  Up the ante with a "4x4", the maximum number of patties you can get. </a:t>
            </a:r>
          </a:p>
        </p:txBody>
      </p:sp>
      <p:sp>
        <p:nvSpPr>
          <p:cNvPr id="21" name="TextBox 21"/>
          <p:cNvSpPr txBox="1"/>
          <p:nvPr/>
        </p:nvSpPr>
        <p:spPr>
          <a:xfrm>
            <a:off x="12737560" y="3789581"/>
            <a:ext cx="2816542" cy="380365"/>
          </a:xfrm>
          <a:prstGeom prst="rect">
            <a:avLst/>
          </a:prstGeom>
        </p:spPr>
        <p:txBody>
          <a:bodyPr lIns="0" tIns="0" rIns="0" bIns="0" rtlCol="0" anchor="t">
            <a:spAutoFit/>
          </a:bodyPr>
          <a:lstStyle/>
          <a:p>
            <a:pPr>
              <a:lnSpc>
                <a:spcPts val="2720"/>
              </a:lnSpc>
            </a:pPr>
            <a:r>
              <a:rPr lang="en-US" sz="3200" dirty="0">
                <a:solidFill>
                  <a:srgbClr val="CC9900"/>
                </a:solidFill>
                <a:latin typeface="DM Serif Display"/>
              </a:rPr>
              <a:t>4 x 4</a:t>
            </a:r>
          </a:p>
        </p:txBody>
      </p:sp>
      <p:sp>
        <p:nvSpPr>
          <p:cNvPr id="22" name="TextBox 22"/>
          <p:cNvSpPr txBox="1"/>
          <p:nvPr/>
        </p:nvSpPr>
        <p:spPr>
          <a:xfrm>
            <a:off x="10994779" y="2180258"/>
            <a:ext cx="996200" cy="491490"/>
          </a:xfrm>
          <a:prstGeom prst="rect">
            <a:avLst/>
          </a:prstGeom>
        </p:spPr>
        <p:txBody>
          <a:bodyPr lIns="0" tIns="0" rIns="0" bIns="0" rtlCol="0" anchor="t">
            <a:spAutoFit/>
          </a:bodyPr>
          <a:lstStyle/>
          <a:p>
            <a:pPr algn="ctr">
              <a:lnSpc>
                <a:spcPts val="3569"/>
              </a:lnSpc>
            </a:pPr>
            <a:r>
              <a:rPr lang="en-US" sz="4200" dirty="0">
                <a:solidFill>
                  <a:srgbClr val="CC9900"/>
                </a:solidFill>
                <a:latin typeface="DM Serif Display"/>
              </a:rPr>
              <a:t>3x</a:t>
            </a:r>
          </a:p>
        </p:txBody>
      </p:sp>
      <p:sp>
        <p:nvSpPr>
          <p:cNvPr id="23" name="TextBox 23"/>
          <p:cNvSpPr txBox="1"/>
          <p:nvPr/>
        </p:nvSpPr>
        <p:spPr>
          <a:xfrm>
            <a:off x="12737560" y="1548737"/>
            <a:ext cx="2816542" cy="380365"/>
          </a:xfrm>
          <a:prstGeom prst="rect">
            <a:avLst/>
          </a:prstGeom>
        </p:spPr>
        <p:txBody>
          <a:bodyPr lIns="0" tIns="0" rIns="0" bIns="0" rtlCol="0" anchor="t">
            <a:spAutoFit/>
          </a:bodyPr>
          <a:lstStyle/>
          <a:p>
            <a:pPr>
              <a:lnSpc>
                <a:spcPts val="2720"/>
              </a:lnSpc>
            </a:pPr>
            <a:r>
              <a:rPr lang="en-US" sz="3200" dirty="0">
                <a:solidFill>
                  <a:srgbClr val="CC9900"/>
                </a:solidFill>
                <a:latin typeface="DM Serif Display"/>
              </a:rPr>
              <a:t>3 x 3</a:t>
            </a:r>
          </a:p>
        </p:txBody>
      </p:sp>
      <p:sp>
        <p:nvSpPr>
          <p:cNvPr id="24" name="TextBox 24"/>
          <p:cNvSpPr txBox="1"/>
          <p:nvPr/>
        </p:nvSpPr>
        <p:spPr>
          <a:xfrm>
            <a:off x="10994779" y="6984826"/>
            <a:ext cx="996200" cy="491490"/>
          </a:xfrm>
          <a:prstGeom prst="rect">
            <a:avLst/>
          </a:prstGeom>
        </p:spPr>
        <p:txBody>
          <a:bodyPr lIns="0" tIns="0" rIns="0" bIns="0" rtlCol="0" anchor="t">
            <a:spAutoFit/>
          </a:bodyPr>
          <a:lstStyle/>
          <a:p>
            <a:pPr algn="ctr">
              <a:lnSpc>
                <a:spcPts val="3569"/>
              </a:lnSpc>
            </a:pPr>
            <a:r>
              <a:rPr lang="en-US" sz="4200" dirty="0">
                <a:solidFill>
                  <a:srgbClr val="CC9900"/>
                </a:solidFill>
                <a:latin typeface="DM Serif Display"/>
              </a:rPr>
              <a:t>A</a:t>
            </a:r>
          </a:p>
        </p:txBody>
      </p:sp>
      <p:sp>
        <p:nvSpPr>
          <p:cNvPr id="25" name="TextBox 25"/>
          <p:cNvSpPr txBox="1"/>
          <p:nvPr/>
        </p:nvSpPr>
        <p:spPr>
          <a:xfrm>
            <a:off x="12737560" y="6961325"/>
            <a:ext cx="4447899" cy="2223135"/>
          </a:xfrm>
          <a:prstGeom prst="rect">
            <a:avLst/>
          </a:prstGeom>
        </p:spPr>
        <p:txBody>
          <a:bodyPr lIns="0" tIns="0" rIns="0" bIns="0" rtlCol="0" anchor="t">
            <a:spAutoFit/>
          </a:bodyPr>
          <a:lstStyle/>
          <a:p>
            <a:pPr algn="just">
              <a:lnSpc>
                <a:spcPts val="2940"/>
              </a:lnSpc>
            </a:pPr>
            <a:r>
              <a:rPr lang="en-US" sz="2100" dirty="0">
                <a:solidFill>
                  <a:srgbClr val="252525"/>
                </a:solidFill>
                <a:latin typeface="Garet Book"/>
              </a:rPr>
              <a:t>Ask for your burger "animal-style" and you'll get a burger with mustard fried into each patty, pickles, grilled onions, and an extra helping of In-N-Out's secret sauce.</a:t>
            </a:r>
          </a:p>
        </p:txBody>
      </p:sp>
      <p:sp>
        <p:nvSpPr>
          <p:cNvPr id="26" name="TextBox 26"/>
          <p:cNvSpPr txBox="1"/>
          <p:nvPr/>
        </p:nvSpPr>
        <p:spPr>
          <a:xfrm>
            <a:off x="12737560" y="6353305"/>
            <a:ext cx="2816542" cy="380365"/>
          </a:xfrm>
          <a:prstGeom prst="rect">
            <a:avLst/>
          </a:prstGeom>
        </p:spPr>
        <p:txBody>
          <a:bodyPr lIns="0" tIns="0" rIns="0" bIns="0" rtlCol="0" anchor="t">
            <a:spAutoFit/>
          </a:bodyPr>
          <a:lstStyle/>
          <a:p>
            <a:pPr>
              <a:lnSpc>
                <a:spcPts val="2720"/>
              </a:lnSpc>
            </a:pPr>
            <a:r>
              <a:rPr lang="en-US" sz="3200" dirty="0">
                <a:solidFill>
                  <a:srgbClr val="CC9900"/>
                </a:solidFill>
                <a:latin typeface="DM Serif Display"/>
              </a:rPr>
              <a:t>"Animal Style"</a:t>
            </a:r>
          </a:p>
        </p:txBody>
      </p:sp>
      <p:pic>
        <p:nvPicPr>
          <p:cNvPr id="27" name="Picture 27"/>
          <p:cNvPicPr>
            <a:picLocks noChangeAspect="1"/>
          </p:cNvPicPr>
          <p:nvPr/>
        </p:nvPicPr>
        <p:blipFill>
          <a:blip r:embed="rId8"/>
          <a:srcRect/>
          <a:stretch>
            <a:fillRect/>
          </a:stretch>
        </p:blipFill>
        <p:spPr>
          <a:xfrm>
            <a:off x="240507" y="9753036"/>
            <a:ext cx="1243796" cy="396460"/>
          </a:xfrm>
          <a:prstGeom prst="rect">
            <a:avLst/>
          </a:prstGeom>
        </p:spPr>
      </p:pic>
      <p:sp>
        <p:nvSpPr>
          <p:cNvPr id="28" name="TextBox 28"/>
          <p:cNvSpPr txBox="1"/>
          <p:nvPr/>
        </p:nvSpPr>
        <p:spPr>
          <a:xfrm>
            <a:off x="1733524" y="9856083"/>
            <a:ext cx="5119755" cy="180841"/>
          </a:xfrm>
          <a:prstGeom prst="rect">
            <a:avLst/>
          </a:prstGeom>
        </p:spPr>
        <p:txBody>
          <a:bodyPr lIns="0" tIns="0" rIns="0" bIns="0" rtlCol="0" anchor="t">
            <a:spAutoFit/>
          </a:bodyPr>
          <a:lstStyle/>
          <a:p>
            <a:pPr>
              <a:lnSpc>
                <a:spcPts val="1582"/>
              </a:lnSpc>
            </a:pPr>
            <a:r>
              <a:rPr lang="en-US" sz="1130" spc="113" dirty="0">
                <a:solidFill>
                  <a:srgbClr val="232323"/>
                </a:solidFill>
                <a:latin typeface="Garet Book"/>
              </a:rPr>
              <a:t>www.sportscareerconsulting.com</a:t>
            </a:r>
          </a:p>
        </p:txBody>
      </p:sp>
      <p:pic>
        <p:nvPicPr>
          <p:cNvPr id="29" name="Picture 2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240507" y="173774"/>
            <a:ext cx="953105" cy="797142"/>
          </a:xfrm>
          <a:prstGeom prst="rect">
            <a:avLst/>
          </a:prstGeom>
        </p:spPr>
      </p:pic>
      <p:sp>
        <p:nvSpPr>
          <p:cNvPr id="30" name="TextBox 30"/>
          <p:cNvSpPr txBox="1"/>
          <p:nvPr/>
        </p:nvSpPr>
        <p:spPr>
          <a:xfrm>
            <a:off x="1484303" y="288074"/>
            <a:ext cx="3403689" cy="740626"/>
          </a:xfrm>
          <a:prstGeom prst="rect">
            <a:avLst/>
          </a:prstGeom>
        </p:spPr>
        <p:txBody>
          <a:bodyPr lIns="0" tIns="0" rIns="0" bIns="0" rtlCol="0" anchor="t">
            <a:spAutoFit/>
          </a:bodyPr>
          <a:lstStyle/>
          <a:p>
            <a:pPr>
              <a:lnSpc>
                <a:spcPts val="2845"/>
              </a:lnSpc>
            </a:pPr>
            <a:r>
              <a:rPr lang="en-US" sz="3347" dirty="0">
                <a:solidFill>
                  <a:srgbClr val="252525"/>
                </a:solidFill>
                <a:latin typeface="DM Serif Display"/>
              </a:rPr>
              <a:t>Cooking Up </a:t>
            </a:r>
          </a:p>
          <a:p>
            <a:pPr>
              <a:lnSpc>
                <a:spcPts val="2845"/>
              </a:lnSpc>
            </a:pPr>
            <a:r>
              <a:rPr lang="en-US" sz="3347" dirty="0">
                <a:solidFill>
                  <a:srgbClr val="252525"/>
                </a:solidFill>
                <a:latin typeface="DM Serif Display"/>
              </a:rPr>
              <a:t>Brand Loyalty</a:t>
            </a:r>
          </a:p>
        </p:txBody>
      </p:sp>
      <p:sp>
        <p:nvSpPr>
          <p:cNvPr id="31" name="TextBox 31"/>
          <p:cNvSpPr txBox="1"/>
          <p:nvPr/>
        </p:nvSpPr>
        <p:spPr>
          <a:xfrm>
            <a:off x="12737560" y="1997379"/>
            <a:ext cx="4447899" cy="1108710"/>
          </a:xfrm>
          <a:prstGeom prst="rect">
            <a:avLst/>
          </a:prstGeom>
        </p:spPr>
        <p:txBody>
          <a:bodyPr lIns="0" tIns="0" rIns="0" bIns="0" rtlCol="0" anchor="t">
            <a:spAutoFit/>
          </a:bodyPr>
          <a:lstStyle/>
          <a:p>
            <a:pPr algn="just">
              <a:lnSpc>
                <a:spcPts val="2940"/>
              </a:lnSpc>
            </a:pPr>
            <a:r>
              <a:rPr lang="en-US" sz="2100" dirty="0">
                <a:solidFill>
                  <a:srgbClr val="252525"/>
                </a:solidFill>
                <a:latin typeface="Garet Book"/>
              </a:rPr>
              <a:t>At In-N-Out Burger, you can order a "3x3" which is three     cheeseburger patties.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695909" y="0"/>
            <a:ext cx="7592091" cy="10287000"/>
            <a:chOff x="0" y="0"/>
            <a:chExt cx="10122787" cy="13716000"/>
          </a:xfrm>
        </p:grpSpPr>
        <p:pic>
          <p:nvPicPr>
            <p:cNvPr id="3" name="Picture 3"/>
            <p:cNvPicPr>
              <a:picLocks noChangeAspect="1"/>
            </p:cNvPicPr>
            <p:nvPr/>
          </p:nvPicPr>
          <p:blipFill>
            <a:blip r:embed="rId2"/>
            <a:srcRect l="25414" r="25414"/>
            <a:stretch>
              <a:fillRect/>
            </a:stretch>
          </p:blipFill>
          <p:spPr>
            <a:xfrm>
              <a:off x="0" y="0"/>
              <a:ext cx="10122787" cy="13716000"/>
            </a:xfrm>
            <a:prstGeom prst="rect">
              <a:avLst/>
            </a:prstGeom>
          </p:spPr>
        </p:pic>
      </p:grpSp>
      <p:grpSp>
        <p:nvGrpSpPr>
          <p:cNvPr id="4" name="Group 4"/>
          <p:cNvGrpSpPr/>
          <p:nvPr/>
        </p:nvGrpSpPr>
        <p:grpSpPr>
          <a:xfrm>
            <a:off x="3981326" y="1786159"/>
            <a:ext cx="8267949" cy="6714682"/>
            <a:chOff x="0" y="0"/>
            <a:chExt cx="7185486" cy="5835577"/>
          </a:xfrm>
        </p:grpSpPr>
        <p:sp>
          <p:nvSpPr>
            <p:cNvPr id="5" name="Freeform 5"/>
            <p:cNvSpPr/>
            <p:nvPr/>
          </p:nvSpPr>
          <p:spPr>
            <a:xfrm>
              <a:off x="0" y="0"/>
              <a:ext cx="7185485" cy="5835577"/>
            </a:xfrm>
            <a:custGeom>
              <a:avLst/>
              <a:gdLst/>
              <a:ahLst/>
              <a:cxnLst/>
              <a:rect l="l" t="t" r="r" b="b"/>
              <a:pathLst>
                <a:path w="7185485" h="5835577">
                  <a:moveTo>
                    <a:pt x="0" y="0"/>
                  </a:moveTo>
                  <a:lnTo>
                    <a:pt x="7185485" y="0"/>
                  </a:lnTo>
                  <a:lnTo>
                    <a:pt x="7185485" y="5835577"/>
                  </a:lnTo>
                  <a:lnTo>
                    <a:pt x="0" y="5835577"/>
                  </a:lnTo>
                  <a:close/>
                </a:path>
              </a:pathLst>
            </a:custGeom>
            <a:solidFill>
              <a:srgbClr val="252525"/>
            </a:solidFill>
          </p:spPr>
        </p:sp>
      </p:grpSp>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488366" y="1974030"/>
            <a:ext cx="1687147" cy="1687147"/>
          </a:xfrm>
          <a:prstGeom prst="rect">
            <a:avLst/>
          </a:prstGeom>
        </p:spPr>
      </p:pic>
      <p:sp>
        <p:nvSpPr>
          <p:cNvPr id="7" name="AutoShape 7"/>
          <p:cNvSpPr/>
          <p:nvPr/>
        </p:nvSpPr>
        <p:spPr>
          <a:xfrm rot="-3142">
            <a:off x="-7" y="2617938"/>
            <a:ext cx="2930836" cy="0"/>
          </a:xfrm>
          <a:prstGeom prst="line">
            <a:avLst/>
          </a:prstGeom>
          <a:ln w="19050" cap="flat">
            <a:solidFill>
              <a:srgbClr val="CC9900"/>
            </a:solidFill>
            <a:prstDash val="solid"/>
            <a:headEnd type="none" w="sm" len="sm"/>
            <a:tailEnd type="none" w="sm" len="sm"/>
          </a:ln>
        </p:spPr>
      </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2930804" y="2447992"/>
            <a:ext cx="369611" cy="369611"/>
          </a:xfrm>
          <a:prstGeom prst="rect">
            <a:avLst/>
          </a:prstGeom>
        </p:spPr>
      </p:pic>
      <p:pic>
        <p:nvPicPr>
          <p:cNvPr id="9" name="Picture 9"/>
          <p:cNvPicPr>
            <a:picLocks noChangeAspect="1"/>
          </p:cNvPicPr>
          <p:nvPr/>
        </p:nvPicPr>
        <p:blipFill>
          <a:blip r:embed="rId7"/>
          <a:srcRect b="96949"/>
          <a:stretch>
            <a:fillRect/>
          </a:stretch>
        </p:blipFill>
        <p:spPr>
          <a:xfrm>
            <a:off x="5667378" y="7058990"/>
            <a:ext cx="1561132" cy="47625"/>
          </a:xfrm>
          <a:prstGeom prst="rect">
            <a:avLst/>
          </a:prstGeom>
        </p:spPr>
      </p:pic>
      <p:pic>
        <p:nvPicPr>
          <p:cNvPr id="10" name="Picture 10"/>
          <p:cNvPicPr>
            <a:picLocks noChangeAspect="1"/>
          </p:cNvPicPr>
          <p:nvPr/>
        </p:nvPicPr>
        <p:blipFill>
          <a:blip r:embed="rId7"/>
          <a:srcRect l="2744" r="2744" b="4058"/>
          <a:stretch>
            <a:fillRect/>
          </a:stretch>
        </p:blipFill>
        <p:spPr>
          <a:xfrm>
            <a:off x="4300311" y="1816429"/>
            <a:ext cx="1970518" cy="2000332"/>
          </a:xfrm>
          <a:prstGeom prst="rect">
            <a:avLst/>
          </a:prstGeom>
        </p:spPr>
      </p:pic>
      <p:sp>
        <p:nvSpPr>
          <p:cNvPr id="11" name="TextBox 11"/>
          <p:cNvSpPr txBox="1"/>
          <p:nvPr/>
        </p:nvSpPr>
        <p:spPr>
          <a:xfrm>
            <a:off x="6571442" y="3632602"/>
            <a:ext cx="5286168" cy="2756909"/>
          </a:xfrm>
          <a:prstGeom prst="rect">
            <a:avLst/>
          </a:prstGeom>
        </p:spPr>
        <p:txBody>
          <a:bodyPr lIns="0" tIns="0" rIns="0" bIns="0" rtlCol="0" anchor="t">
            <a:spAutoFit/>
          </a:bodyPr>
          <a:lstStyle/>
          <a:p>
            <a:pPr algn="just">
              <a:lnSpc>
                <a:spcPts val="2674"/>
              </a:lnSpc>
            </a:pPr>
            <a:r>
              <a:rPr lang="en-US" sz="1910" dirty="0">
                <a:solidFill>
                  <a:srgbClr val="FFFFFF"/>
                </a:solidFill>
                <a:latin typeface="Garet Book"/>
              </a:rPr>
              <a:t>On the menu, KFC's Famous Bowl  comes with mashed potatoes layered on corn, crispy chicken bits, gravy and shredded cheese.  The "Make Your Own Bowl" is exactly what it sounds like.  Customers who are "in the know" can order a customized bowl with whatever ingredients they prefer. </a:t>
            </a:r>
          </a:p>
        </p:txBody>
      </p:sp>
      <p:sp>
        <p:nvSpPr>
          <p:cNvPr id="12" name="TextBox 12"/>
          <p:cNvSpPr txBox="1"/>
          <p:nvPr/>
        </p:nvSpPr>
        <p:spPr>
          <a:xfrm>
            <a:off x="6571442" y="2678543"/>
            <a:ext cx="5677832" cy="380365"/>
          </a:xfrm>
          <a:prstGeom prst="rect">
            <a:avLst/>
          </a:prstGeom>
        </p:spPr>
        <p:txBody>
          <a:bodyPr lIns="0" tIns="0" rIns="0" bIns="0" rtlCol="0" anchor="t">
            <a:spAutoFit/>
          </a:bodyPr>
          <a:lstStyle/>
          <a:p>
            <a:pPr>
              <a:lnSpc>
                <a:spcPts val="2720"/>
              </a:lnSpc>
            </a:pPr>
            <a:r>
              <a:rPr lang="en-US" sz="3200" dirty="0">
                <a:solidFill>
                  <a:srgbClr val="CC9900"/>
                </a:solidFill>
                <a:latin typeface="DM Serif Display"/>
              </a:rPr>
              <a:t>KFC's "Make Your Own Bowl"</a:t>
            </a:r>
          </a:p>
        </p:txBody>
      </p:sp>
      <p:sp>
        <p:nvSpPr>
          <p:cNvPr id="13" name="TextBox 13"/>
          <p:cNvSpPr txBox="1"/>
          <p:nvPr/>
        </p:nvSpPr>
        <p:spPr>
          <a:xfrm rot="-5400000">
            <a:off x="468315" y="4721985"/>
            <a:ext cx="4584725" cy="1258570"/>
          </a:xfrm>
          <a:prstGeom prst="rect">
            <a:avLst/>
          </a:prstGeom>
        </p:spPr>
        <p:txBody>
          <a:bodyPr lIns="0" tIns="0" rIns="0" bIns="0" rtlCol="0" anchor="t">
            <a:spAutoFit/>
          </a:bodyPr>
          <a:lstStyle/>
          <a:p>
            <a:pPr>
              <a:lnSpc>
                <a:spcPts val="4760"/>
              </a:lnSpc>
            </a:pPr>
            <a:r>
              <a:rPr lang="en-US" sz="5600" dirty="0">
                <a:solidFill>
                  <a:srgbClr val="CC9900"/>
                </a:solidFill>
                <a:latin typeface="DM Serif Display"/>
              </a:rPr>
              <a:t>Make Your Own Bowl</a:t>
            </a:r>
          </a:p>
        </p:txBody>
      </p:sp>
      <p:sp>
        <p:nvSpPr>
          <p:cNvPr id="14" name="TextBox 14"/>
          <p:cNvSpPr txBox="1"/>
          <p:nvPr/>
        </p:nvSpPr>
        <p:spPr>
          <a:xfrm>
            <a:off x="6885737" y="1176435"/>
            <a:ext cx="3469153" cy="365760"/>
          </a:xfrm>
          <a:prstGeom prst="rect">
            <a:avLst/>
          </a:prstGeom>
        </p:spPr>
        <p:txBody>
          <a:bodyPr lIns="0" tIns="0" rIns="0" bIns="0" rtlCol="0" anchor="t">
            <a:spAutoFit/>
          </a:bodyPr>
          <a:lstStyle/>
          <a:p>
            <a:pPr algn="r">
              <a:lnSpc>
                <a:spcPts val="2940"/>
              </a:lnSpc>
            </a:pPr>
            <a:r>
              <a:rPr lang="en-US" sz="2100" spc="210" dirty="0">
                <a:solidFill>
                  <a:srgbClr val="252525"/>
                </a:solidFill>
                <a:latin typeface="Garet Book"/>
              </a:rPr>
              <a:t>@kfc</a:t>
            </a:r>
          </a:p>
        </p:txBody>
      </p:sp>
      <p:pic>
        <p:nvPicPr>
          <p:cNvPr id="15" name="Picture 15"/>
          <p:cNvPicPr>
            <a:picLocks noChangeAspect="1"/>
          </p:cNvPicPr>
          <p:nvPr/>
        </p:nvPicPr>
        <p:blipFill>
          <a:blip r:embed="rId8"/>
          <a:srcRect/>
          <a:stretch>
            <a:fillRect/>
          </a:stretch>
        </p:blipFill>
        <p:spPr>
          <a:xfrm>
            <a:off x="240507" y="9753036"/>
            <a:ext cx="1243796" cy="396460"/>
          </a:xfrm>
          <a:prstGeom prst="rect">
            <a:avLst/>
          </a:prstGeom>
        </p:spPr>
      </p:pic>
      <p:sp>
        <p:nvSpPr>
          <p:cNvPr id="16" name="TextBox 16"/>
          <p:cNvSpPr txBox="1"/>
          <p:nvPr/>
        </p:nvSpPr>
        <p:spPr>
          <a:xfrm>
            <a:off x="1733524" y="9856083"/>
            <a:ext cx="5119755" cy="180841"/>
          </a:xfrm>
          <a:prstGeom prst="rect">
            <a:avLst/>
          </a:prstGeom>
        </p:spPr>
        <p:txBody>
          <a:bodyPr lIns="0" tIns="0" rIns="0" bIns="0" rtlCol="0" anchor="t">
            <a:spAutoFit/>
          </a:bodyPr>
          <a:lstStyle/>
          <a:p>
            <a:pPr>
              <a:lnSpc>
                <a:spcPts val="1582"/>
              </a:lnSpc>
            </a:pPr>
            <a:r>
              <a:rPr lang="en-US" sz="1130" spc="113" dirty="0">
                <a:solidFill>
                  <a:srgbClr val="232323"/>
                </a:solidFill>
                <a:latin typeface="Garet Book"/>
              </a:rPr>
              <a:t>www.sportscareerconsulting.com</a:t>
            </a:r>
          </a:p>
        </p:txBody>
      </p:sp>
      <p:pic>
        <p:nvPicPr>
          <p:cNvPr id="17" name="Picture 1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240507" y="173774"/>
            <a:ext cx="953105" cy="797142"/>
          </a:xfrm>
          <a:prstGeom prst="rect">
            <a:avLst/>
          </a:prstGeom>
        </p:spPr>
      </p:pic>
      <p:sp>
        <p:nvSpPr>
          <p:cNvPr id="18" name="TextBox 18"/>
          <p:cNvSpPr txBox="1"/>
          <p:nvPr/>
        </p:nvSpPr>
        <p:spPr>
          <a:xfrm>
            <a:off x="1484303" y="288074"/>
            <a:ext cx="3403689" cy="740626"/>
          </a:xfrm>
          <a:prstGeom prst="rect">
            <a:avLst/>
          </a:prstGeom>
        </p:spPr>
        <p:txBody>
          <a:bodyPr lIns="0" tIns="0" rIns="0" bIns="0" rtlCol="0" anchor="t">
            <a:spAutoFit/>
          </a:bodyPr>
          <a:lstStyle/>
          <a:p>
            <a:pPr>
              <a:lnSpc>
                <a:spcPts val="2845"/>
              </a:lnSpc>
            </a:pPr>
            <a:r>
              <a:rPr lang="en-US" sz="3347" dirty="0">
                <a:solidFill>
                  <a:srgbClr val="252525"/>
                </a:solidFill>
                <a:latin typeface="DM Serif Display"/>
              </a:rPr>
              <a:t>Cooking Up </a:t>
            </a:r>
          </a:p>
          <a:p>
            <a:pPr>
              <a:lnSpc>
                <a:spcPts val="2845"/>
              </a:lnSpc>
            </a:pPr>
            <a:r>
              <a:rPr lang="en-US" sz="3347" dirty="0">
                <a:solidFill>
                  <a:srgbClr val="252525"/>
                </a:solidFill>
                <a:latin typeface="DM Serif Display"/>
              </a:rPr>
              <a:t>Brand Loyalty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40507" y="215144"/>
            <a:ext cx="504604" cy="422033"/>
          </a:xfrm>
          <a:prstGeom prst="rect">
            <a:avLst/>
          </a:prstGeom>
        </p:spPr>
      </p:pic>
      <p:grpSp>
        <p:nvGrpSpPr>
          <p:cNvPr id="3" name="Group 3"/>
          <p:cNvGrpSpPr/>
          <p:nvPr/>
        </p:nvGrpSpPr>
        <p:grpSpPr>
          <a:xfrm>
            <a:off x="13680213" y="0"/>
            <a:ext cx="4607787" cy="10287000"/>
            <a:chOff x="0" y="0"/>
            <a:chExt cx="4004522" cy="8940197"/>
          </a:xfrm>
        </p:grpSpPr>
        <p:sp>
          <p:nvSpPr>
            <p:cNvPr id="4" name="Freeform 4"/>
            <p:cNvSpPr/>
            <p:nvPr/>
          </p:nvSpPr>
          <p:spPr>
            <a:xfrm>
              <a:off x="0" y="0"/>
              <a:ext cx="4004522" cy="8940197"/>
            </a:xfrm>
            <a:custGeom>
              <a:avLst/>
              <a:gdLst/>
              <a:ahLst/>
              <a:cxnLst/>
              <a:rect l="l" t="t" r="r" b="b"/>
              <a:pathLst>
                <a:path w="4004522" h="8940197">
                  <a:moveTo>
                    <a:pt x="0" y="0"/>
                  </a:moveTo>
                  <a:lnTo>
                    <a:pt x="4004522" y="0"/>
                  </a:lnTo>
                  <a:lnTo>
                    <a:pt x="4004522" y="8940197"/>
                  </a:lnTo>
                  <a:lnTo>
                    <a:pt x="0" y="8940197"/>
                  </a:lnTo>
                  <a:close/>
                </a:path>
              </a:pathLst>
            </a:custGeom>
            <a:solidFill>
              <a:srgbClr val="252525"/>
            </a:solidFill>
          </p:spPr>
        </p:sp>
      </p:grpSp>
      <p:grpSp>
        <p:nvGrpSpPr>
          <p:cNvPr id="5" name="Group 5"/>
          <p:cNvGrpSpPr>
            <a:grpSpLocks noChangeAspect="1"/>
          </p:cNvGrpSpPr>
          <p:nvPr/>
        </p:nvGrpSpPr>
        <p:grpSpPr>
          <a:xfrm>
            <a:off x="10455610" y="1931493"/>
            <a:ext cx="6449207" cy="6424015"/>
            <a:chOff x="0" y="0"/>
            <a:chExt cx="6502400" cy="6477000"/>
          </a:xfrm>
        </p:grpSpPr>
        <p:sp>
          <p:nvSpPr>
            <p:cNvPr id="6" name="Freeform 6"/>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4"/>
              <a:stretch>
                <a:fillRect l="-257" r="-85824"/>
              </a:stretch>
            </a:blipFill>
          </p:spPr>
        </p:sp>
        <p:sp>
          <p:nvSpPr>
            <p:cNvPr id="7" name="Freeform 7"/>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CC9900"/>
            </a:solidFill>
          </p:spPr>
        </p:sp>
      </p:grpSp>
      <p:pic>
        <p:nvPicPr>
          <p:cNvPr id="8" name="Picture 8"/>
          <p:cNvPicPr>
            <a:picLocks noChangeAspect="1"/>
          </p:cNvPicPr>
          <p:nvPr/>
        </p:nvPicPr>
        <p:blipFill>
          <a:blip r:embed="rId5"/>
          <a:srcRect/>
          <a:stretch>
            <a:fillRect/>
          </a:stretch>
        </p:blipFill>
        <p:spPr>
          <a:xfrm>
            <a:off x="240507" y="9753036"/>
            <a:ext cx="1243796" cy="396460"/>
          </a:xfrm>
          <a:prstGeom prst="rect">
            <a:avLst/>
          </a:prstGeom>
        </p:spPr>
      </p:pic>
      <p:pic>
        <p:nvPicPr>
          <p:cNvPr id="9" name="Picture 9"/>
          <p:cNvPicPr>
            <a:picLocks noChangeAspect="1"/>
          </p:cNvPicPr>
          <p:nvPr/>
        </p:nvPicPr>
        <p:blipFill>
          <a:blip r:embed="rId6"/>
          <a:srcRect t="28431" b="32341"/>
          <a:stretch>
            <a:fillRect/>
          </a:stretch>
        </p:blipFill>
        <p:spPr>
          <a:xfrm>
            <a:off x="15034048" y="82332"/>
            <a:ext cx="2785775" cy="720320"/>
          </a:xfrm>
          <a:prstGeom prst="rect">
            <a:avLst/>
          </a:prstGeom>
        </p:spPr>
      </p:pic>
      <p:sp>
        <p:nvSpPr>
          <p:cNvPr id="10" name="TextBox 10"/>
          <p:cNvSpPr txBox="1"/>
          <p:nvPr/>
        </p:nvSpPr>
        <p:spPr>
          <a:xfrm>
            <a:off x="2109142" y="1376075"/>
            <a:ext cx="7668737" cy="658495"/>
          </a:xfrm>
          <a:prstGeom prst="rect">
            <a:avLst/>
          </a:prstGeom>
        </p:spPr>
        <p:txBody>
          <a:bodyPr lIns="0" tIns="0" rIns="0" bIns="0" rtlCol="0" anchor="t">
            <a:spAutoFit/>
          </a:bodyPr>
          <a:lstStyle/>
          <a:p>
            <a:pPr>
              <a:lnSpc>
                <a:spcPts val="4760"/>
              </a:lnSpc>
            </a:pPr>
            <a:r>
              <a:rPr lang="en-US" sz="5600" dirty="0">
                <a:solidFill>
                  <a:srgbClr val="CC9900"/>
                </a:solidFill>
                <a:latin typeface="DM Serif Display"/>
              </a:rPr>
              <a:t>Popeye's Cajun Sparkle</a:t>
            </a:r>
          </a:p>
        </p:txBody>
      </p:sp>
      <p:sp>
        <p:nvSpPr>
          <p:cNvPr id="11" name="TextBox 11"/>
          <p:cNvSpPr txBox="1"/>
          <p:nvPr/>
        </p:nvSpPr>
        <p:spPr>
          <a:xfrm>
            <a:off x="2109142" y="2462852"/>
            <a:ext cx="6392588" cy="3574697"/>
          </a:xfrm>
          <a:prstGeom prst="rect">
            <a:avLst/>
          </a:prstGeom>
        </p:spPr>
        <p:txBody>
          <a:bodyPr lIns="0" tIns="0" rIns="0" bIns="0" rtlCol="0" anchor="t">
            <a:spAutoFit/>
          </a:bodyPr>
          <a:lstStyle/>
          <a:p>
            <a:pPr algn="just">
              <a:lnSpc>
                <a:spcPts val="3499"/>
              </a:lnSpc>
            </a:pPr>
            <a:r>
              <a:rPr lang="en-US" sz="2499" dirty="0">
                <a:solidFill>
                  <a:srgbClr val="252525"/>
                </a:solidFill>
                <a:latin typeface="Garet Book"/>
              </a:rPr>
              <a:t>Loyal Popeye’s fans are well aware of the restaurant’s packets of Cajun Sparkle seasoning.  While the company doesn’t advertise the iconic spice packets, they almost always have them in stock.  Popeye’s loyalists will put Cajun Sparkle on just about anything on the restaurant’s menu.</a:t>
            </a:r>
          </a:p>
        </p:txBody>
      </p:sp>
      <p:sp>
        <p:nvSpPr>
          <p:cNvPr id="12" name="TextBox 12"/>
          <p:cNvSpPr txBox="1"/>
          <p:nvPr/>
        </p:nvSpPr>
        <p:spPr>
          <a:xfrm rot="-5400000">
            <a:off x="16061433" y="7992248"/>
            <a:ext cx="3469153" cy="365760"/>
          </a:xfrm>
          <a:prstGeom prst="rect">
            <a:avLst/>
          </a:prstGeom>
        </p:spPr>
        <p:txBody>
          <a:bodyPr lIns="0" tIns="0" rIns="0" bIns="0" rtlCol="0" anchor="t">
            <a:spAutoFit/>
          </a:bodyPr>
          <a:lstStyle/>
          <a:p>
            <a:pPr>
              <a:lnSpc>
                <a:spcPts val="2940"/>
              </a:lnSpc>
            </a:pPr>
            <a:r>
              <a:rPr lang="en-US" sz="2100" spc="210" dirty="0">
                <a:solidFill>
                  <a:srgbClr val="FFFFFF"/>
                </a:solidFill>
                <a:latin typeface="Garet Book"/>
              </a:rPr>
              <a:t>@Popeyes</a:t>
            </a:r>
          </a:p>
        </p:txBody>
      </p:sp>
      <p:sp>
        <p:nvSpPr>
          <p:cNvPr id="13" name="TextBox 13"/>
          <p:cNvSpPr txBox="1"/>
          <p:nvPr/>
        </p:nvSpPr>
        <p:spPr>
          <a:xfrm>
            <a:off x="871052" y="249974"/>
            <a:ext cx="2139680" cy="461237"/>
          </a:xfrm>
          <a:prstGeom prst="rect">
            <a:avLst/>
          </a:prstGeom>
        </p:spPr>
        <p:txBody>
          <a:bodyPr lIns="0" tIns="0" rIns="0" bIns="0" rtlCol="0" anchor="t">
            <a:spAutoFit/>
          </a:bodyPr>
          <a:lstStyle/>
          <a:p>
            <a:pPr>
              <a:lnSpc>
                <a:spcPts val="1788"/>
              </a:lnSpc>
            </a:pPr>
            <a:r>
              <a:rPr lang="en-US" sz="2104" dirty="0">
                <a:solidFill>
                  <a:srgbClr val="252525"/>
                </a:solidFill>
                <a:latin typeface="DM Serif Display"/>
              </a:rPr>
              <a:t>Cooking Up </a:t>
            </a:r>
          </a:p>
          <a:p>
            <a:pPr>
              <a:lnSpc>
                <a:spcPts val="1788"/>
              </a:lnSpc>
            </a:pPr>
            <a:r>
              <a:rPr lang="en-US" sz="2104" dirty="0">
                <a:solidFill>
                  <a:srgbClr val="252525"/>
                </a:solidFill>
                <a:latin typeface="DM Serif Display"/>
              </a:rPr>
              <a:t>Brand Loyalty</a:t>
            </a:r>
          </a:p>
        </p:txBody>
      </p:sp>
      <p:sp>
        <p:nvSpPr>
          <p:cNvPr id="14" name="TextBox 14"/>
          <p:cNvSpPr txBox="1"/>
          <p:nvPr/>
        </p:nvSpPr>
        <p:spPr>
          <a:xfrm>
            <a:off x="1733524" y="9856083"/>
            <a:ext cx="5119755" cy="180841"/>
          </a:xfrm>
          <a:prstGeom prst="rect">
            <a:avLst/>
          </a:prstGeom>
        </p:spPr>
        <p:txBody>
          <a:bodyPr lIns="0" tIns="0" rIns="0" bIns="0" rtlCol="0" anchor="t">
            <a:spAutoFit/>
          </a:bodyPr>
          <a:lstStyle/>
          <a:p>
            <a:pPr>
              <a:lnSpc>
                <a:spcPts val="1582"/>
              </a:lnSpc>
            </a:pPr>
            <a:r>
              <a:rPr lang="en-US" sz="1130" spc="113" dirty="0">
                <a:solidFill>
                  <a:srgbClr val="232323"/>
                </a:solidFill>
                <a:latin typeface="Garet Book"/>
              </a:rPr>
              <a:t>www.sportscareerconsulting.com</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40507" y="215144"/>
            <a:ext cx="504604" cy="422033"/>
          </a:xfrm>
          <a:prstGeom prst="rect">
            <a:avLst/>
          </a:prstGeom>
        </p:spPr>
      </p:pic>
      <p:grpSp>
        <p:nvGrpSpPr>
          <p:cNvPr id="3" name="Group 3"/>
          <p:cNvGrpSpPr/>
          <p:nvPr/>
        </p:nvGrpSpPr>
        <p:grpSpPr>
          <a:xfrm>
            <a:off x="0" y="5592076"/>
            <a:ext cx="6602870" cy="3508180"/>
            <a:chOff x="0" y="0"/>
            <a:chExt cx="8664201" cy="4603388"/>
          </a:xfrm>
        </p:grpSpPr>
        <p:sp>
          <p:nvSpPr>
            <p:cNvPr id="4" name="Freeform 4"/>
            <p:cNvSpPr/>
            <p:nvPr/>
          </p:nvSpPr>
          <p:spPr>
            <a:xfrm>
              <a:off x="0" y="0"/>
              <a:ext cx="8664201" cy="4603388"/>
            </a:xfrm>
            <a:custGeom>
              <a:avLst/>
              <a:gdLst/>
              <a:ahLst/>
              <a:cxnLst/>
              <a:rect l="l" t="t" r="r" b="b"/>
              <a:pathLst>
                <a:path w="8664201" h="4603388">
                  <a:moveTo>
                    <a:pt x="0" y="0"/>
                  </a:moveTo>
                  <a:lnTo>
                    <a:pt x="8664201" y="0"/>
                  </a:lnTo>
                  <a:lnTo>
                    <a:pt x="8664201" y="4603388"/>
                  </a:lnTo>
                  <a:lnTo>
                    <a:pt x="0" y="4603388"/>
                  </a:lnTo>
                  <a:close/>
                </a:path>
              </a:pathLst>
            </a:custGeom>
            <a:solidFill>
              <a:srgbClr val="252525"/>
            </a:solidFill>
          </p:spPr>
        </p:sp>
      </p:grpSp>
      <p:grpSp>
        <p:nvGrpSpPr>
          <p:cNvPr id="5" name="Group 5"/>
          <p:cNvGrpSpPr>
            <a:grpSpLocks noChangeAspect="1"/>
          </p:cNvGrpSpPr>
          <p:nvPr/>
        </p:nvGrpSpPr>
        <p:grpSpPr>
          <a:xfrm>
            <a:off x="5475961" y="5207692"/>
            <a:ext cx="4293719" cy="4276947"/>
            <a:chOff x="0" y="0"/>
            <a:chExt cx="6502400" cy="6477000"/>
          </a:xfrm>
        </p:grpSpPr>
        <p:sp>
          <p:nvSpPr>
            <p:cNvPr id="6" name="Freeform 6"/>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4"/>
              <a:stretch>
                <a:fillRect l="-24712" r="-24712"/>
              </a:stretch>
            </a:blipFill>
          </p:spPr>
        </p:sp>
        <p:sp>
          <p:nvSpPr>
            <p:cNvPr id="7" name="Freeform 7"/>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CC9900"/>
            </a:solidFill>
          </p:spPr>
        </p:sp>
      </p:grpSp>
      <p:grpSp>
        <p:nvGrpSpPr>
          <p:cNvPr id="8" name="Group 8"/>
          <p:cNvGrpSpPr/>
          <p:nvPr/>
        </p:nvGrpSpPr>
        <p:grpSpPr>
          <a:xfrm>
            <a:off x="0" y="1186745"/>
            <a:ext cx="6602870" cy="3508180"/>
            <a:chOff x="0" y="0"/>
            <a:chExt cx="8664201" cy="4603388"/>
          </a:xfrm>
        </p:grpSpPr>
        <p:sp>
          <p:nvSpPr>
            <p:cNvPr id="9" name="Freeform 9"/>
            <p:cNvSpPr/>
            <p:nvPr/>
          </p:nvSpPr>
          <p:spPr>
            <a:xfrm>
              <a:off x="0" y="0"/>
              <a:ext cx="8664201" cy="4603388"/>
            </a:xfrm>
            <a:custGeom>
              <a:avLst/>
              <a:gdLst/>
              <a:ahLst/>
              <a:cxnLst/>
              <a:rect l="l" t="t" r="r" b="b"/>
              <a:pathLst>
                <a:path w="8664201" h="4603388">
                  <a:moveTo>
                    <a:pt x="0" y="0"/>
                  </a:moveTo>
                  <a:lnTo>
                    <a:pt x="8664201" y="0"/>
                  </a:lnTo>
                  <a:lnTo>
                    <a:pt x="8664201" y="4603388"/>
                  </a:lnTo>
                  <a:lnTo>
                    <a:pt x="0" y="4603388"/>
                  </a:lnTo>
                  <a:close/>
                </a:path>
              </a:pathLst>
            </a:custGeom>
            <a:solidFill>
              <a:srgbClr val="252525"/>
            </a:solidFill>
          </p:spPr>
        </p:sp>
      </p:grpSp>
      <p:grpSp>
        <p:nvGrpSpPr>
          <p:cNvPr id="10" name="Group 10"/>
          <p:cNvGrpSpPr>
            <a:grpSpLocks noChangeAspect="1"/>
          </p:cNvGrpSpPr>
          <p:nvPr/>
        </p:nvGrpSpPr>
        <p:grpSpPr>
          <a:xfrm>
            <a:off x="5475961" y="802361"/>
            <a:ext cx="4293719" cy="4276947"/>
            <a:chOff x="0" y="0"/>
            <a:chExt cx="6502400" cy="6477000"/>
          </a:xfrm>
        </p:grpSpPr>
        <p:sp>
          <p:nvSpPr>
            <p:cNvPr id="11" name="Freeform 11"/>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5"/>
              <a:stretch>
                <a:fillRect l="-22933" r="-22933"/>
              </a:stretch>
            </a:blipFill>
          </p:spPr>
        </p:sp>
        <p:sp>
          <p:nvSpPr>
            <p:cNvPr id="12" name="Freeform 12"/>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CC9900"/>
            </a:solidFill>
          </p:spPr>
        </p:sp>
      </p:grpSp>
      <p:grpSp>
        <p:nvGrpSpPr>
          <p:cNvPr id="13" name="Group 13"/>
          <p:cNvGrpSpPr/>
          <p:nvPr/>
        </p:nvGrpSpPr>
        <p:grpSpPr>
          <a:xfrm rot="-10800000">
            <a:off x="16460215" y="8459215"/>
            <a:ext cx="1450489" cy="1450489"/>
            <a:chOff x="0" y="0"/>
            <a:chExt cx="927100" cy="927100"/>
          </a:xfrm>
        </p:grpSpPr>
        <p:sp>
          <p:nvSpPr>
            <p:cNvPr id="14" name="Freeform 14"/>
            <p:cNvSpPr/>
            <p:nvPr/>
          </p:nvSpPr>
          <p:spPr>
            <a:xfrm>
              <a:off x="0" y="0"/>
              <a:ext cx="927100" cy="927100"/>
            </a:xfrm>
            <a:custGeom>
              <a:avLst/>
              <a:gdLst/>
              <a:ahLst/>
              <a:cxnLst/>
              <a:rect l="l" t="t" r="r" b="b"/>
              <a:pathLst>
                <a:path w="927100" h="927100">
                  <a:moveTo>
                    <a:pt x="763270" y="0"/>
                  </a:moveTo>
                  <a:lnTo>
                    <a:pt x="0" y="0"/>
                  </a:lnTo>
                  <a:lnTo>
                    <a:pt x="0" y="927100"/>
                  </a:lnTo>
                  <a:lnTo>
                    <a:pt x="76200" y="927100"/>
                  </a:lnTo>
                  <a:lnTo>
                    <a:pt x="76200" y="76200"/>
                  </a:lnTo>
                  <a:lnTo>
                    <a:pt x="927100" y="76200"/>
                  </a:lnTo>
                  <a:lnTo>
                    <a:pt x="927100" y="0"/>
                  </a:lnTo>
                  <a:close/>
                </a:path>
              </a:pathLst>
            </a:custGeom>
            <a:solidFill>
              <a:srgbClr val="CC9900"/>
            </a:solidFill>
          </p:spPr>
        </p:sp>
      </p:grpSp>
      <p:pic>
        <p:nvPicPr>
          <p:cNvPr id="15" name="Picture 15"/>
          <p:cNvPicPr>
            <a:picLocks noChangeAspect="1"/>
          </p:cNvPicPr>
          <p:nvPr/>
        </p:nvPicPr>
        <p:blipFill>
          <a:blip r:embed="rId6"/>
          <a:srcRect/>
          <a:stretch>
            <a:fillRect/>
          </a:stretch>
        </p:blipFill>
        <p:spPr>
          <a:xfrm>
            <a:off x="240507" y="9753036"/>
            <a:ext cx="1243796" cy="396460"/>
          </a:xfrm>
          <a:prstGeom prst="rect">
            <a:avLst/>
          </a:prstGeom>
        </p:spPr>
      </p:pic>
      <p:pic>
        <p:nvPicPr>
          <p:cNvPr id="16" name="Picture 16"/>
          <p:cNvPicPr>
            <a:picLocks noChangeAspect="1"/>
          </p:cNvPicPr>
          <p:nvPr/>
        </p:nvPicPr>
        <p:blipFill>
          <a:blip r:embed="rId7"/>
          <a:srcRect/>
          <a:stretch>
            <a:fillRect/>
          </a:stretch>
        </p:blipFill>
        <p:spPr>
          <a:xfrm>
            <a:off x="15086909" y="230179"/>
            <a:ext cx="2839187" cy="1597042"/>
          </a:xfrm>
          <a:prstGeom prst="rect">
            <a:avLst/>
          </a:prstGeom>
        </p:spPr>
      </p:pic>
      <p:sp>
        <p:nvSpPr>
          <p:cNvPr id="17" name="TextBox 17"/>
          <p:cNvSpPr txBox="1"/>
          <p:nvPr/>
        </p:nvSpPr>
        <p:spPr>
          <a:xfrm>
            <a:off x="1055898" y="7145529"/>
            <a:ext cx="3877874" cy="1480185"/>
          </a:xfrm>
          <a:prstGeom prst="rect">
            <a:avLst/>
          </a:prstGeom>
        </p:spPr>
        <p:txBody>
          <a:bodyPr lIns="0" tIns="0" rIns="0" bIns="0" rtlCol="0" anchor="t">
            <a:spAutoFit/>
          </a:bodyPr>
          <a:lstStyle/>
          <a:p>
            <a:pPr>
              <a:lnSpc>
                <a:spcPts val="2940"/>
              </a:lnSpc>
            </a:pPr>
            <a:r>
              <a:rPr lang="en-US" sz="2100" dirty="0">
                <a:solidFill>
                  <a:srgbClr val="FFFFFF"/>
                </a:solidFill>
                <a:latin typeface="Garet Book"/>
              </a:rPr>
              <a:t>Turkey, lettuce, spinach, tomatoes, onions and olives comprise this  secret Mediterranean salad </a:t>
            </a:r>
          </a:p>
        </p:txBody>
      </p:sp>
      <p:sp>
        <p:nvSpPr>
          <p:cNvPr id="18" name="TextBox 18"/>
          <p:cNvSpPr txBox="1"/>
          <p:nvPr/>
        </p:nvSpPr>
        <p:spPr>
          <a:xfrm>
            <a:off x="1055898" y="6105995"/>
            <a:ext cx="4111086" cy="1066165"/>
          </a:xfrm>
          <a:prstGeom prst="rect">
            <a:avLst/>
          </a:prstGeom>
        </p:spPr>
        <p:txBody>
          <a:bodyPr lIns="0" tIns="0" rIns="0" bIns="0" rtlCol="0" anchor="t">
            <a:spAutoFit/>
          </a:bodyPr>
          <a:lstStyle/>
          <a:p>
            <a:pPr>
              <a:lnSpc>
                <a:spcPts val="2720"/>
              </a:lnSpc>
            </a:pPr>
            <a:r>
              <a:rPr lang="en-US" sz="3200" dirty="0">
                <a:solidFill>
                  <a:srgbClr val="CC9900"/>
                </a:solidFill>
                <a:latin typeface="DM Serif Display"/>
              </a:rPr>
              <a:t>Power Mediterranean Roasted Turkey Salad</a:t>
            </a:r>
          </a:p>
          <a:p>
            <a:pPr>
              <a:lnSpc>
                <a:spcPts val="2720"/>
              </a:lnSpc>
            </a:pPr>
            <a:endParaRPr lang="en-US" sz="3200" dirty="0">
              <a:solidFill>
                <a:srgbClr val="CC9900"/>
              </a:solidFill>
              <a:latin typeface="DM Serif Display"/>
            </a:endParaRPr>
          </a:p>
        </p:txBody>
      </p:sp>
      <p:sp>
        <p:nvSpPr>
          <p:cNvPr id="19" name="TextBox 19"/>
          <p:cNvSpPr txBox="1"/>
          <p:nvPr/>
        </p:nvSpPr>
        <p:spPr>
          <a:xfrm>
            <a:off x="1055898" y="2740198"/>
            <a:ext cx="3364166" cy="1480185"/>
          </a:xfrm>
          <a:prstGeom prst="rect">
            <a:avLst/>
          </a:prstGeom>
        </p:spPr>
        <p:txBody>
          <a:bodyPr lIns="0" tIns="0" rIns="0" bIns="0" rtlCol="0" anchor="t">
            <a:spAutoFit/>
          </a:bodyPr>
          <a:lstStyle/>
          <a:p>
            <a:pPr algn="just">
              <a:lnSpc>
                <a:spcPts val="2940"/>
              </a:lnSpc>
            </a:pPr>
            <a:r>
              <a:rPr lang="en-US" sz="2100" dirty="0">
                <a:solidFill>
                  <a:srgbClr val="FFFFFF"/>
                </a:solidFill>
                <a:latin typeface="Garet Book"/>
              </a:rPr>
              <a:t>Lettuce intended for a wrap includes steak, cucumbers, onions and tomatoes </a:t>
            </a:r>
          </a:p>
        </p:txBody>
      </p:sp>
      <p:sp>
        <p:nvSpPr>
          <p:cNvPr id="20" name="TextBox 20"/>
          <p:cNvSpPr txBox="1"/>
          <p:nvPr/>
        </p:nvSpPr>
        <p:spPr>
          <a:xfrm>
            <a:off x="1055898" y="1639019"/>
            <a:ext cx="2816542" cy="723265"/>
          </a:xfrm>
          <a:prstGeom prst="rect">
            <a:avLst/>
          </a:prstGeom>
        </p:spPr>
        <p:txBody>
          <a:bodyPr lIns="0" tIns="0" rIns="0" bIns="0" rtlCol="0" anchor="t">
            <a:spAutoFit/>
          </a:bodyPr>
          <a:lstStyle/>
          <a:p>
            <a:pPr>
              <a:lnSpc>
                <a:spcPts val="2720"/>
              </a:lnSpc>
            </a:pPr>
            <a:r>
              <a:rPr lang="en-US" sz="3200" dirty="0">
                <a:solidFill>
                  <a:srgbClr val="CC9900"/>
                </a:solidFill>
                <a:latin typeface="DM Serif Display"/>
              </a:rPr>
              <a:t>Power Steak Lettuce Wraps</a:t>
            </a:r>
          </a:p>
        </p:txBody>
      </p:sp>
      <p:sp>
        <p:nvSpPr>
          <p:cNvPr id="21" name="TextBox 21"/>
          <p:cNvSpPr txBox="1"/>
          <p:nvPr/>
        </p:nvSpPr>
        <p:spPr>
          <a:xfrm>
            <a:off x="11343671" y="3306055"/>
            <a:ext cx="4247113" cy="658495"/>
          </a:xfrm>
          <a:prstGeom prst="rect">
            <a:avLst/>
          </a:prstGeom>
        </p:spPr>
        <p:txBody>
          <a:bodyPr lIns="0" tIns="0" rIns="0" bIns="0" rtlCol="0" anchor="t">
            <a:spAutoFit/>
          </a:bodyPr>
          <a:lstStyle/>
          <a:p>
            <a:pPr>
              <a:lnSpc>
                <a:spcPts val="4760"/>
              </a:lnSpc>
            </a:pPr>
            <a:r>
              <a:rPr lang="en-US" sz="5600" dirty="0">
                <a:solidFill>
                  <a:srgbClr val="CC9900"/>
                </a:solidFill>
                <a:latin typeface="DM Serif Display"/>
              </a:rPr>
              <a:t>Panera</a:t>
            </a:r>
          </a:p>
        </p:txBody>
      </p:sp>
      <p:sp>
        <p:nvSpPr>
          <p:cNvPr id="22" name="TextBox 22"/>
          <p:cNvSpPr txBox="1"/>
          <p:nvPr/>
        </p:nvSpPr>
        <p:spPr>
          <a:xfrm>
            <a:off x="11343671" y="4488922"/>
            <a:ext cx="5162831" cy="3709035"/>
          </a:xfrm>
          <a:prstGeom prst="rect">
            <a:avLst/>
          </a:prstGeom>
        </p:spPr>
        <p:txBody>
          <a:bodyPr lIns="0" tIns="0" rIns="0" bIns="0" rtlCol="0" anchor="t">
            <a:spAutoFit/>
          </a:bodyPr>
          <a:lstStyle/>
          <a:p>
            <a:pPr algn="just">
              <a:lnSpc>
                <a:spcPts val="2940"/>
              </a:lnSpc>
            </a:pPr>
            <a:r>
              <a:rPr lang="en-US" sz="2100" dirty="0">
                <a:solidFill>
                  <a:srgbClr val="252525"/>
                </a:solidFill>
                <a:latin typeface="Garet Book"/>
              </a:rPr>
              <a:t>Some of the items on Panera's secret menu are even rumored to be more popular than items featured on the actual menu.  Most Panera hidden menu items are healthier options with lower calorie counts.  According to </a:t>
            </a:r>
            <a:r>
              <a:rPr lang="en-US" sz="2100" u="sng" dirty="0">
                <a:solidFill>
                  <a:srgbClr val="252525"/>
                </a:solidFill>
                <a:latin typeface="Garet Book"/>
              </a:rPr>
              <a:t>mashed.com</a:t>
            </a:r>
            <a:r>
              <a:rPr lang="en-US" sz="2100" dirty="0">
                <a:solidFill>
                  <a:srgbClr val="252525"/>
                </a:solidFill>
                <a:latin typeface="Garet Book"/>
              </a:rPr>
              <a:t>, it was introduced in 2013 through its customer loyalty program and social media channels.</a:t>
            </a:r>
          </a:p>
        </p:txBody>
      </p:sp>
      <p:sp>
        <p:nvSpPr>
          <p:cNvPr id="23" name="TextBox 23"/>
          <p:cNvSpPr txBox="1"/>
          <p:nvPr/>
        </p:nvSpPr>
        <p:spPr>
          <a:xfrm>
            <a:off x="871052" y="249974"/>
            <a:ext cx="2139680" cy="461237"/>
          </a:xfrm>
          <a:prstGeom prst="rect">
            <a:avLst/>
          </a:prstGeom>
        </p:spPr>
        <p:txBody>
          <a:bodyPr lIns="0" tIns="0" rIns="0" bIns="0" rtlCol="0" anchor="t">
            <a:spAutoFit/>
          </a:bodyPr>
          <a:lstStyle/>
          <a:p>
            <a:pPr>
              <a:lnSpc>
                <a:spcPts val="1788"/>
              </a:lnSpc>
            </a:pPr>
            <a:r>
              <a:rPr lang="en-US" sz="2104" dirty="0">
                <a:solidFill>
                  <a:srgbClr val="252525"/>
                </a:solidFill>
                <a:latin typeface="DM Serif Display"/>
              </a:rPr>
              <a:t>Cooking Up </a:t>
            </a:r>
          </a:p>
          <a:p>
            <a:pPr>
              <a:lnSpc>
                <a:spcPts val="1788"/>
              </a:lnSpc>
            </a:pPr>
            <a:r>
              <a:rPr lang="en-US" sz="2104" dirty="0">
                <a:solidFill>
                  <a:srgbClr val="252525"/>
                </a:solidFill>
                <a:latin typeface="DM Serif Display"/>
              </a:rPr>
              <a:t>Brand Loyalty</a:t>
            </a:r>
          </a:p>
        </p:txBody>
      </p:sp>
      <p:sp>
        <p:nvSpPr>
          <p:cNvPr id="24" name="TextBox 24"/>
          <p:cNvSpPr txBox="1"/>
          <p:nvPr/>
        </p:nvSpPr>
        <p:spPr>
          <a:xfrm>
            <a:off x="1733524" y="9856083"/>
            <a:ext cx="5119755" cy="180841"/>
          </a:xfrm>
          <a:prstGeom prst="rect">
            <a:avLst/>
          </a:prstGeom>
        </p:spPr>
        <p:txBody>
          <a:bodyPr lIns="0" tIns="0" rIns="0" bIns="0" rtlCol="0" anchor="t">
            <a:spAutoFit/>
          </a:bodyPr>
          <a:lstStyle/>
          <a:p>
            <a:pPr>
              <a:lnSpc>
                <a:spcPts val="1582"/>
              </a:lnSpc>
            </a:pPr>
            <a:r>
              <a:rPr lang="en-US" sz="1130" spc="113" dirty="0">
                <a:solidFill>
                  <a:srgbClr val="232323"/>
                </a:solidFill>
                <a:latin typeface="Garet Book"/>
              </a:rPr>
              <a:t>www.sportscareerconsulting.com</a:t>
            </a:r>
          </a:p>
        </p:txBody>
      </p:sp>
      <p:sp>
        <p:nvSpPr>
          <p:cNvPr id="25" name="TextBox 25"/>
          <p:cNvSpPr txBox="1"/>
          <p:nvPr/>
        </p:nvSpPr>
        <p:spPr>
          <a:xfrm>
            <a:off x="12505493" y="1900639"/>
            <a:ext cx="5162831" cy="365760"/>
          </a:xfrm>
          <a:prstGeom prst="rect">
            <a:avLst/>
          </a:prstGeom>
        </p:spPr>
        <p:txBody>
          <a:bodyPr lIns="0" tIns="0" rIns="0" bIns="0" rtlCol="0" anchor="t">
            <a:spAutoFit/>
          </a:bodyPr>
          <a:lstStyle/>
          <a:p>
            <a:pPr algn="r">
              <a:lnSpc>
                <a:spcPts val="2940"/>
              </a:lnSpc>
            </a:pPr>
            <a:r>
              <a:rPr lang="en-US" sz="2100" dirty="0">
                <a:solidFill>
                  <a:srgbClr val="252525"/>
                </a:solidFill>
                <a:latin typeface="Garet Book"/>
              </a:rPr>
              <a:t>@panerabread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40507" y="215144"/>
            <a:ext cx="504604" cy="422033"/>
          </a:xfrm>
          <a:prstGeom prst="rect">
            <a:avLst/>
          </a:prstGeom>
        </p:spPr>
      </p:pic>
      <p:grpSp>
        <p:nvGrpSpPr>
          <p:cNvPr id="3" name="Group 3"/>
          <p:cNvGrpSpPr>
            <a:grpSpLocks noChangeAspect="1"/>
          </p:cNvGrpSpPr>
          <p:nvPr/>
        </p:nvGrpSpPr>
        <p:grpSpPr>
          <a:xfrm>
            <a:off x="6997140" y="1237504"/>
            <a:ext cx="4293719" cy="4276947"/>
            <a:chOff x="0" y="0"/>
            <a:chExt cx="6502400" cy="6477000"/>
          </a:xfrm>
        </p:grpSpPr>
        <p:sp>
          <p:nvSpPr>
            <p:cNvPr id="4" name="Freeform 4"/>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4"/>
              <a:stretch>
                <a:fillRect l="-24665" r="-24665"/>
              </a:stretch>
            </a:blipFill>
          </p:spPr>
        </p:sp>
        <p:sp>
          <p:nvSpPr>
            <p:cNvPr id="5" name="Freeform 5"/>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CC9900"/>
            </a:solidFill>
          </p:spPr>
        </p:sp>
      </p:grpSp>
      <p:grpSp>
        <p:nvGrpSpPr>
          <p:cNvPr id="6" name="Group 6"/>
          <p:cNvGrpSpPr>
            <a:grpSpLocks noChangeAspect="1"/>
          </p:cNvGrpSpPr>
          <p:nvPr/>
        </p:nvGrpSpPr>
        <p:grpSpPr>
          <a:xfrm>
            <a:off x="2062356" y="1237504"/>
            <a:ext cx="4293719" cy="4276947"/>
            <a:chOff x="0" y="0"/>
            <a:chExt cx="6502400" cy="6477000"/>
          </a:xfrm>
        </p:grpSpPr>
        <p:sp>
          <p:nvSpPr>
            <p:cNvPr id="7" name="Freeform 7"/>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5"/>
              <a:stretch>
                <a:fillRect l="223" t="-24905" r="223" b="-24905"/>
              </a:stretch>
            </a:blipFill>
          </p:spPr>
        </p:sp>
        <p:sp>
          <p:nvSpPr>
            <p:cNvPr id="8" name="Freeform 8"/>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CC9900"/>
            </a:solidFill>
          </p:spPr>
        </p:sp>
      </p:grpSp>
      <p:grpSp>
        <p:nvGrpSpPr>
          <p:cNvPr id="9" name="Group 9"/>
          <p:cNvGrpSpPr>
            <a:grpSpLocks noChangeAspect="1"/>
          </p:cNvGrpSpPr>
          <p:nvPr/>
        </p:nvGrpSpPr>
        <p:grpSpPr>
          <a:xfrm>
            <a:off x="11931924" y="1237504"/>
            <a:ext cx="4293719" cy="4276947"/>
            <a:chOff x="0" y="0"/>
            <a:chExt cx="6502400" cy="6477000"/>
          </a:xfrm>
        </p:grpSpPr>
        <p:sp>
          <p:nvSpPr>
            <p:cNvPr id="10" name="Freeform 10"/>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6"/>
              <a:stretch>
                <a:fillRect l="223" t="-25046" r="223" b="-25046"/>
              </a:stretch>
            </a:blipFill>
          </p:spPr>
        </p:sp>
        <p:sp>
          <p:nvSpPr>
            <p:cNvPr id="11" name="Freeform 11"/>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CC9900"/>
            </a:solidFill>
          </p:spPr>
        </p:sp>
      </p:grpSp>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7066482" y="4995072"/>
            <a:ext cx="4155036" cy="1038759"/>
          </a:xfrm>
          <a:prstGeom prst="rect">
            <a:avLst/>
          </a:prstGeom>
        </p:spPr>
      </p:pic>
      <p:pic>
        <p:nvPicPr>
          <p:cNvPr id="13" name="Picture 13"/>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131698" y="4995072"/>
            <a:ext cx="4155036" cy="1038759"/>
          </a:xfrm>
          <a:prstGeom prst="rect">
            <a:avLst/>
          </a:prstGeom>
        </p:spPr>
      </p:pic>
      <p:pic>
        <p:nvPicPr>
          <p:cNvPr id="14" name="Picture 1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2001266" y="4995072"/>
            <a:ext cx="4155036" cy="1038759"/>
          </a:xfrm>
          <a:prstGeom prst="rect">
            <a:avLst/>
          </a:prstGeom>
        </p:spPr>
      </p:pic>
      <p:grpSp>
        <p:nvGrpSpPr>
          <p:cNvPr id="15" name="Group 15"/>
          <p:cNvGrpSpPr/>
          <p:nvPr/>
        </p:nvGrpSpPr>
        <p:grpSpPr>
          <a:xfrm rot="-10800000">
            <a:off x="16460215" y="8459215"/>
            <a:ext cx="1450489" cy="1450489"/>
            <a:chOff x="0" y="0"/>
            <a:chExt cx="927100" cy="927100"/>
          </a:xfrm>
        </p:grpSpPr>
        <p:sp>
          <p:nvSpPr>
            <p:cNvPr id="16" name="Freeform 16"/>
            <p:cNvSpPr/>
            <p:nvPr/>
          </p:nvSpPr>
          <p:spPr>
            <a:xfrm>
              <a:off x="0" y="0"/>
              <a:ext cx="927100" cy="927100"/>
            </a:xfrm>
            <a:custGeom>
              <a:avLst/>
              <a:gdLst/>
              <a:ahLst/>
              <a:cxnLst/>
              <a:rect l="l" t="t" r="r" b="b"/>
              <a:pathLst>
                <a:path w="927100" h="927100">
                  <a:moveTo>
                    <a:pt x="763270" y="0"/>
                  </a:moveTo>
                  <a:lnTo>
                    <a:pt x="0" y="0"/>
                  </a:lnTo>
                  <a:lnTo>
                    <a:pt x="0" y="927100"/>
                  </a:lnTo>
                  <a:lnTo>
                    <a:pt x="76200" y="927100"/>
                  </a:lnTo>
                  <a:lnTo>
                    <a:pt x="76200" y="76200"/>
                  </a:lnTo>
                  <a:lnTo>
                    <a:pt x="927100" y="76200"/>
                  </a:lnTo>
                  <a:lnTo>
                    <a:pt x="927100" y="0"/>
                  </a:lnTo>
                  <a:close/>
                </a:path>
              </a:pathLst>
            </a:custGeom>
            <a:solidFill>
              <a:srgbClr val="CC9900"/>
            </a:solidFill>
          </p:spPr>
        </p:sp>
      </p:grpSp>
      <p:pic>
        <p:nvPicPr>
          <p:cNvPr id="17" name="Picture 17"/>
          <p:cNvPicPr>
            <a:picLocks noChangeAspect="1"/>
          </p:cNvPicPr>
          <p:nvPr/>
        </p:nvPicPr>
        <p:blipFill>
          <a:blip r:embed="rId9"/>
          <a:srcRect/>
          <a:stretch>
            <a:fillRect/>
          </a:stretch>
        </p:blipFill>
        <p:spPr>
          <a:xfrm>
            <a:off x="240507" y="9753036"/>
            <a:ext cx="1243796" cy="396460"/>
          </a:xfrm>
          <a:prstGeom prst="rect">
            <a:avLst/>
          </a:prstGeom>
        </p:spPr>
      </p:pic>
      <p:pic>
        <p:nvPicPr>
          <p:cNvPr id="18" name="Picture 18"/>
          <p:cNvPicPr>
            <a:picLocks noChangeAspect="1"/>
          </p:cNvPicPr>
          <p:nvPr/>
        </p:nvPicPr>
        <p:blipFill>
          <a:blip r:embed="rId10"/>
          <a:srcRect/>
          <a:stretch>
            <a:fillRect/>
          </a:stretch>
        </p:blipFill>
        <p:spPr>
          <a:xfrm>
            <a:off x="16621181" y="426160"/>
            <a:ext cx="1289523" cy="1289523"/>
          </a:xfrm>
          <a:prstGeom prst="rect">
            <a:avLst/>
          </a:prstGeom>
        </p:spPr>
      </p:pic>
      <p:sp>
        <p:nvSpPr>
          <p:cNvPr id="19" name="TextBox 19"/>
          <p:cNvSpPr txBox="1"/>
          <p:nvPr/>
        </p:nvSpPr>
        <p:spPr>
          <a:xfrm>
            <a:off x="2131698" y="5381735"/>
            <a:ext cx="4091053" cy="406778"/>
          </a:xfrm>
          <a:prstGeom prst="rect">
            <a:avLst/>
          </a:prstGeom>
        </p:spPr>
        <p:txBody>
          <a:bodyPr lIns="0" tIns="0" rIns="0" bIns="0" rtlCol="0" anchor="t">
            <a:spAutoFit/>
          </a:bodyPr>
          <a:lstStyle/>
          <a:p>
            <a:pPr algn="ctr">
              <a:lnSpc>
                <a:spcPts val="2890"/>
              </a:lnSpc>
            </a:pPr>
            <a:r>
              <a:rPr lang="en-US" sz="3400" dirty="0">
                <a:solidFill>
                  <a:srgbClr val="CC9900"/>
                </a:solidFill>
                <a:latin typeface="DM Serif Display"/>
              </a:rPr>
              <a:t>Twix Frappuccino</a:t>
            </a:r>
          </a:p>
        </p:txBody>
      </p:sp>
      <p:sp>
        <p:nvSpPr>
          <p:cNvPr id="20" name="TextBox 20"/>
          <p:cNvSpPr txBox="1"/>
          <p:nvPr/>
        </p:nvSpPr>
        <p:spPr>
          <a:xfrm>
            <a:off x="7066482" y="6276673"/>
            <a:ext cx="4155036" cy="2966085"/>
          </a:xfrm>
          <a:prstGeom prst="rect">
            <a:avLst/>
          </a:prstGeom>
        </p:spPr>
        <p:txBody>
          <a:bodyPr lIns="0" tIns="0" rIns="0" bIns="0" rtlCol="0" anchor="t">
            <a:spAutoFit/>
          </a:bodyPr>
          <a:lstStyle/>
          <a:p>
            <a:pPr algn="just">
              <a:lnSpc>
                <a:spcPts val="2940"/>
              </a:lnSpc>
            </a:pPr>
            <a:r>
              <a:rPr lang="en-US" sz="2100" dirty="0">
                <a:solidFill>
                  <a:srgbClr val="252525"/>
                </a:solidFill>
                <a:latin typeface="Garet Book"/>
              </a:rPr>
              <a:t>Similar to the popular Twix Frappuccino beverage, the Harry Potter  themed Butterbeer Frappuccino is one of the few Starbucks Frappuccino's that contain no coffee (with hints of butterscotch) </a:t>
            </a:r>
          </a:p>
        </p:txBody>
      </p:sp>
      <p:sp>
        <p:nvSpPr>
          <p:cNvPr id="21" name="TextBox 21"/>
          <p:cNvSpPr txBox="1"/>
          <p:nvPr/>
        </p:nvSpPr>
        <p:spPr>
          <a:xfrm>
            <a:off x="871052" y="249974"/>
            <a:ext cx="2139680" cy="461237"/>
          </a:xfrm>
          <a:prstGeom prst="rect">
            <a:avLst/>
          </a:prstGeom>
        </p:spPr>
        <p:txBody>
          <a:bodyPr lIns="0" tIns="0" rIns="0" bIns="0" rtlCol="0" anchor="t">
            <a:spAutoFit/>
          </a:bodyPr>
          <a:lstStyle/>
          <a:p>
            <a:pPr>
              <a:lnSpc>
                <a:spcPts val="1788"/>
              </a:lnSpc>
            </a:pPr>
            <a:r>
              <a:rPr lang="en-US" sz="2104" dirty="0">
                <a:solidFill>
                  <a:srgbClr val="252525"/>
                </a:solidFill>
                <a:latin typeface="DM Serif Display"/>
              </a:rPr>
              <a:t>Cooking Up </a:t>
            </a:r>
          </a:p>
          <a:p>
            <a:pPr>
              <a:lnSpc>
                <a:spcPts val="1788"/>
              </a:lnSpc>
            </a:pPr>
            <a:r>
              <a:rPr lang="en-US" sz="2104" dirty="0">
                <a:solidFill>
                  <a:srgbClr val="252525"/>
                </a:solidFill>
                <a:latin typeface="DM Serif Display"/>
              </a:rPr>
              <a:t>Brand Loyalty</a:t>
            </a:r>
          </a:p>
        </p:txBody>
      </p:sp>
      <p:sp>
        <p:nvSpPr>
          <p:cNvPr id="22" name="TextBox 22"/>
          <p:cNvSpPr txBox="1"/>
          <p:nvPr/>
        </p:nvSpPr>
        <p:spPr>
          <a:xfrm>
            <a:off x="1733524" y="9856083"/>
            <a:ext cx="5119755" cy="180841"/>
          </a:xfrm>
          <a:prstGeom prst="rect">
            <a:avLst/>
          </a:prstGeom>
        </p:spPr>
        <p:txBody>
          <a:bodyPr lIns="0" tIns="0" rIns="0" bIns="0" rtlCol="0" anchor="t">
            <a:spAutoFit/>
          </a:bodyPr>
          <a:lstStyle/>
          <a:p>
            <a:pPr>
              <a:lnSpc>
                <a:spcPts val="1582"/>
              </a:lnSpc>
            </a:pPr>
            <a:r>
              <a:rPr lang="en-US" sz="1130" spc="113" dirty="0">
                <a:solidFill>
                  <a:srgbClr val="232323"/>
                </a:solidFill>
                <a:latin typeface="Garet Book"/>
              </a:rPr>
              <a:t>www.sportscareerconsulting.com</a:t>
            </a:r>
          </a:p>
        </p:txBody>
      </p:sp>
      <p:sp>
        <p:nvSpPr>
          <p:cNvPr id="23" name="TextBox 23"/>
          <p:cNvSpPr txBox="1"/>
          <p:nvPr/>
        </p:nvSpPr>
        <p:spPr>
          <a:xfrm>
            <a:off x="2131698" y="6276673"/>
            <a:ext cx="4091053" cy="2966085"/>
          </a:xfrm>
          <a:prstGeom prst="rect">
            <a:avLst/>
          </a:prstGeom>
        </p:spPr>
        <p:txBody>
          <a:bodyPr lIns="0" tIns="0" rIns="0" bIns="0" rtlCol="0" anchor="t">
            <a:spAutoFit/>
          </a:bodyPr>
          <a:lstStyle/>
          <a:p>
            <a:pPr algn="just">
              <a:lnSpc>
                <a:spcPts val="2940"/>
              </a:lnSpc>
            </a:pPr>
            <a:r>
              <a:rPr lang="en-US" sz="2100" dirty="0">
                <a:solidFill>
                  <a:srgbClr val="252525"/>
                </a:solidFill>
                <a:latin typeface="Garet Book"/>
              </a:rPr>
              <a:t>Before TikTok was even a thing, Starbucks launched a "secret" Twix Frappuccino drink that went viral, putting the company's hidden menu on the map.  The drink features chocolate, caramel, hazelnut, and coffee. </a:t>
            </a:r>
          </a:p>
        </p:txBody>
      </p:sp>
      <p:sp>
        <p:nvSpPr>
          <p:cNvPr id="24" name="TextBox 24"/>
          <p:cNvSpPr txBox="1"/>
          <p:nvPr/>
        </p:nvSpPr>
        <p:spPr>
          <a:xfrm>
            <a:off x="12070608" y="6276673"/>
            <a:ext cx="4155036" cy="2594610"/>
          </a:xfrm>
          <a:prstGeom prst="rect">
            <a:avLst/>
          </a:prstGeom>
        </p:spPr>
        <p:txBody>
          <a:bodyPr lIns="0" tIns="0" rIns="0" bIns="0" rtlCol="0" anchor="t">
            <a:spAutoFit/>
          </a:bodyPr>
          <a:lstStyle/>
          <a:p>
            <a:pPr algn="just">
              <a:lnSpc>
                <a:spcPts val="2940"/>
              </a:lnSpc>
            </a:pPr>
            <a:r>
              <a:rPr lang="en-US" sz="2100" dirty="0">
                <a:solidFill>
                  <a:srgbClr val="252525"/>
                </a:solidFill>
                <a:latin typeface="Garet Book"/>
              </a:rPr>
              <a:t>The Starbucks' Sour Patch Drink was a user-generated creation that gained popularity on TikTok and includes a sugary mix of lemonade, raspberry syrup and strawberry puree</a:t>
            </a:r>
          </a:p>
        </p:txBody>
      </p:sp>
      <p:sp>
        <p:nvSpPr>
          <p:cNvPr id="25" name="TextBox 25"/>
          <p:cNvSpPr txBox="1"/>
          <p:nvPr/>
        </p:nvSpPr>
        <p:spPr>
          <a:xfrm>
            <a:off x="15427119" y="1943411"/>
            <a:ext cx="2483585" cy="256330"/>
          </a:xfrm>
          <a:prstGeom prst="rect">
            <a:avLst/>
          </a:prstGeom>
        </p:spPr>
        <p:txBody>
          <a:bodyPr lIns="0" tIns="0" rIns="0" bIns="0" rtlCol="0" anchor="t">
            <a:spAutoFit/>
          </a:bodyPr>
          <a:lstStyle/>
          <a:p>
            <a:pPr algn="r">
              <a:lnSpc>
                <a:spcPts val="2104"/>
              </a:lnSpc>
            </a:pPr>
            <a:r>
              <a:rPr lang="en-US" sz="1503" spc="150" dirty="0">
                <a:solidFill>
                  <a:srgbClr val="252525"/>
                </a:solidFill>
                <a:latin typeface="Garet Book"/>
              </a:rPr>
              <a:t>@Starbucks</a:t>
            </a:r>
          </a:p>
        </p:txBody>
      </p:sp>
      <p:sp>
        <p:nvSpPr>
          <p:cNvPr id="26" name="TextBox 26"/>
          <p:cNvSpPr txBox="1"/>
          <p:nvPr/>
        </p:nvSpPr>
        <p:spPr>
          <a:xfrm>
            <a:off x="7098474" y="5402372"/>
            <a:ext cx="4091053" cy="349519"/>
          </a:xfrm>
          <a:prstGeom prst="rect">
            <a:avLst/>
          </a:prstGeom>
        </p:spPr>
        <p:txBody>
          <a:bodyPr lIns="0" tIns="0" rIns="0" bIns="0" rtlCol="0" anchor="t">
            <a:spAutoFit/>
          </a:bodyPr>
          <a:lstStyle/>
          <a:p>
            <a:pPr algn="ctr">
              <a:lnSpc>
                <a:spcPts val="2465"/>
              </a:lnSpc>
            </a:pPr>
            <a:r>
              <a:rPr lang="en-US" sz="2900" dirty="0">
                <a:solidFill>
                  <a:srgbClr val="CC9900"/>
                </a:solidFill>
                <a:latin typeface="DM Serif Display"/>
              </a:rPr>
              <a:t>Butterbeer Frappuccino</a:t>
            </a:r>
          </a:p>
        </p:txBody>
      </p:sp>
      <p:sp>
        <p:nvSpPr>
          <p:cNvPr id="27" name="TextBox 27"/>
          <p:cNvSpPr txBox="1"/>
          <p:nvPr/>
        </p:nvSpPr>
        <p:spPr>
          <a:xfrm>
            <a:off x="11931924" y="5381735"/>
            <a:ext cx="4091053" cy="389258"/>
          </a:xfrm>
          <a:prstGeom prst="rect">
            <a:avLst/>
          </a:prstGeom>
        </p:spPr>
        <p:txBody>
          <a:bodyPr lIns="0" tIns="0" rIns="0" bIns="0" rtlCol="0" anchor="t">
            <a:spAutoFit/>
          </a:bodyPr>
          <a:lstStyle/>
          <a:p>
            <a:pPr algn="ctr">
              <a:lnSpc>
                <a:spcPts val="2890"/>
              </a:lnSpc>
            </a:pPr>
            <a:r>
              <a:rPr lang="en-US" sz="3400" dirty="0">
                <a:solidFill>
                  <a:srgbClr val="CC9900"/>
                </a:solidFill>
                <a:latin typeface="DM Serif Display"/>
              </a:rPr>
              <a:t>Sour Patch Drink</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40507" y="215144"/>
            <a:ext cx="504604" cy="422033"/>
          </a:xfrm>
          <a:prstGeom prst="rect">
            <a:avLst/>
          </a:prstGeom>
        </p:spPr>
      </p:pic>
      <p:grpSp>
        <p:nvGrpSpPr>
          <p:cNvPr id="3" name="Group 3"/>
          <p:cNvGrpSpPr/>
          <p:nvPr/>
        </p:nvGrpSpPr>
        <p:grpSpPr>
          <a:xfrm>
            <a:off x="0" y="5592076"/>
            <a:ext cx="6602870" cy="3508180"/>
            <a:chOff x="0" y="0"/>
            <a:chExt cx="8664201" cy="4603388"/>
          </a:xfrm>
        </p:grpSpPr>
        <p:sp>
          <p:nvSpPr>
            <p:cNvPr id="4" name="Freeform 4"/>
            <p:cNvSpPr/>
            <p:nvPr/>
          </p:nvSpPr>
          <p:spPr>
            <a:xfrm>
              <a:off x="0" y="0"/>
              <a:ext cx="8664201" cy="4603388"/>
            </a:xfrm>
            <a:custGeom>
              <a:avLst/>
              <a:gdLst/>
              <a:ahLst/>
              <a:cxnLst/>
              <a:rect l="l" t="t" r="r" b="b"/>
              <a:pathLst>
                <a:path w="8664201" h="4603388">
                  <a:moveTo>
                    <a:pt x="0" y="0"/>
                  </a:moveTo>
                  <a:lnTo>
                    <a:pt x="8664201" y="0"/>
                  </a:lnTo>
                  <a:lnTo>
                    <a:pt x="8664201" y="4603388"/>
                  </a:lnTo>
                  <a:lnTo>
                    <a:pt x="0" y="4603388"/>
                  </a:lnTo>
                  <a:close/>
                </a:path>
              </a:pathLst>
            </a:custGeom>
            <a:solidFill>
              <a:srgbClr val="252525"/>
            </a:solidFill>
          </p:spPr>
        </p:sp>
      </p:grpSp>
      <p:grpSp>
        <p:nvGrpSpPr>
          <p:cNvPr id="5" name="Group 5"/>
          <p:cNvGrpSpPr>
            <a:grpSpLocks noChangeAspect="1"/>
          </p:cNvGrpSpPr>
          <p:nvPr/>
        </p:nvGrpSpPr>
        <p:grpSpPr>
          <a:xfrm>
            <a:off x="5475961" y="5207692"/>
            <a:ext cx="4293719" cy="4276947"/>
            <a:chOff x="0" y="0"/>
            <a:chExt cx="6502400" cy="6477000"/>
          </a:xfrm>
        </p:grpSpPr>
        <p:sp>
          <p:nvSpPr>
            <p:cNvPr id="6" name="Freeform 6"/>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4"/>
              <a:stretch>
                <a:fillRect l="-26286" r="-26286"/>
              </a:stretch>
            </a:blipFill>
          </p:spPr>
        </p:sp>
        <p:sp>
          <p:nvSpPr>
            <p:cNvPr id="7" name="Freeform 7"/>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CC9900"/>
            </a:solidFill>
          </p:spPr>
        </p:sp>
      </p:grpSp>
      <p:grpSp>
        <p:nvGrpSpPr>
          <p:cNvPr id="8" name="Group 8"/>
          <p:cNvGrpSpPr/>
          <p:nvPr/>
        </p:nvGrpSpPr>
        <p:grpSpPr>
          <a:xfrm>
            <a:off x="0" y="1186745"/>
            <a:ext cx="6602870" cy="3508180"/>
            <a:chOff x="0" y="0"/>
            <a:chExt cx="8664201" cy="4603388"/>
          </a:xfrm>
        </p:grpSpPr>
        <p:sp>
          <p:nvSpPr>
            <p:cNvPr id="9" name="Freeform 9"/>
            <p:cNvSpPr/>
            <p:nvPr/>
          </p:nvSpPr>
          <p:spPr>
            <a:xfrm>
              <a:off x="0" y="0"/>
              <a:ext cx="8664201" cy="4603388"/>
            </a:xfrm>
            <a:custGeom>
              <a:avLst/>
              <a:gdLst/>
              <a:ahLst/>
              <a:cxnLst/>
              <a:rect l="l" t="t" r="r" b="b"/>
              <a:pathLst>
                <a:path w="8664201" h="4603388">
                  <a:moveTo>
                    <a:pt x="0" y="0"/>
                  </a:moveTo>
                  <a:lnTo>
                    <a:pt x="8664201" y="0"/>
                  </a:lnTo>
                  <a:lnTo>
                    <a:pt x="8664201" y="4603388"/>
                  </a:lnTo>
                  <a:lnTo>
                    <a:pt x="0" y="4603388"/>
                  </a:lnTo>
                  <a:close/>
                </a:path>
              </a:pathLst>
            </a:custGeom>
            <a:solidFill>
              <a:srgbClr val="252525"/>
            </a:solidFill>
          </p:spPr>
        </p:sp>
      </p:grpSp>
      <p:grpSp>
        <p:nvGrpSpPr>
          <p:cNvPr id="10" name="Group 10"/>
          <p:cNvGrpSpPr>
            <a:grpSpLocks noChangeAspect="1"/>
          </p:cNvGrpSpPr>
          <p:nvPr/>
        </p:nvGrpSpPr>
        <p:grpSpPr>
          <a:xfrm>
            <a:off x="5475961" y="802361"/>
            <a:ext cx="4293719" cy="4276947"/>
            <a:chOff x="0" y="0"/>
            <a:chExt cx="6502400" cy="6477000"/>
          </a:xfrm>
        </p:grpSpPr>
        <p:sp>
          <p:nvSpPr>
            <p:cNvPr id="11" name="Freeform 11"/>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5"/>
              <a:stretch>
                <a:fillRect l="223" t="-1281" r="223" b="-1281"/>
              </a:stretch>
            </a:blipFill>
          </p:spPr>
        </p:sp>
        <p:sp>
          <p:nvSpPr>
            <p:cNvPr id="12" name="Freeform 12"/>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CC9900"/>
            </a:solidFill>
          </p:spPr>
        </p:sp>
      </p:grpSp>
      <p:grpSp>
        <p:nvGrpSpPr>
          <p:cNvPr id="13" name="Group 13"/>
          <p:cNvGrpSpPr/>
          <p:nvPr/>
        </p:nvGrpSpPr>
        <p:grpSpPr>
          <a:xfrm rot="-10800000">
            <a:off x="16460215" y="8459215"/>
            <a:ext cx="1450489" cy="1450489"/>
            <a:chOff x="0" y="0"/>
            <a:chExt cx="927100" cy="927100"/>
          </a:xfrm>
        </p:grpSpPr>
        <p:sp>
          <p:nvSpPr>
            <p:cNvPr id="14" name="Freeform 14"/>
            <p:cNvSpPr/>
            <p:nvPr/>
          </p:nvSpPr>
          <p:spPr>
            <a:xfrm>
              <a:off x="0" y="0"/>
              <a:ext cx="927100" cy="927100"/>
            </a:xfrm>
            <a:custGeom>
              <a:avLst/>
              <a:gdLst/>
              <a:ahLst/>
              <a:cxnLst/>
              <a:rect l="l" t="t" r="r" b="b"/>
              <a:pathLst>
                <a:path w="927100" h="927100">
                  <a:moveTo>
                    <a:pt x="763270" y="0"/>
                  </a:moveTo>
                  <a:lnTo>
                    <a:pt x="0" y="0"/>
                  </a:lnTo>
                  <a:lnTo>
                    <a:pt x="0" y="927100"/>
                  </a:lnTo>
                  <a:lnTo>
                    <a:pt x="76200" y="927100"/>
                  </a:lnTo>
                  <a:lnTo>
                    <a:pt x="76200" y="76200"/>
                  </a:lnTo>
                  <a:lnTo>
                    <a:pt x="927100" y="76200"/>
                  </a:lnTo>
                  <a:lnTo>
                    <a:pt x="927100" y="0"/>
                  </a:lnTo>
                  <a:close/>
                </a:path>
              </a:pathLst>
            </a:custGeom>
            <a:solidFill>
              <a:srgbClr val="CC9900"/>
            </a:solidFill>
          </p:spPr>
        </p:sp>
      </p:grpSp>
      <p:pic>
        <p:nvPicPr>
          <p:cNvPr id="15" name="Picture 15"/>
          <p:cNvPicPr>
            <a:picLocks noChangeAspect="1"/>
          </p:cNvPicPr>
          <p:nvPr/>
        </p:nvPicPr>
        <p:blipFill>
          <a:blip r:embed="rId6"/>
          <a:srcRect/>
          <a:stretch>
            <a:fillRect/>
          </a:stretch>
        </p:blipFill>
        <p:spPr>
          <a:xfrm>
            <a:off x="240507" y="9753036"/>
            <a:ext cx="1243796" cy="396460"/>
          </a:xfrm>
          <a:prstGeom prst="rect">
            <a:avLst/>
          </a:prstGeom>
        </p:spPr>
      </p:pic>
      <p:pic>
        <p:nvPicPr>
          <p:cNvPr id="16" name="Picture 16"/>
          <p:cNvPicPr>
            <a:picLocks noChangeAspect="1"/>
          </p:cNvPicPr>
          <p:nvPr/>
        </p:nvPicPr>
        <p:blipFill>
          <a:blip r:embed="rId7"/>
          <a:srcRect/>
          <a:stretch>
            <a:fillRect/>
          </a:stretch>
        </p:blipFill>
        <p:spPr>
          <a:xfrm>
            <a:off x="16338578" y="424645"/>
            <a:ext cx="1208109" cy="1208109"/>
          </a:xfrm>
          <a:prstGeom prst="rect">
            <a:avLst/>
          </a:prstGeom>
        </p:spPr>
      </p:pic>
      <p:sp>
        <p:nvSpPr>
          <p:cNvPr id="17" name="TextBox 17"/>
          <p:cNvSpPr txBox="1"/>
          <p:nvPr/>
        </p:nvSpPr>
        <p:spPr>
          <a:xfrm>
            <a:off x="1028700" y="6884877"/>
            <a:ext cx="3877874" cy="1851660"/>
          </a:xfrm>
          <a:prstGeom prst="rect">
            <a:avLst/>
          </a:prstGeom>
        </p:spPr>
        <p:txBody>
          <a:bodyPr lIns="0" tIns="0" rIns="0" bIns="0" rtlCol="0" anchor="t">
            <a:spAutoFit/>
          </a:bodyPr>
          <a:lstStyle/>
          <a:p>
            <a:pPr>
              <a:lnSpc>
                <a:spcPts val="2940"/>
              </a:lnSpc>
            </a:pPr>
            <a:r>
              <a:rPr lang="en-US" sz="2100" dirty="0">
                <a:solidFill>
                  <a:srgbClr val="FFFFFF"/>
                </a:solidFill>
                <a:latin typeface="Garet Book"/>
              </a:rPr>
              <a:t>To get the Superman, order a double-beef burrito loaded with sour cream, guacamole, tortilla strips, and potatoes</a:t>
            </a:r>
          </a:p>
        </p:txBody>
      </p:sp>
      <p:sp>
        <p:nvSpPr>
          <p:cNvPr id="18" name="TextBox 18"/>
          <p:cNvSpPr txBox="1"/>
          <p:nvPr/>
        </p:nvSpPr>
        <p:spPr>
          <a:xfrm>
            <a:off x="1055898" y="6105995"/>
            <a:ext cx="4111086" cy="380365"/>
          </a:xfrm>
          <a:prstGeom prst="rect">
            <a:avLst/>
          </a:prstGeom>
        </p:spPr>
        <p:txBody>
          <a:bodyPr lIns="0" tIns="0" rIns="0" bIns="0" rtlCol="0" anchor="t">
            <a:spAutoFit/>
          </a:bodyPr>
          <a:lstStyle/>
          <a:p>
            <a:pPr>
              <a:lnSpc>
                <a:spcPts val="2720"/>
              </a:lnSpc>
            </a:pPr>
            <a:r>
              <a:rPr lang="en-US" sz="3200" dirty="0">
                <a:solidFill>
                  <a:srgbClr val="CC9900"/>
                </a:solidFill>
                <a:latin typeface="DM Serif Display"/>
              </a:rPr>
              <a:t>"The Superman"</a:t>
            </a:r>
          </a:p>
        </p:txBody>
      </p:sp>
      <p:sp>
        <p:nvSpPr>
          <p:cNvPr id="19" name="TextBox 19"/>
          <p:cNvSpPr txBox="1"/>
          <p:nvPr/>
        </p:nvSpPr>
        <p:spPr>
          <a:xfrm>
            <a:off x="1055898" y="2740198"/>
            <a:ext cx="3364166" cy="1108710"/>
          </a:xfrm>
          <a:prstGeom prst="rect">
            <a:avLst/>
          </a:prstGeom>
        </p:spPr>
        <p:txBody>
          <a:bodyPr lIns="0" tIns="0" rIns="0" bIns="0" rtlCol="0" anchor="t">
            <a:spAutoFit/>
          </a:bodyPr>
          <a:lstStyle/>
          <a:p>
            <a:pPr algn="just">
              <a:lnSpc>
                <a:spcPts val="2940"/>
              </a:lnSpc>
            </a:pPr>
            <a:r>
              <a:rPr lang="en-US" sz="2100" dirty="0">
                <a:solidFill>
                  <a:srgbClr val="FFFFFF"/>
                </a:solidFill>
                <a:latin typeface="Garet Book"/>
              </a:rPr>
              <a:t>Add guacamole to a five layer burrito and you have "The Hulk"</a:t>
            </a:r>
          </a:p>
        </p:txBody>
      </p:sp>
      <p:sp>
        <p:nvSpPr>
          <p:cNvPr id="20" name="TextBox 20"/>
          <p:cNvSpPr txBox="1"/>
          <p:nvPr/>
        </p:nvSpPr>
        <p:spPr>
          <a:xfrm>
            <a:off x="1055898" y="1639019"/>
            <a:ext cx="2816542" cy="380365"/>
          </a:xfrm>
          <a:prstGeom prst="rect">
            <a:avLst/>
          </a:prstGeom>
        </p:spPr>
        <p:txBody>
          <a:bodyPr lIns="0" tIns="0" rIns="0" bIns="0" rtlCol="0" anchor="t">
            <a:spAutoFit/>
          </a:bodyPr>
          <a:lstStyle/>
          <a:p>
            <a:pPr>
              <a:lnSpc>
                <a:spcPts val="2720"/>
              </a:lnSpc>
            </a:pPr>
            <a:r>
              <a:rPr lang="en-US" sz="3200" dirty="0">
                <a:solidFill>
                  <a:srgbClr val="CC9900"/>
                </a:solidFill>
                <a:latin typeface="DM Serif Display"/>
              </a:rPr>
              <a:t>"The Hulk"</a:t>
            </a:r>
          </a:p>
        </p:txBody>
      </p:sp>
      <p:sp>
        <p:nvSpPr>
          <p:cNvPr id="21" name="TextBox 21"/>
          <p:cNvSpPr txBox="1"/>
          <p:nvPr/>
        </p:nvSpPr>
        <p:spPr>
          <a:xfrm>
            <a:off x="11343671" y="3306055"/>
            <a:ext cx="4247113" cy="658495"/>
          </a:xfrm>
          <a:prstGeom prst="rect">
            <a:avLst/>
          </a:prstGeom>
        </p:spPr>
        <p:txBody>
          <a:bodyPr lIns="0" tIns="0" rIns="0" bIns="0" rtlCol="0" anchor="t">
            <a:spAutoFit/>
          </a:bodyPr>
          <a:lstStyle/>
          <a:p>
            <a:pPr>
              <a:lnSpc>
                <a:spcPts val="4760"/>
              </a:lnSpc>
            </a:pPr>
            <a:r>
              <a:rPr lang="en-US" sz="5600" dirty="0">
                <a:solidFill>
                  <a:srgbClr val="CC9900"/>
                </a:solidFill>
                <a:latin typeface="DM Serif Display"/>
              </a:rPr>
              <a:t>Taco Bell</a:t>
            </a:r>
          </a:p>
        </p:txBody>
      </p:sp>
      <p:sp>
        <p:nvSpPr>
          <p:cNvPr id="22" name="TextBox 22"/>
          <p:cNvSpPr txBox="1"/>
          <p:nvPr/>
        </p:nvSpPr>
        <p:spPr>
          <a:xfrm>
            <a:off x="11343671" y="4488922"/>
            <a:ext cx="5162831" cy="3337560"/>
          </a:xfrm>
          <a:prstGeom prst="rect">
            <a:avLst/>
          </a:prstGeom>
        </p:spPr>
        <p:txBody>
          <a:bodyPr lIns="0" tIns="0" rIns="0" bIns="0" rtlCol="0" anchor="t">
            <a:spAutoFit/>
          </a:bodyPr>
          <a:lstStyle/>
          <a:p>
            <a:pPr algn="just">
              <a:lnSpc>
                <a:spcPts val="2940"/>
              </a:lnSpc>
            </a:pPr>
            <a:r>
              <a:rPr lang="en-US" sz="2100" dirty="0">
                <a:solidFill>
                  <a:srgbClr val="252525"/>
                </a:solidFill>
                <a:latin typeface="Garet Book"/>
              </a:rPr>
              <a:t>Whether they exist or not, many Taco Bell "hidden menu" items have generated a lot of conversation online and on social media.  For example, Spoon University suggests Taco Bell's most popular secret menu item is the Cheesarito, other websites report the item isn't something you can actually order. </a:t>
            </a:r>
          </a:p>
        </p:txBody>
      </p:sp>
      <p:sp>
        <p:nvSpPr>
          <p:cNvPr id="23" name="TextBox 23"/>
          <p:cNvSpPr txBox="1"/>
          <p:nvPr/>
        </p:nvSpPr>
        <p:spPr>
          <a:xfrm>
            <a:off x="871052" y="249974"/>
            <a:ext cx="2139680" cy="461237"/>
          </a:xfrm>
          <a:prstGeom prst="rect">
            <a:avLst/>
          </a:prstGeom>
        </p:spPr>
        <p:txBody>
          <a:bodyPr lIns="0" tIns="0" rIns="0" bIns="0" rtlCol="0" anchor="t">
            <a:spAutoFit/>
          </a:bodyPr>
          <a:lstStyle/>
          <a:p>
            <a:pPr>
              <a:lnSpc>
                <a:spcPts val="1788"/>
              </a:lnSpc>
            </a:pPr>
            <a:r>
              <a:rPr lang="en-US" sz="2104" dirty="0">
                <a:solidFill>
                  <a:srgbClr val="252525"/>
                </a:solidFill>
                <a:latin typeface="DM Serif Display"/>
              </a:rPr>
              <a:t>Cooking Up </a:t>
            </a:r>
          </a:p>
          <a:p>
            <a:pPr>
              <a:lnSpc>
                <a:spcPts val="1788"/>
              </a:lnSpc>
            </a:pPr>
            <a:r>
              <a:rPr lang="en-US" sz="2104" dirty="0">
                <a:solidFill>
                  <a:srgbClr val="252525"/>
                </a:solidFill>
                <a:latin typeface="DM Serif Display"/>
              </a:rPr>
              <a:t>Brand Loyalty</a:t>
            </a:r>
          </a:p>
        </p:txBody>
      </p:sp>
      <p:sp>
        <p:nvSpPr>
          <p:cNvPr id="24" name="TextBox 24"/>
          <p:cNvSpPr txBox="1"/>
          <p:nvPr/>
        </p:nvSpPr>
        <p:spPr>
          <a:xfrm>
            <a:off x="1733524" y="9856083"/>
            <a:ext cx="5119755" cy="180841"/>
          </a:xfrm>
          <a:prstGeom prst="rect">
            <a:avLst/>
          </a:prstGeom>
        </p:spPr>
        <p:txBody>
          <a:bodyPr lIns="0" tIns="0" rIns="0" bIns="0" rtlCol="0" anchor="t">
            <a:spAutoFit/>
          </a:bodyPr>
          <a:lstStyle/>
          <a:p>
            <a:pPr>
              <a:lnSpc>
                <a:spcPts val="1582"/>
              </a:lnSpc>
            </a:pPr>
            <a:r>
              <a:rPr lang="en-US" sz="1130" spc="113" dirty="0">
                <a:solidFill>
                  <a:srgbClr val="232323"/>
                </a:solidFill>
                <a:latin typeface="Garet Book"/>
              </a:rPr>
              <a:t>www.sportscareerconsulting.com</a:t>
            </a:r>
          </a:p>
        </p:txBody>
      </p:sp>
      <p:sp>
        <p:nvSpPr>
          <p:cNvPr id="25" name="TextBox 25"/>
          <p:cNvSpPr txBox="1"/>
          <p:nvPr/>
        </p:nvSpPr>
        <p:spPr>
          <a:xfrm>
            <a:off x="12505493" y="1900639"/>
            <a:ext cx="5162831" cy="365760"/>
          </a:xfrm>
          <a:prstGeom prst="rect">
            <a:avLst/>
          </a:prstGeom>
        </p:spPr>
        <p:txBody>
          <a:bodyPr lIns="0" tIns="0" rIns="0" bIns="0" rtlCol="0" anchor="t">
            <a:spAutoFit/>
          </a:bodyPr>
          <a:lstStyle/>
          <a:p>
            <a:pPr algn="r">
              <a:lnSpc>
                <a:spcPts val="2940"/>
              </a:lnSpc>
            </a:pPr>
            <a:r>
              <a:rPr lang="en-US" sz="2100" dirty="0">
                <a:solidFill>
                  <a:srgbClr val="252525"/>
                </a:solidFill>
                <a:latin typeface="Garet Book"/>
              </a:rPr>
              <a:t>@tacobell</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695909" y="0"/>
            <a:ext cx="7592091" cy="10287000"/>
            <a:chOff x="0" y="0"/>
            <a:chExt cx="10122787" cy="13716000"/>
          </a:xfrm>
        </p:grpSpPr>
        <p:pic>
          <p:nvPicPr>
            <p:cNvPr id="3" name="Picture 3"/>
            <p:cNvPicPr>
              <a:picLocks noChangeAspect="1"/>
            </p:cNvPicPr>
            <p:nvPr/>
          </p:nvPicPr>
          <p:blipFill>
            <a:blip r:embed="rId2"/>
            <a:srcRect l="22323" r="22323"/>
            <a:stretch>
              <a:fillRect/>
            </a:stretch>
          </p:blipFill>
          <p:spPr>
            <a:xfrm>
              <a:off x="0" y="0"/>
              <a:ext cx="10122787" cy="13716000"/>
            </a:xfrm>
            <a:prstGeom prst="rect">
              <a:avLst/>
            </a:prstGeom>
          </p:spPr>
        </p:pic>
      </p:grpSp>
      <p:grpSp>
        <p:nvGrpSpPr>
          <p:cNvPr id="4" name="Group 4"/>
          <p:cNvGrpSpPr/>
          <p:nvPr/>
        </p:nvGrpSpPr>
        <p:grpSpPr>
          <a:xfrm>
            <a:off x="3981326" y="1786159"/>
            <a:ext cx="8267949" cy="6714682"/>
            <a:chOff x="0" y="0"/>
            <a:chExt cx="7185486" cy="5835577"/>
          </a:xfrm>
        </p:grpSpPr>
        <p:sp>
          <p:nvSpPr>
            <p:cNvPr id="5" name="Freeform 5"/>
            <p:cNvSpPr/>
            <p:nvPr/>
          </p:nvSpPr>
          <p:spPr>
            <a:xfrm>
              <a:off x="0" y="0"/>
              <a:ext cx="7185485" cy="5835577"/>
            </a:xfrm>
            <a:custGeom>
              <a:avLst/>
              <a:gdLst/>
              <a:ahLst/>
              <a:cxnLst/>
              <a:rect l="l" t="t" r="r" b="b"/>
              <a:pathLst>
                <a:path w="7185485" h="5835577">
                  <a:moveTo>
                    <a:pt x="0" y="0"/>
                  </a:moveTo>
                  <a:lnTo>
                    <a:pt x="7185485" y="0"/>
                  </a:lnTo>
                  <a:lnTo>
                    <a:pt x="7185485" y="5835577"/>
                  </a:lnTo>
                  <a:lnTo>
                    <a:pt x="0" y="5835577"/>
                  </a:lnTo>
                  <a:close/>
                </a:path>
              </a:pathLst>
            </a:custGeom>
            <a:solidFill>
              <a:srgbClr val="252525"/>
            </a:solidFill>
          </p:spPr>
        </p:sp>
      </p:grpSp>
      <p:sp>
        <p:nvSpPr>
          <p:cNvPr id="6" name="AutoShape 6"/>
          <p:cNvSpPr/>
          <p:nvPr/>
        </p:nvSpPr>
        <p:spPr>
          <a:xfrm rot="-3142">
            <a:off x="-7" y="2617938"/>
            <a:ext cx="2930836" cy="0"/>
          </a:xfrm>
          <a:prstGeom prst="line">
            <a:avLst/>
          </a:prstGeom>
          <a:ln w="19050" cap="flat">
            <a:solidFill>
              <a:srgbClr val="CC9900"/>
            </a:solidFill>
            <a:prstDash val="solid"/>
            <a:headEnd type="none" w="sm" len="sm"/>
            <a:tailEnd type="none" w="sm" len="sm"/>
          </a:ln>
        </p:spPr>
      </p:sp>
      <p:pic>
        <p:nvPicPr>
          <p:cNvPr id="7" name="Picture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2930804" y="2447992"/>
            <a:ext cx="369611" cy="369611"/>
          </a:xfrm>
          <a:prstGeom prst="rect">
            <a:avLst/>
          </a:prstGeom>
        </p:spPr>
      </p:pic>
      <p:pic>
        <p:nvPicPr>
          <p:cNvPr id="8" name="Picture 8"/>
          <p:cNvPicPr>
            <a:picLocks noChangeAspect="1"/>
          </p:cNvPicPr>
          <p:nvPr/>
        </p:nvPicPr>
        <p:blipFill>
          <a:blip r:embed="rId5"/>
          <a:srcRect l="22294" r="22294"/>
          <a:stretch>
            <a:fillRect/>
          </a:stretch>
        </p:blipFill>
        <p:spPr>
          <a:xfrm>
            <a:off x="4293401" y="1817437"/>
            <a:ext cx="1970518" cy="2000332"/>
          </a:xfrm>
          <a:prstGeom prst="rect">
            <a:avLst/>
          </a:prstGeom>
        </p:spPr>
      </p:pic>
      <p:pic>
        <p:nvPicPr>
          <p:cNvPr id="9" name="Picture 9"/>
          <p:cNvPicPr>
            <a:picLocks noChangeAspect="1"/>
          </p:cNvPicPr>
          <p:nvPr/>
        </p:nvPicPr>
        <p:blipFill>
          <a:blip r:embed="rId6"/>
          <a:srcRect/>
          <a:stretch>
            <a:fillRect/>
          </a:stretch>
        </p:blipFill>
        <p:spPr>
          <a:xfrm>
            <a:off x="240507" y="9753036"/>
            <a:ext cx="1243796" cy="396460"/>
          </a:xfrm>
          <a:prstGeom prst="rect">
            <a:avLst/>
          </a:prstGeom>
        </p:spPr>
      </p:pic>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40507" y="173774"/>
            <a:ext cx="953105" cy="797142"/>
          </a:xfrm>
          <a:prstGeom prst="rect">
            <a:avLst/>
          </a:prstGeom>
        </p:spPr>
      </p:pic>
      <p:sp>
        <p:nvSpPr>
          <p:cNvPr id="11" name="TextBox 11"/>
          <p:cNvSpPr txBox="1"/>
          <p:nvPr/>
        </p:nvSpPr>
        <p:spPr>
          <a:xfrm>
            <a:off x="6571442" y="3632602"/>
            <a:ext cx="4289773" cy="3313805"/>
          </a:xfrm>
          <a:prstGeom prst="rect">
            <a:avLst/>
          </a:prstGeom>
        </p:spPr>
        <p:txBody>
          <a:bodyPr lIns="0" tIns="0" rIns="0" bIns="0" rtlCol="0" anchor="t">
            <a:spAutoFit/>
          </a:bodyPr>
          <a:lstStyle/>
          <a:p>
            <a:pPr algn="just">
              <a:lnSpc>
                <a:spcPts val="2674"/>
              </a:lnSpc>
            </a:pPr>
            <a:r>
              <a:rPr lang="en-US" sz="1910" dirty="0">
                <a:solidFill>
                  <a:srgbClr val="FFFFFF"/>
                </a:solidFill>
                <a:latin typeface="Garet Book"/>
              </a:rPr>
              <a:t>Arby's hidden menu might not be a huge secret.  Many users on social media are familiar with one of its most famous items, the Meat Mountain.  This sandwich is made with chicken tenders, Angus steak, roast turkey, ham, corned beef, brisket, roast beef, and bacon, then topped with both Swiss and cheddar cheese. </a:t>
            </a:r>
          </a:p>
        </p:txBody>
      </p:sp>
      <p:sp>
        <p:nvSpPr>
          <p:cNvPr id="12" name="TextBox 12"/>
          <p:cNvSpPr txBox="1"/>
          <p:nvPr/>
        </p:nvSpPr>
        <p:spPr>
          <a:xfrm>
            <a:off x="6571442" y="2678543"/>
            <a:ext cx="5677832" cy="380365"/>
          </a:xfrm>
          <a:prstGeom prst="rect">
            <a:avLst/>
          </a:prstGeom>
        </p:spPr>
        <p:txBody>
          <a:bodyPr lIns="0" tIns="0" rIns="0" bIns="0" rtlCol="0" anchor="t">
            <a:spAutoFit/>
          </a:bodyPr>
          <a:lstStyle/>
          <a:p>
            <a:pPr>
              <a:lnSpc>
                <a:spcPts val="2720"/>
              </a:lnSpc>
            </a:pPr>
            <a:r>
              <a:rPr lang="en-US" sz="3200" dirty="0">
                <a:solidFill>
                  <a:srgbClr val="CC9900"/>
                </a:solidFill>
                <a:latin typeface="DM Serif Display"/>
              </a:rPr>
              <a:t>Arby's "Meat Mountain"</a:t>
            </a:r>
          </a:p>
        </p:txBody>
      </p:sp>
      <p:sp>
        <p:nvSpPr>
          <p:cNvPr id="13" name="TextBox 13"/>
          <p:cNvSpPr txBox="1"/>
          <p:nvPr/>
        </p:nvSpPr>
        <p:spPr>
          <a:xfrm rot="-5400000">
            <a:off x="468315" y="4721985"/>
            <a:ext cx="4584725" cy="1258570"/>
          </a:xfrm>
          <a:prstGeom prst="rect">
            <a:avLst/>
          </a:prstGeom>
        </p:spPr>
        <p:txBody>
          <a:bodyPr lIns="0" tIns="0" rIns="0" bIns="0" rtlCol="0" anchor="t">
            <a:spAutoFit/>
          </a:bodyPr>
          <a:lstStyle/>
          <a:p>
            <a:pPr>
              <a:lnSpc>
                <a:spcPts val="4760"/>
              </a:lnSpc>
            </a:pPr>
            <a:r>
              <a:rPr lang="en-US" sz="5600" dirty="0">
                <a:solidFill>
                  <a:srgbClr val="CC9900"/>
                </a:solidFill>
                <a:latin typeface="DM Serif Display"/>
              </a:rPr>
              <a:t>"Meat Mountain"</a:t>
            </a:r>
          </a:p>
        </p:txBody>
      </p:sp>
      <p:sp>
        <p:nvSpPr>
          <p:cNvPr id="14" name="TextBox 14"/>
          <p:cNvSpPr txBox="1"/>
          <p:nvPr/>
        </p:nvSpPr>
        <p:spPr>
          <a:xfrm>
            <a:off x="6885737" y="1176435"/>
            <a:ext cx="3469153" cy="365760"/>
          </a:xfrm>
          <a:prstGeom prst="rect">
            <a:avLst/>
          </a:prstGeom>
        </p:spPr>
        <p:txBody>
          <a:bodyPr lIns="0" tIns="0" rIns="0" bIns="0" rtlCol="0" anchor="t">
            <a:spAutoFit/>
          </a:bodyPr>
          <a:lstStyle/>
          <a:p>
            <a:pPr algn="r">
              <a:lnSpc>
                <a:spcPts val="2940"/>
              </a:lnSpc>
            </a:pPr>
            <a:r>
              <a:rPr lang="en-US" sz="2100" spc="210" dirty="0">
                <a:solidFill>
                  <a:srgbClr val="252525"/>
                </a:solidFill>
                <a:latin typeface="Garet Book"/>
              </a:rPr>
              <a:t>@arbys</a:t>
            </a:r>
          </a:p>
        </p:txBody>
      </p:sp>
      <p:sp>
        <p:nvSpPr>
          <p:cNvPr id="15" name="TextBox 15"/>
          <p:cNvSpPr txBox="1"/>
          <p:nvPr/>
        </p:nvSpPr>
        <p:spPr>
          <a:xfrm>
            <a:off x="1733524" y="9856083"/>
            <a:ext cx="5119755" cy="180841"/>
          </a:xfrm>
          <a:prstGeom prst="rect">
            <a:avLst/>
          </a:prstGeom>
        </p:spPr>
        <p:txBody>
          <a:bodyPr lIns="0" tIns="0" rIns="0" bIns="0" rtlCol="0" anchor="t">
            <a:spAutoFit/>
          </a:bodyPr>
          <a:lstStyle/>
          <a:p>
            <a:pPr>
              <a:lnSpc>
                <a:spcPts val="1582"/>
              </a:lnSpc>
            </a:pPr>
            <a:r>
              <a:rPr lang="en-US" sz="1130" spc="113" dirty="0">
                <a:solidFill>
                  <a:srgbClr val="232323"/>
                </a:solidFill>
                <a:latin typeface="Garet Book"/>
              </a:rPr>
              <a:t>www.sportscareerconsulting.com</a:t>
            </a:r>
          </a:p>
        </p:txBody>
      </p:sp>
      <p:sp>
        <p:nvSpPr>
          <p:cNvPr id="16" name="TextBox 16"/>
          <p:cNvSpPr txBox="1"/>
          <p:nvPr/>
        </p:nvSpPr>
        <p:spPr>
          <a:xfrm>
            <a:off x="1484303" y="288074"/>
            <a:ext cx="3403689" cy="740626"/>
          </a:xfrm>
          <a:prstGeom prst="rect">
            <a:avLst/>
          </a:prstGeom>
        </p:spPr>
        <p:txBody>
          <a:bodyPr lIns="0" tIns="0" rIns="0" bIns="0" rtlCol="0" anchor="t">
            <a:spAutoFit/>
          </a:bodyPr>
          <a:lstStyle/>
          <a:p>
            <a:pPr>
              <a:lnSpc>
                <a:spcPts val="2845"/>
              </a:lnSpc>
            </a:pPr>
            <a:r>
              <a:rPr lang="en-US" sz="3347" dirty="0">
                <a:solidFill>
                  <a:srgbClr val="252525"/>
                </a:solidFill>
                <a:latin typeface="DM Serif Display"/>
              </a:rPr>
              <a:t>Cooking Up </a:t>
            </a:r>
          </a:p>
          <a:p>
            <a:pPr>
              <a:lnSpc>
                <a:spcPts val="2845"/>
              </a:lnSpc>
            </a:pPr>
            <a:r>
              <a:rPr lang="en-US" sz="3347" dirty="0">
                <a:solidFill>
                  <a:srgbClr val="252525"/>
                </a:solidFill>
                <a:latin typeface="DM Serif Display"/>
              </a:rPr>
              <a:t>Brand Loyalty</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224882" y="916255"/>
            <a:ext cx="3063118" cy="8454491"/>
            <a:chOff x="0" y="0"/>
            <a:chExt cx="1036166" cy="2859914"/>
          </a:xfrm>
        </p:grpSpPr>
        <p:sp>
          <p:nvSpPr>
            <p:cNvPr id="3" name="Freeform 3"/>
            <p:cNvSpPr/>
            <p:nvPr/>
          </p:nvSpPr>
          <p:spPr>
            <a:xfrm>
              <a:off x="0" y="0"/>
              <a:ext cx="1036166" cy="2859914"/>
            </a:xfrm>
            <a:custGeom>
              <a:avLst/>
              <a:gdLst/>
              <a:ahLst/>
              <a:cxnLst/>
              <a:rect l="l" t="t" r="r" b="b"/>
              <a:pathLst>
                <a:path w="1036166" h="2859914">
                  <a:moveTo>
                    <a:pt x="0" y="0"/>
                  </a:moveTo>
                  <a:lnTo>
                    <a:pt x="1036166" y="0"/>
                  </a:lnTo>
                  <a:lnTo>
                    <a:pt x="1036166" y="2859914"/>
                  </a:lnTo>
                  <a:lnTo>
                    <a:pt x="0" y="2859914"/>
                  </a:lnTo>
                  <a:close/>
                </a:path>
              </a:pathLst>
            </a:custGeom>
            <a:solidFill>
              <a:srgbClr val="252525"/>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1098318" y="-816909"/>
            <a:ext cx="5960409" cy="11920818"/>
          </a:xfrm>
          <a:prstGeom prst="rect">
            <a:avLst/>
          </a:prstGeom>
        </p:spPr>
      </p:pic>
      <p:grpSp>
        <p:nvGrpSpPr>
          <p:cNvPr id="5" name="Group 5"/>
          <p:cNvGrpSpPr>
            <a:grpSpLocks noChangeAspect="1"/>
          </p:cNvGrpSpPr>
          <p:nvPr/>
        </p:nvGrpSpPr>
        <p:grpSpPr>
          <a:xfrm>
            <a:off x="5659615" y="-295182"/>
            <a:ext cx="10877407" cy="10877363"/>
            <a:chOff x="0" y="0"/>
            <a:chExt cx="6350000" cy="6349975"/>
          </a:xfrm>
        </p:grpSpPr>
        <p:sp>
          <p:nvSpPr>
            <p:cNvPr id="6" name="Freeform 6"/>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4"/>
              <a:stretch>
                <a:fillRect l="-26926" t="-21741" r="-49640" b="-2297"/>
              </a:stretch>
            </a:blipFill>
          </p:spPr>
        </p:sp>
      </p:grpSp>
      <p:sp>
        <p:nvSpPr>
          <p:cNvPr id="7" name="AutoShape 7"/>
          <p:cNvSpPr/>
          <p:nvPr/>
        </p:nvSpPr>
        <p:spPr>
          <a:xfrm rot="-3142">
            <a:off x="6" y="7609070"/>
            <a:ext cx="4293420" cy="0"/>
          </a:xfrm>
          <a:prstGeom prst="line">
            <a:avLst/>
          </a:prstGeom>
          <a:ln w="19050" cap="flat">
            <a:solidFill>
              <a:srgbClr val="CC9900"/>
            </a:solidFill>
            <a:prstDash val="solid"/>
            <a:headEnd type="none" w="sm" len="sm"/>
            <a:tailEnd type="none" w="sm" len="sm"/>
          </a:ln>
        </p:spPr>
      </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4293401" y="7436824"/>
            <a:ext cx="369611" cy="369611"/>
          </a:xfrm>
          <a:prstGeom prst="rect">
            <a:avLst/>
          </a:prstGeom>
        </p:spPr>
      </p:pic>
      <p:sp>
        <p:nvSpPr>
          <p:cNvPr id="9" name="AutoShape 9"/>
          <p:cNvSpPr/>
          <p:nvPr/>
        </p:nvSpPr>
        <p:spPr>
          <a:xfrm rot="-3142">
            <a:off x="6" y="2652811"/>
            <a:ext cx="4293420" cy="0"/>
          </a:xfrm>
          <a:prstGeom prst="line">
            <a:avLst/>
          </a:prstGeom>
          <a:ln w="19050" cap="flat">
            <a:solidFill>
              <a:srgbClr val="CC9900"/>
            </a:solidFill>
            <a:prstDash val="solid"/>
            <a:headEnd type="none" w="sm" len="sm"/>
            <a:tailEnd type="none" w="sm" len="sm"/>
          </a:ln>
        </p:spPr>
      </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4293401" y="2480565"/>
            <a:ext cx="369611" cy="369611"/>
          </a:xfrm>
          <a:prstGeom prst="rect">
            <a:avLst/>
          </a:prstGeom>
        </p:spPr>
      </p:pic>
      <p:pic>
        <p:nvPicPr>
          <p:cNvPr id="11" name="Picture 1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613903" y="3230592"/>
            <a:ext cx="9478371" cy="3825815"/>
          </a:xfrm>
          <a:prstGeom prst="rect">
            <a:avLst/>
          </a:prstGeom>
        </p:spPr>
      </p:pic>
      <p:sp>
        <p:nvSpPr>
          <p:cNvPr id="12" name="TextBox 12"/>
          <p:cNvSpPr txBox="1"/>
          <p:nvPr/>
        </p:nvSpPr>
        <p:spPr>
          <a:xfrm>
            <a:off x="613903" y="3708806"/>
            <a:ext cx="9521986" cy="1866067"/>
          </a:xfrm>
          <a:prstGeom prst="rect">
            <a:avLst/>
          </a:prstGeom>
        </p:spPr>
        <p:txBody>
          <a:bodyPr lIns="0" tIns="0" rIns="0" bIns="0" rtlCol="0" anchor="t">
            <a:spAutoFit/>
          </a:bodyPr>
          <a:lstStyle/>
          <a:p>
            <a:pPr algn="ctr">
              <a:lnSpc>
                <a:spcPts val="15270"/>
              </a:lnSpc>
            </a:pPr>
            <a:r>
              <a:rPr lang="en-US" sz="10907" dirty="0">
                <a:solidFill>
                  <a:srgbClr val="FFFFFF"/>
                </a:solidFill>
                <a:latin typeface="DM Serif Display"/>
              </a:rPr>
              <a:t>Discussion</a:t>
            </a:r>
          </a:p>
        </p:txBody>
      </p:sp>
      <p:sp>
        <p:nvSpPr>
          <p:cNvPr id="13" name="TextBox 13"/>
          <p:cNvSpPr txBox="1"/>
          <p:nvPr/>
        </p:nvSpPr>
        <p:spPr>
          <a:xfrm>
            <a:off x="2793211" y="5618843"/>
            <a:ext cx="5119755" cy="775749"/>
          </a:xfrm>
          <a:prstGeom prst="rect">
            <a:avLst/>
          </a:prstGeom>
        </p:spPr>
        <p:txBody>
          <a:bodyPr lIns="0" tIns="0" rIns="0" bIns="0" rtlCol="0" anchor="t">
            <a:spAutoFit/>
          </a:bodyPr>
          <a:lstStyle/>
          <a:p>
            <a:pPr algn="ctr">
              <a:lnSpc>
                <a:spcPts val="3122"/>
              </a:lnSpc>
            </a:pPr>
            <a:r>
              <a:rPr lang="en-US" sz="2230" spc="223" dirty="0">
                <a:solidFill>
                  <a:srgbClr val="FFFFFF"/>
                </a:solidFill>
                <a:latin typeface="Garet Book"/>
              </a:rPr>
              <a:t>The Secret Recipe for Building Brand Loyalty</a:t>
            </a:r>
          </a:p>
        </p:txBody>
      </p:sp>
      <p:pic>
        <p:nvPicPr>
          <p:cNvPr id="14" name="Picture 14"/>
          <p:cNvPicPr>
            <a:picLocks noChangeAspect="1"/>
          </p:cNvPicPr>
          <p:nvPr/>
        </p:nvPicPr>
        <p:blipFill>
          <a:blip r:embed="rId9"/>
          <a:srcRect/>
          <a:stretch>
            <a:fillRect/>
          </a:stretch>
        </p:blipFill>
        <p:spPr>
          <a:xfrm>
            <a:off x="240507" y="9753036"/>
            <a:ext cx="1243796" cy="396460"/>
          </a:xfrm>
          <a:prstGeom prst="rect">
            <a:avLst/>
          </a:prstGeom>
        </p:spPr>
      </p:pic>
      <p:sp>
        <p:nvSpPr>
          <p:cNvPr id="15" name="TextBox 15"/>
          <p:cNvSpPr txBox="1"/>
          <p:nvPr/>
        </p:nvSpPr>
        <p:spPr>
          <a:xfrm>
            <a:off x="1733524" y="9856083"/>
            <a:ext cx="5119755" cy="180841"/>
          </a:xfrm>
          <a:prstGeom prst="rect">
            <a:avLst/>
          </a:prstGeom>
        </p:spPr>
        <p:txBody>
          <a:bodyPr lIns="0" tIns="0" rIns="0" bIns="0" rtlCol="0" anchor="t">
            <a:spAutoFit/>
          </a:bodyPr>
          <a:lstStyle/>
          <a:p>
            <a:pPr>
              <a:lnSpc>
                <a:spcPts val="1582"/>
              </a:lnSpc>
            </a:pPr>
            <a:r>
              <a:rPr lang="en-US" sz="1130" spc="113" dirty="0">
                <a:solidFill>
                  <a:srgbClr val="232323"/>
                </a:solidFill>
                <a:latin typeface="Garet Book"/>
              </a:rPr>
              <a:t>www.sportscareerconsulting.com</a:t>
            </a:r>
          </a:p>
        </p:txBody>
      </p:sp>
      <p:pic>
        <p:nvPicPr>
          <p:cNvPr id="16" name="Picture 1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240507" y="173774"/>
            <a:ext cx="953105" cy="797142"/>
          </a:xfrm>
          <a:prstGeom prst="rect">
            <a:avLst/>
          </a:prstGeom>
        </p:spPr>
      </p:pic>
      <p:sp>
        <p:nvSpPr>
          <p:cNvPr id="17" name="TextBox 17"/>
          <p:cNvSpPr txBox="1"/>
          <p:nvPr/>
        </p:nvSpPr>
        <p:spPr>
          <a:xfrm>
            <a:off x="1484303" y="288074"/>
            <a:ext cx="3403689" cy="740626"/>
          </a:xfrm>
          <a:prstGeom prst="rect">
            <a:avLst/>
          </a:prstGeom>
        </p:spPr>
        <p:txBody>
          <a:bodyPr lIns="0" tIns="0" rIns="0" bIns="0" rtlCol="0" anchor="t">
            <a:spAutoFit/>
          </a:bodyPr>
          <a:lstStyle/>
          <a:p>
            <a:pPr>
              <a:lnSpc>
                <a:spcPts val="2845"/>
              </a:lnSpc>
            </a:pPr>
            <a:r>
              <a:rPr lang="en-US" sz="3347" dirty="0">
                <a:solidFill>
                  <a:srgbClr val="252525"/>
                </a:solidFill>
                <a:latin typeface="DM Serif Display"/>
              </a:rPr>
              <a:t>Cooking Up </a:t>
            </a:r>
          </a:p>
          <a:p>
            <a:pPr>
              <a:lnSpc>
                <a:spcPts val="2845"/>
              </a:lnSpc>
            </a:pPr>
            <a:r>
              <a:rPr lang="en-US" sz="3347" dirty="0">
                <a:solidFill>
                  <a:srgbClr val="252525"/>
                </a:solidFill>
                <a:latin typeface="DM Serif Display"/>
              </a:rPr>
              <a:t>Brand Loyalty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258553" y="470763"/>
            <a:ext cx="1550596" cy="1805644"/>
          </a:xfrm>
          <a:prstGeom prst="rect">
            <a:avLst/>
          </a:prstGeom>
        </p:spPr>
      </p:pic>
      <p:grpSp>
        <p:nvGrpSpPr>
          <p:cNvPr id="3" name="Group 3"/>
          <p:cNvGrpSpPr/>
          <p:nvPr/>
        </p:nvGrpSpPr>
        <p:grpSpPr>
          <a:xfrm rot="-10800000">
            <a:off x="15658653" y="7657653"/>
            <a:ext cx="1827132" cy="1827132"/>
            <a:chOff x="0" y="0"/>
            <a:chExt cx="927100" cy="927100"/>
          </a:xfrm>
        </p:grpSpPr>
        <p:sp>
          <p:nvSpPr>
            <p:cNvPr id="4" name="Freeform 4"/>
            <p:cNvSpPr/>
            <p:nvPr/>
          </p:nvSpPr>
          <p:spPr>
            <a:xfrm>
              <a:off x="0" y="0"/>
              <a:ext cx="927100" cy="927100"/>
            </a:xfrm>
            <a:custGeom>
              <a:avLst/>
              <a:gdLst/>
              <a:ahLst/>
              <a:cxnLst/>
              <a:rect l="l" t="t" r="r" b="b"/>
              <a:pathLst>
                <a:path w="927100" h="927100">
                  <a:moveTo>
                    <a:pt x="763270" y="0"/>
                  </a:moveTo>
                  <a:lnTo>
                    <a:pt x="0" y="0"/>
                  </a:lnTo>
                  <a:lnTo>
                    <a:pt x="0" y="927100"/>
                  </a:lnTo>
                  <a:lnTo>
                    <a:pt x="76200" y="927100"/>
                  </a:lnTo>
                  <a:lnTo>
                    <a:pt x="76200" y="76200"/>
                  </a:lnTo>
                  <a:lnTo>
                    <a:pt x="927100" y="76200"/>
                  </a:lnTo>
                  <a:lnTo>
                    <a:pt x="927100" y="0"/>
                  </a:lnTo>
                  <a:close/>
                </a:path>
              </a:pathLst>
            </a:custGeom>
            <a:solidFill>
              <a:srgbClr val="CC9900"/>
            </a:solidFill>
          </p:spPr>
        </p:sp>
      </p:grpSp>
      <p:grpSp>
        <p:nvGrpSpPr>
          <p:cNvPr id="5" name="Group 5"/>
          <p:cNvGrpSpPr/>
          <p:nvPr/>
        </p:nvGrpSpPr>
        <p:grpSpPr>
          <a:xfrm>
            <a:off x="5039114" y="1373585"/>
            <a:ext cx="11838186" cy="7539830"/>
            <a:chOff x="0" y="0"/>
            <a:chExt cx="4004522" cy="2550510"/>
          </a:xfrm>
        </p:grpSpPr>
        <p:sp>
          <p:nvSpPr>
            <p:cNvPr id="6" name="Freeform 6"/>
            <p:cNvSpPr/>
            <p:nvPr/>
          </p:nvSpPr>
          <p:spPr>
            <a:xfrm>
              <a:off x="0" y="0"/>
              <a:ext cx="4004522" cy="2550510"/>
            </a:xfrm>
            <a:custGeom>
              <a:avLst/>
              <a:gdLst/>
              <a:ahLst/>
              <a:cxnLst/>
              <a:rect l="l" t="t" r="r" b="b"/>
              <a:pathLst>
                <a:path w="4004522" h="2550510">
                  <a:moveTo>
                    <a:pt x="0" y="0"/>
                  </a:moveTo>
                  <a:lnTo>
                    <a:pt x="4004522" y="0"/>
                  </a:lnTo>
                  <a:lnTo>
                    <a:pt x="4004522" y="2550510"/>
                  </a:lnTo>
                  <a:lnTo>
                    <a:pt x="0" y="2550510"/>
                  </a:lnTo>
                  <a:close/>
                </a:path>
              </a:pathLst>
            </a:custGeom>
            <a:solidFill>
              <a:srgbClr val="252525"/>
            </a:solidFill>
          </p:spPr>
        </p:sp>
      </p:grpSp>
      <p:grpSp>
        <p:nvGrpSpPr>
          <p:cNvPr id="7" name="Group 7"/>
          <p:cNvGrpSpPr/>
          <p:nvPr/>
        </p:nvGrpSpPr>
        <p:grpSpPr>
          <a:xfrm>
            <a:off x="0" y="2564629"/>
            <a:ext cx="6563391" cy="5157741"/>
            <a:chOff x="0" y="0"/>
            <a:chExt cx="8751187" cy="6876988"/>
          </a:xfrm>
        </p:grpSpPr>
        <p:pic>
          <p:nvPicPr>
            <p:cNvPr id="8" name="Picture 8"/>
            <p:cNvPicPr>
              <a:picLocks noChangeAspect="1"/>
            </p:cNvPicPr>
            <p:nvPr/>
          </p:nvPicPr>
          <p:blipFill>
            <a:blip r:embed="rId4"/>
            <a:srcRect l="7608" r="7608"/>
            <a:stretch>
              <a:fillRect/>
            </a:stretch>
          </p:blipFill>
          <p:spPr>
            <a:xfrm>
              <a:off x="0" y="0"/>
              <a:ext cx="8751187" cy="6876988"/>
            </a:xfrm>
            <a:prstGeom prst="rect">
              <a:avLst/>
            </a:prstGeom>
          </p:spPr>
        </p:pic>
      </p:grpSp>
      <p:sp>
        <p:nvSpPr>
          <p:cNvPr id="9" name="TextBox 9"/>
          <p:cNvSpPr txBox="1"/>
          <p:nvPr/>
        </p:nvSpPr>
        <p:spPr>
          <a:xfrm>
            <a:off x="8495291" y="1830144"/>
            <a:ext cx="7480668" cy="565785"/>
          </a:xfrm>
          <a:prstGeom prst="rect">
            <a:avLst/>
          </a:prstGeom>
        </p:spPr>
        <p:txBody>
          <a:bodyPr lIns="0" tIns="0" rIns="0" bIns="0" rtlCol="0" anchor="t">
            <a:spAutoFit/>
          </a:bodyPr>
          <a:lstStyle/>
          <a:p>
            <a:pPr>
              <a:lnSpc>
                <a:spcPts val="4079"/>
              </a:lnSpc>
            </a:pPr>
            <a:r>
              <a:rPr lang="en-US" sz="4800" dirty="0">
                <a:solidFill>
                  <a:srgbClr val="CC9900"/>
                </a:solidFill>
                <a:latin typeface="DM Serif Display"/>
              </a:rPr>
              <a:t>DISCUSSION QUESTIONS</a:t>
            </a:r>
          </a:p>
        </p:txBody>
      </p:sp>
      <p:sp>
        <p:nvSpPr>
          <p:cNvPr id="10" name="TextBox 10"/>
          <p:cNvSpPr txBox="1"/>
          <p:nvPr/>
        </p:nvSpPr>
        <p:spPr>
          <a:xfrm>
            <a:off x="8495291" y="2725790"/>
            <a:ext cx="7314602" cy="6118225"/>
          </a:xfrm>
          <a:prstGeom prst="rect">
            <a:avLst/>
          </a:prstGeom>
        </p:spPr>
        <p:txBody>
          <a:bodyPr lIns="0" tIns="0" rIns="0" bIns="0" rtlCol="0" anchor="t">
            <a:spAutoFit/>
          </a:bodyPr>
          <a:lstStyle/>
          <a:p>
            <a:pPr>
              <a:lnSpc>
                <a:spcPts val="3499"/>
              </a:lnSpc>
            </a:pPr>
            <a:r>
              <a:rPr lang="en-US" sz="2499" dirty="0">
                <a:solidFill>
                  <a:srgbClr val="FFFFFF"/>
                </a:solidFill>
                <a:latin typeface="Garet Book"/>
              </a:rPr>
              <a:t>1) Have you ever ordered something that wasn't on the traditional menu?</a:t>
            </a:r>
          </a:p>
          <a:p>
            <a:pPr>
              <a:lnSpc>
                <a:spcPts val="3499"/>
              </a:lnSpc>
            </a:pPr>
            <a:endParaRPr lang="en-US" sz="2499" dirty="0">
              <a:solidFill>
                <a:srgbClr val="FFFFFF"/>
              </a:solidFill>
              <a:latin typeface="Garet Book"/>
            </a:endParaRPr>
          </a:p>
          <a:p>
            <a:pPr>
              <a:lnSpc>
                <a:spcPts val="3499"/>
              </a:lnSpc>
            </a:pPr>
            <a:r>
              <a:rPr lang="en-US" sz="2499" dirty="0">
                <a:solidFill>
                  <a:srgbClr val="FFFFFF"/>
                </a:solidFill>
                <a:latin typeface="Garet Book"/>
              </a:rPr>
              <a:t>2) Have you ever heard of any of the items reviewed in this presentation?</a:t>
            </a:r>
          </a:p>
          <a:p>
            <a:pPr>
              <a:lnSpc>
                <a:spcPts val="3499"/>
              </a:lnSpc>
            </a:pPr>
            <a:endParaRPr lang="en-US" sz="2499" dirty="0">
              <a:solidFill>
                <a:srgbClr val="FFFFFF"/>
              </a:solidFill>
              <a:latin typeface="Garet Book"/>
            </a:endParaRPr>
          </a:p>
          <a:p>
            <a:pPr>
              <a:lnSpc>
                <a:spcPts val="3499"/>
              </a:lnSpc>
            </a:pPr>
            <a:r>
              <a:rPr lang="en-US" sz="2499" dirty="0">
                <a:solidFill>
                  <a:srgbClr val="FFFFFF"/>
                </a:solidFill>
                <a:latin typeface="Garet Book"/>
              </a:rPr>
              <a:t>3) Do you think the restaurants featured in the presentation care if some of these items don't actually exist?  Why or why not?</a:t>
            </a:r>
          </a:p>
          <a:p>
            <a:pPr>
              <a:lnSpc>
                <a:spcPts val="3499"/>
              </a:lnSpc>
            </a:pPr>
            <a:endParaRPr lang="en-US" sz="2499" dirty="0">
              <a:solidFill>
                <a:srgbClr val="FFFFFF"/>
              </a:solidFill>
              <a:latin typeface="Garet Book"/>
            </a:endParaRPr>
          </a:p>
          <a:p>
            <a:pPr>
              <a:lnSpc>
                <a:spcPts val="3499"/>
              </a:lnSpc>
            </a:pPr>
            <a:r>
              <a:rPr lang="en-US" sz="2499" dirty="0">
                <a:solidFill>
                  <a:srgbClr val="FFFFFF"/>
                </a:solidFill>
                <a:latin typeface="Garet Book"/>
              </a:rPr>
              <a:t>4) What is brand loyalty? Why is it important for brands to build a connection with customers if they want to build loyalty?</a:t>
            </a:r>
          </a:p>
          <a:p>
            <a:pPr algn="l">
              <a:lnSpc>
                <a:spcPts val="3499"/>
              </a:lnSpc>
            </a:pPr>
            <a:r>
              <a:rPr lang="en-US" sz="2499" dirty="0">
                <a:solidFill>
                  <a:srgbClr val="FFFFFF"/>
                </a:solidFill>
                <a:latin typeface="Garet Book"/>
              </a:rPr>
              <a:t> </a:t>
            </a:r>
          </a:p>
        </p:txBody>
      </p:sp>
      <p:sp>
        <p:nvSpPr>
          <p:cNvPr id="11" name="TextBox 11"/>
          <p:cNvSpPr txBox="1"/>
          <p:nvPr/>
        </p:nvSpPr>
        <p:spPr>
          <a:xfrm>
            <a:off x="1028700" y="8083053"/>
            <a:ext cx="3469153" cy="737235"/>
          </a:xfrm>
          <a:prstGeom prst="rect">
            <a:avLst/>
          </a:prstGeom>
        </p:spPr>
        <p:txBody>
          <a:bodyPr lIns="0" tIns="0" rIns="0" bIns="0" rtlCol="0" anchor="t">
            <a:spAutoFit/>
          </a:bodyPr>
          <a:lstStyle/>
          <a:p>
            <a:pPr algn="r">
              <a:lnSpc>
                <a:spcPts val="2940"/>
              </a:lnSpc>
            </a:pPr>
            <a:r>
              <a:rPr lang="en-US" sz="2100" spc="210" dirty="0">
                <a:solidFill>
                  <a:srgbClr val="252525"/>
                </a:solidFill>
                <a:latin typeface="Garet Book"/>
              </a:rPr>
              <a:t>Restaurant Marketing</a:t>
            </a:r>
          </a:p>
        </p:txBody>
      </p:sp>
      <p:pic>
        <p:nvPicPr>
          <p:cNvPr id="12" name="Picture 12"/>
          <p:cNvPicPr>
            <a:picLocks noChangeAspect="1"/>
          </p:cNvPicPr>
          <p:nvPr/>
        </p:nvPicPr>
        <p:blipFill>
          <a:blip r:embed="rId5"/>
          <a:srcRect/>
          <a:stretch>
            <a:fillRect/>
          </a:stretch>
        </p:blipFill>
        <p:spPr>
          <a:xfrm>
            <a:off x="240507" y="9753036"/>
            <a:ext cx="1243796" cy="396460"/>
          </a:xfrm>
          <a:prstGeom prst="rect">
            <a:avLst/>
          </a:prstGeom>
        </p:spPr>
      </p:pic>
      <p:sp>
        <p:nvSpPr>
          <p:cNvPr id="13" name="TextBox 13"/>
          <p:cNvSpPr txBox="1"/>
          <p:nvPr/>
        </p:nvSpPr>
        <p:spPr>
          <a:xfrm>
            <a:off x="1733524" y="9856083"/>
            <a:ext cx="5119755" cy="180841"/>
          </a:xfrm>
          <a:prstGeom prst="rect">
            <a:avLst/>
          </a:prstGeom>
        </p:spPr>
        <p:txBody>
          <a:bodyPr lIns="0" tIns="0" rIns="0" bIns="0" rtlCol="0" anchor="t">
            <a:spAutoFit/>
          </a:bodyPr>
          <a:lstStyle/>
          <a:p>
            <a:pPr>
              <a:lnSpc>
                <a:spcPts val="1582"/>
              </a:lnSpc>
            </a:pPr>
            <a:r>
              <a:rPr lang="en-US" sz="1130" spc="113" dirty="0">
                <a:solidFill>
                  <a:srgbClr val="232323"/>
                </a:solidFill>
                <a:latin typeface="Garet Book"/>
              </a:rPr>
              <a:t>www.sportscareerconsulting.com</a:t>
            </a:r>
          </a:p>
        </p:txBody>
      </p:sp>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40507" y="173774"/>
            <a:ext cx="953105" cy="797142"/>
          </a:xfrm>
          <a:prstGeom prst="rect">
            <a:avLst/>
          </a:prstGeom>
        </p:spPr>
      </p:pic>
      <p:sp>
        <p:nvSpPr>
          <p:cNvPr id="15" name="TextBox 15"/>
          <p:cNvSpPr txBox="1"/>
          <p:nvPr/>
        </p:nvSpPr>
        <p:spPr>
          <a:xfrm>
            <a:off x="1484303" y="288074"/>
            <a:ext cx="3403689" cy="740626"/>
          </a:xfrm>
          <a:prstGeom prst="rect">
            <a:avLst/>
          </a:prstGeom>
        </p:spPr>
        <p:txBody>
          <a:bodyPr lIns="0" tIns="0" rIns="0" bIns="0" rtlCol="0" anchor="t">
            <a:spAutoFit/>
          </a:bodyPr>
          <a:lstStyle/>
          <a:p>
            <a:pPr>
              <a:lnSpc>
                <a:spcPts val="2845"/>
              </a:lnSpc>
            </a:pPr>
            <a:r>
              <a:rPr lang="en-US" sz="3347" dirty="0">
                <a:solidFill>
                  <a:srgbClr val="252525"/>
                </a:solidFill>
                <a:latin typeface="DM Serif Display"/>
              </a:rPr>
              <a:t>Cooking Up </a:t>
            </a:r>
          </a:p>
          <a:p>
            <a:pPr>
              <a:lnSpc>
                <a:spcPts val="2845"/>
              </a:lnSpc>
            </a:pPr>
            <a:r>
              <a:rPr lang="en-US" sz="3347" dirty="0">
                <a:solidFill>
                  <a:srgbClr val="252525"/>
                </a:solidFill>
                <a:latin typeface="DM Serif Display"/>
              </a:rPr>
              <a:t>Brand Loyalty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258553" y="470763"/>
            <a:ext cx="1550596" cy="1805644"/>
          </a:xfrm>
          <a:prstGeom prst="rect">
            <a:avLst/>
          </a:prstGeom>
        </p:spPr>
      </p:pic>
      <p:grpSp>
        <p:nvGrpSpPr>
          <p:cNvPr id="3" name="Group 3"/>
          <p:cNvGrpSpPr/>
          <p:nvPr/>
        </p:nvGrpSpPr>
        <p:grpSpPr>
          <a:xfrm rot="-10800000">
            <a:off x="15658653" y="7657653"/>
            <a:ext cx="1827132" cy="1827132"/>
            <a:chOff x="0" y="0"/>
            <a:chExt cx="927100" cy="927100"/>
          </a:xfrm>
        </p:grpSpPr>
        <p:sp>
          <p:nvSpPr>
            <p:cNvPr id="4" name="Freeform 4"/>
            <p:cNvSpPr/>
            <p:nvPr/>
          </p:nvSpPr>
          <p:spPr>
            <a:xfrm>
              <a:off x="0" y="0"/>
              <a:ext cx="927100" cy="927100"/>
            </a:xfrm>
            <a:custGeom>
              <a:avLst/>
              <a:gdLst/>
              <a:ahLst/>
              <a:cxnLst/>
              <a:rect l="l" t="t" r="r" b="b"/>
              <a:pathLst>
                <a:path w="927100" h="927100">
                  <a:moveTo>
                    <a:pt x="763270" y="0"/>
                  </a:moveTo>
                  <a:lnTo>
                    <a:pt x="0" y="0"/>
                  </a:lnTo>
                  <a:lnTo>
                    <a:pt x="0" y="927100"/>
                  </a:lnTo>
                  <a:lnTo>
                    <a:pt x="76200" y="927100"/>
                  </a:lnTo>
                  <a:lnTo>
                    <a:pt x="76200" y="76200"/>
                  </a:lnTo>
                  <a:lnTo>
                    <a:pt x="927100" y="76200"/>
                  </a:lnTo>
                  <a:lnTo>
                    <a:pt x="927100" y="0"/>
                  </a:lnTo>
                  <a:close/>
                </a:path>
              </a:pathLst>
            </a:custGeom>
            <a:solidFill>
              <a:srgbClr val="CC9900"/>
            </a:solidFill>
          </p:spPr>
        </p:sp>
      </p:grpSp>
      <p:grpSp>
        <p:nvGrpSpPr>
          <p:cNvPr id="5" name="Group 5"/>
          <p:cNvGrpSpPr/>
          <p:nvPr/>
        </p:nvGrpSpPr>
        <p:grpSpPr>
          <a:xfrm>
            <a:off x="5039114" y="1373585"/>
            <a:ext cx="11838186" cy="7539830"/>
            <a:chOff x="0" y="0"/>
            <a:chExt cx="4004522" cy="2550510"/>
          </a:xfrm>
        </p:grpSpPr>
        <p:sp>
          <p:nvSpPr>
            <p:cNvPr id="6" name="Freeform 6"/>
            <p:cNvSpPr/>
            <p:nvPr/>
          </p:nvSpPr>
          <p:spPr>
            <a:xfrm>
              <a:off x="0" y="0"/>
              <a:ext cx="4004522" cy="2550510"/>
            </a:xfrm>
            <a:custGeom>
              <a:avLst/>
              <a:gdLst/>
              <a:ahLst/>
              <a:cxnLst/>
              <a:rect l="l" t="t" r="r" b="b"/>
              <a:pathLst>
                <a:path w="4004522" h="2550510">
                  <a:moveTo>
                    <a:pt x="0" y="0"/>
                  </a:moveTo>
                  <a:lnTo>
                    <a:pt x="4004522" y="0"/>
                  </a:lnTo>
                  <a:lnTo>
                    <a:pt x="4004522" y="2550510"/>
                  </a:lnTo>
                  <a:lnTo>
                    <a:pt x="0" y="2550510"/>
                  </a:lnTo>
                  <a:close/>
                </a:path>
              </a:pathLst>
            </a:custGeom>
            <a:solidFill>
              <a:srgbClr val="252525"/>
            </a:solidFill>
          </p:spPr>
        </p:sp>
      </p:grpSp>
      <p:grpSp>
        <p:nvGrpSpPr>
          <p:cNvPr id="7" name="Group 7"/>
          <p:cNvGrpSpPr/>
          <p:nvPr/>
        </p:nvGrpSpPr>
        <p:grpSpPr>
          <a:xfrm>
            <a:off x="0" y="2564629"/>
            <a:ext cx="6563391" cy="5157741"/>
            <a:chOff x="0" y="0"/>
            <a:chExt cx="8751187" cy="6876988"/>
          </a:xfrm>
        </p:grpSpPr>
        <p:pic>
          <p:nvPicPr>
            <p:cNvPr id="8" name="Picture 8"/>
            <p:cNvPicPr>
              <a:picLocks noChangeAspect="1"/>
            </p:cNvPicPr>
            <p:nvPr/>
          </p:nvPicPr>
          <p:blipFill>
            <a:blip r:embed="rId4"/>
            <a:srcRect l="7608" r="7608"/>
            <a:stretch>
              <a:fillRect/>
            </a:stretch>
          </p:blipFill>
          <p:spPr>
            <a:xfrm>
              <a:off x="0" y="0"/>
              <a:ext cx="8751187" cy="6876988"/>
            </a:xfrm>
            <a:prstGeom prst="rect">
              <a:avLst/>
            </a:prstGeom>
          </p:spPr>
        </p:pic>
      </p:grpSp>
      <p:sp>
        <p:nvSpPr>
          <p:cNvPr id="9" name="AutoShape 9"/>
          <p:cNvSpPr/>
          <p:nvPr/>
        </p:nvSpPr>
        <p:spPr>
          <a:xfrm rot="-3142">
            <a:off x="6563398" y="7241538"/>
            <a:ext cx="4868878" cy="0"/>
          </a:xfrm>
          <a:prstGeom prst="line">
            <a:avLst/>
          </a:prstGeom>
          <a:ln w="19050" cap="flat">
            <a:solidFill>
              <a:srgbClr val="CC9900"/>
            </a:solidFill>
            <a:prstDash val="solid"/>
            <a:headEnd type="none" w="sm" len="sm"/>
            <a:tailEnd type="none" w="sm" len="sm"/>
          </a:ln>
        </p:spPr>
      </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1432251" y="7070706"/>
            <a:ext cx="369611" cy="369611"/>
          </a:xfrm>
          <a:prstGeom prst="rect">
            <a:avLst/>
          </a:prstGeom>
        </p:spPr>
      </p:pic>
      <p:pic>
        <p:nvPicPr>
          <p:cNvPr id="11" name="Picture 1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40507" y="173774"/>
            <a:ext cx="953105" cy="797142"/>
          </a:xfrm>
          <a:prstGeom prst="rect">
            <a:avLst/>
          </a:prstGeom>
        </p:spPr>
      </p:pic>
      <p:pic>
        <p:nvPicPr>
          <p:cNvPr id="12" name="Picture 12"/>
          <p:cNvPicPr>
            <a:picLocks noChangeAspect="1"/>
          </p:cNvPicPr>
          <p:nvPr/>
        </p:nvPicPr>
        <p:blipFill>
          <a:blip r:embed="rId9"/>
          <a:srcRect/>
          <a:stretch>
            <a:fillRect/>
          </a:stretch>
        </p:blipFill>
        <p:spPr>
          <a:xfrm>
            <a:off x="240507" y="9753102"/>
            <a:ext cx="1243796" cy="396328"/>
          </a:xfrm>
          <a:prstGeom prst="rect">
            <a:avLst/>
          </a:prstGeom>
        </p:spPr>
      </p:pic>
      <p:sp>
        <p:nvSpPr>
          <p:cNvPr id="13" name="TextBox 13"/>
          <p:cNvSpPr txBox="1"/>
          <p:nvPr/>
        </p:nvSpPr>
        <p:spPr>
          <a:xfrm>
            <a:off x="8293637" y="1710622"/>
            <a:ext cx="5329139" cy="565785"/>
          </a:xfrm>
          <a:prstGeom prst="rect">
            <a:avLst/>
          </a:prstGeom>
        </p:spPr>
        <p:txBody>
          <a:bodyPr lIns="0" tIns="0" rIns="0" bIns="0" rtlCol="0" anchor="t">
            <a:spAutoFit/>
          </a:bodyPr>
          <a:lstStyle/>
          <a:p>
            <a:pPr>
              <a:lnSpc>
                <a:spcPts val="4079"/>
              </a:lnSpc>
            </a:pPr>
            <a:r>
              <a:rPr lang="en-US" sz="4800" dirty="0">
                <a:solidFill>
                  <a:srgbClr val="CC9900"/>
                </a:solidFill>
                <a:latin typeface="DM Serif Display"/>
              </a:rPr>
              <a:t>SOURCES</a:t>
            </a:r>
          </a:p>
        </p:txBody>
      </p:sp>
      <p:sp>
        <p:nvSpPr>
          <p:cNvPr id="14" name="TextBox 14"/>
          <p:cNvSpPr txBox="1"/>
          <p:nvPr/>
        </p:nvSpPr>
        <p:spPr>
          <a:xfrm>
            <a:off x="7127726" y="2779330"/>
            <a:ext cx="9130827" cy="3980815"/>
          </a:xfrm>
          <a:prstGeom prst="rect">
            <a:avLst/>
          </a:prstGeom>
        </p:spPr>
        <p:txBody>
          <a:bodyPr lIns="0" tIns="0" rIns="0" bIns="0" rtlCol="0" anchor="t">
            <a:spAutoFit/>
          </a:bodyPr>
          <a:lstStyle/>
          <a:p>
            <a:pPr algn="just">
              <a:lnSpc>
                <a:spcPts val="2660"/>
              </a:lnSpc>
            </a:pPr>
            <a:r>
              <a:rPr lang="en-US" sz="1900" dirty="0">
                <a:solidFill>
                  <a:srgbClr val="FFFFFF"/>
                </a:solidFill>
                <a:latin typeface="Garet Book"/>
              </a:rPr>
              <a:t>https://www.eatthis.com/secret-menu-items-revealed</a:t>
            </a:r>
          </a:p>
          <a:p>
            <a:pPr algn="just">
              <a:lnSpc>
                <a:spcPts val="2660"/>
              </a:lnSpc>
            </a:pPr>
            <a:endParaRPr lang="en-US" sz="1900" dirty="0">
              <a:solidFill>
                <a:srgbClr val="FFFFFF"/>
              </a:solidFill>
              <a:latin typeface="Garet Book"/>
            </a:endParaRPr>
          </a:p>
          <a:p>
            <a:pPr algn="just">
              <a:lnSpc>
                <a:spcPts val="2660"/>
              </a:lnSpc>
            </a:pPr>
            <a:r>
              <a:rPr lang="en-US" sz="1900" dirty="0">
                <a:solidFill>
                  <a:srgbClr val="FFFFFF"/>
                </a:solidFill>
                <a:latin typeface="Garet Book"/>
              </a:rPr>
              <a:t>http://hackthemenu.com</a:t>
            </a:r>
          </a:p>
          <a:p>
            <a:pPr algn="just">
              <a:lnSpc>
                <a:spcPts val="2660"/>
              </a:lnSpc>
            </a:pPr>
            <a:endParaRPr lang="en-US" sz="1900" dirty="0">
              <a:solidFill>
                <a:srgbClr val="FFFFFF"/>
              </a:solidFill>
              <a:latin typeface="Garet Book"/>
            </a:endParaRPr>
          </a:p>
          <a:p>
            <a:pPr algn="just">
              <a:lnSpc>
                <a:spcPts val="2660"/>
              </a:lnSpc>
            </a:pPr>
            <a:r>
              <a:rPr lang="en-US" sz="1900" dirty="0">
                <a:solidFill>
                  <a:srgbClr val="FFFFFF"/>
                </a:solidFill>
                <a:latin typeface="Garet Book"/>
              </a:rPr>
              <a:t>https://www.fastfoodmenuprices.com/arbys-secret-menu/</a:t>
            </a:r>
          </a:p>
          <a:p>
            <a:pPr algn="just">
              <a:lnSpc>
                <a:spcPts val="2660"/>
              </a:lnSpc>
            </a:pPr>
            <a:endParaRPr lang="en-US" sz="1900" dirty="0">
              <a:solidFill>
                <a:srgbClr val="FFFFFF"/>
              </a:solidFill>
              <a:latin typeface="Garet Book"/>
            </a:endParaRPr>
          </a:p>
          <a:p>
            <a:pPr algn="just">
              <a:lnSpc>
                <a:spcPts val="2660"/>
              </a:lnSpc>
            </a:pPr>
            <a:r>
              <a:rPr lang="en-US" sz="1900" dirty="0">
                <a:solidFill>
                  <a:srgbClr val="FFFFFF"/>
                </a:solidFill>
                <a:latin typeface="Garet Book"/>
              </a:rPr>
              <a:t>https://www.tasteofhome.com/collection/secret-menu-items-restaurants</a:t>
            </a:r>
          </a:p>
          <a:p>
            <a:pPr algn="just">
              <a:lnSpc>
                <a:spcPts val="2660"/>
              </a:lnSpc>
            </a:pPr>
            <a:endParaRPr lang="en-US" sz="1900" dirty="0">
              <a:solidFill>
                <a:srgbClr val="FFFFFF"/>
              </a:solidFill>
              <a:latin typeface="Garet Book"/>
            </a:endParaRPr>
          </a:p>
          <a:p>
            <a:pPr algn="just">
              <a:lnSpc>
                <a:spcPts val="2660"/>
              </a:lnSpc>
            </a:pPr>
            <a:r>
              <a:rPr lang="en-US" sz="1900" dirty="0">
                <a:solidFill>
                  <a:srgbClr val="FFFFFF"/>
                </a:solidFill>
                <a:latin typeface="Garet Book"/>
              </a:rPr>
              <a:t>https://www.mcdonalds.com/us/en-us/menu-hacks.html</a:t>
            </a:r>
          </a:p>
          <a:p>
            <a:pPr algn="just">
              <a:lnSpc>
                <a:spcPts val="2660"/>
              </a:lnSpc>
            </a:pPr>
            <a:endParaRPr lang="en-US" sz="1900" dirty="0">
              <a:solidFill>
                <a:srgbClr val="FFFFFF"/>
              </a:solidFill>
              <a:latin typeface="Garet Book"/>
            </a:endParaRPr>
          </a:p>
          <a:p>
            <a:pPr algn="just">
              <a:lnSpc>
                <a:spcPts val="2660"/>
              </a:lnSpc>
            </a:pPr>
            <a:r>
              <a:rPr lang="en-US" sz="1900" dirty="0">
                <a:solidFill>
                  <a:srgbClr val="FFFFFF"/>
                </a:solidFill>
                <a:latin typeface="Garet Book"/>
              </a:rPr>
              <a:t>https://spoonuniversity.com/lifestyle/10-taco-bell-secret-menu-items</a:t>
            </a:r>
          </a:p>
        </p:txBody>
      </p:sp>
      <p:sp>
        <p:nvSpPr>
          <p:cNvPr id="15" name="TextBox 15"/>
          <p:cNvSpPr txBox="1"/>
          <p:nvPr/>
        </p:nvSpPr>
        <p:spPr>
          <a:xfrm>
            <a:off x="1028700" y="8083053"/>
            <a:ext cx="3469153" cy="737235"/>
          </a:xfrm>
          <a:prstGeom prst="rect">
            <a:avLst/>
          </a:prstGeom>
        </p:spPr>
        <p:txBody>
          <a:bodyPr lIns="0" tIns="0" rIns="0" bIns="0" rtlCol="0" anchor="t">
            <a:spAutoFit/>
          </a:bodyPr>
          <a:lstStyle/>
          <a:p>
            <a:pPr algn="r">
              <a:lnSpc>
                <a:spcPts val="2940"/>
              </a:lnSpc>
            </a:pPr>
            <a:r>
              <a:rPr lang="en-US" sz="2100" spc="210" dirty="0">
                <a:solidFill>
                  <a:srgbClr val="252525"/>
                </a:solidFill>
                <a:latin typeface="Garet Book"/>
              </a:rPr>
              <a:t>Restaurant Marketing</a:t>
            </a:r>
          </a:p>
        </p:txBody>
      </p:sp>
      <p:sp>
        <p:nvSpPr>
          <p:cNvPr id="16" name="TextBox 16"/>
          <p:cNvSpPr txBox="1"/>
          <p:nvPr/>
        </p:nvSpPr>
        <p:spPr>
          <a:xfrm>
            <a:off x="1733524" y="9856083"/>
            <a:ext cx="5119755" cy="180841"/>
          </a:xfrm>
          <a:prstGeom prst="rect">
            <a:avLst/>
          </a:prstGeom>
        </p:spPr>
        <p:txBody>
          <a:bodyPr lIns="0" tIns="0" rIns="0" bIns="0" rtlCol="0" anchor="t">
            <a:spAutoFit/>
          </a:bodyPr>
          <a:lstStyle/>
          <a:p>
            <a:pPr>
              <a:lnSpc>
                <a:spcPts val="1582"/>
              </a:lnSpc>
            </a:pPr>
            <a:r>
              <a:rPr lang="en-US" sz="1130" spc="113" dirty="0">
                <a:solidFill>
                  <a:srgbClr val="232323"/>
                </a:solidFill>
                <a:latin typeface="Garet Book"/>
              </a:rPr>
              <a:t>www.sportscareerconsulting.com</a:t>
            </a:r>
          </a:p>
        </p:txBody>
      </p:sp>
      <p:sp>
        <p:nvSpPr>
          <p:cNvPr id="17" name="TextBox 17"/>
          <p:cNvSpPr txBox="1"/>
          <p:nvPr/>
        </p:nvSpPr>
        <p:spPr>
          <a:xfrm>
            <a:off x="1484303" y="288074"/>
            <a:ext cx="3403689" cy="740626"/>
          </a:xfrm>
          <a:prstGeom prst="rect">
            <a:avLst/>
          </a:prstGeom>
        </p:spPr>
        <p:txBody>
          <a:bodyPr lIns="0" tIns="0" rIns="0" bIns="0" rtlCol="0" anchor="t">
            <a:spAutoFit/>
          </a:bodyPr>
          <a:lstStyle/>
          <a:p>
            <a:pPr>
              <a:lnSpc>
                <a:spcPts val="2845"/>
              </a:lnSpc>
            </a:pPr>
            <a:r>
              <a:rPr lang="en-US" sz="3347" dirty="0">
                <a:solidFill>
                  <a:srgbClr val="252525"/>
                </a:solidFill>
                <a:latin typeface="DM Serif Display"/>
              </a:rPr>
              <a:t>Cooking Up </a:t>
            </a:r>
          </a:p>
          <a:p>
            <a:pPr>
              <a:lnSpc>
                <a:spcPts val="2845"/>
              </a:lnSpc>
            </a:pPr>
            <a:r>
              <a:rPr lang="en-US" sz="3347" dirty="0">
                <a:solidFill>
                  <a:srgbClr val="252525"/>
                </a:solidFill>
                <a:latin typeface="DM Serif Display"/>
              </a:rPr>
              <a:t>Brand Loyalty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258553" y="470763"/>
            <a:ext cx="1550596" cy="1805644"/>
          </a:xfrm>
          <a:prstGeom prst="rect">
            <a:avLst/>
          </a:prstGeom>
        </p:spPr>
      </p:pic>
      <p:grpSp>
        <p:nvGrpSpPr>
          <p:cNvPr id="3" name="Group 3"/>
          <p:cNvGrpSpPr/>
          <p:nvPr/>
        </p:nvGrpSpPr>
        <p:grpSpPr>
          <a:xfrm rot="-10800000">
            <a:off x="15658653" y="7657653"/>
            <a:ext cx="1827132" cy="1827132"/>
            <a:chOff x="0" y="0"/>
            <a:chExt cx="927100" cy="927100"/>
          </a:xfrm>
        </p:grpSpPr>
        <p:sp>
          <p:nvSpPr>
            <p:cNvPr id="4" name="Freeform 4"/>
            <p:cNvSpPr/>
            <p:nvPr/>
          </p:nvSpPr>
          <p:spPr>
            <a:xfrm>
              <a:off x="0" y="0"/>
              <a:ext cx="927100" cy="927100"/>
            </a:xfrm>
            <a:custGeom>
              <a:avLst/>
              <a:gdLst/>
              <a:ahLst/>
              <a:cxnLst/>
              <a:rect l="l" t="t" r="r" b="b"/>
              <a:pathLst>
                <a:path w="927100" h="927100">
                  <a:moveTo>
                    <a:pt x="763270" y="0"/>
                  </a:moveTo>
                  <a:lnTo>
                    <a:pt x="0" y="0"/>
                  </a:lnTo>
                  <a:lnTo>
                    <a:pt x="0" y="927100"/>
                  </a:lnTo>
                  <a:lnTo>
                    <a:pt x="76200" y="927100"/>
                  </a:lnTo>
                  <a:lnTo>
                    <a:pt x="76200" y="76200"/>
                  </a:lnTo>
                  <a:lnTo>
                    <a:pt x="927100" y="76200"/>
                  </a:lnTo>
                  <a:lnTo>
                    <a:pt x="927100" y="0"/>
                  </a:lnTo>
                  <a:close/>
                </a:path>
              </a:pathLst>
            </a:custGeom>
            <a:solidFill>
              <a:srgbClr val="CC9900"/>
            </a:solidFill>
          </p:spPr>
        </p:sp>
      </p:grpSp>
      <p:grpSp>
        <p:nvGrpSpPr>
          <p:cNvPr id="5" name="Group 5"/>
          <p:cNvGrpSpPr/>
          <p:nvPr/>
        </p:nvGrpSpPr>
        <p:grpSpPr>
          <a:xfrm>
            <a:off x="5039114" y="1373585"/>
            <a:ext cx="11838186" cy="7539830"/>
            <a:chOff x="0" y="0"/>
            <a:chExt cx="4004522" cy="2550510"/>
          </a:xfrm>
        </p:grpSpPr>
        <p:sp>
          <p:nvSpPr>
            <p:cNvPr id="6" name="Freeform 6"/>
            <p:cNvSpPr/>
            <p:nvPr/>
          </p:nvSpPr>
          <p:spPr>
            <a:xfrm>
              <a:off x="0" y="0"/>
              <a:ext cx="4004522" cy="2550510"/>
            </a:xfrm>
            <a:custGeom>
              <a:avLst/>
              <a:gdLst/>
              <a:ahLst/>
              <a:cxnLst/>
              <a:rect l="l" t="t" r="r" b="b"/>
              <a:pathLst>
                <a:path w="4004522" h="2550510">
                  <a:moveTo>
                    <a:pt x="0" y="0"/>
                  </a:moveTo>
                  <a:lnTo>
                    <a:pt x="4004522" y="0"/>
                  </a:lnTo>
                  <a:lnTo>
                    <a:pt x="4004522" y="2550510"/>
                  </a:lnTo>
                  <a:lnTo>
                    <a:pt x="0" y="2550510"/>
                  </a:lnTo>
                  <a:close/>
                </a:path>
              </a:pathLst>
            </a:custGeom>
            <a:solidFill>
              <a:srgbClr val="252525"/>
            </a:solidFill>
          </p:spPr>
        </p:sp>
      </p:grpSp>
      <p:grpSp>
        <p:nvGrpSpPr>
          <p:cNvPr id="7" name="Group 7"/>
          <p:cNvGrpSpPr/>
          <p:nvPr/>
        </p:nvGrpSpPr>
        <p:grpSpPr>
          <a:xfrm>
            <a:off x="0" y="2564629"/>
            <a:ext cx="6563391" cy="5157741"/>
            <a:chOff x="0" y="0"/>
            <a:chExt cx="8751187" cy="6876988"/>
          </a:xfrm>
        </p:grpSpPr>
        <p:pic>
          <p:nvPicPr>
            <p:cNvPr id="8" name="Picture 8"/>
            <p:cNvPicPr>
              <a:picLocks noChangeAspect="1"/>
            </p:cNvPicPr>
            <p:nvPr/>
          </p:nvPicPr>
          <p:blipFill>
            <a:blip r:embed="rId4"/>
            <a:srcRect l="7608" r="7608"/>
            <a:stretch>
              <a:fillRect/>
            </a:stretch>
          </p:blipFill>
          <p:spPr>
            <a:xfrm>
              <a:off x="0" y="0"/>
              <a:ext cx="8751187" cy="6876988"/>
            </a:xfrm>
            <a:prstGeom prst="rect">
              <a:avLst/>
            </a:prstGeom>
          </p:spPr>
        </p:pic>
      </p:grpSp>
      <p:sp>
        <p:nvSpPr>
          <p:cNvPr id="9" name="AutoShape 9"/>
          <p:cNvSpPr/>
          <p:nvPr/>
        </p:nvSpPr>
        <p:spPr>
          <a:xfrm rot="-3142">
            <a:off x="6563398" y="7241538"/>
            <a:ext cx="4868878" cy="0"/>
          </a:xfrm>
          <a:prstGeom prst="line">
            <a:avLst/>
          </a:prstGeom>
          <a:ln w="19050" cap="flat">
            <a:solidFill>
              <a:srgbClr val="CC9900"/>
            </a:solidFill>
            <a:prstDash val="solid"/>
            <a:headEnd type="none" w="sm" len="sm"/>
            <a:tailEnd type="none" w="sm" len="sm"/>
          </a:ln>
        </p:spPr>
      </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1432251" y="7070706"/>
            <a:ext cx="369611" cy="369611"/>
          </a:xfrm>
          <a:prstGeom prst="rect">
            <a:avLst/>
          </a:prstGeom>
        </p:spPr>
      </p:pic>
      <p:sp>
        <p:nvSpPr>
          <p:cNvPr id="11" name="TextBox 11"/>
          <p:cNvSpPr txBox="1"/>
          <p:nvPr/>
        </p:nvSpPr>
        <p:spPr>
          <a:xfrm>
            <a:off x="8495291" y="3008607"/>
            <a:ext cx="5329139" cy="565785"/>
          </a:xfrm>
          <a:prstGeom prst="rect">
            <a:avLst/>
          </a:prstGeom>
        </p:spPr>
        <p:txBody>
          <a:bodyPr lIns="0" tIns="0" rIns="0" bIns="0" rtlCol="0" anchor="t">
            <a:spAutoFit/>
          </a:bodyPr>
          <a:lstStyle/>
          <a:p>
            <a:pPr>
              <a:lnSpc>
                <a:spcPts val="4079"/>
              </a:lnSpc>
            </a:pPr>
            <a:r>
              <a:rPr lang="en-US" sz="4800" dirty="0">
                <a:solidFill>
                  <a:srgbClr val="CC9900"/>
                </a:solidFill>
                <a:latin typeface="DM Serif Display"/>
              </a:rPr>
              <a:t>BRAND LOYALTY</a:t>
            </a:r>
          </a:p>
        </p:txBody>
      </p:sp>
      <p:sp>
        <p:nvSpPr>
          <p:cNvPr id="12" name="TextBox 12"/>
          <p:cNvSpPr txBox="1"/>
          <p:nvPr/>
        </p:nvSpPr>
        <p:spPr>
          <a:xfrm>
            <a:off x="8495291" y="3925253"/>
            <a:ext cx="6495050" cy="1736725"/>
          </a:xfrm>
          <a:prstGeom prst="rect">
            <a:avLst/>
          </a:prstGeom>
        </p:spPr>
        <p:txBody>
          <a:bodyPr lIns="0" tIns="0" rIns="0" bIns="0" rtlCol="0" anchor="t">
            <a:spAutoFit/>
          </a:bodyPr>
          <a:lstStyle/>
          <a:p>
            <a:pPr>
              <a:lnSpc>
                <a:spcPts val="3499"/>
              </a:lnSpc>
            </a:pPr>
            <a:r>
              <a:rPr lang="en-US" sz="2499" dirty="0">
                <a:solidFill>
                  <a:srgbClr val="FFFFFF"/>
                </a:solidFill>
                <a:latin typeface="Garet Book"/>
              </a:rPr>
              <a:t>Brand loyalty describes consumer preferences for a particular brand as compared to competitor products or services. </a:t>
            </a:r>
          </a:p>
        </p:txBody>
      </p:sp>
      <p:sp>
        <p:nvSpPr>
          <p:cNvPr id="13" name="TextBox 13"/>
          <p:cNvSpPr txBox="1"/>
          <p:nvPr/>
        </p:nvSpPr>
        <p:spPr>
          <a:xfrm>
            <a:off x="1028700" y="8083053"/>
            <a:ext cx="3469153" cy="737235"/>
          </a:xfrm>
          <a:prstGeom prst="rect">
            <a:avLst/>
          </a:prstGeom>
        </p:spPr>
        <p:txBody>
          <a:bodyPr lIns="0" tIns="0" rIns="0" bIns="0" rtlCol="0" anchor="t">
            <a:spAutoFit/>
          </a:bodyPr>
          <a:lstStyle/>
          <a:p>
            <a:pPr algn="r">
              <a:lnSpc>
                <a:spcPts val="2940"/>
              </a:lnSpc>
            </a:pPr>
            <a:r>
              <a:rPr lang="en-US" sz="2100" spc="210" dirty="0">
                <a:solidFill>
                  <a:srgbClr val="252525"/>
                </a:solidFill>
                <a:latin typeface="Garet Book"/>
              </a:rPr>
              <a:t>Restaurant Marketing</a:t>
            </a:r>
          </a:p>
        </p:txBody>
      </p:sp>
      <p:pic>
        <p:nvPicPr>
          <p:cNvPr id="14" name="Picture 14"/>
          <p:cNvPicPr>
            <a:picLocks noChangeAspect="1"/>
          </p:cNvPicPr>
          <p:nvPr/>
        </p:nvPicPr>
        <p:blipFill>
          <a:blip r:embed="rId7"/>
          <a:srcRect/>
          <a:stretch>
            <a:fillRect/>
          </a:stretch>
        </p:blipFill>
        <p:spPr>
          <a:xfrm>
            <a:off x="240507" y="9753036"/>
            <a:ext cx="1243796" cy="396460"/>
          </a:xfrm>
          <a:prstGeom prst="rect">
            <a:avLst/>
          </a:prstGeom>
        </p:spPr>
      </p:pic>
      <p:sp>
        <p:nvSpPr>
          <p:cNvPr id="15" name="TextBox 15"/>
          <p:cNvSpPr txBox="1"/>
          <p:nvPr/>
        </p:nvSpPr>
        <p:spPr>
          <a:xfrm>
            <a:off x="1733524" y="9856083"/>
            <a:ext cx="5119755" cy="180841"/>
          </a:xfrm>
          <a:prstGeom prst="rect">
            <a:avLst/>
          </a:prstGeom>
        </p:spPr>
        <p:txBody>
          <a:bodyPr lIns="0" tIns="0" rIns="0" bIns="0" rtlCol="0" anchor="t">
            <a:spAutoFit/>
          </a:bodyPr>
          <a:lstStyle/>
          <a:p>
            <a:pPr>
              <a:lnSpc>
                <a:spcPts val="1582"/>
              </a:lnSpc>
            </a:pPr>
            <a:r>
              <a:rPr lang="en-US" sz="1130" spc="113" dirty="0">
                <a:solidFill>
                  <a:srgbClr val="232323"/>
                </a:solidFill>
                <a:latin typeface="Garet Book"/>
              </a:rPr>
              <a:t>www.sportscareerconsulting.com</a:t>
            </a:r>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240507" y="173774"/>
            <a:ext cx="953105" cy="797142"/>
          </a:xfrm>
          <a:prstGeom prst="rect">
            <a:avLst/>
          </a:prstGeom>
        </p:spPr>
      </p:pic>
      <p:sp>
        <p:nvSpPr>
          <p:cNvPr id="17" name="TextBox 17"/>
          <p:cNvSpPr txBox="1"/>
          <p:nvPr/>
        </p:nvSpPr>
        <p:spPr>
          <a:xfrm>
            <a:off x="1484303" y="288074"/>
            <a:ext cx="3403689" cy="740626"/>
          </a:xfrm>
          <a:prstGeom prst="rect">
            <a:avLst/>
          </a:prstGeom>
        </p:spPr>
        <p:txBody>
          <a:bodyPr lIns="0" tIns="0" rIns="0" bIns="0" rtlCol="0" anchor="t">
            <a:spAutoFit/>
          </a:bodyPr>
          <a:lstStyle/>
          <a:p>
            <a:pPr>
              <a:lnSpc>
                <a:spcPts val="2845"/>
              </a:lnSpc>
            </a:pPr>
            <a:r>
              <a:rPr lang="en-US" sz="3347" dirty="0">
                <a:solidFill>
                  <a:srgbClr val="252525"/>
                </a:solidFill>
                <a:latin typeface="DM Serif Display"/>
              </a:rPr>
              <a:t>Cooking Up </a:t>
            </a:r>
          </a:p>
          <a:p>
            <a:pPr>
              <a:lnSpc>
                <a:spcPts val="2845"/>
              </a:lnSpc>
            </a:pPr>
            <a:r>
              <a:rPr lang="en-US" sz="3347" dirty="0">
                <a:solidFill>
                  <a:srgbClr val="252525"/>
                </a:solidFill>
                <a:latin typeface="DM Serif Display"/>
              </a:rPr>
              <a:t>Brand Loyalty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258553" y="470763"/>
            <a:ext cx="1550596" cy="1805644"/>
          </a:xfrm>
          <a:prstGeom prst="rect">
            <a:avLst/>
          </a:prstGeom>
        </p:spPr>
      </p:pic>
      <p:grpSp>
        <p:nvGrpSpPr>
          <p:cNvPr id="3" name="Group 3"/>
          <p:cNvGrpSpPr/>
          <p:nvPr/>
        </p:nvGrpSpPr>
        <p:grpSpPr>
          <a:xfrm rot="-10800000">
            <a:off x="15658653" y="7657653"/>
            <a:ext cx="1827132" cy="1827132"/>
            <a:chOff x="0" y="0"/>
            <a:chExt cx="927100" cy="927100"/>
          </a:xfrm>
        </p:grpSpPr>
        <p:sp>
          <p:nvSpPr>
            <p:cNvPr id="4" name="Freeform 4"/>
            <p:cNvSpPr/>
            <p:nvPr/>
          </p:nvSpPr>
          <p:spPr>
            <a:xfrm>
              <a:off x="0" y="0"/>
              <a:ext cx="927100" cy="927100"/>
            </a:xfrm>
            <a:custGeom>
              <a:avLst/>
              <a:gdLst/>
              <a:ahLst/>
              <a:cxnLst/>
              <a:rect l="l" t="t" r="r" b="b"/>
              <a:pathLst>
                <a:path w="927100" h="927100">
                  <a:moveTo>
                    <a:pt x="763270" y="0"/>
                  </a:moveTo>
                  <a:lnTo>
                    <a:pt x="0" y="0"/>
                  </a:lnTo>
                  <a:lnTo>
                    <a:pt x="0" y="927100"/>
                  </a:lnTo>
                  <a:lnTo>
                    <a:pt x="76200" y="927100"/>
                  </a:lnTo>
                  <a:lnTo>
                    <a:pt x="76200" y="76200"/>
                  </a:lnTo>
                  <a:lnTo>
                    <a:pt x="927100" y="76200"/>
                  </a:lnTo>
                  <a:lnTo>
                    <a:pt x="927100" y="0"/>
                  </a:lnTo>
                  <a:close/>
                </a:path>
              </a:pathLst>
            </a:custGeom>
            <a:solidFill>
              <a:srgbClr val="CC9900"/>
            </a:solidFill>
          </p:spPr>
        </p:sp>
      </p:grpSp>
      <p:grpSp>
        <p:nvGrpSpPr>
          <p:cNvPr id="5" name="Group 5"/>
          <p:cNvGrpSpPr/>
          <p:nvPr/>
        </p:nvGrpSpPr>
        <p:grpSpPr>
          <a:xfrm>
            <a:off x="5039114" y="1373585"/>
            <a:ext cx="11838186" cy="7539830"/>
            <a:chOff x="0" y="0"/>
            <a:chExt cx="4004522" cy="2550510"/>
          </a:xfrm>
        </p:grpSpPr>
        <p:sp>
          <p:nvSpPr>
            <p:cNvPr id="6" name="Freeform 6"/>
            <p:cNvSpPr/>
            <p:nvPr/>
          </p:nvSpPr>
          <p:spPr>
            <a:xfrm>
              <a:off x="0" y="0"/>
              <a:ext cx="4004522" cy="2550510"/>
            </a:xfrm>
            <a:custGeom>
              <a:avLst/>
              <a:gdLst/>
              <a:ahLst/>
              <a:cxnLst/>
              <a:rect l="l" t="t" r="r" b="b"/>
              <a:pathLst>
                <a:path w="4004522" h="2550510">
                  <a:moveTo>
                    <a:pt x="0" y="0"/>
                  </a:moveTo>
                  <a:lnTo>
                    <a:pt x="4004522" y="0"/>
                  </a:lnTo>
                  <a:lnTo>
                    <a:pt x="4004522" y="2550510"/>
                  </a:lnTo>
                  <a:lnTo>
                    <a:pt x="0" y="2550510"/>
                  </a:lnTo>
                  <a:close/>
                </a:path>
              </a:pathLst>
            </a:custGeom>
            <a:solidFill>
              <a:srgbClr val="252525"/>
            </a:solidFill>
          </p:spPr>
        </p:sp>
      </p:grpSp>
      <p:grpSp>
        <p:nvGrpSpPr>
          <p:cNvPr id="7" name="Group 7"/>
          <p:cNvGrpSpPr/>
          <p:nvPr/>
        </p:nvGrpSpPr>
        <p:grpSpPr>
          <a:xfrm>
            <a:off x="0" y="2564629"/>
            <a:ext cx="6563391" cy="5157741"/>
            <a:chOff x="0" y="0"/>
            <a:chExt cx="8751187" cy="6876988"/>
          </a:xfrm>
        </p:grpSpPr>
        <p:pic>
          <p:nvPicPr>
            <p:cNvPr id="8" name="Picture 8"/>
            <p:cNvPicPr>
              <a:picLocks noChangeAspect="1"/>
            </p:cNvPicPr>
            <p:nvPr/>
          </p:nvPicPr>
          <p:blipFill>
            <a:blip r:embed="rId4"/>
            <a:srcRect l="7608" r="7608"/>
            <a:stretch>
              <a:fillRect/>
            </a:stretch>
          </p:blipFill>
          <p:spPr>
            <a:xfrm>
              <a:off x="0" y="0"/>
              <a:ext cx="8751187" cy="6876988"/>
            </a:xfrm>
            <a:prstGeom prst="rect">
              <a:avLst/>
            </a:prstGeom>
          </p:spPr>
        </p:pic>
      </p:grpSp>
      <p:sp>
        <p:nvSpPr>
          <p:cNvPr id="9" name="AutoShape 9"/>
          <p:cNvSpPr/>
          <p:nvPr/>
        </p:nvSpPr>
        <p:spPr>
          <a:xfrm rot="-3142">
            <a:off x="6563398" y="7241538"/>
            <a:ext cx="4868878" cy="0"/>
          </a:xfrm>
          <a:prstGeom prst="line">
            <a:avLst/>
          </a:prstGeom>
          <a:ln w="19050" cap="flat">
            <a:solidFill>
              <a:srgbClr val="CC9900"/>
            </a:solidFill>
            <a:prstDash val="solid"/>
            <a:headEnd type="none" w="sm" len="sm"/>
            <a:tailEnd type="none" w="sm" len="sm"/>
          </a:ln>
        </p:spPr>
      </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1432251" y="7070706"/>
            <a:ext cx="369611" cy="369611"/>
          </a:xfrm>
          <a:prstGeom prst="rect">
            <a:avLst/>
          </a:prstGeom>
        </p:spPr>
      </p:pic>
      <p:sp>
        <p:nvSpPr>
          <p:cNvPr id="11" name="TextBox 11"/>
          <p:cNvSpPr txBox="1"/>
          <p:nvPr/>
        </p:nvSpPr>
        <p:spPr>
          <a:xfrm>
            <a:off x="8495291" y="3008607"/>
            <a:ext cx="7480668" cy="565785"/>
          </a:xfrm>
          <a:prstGeom prst="rect">
            <a:avLst/>
          </a:prstGeom>
        </p:spPr>
        <p:txBody>
          <a:bodyPr lIns="0" tIns="0" rIns="0" bIns="0" rtlCol="0" anchor="t">
            <a:spAutoFit/>
          </a:bodyPr>
          <a:lstStyle/>
          <a:p>
            <a:pPr>
              <a:lnSpc>
                <a:spcPts val="4079"/>
              </a:lnSpc>
            </a:pPr>
            <a:r>
              <a:rPr lang="en-US" sz="4800" dirty="0">
                <a:solidFill>
                  <a:srgbClr val="CC9900"/>
                </a:solidFill>
                <a:latin typeface="DM Serif Display"/>
              </a:rPr>
              <a:t>CUSTOMER CONNECTION</a:t>
            </a:r>
          </a:p>
        </p:txBody>
      </p:sp>
      <p:sp>
        <p:nvSpPr>
          <p:cNvPr id="12" name="TextBox 12"/>
          <p:cNvSpPr txBox="1"/>
          <p:nvPr/>
        </p:nvSpPr>
        <p:spPr>
          <a:xfrm>
            <a:off x="8495291" y="3925253"/>
            <a:ext cx="7296984" cy="2989580"/>
          </a:xfrm>
          <a:prstGeom prst="rect">
            <a:avLst/>
          </a:prstGeom>
        </p:spPr>
        <p:txBody>
          <a:bodyPr lIns="0" tIns="0" rIns="0" bIns="0" rtlCol="0" anchor="t">
            <a:spAutoFit/>
          </a:bodyPr>
          <a:lstStyle/>
          <a:p>
            <a:pPr>
              <a:lnSpc>
                <a:spcPts val="3499"/>
              </a:lnSpc>
            </a:pPr>
            <a:r>
              <a:rPr lang="en-US" sz="2499" dirty="0">
                <a:solidFill>
                  <a:srgbClr val="FFFFFF"/>
                </a:solidFill>
                <a:latin typeface="Garet Book"/>
              </a:rPr>
              <a:t>Brands that manage to build a connection with their customers typically enjoy higher levels of loyalty.  One popular strategy in the restaurant industry for creating a customer  connection is to introduce “secret” or “hidden” menu items.</a:t>
            </a:r>
          </a:p>
          <a:p>
            <a:pPr algn="just">
              <a:lnSpc>
                <a:spcPts val="2940"/>
              </a:lnSpc>
            </a:pPr>
            <a:endParaRPr lang="en-US" sz="2499" dirty="0">
              <a:solidFill>
                <a:srgbClr val="FFFFFF"/>
              </a:solidFill>
              <a:latin typeface="Garet Book"/>
            </a:endParaRPr>
          </a:p>
        </p:txBody>
      </p:sp>
      <p:sp>
        <p:nvSpPr>
          <p:cNvPr id="13" name="TextBox 13"/>
          <p:cNvSpPr txBox="1"/>
          <p:nvPr/>
        </p:nvSpPr>
        <p:spPr>
          <a:xfrm>
            <a:off x="1028700" y="8083053"/>
            <a:ext cx="3469153" cy="737235"/>
          </a:xfrm>
          <a:prstGeom prst="rect">
            <a:avLst/>
          </a:prstGeom>
        </p:spPr>
        <p:txBody>
          <a:bodyPr lIns="0" tIns="0" rIns="0" bIns="0" rtlCol="0" anchor="t">
            <a:spAutoFit/>
          </a:bodyPr>
          <a:lstStyle/>
          <a:p>
            <a:pPr algn="r">
              <a:lnSpc>
                <a:spcPts val="2940"/>
              </a:lnSpc>
            </a:pPr>
            <a:r>
              <a:rPr lang="en-US" sz="2100" spc="210" dirty="0">
                <a:solidFill>
                  <a:srgbClr val="252525"/>
                </a:solidFill>
                <a:latin typeface="Garet Book"/>
              </a:rPr>
              <a:t>Restaurant Marketing</a:t>
            </a:r>
          </a:p>
        </p:txBody>
      </p:sp>
      <p:pic>
        <p:nvPicPr>
          <p:cNvPr id="14" name="Picture 14"/>
          <p:cNvPicPr>
            <a:picLocks noChangeAspect="1"/>
          </p:cNvPicPr>
          <p:nvPr/>
        </p:nvPicPr>
        <p:blipFill>
          <a:blip r:embed="rId7"/>
          <a:srcRect/>
          <a:stretch>
            <a:fillRect/>
          </a:stretch>
        </p:blipFill>
        <p:spPr>
          <a:xfrm>
            <a:off x="240507" y="9753036"/>
            <a:ext cx="1243796" cy="396460"/>
          </a:xfrm>
          <a:prstGeom prst="rect">
            <a:avLst/>
          </a:prstGeom>
        </p:spPr>
      </p:pic>
      <p:sp>
        <p:nvSpPr>
          <p:cNvPr id="15" name="TextBox 15"/>
          <p:cNvSpPr txBox="1"/>
          <p:nvPr/>
        </p:nvSpPr>
        <p:spPr>
          <a:xfrm>
            <a:off x="1733524" y="9856083"/>
            <a:ext cx="5119755" cy="180841"/>
          </a:xfrm>
          <a:prstGeom prst="rect">
            <a:avLst/>
          </a:prstGeom>
        </p:spPr>
        <p:txBody>
          <a:bodyPr lIns="0" tIns="0" rIns="0" bIns="0" rtlCol="0" anchor="t">
            <a:spAutoFit/>
          </a:bodyPr>
          <a:lstStyle/>
          <a:p>
            <a:pPr>
              <a:lnSpc>
                <a:spcPts val="1582"/>
              </a:lnSpc>
            </a:pPr>
            <a:r>
              <a:rPr lang="en-US" sz="1130" spc="113" dirty="0">
                <a:solidFill>
                  <a:srgbClr val="232323"/>
                </a:solidFill>
                <a:latin typeface="Garet Book"/>
              </a:rPr>
              <a:t>www.sportscareerconsulting.com</a:t>
            </a:r>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240507" y="173774"/>
            <a:ext cx="953105" cy="797142"/>
          </a:xfrm>
          <a:prstGeom prst="rect">
            <a:avLst/>
          </a:prstGeom>
        </p:spPr>
      </p:pic>
      <p:sp>
        <p:nvSpPr>
          <p:cNvPr id="17" name="TextBox 17"/>
          <p:cNvSpPr txBox="1"/>
          <p:nvPr/>
        </p:nvSpPr>
        <p:spPr>
          <a:xfrm>
            <a:off x="1484303" y="288074"/>
            <a:ext cx="3403689" cy="740626"/>
          </a:xfrm>
          <a:prstGeom prst="rect">
            <a:avLst/>
          </a:prstGeom>
        </p:spPr>
        <p:txBody>
          <a:bodyPr lIns="0" tIns="0" rIns="0" bIns="0" rtlCol="0" anchor="t">
            <a:spAutoFit/>
          </a:bodyPr>
          <a:lstStyle/>
          <a:p>
            <a:pPr>
              <a:lnSpc>
                <a:spcPts val="2845"/>
              </a:lnSpc>
            </a:pPr>
            <a:r>
              <a:rPr lang="en-US" sz="3347" dirty="0">
                <a:solidFill>
                  <a:srgbClr val="252525"/>
                </a:solidFill>
                <a:latin typeface="DM Serif Display"/>
              </a:rPr>
              <a:t>Cooking Up </a:t>
            </a:r>
          </a:p>
          <a:p>
            <a:pPr>
              <a:lnSpc>
                <a:spcPts val="2845"/>
              </a:lnSpc>
            </a:pPr>
            <a:r>
              <a:rPr lang="en-US" sz="3347" dirty="0">
                <a:solidFill>
                  <a:srgbClr val="252525"/>
                </a:solidFill>
                <a:latin typeface="DM Serif Display"/>
              </a:rPr>
              <a:t>Brand Loyalty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258553" y="470763"/>
            <a:ext cx="1550596" cy="1805644"/>
          </a:xfrm>
          <a:prstGeom prst="rect">
            <a:avLst/>
          </a:prstGeom>
        </p:spPr>
      </p:pic>
      <p:grpSp>
        <p:nvGrpSpPr>
          <p:cNvPr id="3" name="Group 3"/>
          <p:cNvGrpSpPr/>
          <p:nvPr/>
        </p:nvGrpSpPr>
        <p:grpSpPr>
          <a:xfrm rot="-10800000">
            <a:off x="15658653" y="7657653"/>
            <a:ext cx="1827132" cy="1827132"/>
            <a:chOff x="0" y="0"/>
            <a:chExt cx="927100" cy="927100"/>
          </a:xfrm>
        </p:grpSpPr>
        <p:sp>
          <p:nvSpPr>
            <p:cNvPr id="4" name="Freeform 4"/>
            <p:cNvSpPr/>
            <p:nvPr/>
          </p:nvSpPr>
          <p:spPr>
            <a:xfrm>
              <a:off x="0" y="0"/>
              <a:ext cx="927100" cy="927100"/>
            </a:xfrm>
            <a:custGeom>
              <a:avLst/>
              <a:gdLst/>
              <a:ahLst/>
              <a:cxnLst/>
              <a:rect l="l" t="t" r="r" b="b"/>
              <a:pathLst>
                <a:path w="927100" h="927100">
                  <a:moveTo>
                    <a:pt x="763270" y="0"/>
                  </a:moveTo>
                  <a:lnTo>
                    <a:pt x="0" y="0"/>
                  </a:lnTo>
                  <a:lnTo>
                    <a:pt x="0" y="927100"/>
                  </a:lnTo>
                  <a:lnTo>
                    <a:pt x="76200" y="927100"/>
                  </a:lnTo>
                  <a:lnTo>
                    <a:pt x="76200" y="76200"/>
                  </a:lnTo>
                  <a:lnTo>
                    <a:pt x="927100" y="76200"/>
                  </a:lnTo>
                  <a:lnTo>
                    <a:pt x="927100" y="0"/>
                  </a:lnTo>
                  <a:close/>
                </a:path>
              </a:pathLst>
            </a:custGeom>
            <a:solidFill>
              <a:srgbClr val="CC9900"/>
            </a:solidFill>
          </p:spPr>
        </p:sp>
      </p:grpSp>
      <p:grpSp>
        <p:nvGrpSpPr>
          <p:cNvPr id="5" name="Group 5"/>
          <p:cNvGrpSpPr/>
          <p:nvPr/>
        </p:nvGrpSpPr>
        <p:grpSpPr>
          <a:xfrm>
            <a:off x="5039114" y="1373585"/>
            <a:ext cx="11838186" cy="7539830"/>
            <a:chOff x="0" y="0"/>
            <a:chExt cx="4004522" cy="2550510"/>
          </a:xfrm>
        </p:grpSpPr>
        <p:sp>
          <p:nvSpPr>
            <p:cNvPr id="6" name="Freeform 6"/>
            <p:cNvSpPr/>
            <p:nvPr/>
          </p:nvSpPr>
          <p:spPr>
            <a:xfrm>
              <a:off x="0" y="0"/>
              <a:ext cx="4004522" cy="2550510"/>
            </a:xfrm>
            <a:custGeom>
              <a:avLst/>
              <a:gdLst/>
              <a:ahLst/>
              <a:cxnLst/>
              <a:rect l="l" t="t" r="r" b="b"/>
              <a:pathLst>
                <a:path w="4004522" h="2550510">
                  <a:moveTo>
                    <a:pt x="0" y="0"/>
                  </a:moveTo>
                  <a:lnTo>
                    <a:pt x="4004522" y="0"/>
                  </a:lnTo>
                  <a:lnTo>
                    <a:pt x="4004522" y="2550510"/>
                  </a:lnTo>
                  <a:lnTo>
                    <a:pt x="0" y="2550510"/>
                  </a:lnTo>
                  <a:close/>
                </a:path>
              </a:pathLst>
            </a:custGeom>
            <a:solidFill>
              <a:srgbClr val="252525"/>
            </a:solidFill>
          </p:spPr>
        </p:sp>
      </p:grpSp>
      <p:grpSp>
        <p:nvGrpSpPr>
          <p:cNvPr id="7" name="Group 7"/>
          <p:cNvGrpSpPr/>
          <p:nvPr/>
        </p:nvGrpSpPr>
        <p:grpSpPr>
          <a:xfrm>
            <a:off x="0" y="2564629"/>
            <a:ext cx="6563391" cy="5157741"/>
            <a:chOff x="0" y="0"/>
            <a:chExt cx="8751187" cy="6876988"/>
          </a:xfrm>
        </p:grpSpPr>
        <p:pic>
          <p:nvPicPr>
            <p:cNvPr id="8" name="Picture 8"/>
            <p:cNvPicPr>
              <a:picLocks noChangeAspect="1"/>
            </p:cNvPicPr>
            <p:nvPr/>
          </p:nvPicPr>
          <p:blipFill>
            <a:blip r:embed="rId4"/>
            <a:srcRect l="2280" r="2280"/>
            <a:stretch>
              <a:fillRect/>
            </a:stretch>
          </p:blipFill>
          <p:spPr>
            <a:xfrm>
              <a:off x="0" y="0"/>
              <a:ext cx="8751187" cy="6876988"/>
            </a:xfrm>
            <a:prstGeom prst="rect">
              <a:avLst/>
            </a:prstGeom>
          </p:spPr>
        </p:pic>
      </p:grpSp>
      <p:sp>
        <p:nvSpPr>
          <p:cNvPr id="9" name="AutoShape 9"/>
          <p:cNvSpPr/>
          <p:nvPr/>
        </p:nvSpPr>
        <p:spPr>
          <a:xfrm rot="-3142">
            <a:off x="6563398" y="7241538"/>
            <a:ext cx="4868878" cy="0"/>
          </a:xfrm>
          <a:prstGeom prst="line">
            <a:avLst/>
          </a:prstGeom>
          <a:ln w="19050" cap="flat">
            <a:solidFill>
              <a:srgbClr val="CC9900"/>
            </a:solidFill>
            <a:prstDash val="solid"/>
            <a:headEnd type="none" w="sm" len="sm"/>
            <a:tailEnd type="none" w="sm" len="sm"/>
          </a:ln>
        </p:spPr>
      </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1432251" y="7070706"/>
            <a:ext cx="369611" cy="369611"/>
          </a:xfrm>
          <a:prstGeom prst="rect">
            <a:avLst/>
          </a:prstGeom>
        </p:spPr>
      </p:pic>
      <p:sp>
        <p:nvSpPr>
          <p:cNvPr id="11" name="TextBox 11"/>
          <p:cNvSpPr txBox="1"/>
          <p:nvPr/>
        </p:nvSpPr>
        <p:spPr>
          <a:xfrm>
            <a:off x="8495291" y="3008607"/>
            <a:ext cx="5329139" cy="565785"/>
          </a:xfrm>
          <a:prstGeom prst="rect">
            <a:avLst/>
          </a:prstGeom>
        </p:spPr>
        <p:txBody>
          <a:bodyPr lIns="0" tIns="0" rIns="0" bIns="0" rtlCol="0" anchor="t">
            <a:spAutoFit/>
          </a:bodyPr>
          <a:lstStyle/>
          <a:p>
            <a:pPr>
              <a:lnSpc>
                <a:spcPts val="4079"/>
              </a:lnSpc>
            </a:pPr>
            <a:r>
              <a:rPr lang="en-US" sz="4800" dirty="0">
                <a:solidFill>
                  <a:srgbClr val="CC9900"/>
                </a:solidFill>
                <a:latin typeface="DM Serif Display"/>
              </a:rPr>
              <a:t>McDONALD'S</a:t>
            </a:r>
          </a:p>
        </p:txBody>
      </p:sp>
      <p:sp>
        <p:nvSpPr>
          <p:cNvPr id="12" name="TextBox 12"/>
          <p:cNvSpPr txBox="1"/>
          <p:nvPr/>
        </p:nvSpPr>
        <p:spPr>
          <a:xfrm>
            <a:off x="8495291" y="4251325"/>
            <a:ext cx="6495050" cy="1736725"/>
          </a:xfrm>
          <a:prstGeom prst="rect">
            <a:avLst/>
          </a:prstGeom>
        </p:spPr>
        <p:txBody>
          <a:bodyPr lIns="0" tIns="0" rIns="0" bIns="0" rtlCol="0" anchor="t">
            <a:spAutoFit/>
          </a:bodyPr>
          <a:lstStyle/>
          <a:p>
            <a:pPr>
              <a:lnSpc>
                <a:spcPts val="3499"/>
              </a:lnSpc>
            </a:pPr>
            <a:r>
              <a:rPr lang="en-US" sz="2499" dirty="0">
                <a:solidFill>
                  <a:srgbClr val="FFFFFF"/>
                </a:solidFill>
                <a:latin typeface="Garet Book"/>
              </a:rPr>
              <a:t>In 2022, McDonald's launched a promotion in which several of its secret menu items, or "hacks" were added to the restaurant's actual menu. </a:t>
            </a:r>
          </a:p>
        </p:txBody>
      </p:sp>
      <p:sp>
        <p:nvSpPr>
          <p:cNvPr id="13" name="TextBox 13"/>
          <p:cNvSpPr txBox="1"/>
          <p:nvPr/>
        </p:nvSpPr>
        <p:spPr>
          <a:xfrm>
            <a:off x="1028700" y="8083053"/>
            <a:ext cx="3469153" cy="737235"/>
          </a:xfrm>
          <a:prstGeom prst="rect">
            <a:avLst/>
          </a:prstGeom>
        </p:spPr>
        <p:txBody>
          <a:bodyPr lIns="0" tIns="0" rIns="0" bIns="0" rtlCol="0" anchor="t">
            <a:spAutoFit/>
          </a:bodyPr>
          <a:lstStyle/>
          <a:p>
            <a:pPr algn="r">
              <a:lnSpc>
                <a:spcPts val="2940"/>
              </a:lnSpc>
            </a:pPr>
            <a:r>
              <a:rPr lang="en-US" sz="2100" spc="210" dirty="0">
                <a:solidFill>
                  <a:srgbClr val="252525"/>
                </a:solidFill>
                <a:latin typeface="Garet Book"/>
              </a:rPr>
              <a:t>Restaurant Marketing</a:t>
            </a:r>
          </a:p>
        </p:txBody>
      </p:sp>
      <p:pic>
        <p:nvPicPr>
          <p:cNvPr id="14" name="Picture 14"/>
          <p:cNvPicPr>
            <a:picLocks noChangeAspect="1"/>
          </p:cNvPicPr>
          <p:nvPr/>
        </p:nvPicPr>
        <p:blipFill>
          <a:blip r:embed="rId7"/>
          <a:srcRect/>
          <a:stretch>
            <a:fillRect/>
          </a:stretch>
        </p:blipFill>
        <p:spPr>
          <a:xfrm>
            <a:off x="240507" y="9753036"/>
            <a:ext cx="1243796" cy="396460"/>
          </a:xfrm>
          <a:prstGeom prst="rect">
            <a:avLst/>
          </a:prstGeom>
        </p:spPr>
      </p:pic>
      <p:sp>
        <p:nvSpPr>
          <p:cNvPr id="15" name="TextBox 15"/>
          <p:cNvSpPr txBox="1"/>
          <p:nvPr/>
        </p:nvSpPr>
        <p:spPr>
          <a:xfrm>
            <a:off x="1733524" y="9856083"/>
            <a:ext cx="5119755" cy="180841"/>
          </a:xfrm>
          <a:prstGeom prst="rect">
            <a:avLst/>
          </a:prstGeom>
        </p:spPr>
        <p:txBody>
          <a:bodyPr lIns="0" tIns="0" rIns="0" bIns="0" rtlCol="0" anchor="t">
            <a:spAutoFit/>
          </a:bodyPr>
          <a:lstStyle/>
          <a:p>
            <a:pPr>
              <a:lnSpc>
                <a:spcPts val="1582"/>
              </a:lnSpc>
            </a:pPr>
            <a:r>
              <a:rPr lang="en-US" sz="1130" spc="113" dirty="0">
                <a:solidFill>
                  <a:srgbClr val="232323"/>
                </a:solidFill>
                <a:latin typeface="Garet Book"/>
              </a:rPr>
              <a:t>www.sportscareerconsulting.com</a:t>
            </a:r>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240507" y="173774"/>
            <a:ext cx="953105" cy="797142"/>
          </a:xfrm>
          <a:prstGeom prst="rect">
            <a:avLst/>
          </a:prstGeom>
        </p:spPr>
      </p:pic>
      <p:sp>
        <p:nvSpPr>
          <p:cNvPr id="17" name="TextBox 17"/>
          <p:cNvSpPr txBox="1"/>
          <p:nvPr/>
        </p:nvSpPr>
        <p:spPr>
          <a:xfrm>
            <a:off x="1484303" y="288074"/>
            <a:ext cx="3403689" cy="740626"/>
          </a:xfrm>
          <a:prstGeom prst="rect">
            <a:avLst/>
          </a:prstGeom>
        </p:spPr>
        <p:txBody>
          <a:bodyPr lIns="0" tIns="0" rIns="0" bIns="0" rtlCol="0" anchor="t">
            <a:spAutoFit/>
          </a:bodyPr>
          <a:lstStyle/>
          <a:p>
            <a:pPr>
              <a:lnSpc>
                <a:spcPts val="2845"/>
              </a:lnSpc>
            </a:pPr>
            <a:r>
              <a:rPr lang="en-US" sz="3347" dirty="0">
                <a:solidFill>
                  <a:srgbClr val="252525"/>
                </a:solidFill>
                <a:latin typeface="DM Serif Display"/>
              </a:rPr>
              <a:t>Cooking Up </a:t>
            </a:r>
          </a:p>
          <a:p>
            <a:pPr>
              <a:lnSpc>
                <a:spcPts val="2845"/>
              </a:lnSpc>
            </a:pPr>
            <a:r>
              <a:rPr lang="en-US" sz="3347" dirty="0">
                <a:solidFill>
                  <a:srgbClr val="252525"/>
                </a:solidFill>
                <a:latin typeface="DM Serif Display"/>
              </a:rPr>
              <a:t>Brand Loyalty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40507" y="215144"/>
            <a:ext cx="504604" cy="422033"/>
          </a:xfrm>
          <a:prstGeom prst="rect">
            <a:avLst/>
          </a:prstGeom>
        </p:spPr>
      </p:pic>
      <p:grpSp>
        <p:nvGrpSpPr>
          <p:cNvPr id="3" name="Group 3"/>
          <p:cNvGrpSpPr/>
          <p:nvPr/>
        </p:nvGrpSpPr>
        <p:grpSpPr>
          <a:xfrm>
            <a:off x="0" y="5592076"/>
            <a:ext cx="6602870" cy="3508180"/>
            <a:chOff x="0" y="0"/>
            <a:chExt cx="8664201" cy="4603388"/>
          </a:xfrm>
        </p:grpSpPr>
        <p:sp>
          <p:nvSpPr>
            <p:cNvPr id="4" name="Freeform 4"/>
            <p:cNvSpPr/>
            <p:nvPr/>
          </p:nvSpPr>
          <p:spPr>
            <a:xfrm>
              <a:off x="0" y="0"/>
              <a:ext cx="8664201" cy="4603388"/>
            </a:xfrm>
            <a:custGeom>
              <a:avLst/>
              <a:gdLst/>
              <a:ahLst/>
              <a:cxnLst/>
              <a:rect l="l" t="t" r="r" b="b"/>
              <a:pathLst>
                <a:path w="8664201" h="4603388">
                  <a:moveTo>
                    <a:pt x="0" y="0"/>
                  </a:moveTo>
                  <a:lnTo>
                    <a:pt x="8664201" y="0"/>
                  </a:lnTo>
                  <a:lnTo>
                    <a:pt x="8664201" y="4603388"/>
                  </a:lnTo>
                  <a:lnTo>
                    <a:pt x="0" y="4603388"/>
                  </a:lnTo>
                  <a:close/>
                </a:path>
              </a:pathLst>
            </a:custGeom>
            <a:solidFill>
              <a:srgbClr val="252525"/>
            </a:solidFill>
          </p:spPr>
        </p:sp>
      </p:grpSp>
      <p:grpSp>
        <p:nvGrpSpPr>
          <p:cNvPr id="5" name="Group 5"/>
          <p:cNvGrpSpPr>
            <a:grpSpLocks noChangeAspect="1"/>
          </p:cNvGrpSpPr>
          <p:nvPr/>
        </p:nvGrpSpPr>
        <p:grpSpPr>
          <a:xfrm>
            <a:off x="5475961" y="5207692"/>
            <a:ext cx="4293719" cy="4276947"/>
            <a:chOff x="0" y="0"/>
            <a:chExt cx="6502400" cy="6477000"/>
          </a:xfrm>
        </p:grpSpPr>
        <p:sp>
          <p:nvSpPr>
            <p:cNvPr id="6" name="Freeform 6"/>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4"/>
              <a:stretch>
                <a:fillRect l="223" r="223"/>
              </a:stretch>
            </a:blipFill>
          </p:spPr>
        </p:sp>
        <p:sp>
          <p:nvSpPr>
            <p:cNvPr id="7" name="Freeform 7"/>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CC9900"/>
            </a:solidFill>
          </p:spPr>
        </p:sp>
      </p:grpSp>
      <p:grpSp>
        <p:nvGrpSpPr>
          <p:cNvPr id="8" name="Group 8"/>
          <p:cNvGrpSpPr/>
          <p:nvPr/>
        </p:nvGrpSpPr>
        <p:grpSpPr>
          <a:xfrm>
            <a:off x="0" y="1186745"/>
            <a:ext cx="6602870" cy="3508180"/>
            <a:chOff x="0" y="0"/>
            <a:chExt cx="8664201" cy="4603388"/>
          </a:xfrm>
        </p:grpSpPr>
        <p:sp>
          <p:nvSpPr>
            <p:cNvPr id="9" name="Freeform 9"/>
            <p:cNvSpPr/>
            <p:nvPr/>
          </p:nvSpPr>
          <p:spPr>
            <a:xfrm>
              <a:off x="0" y="0"/>
              <a:ext cx="8664201" cy="4603388"/>
            </a:xfrm>
            <a:custGeom>
              <a:avLst/>
              <a:gdLst/>
              <a:ahLst/>
              <a:cxnLst/>
              <a:rect l="l" t="t" r="r" b="b"/>
              <a:pathLst>
                <a:path w="8664201" h="4603388">
                  <a:moveTo>
                    <a:pt x="0" y="0"/>
                  </a:moveTo>
                  <a:lnTo>
                    <a:pt x="8664201" y="0"/>
                  </a:lnTo>
                  <a:lnTo>
                    <a:pt x="8664201" y="4603388"/>
                  </a:lnTo>
                  <a:lnTo>
                    <a:pt x="0" y="4603388"/>
                  </a:lnTo>
                  <a:close/>
                </a:path>
              </a:pathLst>
            </a:custGeom>
            <a:solidFill>
              <a:srgbClr val="252525"/>
            </a:solidFill>
          </p:spPr>
        </p:sp>
      </p:grpSp>
      <p:grpSp>
        <p:nvGrpSpPr>
          <p:cNvPr id="10" name="Group 10"/>
          <p:cNvGrpSpPr>
            <a:grpSpLocks noChangeAspect="1"/>
          </p:cNvGrpSpPr>
          <p:nvPr/>
        </p:nvGrpSpPr>
        <p:grpSpPr>
          <a:xfrm>
            <a:off x="5475961" y="802361"/>
            <a:ext cx="4293719" cy="4276947"/>
            <a:chOff x="0" y="0"/>
            <a:chExt cx="6502400" cy="6477000"/>
          </a:xfrm>
        </p:grpSpPr>
        <p:sp>
          <p:nvSpPr>
            <p:cNvPr id="11" name="Freeform 11"/>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5"/>
              <a:stretch>
                <a:fillRect l="223" r="223"/>
              </a:stretch>
            </a:blipFill>
          </p:spPr>
        </p:sp>
        <p:sp>
          <p:nvSpPr>
            <p:cNvPr id="12" name="Freeform 12"/>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CC9900"/>
            </a:solidFill>
          </p:spPr>
        </p:sp>
      </p:grpSp>
      <p:grpSp>
        <p:nvGrpSpPr>
          <p:cNvPr id="13" name="Group 13"/>
          <p:cNvGrpSpPr/>
          <p:nvPr/>
        </p:nvGrpSpPr>
        <p:grpSpPr>
          <a:xfrm rot="-10800000">
            <a:off x="16460215" y="8459215"/>
            <a:ext cx="1450489" cy="1450489"/>
            <a:chOff x="0" y="0"/>
            <a:chExt cx="927100" cy="927100"/>
          </a:xfrm>
        </p:grpSpPr>
        <p:sp>
          <p:nvSpPr>
            <p:cNvPr id="14" name="Freeform 14"/>
            <p:cNvSpPr/>
            <p:nvPr/>
          </p:nvSpPr>
          <p:spPr>
            <a:xfrm>
              <a:off x="0" y="0"/>
              <a:ext cx="927100" cy="927100"/>
            </a:xfrm>
            <a:custGeom>
              <a:avLst/>
              <a:gdLst/>
              <a:ahLst/>
              <a:cxnLst/>
              <a:rect l="l" t="t" r="r" b="b"/>
              <a:pathLst>
                <a:path w="927100" h="927100">
                  <a:moveTo>
                    <a:pt x="763270" y="0"/>
                  </a:moveTo>
                  <a:lnTo>
                    <a:pt x="0" y="0"/>
                  </a:lnTo>
                  <a:lnTo>
                    <a:pt x="0" y="927100"/>
                  </a:lnTo>
                  <a:lnTo>
                    <a:pt x="76200" y="927100"/>
                  </a:lnTo>
                  <a:lnTo>
                    <a:pt x="76200" y="76200"/>
                  </a:lnTo>
                  <a:lnTo>
                    <a:pt x="927100" y="76200"/>
                  </a:lnTo>
                  <a:lnTo>
                    <a:pt x="927100" y="0"/>
                  </a:lnTo>
                  <a:close/>
                </a:path>
              </a:pathLst>
            </a:custGeom>
            <a:solidFill>
              <a:srgbClr val="CC9900"/>
            </a:solidFill>
          </p:spPr>
        </p:sp>
      </p:grpSp>
      <p:pic>
        <p:nvPicPr>
          <p:cNvPr id="15" name="Picture 15"/>
          <p:cNvPicPr>
            <a:picLocks noChangeAspect="1"/>
          </p:cNvPicPr>
          <p:nvPr/>
        </p:nvPicPr>
        <p:blipFill>
          <a:blip r:embed="rId6"/>
          <a:srcRect/>
          <a:stretch>
            <a:fillRect/>
          </a:stretch>
        </p:blipFill>
        <p:spPr>
          <a:xfrm>
            <a:off x="16070885" y="416480"/>
            <a:ext cx="1839819" cy="1610923"/>
          </a:xfrm>
          <a:prstGeom prst="rect">
            <a:avLst/>
          </a:prstGeom>
        </p:spPr>
      </p:pic>
      <p:pic>
        <p:nvPicPr>
          <p:cNvPr id="16" name="Picture 16"/>
          <p:cNvPicPr>
            <a:picLocks noChangeAspect="1"/>
          </p:cNvPicPr>
          <p:nvPr/>
        </p:nvPicPr>
        <p:blipFill>
          <a:blip r:embed="rId7"/>
          <a:srcRect/>
          <a:stretch>
            <a:fillRect/>
          </a:stretch>
        </p:blipFill>
        <p:spPr>
          <a:xfrm>
            <a:off x="11033454" y="4175630"/>
            <a:ext cx="3708908" cy="4083967"/>
          </a:xfrm>
          <a:prstGeom prst="rect">
            <a:avLst/>
          </a:prstGeom>
        </p:spPr>
      </p:pic>
      <p:sp>
        <p:nvSpPr>
          <p:cNvPr id="17" name="TextBox 17"/>
          <p:cNvSpPr txBox="1"/>
          <p:nvPr/>
        </p:nvSpPr>
        <p:spPr>
          <a:xfrm>
            <a:off x="1055898" y="7145529"/>
            <a:ext cx="3364166" cy="1480185"/>
          </a:xfrm>
          <a:prstGeom prst="rect">
            <a:avLst/>
          </a:prstGeom>
        </p:spPr>
        <p:txBody>
          <a:bodyPr lIns="0" tIns="0" rIns="0" bIns="0" rtlCol="0" anchor="t">
            <a:spAutoFit/>
          </a:bodyPr>
          <a:lstStyle/>
          <a:p>
            <a:pPr>
              <a:lnSpc>
                <a:spcPts val="2940"/>
              </a:lnSpc>
            </a:pPr>
            <a:r>
              <a:rPr lang="en-US" sz="2100" dirty="0">
                <a:solidFill>
                  <a:srgbClr val="FFFFFF"/>
                </a:solidFill>
                <a:latin typeface="Garet Book"/>
              </a:rPr>
              <a:t>Double Cheeseburger stacked on top of Chicken McNuggets with tangy BBQ sauce</a:t>
            </a:r>
          </a:p>
        </p:txBody>
      </p:sp>
      <p:sp>
        <p:nvSpPr>
          <p:cNvPr id="18" name="TextBox 18"/>
          <p:cNvSpPr txBox="1"/>
          <p:nvPr/>
        </p:nvSpPr>
        <p:spPr>
          <a:xfrm>
            <a:off x="1113048" y="6556559"/>
            <a:ext cx="3602278" cy="403225"/>
          </a:xfrm>
          <a:prstGeom prst="rect">
            <a:avLst/>
          </a:prstGeom>
        </p:spPr>
        <p:txBody>
          <a:bodyPr lIns="0" tIns="0" rIns="0" bIns="0" rtlCol="0" anchor="t">
            <a:spAutoFit/>
          </a:bodyPr>
          <a:lstStyle/>
          <a:p>
            <a:pPr>
              <a:lnSpc>
                <a:spcPts val="2974"/>
              </a:lnSpc>
            </a:pPr>
            <a:r>
              <a:rPr lang="en-US" sz="3499" dirty="0">
                <a:solidFill>
                  <a:srgbClr val="CC9900"/>
                </a:solidFill>
                <a:latin typeface="DM Serif Display"/>
              </a:rPr>
              <a:t>Crunchy Double</a:t>
            </a:r>
          </a:p>
        </p:txBody>
      </p:sp>
      <p:sp>
        <p:nvSpPr>
          <p:cNvPr id="19" name="TextBox 19"/>
          <p:cNvSpPr txBox="1"/>
          <p:nvPr/>
        </p:nvSpPr>
        <p:spPr>
          <a:xfrm>
            <a:off x="1055898" y="2740198"/>
            <a:ext cx="3364166" cy="1108710"/>
          </a:xfrm>
          <a:prstGeom prst="rect">
            <a:avLst/>
          </a:prstGeom>
        </p:spPr>
        <p:txBody>
          <a:bodyPr lIns="0" tIns="0" rIns="0" bIns="0" rtlCol="0" anchor="t">
            <a:spAutoFit/>
          </a:bodyPr>
          <a:lstStyle/>
          <a:p>
            <a:pPr>
              <a:lnSpc>
                <a:spcPts val="2940"/>
              </a:lnSpc>
            </a:pPr>
            <a:r>
              <a:rPr lang="en-US" sz="2100" dirty="0">
                <a:solidFill>
                  <a:srgbClr val="FFFFFF"/>
                </a:solidFill>
                <a:latin typeface="Garet Book"/>
              </a:rPr>
              <a:t>A Double Cheeseburger topped with a Filet-O-Fish sandwich</a:t>
            </a:r>
          </a:p>
        </p:txBody>
      </p:sp>
      <p:sp>
        <p:nvSpPr>
          <p:cNvPr id="20" name="TextBox 20"/>
          <p:cNvSpPr txBox="1"/>
          <p:nvPr/>
        </p:nvSpPr>
        <p:spPr>
          <a:xfrm>
            <a:off x="1055898" y="2151228"/>
            <a:ext cx="2816542" cy="403225"/>
          </a:xfrm>
          <a:prstGeom prst="rect">
            <a:avLst/>
          </a:prstGeom>
        </p:spPr>
        <p:txBody>
          <a:bodyPr lIns="0" tIns="0" rIns="0" bIns="0" rtlCol="0" anchor="t">
            <a:spAutoFit/>
          </a:bodyPr>
          <a:lstStyle/>
          <a:p>
            <a:pPr>
              <a:lnSpc>
                <a:spcPts val="2974"/>
              </a:lnSpc>
            </a:pPr>
            <a:r>
              <a:rPr lang="en-US" sz="3499" dirty="0">
                <a:solidFill>
                  <a:srgbClr val="CC9900"/>
                </a:solidFill>
                <a:latin typeface="DM Serif Display"/>
              </a:rPr>
              <a:t>Surf + Turf</a:t>
            </a:r>
          </a:p>
        </p:txBody>
      </p:sp>
      <p:sp>
        <p:nvSpPr>
          <p:cNvPr id="21" name="TextBox 21"/>
          <p:cNvSpPr txBox="1"/>
          <p:nvPr/>
        </p:nvSpPr>
        <p:spPr>
          <a:xfrm>
            <a:off x="11324027" y="2595696"/>
            <a:ext cx="4247113" cy="1258570"/>
          </a:xfrm>
          <a:prstGeom prst="rect">
            <a:avLst/>
          </a:prstGeom>
        </p:spPr>
        <p:txBody>
          <a:bodyPr lIns="0" tIns="0" rIns="0" bIns="0" rtlCol="0" anchor="t">
            <a:spAutoFit/>
          </a:bodyPr>
          <a:lstStyle/>
          <a:p>
            <a:pPr>
              <a:lnSpc>
                <a:spcPts val="4760"/>
              </a:lnSpc>
            </a:pPr>
            <a:r>
              <a:rPr lang="en-US" sz="5600" dirty="0">
                <a:solidFill>
                  <a:srgbClr val="CC9900"/>
                </a:solidFill>
                <a:latin typeface="DM Serif Display"/>
              </a:rPr>
              <a:t>McDonald’s Menu Hacks</a:t>
            </a:r>
          </a:p>
        </p:txBody>
      </p:sp>
      <p:sp>
        <p:nvSpPr>
          <p:cNvPr id="22" name="TextBox 22"/>
          <p:cNvSpPr txBox="1"/>
          <p:nvPr/>
        </p:nvSpPr>
        <p:spPr>
          <a:xfrm>
            <a:off x="871052" y="249974"/>
            <a:ext cx="2139680" cy="461237"/>
          </a:xfrm>
          <a:prstGeom prst="rect">
            <a:avLst/>
          </a:prstGeom>
        </p:spPr>
        <p:txBody>
          <a:bodyPr lIns="0" tIns="0" rIns="0" bIns="0" rtlCol="0" anchor="t">
            <a:spAutoFit/>
          </a:bodyPr>
          <a:lstStyle/>
          <a:p>
            <a:pPr>
              <a:lnSpc>
                <a:spcPts val="1788"/>
              </a:lnSpc>
            </a:pPr>
            <a:r>
              <a:rPr lang="en-US" sz="2104" dirty="0">
                <a:solidFill>
                  <a:srgbClr val="252525"/>
                </a:solidFill>
                <a:latin typeface="DM Serif Display"/>
              </a:rPr>
              <a:t>Cooking Up </a:t>
            </a:r>
          </a:p>
          <a:p>
            <a:pPr>
              <a:lnSpc>
                <a:spcPts val="1788"/>
              </a:lnSpc>
            </a:pPr>
            <a:r>
              <a:rPr lang="en-US" sz="2104" dirty="0">
                <a:solidFill>
                  <a:srgbClr val="252525"/>
                </a:solidFill>
                <a:latin typeface="DM Serif Display"/>
              </a:rPr>
              <a:t>Brand Loyalty</a:t>
            </a:r>
          </a:p>
        </p:txBody>
      </p:sp>
      <p:pic>
        <p:nvPicPr>
          <p:cNvPr id="23" name="Picture 23"/>
          <p:cNvPicPr>
            <a:picLocks noChangeAspect="1"/>
          </p:cNvPicPr>
          <p:nvPr/>
        </p:nvPicPr>
        <p:blipFill>
          <a:blip r:embed="rId8"/>
          <a:srcRect/>
          <a:stretch>
            <a:fillRect/>
          </a:stretch>
        </p:blipFill>
        <p:spPr>
          <a:xfrm>
            <a:off x="240507" y="9753036"/>
            <a:ext cx="1243796" cy="396460"/>
          </a:xfrm>
          <a:prstGeom prst="rect">
            <a:avLst/>
          </a:prstGeom>
        </p:spPr>
      </p:pic>
      <p:sp>
        <p:nvSpPr>
          <p:cNvPr id="24" name="TextBox 24"/>
          <p:cNvSpPr txBox="1"/>
          <p:nvPr/>
        </p:nvSpPr>
        <p:spPr>
          <a:xfrm>
            <a:off x="1733524" y="9856083"/>
            <a:ext cx="5119755" cy="180841"/>
          </a:xfrm>
          <a:prstGeom prst="rect">
            <a:avLst/>
          </a:prstGeom>
        </p:spPr>
        <p:txBody>
          <a:bodyPr lIns="0" tIns="0" rIns="0" bIns="0" rtlCol="0" anchor="t">
            <a:spAutoFit/>
          </a:bodyPr>
          <a:lstStyle/>
          <a:p>
            <a:pPr>
              <a:lnSpc>
                <a:spcPts val="1582"/>
              </a:lnSpc>
            </a:pPr>
            <a:r>
              <a:rPr lang="en-US" sz="1130" spc="113" dirty="0">
                <a:solidFill>
                  <a:srgbClr val="232323"/>
                </a:solidFill>
                <a:latin typeface="Garet Book"/>
              </a:rPr>
              <a:t>www.sportscareerconsulting.com</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40507" y="215144"/>
            <a:ext cx="504604" cy="422033"/>
          </a:xfrm>
          <a:prstGeom prst="rect">
            <a:avLst/>
          </a:prstGeom>
        </p:spPr>
      </p:pic>
      <p:grpSp>
        <p:nvGrpSpPr>
          <p:cNvPr id="3" name="Group 3"/>
          <p:cNvGrpSpPr/>
          <p:nvPr/>
        </p:nvGrpSpPr>
        <p:grpSpPr>
          <a:xfrm>
            <a:off x="0" y="5592076"/>
            <a:ext cx="6602870" cy="3508180"/>
            <a:chOff x="0" y="0"/>
            <a:chExt cx="8664201" cy="4603388"/>
          </a:xfrm>
        </p:grpSpPr>
        <p:sp>
          <p:nvSpPr>
            <p:cNvPr id="4" name="Freeform 4"/>
            <p:cNvSpPr/>
            <p:nvPr/>
          </p:nvSpPr>
          <p:spPr>
            <a:xfrm>
              <a:off x="0" y="0"/>
              <a:ext cx="8664201" cy="4603388"/>
            </a:xfrm>
            <a:custGeom>
              <a:avLst/>
              <a:gdLst/>
              <a:ahLst/>
              <a:cxnLst/>
              <a:rect l="l" t="t" r="r" b="b"/>
              <a:pathLst>
                <a:path w="8664201" h="4603388">
                  <a:moveTo>
                    <a:pt x="0" y="0"/>
                  </a:moveTo>
                  <a:lnTo>
                    <a:pt x="8664201" y="0"/>
                  </a:lnTo>
                  <a:lnTo>
                    <a:pt x="8664201" y="4603388"/>
                  </a:lnTo>
                  <a:lnTo>
                    <a:pt x="0" y="4603388"/>
                  </a:lnTo>
                  <a:close/>
                </a:path>
              </a:pathLst>
            </a:custGeom>
            <a:solidFill>
              <a:srgbClr val="252525"/>
            </a:solidFill>
          </p:spPr>
        </p:sp>
      </p:grpSp>
      <p:grpSp>
        <p:nvGrpSpPr>
          <p:cNvPr id="5" name="Group 5"/>
          <p:cNvGrpSpPr>
            <a:grpSpLocks noChangeAspect="1"/>
          </p:cNvGrpSpPr>
          <p:nvPr/>
        </p:nvGrpSpPr>
        <p:grpSpPr>
          <a:xfrm>
            <a:off x="5475961" y="5207692"/>
            <a:ext cx="4293719" cy="4276947"/>
            <a:chOff x="0" y="0"/>
            <a:chExt cx="6502400" cy="6477000"/>
          </a:xfrm>
        </p:grpSpPr>
        <p:sp>
          <p:nvSpPr>
            <p:cNvPr id="6" name="Freeform 6"/>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4"/>
              <a:stretch>
                <a:fillRect l="223" r="223"/>
              </a:stretch>
            </a:blipFill>
          </p:spPr>
        </p:sp>
        <p:sp>
          <p:nvSpPr>
            <p:cNvPr id="7" name="Freeform 7"/>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CC9900"/>
            </a:solidFill>
          </p:spPr>
        </p:sp>
      </p:grpSp>
      <p:grpSp>
        <p:nvGrpSpPr>
          <p:cNvPr id="8" name="Group 8"/>
          <p:cNvGrpSpPr/>
          <p:nvPr/>
        </p:nvGrpSpPr>
        <p:grpSpPr>
          <a:xfrm>
            <a:off x="0" y="1186745"/>
            <a:ext cx="6602870" cy="3508180"/>
            <a:chOff x="0" y="0"/>
            <a:chExt cx="8664201" cy="4603388"/>
          </a:xfrm>
        </p:grpSpPr>
        <p:sp>
          <p:nvSpPr>
            <p:cNvPr id="9" name="Freeform 9"/>
            <p:cNvSpPr/>
            <p:nvPr/>
          </p:nvSpPr>
          <p:spPr>
            <a:xfrm>
              <a:off x="0" y="0"/>
              <a:ext cx="8664201" cy="4603388"/>
            </a:xfrm>
            <a:custGeom>
              <a:avLst/>
              <a:gdLst/>
              <a:ahLst/>
              <a:cxnLst/>
              <a:rect l="l" t="t" r="r" b="b"/>
              <a:pathLst>
                <a:path w="8664201" h="4603388">
                  <a:moveTo>
                    <a:pt x="0" y="0"/>
                  </a:moveTo>
                  <a:lnTo>
                    <a:pt x="8664201" y="0"/>
                  </a:lnTo>
                  <a:lnTo>
                    <a:pt x="8664201" y="4603388"/>
                  </a:lnTo>
                  <a:lnTo>
                    <a:pt x="0" y="4603388"/>
                  </a:lnTo>
                  <a:close/>
                </a:path>
              </a:pathLst>
            </a:custGeom>
            <a:solidFill>
              <a:srgbClr val="252525"/>
            </a:solidFill>
          </p:spPr>
        </p:sp>
      </p:grpSp>
      <p:grpSp>
        <p:nvGrpSpPr>
          <p:cNvPr id="10" name="Group 10"/>
          <p:cNvGrpSpPr>
            <a:grpSpLocks noChangeAspect="1"/>
          </p:cNvGrpSpPr>
          <p:nvPr/>
        </p:nvGrpSpPr>
        <p:grpSpPr>
          <a:xfrm>
            <a:off x="5475961" y="802361"/>
            <a:ext cx="4293719" cy="4276947"/>
            <a:chOff x="0" y="0"/>
            <a:chExt cx="6502400" cy="6477000"/>
          </a:xfrm>
        </p:grpSpPr>
        <p:sp>
          <p:nvSpPr>
            <p:cNvPr id="11" name="Freeform 11"/>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5"/>
              <a:stretch>
                <a:fillRect l="223" r="223"/>
              </a:stretch>
            </a:blipFill>
          </p:spPr>
        </p:sp>
        <p:sp>
          <p:nvSpPr>
            <p:cNvPr id="12" name="Freeform 12"/>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CC9900"/>
            </a:solidFill>
          </p:spPr>
        </p:sp>
      </p:grpSp>
      <p:grpSp>
        <p:nvGrpSpPr>
          <p:cNvPr id="13" name="Group 13"/>
          <p:cNvGrpSpPr/>
          <p:nvPr/>
        </p:nvGrpSpPr>
        <p:grpSpPr>
          <a:xfrm rot="-10800000">
            <a:off x="16460215" y="8459215"/>
            <a:ext cx="1450489" cy="1450489"/>
            <a:chOff x="0" y="0"/>
            <a:chExt cx="927100" cy="927100"/>
          </a:xfrm>
        </p:grpSpPr>
        <p:sp>
          <p:nvSpPr>
            <p:cNvPr id="14" name="Freeform 14"/>
            <p:cNvSpPr/>
            <p:nvPr/>
          </p:nvSpPr>
          <p:spPr>
            <a:xfrm>
              <a:off x="0" y="0"/>
              <a:ext cx="927100" cy="927100"/>
            </a:xfrm>
            <a:custGeom>
              <a:avLst/>
              <a:gdLst/>
              <a:ahLst/>
              <a:cxnLst/>
              <a:rect l="l" t="t" r="r" b="b"/>
              <a:pathLst>
                <a:path w="927100" h="927100">
                  <a:moveTo>
                    <a:pt x="763270" y="0"/>
                  </a:moveTo>
                  <a:lnTo>
                    <a:pt x="0" y="0"/>
                  </a:lnTo>
                  <a:lnTo>
                    <a:pt x="0" y="927100"/>
                  </a:lnTo>
                  <a:lnTo>
                    <a:pt x="76200" y="927100"/>
                  </a:lnTo>
                  <a:lnTo>
                    <a:pt x="76200" y="76200"/>
                  </a:lnTo>
                  <a:lnTo>
                    <a:pt x="927100" y="76200"/>
                  </a:lnTo>
                  <a:lnTo>
                    <a:pt x="927100" y="0"/>
                  </a:lnTo>
                  <a:close/>
                </a:path>
              </a:pathLst>
            </a:custGeom>
            <a:solidFill>
              <a:srgbClr val="CC9900"/>
            </a:solidFill>
          </p:spPr>
        </p:sp>
      </p:grpSp>
      <p:pic>
        <p:nvPicPr>
          <p:cNvPr id="15" name="Picture 15"/>
          <p:cNvPicPr>
            <a:picLocks noChangeAspect="1"/>
          </p:cNvPicPr>
          <p:nvPr/>
        </p:nvPicPr>
        <p:blipFill>
          <a:blip r:embed="rId6"/>
          <a:srcRect/>
          <a:stretch>
            <a:fillRect/>
          </a:stretch>
        </p:blipFill>
        <p:spPr>
          <a:xfrm>
            <a:off x="16070885" y="416480"/>
            <a:ext cx="1839819" cy="1610923"/>
          </a:xfrm>
          <a:prstGeom prst="rect">
            <a:avLst/>
          </a:prstGeom>
        </p:spPr>
      </p:pic>
      <p:pic>
        <p:nvPicPr>
          <p:cNvPr id="16" name="Picture 16"/>
          <p:cNvPicPr>
            <a:picLocks noChangeAspect="1"/>
          </p:cNvPicPr>
          <p:nvPr/>
        </p:nvPicPr>
        <p:blipFill>
          <a:blip r:embed="rId7"/>
          <a:srcRect/>
          <a:stretch>
            <a:fillRect/>
          </a:stretch>
        </p:blipFill>
        <p:spPr>
          <a:xfrm>
            <a:off x="11033454" y="4175630"/>
            <a:ext cx="3708908" cy="4083967"/>
          </a:xfrm>
          <a:prstGeom prst="rect">
            <a:avLst/>
          </a:prstGeom>
        </p:spPr>
      </p:pic>
      <p:sp>
        <p:nvSpPr>
          <p:cNvPr id="17" name="TextBox 17"/>
          <p:cNvSpPr txBox="1"/>
          <p:nvPr/>
        </p:nvSpPr>
        <p:spPr>
          <a:xfrm>
            <a:off x="1055898" y="7145529"/>
            <a:ext cx="3364166" cy="1851660"/>
          </a:xfrm>
          <a:prstGeom prst="rect">
            <a:avLst/>
          </a:prstGeom>
        </p:spPr>
        <p:txBody>
          <a:bodyPr lIns="0" tIns="0" rIns="0" bIns="0" rtlCol="0" anchor="t">
            <a:spAutoFit/>
          </a:bodyPr>
          <a:lstStyle/>
          <a:p>
            <a:pPr>
              <a:lnSpc>
                <a:spcPts val="2940"/>
              </a:lnSpc>
            </a:pPr>
            <a:r>
              <a:rPr lang="en-US" sz="2100" dirty="0">
                <a:solidFill>
                  <a:srgbClr val="FFFFFF"/>
                </a:solidFill>
                <a:latin typeface="Garet Book"/>
              </a:rPr>
              <a:t>A Big Mac, a McChicken and a Filet-O-Fish all combined into one massive sandwich </a:t>
            </a:r>
          </a:p>
          <a:p>
            <a:pPr>
              <a:lnSpc>
                <a:spcPts val="2940"/>
              </a:lnSpc>
            </a:pPr>
            <a:endParaRPr lang="en-US" sz="2100" dirty="0">
              <a:solidFill>
                <a:srgbClr val="FFFFFF"/>
              </a:solidFill>
              <a:latin typeface="Garet Book"/>
            </a:endParaRPr>
          </a:p>
        </p:txBody>
      </p:sp>
      <p:sp>
        <p:nvSpPr>
          <p:cNvPr id="18" name="TextBox 18"/>
          <p:cNvSpPr txBox="1"/>
          <p:nvPr/>
        </p:nvSpPr>
        <p:spPr>
          <a:xfrm>
            <a:off x="1113048" y="6556559"/>
            <a:ext cx="3602278" cy="403225"/>
          </a:xfrm>
          <a:prstGeom prst="rect">
            <a:avLst/>
          </a:prstGeom>
        </p:spPr>
        <p:txBody>
          <a:bodyPr lIns="0" tIns="0" rIns="0" bIns="0" rtlCol="0" anchor="t">
            <a:spAutoFit/>
          </a:bodyPr>
          <a:lstStyle/>
          <a:p>
            <a:pPr>
              <a:lnSpc>
                <a:spcPts val="2974"/>
              </a:lnSpc>
            </a:pPr>
            <a:r>
              <a:rPr lang="en-US" sz="3499" dirty="0">
                <a:solidFill>
                  <a:srgbClr val="CC9900"/>
                </a:solidFill>
                <a:latin typeface="DM Serif Display"/>
              </a:rPr>
              <a:t>Land, Air &amp; Sea</a:t>
            </a:r>
          </a:p>
        </p:txBody>
      </p:sp>
      <p:sp>
        <p:nvSpPr>
          <p:cNvPr id="19" name="TextBox 19"/>
          <p:cNvSpPr txBox="1"/>
          <p:nvPr/>
        </p:nvSpPr>
        <p:spPr>
          <a:xfrm>
            <a:off x="1055898" y="2740198"/>
            <a:ext cx="3364166" cy="1480185"/>
          </a:xfrm>
          <a:prstGeom prst="rect">
            <a:avLst/>
          </a:prstGeom>
        </p:spPr>
        <p:txBody>
          <a:bodyPr lIns="0" tIns="0" rIns="0" bIns="0" rtlCol="0" anchor="t">
            <a:spAutoFit/>
          </a:bodyPr>
          <a:lstStyle/>
          <a:p>
            <a:pPr>
              <a:lnSpc>
                <a:spcPts val="2940"/>
              </a:lnSpc>
            </a:pPr>
            <a:r>
              <a:rPr lang="en-US" sz="2100" dirty="0">
                <a:solidFill>
                  <a:srgbClr val="FFFFFF"/>
                </a:solidFill>
                <a:latin typeface="Garet Book"/>
              </a:rPr>
              <a:t>The iconic Sausage McMuffin with Egg topped with hash browns</a:t>
            </a:r>
          </a:p>
        </p:txBody>
      </p:sp>
      <p:sp>
        <p:nvSpPr>
          <p:cNvPr id="20" name="TextBox 20"/>
          <p:cNvSpPr txBox="1"/>
          <p:nvPr/>
        </p:nvSpPr>
        <p:spPr>
          <a:xfrm>
            <a:off x="1055898" y="1701966"/>
            <a:ext cx="2816542" cy="774700"/>
          </a:xfrm>
          <a:prstGeom prst="rect">
            <a:avLst/>
          </a:prstGeom>
        </p:spPr>
        <p:txBody>
          <a:bodyPr lIns="0" tIns="0" rIns="0" bIns="0" rtlCol="0" anchor="t">
            <a:spAutoFit/>
          </a:bodyPr>
          <a:lstStyle/>
          <a:p>
            <a:pPr>
              <a:lnSpc>
                <a:spcPts val="2974"/>
              </a:lnSpc>
            </a:pPr>
            <a:r>
              <a:rPr lang="en-US" sz="3499" dirty="0">
                <a:solidFill>
                  <a:srgbClr val="CC9900"/>
                </a:solidFill>
                <a:latin typeface="DM Serif Display"/>
              </a:rPr>
              <a:t>Hash Brown McMuffin</a:t>
            </a:r>
          </a:p>
        </p:txBody>
      </p:sp>
      <p:sp>
        <p:nvSpPr>
          <p:cNvPr id="21" name="TextBox 21"/>
          <p:cNvSpPr txBox="1"/>
          <p:nvPr/>
        </p:nvSpPr>
        <p:spPr>
          <a:xfrm>
            <a:off x="11324027" y="2595696"/>
            <a:ext cx="4247113" cy="1258570"/>
          </a:xfrm>
          <a:prstGeom prst="rect">
            <a:avLst/>
          </a:prstGeom>
        </p:spPr>
        <p:txBody>
          <a:bodyPr lIns="0" tIns="0" rIns="0" bIns="0" rtlCol="0" anchor="t">
            <a:spAutoFit/>
          </a:bodyPr>
          <a:lstStyle/>
          <a:p>
            <a:pPr>
              <a:lnSpc>
                <a:spcPts val="4760"/>
              </a:lnSpc>
            </a:pPr>
            <a:r>
              <a:rPr lang="en-US" sz="5600" dirty="0">
                <a:solidFill>
                  <a:srgbClr val="CC9900"/>
                </a:solidFill>
                <a:latin typeface="DM Serif Display"/>
              </a:rPr>
              <a:t>McDonald’s Menu Hacks</a:t>
            </a:r>
          </a:p>
        </p:txBody>
      </p:sp>
      <p:sp>
        <p:nvSpPr>
          <p:cNvPr id="22" name="TextBox 22"/>
          <p:cNvSpPr txBox="1"/>
          <p:nvPr/>
        </p:nvSpPr>
        <p:spPr>
          <a:xfrm>
            <a:off x="871052" y="249974"/>
            <a:ext cx="2139680" cy="461237"/>
          </a:xfrm>
          <a:prstGeom prst="rect">
            <a:avLst/>
          </a:prstGeom>
        </p:spPr>
        <p:txBody>
          <a:bodyPr lIns="0" tIns="0" rIns="0" bIns="0" rtlCol="0" anchor="t">
            <a:spAutoFit/>
          </a:bodyPr>
          <a:lstStyle/>
          <a:p>
            <a:pPr>
              <a:lnSpc>
                <a:spcPts val="1788"/>
              </a:lnSpc>
            </a:pPr>
            <a:r>
              <a:rPr lang="en-US" sz="2104" dirty="0">
                <a:solidFill>
                  <a:srgbClr val="252525"/>
                </a:solidFill>
                <a:latin typeface="DM Serif Display"/>
              </a:rPr>
              <a:t>Cooking Up </a:t>
            </a:r>
          </a:p>
          <a:p>
            <a:pPr>
              <a:lnSpc>
                <a:spcPts val="1788"/>
              </a:lnSpc>
            </a:pPr>
            <a:r>
              <a:rPr lang="en-US" sz="2104" dirty="0">
                <a:solidFill>
                  <a:srgbClr val="252525"/>
                </a:solidFill>
                <a:latin typeface="DM Serif Display"/>
              </a:rPr>
              <a:t>Brand Loyalty</a:t>
            </a:r>
          </a:p>
        </p:txBody>
      </p:sp>
      <p:pic>
        <p:nvPicPr>
          <p:cNvPr id="23" name="Picture 23"/>
          <p:cNvPicPr>
            <a:picLocks noChangeAspect="1"/>
          </p:cNvPicPr>
          <p:nvPr/>
        </p:nvPicPr>
        <p:blipFill>
          <a:blip r:embed="rId8"/>
          <a:srcRect/>
          <a:stretch>
            <a:fillRect/>
          </a:stretch>
        </p:blipFill>
        <p:spPr>
          <a:xfrm>
            <a:off x="240507" y="9753036"/>
            <a:ext cx="1243796" cy="396460"/>
          </a:xfrm>
          <a:prstGeom prst="rect">
            <a:avLst/>
          </a:prstGeom>
        </p:spPr>
      </p:pic>
      <p:sp>
        <p:nvSpPr>
          <p:cNvPr id="24" name="TextBox 24"/>
          <p:cNvSpPr txBox="1"/>
          <p:nvPr/>
        </p:nvSpPr>
        <p:spPr>
          <a:xfrm>
            <a:off x="1733524" y="9856083"/>
            <a:ext cx="5119755" cy="180841"/>
          </a:xfrm>
          <a:prstGeom prst="rect">
            <a:avLst/>
          </a:prstGeom>
        </p:spPr>
        <p:txBody>
          <a:bodyPr lIns="0" tIns="0" rIns="0" bIns="0" rtlCol="0" anchor="t">
            <a:spAutoFit/>
          </a:bodyPr>
          <a:lstStyle/>
          <a:p>
            <a:pPr>
              <a:lnSpc>
                <a:spcPts val="1582"/>
              </a:lnSpc>
            </a:pPr>
            <a:r>
              <a:rPr lang="en-US" sz="1130" spc="113" dirty="0">
                <a:solidFill>
                  <a:srgbClr val="232323"/>
                </a:solidFill>
                <a:latin typeface="Garet Book"/>
              </a:rPr>
              <a:t>www.sportscareerconsulting.com</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258553" y="470763"/>
            <a:ext cx="1550596" cy="1805644"/>
          </a:xfrm>
          <a:prstGeom prst="rect">
            <a:avLst/>
          </a:prstGeom>
        </p:spPr>
      </p:pic>
      <p:grpSp>
        <p:nvGrpSpPr>
          <p:cNvPr id="3" name="Group 3"/>
          <p:cNvGrpSpPr/>
          <p:nvPr/>
        </p:nvGrpSpPr>
        <p:grpSpPr>
          <a:xfrm rot="-10800000">
            <a:off x="15658653" y="7657653"/>
            <a:ext cx="1827132" cy="1827132"/>
            <a:chOff x="0" y="0"/>
            <a:chExt cx="927100" cy="927100"/>
          </a:xfrm>
        </p:grpSpPr>
        <p:sp>
          <p:nvSpPr>
            <p:cNvPr id="4" name="Freeform 4"/>
            <p:cNvSpPr/>
            <p:nvPr/>
          </p:nvSpPr>
          <p:spPr>
            <a:xfrm>
              <a:off x="0" y="0"/>
              <a:ext cx="927100" cy="927100"/>
            </a:xfrm>
            <a:custGeom>
              <a:avLst/>
              <a:gdLst/>
              <a:ahLst/>
              <a:cxnLst/>
              <a:rect l="l" t="t" r="r" b="b"/>
              <a:pathLst>
                <a:path w="927100" h="927100">
                  <a:moveTo>
                    <a:pt x="763270" y="0"/>
                  </a:moveTo>
                  <a:lnTo>
                    <a:pt x="0" y="0"/>
                  </a:lnTo>
                  <a:lnTo>
                    <a:pt x="0" y="927100"/>
                  </a:lnTo>
                  <a:lnTo>
                    <a:pt x="76200" y="927100"/>
                  </a:lnTo>
                  <a:lnTo>
                    <a:pt x="76200" y="76200"/>
                  </a:lnTo>
                  <a:lnTo>
                    <a:pt x="927100" y="76200"/>
                  </a:lnTo>
                  <a:lnTo>
                    <a:pt x="927100" y="0"/>
                  </a:lnTo>
                  <a:close/>
                </a:path>
              </a:pathLst>
            </a:custGeom>
            <a:solidFill>
              <a:srgbClr val="CC9900"/>
            </a:solidFill>
          </p:spPr>
        </p:sp>
      </p:grpSp>
      <p:grpSp>
        <p:nvGrpSpPr>
          <p:cNvPr id="5" name="Group 5"/>
          <p:cNvGrpSpPr/>
          <p:nvPr/>
        </p:nvGrpSpPr>
        <p:grpSpPr>
          <a:xfrm>
            <a:off x="5039114" y="1373585"/>
            <a:ext cx="11838186" cy="7539830"/>
            <a:chOff x="0" y="0"/>
            <a:chExt cx="4004522" cy="2550510"/>
          </a:xfrm>
        </p:grpSpPr>
        <p:sp>
          <p:nvSpPr>
            <p:cNvPr id="6" name="Freeform 6"/>
            <p:cNvSpPr/>
            <p:nvPr/>
          </p:nvSpPr>
          <p:spPr>
            <a:xfrm>
              <a:off x="0" y="0"/>
              <a:ext cx="4004522" cy="2550510"/>
            </a:xfrm>
            <a:custGeom>
              <a:avLst/>
              <a:gdLst/>
              <a:ahLst/>
              <a:cxnLst/>
              <a:rect l="l" t="t" r="r" b="b"/>
              <a:pathLst>
                <a:path w="4004522" h="2550510">
                  <a:moveTo>
                    <a:pt x="0" y="0"/>
                  </a:moveTo>
                  <a:lnTo>
                    <a:pt x="4004522" y="0"/>
                  </a:lnTo>
                  <a:lnTo>
                    <a:pt x="4004522" y="2550510"/>
                  </a:lnTo>
                  <a:lnTo>
                    <a:pt x="0" y="2550510"/>
                  </a:lnTo>
                  <a:close/>
                </a:path>
              </a:pathLst>
            </a:custGeom>
            <a:solidFill>
              <a:srgbClr val="252525"/>
            </a:solidFill>
          </p:spPr>
        </p:sp>
      </p:grpSp>
      <p:grpSp>
        <p:nvGrpSpPr>
          <p:cNvPr id="7" name="Group 7"/>
          <p:cNvGrpSpPr/>
          <p:nvPr/>
        </p:nvGrpSpPr>
        <p:grpSpPr>
          <a:xfrm>
            <a:off x="0" y="2564629"/>
            <a:ext cx="6563391" cy="5157741"/>
            <a:chOff x="0" y="0"/>
            <a:chExt cx="8751187" cy="6876988"/>
          </a:xfrm>
        </p:grpSpPr>
        <p:pic>
          <p:nvPicPr>
            <p:cNvPr id="8" name="Picture 8"/>
            <p:cNvPicPr>
              <a:picLocks noChangeAspect="1"/>
            </p:cNvPicPr>
            <p:nvPr/>
          </p:nvPicPr>
          <p:blipFill>
            <a:blip r:embed="rId4"/>
            <a:srcRect l="7688" r="7688"/>
            <a:stretch>
              <a:fillRect/>
            </a:stretch>
          </p:blipFill>
          <p:spPr>
            <a:xfrm>
              <a:off x="0" y="0"/>
              <a:ext cx="8751187" cy="6876988"/>
            </a:xfrm>
            <a:prstGeom prst="rect">
              <a:avLst/>
            </a:prstGeom>
          </p:spPr>
        </p:pic>
      </p:grpSp>
      <p:sp>
        <p:nvSpPr>
          <p:cNvPr id="9" name="AutoShape 9"/>
          <p:cNvSpPr/>
          <p:nvPr/>
        </p:nvSpPr>
        <p:spPr>
          <a:xfrm rot="-3142">
            <a:off x="6563398" y="7241538"/>
            <a:ext cx="4868878" cy="0"/>
          </a:xfrm>
          <a:prstGeom prst="line">
            <a:avLst/>
          </a:prstGeom>
          <a:ln w="19050" cap="flat">
            <a:solidFill>
              <a:srgbClr val="CC9900"/>
            </a:solidFill>
            <a:prstDash val="solid"/>
            <a:headEnd type="none" w="sm" len="sm"/>
            <a:tailEnd type="none" w="sm" len="sm"/>
          </a:ln>
        </p:spPr>
      </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1432251" y="7070706"/>
            <a:ext cx="369611" cy="369611"/>
          </a:xfrm>
          <a:prstGeom prst="rect">
            <a:avLst/>
          </a:prstGeom>
        </p:spPr>
      </p:pic>
      <p:sp>
        <p:nvSpPr>
          <p:cNvPr id="11" name="TextBox 11"/>
          <p:cNvSpPr txBox="1"/>
          <p:nvPr/>
        </p:nvSpPr>
        <p:spPr>
          <a:xfrm>
            <a:off x="8495291" y="2074477"/>
            <a:ext cx="5329139" cy="565785"/>
          </a:xfrm>
          <a:prstGeom prst="rect">
            <a:avLst/>
          </a:prstGeom>
        </p:spPr>
        <p:txBody>
          <a:bodyPr lIns="0" tIns="0" rIns="0" bIns="0" rtlCol="0" anchor="t">
            <a:spAutoFit/>
          </a:bodyPr>
          <a:lstStyle/>
          <a:p>
            <a:pPr>
              <a:lnSpc>
                <a:spcPts val="4079"/>
              </a:lnSpc>
            </a:pPr>
            <a:r>
              <a:rPr lang="en-US" sz="4800" dirty="0">
                <a:solidFill>
                  <a:srgbClr val="CC9900"/>
                </a:solidFill>
                <a:latin typeface="DM Serif Display"/>
              </a:rPr>
              <a:t>MARKETING</a:t>
            </a:r>
          </a:p>
        </p:txBody>
      </p:sp>
      <p:sp>
        <p:nvSpPr>
          <p:cNvPr id="12" name="TextBox 12"/>
          <p:cNvSpPr txBox="1"/>
          <p:nvPr/>
        </p:nvSpPr>
        <p:spPr>
          <a:xfrm>
            <a:off x="8495291" y="3015235"/>
            <a:ext cx="7163362" cy="3489325"/>
          </a:xfrm>
          <a:prstGeom prst="rect">
            <a:avLst/>
          </a:prstGeom>
        </p:spPr>
        <p:txBody>
          <a:bodyPr lIns="0" tIns="0" rIns="0" bIns="0" rtlCol="0" anchor="t">
            <a:spAutoFit/>
          </a:bodyPr>
          <a:lstStyle/>
          <a:p>
            <a:pPr marL="539748" lvl="1" indent="-269874">
              <a:lnSpc>
                <a:spcPts val="3499"/>
              </a:lnSpc>
              <a:buFont typeface="Arial"/>
              <a:buChar char="•"/>
            </a:pPr>
            <a:r>
              <a:rPr lang="en-US" sz="2499" dirty="0">
                <a:solidFill>
                  <a:srgbClr val="FFFFFF"/>
                </a:solidFill>
                <a:latin typeface="Garet Book"/>
              </a:rPr>
              <a:t>Why do you think McDonald's offers a secret menu?</a:t>
            </a:r>
          </a:p>
          <a:p>
            <a:pPr marL="539748" lvl="1" indent="-269874">
              <a:lnSpc>
                <a:spcPts val="3499"/>
              </a:lnSpc>
              <a:buFont typeface="Arial"/>
              <a:buChar char="•"/>
            </a:pPr>
            <a:r>
              <a:rPr lang="en-US" sz="2499" dirty="0">
                <a:solidFill>
                  <a:srgbClr val="FFFFFF"/>
                </a:solidFill>
                <a:latin typeface="Garet Book"/>
              </a:rPr>
              <a:t>Where did some of the menu "hacks" come from and how might that help to build a connection with customers?</a:t>
            </a:r>
          </a:p>
          <a:p>
            <a:pPr marL="539748" lvl="1" indent="-269874">
              <a:lnSpc>
                <a:spcPts val="3499"/>
              </a:lnSpc>
              <a:buFont typeface="Arial"/>
              <a:buChar char="•"/>
            </a:pPr>
            <a:r>
              <a:rPr lang="en-US" sz="2499" dirty="0">
                <a:solidFill>
                  <a:srgbClr val="FFFFFF"/>
                </a:solidFill>
                <a:latin typeface="Garet Book"/>
              </a:rPr>
              <a:t>Will this marketing strategy from McDonald's help to elevate levels of brand loyalty?  Why or why not? </a:t>
            </a:r>
          </a:p>
        </p:txBody>
      </p:sp>
      <p:sp>
        <p:nvSpPr>
          <p:cNvPr id="13" name="TextBox 13"/>
          <p:cNvSpPr txBox="1"/>
          <p:nvPr/>
        </p:nvSpPr>
        <p:spPr>
          <a:xfrm>
            <a:off x="1028700" y="8083053"/>
            <a:ext cx="3469153" cy="737235"/>
          </a:xfrm>
          <a:prstGeom prst="rect">
            <a:avLst/>
          </a:prstGeom>
        </p:spPr>
        <p:txBody>
          <a:bodyPr lIns="0" tIns="0" rIns="0" bIns="0" rtlCol="0" anchor="t">
            <a:spAutoFit/>
          </a:bodyPr>
          <a:lstStyle/>
          <a:p>
            <a:pPr algn="r">
              <a:lnSpc>
                <a:spcPts val="2940"/>
              </a:lnSpc>
            </a:pPr>
            <a:r>
              <a:rPr lang="en-US" sz="2100" spc="210" dirty="0">
                <a:solidFill>
                  <a:srgbClr val="252525"/>
                </a:solidFill>
                <a:latin typeface="Garet Book"/>
              </a:rPr>
              <a:t>Restaurant Marketing</a:t>
            </a:r>
          </a:p>
        </p:txBody>
      </p:sp>
      <p:pic>
        <p:nvPicPr>
          <p:cNvPr id="14" name="Picture 14"/>
          <p:cNvPicPr>
            <a:picLocks noChangeAspect="1"/>
          </p:cNvPicPr>
          <p:nvPr/>
        </p:nvPicPr>
        <p:blipFill>
          <a:blip r:embed="rId7"/>
          <a:srcRect/>
          <a:stretch>
            <a:fillRect/>
          </a:stretch>
        </p:blipFill>
        <p:spPr>
          <a:xfrm>
            <a:off x="240507" y="9753036"/>
            <a:ext cx="1243796" cy="396460"/>
          </a:xfrm>
          <a:prstGeom prst="rect">
            <a:avLst/>
          </a:prstGeom>
        </p:spPr>
      </p:pic>
      <p:sp>
        <p:nvSpPr>
          <p:cNvPr id="15" name="TextBox 15"/>
          <p:cNvSpPr txBox="1"/>
          <p:nvPr/>
        </p:nvSpPr>
        <p:spPr>
          <a:xfrm>
            <a:off x="1733524" y="9856083"/>
            <a:ext cx="5119755" cy="180841"/>
          </a:xfrm>
          <a:prstGeom prst="rect">
            <a:avLst/>
          </a:prstGeom>
        </p:spPr>
        <p:txBody>
          <a:bodyPr lIns="0" tIns="0" rIns="0" bIns="0" rtlCol="0" anchor="t">
            <a:spAutoFit/>
          </a:bodyPr>
          <a:lstStyle/>
          <a:p>
            <a:pPr>
              <a:lnSpc>
                <a:spcPts val="1582"/>
              </a:lnSpc>
            </a:pPr>
            <a:r>
              <a:rPr lang="en-US" sz="1130" spc="113" dirty="0">
                <a:solidFill>
                  <a:srgbClr val="232323"/>
                </a:solidFill>
                <a:latin typeface="Garet Book"/>
              </a:rPr>
              <a:t>www.sportscareerconsulting.com</a:t>
            </a:r>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240507" y="173774"/>
            <a:ext cx="953105" cy="797142"/>
          </a:xfrm>
          <a:prstGeom prst="rect">
            <a:avLst/>
          </a:prstGeom>
        </p:spPr>
      </p:pic>
      <p:sp>
        <p:nvSpPr>
          <p:cNvPr id="17" name="TextBox 17"/>
          <p:cNvSpPr txBox="1"/>
          <p:nvPr/>
        </p:nvSpPr>
        <p:spPr>
          <a:xfrm>
            <a:off x="1484303" y="288074"/>
            <a:ext cx="3403689" cy="740626"/>
          </a:xfrm>
          <a:prstGeom prst="rect">
            <a:avLst/>
          </a:prstGeom>
        </p:spPr>
        <p:txBody>
          <a:bodyPr lIns="0" tIns="0" rIns="0" bIns="0" rtlCol="0" anchor="t">
            <a:spAutoFit/>
          </a:bodyPr>
          <a:lstStyle/>
          <a:p>
            <a:pPr>
              <a:lnSpc>
                <a:spcPts val="2845"/>
              </a:lnSpc>
            </a:pPr>
            <a:r>
              <a:rPr lang="en-US" sz="3347" dirty="0">
                <a:solidFill>
                  <a:srgbClr val="252525"/>
                </a:solidFill>
                <a:latin typeface="DM Serif Display"/>
              </a:rPr>
              <a:t>Cooking Up </a:t>
            </a:r>
          </a:p>
          <a:p>
            <a:pPr>
              <a:lnSpc>
                <a:spcPts val="2845"/>
              </a:lnSpc>
            </a:pPr>
            <a:r>
              <a:rPr lang="en-US" sz="3347" dirty="0">
                <a:solidFill>
                  <a:srgbClr val="252525"/>
                </a:solidFill>
                <a:latin typeface="DM Serif Display"/>
              </a:rPr>
              <a:t>Brand Loyalty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258553" y="470763"/>
            <a:ext cx="1550596" cy="1805644"/>
          </a:xfrm>
          <a:prstGeom prst="rect">
            <a:avLst/>
          </a:prstGeom>
        </p:spPr>
      </p:pic>
      <p:grpSp>
        <p:nvGrpSpPr>
          <p:cNvPr id="3" name="Group 3"/>
          <p:cNvGrpSpPr/>
          <p:nvPr/>
        </p:nvGrpSpPr>
        <p:grpSpPr>
          <a:xfrm rot="-10800000">
            <a:off x="15658653" y="7657653"/>
            <a:ext cx="1827132" cy="1827132"/>
            <a:chOff x="0" y="0"/>
            <a:chExt cx="927100" cy="927100"/>
          </a:xfrm>
        </p:grpSpPr>
        <p:sp>
          <p:nvSpPr>
            <p:cNvPr id="4" name="Freeform 4"/>
            <p:cNvSpPr/>
            <p:nvPr/>
          </p:nvSpPr>
          <p:spPr>
            <a:xfrm>
              <a:off x="0" y="0"/>
              <a:ext cx="927100" cy="927100"/>
            </a:xfrm>
            <a:custGeom>
              <a:avLst/>
              <a:gdLst/>
              <a:ahLst/>
              <a:cxnLst/>
              <a:rect l="l" t="t" r="r" b="b"/>
              <a:pathLst>
                <a:path w="927100" h="927100">
                  <a:moveTo>
                    <a:pt x="763270" y="0"/>
                  </a:moveTo>
                  <a:lnTo>
                    <a:pt x="0" y="0"/>
                  </a:lnTo>
                  <a:lnTo>
                    <a:pt x="0" y="927100"/>
                  </a:lnTo>
                  <a:lnTo>
                    <a:pt x="76200" y="927100"/>
                  </a:lnTo>
                  <a:lnTo>
                    <a:pt x="76200" y="76200"/>
                  </a:lnTo>
                  <a:lnTo>
                    <a:pt x="927100" y="76200"/>
                  </a:lnTo>
                  <a:lnTo>
                    <a:pt x="927100" y="0"/>
                  </a:lnTo>
                  <a:close/>
                </a:path>
              </a:pathLst>
            </a:custGeom>
            <a:solidFill>
              <a:srgbClr val="CC9900"/>
            </a:solidFill>
          </p:spPr>
        </p:sp>
      </p:grpSp>
      <p:grpSp>
        <p:nvGrpSpPr>
          <p:cNvPr id="5" name="Group 5"/>
          <p:cNvGrpSpPr/>
          <p:nvPr/>
        </p:nvGrpSpPr>
        <p:grpSpPr>
          <a:xfrm>
            <a:off x="5039114" y="1373585"/>
            <a:ext cx="11838186" cy="7539830"/>
            <a:chOff x="0" y="0"/>
            <a:chExt cx="4004522" cy="2550510"/>
          </a:xfrm>
        </p:grpSpPr>
        <p:sp>
          <p:nvSpPr>
            <p:cNvPr id="6" name="Freeform 6"/>
            <p:cNvSpPr/>
            <p:nvPr/>
          </p:nvSpPr>
          <p:spPr>
            <a:xfrm>
              <a:off x="0" y="0"/>
              <a:ext cx="4004522" cy="2550510"/>
            </a:xfrm>
            <a:custGeom>
              <a:avLst/>
              <a:gdLst/>
              <a:ahLst/>
              <a:cxnLst/>
              <a:rect l="l" t="t" r="r" b="b"/>
              <a:pathLst>
                <a:path w="4004522" h="2550510">
                  <a:moveTo>
                    <a:pt x="0" y="0"/>
                  </a:moveTo>
                  <a:lnTo>
                    <a:pt x="4004522" y="0"/>
                  </a:lnTo>
                  <a:lnTo>
                    <a:pt x="4004522" y="2550510"/>
                  </a:lnTo>
                  <a:lnTo>
                    <a:pt x="0" y="2550510"/>
                  </a:lnTo>
                  <a:close/>
                </a:path>
              </a:pathLst>
            </a:custGeom>
            <a:solidFill>
              <a:srgbClr val="252525"/>
            </a:solidFill>
          </p:spPr>
        </p:sp>
      </p:grpSp>
      <p:grpSp>
        <p:nvGrpSpPr>
          <p:cNvPr id="7" name="Group 7"/>
          <p:cNvGrpSpPr/>
          <p:nvPr/>
        </p:nvGrpSpPr>
        <p:grpSpPr>
          <a:xfrm>
            <a:off x="0" y="2564629"/>
            <a:ext cx="6563391" cy="5157741"/>
            <a:chOff x="0" y="0"/>
            <a:chExt cx="8751187" cy="6876988"/>
          </a:xfrm>
        </p:grpSpPr>
        <p:pic>
          <p:nvPicPr>
            <p:cNvPr id="8" name="Picture 8"/>
            <p:cNvPicPr>
              <a:picLocks noChangeAspect="1"/>
            </p:cNvPicPr>
            <p:nvPr/>
          </p:nvPicPr>
          <p:blipFill>
            <a:blip r:embed="rId4"/>
            <a:srcRect l="7608" r="7608"/>
            <a:stretch>
              <a:fillRect/>
            </a:stretch>
          </p:blipFill>
          <p:spPr>
            <a:xfrm>
              <a:off x="0" y="0"/>
              <a:ext cx="8751187" cy="6876988"/>
            </a:xfrm>
            <a:prstGeom prst="rect">
              <a:avLst/>
            </a:prstGeom>
          </p:spPr>
        </p:pic>
      </p:grpSp>
      <p:sp>
        <p:nvSpPr>
          <p:cNvPr id="9" name="AutoShape 9"/>
          <p:cNvSpPr/>
          <p:nvPr/>
        </p:nvSpPr>
        <p:spPr>
          <a:xfrm rot="-3142">
            <a:off x="6563398" y="7241538"/>
            <a:ext cx="4868878" cy="0"/>
          </a:xfrm>
          <a:prstGeom prst="line">
            <a:avLst/>
          </a:prstGeom>
          <a:ln w="19050" cap="flat">
            <a:solidFill>
              <a:srgbClr val="CC9900"/>
            </a:solidFill>
            <a:prstDash val="solid"/>
            <a:headEnd type="none" w="sm" len="sm"/>
            <a:tailEnd type="none" w="sm" len="sm"/>
          </a:ln>
        </p:spPr>
      </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1432251" y="7070706"/>
            <a:ext cx="369611" cy="369611"/>
          </a:xfrm>
          <a:prstGeom prst="rect">
            <a:avLst/>
          </a:prstGeom>
        </p:spPr>
      </p:pic>
      <p:sp>
        <p:nvSpPr>
          <p:cNvPr id="11" name="TextBox 11"/>
          <p:cNvSpPr txBox="1"/>
          <p:nvPr/>
        </p:nvSpPr>
        <p:spPr>
          <a:xfrm>
            <a:off x="8495291" y="1830144"/>
            <a:ext cx="7480668" cy="565785"/>
          </a:xfrm>
          <a:prstGeom prst="rect">
            <a:avLst/>
          </a:prstGeom>
        </p:spPr>
        <p:txBody>
          <a:bodyPr lIns="0" tIns="0" rIns="0" bIns="0" rtlCol="0" anchor="t">
            <a:spAutoFit/>
          </a:bodyPr>
          <a:lstStyle/>
          <a:p>
            <a:pPr>
              <a:lnSpc>
                <a:spcPts val="4079"/>
              </a:lnSpc>
            </a:pPr>
            <a:r>
              <a:rPr lang="en-US" sz="4800" dirty="0">
                <a:solidFill>
                  <a:srgbClr val="CC9900"/>
                </a:solidFill>
                <a:latin typeface="DM Serif Display"/>
              </a:rPr>
              <a:t>CUSTOMER CONNECTION</a:t>
            </a:r>
          </a:p>
        </p:txBody>
      </p:sp>
      <p:sp>
        <p:nvSpPr>
          <p:cNvPr id="12" name="TextBox 12"/>
          <p:cNvSpPr txBox="1"/>
          <p:nvPr/>
        </p:nvSpPr>
        <p:spPr>
          <a:xfrm>
            <a:off x="8495291" y="2871098"/>
            <a:ext cx="7480668" cy="3051175"/>
          </a:xfrm>
          <a:prstGeom prst="rect">
            <a:avLst/>
          </a:prstGeom>
        </p:spPr>
        <p:txBody>
          <a:bodyPr lIns="0" tIns="0" rIns="0" bIns="0" rtlCol="0" anchor="t">
            <a:spAutoFit/>
          </a:bodyPr>
          <a:lstStyle/>
          <a:p>
            <a:pPr algn="l">
              <a:lnSpc>
                <a:spcPts val="3499"/>
              </a:lnSpc>
            </a:pPr>
            <a:r>
              <a:rPr lang="en-US" sz="2499" dirty="0">
                <a:solidFill>
                  <a:srgbClr val="FFFFFF"/>
                </a:solidFill>
                <a:latin typeface="Garet Book"/>
              </a:rPr>
              <a:t>McDonald's isn't alone in offering hidden menu items.  In this presentation, we will review other examples of items that allegedly are (or have been) off-the-menu options at popular restaurants around the country.  Are they legendary, or just urban legend?  From a marketing perspective, does it matter?    </a:t>
            </a:r>
          </a:p>
        </p:txBody>
      </p:sp>
      <p:sp>
        <p:nvSpPr>
          <p:cNvPr id="13" name="TextBox 13"/>
          <p:cNvSpPr txBox="1"/>
          <p:nvPr/>
        </p:nvSpPr>
        <p:spPr>
          <a:xfrm>
            <a:off x="1028700" y="8083053"/>
            <a:ext cx="3469153" cy="737235"/>
          </a:xfrm>
          <a:prstGeom prst="rect">
            <a:avLst/>
          </a:prstGeom>
        </p:spPr>
        <p:txBody>
          <a:bodyPr lIns="0" tIns="0" rIns="0" bIns="0" rtlCol="0" anchor="t">
            <a:spAutoFit/>
          </a:bodyPr>
          <a:lstStyle/>
          <a:p>
            <a:pPr algn="r">
              <a:lnSpc>
                <a:spcPts val="2940"/>
              </a:lnSpc>
            </a:pPr>
            <a:r>
              <a:rPr lang="en-US" sz="2100" spc="210" dirty="0">
                <a:solidFill>
                  <a:srgbClr val="252525"/>
                </a:solidFill>
                <a:latin typeface="Garet Book"/>
              </a:rPr>
              <a:t>Restaurant Marketing</a:t>
            </a:r>
          </a:p>
        </p:txBody>
      </p:sp>
      <p:pic>
        <p:nvPicPr>
          <p:cNvPr id="14" name="Picture 14"/>
          <p:cNvPicPr>
            <a:picLocks noChangeAspect="1"/>
          </p:cNvPicPr>
          <p:nvPr/>
        </p:nvPicPr>
        <p:blipFill>
          <a:blip r:embed="rId7"/>
          <a:srcRect/>
          <a:stretch>
            <a:fillRect/>
          </a:stretch>
        </p:blipFill>
        <p:spPr>
          <a:xfrm>
            <a:off x="240507" y="9753036"/>
            <a:ext cx="1243796" cy="396460"/>
          </a:xfrm>
          <a:prstGeom prst="rect">
            <a:avLst/>
          </a:prstGeom>
        </p:spPr>
      </p:pic>
      <p:sp>
        <p:nvSpPr>
          <p:cNvPr id="15" name="TextBox 15"/>
          <p:cNvSpPr txBox="1"/>
          <p:nvPr/>
        </p:nvSpPr>
        <p:spPr>
          <a:xfrm>
            <a:off x="1733524" y="9856083"/>
            <a:ext cx="5119755" cy="180841"/>
          </a:xfrm>
          <a:prstGeom prst="rect">
            <a:avLst/>
          </a:prstGeom>
        </p:spPr>
        <p:txBody>
          <a:bodyPr lIns="0" tIns="0" rIns="0" bIns="0" rtlCol="0" anchor="t">
            <a:spAutoFit/>
          </a:bodyPr>
          <a:lstStyle/>
          <a:p>
            <a:pPr>
              <a:lnSpc>
                <a:spcPts val="1582"/>
              </a:lnSpc>
            </a:pPr>
            <a:r>
              <a:rPr lang="en-US" sz="1130" spc="113" dirty="0">
                <a:solidFill>
                  <a:srgbClr val="232323"/>
                </a:solidFill>
                <a:latin typeface="Garet Book"/>
              </a:rPr>
              <a:t>www.sportscareerconsulting.com</a:t>
            </a:r>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240507" y="173774"/>
            <a:ext cx="953105" cy="797142"/>
          </a:xfrm>
          <a:prstGeom prst="rect">
            <a:avLst/>
          </a:prstGeom>
        </p:spPr>
      </p:pic>
      <p:sp>
        <p:nvSpPr>
          <p:cNvPr id="17" name="TextBox 17"/>
          <p:cNvSpPr txBox="1"/>
          <p:nvPr/>
        </p:nvSpPr>
        <p:spPr>
          <a:xfrm>
            <a:off x="1484303" y="288074"/>
            <a:ext cx="3403689" cy="740626"/>
          </a:xfrm>
          <a:prstGeom prst="rect">
            <a:avLst/>
          </a:prstGeom>
        </p:spPr>
        <p:txBody>
          <a:bodyPr lIns="0" tIns="0" rIns="0" bIns="0" rtlCol="0" anchor="t">
            <a:spAutoFit/>
          </a:bodyPr>
          <a:lstStyle/>
          <a:p>
            <a:pPr>
              <a:lnSpc>
                <a:spcPts val="2845"/>
              </a:lnSpc>
            </a:pPr>
            <a:r>
              <a:rPr lang="en-US" sz="3347" dirty="0">
                <a:solidFill>
                  <a:srgbClr val="252525"/>
                </a:solidFill>
                <a:latin typeface="DM Serif Display"/>
              </a:rPr>
              <a:t>Cooking Up </a:t>
            </a:r>
          </a:p>
          <a:p>
            <a:pPr>
              <a:lnSpc>
                <a:spcPts val="2845"/>
              </a:lnSpc>
            </a:pPr>
            <a:r>
              <a:rPr lang="en-US" sz="3347" dirty="0">
                <a:solidFill>
                  <a:srgbClr val="252525"/>
                </a:solidFill>
                <a:latin typeface="DM Serif Display"/>
              </a:rPr>
              <a:t>Brand Loyalty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40507" y="215144"/>
            <a:ext cx="504604" cy="422033"/>
          </a:xfrm>
          <a:prstGeom prst="rect">
            <a:avLst/>
          </a:prstGeom>
        </p:spPr>
      </p:pic>
      <p:grpSp>
        <p:nvGrpSpPr>
          <p:cNvPr id="3" name="Group 3"/>
          <p:cNvGrpSpPr/>
          <p:nvPr/>
        </p:nvGrpSpPr>
        <p:grpSpPr>
          <a:xfrm>
            <a:off x="13680213" y="0"/>
            <a:ext cx="4607787" cy="10287000"/>
            <a:chOff x="0" y="0"/>
            <a:chExt cx="4004522" cy="8940197"/>
          </a:xfrm>
        </p:grpSpPr>
        <p:sp>
          <p:nvSpPr>
            <p:cNvPr id="4" name="Freeform 4"/>
            <p:cNvSpPr/>
            <p:nvPr/>
          </p:nvSpPr>
          <p:spPr>
            <a:xfrm>
              <a:off x="0" y="0"/>
              <a:ext cx="4004522" cy="8940197"/>
            </a:xfrm>
            <a:custGeom>
              <a:avLst/>
              <a:gdLst/>
              <a:ahLst/>
              <a:cxnLst/>
              <a:rect l="l" t="t" r="r" b="b"/>
              <a:pathLst>
                <a:path w="4004522" h="8940197">
                  <a:moveTo>
                    <a:pt x="0" y="0"/>
                  </a:moveTo>
                  <a:lnTo>
                    <a:pt x="4004522" y="0"/>
                  </a:lnTo>
                  <a:lnTo>
                    <a:pt x="4004522" y="8940197"/>
                  </a:lnTo>
                  <a:lnTo>
                    <a:pt x="0" y="8940197"/>
                  </a:lnTo>
                  <a:close/>
                </a:path>
              </a:pathLst>
            </a:custGeom>
            <a:solidFill>
              <a:srgbClr val="252525"/>
            </a:solidFill>
          </p:spPr>
        </p:sp>
      </p:grpSp>
      <p:grpSp>
        <p:nvGrpSpPr>
          <p:cNvPr id="5" name="Group 5"/>
          <p:cNvGrpSpPr>
            <a:grpSpLocks noChangeAspect="1"/>
          </p:cNvGrpSpPr>
          <p:nvPr/>
        </p:nvGrpSpPr>
        <p:grpSpPr>
          <a:xfrm>
            <a:off x="10455610" y="1931493"/>
            <a:ext cx="6449207" cy="6424015"/>
            <a:chOff x="0" y="0"/>
            <a:chExt cx="6502400" cy="6477000"/>
          </a:xfrm>
        </p:grpSpPr>
        <p:sp>
          <p:nvSpPr>
            <p:cNvPr id="6" name="Freeform 6"/>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4"/>
              <a:stretch>
                <a:fillRect l="-24852" r="-24852"/>
              </a:stretch>
            </a:blipFill>
          </p:spPr>
        </p:sp>
        <p:sp>
          <p:nvSpPr>
            <p:cNvPr id="7" name="Freeform 7"/>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CC9900"/>
            </a:solidFill>
          </p:spPr>
        </p:sp>
      </p:grpSp>
      <p:pic>
        <p:nvPicPr>
          <p:cNvPr id="8" name="Picture 8"/>
          <p:cNvPicPr>
            <a:picLocks noChangeAspect="1"/>
          </p:cNvPicPr>
          <p:nvPr/>
        </p:nvPicPr>
        <p:blipFill>
          <a:blip r:embed="rId5"/>
          <a:srcRect/>
          <a:stretch>
            <a:fillRect/>
          </a:stretch>
        </p:blipFill>
        <p:spPr>
          <a:xfrm>
            <a:off x="15785295" y="131275"/>
            <a:ext cx="2239043" cy="1011801"/>
          </a:xfrm>
          <a:prstGeom prst="rect">
            <a:avLst/>
          </a:prstGeom>
        </p:spPr>
      </p:pic>
      <p:sp>
        <p:nvSpPr>
          <p:cNvPr id="9" name="TextBox 9"/>
          <p:cNvSpPr txBox="1"/>
          <p:nvPr/>
        </p:nvSpPr>
        <p:spPr>
          <a:xfrm>
            <a:off x="2109142" y="1376075"/>
            <a:ext cx="7668737" cy="1258570"/>
          </a:xfrm>
          <a:prstGeom prst="rect">
            <a:avLst/>
          </a:prstGeom>
        </p:spPr>
        <p:txBody>
          <a:bodyPr lIns="0" tIns="0" rIns="0" bIns="0" rtlCol="0" anchor="t">
            <a:spAutoFit/>
          </a:bodyPr>
          <a:lstStyle/>
          <a:p>
            <a:pPr>
              <a:lnSpc>
                <a:spcPts val="4760"/>
              </a:lnSpc>
            </a:pPr>
            <a:r>
              <a:rPr lang="en-US" sz="5600" dirty="0">
                <a:solidFill>
                  <a:srgbClr val="CC9900"/>
                </a:solidFill>
                <a:latin typeface="DM Serif Display"/>
              </a:rPr>
              <a:t>Chick-fil-A: Spicy Char</a:t>
            </a:r>
          </a:p>
          <a:p>
            <a:pPr>
              <a:lnSpc>
                <a:spcPts val="4760"/>
              </a:lnSpc>
            </a:pPr>
            <a:endParaRPr lang="en-US" sz="5600" dirty="0">
              <a:solidFill>
                <a:srgbClr val="CC9900"/>
              </a:solidFill>
              <a:latin typeface="DM Serif Display"/>
            </a:endParaRPr>
          </a:p>
        </p:txBody>
      </p:sp>
      <p:sp>
        <p:nvSpPr>
          <p:cNvPr id="10" name="TextBox 10"/>
          <p:cNvSpPr txBox="1"/>
          <p:nvPr/>
        </p:nvSpPr>
        <p:spPr>
          <a:xfrm>
            <a:off x="2109142" y="2462852"/>
            <a:ext cx="6392588" cy="2613025"/>
          </a:xfrm>
          <a:prstGeom prst="rect">
            <a:avLst/>
          </a:prstGeom>
        </p:spPr>
        <p:txBody>
          <a:bodyPr lIns="0" tIns="0" rIns="0" bIns="0" rtlCol="0" anchor="t">
            <a:spAutoFit/>
          </a:bodyPr>
          <a:lstStyle/>
          <a:p>
            <a:pPr algn="just">
              <a:lnSpc>
                <a:spcPts val="3499"/>
              </a:lnSpc>
            </a:pPr>
            <a:r>
              <a:rPr lang="en-US" sz="2499" dirty="0">
                <a:solidFill>
                  <a:srgbClr val="252525"/>
                </a:solidFill>
                <a:latin typeface="Garet Book"/>
              </a:rPr>
              <a:t>Chick-fil-A's "Spicy Char" sandwich is made with a char-grilled, unbreaded chicken breast that's been sprinkled with hot and spicy seasonings. The fillet is served on a bun and served with toasted dill pickle chips. </a:t>
            </a:r>
          </a:p>
        </p:txBody>
      </p:sp>
      <p:sp>
        <p:nvSpPr>
          <p:cNvPr id="11" name="TextBox 11"/>
          <p:cNvSpPr txBox="1"/>
          <p:nvPr/>
        </p:nvSpPr>
        <p:spPr>
          <a:xfrm rot="-5400000">
            <a:off x="16061433" y="7992248"/>
            <a:ext cx="3469153" cy="365760"/>
          </a:xfrm>
          <a:prstGeom prst="rect">
            <a:avLst/>
          </a:prstGeom>
        </p:spPr>
        <p:txBody>
          <a:bodyPr lIns="0" tIns="0" rIns="0" bIns="0" rtlCol="0" anchor="t">
            <a:spAutoFit/>
          </a:bodyPr>
          <a:lstStyle/>
          <a:p>
            <a:pPr>
              <a:lnSpc>
                <a:spcPts val="2940"/>
              </a:lnSpc>
            </a:pPr>
            <a:r>
              <a:rPr lang="en-US" sz="2100" spc="210" dirty="0">
                <a:solidFill>
                  <a:srgbClr val="FFFFFF"/>
                </a:solidFill>
                <a:latin typeface="Garet Book"/>
              </a:rPr>
              <a:t>@ChickfilA</a:t>
            </a:r>
          </a:p>
        </p:txBody>
      </p:sp>
      <p:sp>
        <p:nvSpPr>
          <p:cNvPr id="12" name="TextBox 12"/>
          <p:cNvSpPr txBox="1"/>
          <p:nvPr/>
        </p:nvSpPr>
        <p:spPr>
          <a:xfrm>
            <a:off x="871052" y="249974"/>
            <a:ext cx="2139680" cy="461237"/>
          </a:xfrm>
          <a:prstGeom prst="rect">
            <a:avLst/>
          </a:prstGeom>
        </p:spPr>
        <p:txBody>
          <a:bodyPr lIns="0" tIns="0" rIns="0" bIns="0" rtlCol="0" anchor="t">
            <a:spAutoFit/>
          </a:bodyPr>
          <a:lstStyle/>
          <a:p>
            <a:pPr>
              <a:lnSpc>
                <a:spcPts val="1788"/>
              </a:lnSpc>
            </a:pPr>
            <a:r>
              <a:rPr lang="en-US" sz="2104" dirty="0">
                <a:solidFill>
                  <a:srgbClr val="252525"/>
                </a:solidFill>
                <a:latin typeface="DM Serif Display"/>
              </a:rPr>
              <a:t>Cooking Up </a:t>
            </a:r>
          </a:p>
          <a:p>
            <a:pPr>
              <a:lnSpc>
                <a:spcPts val="1788"/>
              </a:lnSpc>
            </a:pPr>
            <a:r>
              <a:rPr lang="en-US" sz="2104" dirty="0">
                <a:solidFill>
                  <a:srgbClr val="252525"/>
                </a:solidFill>
                <a:latin typeface="DM Serif Display"/>
              </a:rPr>
              <a:t>Brand Loyalty</a:t>
            </a:r>
          </a:p>
        </p:txBody>
      </p:sp>
      <p:pic>
        <p:nvPicPr>
          <p:cNvPr id="13" name="Picture 13"/>
          <p:cNvPicPr>
            <a:picLocks noChangeAspect="1"/>
          </p:cNvPicPr>
          <p:nvPr/>
        </p:nvPicPr>
        <p:blipFill>
          <a:blip r:embed="rId6"/>
          <a:srcRect/>
          <a:stretch>
            <a:fillRect/>
          </a:stretch>
        </p:blipFill>
        <p:spPr>
          <a:xfrm>
            <a:off x="240507" y="9753036"/>
            <a:ext cx="1243796" cy="396460"/>
          </a:xfrm>
          <a:prstGeom prst="rect">
            <a:avLst/>
          </a:prstGeom>
        </p:spPr>
      </p:pic>
      <p:sp>
        <p:nvSpPr>
          <p:cNvPr id="14" name="TextBox 14"/>
          <p:cNvSpPr txBox="1"/>
          <p:nvPr/>
        </p:nvSpPr>
        <p:spPr>
          <a:xfrm>
            <a:off x="1733524" y="9856083"/>
            <a:ext cx="5119755" cy="180841"/>
          </a:xfrm>
          <a:prstGeom prst="rect">
            <a:avLst/>
          </a:prstGeom>
        </p:spPr>
        <p:txBody>
          <a:bodyPr lIns="0" tIns="0" rIns="0" bIns="0" rtlCol="0" anchor="t">
            <a:spAutoFit/>
          </a:bodyPr>
          <a:lstStyle/>
          <a:p>
            <a:pPr>
              <a:lnSpc>
                <a:spcPts val="1582"/>
              </a:lnSpc>
            </a:pPr>
            <a:r>
              <a:rPr lang="en-US" sz="1130" spc="113" dirty="0">
                <a:solidFill>
                  <a:srgbClr val="232323"/>
                </a:solidFill>
                <a:latin typeface="Garet Book"/>
              </a:rPr>
              <a:t>www.sportscareerconsulting.com</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1256</Words>
  <Application>Microsoft Macintosh PowerPoint</Application>
  <PresentationFormat>Custom</PresentationFormat>
  <Paragraphs>157</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DM Serif Display</vt:lpstr>
      <vt:lpstr>Calibri</vt:lpstr>
      <vt:lpstr>Garet Book</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Hidden Secret Menus Lesson</dc:title>
  <cp:lastModifiedBy>Chris Lindauer</cp:lastModifiedBy>
  <cp:revision>2</cp:revision>
  <dcterms:created xsi:type="dcterms:W3CDTF">2006-08-16T00:00:00Z</dcterms:created>
  <dcterms:modified xsi:type="dcterms:W3CDTF">2022-03-16T02:47:51Z</dcterms:modified>
  <dc:identifier>DAE23kkQ1uE</dc:identifier>
</cp:coreProperties>
</file>