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8288000" cy="10287000"/>
  <p:notesSz cx="6858000" cy="9144000"/>
  <p:embeddedFontLst>
    <p:embeddedFont>
      <p:font typeface="Arimo" panose="020B0604020202020204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stoga" panose="020B0604020202020204" charset="0"/>
      <p:regular r:id="rId30"/>
    </p:embeddedFont>
    <p:embeddedFont>
      <p:font typeface="Garet Book" panose="020B0604020202020204" charset="0"/>
      <p:regular r:id="rId31"/>
    </p:embeddedFont>
    <p:embeddedFont>
      <p:font typeface="Lumios Marker" panose="020B0604020202020204" charset="0"/>
      <p:regular r:id="rId32"/>
    </p:embeddedFont>
    <p:embeddedFont>
      <p:font typeface="Michegar" charset="0"/>
      <p:regular r:id="rId33"/>
    </p:embeddedFont>
    <p:embeddedFont>
      <p:font typeface="Montaser Arabic Bold" panose="020B0604020202020204" charset="-78"/>
      <p:regular r:id="rId34"/>
      <p:bold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7" autoAdjust="0"/>
    <p:restoredTop sz="94558" autoAdjust="0"/>
  </p:normalViewPr>
  <p:slideViewPr>
    <p:cSldViewPr>
      <p:cViewPr varScale="1">
        <p:scale>
          <a:sx n="50" d="100"/>
          <a:sy n="50" d="100"/>
        </p:scale>
        <p:origin x="1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Walmart/status/882225692644999168?ref_src=twsrc%5Etfw%7Ctwcamp%5Etweetembed%7Ctwterm%5E882225692644999168%7Ctwgr%5E%7Ctwcon%5Es1_&amp;ref_url=https%3A%2F%2Fcdn.iframe.ly%2F5aS6SMa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warriors/status/1432055701849976832?ref_src=twsrc%5Etfw%7Ctwcamp%5Etweetembed%7Ctwterm%5E1432055701849976832%7Ctwgr%5Ehb_1_8%7Ctwcon%5Es1_&amp;ref_url=https%3A%2F%2Fcdn.iframe.ly%2FtwdDGb7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GFuelEnergy/status/1433531469822103558?ref_src=twsrc%5Etfw%7Ctwcamp%5Etweetembed%7Ctwterm%5E1433531469822103558%7Ctwgr%5E%7Ctwcon%5Es1_&amp;ref_url=https%3A%2F%2Fcdn.iframe.ly%2FxmRab0V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hulu/status/1321210058764595201?ref_src=twsrc%5Etfw%7Ctwcamp%5Etweetembed%7Ctwterm%5E1321210058764595201%7Ctwgr%5E%7Ctwcon%5Es1_&amp;ref_url=https%3A%2F%2Fcdn.iframe.ly%2FYHNRlX3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7eleven/status/1320787311165132801?ref_src=twsrc%5Etfw%7Ctwcamp%5Etweetembed%7Ctwterm%5E1320787311165132801%7Ctwgr%5E%7Ctwcon%5Es1_&amp;ref_url=https%3A%2F%2Fcdn.iframe.ly%2FXjzUFhh%3Fapp%3D1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MvilleFoods/status/1456991397748293633?ref_src=twsrc%5Etfw%7Ctwcamp%5Etweetembed%7Ctwterm%5E1456991397748293633%7Ctwgr%5E%7Ctwcon%5Es1_&amp;ref_url=https%3A%2F%2Fcdn.iframe.ly%2Fw3G4Fbp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USPS/status/1467294098277216258?ref_src=twsrc%5Etfw%7Ctwcamp%5Etweetembed%7Ctwterm%5E1467294098277216258%7Ctwgr%5E%7Ctwcon%5Es1_&amp;ref_url=https%3A%2F%2Fcdn.iframe.ly%2FxrLU5TU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kroger/status/1485676612704161793?ref_src=twsrc%5Etfw%7Ctwcamp%5Etweetembed%7Ctwterm%5E1485676612704161793%7Ctwgr%5E%7Ctwcon%5Es1_&amp;ref_url=https%3A%2F%2Fcdn.iframe.ly%2F9Nfbxaz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twitter.com/Wendys/status/1481295012646334468?ref_src=twsrc%5Etfw%7Ctwcamp%5Etweetembed%7Ctwterm%5E1481295012646334468%7Ctwgr%5E%7Ctwcon%5Es1_&amp;ref_url=https%3A%2F%2Fcdn.iframe.ly%2F9FXxepE%3Fapp%3D1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Starbucks/status/1360257360883777541?ref_src=twsrc%5Etfw%7Ctwcamp%5Etweetembed%7Ctwterm%5E1360257360883777541%7Ctwgr%5E%7Ctwcon%5Es1_&amp;ref_url=https%3A%2F%2Fcdn.iframe.ly%2F2DylF8W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INFINITIUSA/status/1501212533893607427?ref_src=twsrc%5Etfw%7Ctwcamp%5Etweetembed%7Ctwterm%5E1501212533893607427%7Ctwgr%5E%7Ctwcon%5Es1_&amp;ref_url=https%3A%2F%2Fcdn.iframe.ly%2FVatdDMc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ChosenFoods/status/1377632830839132164?ref_src=twsrc%5Etfw%7Ctwcamp%5Etweetembed%7Ctwterm%5E1377632830839132164%7Ctwgr%5E%7Ctwcon%5Es1_&amp;ref_url=https%3A%2F%2Fcdn.iframe.ly%2FXiTL3vL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hyperlink" Target="https://chosenfoods.com/pages/guac-paste?utm_medium=social-guacpaste&amp;utm_source=twitter&amp;utm_campaign=apr_2021_chosen-followers_guac-paste-launch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twix/status/992381349494448128?ref_src=twsrc%5Etfw%7Ctwcamp%5Etweetembed%7Ctwterm%5E992381349494448128%7Ctwgr%5E%7Ctwcon%5Es1_&amp;ref_url=https%3A%2F%2Fcdn.iframe.ly%2FxWCJ26D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Skittles/status/1263131064765157376?ref_src=twsrc%5Etfw%7Ctwcamp%5Etweetembed%7Ctwterm%5E1263131064765157376%7Ctwgr%5E%7Ctwcon%5Es1_&amp;ref_url=https%3A%2F%2Fcdn.iframe.ly%2FwyTjrCg%3Fapp%3D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8208" y="7142909"/>
            <a:ext cx="21124415" cy="56578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256336" y="5085509"/>
            <a:ext cx="3775329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434712" y="2299851"/>
            <a:ext cx="7418576" cy="257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88"/>
              </a:lnSpc>
            </a:pPr>
            <a:r>
              <a:rPr lang="en-US" sz="14991" spc="929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76519" y="1946924"/>
            <a:ext cx="6334963" cy="91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6000" spc="1176">
                <a:solidFill>
                  <a:srgbClr val="FFFFFF"/>
                </a:solidFill>
                <a:latin typeface="Montaser Arabic Bold"/>
              </a:rPr>
              <a:t>CALENDAR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34670" y="613424"/>
            <a:ext cx="11541569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47"/>
              </a:lnSpc>
            </a:pPr>
            <a:r>
              <a:rPr lang="en-US" sz="10372">
                <a:solidFill>
                  <a:srgbClr val="FFFFFF"/>
                </a:solidFill>
                <a:latin typeface="Lumios Marker"/>
              </a:rPr>
              <a:t>Social Media Marketing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30228" y="2986012"/>
            <a:ext cx="8929072" cy="5595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7/1    # TOUR DE FRANCE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7/1    # CANANDA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7/1    # INTERNATIONAL TELL A JOKE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7/2    # WORLD UFO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7/4    # INDEPENDENCE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7/7     # NATIONAL FRIED CHICKEN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7/7     # WORLD CHOCOLATE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7/17   # WORLD EMOJI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7/18   # NATIONAL ICE CREAM DAY 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7/22   # NATIONAL HAMMOCK DAY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JULY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Graphical user interface, text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D2E79F4A-CAE5-4C0F-B418-4636044A0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06" y="2940890"/>
            <a:ext cx="5448673" cy="62735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AUGUST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91485" y="2823291"/>
            <a:ext cx="8929072" cy="6157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BACK TO SCHOOL SEASON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BLACK BUSINESS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8/10    # NATIONAL LAZY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8/10    # NATIONAL S'MORES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8/12    # WORLD ELEPHANT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8/13    # INTERNATIONAL LEFTHANDERS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8/17    # NATIONAL NONPROFIT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8/19   # WORLD HUMANITARIAN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8/20   # NATIONAL LEMONADE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8/21   # SENIOR CITIZENS DAY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8/26   # NATIONAL DOG DAY 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96F27E13-9803-42AA-8404-F4BCCEAAC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3142" y="3048397"/>
            <a:ext cx="4152900" cy="6276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SEPTEMBER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91485" y="2832816"/>
            <a:ext cx="8344000" cy="6206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# HISPANIC HERITAGE MONTH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# WORLD ALZHEIMER'S MONTH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9/3    # WORLD COCONUT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9/5    # LABOR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9/8    # NFL SEASON KICKS OFF 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9/9    # NATIONAL HOT DOG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9/10 # STAND UP TO CANCER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9/12  # NATIONAL VIDEO GAMES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9/18  # NATIONAL CHEESEBURGER DAY 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9/18   # EMMY AWARDS 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9/19   # INTERNATIONAL TALK LIKE A PIRATE DAY 9/27   # WORLD TOURISM DAY #WTD2022</a:t>
            </a:r>
          </a:p>
          <a:p>
            <a:pPr>
              <a:lnSpc>
                <a:spcPts val="3819"/>
              </a:lnSpc>
              <a:spcBef>
                <a:spcPct val="0"/>
              </a:spcBef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9/30  # INTERNATIONAL PODCAST DAY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803A60A3-4A29-44A8-9B91-51232EDE0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79" y="3146592"/>
            <a:ext cx="6753225" cy="59150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056724" y="1347646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 dirty="0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6205" y="389136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 dirty="0">
                <a:solidFill>
                  <a:srgbClr val="FFFFFF"/>
                </a:solidFill>
                <a:latin typeface="Michegar Bold"/>
              </a:rPr>
              <a:t>OCTOBER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91485" y="2823291"/>
            <a:ext cx="9696515" cy="6078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# BREAST CANCER AWARENESS MONTH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# NATIONAL PIZZA MONTH 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# BULLYING PREVENTION AWARENESS MONTH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10/1   # INTERNATIONAL COFFEE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10/4   # WORLD SMILE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10/10   # WORLD MENTAL HEALTH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10/10   # INDIGENOUS PEOPLES’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10/15   # NATIONAL GROUCH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10/16   # WORLD FOOD DAY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10/21   # REPTILE AWARENESS DAY </a:t>
            </a:r>
          </a:p>
          <a:p>
            <a:pPr>
              <a:lnSpc>
                <a:spcPts val="4048"/>
              </a:lnSpc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10/29   # NATIONAL CAT DAY</a:t>
            </a:r>
          </a:p>
          <a:p>
            <a:pPr>
              <a:lnSpc>
                <a:spcPts val="4048"/>
              </a:lnSpc>
              <a:spcBef>
                <a:spcPct val="0"/>
              </a:spcBef>
            </a:pPr>
            <a:r>
              <a:rPr lang="en-US" sz="2892">
                <a:solidFill>
                  <a:srgbClr val="000000"/>
                </a:solidFill>
                <a:latin typeface="Calistoga"/>
              </a:rPr>
              <a:t>10/31    # HALLOWEEN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A1660F8C-3B79-4132-A3CE-9EFC50AC2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886" y="2328291"/>
            <a:ext cx="5760393" cy="1337378"/>
          </a:xfrm>
          <a:prstGeom prst="rect">
            <a:avLst/>
          </a:prstGeom>
        </p:spPr>
      </p:pic>
      <p:pic>
        <p:nvPicPr>
          <p:cNvPr id="20" name="Picture 19">
            <a:hlinkClick r:id="rId5"/>
            <a:extLst>
              <a:ext uri="{FF2B5EF4-FFF2-40B4-BE49-F238E27FC236}">
                <a16:creationId xmlns:a16="http://schemas.microsoft.com/office/drawing/2014/main" id="{F65D6C25-7796-4621-AC35-50E3A93874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213" y="3924300"/>
            <a:ext cx="5760393" cy="51493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NOVEMBER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91485" y="2627256"/>
            <a:ext cx="8512182" cy="6944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# AMERICAN DIABETES MONTH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11/1   # WORLD VEGAN DAY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11/6  # NATIONAL NACHOS DAY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11/8  # STEM DAY (EDUCATION)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11/9  # SOCIAL MEDIA KINDNESS DAY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11/11    # VETERANS DAY 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11/17   # NATIONAL ENTREPRENEURS' DAY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11/21    # FIFA WORLD CUP SOCCER 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11/24   # THANKSGIVING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11/25   # BLACK FRIDAY 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11/28   # CYBER MONDAY</a:t>
            </a:r>
          </a:p>
          <a:p>
            <a:pPr>
              <a:lnSpc>
                <a:spcPts val="4270"/>
              </a:lnSpc>
            </a:pPr>
            <a:r>
              <a:rPr lang="en-US" sz="3050">
                <a:solidFill>
                  <a:srgbClr val="000000"/>
                </a:solidFill>
                <a:latin typeface="Calistoga"/>
              </a:rPr>
              <a:t>11/28   # HANUKKAH</a:t>
            </a:r>
          </a:p>
          <a:p>
            <a:pPr>
              <a:lnSpc>
                <a:spcPts val="4270"/>
              </a:lnSpc>
              <a:spcBef>
                <a:spcPct val="0"/>
              </a:spcBef>
            </a:pPr>
            <a:endParaRPr lang="en-US" sz="3050">
              <a:solidFill>
                <a:srgbClr val="000000"/>
              </a:solidFill>
              <a:latin typeface="Calistoga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E06B1D25-0A3E-4849-B349-ED6EFEA70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733" y="2971430"/>
            <a:ext cx="4819718" cy="62558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DECEMBER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91485" y="2832816"/>
            <a:ext cx="8667815" cy="5727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# AIDS AWARENESS MONTH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12/4    # NATIONAL COOKIE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12/6     # MICROWAVE OVEN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12/10   # NOBEL PRIZE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12/11    # NATIONAL APP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12/16   # NATIONAL UGLY XMAS SWEATER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12/18   # ANSWER PHONES LIKE BUDDY THE ELF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12/21    # FIRST DAY OF WINTER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12/21    # CROSSWORD PUZZLE DAY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12/24   # CHRISTMAS EVE</a:t>
            </a:r>
          </a:p>
          <a:p>
            <a:pPr>
              <a:lnSpc>
                <a:spcPts val="3819"/>
              </a:lnSpc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12/25    # CHRISTMAS DAY </a:t>
            </a:r>
          </a:p>
          <a:p>
            <a:pPr>
              <a:lnSpc>
                <a:spcPts val="3819"/>
              </a:lnSpc>
              <a:spcBef>
                <a:spcPct val="0"/>
              </a:spcBef>
            </a:pPr>
            <a:r>
              <a:rPr lang="en-US" sz="2727">
                <a:solidFill>
                  <a:srgbClr val="000000"/>
                </a:solidFill>
                <a:latin typeface="Calistoga"/>
              </a:rPr>
              <a:t>12/31    # NEW YEAR'S EVE 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403E3D65-7F5D-4714-8389-4B572CDD4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7003" y="2985480"/>
            <a:ext cx="5140905" cy="614307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8208" y="7142909"/>
            <a:ext cx="21124415" cy="56578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256336" y="5085509"/>
            <a:ext cx="3775329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434712" y="2299851"/>
            <a:ext cx="7418576" cy="257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88"/>
              </a:lnSpc>
            </a:pPr>
            <a:r>
              <a:rPr lang="en-US" sz="14991" spc="929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76519" y="1946924"/>
            <a:ext cx="6334963" cy="91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6000" spc="1176">
                <a:solidFill>
                  <a:srgbClr val="FFFFFF"/>
                </a:solidFill>
                <a:latin typeface="Montaser Arabic Bold"/>
              </a:rPr>
              <a:t>CALENDAR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34670" y="613424"/>
            <a:ext cx="11541569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47"/>
              </a:lnSpc>
            </a:pPr>
            <a:r>
              <a:rPr lang="en-US" sz="10372">
                <a:solidFill>
                  <a:srgbClr val="FFFFFF"/>
                </a:solidFill>
                <a:latin typeface="Lumios Marker"/>
              </a:rPr>
              <a:t>Social Media Marketing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8208" y="7142909"/>
            <a:ext cx="21124415" cy="56578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256336" y="5085509"/>
            <a:ext cx="3775329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434712" y="2299851"/>
            <a:ext cx="7418576" cy="257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88"/>
              </a:lnSpc>
            </a:pPr>
            <a:r>
              <a:rPr lang="en-US" sz="14991" spc="929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76519" y="1946924"/>
            <a:ext cx="6334963" cy="91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6000" spc="1176">
                <a:solidFill>
                  <a:srgbClr val="FFFFFF"/>
                </a:solidFill>
                <a:latin typeface="Montaser Arabic Bold"/>
              </a:rPr>
              <a:t>CALENDAR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34670" y="613424"/>
            <a:ext cx="11541569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47"/>
              </a:lnSpc>
            </a:pPr>
            <a:r>
              <a:rPr lang="en-US" sz="10372">
                <a:solidFill>
                  <a:srgbClr val="FFFFFF"/>
                </a:solidFill>
                <a:latin typeface="Lumios Marker"/>
              </a:rPr>
              <a:t>Social Media Marketing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70931"/>
            <a:ext cx="5962300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DISCUSSION</a:t>
            </a:r>
          </a:p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QUESTIONS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298949" y="1315720"/>
            <a:ext cx="8929072" cy="7471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000000"/>
                </a:solidFill>
                <a:latin typeface="Calistoga"/>
              </a:rPr>
              <a:t>WHAT IS SOCIAL MEDIA MARKETING?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000000"/>
                </a:solidFill>
                <a:latin typeface="Calistoga"/>
              </a:rPr>
              <a:t>WHAT IS PROMOTION?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000000"/>
                </a:solidFill>
                <a:latin typeface="Calistoga"/>
              </a:rPr>
              <a:t>WHAT IS CAUSE MARKETING?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Arimo"/>
            </a:endParaRP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000000"/>
                </a:solidFill>
                <a:latin typeface="Calistoga"/>
              </a:rPr>
              <a:t>HAVE YOU EVER SEEN ANY OF THE HASHTAGS SHARED IN THIS PRESENTATION ON SOCIAL MEDIA USED BY A BRAND OR A CAUSE?  WHAT WAS IT?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  <a:spcBef>
                <a:spcPct val="0"/>
              </a:spcBef>
            </a:pPr>
            <a:r>
              <a:rPr lang="en-US" sz="3199" dirty="0">
                <a:solidFill>
                  <a:srgbClr val="000000"/>
                </a:solidFill>
                <a:latin typeface="Calistoga"/>
              </a:rPr>
              <a:t>DID THOSE HASHTAGS INFLUENCE YOUR OPINION OF THE BRAND OR CAUSE?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70931"/>
            <a:ext cx="5962300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DISCUSSION</a:t>
            </a:r>
          </a:p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QUESTIONS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298949" y="1315720"/>
            <a:ext cx="8929072" cy="7291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9"/>
              </a:lnSpc>
            </a:pPr>
            <a:r>
              <a:rPr lang="en-US" sz="3199">
                <a:solidFill>
                  <a:srgbClr val="000000"/>
                </a:solidFill>
                <a:latin typeface="Calistoga"/>
              </a:rPr>
              <a:t>HOW DO BRANDS LEVERAGE SOCIAL MEDIA FOR MARKETING AND PROMOTION  PURPOSES?</a:t>
            </a:r>
          </a:p>
          <a:p>
            <a:pPr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</a:pPr>
            <a:r>
              <a:rPr lang="en-US" sz="3199">
                <a:solidFill>
                  <a:srgbClr val="000000"/>
                </a:solidFill>
                <a:latin typeface="Calistoga"/>
              </a:rPr>
              <a:t>HOW CAN CAUSES LEVERAGE SOCIAL MEDIA TO GENERATE SUPPORT FOR THEIR INITIATIVES?</a:t>
            </a:r>
          </a:p>
          <a:p>
            <a:pPr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</a:pPr>
            <a:r>
              <a:rPr lang="en-US" sz="3199">
                <a:solidFill>
                  <a:srgbClr val="000000"/>
                </a:solidFill>
                <a:latin typeface="Calistoga"/>
              </a:rPr>
              <a:t>WHY DO YOU THINK "HOLIDAYS" LIKE #NATIONALICECREAMDAY EXIST?</a:t>
            </a:r>
          </a:p>
          <a:p>
            <a:pPr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Calistoga"/>
              </a:rPr>
              <a:t>IF YOU WERE A BRAND, WOULD YOU USE ANY OF THESE HASHTAGS IN YOUR MARKETING?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70931"/>
            <a:ext cx="5962300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DISCUSSION</a:t>
            </a:r>
          </a:p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QUESTIONS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298949" y="1474153"/>
            <a:ext cx="8929072" cy="7281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IF YOU HAVE SPENT ANY TIME ON SOCIAL MEDIA, YOU HAVE LIKELY SEEN A VARIETY OF PROMOTIONAL POSTS FROM BRANDS.  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OFTEN TIMES, THESE PROMOTIONAL POSTS FEATURE HASHTAGS THAT ALIGN WITH "HOLIDAYS" OR SPECIFIC CAUSES.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IN THIS PRESENTATION, WE WILL REVIEW EXAMPLES OF SOCIAL MEDIA "HOLIDAYS" AND CAUSES THAT MARKETERS MAY CHOOSE TO LEVERAGE IN 2022 AS PART OF THEIR SOCIAL MEDIA MARKETING STRATEGIES.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70931"/>
            <a:ext cx="5962300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STUDENT ACTIVITY #1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30228" y="1474153"/>
            <a:ext cx="8929072" cy="7281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1 -  REVIEW THE EXAMPLES OF SOCIAL MEDIA "HOLIDAYS" FROM THIS PRESENTATION.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2 - FIND TWO EXAMPLES FOR EACH MONTH OF A BRAND WHO MIGHT BENEFIT FROM A PROMOTION OR SOCIAL MEDIA POST PROMOTING A CAUSE.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3 - RESEARCH YOUR SOCIAL MEDIA FEEDS TO SEE IF THERE ARE ADDITIONAL SOCIAL MEDIA "HOLIDAYS" THAT BRANDS MIGHT CONSIDER INCORPORATING AS PART OF THEIR SOCIAL MEDIA STRATEGY.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62405" y="1182641"/>
            <a:ext cx="6241273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STUDENT ACTIVITY #2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30228" y="1702071"/>
            <a:ext cx="8929072" cy="6157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1 - IN THIS ACTIVITY, YOU WILL DEVELOP A SOCIAL MEDIA MARKETING CALENDAR FOR A BRAND.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2 - THINK ABOUT YOUR FAVORITE BRANDS AND PICK ONE FOR THIS ACTIVITY.</a:t>
            </a:r>
          </a:p>
          <a:p>
            <a:pPr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3 - REVIEW THE "HOLIDAYS" AND CAUSES IN THIS PRESENTATION AND BUILD A SOCIAL MEDIA MARKETING CALENDAR FOR YOUR BRAND. 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62405" y="1182641"/>
            <a:ext cx="6241273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STUDENT ACTIVITY #2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122186" y="4213708"/>
            <a:ext cx="3775329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077200" y="1125491"/>
            <a:ext cx="9348395" cy="7798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72"/>
              </a:lnSpc>
            </a:pPr>
            <a:r>
              <a:rPr lang="en-US" sz="3200" dirty="0">
                <a:solidFill>
                  <a:srgbClr val="000000"/>
                </a:solidFill>
                <a:latin typeface="Calistoga"/>
              </a:rPr>
              <a:t>4 - YOU CAN INCLUDE OTHER "HOLIDAYS" OR CAUSES NOT FEATURED IN THIS PRESENTATION.</a:t>
            </a:r>
          </a:p>
          <a:p>
            <a:pPr>
              <a:lnSpc>
                <a:spcPts val="4672"/>
              </a:lnSpc>
            </a:pPr>
            <a:endParaRPr lang="en-US" sz="3200" dirty="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672"/>
              </a:lnSpc>
            </a:pPr>
            <a:r>
              <a:rPr lang="en-US" sz="3200" dirty="0">
                <a:solidFill>
                  <a:srgbClr val="000000"/>
                </a:solidFill>
                <a:latin typeface="Calistoga"/>
              </a:rPr>
              <a:t>5 - YOUR SOCIAL MEDIA MARKETING AND PROMOTIONS CALENDAR MUST INCLUDE AT LEAST TWO POSTS PER MONTH.  PROVIDE AT LEAST THREE SAMPLE "MOCK" POSTS.</a:t>
            </a:r>
          </a:p>
          <a:p>
            <a:pPr>
              <a:lnSpc>
                <a:spcPts val="4672"/>
              </a:lnSpc>
            </a:pPr>
            <a:endParaRPr lang="en-US" sz="3200" dirty="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4672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Calistoga"/>
              </a:rPr>
              <a:t>6 - DESCRIBE WHICH SOCIAL MEDIA PLATFORMS YOU WILL UTILIZE AS PART OF YOUR MARKETING CAMPAIGN AND EXPLAIN HOW EACH PLATFORM WILL HELP YOU TO REACH AND ENGAGE CONSUMERS.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70931"/>
            <a:ext cx="5962300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"/>
              </a:rPr>
              <a:t>SOURCES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0217" y="3025829"/>
            <a:ext cx="4959265" cy="540519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30228" y="1703691"/>
            <a:ext cx="8929072" cy="7423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BLOGHER.COM/SOCIAL-MEDIA/TWITTER-2022-MARKETING-CALENDAR-29052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BUSINESS.TWITTER.COM/EN/RESOURCES/TWITTER-MARKETING-CALENDAR.HTML#JAN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BLOG.HOOTSUITE.COM/WEIRD-HOLIDAYS-TO-CELEBRATE-ON-SOCIAL-MEDIA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YOURMARKETINGPEOPLE.COM/BLOG/SOCIAL-MEDIA-HOLIDAYS-FOR-YOUR-2022-CONTENT-CALENDAR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NATIONALTODAY.COM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NATIONALDAYCALENDAR.COM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FOOL.COM/THE-BLUEPRINT/SOCIAL-MEDIA-HOLIDAYS</a:t>
            </a:r>
          </a:p>
          <a:p>
            <a:pPr>
              <a:lnSpc>
                <a:spcPts val="2940"/>
              </a:lnSpc>
            </a:pPr>
            <a:endParaRPr lang="en-US" sz="2100">
              <a:solidFill>
                <a:srgbClr val="000000"/>
              </a:solidFill>
              <a:latin typeface="Calistoga"/>
            </a:endParaRPr>
          </a:p>
          <a:p>
            <a:pPr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listoga"/>
              </a:rPr>
              <a:t>CHOSENFOODS.COM/PAGES/GUAC-PASTE</a:t>
            </a:r>
          </a:p>
          <a:p>
            <a:pPr>
              <a:lnSpc>
                <a:spcPts val="2940"/>
              </a:lnSpc>
              <a:spcBef>
                <a:spcPct val="0"/>
              </a:spcBef>
            </a:pPr>
            <a:endParaRPr lang="en-US" sz="2100">
              <a:solidFill>
                <a:srgbClr val="000000"/>
              </a:solidFill>
              <a:latin typeface="Calistog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8208" y="7142909"/>
            <a:ext cx="21124415" cy="56578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256336" y="5085509"/>
            <a:ext cx="3775329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434712" y="2299851"/>
            <a:ext cx="7418576" cy="257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88"/>
              </a:lnSpc>
            </a:pPr>
            <a:r>
              <a:rPr lang="en-US" sz="14991" spc="929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76519" y="1946924"/>
            <a:ext cx="6334963" cy="91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6000" spc="1176">
                <a:solidFill>
                  <a:srgbClr val="FFFFFF"/>
                </a:solidFill>
                <a:latin typeface="Montaser Arabic Bold"/>
              </a:rPr>
              <a:t>CALENDAR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34670" y="613424"/>
            <a:ext cx="11541569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47"/>
              </a:lnSpc>
            </a:pPr>
            <a:r>
              <a:rPr lang="en-US" sz="10372">
                <a:solidFill>
                  <a:srgbClr val="FFFFFF"/>
                </a:solidFill>
                <a:latin typeface="Lumios Marker"/>
              </a:rPr>
              <a:t>Social Media Marketing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556994"/>
            <a:chOff x="0" y="0"/>
            <a:chExt cx="3242467" cy="28945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894588"/>
            </a:xfrm>
            <a:custGeom>
              <a:avLst/>
              <a:gdLst/>
              <a:ahLst/>
              <a:cxnLst/>
              <a:rect l="l" t="t" r="r" b="b"/>
              <a:pathLst>
                <a:path w="3242467" h="2894588">
                  <a:moveTo>
                    <a:pt x="3118007" y="2894588"/>
                  </a:moveTo>
                  <a:lnTo>
                    <a:pt x="124460" y="2894588"/>
                  </a:lnTo>
                  <a:cubicBezTo>
                    <a:pt x="55880" y="2894588"/>
                    <a:pt x="0" y="2838708"/>
                    <a:pt x="0" y="27701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770128"/>
                  </a:lnTo>
                  <a:cubicBezTo>
                    <a:pt x="3242467" y="2838708"/>
                    <a:pt x="3186587" y="2894588"/>
                    <a:pt x="3118007" y="289458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1485" y="2766141"/>
            <a:ext cx="8611528" cy="6492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1/1       # NEW YEAR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1/4      # NATIONAL TRIVIA DAY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1/5      # CONSUMER ELECTRONICS SHOW (CES)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1/7       # NATIONAL BOBBLEHEAD DAY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1/12    # NATIONAL ROAST DAY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1/15    # NATIONAL HAT DAY  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1/15    # NATIONAL BAGEL DAY 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1/17    # MLK DAY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1/21   # PRESIDENT'S DAY 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1/24   # NATIONAL COMPLIMENT DAY </a:t>
            </a:r>
          </a:p>
          <a:p>
            <a:pPr>
              <a:lnSpc>
                <a:spcPts val="4320"/>
              </a:lnSpc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1/25    # OPPOSITE DAY</a:t>
            </a:r>
          </a:p>
          <a:p>
            <a:pPr>
              <a:lnSpc>
                <a:spcPts val="4320"/>
              </a:lnSpc>
              <a:spcBef>
                <a:spcPct val="0"/>
              </a:spcBef>
            </a:pPr>
            <a:r>
              <a:rPr lang="en-US" sz="3086">
                <a:solidFill>
                  <a:srgbClr val="000000"/>
                </a:solidFill>
                <a:latin typeface="Calistoga"/>
              </a:rPr>
              <a:t>1/31    # BACKWARDS DAY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JANUARY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20" name="Picture 19" descr="Graphical user interface, text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00E4B9B1-A06F-C449-8E7B-0D0434B7F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11728"/>
            <a:ext cx="6794500" cy="2121405"/>
          </a:xfrm>
          <a:prstGeom prst="rect">
            <a:avLst/>
          </a:prstGeom>
        </p:spPr>
      </p:pic>
      <p:pic>
        <p:nvPicPr>
          <p:cNvPr id="22" name="Picture 21" descr="Graphical user interface, text, application, chat or text messag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784F7DB7-C8D9-9A4A-B21C-F1D3C1C26F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499205"/>
            <a:ext cx="6819095" cy="39301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30228" y="2986012"/>
            <a:ext cx="8929072" cy="6157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BLACK HISTORY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2/2    # GROUNDHOG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2/4    # WINTER GAMES OPENING CEREMONY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2/4    # WORLD CANCER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2/5     # NATIONAL BUBBLE GUM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2/7     # SUPER BOWL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2/12   # CHINESE NEW YEAR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2/14  # VALENTINE'S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2/17   # RANDOM ACTS OF KINDNESS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2/20  # DAYTONA 500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Calistog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FEBRUARY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Diagram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CD5601C-9A4A-594A-B8F6-EC2DCC36E3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17" y="3371447"/>
            <a:ext cx="6633965" cy="53208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30228" y="2823291"/>
            <a:ext cx="8929072" cy="6157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WOMEN'S HISTORY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3/2    # READ ACROSS AMERICA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3/3    # WORLD WILDLIFE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3/8    # INTERNATIONAL WOMEN'S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3/14  # PI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3/17   # ST. PATRICK'S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3/18  # WORLD SLEEP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3/15  # MARCH MADNESS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3/20 # INTERNATIONAL DAY OF HAPPINESS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3/22   # WORLD WATER DAY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3/27   # ACADEMY AWARDS (THE OSCARS)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MARCH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Graphical user interface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24DDC72-A910-A948-8071-7D4935FCA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596" y="3048397"/>
            <a:ext cx="4117992" cy="6048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89032" y="2646879"/>
            <a:ext cx="8358835" cy="6294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# VOLUNTEER MONTH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4/1    # APRILS FOOLS' DAY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4/2    # RAMADAN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4/2    # WORLD AUTISM AWARENESS DAY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4/3   # GRAMMY AWARDS 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4/7    # NATIONAL WALKING DAY 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4/7    # PGA GOLF / THE MASTERS  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4/11   # NATIONAL PET DAY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4/18   # TAX DAY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4/18   # BOSTON MARATHON</a:t>
            </a:r>
          </a:p>
          <a:p>
            <a:pPr>
              <a:lnSpc>
                <a:spcPts val="4193"/>
              </a:lnSpc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4/22   # EARTH DAY</a:t>
            </a:r>
          </a:p>
          <a:p>
            <a:pPr>
              <a:lnSpc>
                <a:spcPts val="4193"/>
              </a:lnSpc>
              <a:spcBef>
                <a:spcPct val="0"/>
              </a:spcBef>
            </a:pPr>
            <a:r>
              <a:rPr lang="en-US" sz="2995">
                <a:solidFill>
                  <a:srgbClr val="000000"/>
                </a:solidFill>
                <a:latin typeface="Calistoga"/>
              </a:rPr>
              <a:t>4/28  # NATIONAL SUPERHERO DAY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APRIL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Tex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6B3EE24-DC44-0341-943B-16CC76040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26" y="3840824"/>
            <a:ext cx="3685198" cy="3618864"/>
          </a:xfrm>
          <a:prstGeom prst="rect">
            <a:avLst/>
          </a:prstGeom>
        </p:spPr>
      </p:pic>
      <p:pic>
        <p:nvPicPr>
          <p:cNvPr id="20" name="Picture 19" descr="Graphical user interface, text, application, email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90B7DAEE-903C-7342-A48A-BAA64D9DD3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237" y="3390900"/>
            <a:ext cx="3715076" cy="46871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1485" y="2632568"/>
            <a:ext cx="7884428" cy="6426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# ASIAN HERITAGE MONTH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# MENTAL HEALTH AWARENESS MONTH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5/2     # TEACHER APPRECIATION WEEK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5/4    # STAR WARS DAY 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5/5     # CINCO DE MAYO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5/7     # KENTUCKY DERBY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5/8     # MOTHER'S DAY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5/14   # EUROVISION SONG CONTEST 2022 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5/16   # NATIONAL BBQ DAY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5/17   # CANNES INTERNATIONAL FILM FEST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5/28  # WORLD HUNGER DAY</a:t>
            </a:r>
          </a:p>
          <a:p>
            <a:pPr>
              <a:lnSpc>
                <a:spcPts val="3955"/>
              </a:lnSpc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5/29   # INDIANAPOLIS 500</a:t>
            </a:r>
          </a:p>
          <a:p>
            <a:pPr>
              <a:lnSpc>
                <a:spcPts val="3955"/>
              </a:lnSpc>
              <a:spcBef>
                <a:spcPct val="0"/>
              </a:spcBef>
            </a:pPr>
            <a:r>
              <a:rPr lang="en-US" sz="2825">
                <a:solidFill>
                  <a:srgbClr val="000000"/>
                </a:solidFill>
                <a:latin typeface="Calistoga"/>
              </a:rPr>
              <a:t>5/31    # MEMORIAL DAY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>
                <a:solidFill>
                  <a:srgbClr val="FFFFFF"/>
                </a:solidFill>
                <a:latin typeface="Michegar Bold"/>
              </a:rPr>
              <a:t>MAY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A picture containing text, ligh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A0364D9-1F37-DC44-90CB-80A1CBF42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998" y="3048397"/>
            <a:ext cx="4427188" cy="62459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7A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0787" y="1028700"/>
            <a:ext cx="9585396" cy="8229600"/>
            <a:chOff x="0" y="0"/>
            <a:chExt cx="3242467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42467" cy="2783840"/>
            </a:xfrm>
            <a:custGeom>
              <a:avLst/>
              <a:gdLst/>
              <a:ahLst/>
              <a:cxnLst/>
              <a:rect l="l" t="t" r="r" b="b"/>
              <a:pathLst>
                <a:path w="3242467" h="2783840">
                  <a:moveTo>
                    <a:pt x="3118007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18007" y="0"/>
                  </a:lnTo>
                  <a:cubicBezTo>
                    <a:pt x="3186587" y="0"/>
                    <a:pt x="3242467" y="55880"/>
                    <a:pt x="3242467" y="124460"/>
                  </a:cubicBezTo>
                  <a:lnTo>
                    <a:pt x="3242467" y="2659380"/>
                  </a:lnTo>
                  <a:cubicBezTo>
                    <a:pt x="3242467" y="2727960"/>
                    <a:pt x="3186587" y="2783840"/>
                    <a:pt x="3118007" y="2783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AutoShape 4"/>
          <p:cNvSpPr/>
          <p:nvPr/>
        </p:nvSpPr>
        <p:spPr>
          <a:xfrm>
            <a:off x="8131913" y="2445306"/>
            <a:ext cx="9263145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131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C60A1F"/>
                </a:solidFill>
                <a:latin typeface="Calistoga Bold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13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22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03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30228" y="2823291"/>
            <a:ext cx="8929072" cy="6157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PRIDE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 GREAT OUTDOORS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#NATIONAL DAIRY MONTH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6/3   # GLOBAL RUNNING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6/4   # NATIONAL DONUT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6/8   # WORLD OCEAN'S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6/19   # FATHER'S DAY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6/19   # JUNETEENTH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6/21   # NATIONAL SELFIE DAY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6/27   # WIMBLEDON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alistoga"/>
              </a:rPr>
              <a:t>6/27    # NATIONAL SUNGLASSES DAY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85246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F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475913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694579" y="1395611"/>
            <a:ext cx="919145" cy="854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Calistoga Bold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16825" y="1991122"/>
            <a:ext cx="3785535" cy="88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1"/>
              </a:lnSpc>
            </a:pPr>
            <a:r>
              <a:rPr lang="en-US" sz="5108" spc="837">
                <a:solidFill>
                  <a:srgbClr val="FFFFFF"/>
                </a:solidFill>
                <a:latin typeface="Archivo Black Bold"/>
              </a:rPr>
              <a:t>2022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6206" y="1028700"/>
            <a:ext cx="548677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881" dirty="0">
                <a:solidFill>
                  <a:srgbClr val="FFFFFF"/>
                </a:solidFill>
                <a:latin typeface="Michegar Bold"/>
              </a:rPr>
              <a:t>JUNE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507" y="9753036"/>
            <a:ext cx="1243796" cy="39646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33524" y="9856083"/>
            <a:ext cx="5119755" cy="18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2"/>
              </a:lnSpc>
            </a:pPr>
            <a:r>
              <a:rPr lang="en-US" sz="1130" spc="113">
                <a:solidFill>
                  <a:srgbClr val="232323"/>
                </a:solidFill>
                <a:latin typeface="Garet Book"/>
              </a:rPr>
              <a:t>www.sportscareerconsulting.com</a:t>
            </a:r>
          </a:p>
        </p:txBody>
      </p:sp>
      <p:pic>
        <p:nvPicPr>
          <p:cNvPr id="18" name="Picture 17" descr="Graphical user interface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00EF44D-185D-7148-8945-38412BB2B6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678" y="3044620"/>
            <a:ext cx="4583828" cy="60565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1386</Words>
  <Application>Microsoft Office PowerPoint</Application>
  <PresentationFormat>Custom</PresentationFormat>
  <Paragraphs>342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Archivo Black Bold</vt:lpstr>
      <vt:lpstr>Arimo</vt:lpstr>
      <vt:lpstr>Montaser Arabic Bold</vt:lpstr>
      <vt:lpstr>Lumios Marker</vt:lpstr>
      <vt:lpstr>Garet Book</vt:lpstr>
      <vt:lpstr>Calistoga Bold</vt:lpstr>
      <vt:lpstr>Michegar</vt:lpstr>
      <vt:lpstr>Calistoga</vt:lpstr>
      <vt:lpstr>Michegar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Holiday Calendar</dc:title>
  <cp:lastModifiedBy>Chris Lindauer</cp:lastModifiedBy>
  <cp:revision>8</cp:revision>
  <dcterms:created xsi:type="dcterms:W3CDTF">2006-08-16T00:00:00Z</dcterms:created>
  <dcterms:modified xsi:type="dcterms:W3CDTF">2022-03-29T20:59:42Z</dcterms:modified>
  <dc:identifier>DAE67M1Rmv4</dc:identifier>
</cp:coreProperties>
</file>