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7"/>
  </p:notesMasterIdLst>
  <p:handoutMasterIdLst>
    <p:handoutMasterId r:id="rId48"/>
  </p:handoutMasterIdLst>
  <p:sldIdLst>
    <p:sldId id="257" r:id="rId3"/>
    <p:sldId id="292" r:id="rId4"/>
    <p:sldId id="309" r:id="rId5"/>
    <p:sldId id="317" r:id="rId6"/>
    <p:sldId id="334" r:id="rId7"/>
    <p:sldId id="335" r:id="rId8"/>
    <p:sldId id="355" r:id="rId9"/>
    <p:sldId id="354" r:id="rId10"/>
    <p:sldId id="352" r:id="rId11"/>
    <p:sldId id="336" r:id="rId12"/>
    <p:sldId id="337" r:id="rId13"/>
    <p:sldId id="344" r:id="rId14"/>
    <p:sldId id="318" r:id="rId15"/>
    <p:sldId id="345" r:id="rId16"/>
    <p:sldId id="346" r:id="rId17"/>
    <p:sldId id="278" r:id="rId18"/>
    <p:sldId id="274" r:id="rId19"/>
    <p:sldId id="347" r:id="rId20"/>
    <p:sldId id="303" r:id="rId21"/>
    <p:sldId id="313" r:id="rId22"/>
    <p:sldId id="324" r:id="rId23"/>
    <p:sldId id="325" r:id="rId24"/>
    <p:sldId id="314" r:id="rId25"/>
    <p:sldId id="353" r:id="rId26"/>
    <p:sldId id="341" r:id="rId27"/>
    <p:sldId id="281" r:id="rId28"/>
    <p:sldId id="350" r:id="rId29"/>
    <p:sldId id="351" r:id="rId30"/>
    <p:sldId id="316" r:id="rId31"/>
    <p:sldId id="301" r:id="rId32"/>
    <p:sldId id="349" r:id="rId33"/>
    <p:sldId id="288" r:id="rId34"/>
    <p:sldId id="342" r:id="rId35"/>
    <p:sldId id="343" r:id="rId36"/>
    <p:sldId id="285" r:id="rId37"/>
    <p:sldId id="333" r:id="rId38"/>
    <p:sldId id="305" r:id="rId39"/>
    <p:sldId id="287" r:id="rId40"/>
    <p:sldId id="306" r:id="rId41"/>
    <p:sldId id="296" r:id="rId42"/>
    <p:sldId id="297" r:id="rId43"/>
    <p:sldId id="298" r:id="rId44"/>
    <p:sldId id="330" r:id="rId45"/>
    <p:sldId id="33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81" autoAdjust="0"/>
    <p:restoredTop sz="94660"/>
  </p:normalViewPr>
  <p:slideViewPr>
    <p:cSldViewPr>
      <p:cViewPr varScale="1">
        <p:scale>
          <a:sx n="82" d="100"/>
          <a:sy n="82" d="100"/>
        </p:scale>
        <p:origin x="184" y="1488"/>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3/13/22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3/13/22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3/13/22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3/13/22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3/13/22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3/13/22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3/13/22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3/13/22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3/13/22</a:t>
            </a:fld>
            <a:endParaRPr lang="en-US"/>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2022</a:t>
            </a:r>
            <a:br>
              <a:rPr lang="en-US" dirty="0"/>
            </a:br>
            <a:r>
              <a:rPr lang="en-US" dirty="0"/>
              <a:t>March Madness</a:t>
            </a:r>
          </a:p>
        </p:txBody>
      </p:sp>
      <p:sp>
        <p:nvSpPr>
          <p:cNvPr id="3" name="Subtitle 2"/>
          <p:cNvSpPr>
            <a:spLocks noGrp="1"/>
          </p:cNvSpPr>
          <p:nvPr>
            <p:ph type="subTitle" idx="1"/>
          </p:nvPr>
        </p:nvSpPr>
        <p:spPr/>
        <p:txBody>
          <a:bodyPr>
            <a:normAutofit/>
          </a:bodyPr>
          <a:lstStyle/>
          <a:p>
            <a:r>
              <a:rPr lang="en-US" sz="4000" b="1" dirty="0"/>
              <a:t>By the Numbers…</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$0</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Amount players earned playing for Duke (or any other team) this season (although many have tuition covered as scholarship athletes)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4467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$77,000</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Estimated cost to attend Duke University for the 2020/21 academic year is more than $77,000 (Duke is one of the 100 most expensive U.S. institutions)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98502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Oklahoma State’s Cade Cunningham, last year’s top NBA draft pick, earned over $10 million this season in his rookie year with the Detroit Pistons</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551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$944</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annual NCAA Division 1 Men’s Basketball Championship tournament generated more than $900 million in national TV ad spending in 2022 for CBS, TBS, TNT and truTV, making it one of the most valuable franchises in televised sports (according to TV ad measurement company iSpot.tv)</a:t>
            </a:r>
          </a:p>
        </p:txBody>
      </p:sp>
    </p:spTree>
    <p:extLst>
      <p:ext uri="{BB962C8B-B14F-4D97-AF65-F5344CB8AC3E}">
        <p14:creationId xmlns:p14="http://schemas.microsoft.com/office/powerpoint/2010/main" val="15582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155</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In 2019, advertisements came from 155 brands,  appearing throughout the entire NCAA Tournament. Those brands accounted for 363 unique ads, 5,252 airings and 8,688 minutes of ad time. </a:t>
            </a:r>
          </a:p>
        </p:txBody>
      </p:sp>
    </p:spTree>
    <p:extLst>
      <p:ext uri="{BB962C8B-B14F-4D97-AF65-F5344CB8AC3E}">
        <p14:creationId xmlns:p14="http://schemas.microsoft.com/office/powerpoint/2010/main" val="260323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282</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AT&amp;T, one of the NCAA’s corporate champions, was the event’s biggest advertiser by a significant amount — airing 16 different spots a total of 282 times. </a:t>
            </a:r>
          </a:p>
        </p:txBody>
      </p:sp>
    </p:spTree>
    <p:extLst>
      <p:ext uri="{BB962C8B-B14F-4D97-AF65-F5344CB8AC3E}">
        <p14:creationId xmlns:p14="http://schemas.microsoft.com/office/powerpoint/2010/main" val="99164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10134600" cy="4343400"/>
          </a:xfrm>
        </p:spPr>
        <p:txBody>
          <a:bodyPr>
            <a:noAutofit/>
          </a:bodyPr>
          <a:lstStyle/>
          <a:p>
            <a:r>
              <a:rPr lang="en-US" sz="3600" dirty="0"/>
              <a:t>All told, </a:t>
            </a:r>
            <a:r>
              <a:rPr lang="en-US" sz="3600" dirty="0" err="1"/>
              <a:t>iSpot</a:t>
            </a:r>
            <a:r>
              <a:rPr lang="en-US" sz="3600" dirty="0"/>
              <a:t> estimates that 142 brands ran 391 ads during March Madness, for a grand total of 6,761 airings. This barrage of commercial messaging generated 20.8 billion impressions.</a:t>
            </a:r>
          </a:p>
        </p:txBody>
      </p:sp>
      <p:sp>
        <p:nvSpPr>
          <p:cNvPr id="10" name="Title 1"/>
          <p:cNvSpPr>
            <a:spLocks noGrp="1"/>
          </p:cNvSpPr>
          <p:nvPr>
            <p:ph type="title"/>
          </p:nvPr>
        </p:nvSpPr>
        <p:spPr>
          <a:xfrm>
            <a:off x="1066800" y="304800"/>
            <a:ext cx="2286000" cy="1143000"/>
          </a:xfrm>
        </p:spPr>
        <p:txBody>
          <a:bodyPr>
            <a:normAutofit/>
          </a:bodyPr>
          <a:lstStyle/>
          <a:p>
            <a:r>
              <a:rPr lang="en-US" sz="7200" dirty="0"/>
              <a:t>391</a:t>
            </a:r>
          </a:p>
        </p:txBody>
      </p:sp>
    </p:spTree>
    <p:extLst>
      <p:ext uri="{BB962C8B-B14F-4D97-AF65-F5344CB8AC3E}">
        <p14:creationId xmlns:p14="http://schemas.microsoft.com/office/powerpoint/2010/main" val="38195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$1.5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average price of a 30 second commercial during the 2017 </a:t>
            </a:r>
            <a:r>
              <a:rPr lang="en-US" sz="3600" u="sng" dirty="0">
                <a:solidFill>
                  <a:srgbClr val="FFFFFF"/>
                </a:solidFill>
              </a:rPr>
              <a:t>championship game </a:t>
            </a:r>
            <a:r>
              <a:rPr lang="en-US" sz="3600" dirty="0">
                <a:solidFill>
                  <a:srgbClr val="FFFFFF"/>
                </a:solidFill>
              </a:rPr>
              <a:t>was $1.5 million (by comparison, a 30 second ad during one of CW’s popular super hero shows like ‘Arrow’, ‘</a:t>
            </a:r>
            <a:r>
              <a:rPr lang="en-US" sz="3600" dirty="0" err="1">
                <a:solidFill>
                  <a:srgbClr val="FFFFFF"/>
                </a:solidFill>
              </a:rPr>
              <a:t>Supergirl</a:t>
            </a:r>
            <a:r>
              <a:rPr lang="en-US" sz="3600" dirty="0">
                <a:solidFill>
                  <a:srgbClr val="FFFFFF"/>
                </a:solidFill>
              </a:rPr>
              <a:t>’, or ‘The Flash” cost between $40,000 and $60,000 per spot)</a:t>
            </a:r>
          </a:p>
        </p:txBody>
      </p:sp>
    </p:spTree>
    <p:extLst>
      <p:ext uri="{BB962C8B-B14F-4D97-AF65-F5344CB8AC3E}">
        <p14:creationId xmlns:p14="http://schemas.microsoft.com/office/powerpoint/2010/main" val="340669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870708"/>
            <a:ext cx="8991600" cy="4343400"/>
          </a:xfrm>
        </p:spPr>
        <p:txBody>
          <a:bodyPr>
            <a:noAutofit/>
          </a:bodyPr>
          <a:lstStyle/>
          <a:p>
            <a:r>
              <a:rPr lang="en-US" sz="3600" dirty="0"/>
              <a:t>This year, it is estimated that a 30-second spot during the championship game will cost around $2 million</a:t>
            </a:r>
          </a:p>
        </p:txBody>
      </p:sp>
      <p:sp>
        <p:nvSpPr>
          <p:cNvPr id="10" name="Title 1"/>
          <p:cNvSpPr>
            <a:spLocks noGrp="1"/>
          </p:cNvSpPr>
          <p:nvPr>
            <p:ph type="title"/>
          </p:nvPr>
        </p:nvSpPr>
        <p:spPr>
          <a:xfrm>
            <a:off x="1066800" y="304800"/>
            <a:ext cx="5181600" cy="1143000"/>
          </a:xfrm>
        </p:spPr>
        <p:txBody>
          <a:bodyPr>
            <a:normAutofit/>
          </a:bodyPr>
          <a:lstStyle/>
          <a:p>
            <a:r>
              <a:rPr lang="en-US" sz="7200" dirty="0"/>
              <a:t>$2 million</a:t>
            </a:r>
          </a:p>
        </p:txBody>
      </p:sp>
    </p:spTree>
    <p:extLst>
      <p:ext uri="{BB962C8B-B14F-4D97-AF65-F5344CB8AC3E}">
        <p14:creationId xmlns:p14="http://schemas.microsoft.com/office/powerpoint/2010/main" val="329742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28.3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The 2014 championship game between the Duke Blue Devils and Wisconsin Badgers drew an audience of 28.3 million viewers, making it the highest-rated NCAA final in nearly 20 years</a:t>
            </a:r>
          </a:p>
        </p:txBody>
      </p:sp>
      <p:pic>
        <p:nvPicPr>
          <p:cNvPr id="5" name="Picture 4"/>
          <p:cNvPicPr>
            <a:picLocks noChangeAspect="1"/>
          </p:cNvPicPr>
          <p:nvPr/>
        </p:nvPicPr>
        <p:blipFill>
          <a:blip r:embed="rId2"/>
          <a:stretch>
            <a:fillRect/>
          </a:stretch>
        </p:blipFill>
        <p:spPr>
          <a:xfrm>
            <a:off x="8888691" y="41859"/>
            <a:ext cx="3276600" cy="1668882"/>
          </a:xfrm>
          <a:prstGeom prst="rect">
            <a:avLst/>
          </a:prstGeom>
        </p:spPr>
      </p:pic>
    </p:spTree>
    <p:extLst>
      <p:ext uri="{BB962C8B-B14F-4D97-AF65-F5344CB8AC3E}">
        <p14:creationId xmlns:p14="http://schemas.microsoft.com/office/powerpoint/2010/main" val="21135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$10.8 billion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In 2011, the NCAA inked a 14-year, $10.8 billion TV deal with CBS and Turner Sports (home to TNT, TBS and truTV)</a:t>
            </a:r>
          </a:p>
        </p:txBody>
      </p:sp>
      <p:pic>
        <p:nvPicPr>
          <p:cNvPr id="5" name="Picture 4"/>
          <p:cNvPicPr>
            <a:picLocks noChangeAspect="1"/>
          </p:cNvPicPr>
          <p:nvPr/>
        </p:nvPicPr>
        <p:blipFill>
          <a:blip r:embed="rId2"/>
          <a:stretch>
            <a:fillRect/>
          </a:stretch>
        </p:blipFill>
        <p:spPr>
          <a:xfrm>
            <a:off x="5943600" y="3505200"/>
            <a:ext cx="3810000" cy="2565400"/>
          </a:xfrm>
          <a:prstGeom prst="rect">
            <a:avLst/>
          </a:prstGeom>
        </p:spPr>
      </p:pic>
    </p:spTree>
    <p:extLst>
      <p:ext uri="{BB962C8B-B14F-4D97-AF65-F5344CB8AC3E}">
        <p14:creationId xmlns:p14="http://schemas.microsoft.com/office/powerpoint/2010/main" val="178049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16.9 million</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Last year, just 16.5 million fans tuned in to see Baylor’s win over Gonzaga in the NCAA men’s basketball championship game, a 14% decrease from 2019</a:t>
            </a:r>
          </a:p>
        </p:txBody>
      </p:sp>
      <p:pic>
        <p:nvPicPr>
          <p:cNvPr id="1028" name="Picture 4">
            <a:extLst>
              <a:ext uri="{FF2B5EF4-FFF2-40B4-BE49-F238E27FC236}">
                <a16:creationId xmlns:a16="http://schemas.microsoft.com/office/drawing/2014/main" id="{35D47570-D57B-7D4A-930E-882E867C4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700" y="222142"/>
            <a:ext cx="13970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85%</a:t>
            </a:r>
          </a:p>
        </p:txBody>
      </p:sp>
      <p:sp>
        <p:nvSpPr>
          <p:cNvPr id="3" name="Content Placeholder 2"/>
          <p:cNvSpPr>
            <a:spLocks noGrp="1"/>
          </p:cNvSpPr>
          <p:nvPr>
            <p:ph idx="1"/>
          </p:nvPr>
        </p:nvSpPr>
        <p:spPr>
          <a:xfrm>
            <a:off x="914400" y="2286000"/>
            <a:ext cx="8610600" cy="4343400"/>
          </a:xfrm>
        </p:spPr>
        <p:txBody>
          <a:bodyPr>
            <a:normAutofit/>
          </a:bodyPr>
          <a:lstStyle/>
          <a:p>
            <a:pPr lvl="0">
              <a:defRPr sz="1800">
                <a:solidFill>
                  <a:srgbClr val="000000"/>
                </a:solidFill>
              </a:defRPr>
            </a:pPr>
            <a:r>
              <a:rPr lang="en-US" sz="3600" dirty="0">
                <a:solidFill>
                  <a:srgbClr val="FFFFFF"/>
                </a:solidFill>
              </a:rPr>
              <a:t>More fans tuned in on Roku devices than ever last year, marking an 85% increase in streaming audience for the first rounds of March Madness (a total of 1 billion minutes were streamed in the first two days of the tournament alone!)</a:t>
            </a:r>
          </a:p>
        </p:txBody>
      </p:sp>
      <p:pic>
        <p:nvPicPr>
          <p:cNvPr id="6" name="Picture 4">
            <a:extLst>
              <a:ext uri="{FF2B5EF4-FFF2-40B4-BE49-F238E27FC236}">
                <a16:creationId xmlns:a16="http://schemas.microsoft.com/office/drawing/2014/main" id="{E800F35D-86D1-DA44-B699-C5333CA31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700" y="222142"/>
            <a:ext cx="1397000" cy="139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7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180</a:t>
            </a:r>
          </a:p>
        </p:txBody>
      </p:sp>
      <p:sp>
        <p:nvSpPr>
          <p:cNvPr id="3" name="Content Placeholder 2"/>
          <p:cNvSpPr>
            <a:spLocks noGrp="1"/>
          </p:cNvSpPr>
          <p:nvPr>
            <p:ph idx="1"/>
          </p:nvPr>
        </p:nvSpPr>
        <p:spPr>
          <a:xfrm>
            <a:off x="914400" y="2286000"/>
            <a:ext cx="8305800" cy="4343400"/>
          </a:xfrm>
        </p:spPr>
        <p:txBody>
          <a:bodyPr>
            <a:normAutofit/>
          </a:bodyPr>
          <a:lstStyle/>
          <a:p>
            <a:pPr lvl="0">
              <a:defRPr sz="1800">
                <a:solidFill>
                  <a:srgbClr val="000000"/>
                </a:solidFill>
              </a:defRPr>
            </a:pPr>
            <a:r>
              <a:rPr lang="en-US" sz="3600" dirty="0">
                <a:solidFill>
                  <a:srgbClr val="FFFFFF"/>
                </a:solidFill>
              </a:rPr>
              <a:t>March Madness was broadcast in 180 different countries last year</a:t>
            </a:r>
          </a:p>
        </p:txBody>
      </p:sp>
      <p:pic>
        <p:nvPicPr>
          <p:cNvPr id="9" name="Picture 8" descr="basketball-hd-png-basketball-png-hd-png-image-124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228600"/>
            <a:ext cx="2520673" cy="2514600"/>
          </a:xfrm>
          <a:prstGeom prst="rect">
            <a:avLst/>
          </a:prstGeom>
        </p:spPr>
      </p:pic>
      <p:pic>
        <p:nvPicPr>
          <p:cNvPr id="10" name="Picture 9" descr="earth-continents-h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8800" y="228600"/>
            <a:ext cx="2506161" cy="2514600"/>
          </a:xfrm>
          <a:prstGeom prst="rect">
            <a:avLst/>
          </a:prstGeom>
        </p:spPr>
      </p:pic>
    </p:spTree>
    <p:extLst>
      <p:ext uri="{BB962C8B-B14F-4D97-AF65-F5344CB8AC3E}">
        <p14:creationId xmlns:p14="http://schemas.microsoft.com/office/powerpoint/2010/main" val="14177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a:t>
            </a:r>
          </a:p>
        </p:txBody>
      </p:sp>
      <p:sp>
        <p:nvSpPr>
          <p:cNvPr id="3" name="Content Placeholder 2"/>
          <p:cNvSpPr>
            <a:spLocks noGrp="1"/>
          </p:cNvSpPr>
          <p:nvPr>
            <p:ph idx="1"/>
          </p:nvPr>
        </p:nvSpPr>
        <p:spPr>
          <a:xfrm>
            <a:off x="914400" y="2286000"/>
            <a:ext cx="10058400" cy="4343400"/>
          </a:xfrm>
        </p:spPr>
        <p:txBody>
          <a:bodyPr>
            <a:normAutofit/>
          </a:bodyPr>
          <a:lstStyle/>
          <a:p>
            <a:pPr lvl="0">
              <a:defRPr sz="1800">
                <a:solidFill>
                  <a:srgbClr val="000000"/>
                </a:solidFill>
              </a:defRPr>
            </a:pPr>
            <a:r>
              <a:rPr lang="en-US" sz="3600" dirty="0">
                <a:solidFill>
                  <a:srgbClr val="FFFFFF"/>
                </a:solidFill>
              </a:rPr>
              <a:t>What impact does a tournament birth have on participating smaller basketball schools?  According to Bloomberg, the excitement surrounding a big upset can result in a 10% increase in enrollment applications</a:t>
            </a:r>
            <a:r>
              <a:rPr lang="mr-IN" sz="3600" dirty="0">
                <a:solidFill>
                  <a:srgbClr val="FFFFFF"/>
                </a:solidFill>
              </a:rPr>
              <a:t>…</a:t>
            </a:r>
            <a:r>
              <a:rPr lang="en-US" sz="3600" dirty="0">
                <a:solidFill>
                  <a:srgbClr val="FFFFFF"/>
                </a:solidFill>
              </a:rPr>
              <a:t>one more reason to root for the "</a:t>
            </a:r>
            <a:r>
              <a:rPr lang="en-US" sz="3600" dirty="0" err="1">
                <a:solidFill>
                  <a:srgbClr val="FFFFFF"/>
                </a:solidFill>
              </a:rPr>
              <a:t>cinderella</a:t>
            </a:r>
            <a:r>
              <a:rPr lang="en-US" sz="3600" dirty="0">
                <a:solidFill>
                  <a:srgbClr val="FFFFFF"/>
                </a:solidFill>
              </a:rPr>
              <a:t>" teams!</a:t>
            </a:r>
          </a:p>
        </p:txBody>
      </p:sp>
    </p:spTree>
    <p:extLst>
      <p:ext uri="{BB962C8B-B14F-4D97-AF65-F5344CB8AC3E}">
        <p14:creationId xmlns:p14="http://schemas.microsoft.com/office/powerpoint/2010/main" val="17067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$1.09</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When the tournament was canceled in 2020 because of the pandemic, the price of chicken wings plummeted.  At the Super Bowl, just over one month prior to when March Madness was scheduled to begin, wings were selling for nearly $2 per pound.  After the tournament was canceled, supply outstripped demand and the average price dropped to just $1.09 per pound.</a:t>
            </a:r>
          </a:p>
        </p:txBody>
      </p:sp>
    </p:spTree>
    <p:extLst>
      <p:ext uri="{BB962C8B-B14F-4D97-AF65-F5344CB8AC3E}">
        <p14:creationId xmlns:p14="http://schemas.microsoft.com/office/powerpoint/2010/main" val="131503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$376</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average price of a single game ticket for this year’s NCAA championship game is currently at $376, up from $258 at the same time last year</a:t>
            </a:r>
          </a:p>
        </p:txBody>
      </p:sp>
    </p:spTree>
    <p:extLst>
      <p:ext uri="{BB962C8B-B14F-4D97-AF65-F5344CB8AC3E}">
        <p14:creationId xmlns:p14="http://schemas.microsoft.com/office/powerpoint/2010/main" val="565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70,000</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An estimated 70,000 visitors are expected in the New Orleans area for the 2022 NCAA Men’s Basketball Tournament</a:t>
            </a:r>
          </a:p>
        </p:txBody>
      </p:sp>
    </p:spTree>
    <p:extLst>
      <p:ext uri="{BB962C8B-B14F-4D97-AF65-F5344CB8AC3E}">
        <p14:creationId xmlns:p14="http://schemas.microsoft.com/office/powerpoint/2010/main" val="18982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$200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Previous Final Fours have generated tens of millions of dollars in economic impact for host cities; New Orleans reported $135 million in economic impact in 2012 while Atlanta reported $70 million in 2013.  This year, analysts project a $200 million boost to the New Orleans economy.</a:t>
            </a:r>
          </a:p>
        </p:txBody>
      </p:sp>
    </p:spTree>
    <p:extLst>
      <p:ext uri="{BB962C8B-B14F-4D97-AF65-F5344CB8AC3E}">
        <p14:creationId xmlns:p14="http://schemas.microsoft.com/office/powerpoint/2010/main" val="1027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14</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Fourteen different cities will host games during the 2022 NCAA Basketball Tournament</a:t>
            </a:r>
          </a:p>
        </p:txBody>
      </p:sp>
    </p:spTree>
    <p:extLst>
      <p:ext uri="{BB962C8B-B14F-4D97-AF65-F5344CB8AC3E}">
        <p14:creationId xmlns:p14="http://schemas.microsoft.com/office/powerpoint/2010/main" val="187158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$95 million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NCAA tournament has created an $95 million economic impact for the Dayton, Ohio area since 2001 by hosting March Madness regional games</a:t>
            </a:r>
          </a:p>
        </p:txBody>
      </p:sp>
    </p:spTree>
    <p:extLst>
      <p:ext uri="{BB962C8B-B14F-4D97-AF65-F5344CB8AC3E}">
        <p14:creationId xmlns:p14="http://schemas.microsoft.com/office/powerpoint/2010/main" val="11887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$8.8 billion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In 2016, the NCAA announced an eight year extension of that deal — for a combined total rights fee of $8.8 billion — that will keep the big game at Turner and CBS until 2032</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12969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73,432</a:t>
            </a:r>
          </a:p>
        </p:txBody>
      </p:sp>
      <p:sp>
        <p:nvSpPr>
          <p:cNvPr id="3" name="Content Placeholder 2"/>
          <p:cNvSpPr>
            <a:spLocks noGrp="1"/>
          </p:cNvSpPr>
          <p:nvPr>
            <p:ph idx="1"/>
          </p:nvPr>
        </p:nvSpPr>
        <p:spPr>
          <a:xfrm>
            <a:off x="914400" y="2057400"/>
            <a:ext cx="10058400" cy="4343400"/>
          </a:xfrm>
        </p:spPr>
        <p:txBody>
          <a:bodyPr>
            <a:normAutofit/>
          </a:bodyPr>
          <a:lstStyle/>
          <a:p>
            <a:pPr marL="0" indent="0">
              <a:buNone/>
              <a:defRPr sz="1800">
                <a:solidFill>
                  <a:srgbClr val="000000"/>
                </a:solidFill>
              </a:defRPr>
            </a:pPr>
            <a:r>
              <a:rPr lang="en-US" sz="3600" dirty="0">
                <a:solidFill>
                  <a:srgbClr val="FFFFFF"/>
                </a:solidFill>
              </a:rPr>
              <a:t>Caesars Superdome Stadium, home to this year’s Final Four in New Orleans, can seat over 73,000 fans for a basketball game</a:t>
            </a:r>
          </a:p>
        </p:txBody>
      </p:sp>
    </p:spTree>
    <p:extLst>
      <p:ext uri="{BB962C8B-B14F-4D97-AF65-F5344CB8AC3E}">
        <p14:creationId xmlns:p14="http://schemas.microsoft.com/office/powerpoint/2010/main" val="25319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$138 million</a:t>
            </a:r>
          </a:p>
        </p:txBody>
      </p:sp>
      <p:sp>
        <p:nvSpPr>
          <p:cNvPr id="3" name="Content Placeholder 2"/>
          <p:cNvSpPr>
            <a:spLocks noGrp="1"/>
          </p:cNvSpPr>
          <p:nvPr>
            <p:ph idx="1"/>
          </p:nvPr>
        </p:nvSpPr>
        <p:spPr>
          <a:xfrm>
            <a:off x="914400" y="2057400"/>
            <a:ext cx="10058400" cy="4343400"/>
          </a:xfrm>
        </p:spPr>
        <p:txBody>
          <a:bodyPr>
            <a:normAutofit/>
          </a:bodyPr>
          <a:lstStyle/>
          <a:p>
            <a:pPr>
              <a:defRPr sz="1800">
                <a:solidFill>
                  <a:srgbClr val="000000"/>
                </a:solidFill>
              </a:defRPr>
            </a:pPr>
            <a:r>
              <a:rPr lang="en-US" sz="3600" dirty="0">
                <a:solidFill>
                  <a:srgbClr val="FFFFFF"/>
                </a:solidFill>
              </a:rPr>
              <a:t>According to reports, Caesars paid $138 million over 20 years for the naming rights to the stadium</a:t>
            </a:r>
          </a:p>
        </p:txBody>
      </p:sp>
    </p:spTree>
    <p:extLst>
      <p:ext uri="{BB962C8B-B14F-4D97-AF65-F5344CB8AC3E}">
        <p14:creationId xmlns:p14="http://schemas.microsoft.com/office/powerpoint/2010/main" val="341497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149 million</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149 million tournament brackets were filled out in 2019 and $10 billion is expected to be wagered on the 2022 tournament (only $6 billion will be wagered legally)</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9156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2x</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The amount of money wagered on March Madness is nearly double the amount of money wagered on the Super Bowl</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27986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$100 million</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Over $100 million annually is registered annually in profits for casinos in Las Vegas during March Madness</a:t>
            </a:r>
          </a:p>
        </p:txBody>
      </p:sp>
      <p:pic>
        <p:nvPicPr>
          <p:cNvPr id="5" name="Picture 4">
            <a:extLst>
              <a:ext uri="{FF2B5EF4-FFF2-40B4-BE49-F238E27FC236}">
                <a16:creationId xmlns:a16="http://schemas.microsoft.com/office/drawing/2014/main" id="{D57A3E3A-55BE-7740-B3D0-1449362C1F29}"/>
              </a:ext>
            </a:extLst>
          </p:cNvPr>
          <p:cNvPicPr>
            <a:picLocks noChangeAspect="1"/>
          </p:cNvPicPr>
          <p:nvPr/>
        </p:nvPicPr>
        <p:blipFill>
          <a:blip r:embed="rId2"/>
          <a:stretch>
            <a:fillRect/>
          </a:stretch>
        </p:blipFill>
        <p:spPr>
          <a:xfrm>
            <a:off x="6773332" y="3810000"/>
            <a:ext cx="4402667" cy="2476500"/>
          </a:xfrm>
          <a:prstGeom prst="rect">
            <a:avLst/>
          </a:prstGeom>
        </p:spPr>
      </p:pic>
    </p:spTree>
    <p:extLst>
      <p:ext uri="{BB962C8B-B14F-4D97-AF65-F5344CB8AC3E}">
        <p14:creationId xmlns:p14="http://schemas.microsoft.com/office/powerpoint/2010/main" val="243085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8659" y="2362200"/>
            <a:ext cx="6159201" cy="5257800"/>
          </a:xfrm>
        </p:spPr>
        <p:txBody>
          <a:bodyPr>
            <a:noAutofit/>
          </a:bodyPr>
          <a:lstStyle/>
          <a:p>
            <a:r>
              <a:rPr lang="en-US" sz="3200" dirty="0"/>
              <a:t>This year’s tournament could cost employers roughly $13.8 billion in lost productivity this year with time spent filling out brackets and watching games, according to WalletHub.</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8229600" y="4648200"/>
            <a:ext cx="1076661" cy="539676"/>
          </a:xfrm>
        </p:spPr>
      </p:pic>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7" name="Title 1"/>
          <p:cNvSpPr txBox="1">
            <a:spLocks/>
          </p:cNvSpPr>
          <p:nvPr/>
        </p:nvSpPr>
        <p:spPr>
          <a:xfrm>
            <a:off x="685800" y="685800"/>
            <a:ext cx="71628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7200" dirty="0"/>
              <a:t>$13.8 billion</a:t>
            </a:r>
          </a:p>
        </p:txBody>
      </p:sp>
      <p:pic>
        <p:nvPicPr>
          <p:cNvPr id="8" name="Picture 7"/>
          <p:cNvPicPr>
            <a:picLocks noChangeAspect="1"/>
          </p:cNvPicPr>
          <p:nvPr/>
        </p:nvPicPr>
        <p:blipFill>
          <a:blip r:embed="rId3"/>
          <a:stretch>
            <a:fillRect/>
          </a:stretch>
        </p:blipFill>
        <p:spPr>
          <a:xfrm>
            <a:off x="7543800" y="2819400"/>
            <a:ext cx="4367157" cy="2911438"/>
          </a:xfrm>
          <a:prstGeom prst="rect">
            <a:avLst/>
          </a:prstGeom>
        </p:spPr>
      </p:pic>
    </p:spTree>
    <p:extLst>
      <p:ext uri="{BB962C8B-B14F-4D97-AF65-F5344CB8AC3E}">
        <p14:creationId xmlns:p14="http://schemas.microsoft.com/office/powerpoint/2010/main" val="35867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6</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On average, American workers will spend 6 hours watching March Madness at the workplace, according to WalletHub</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22472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81%</a:t>
            </a:r>
          </a:p>
        </p:txBody>
      </p:sp>
      <p:sp>
        <p:nvSpPr>
          <p:cNvPr id="3" name="Content Placeholder 2"/>
          <p:cNvSpPr>
            <a:spLocks noGrp="1"/>
          </p:cNvSpPr>
          <p:nvPr>
            <p:ph idx="1"/>
          </p:nvPr>
        </p:nvSpPr>
        <p:spPr>
          <a:xfrm>
            <a:off x="914400" y="1780822"/>
            <a:ext cx="10058400" cy="4343400"/>
          </a:xfrm>
        </p:spPr>
        <p:txBody>
          <a:bodyPr>
            <a:normAutofit/>
          </a:bodyPr>
          <a:lstStyle/>
          <a:p>
            <a:pPr lvl="0">
              <a:defRPr sz="1800">
                <a:solidFill>
                  <a:srgbClr val="000000"/>
                </a:solidFill>
              </a:defRPr>
            </a:pPr>
            <a:r>
              <a:rPr lang="en-US" sz="3600" dirty="0">
                <a:solidFill>
                  <a:srgbClr val="FFFFFF"/>
                </a:solidFill>
              </a:rPr>
              <a:t> 81% of HR professionals say their organizations do not have policies in place addressing regulating office pools</a:t>
            </a:r>
          </a:p>
        </p:txBody>
      </p:sp>
      <p:pic>
        <p:nvPicPr>
          <p:cNvPr id="4" name="Picture 3"/>
          <p:cNvPicPr>
            <a:picLocks noChangeAspect="1"/>
          </p:cNvPicPr>
          <p:nvPr/>
        </p:nvPicPr>
        <p:blipFill>
          <a:blip r:embed="rId2"/>
          <a:stretch>
            <a:fillRect/>
          </a:stretch>
        </p:blipFill>
        <p:spPr>
          <a:xfrm>
            <a:off x="7353300" y="4038600"/>
            <a:ext cx="3124200" cy="2082800"/>
          </a:xfrm>
          <a:prstGeom prst="rect">
            <a:avLst/>
          </a:prstGeom>
        </p:spPr>
      </p:pic>
    </p:spTree>
    <p:extLst>
      <p:ext uri="{BB962C8B-B14F-4D97-AF65-F5344CB8AC3E}">
        <p14:creationId xmlns:p14="http://schemas.microsoft.com/office/powerpoint/2010/main" val="114709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9.2 quintillion</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The chances of filling out a perfect bracket in picking the winners of the tournament are 1 in 9.2 quintillion.   In other words, it is nearly impossible.  However, if you do correctly pick every game, it is likely that some company will give you a lot of cash.  That publicity stunt has been in play for about three years now, although nobody has announced that promotion yet!</a:t>
            </a:r>
          </a:p>
        </p:txBody>
      </p:sp>
    </p:spTree>
    <p:extLst>
      <p:ext uri="{BB962C8B-B14F-4D97-AF65-F5344CB8AC3E}">
        <p14:creationId xmlns:p14="http://schemas.microsoft.com/office/powerpoint/2010/main" val="18044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 x</a:t>
            </a:r>
          </a:p>
        </p:txBody>
      </p:sp>
      <p:sp>
        <p:nvSpPr>
          <p:cNvPr id="3" name="Content Placeholder 2"/>
          <p:cNvSpPr>
            <a:spLocks noGrp="1"/>
          </p:cNvSpPr>
          <p:nvPr>
            <p:ph idx="1"/>
          </p:nvPr>
        </p:nvSpPr>
        <p:spPr>
          <a:xfrm>
            <a:off x="914400" y="2057400"/>
            <a:ext cx="10058400" cy="4343400"/>
          </a:xfrm>
        </p:spPr>
        <p:txBody>
          <a:bodyPr>
            <a:normAutofit/>
          </a:bodyPr>
          <a:lstStyle/>
          <a:p>
            <a:pPr lvl="0">
              <a:defRPr sz="1800">
                <a:solidFill>
                  <a:srgbClr val="000000"/>
                </a:solidFill>
              </a:defRPr>
            </a:pPr>
            <a:r>
              <a:rPr lang="en-US" sz="3600" dirty="0">
                <a:solidFill>
                  <a:srgbClr val="FFFFFF"/>
                </a:solidFill>
              </a:rPr>
              <a:t>It is TWO TIMES easier to win BACK-TO-BACK Mega Millions lotteries than it is to fill out a perfect bracket.</a:t>
            </a:r>
          </a:p>
        </p:txBody>
      </p:sp>
    </p:spTree>
    <p:extLst>
      <p:ext uri="{BB962C8B-B14F-4D97-AF65-F5344CB8AC3E}">
        <p14:creationId xmlns:p14="http://schemas.microsoft.com/office/powerpoint/2010/main" val="428967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4,535%</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The value of the tournament’s television rights since 1986 have increased by an average of 4,535% per year</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0454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990600"/>
            <a:ext cx="5486400" cy="2514599"/>
          </a:xfrm>
        </p:spPr>
        <p:txBody>
          <a:bodyPr>
            <a:normAutofit/>
          </a:bodyPr>
          <a:lstStyle/>
          <a:p>
            <a:r>
              <a:rPr lang="en-US" dirty="0"/>
              <a:t>Questions for </a:t>
            </a:r>
            <a:br>
              <a:rPr lang="en-US" dirty="0"/>
            </a:br>
            <a:r>
              <a:rPr lang="en-US" dirty="0"/>
              <a:t>Class Discussion</a:t>
            </a:r>
          </a:p>
        </p:txBody>
      </p:sp>
    </p:spTree>
    <p:extLst>
      <p:ext uri="{BB962C8B-B14F-4D97-AF65-F5344CB8AC3E}">
        <p14:creationId xmlns:p14="http://schemas.microsoft.com/office/powerpoint/2010/main" val="38747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457200"/>
            <a:ext cx="11049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a:pPr>
            <a:r>
              <a:rPr lang="en-US" sz="3200" dirty="0"/>
              <a:t>How do you think March Madness contributes to a drop in worker productivity in the American workplace?  </a:t>
            </a:r>
          </a:p>
          <a:p>
            <a:pPr marL="514350" indent="-514350">
              <a:buFont typeface="+mj-lt"/>
              <a:buAutoNum type="arabicParenR"/>
            </a:pPr>
            <a:r>
              <a:rPr lang="en-US" sz="3200" dirty="0"/>
              <a:t>Only 3% of collegiate basketball programs generate a revenue surplus according to cbsnews.com.  Why do you think they continue playing if that is the case?</a:t>
            </a:r>
          </a:p>
          <a:p>
            <a:pPr marL="514350" indent="-514350">
              <a:buFont typeface="+mj-lt"/>
              <a:buAutoNum type="arabicParenR"/>
            </a:pPr>
            <a:r>
              <a:rPr lang="en-US" sz="3200" dirty="0"/>
              <a:t>Why is social media important to the tournament?</a:t>
            </a:r>
          </a:p>
          <a:p>
            <a:pPr marL="514350" indent="-514350">
              <a:buFont typeface="+mj-lt"/>
              <a:buAutoNum type="arabicParenR"/>
            </a:pPr>
            <a:r>
              <a:rPr lang="en-US" sz="3200" dirty="0"/>
              <a:t>Why do you think tracking the number of consumers who follow the tournament via some form of social media is important to the NCAA?  To a broadcast company like CBS or Turner Sports?  What about for advertisers/marketing professionals?</a:t>
            </a:r>
          </a:p>
          <a:p>
            <a:endParaRPr lang="en-US" sz="3200" dirty="0"/>
          </a:p>
          <a:p>
            <a:endParaRPr lang="en-US" dirty="0"/>
          </a:p>
        </p:txBody>
      </p:sp>
    </p:spTree>
    <p:extLst>
      <p:ext uri="{BB962C8B-B14F-4D97-AF65-F5344CB8AC3E}">
        <p14:creationId xmlns:p14="http://schemas.microsoft.com/office/powerpoint/2010/main" val="36808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381000"/>
            <a:ext cx="11049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arenR" startAt="5"/>
            </a:pPr>
            <a:r>
              <a:rPr lang="en-US" sz="3200" dirty="0"/>
              <a:t>What are broadcast rights?  Why do you think CBS and Turner invested so much in the rights to the NCAA Tournament?</a:t>
            </a:r>
          </a:p>
          <a:p>
            <a:pPr marL="514350" indent="-514350">
              <a:buFont typeface="+mj-lt"/>
              <a:buAutoNum type="arabicParenR" startAt="5"/>
            </a:pPr>
            <a:r>
              <a:rPr lang="en-US" sz="3200" dirty="0"/>
              <a:t>What types of companies sponsor the NCAA Tournament? What demographic are they targeting?</a:t>
            </a:r>
          </a:p>
          <a:p>
            <a:pPr marL="514350" indent="-514350">
              <a:buFont typeface="+mj-lt"/>
              <a:buAutoNum type="arabicParenR" startAt="5"/>
            </a:pPr>
            <a:r>
              <a:rPr lang="en-US" sz="3200" dirty="0"/>
              <a:t>What is economic impact?  Why is it an important concept when it relates to mega events like the Super Bowl, Olympic Games and NCAA Tournament?</a:t>
            </a:r>
          </a:p>
          <a:p>
            <a:pPr marL="514350" indent="-514350">
              <a:buFont typeface="+mj-lt"/>
              <a:buAutoNum type="arabicParenR" startAt="5"/>
            </a:pPr>
            <a:r>
              <a:rPr lang="en-US" sz="3200" dirty="0"/>
              <a:t>Why do you think college athletes don’t get paid?  How might new NIL rules change the landscape of the sport?</a:t>
            </a:r>
          </a:p>
          <a:p>
            <a:pPr marL="514350" indent="-514350">
              <a:buFont typeface="+mj-lt"/>
              <a:buAutoNum type="arabicParenR" startAt="5"/>
            </a:pPr>
            <a:r>
              <a:rPr lang="en-US" sz="3200" dirty="0"/>
              <a:t>Who do you think will win this year’s championship?</a:t>
            </a:r>
          </a:p>
          <a:p>
            <a:endParaRPr lang="en-US" sz="3200" dirty="0"/>
          </a:p>
          <a:p>
            <a:endParaRPr lang="en-US" dirty="0"/>
          </a:p>
        </p:txBody>
      </p:sp>
    </p:spTree>
    <p:extLst>
      <p:ext uri="{BB962C8B-B14F-4D97-AF65-F5344CB8AC3E}">
        <p14:creationId xmlns:p14="http://schemas.microsoft.com/office/powerpoint/2010/main" val="151166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990600"/>
            <a:ext cx="5486400" cy="2514599"/>
          </a:xfrm>
        </p:spPr>
        <p:txBody>
          <a:bodyPr>
            <a:normAutofit/>
          </a:bodyPr>
          <a:lstStyle/>
          <a:p>
            <a:r>
              <a:rPr lang="en-US" dirty="0"/>
              <a:t>Sources</a:t>
            </a:r>
          </a:p>
        </p:txBody>
      </p:sp>
    </p:spTree>
    <p:extLst>
      <p:ext uri="{BB962C8B-B14F-4D97-AF65-F5344CB8AC3E}">
        <p14:creationId xmlns:p14="http://schemas.microsoft.com/office/powerpoint/2010/main" val="185236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38200" y="381000"/>
            <a:ext cx="10287000" cy="60960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http://www.nysportsjournalism.com/record-spend-for-march-madness/tag/ncaa</a:t>
            </a:r>
          </a:p>
          <a:p>
            <a:pPr marL="0" indent="0">
              <a:buNone/>
            </a:pPr>
            <a:r>
              <a:rPr lang="en-US" sz="2000" dirty="0"/>
              <a:t>https://</a:t>
            </a:r>
            <a:r>
              <a:rPr lang="en-US" sz="2000" dirty="0" err="1"/>
              <a:t>wallethub.com</a:t>
            </a:r>
            <a:r>
              <a:rPr lang="en-US" sz="2000" dirty="0"/>
              <a:t>/blog/march-madness-statistics/11016</a:t>
            </a:r>
          </a:p>
          <a:p>
            <a:pPr marL="0" indent="0">
              <a:buNone/>
            </a:pPr>
            <a:r>
              <a:rPr lang="en-US" sz="2000" dirty="0"/>
              <a:t>https://www.cnn.com/2015/07/08/us/gallery/ncaa-by-the-numbers/index.html</a:t>
            </a:r>
          </a:p>
          <a:p>
            <a:pPr marL="0" indent="0">
              <a:buNone/>
            </a:pPr>
            <a:r>
              <a:rPr lang="en-US" sz="2000" dirty="0"/>
              <a:t>https://</a:t>
            </a:r>
            <a:r>
              <a:rPr lang="en-US" sz="2000" dirty="0" err="1"/>
              <a:t>www.collegesimply.com</a:t>
            </a:r>
            <a:r>
              <a:rPr lang="en-US" sz="2000" dirty="0"/>
              <a:t>/colleges/north-</a:t>
            </a:r>
            <a:r>
              <a:rPr lang="en-US" sz="2000" dirty="0" err="1"/>
              <a:t>carolina</a:t>
            </a:r>
            <a:r>
              <a:rPr lang="en-US" sz="2000" dirty="0"/>
              <a:t>/duke-university/price/</a:t>
            </a:r>
          </a:p>
          <a:p>
            <a:pPr marL="0" indent="0">
              <a:buNone/>
            </a:pPr>
            <a:r>
              <a:rPr lang="en-US" sz="2000" dirty="0"/>
              <a:t>https://www.kantarmedia.com/us/newsroom/press-releases/march-madness-release</a:t>
            </a:r>
          </a:p>
          <a:p>
            <a:pPr marL="0" indent="0">
              <a:buNone/>
            </a:pPr>
            <a:r>
              <a:rPr lang="en-US" sz="2000" dirty="0"/>
              <a:t>https://www.kantarmedia.com/us/thinking-and-resources/blog/whos-on-top-32017-32617</a:t>
            </a:r>
          </a:p>
          <a:p>
            <a:pPr marL="0" indent="0">
              <a:buNone/>
            </a:pPr>
            <a:r>
              <a:rPr lang="en-US" sz="2000" dirty="0"/>
              <a:t>https://www.ncaa.com/news/basketball-men/article/2017-04-07/2017-final-four-viewership-attendance-numbers</a:t>
            </a:r>
          </a:p>
          <a:p>
            <a:pPr marL="0" indent="0">
              <a:buNone/>
            </a:pPr>
            <a:r>
              <a:rPr lang="en-US" sz="2000" dirty="0"/>
              <a:t>https://</a:t>
            </a:r>
            <a:r>
              <a:rPr lang="en-US" sz="2000" dirty="0" err="1"/>
              <a:t>money.yahoo.com</a:t>
            </a:r>
            <a:r>
              <a:rPr lang="en-US" sz="2000" dirty="0"/>
              <a:t>/richest-college-basketball-programs-america-210045624.html</a:t>
            </a:r>
          </a:p>
          <a:p>
            <a:pPr marL="0" indent="0">
              <a:buNone/>
            </a:pPr>
            <a:r>
              <a:rPr lang="en-US" sz="2000" dirty="0"/>
              <a:t>https://www.bizjournals.com/sanantonio/news/2018/02/16/ncaa-final-fours-local-economic-impact-expected-</a:t>
            </a:r>
            <a:r>
              <a:rPr lang="en-US" sz="2000" dirty="0" err="1"/>
              <a:t>to.html</a:t>
            </a:r>
            <a:endParaRPr lang="en-US" sz="2000" dirty="0"/>
          </a:p>
          <a:p>
            <a:pPr marL="0" indent="0">
              <a:buNone/>
            </a:pPr>
            <a:r>
              <a:rPr lang="en-US" sz="2000" dirty="0"/>
              <a:t>https://</a:t>
            </a:r>
            <a:r>
              <a:rPr lang="en-US" sz="2000" dirty="0" err="1"/>
              <a:t>www.usatoday.com</a:t>
            </a:r>
            <a:r>
              <a:rPr lang="en-US" sz="2000" dirty="0"/>
              <a:t>/story/sports/</a:t>
            </a:r>
            <a:r>
              <a:rPr lang="en-US" sz="2000" dirty="0" err="1"/>
              <a:t>ncaab</a:t>
            </a:r>
            <a:r>
              <a:rPr lang="en-US" sz="2000" dirty="0"/>
              <a:t>/2022/03/11/college-basketball-bill-self-first-10-million-season/9425924002/?</a:t>
            </a:r>
            <a:r>
              <a:rPr lang="en-US" sz="2000" dirty="0" err="1"/>
              <a:t>gnt-cfr</a:t>
            </a:r>
            <a:r>
              <a:rPr lang="en-US" sz="2000" dirty="0"/>
              <a:t>=1</a:t>
            </a:r>
          </a:p>
        </p:txBody>
      </p:sp>
    </p:spTree>
    <p:extLst>
      <p:ext uri="{BB962C8B-B14F-4D97-AF65-F5344CB8AC3E}">
        <p14:creationId xmlns:p14="http://schemas.microsoft.com/office/powerpoint/2010/main" val="142937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$2.1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Mark Emmert, NCAA President, earns $2.1 million in annual salary with a contract that runs through 2023</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3067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$48.6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The University of Louisville boasts the most valuable basketball program in all of college sports, with the Cardinals’ men’s program generating $42.8 million in revenue and the women’s program hauling in $5.8 million</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65371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$39.31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Duke is the next most valuable program, generating $39.3 million in revenue, followed by Kentucky ($39.3M), Syracuse ($37M) and North Carolina ($27.9M)</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37420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$10.2 million</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Kansas’s Head Coach, Bill Self, is college basketball’s highest paid coach.  His 2022 salary will pay him over $10 million, making him the first college basketball coach to make more than $10 million in a season.</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32012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46</a:t>
            </a:r>
          </a:p>
        </p:txBody>
      </p:sp>
      <p:sp>
        <p:nvSpPr>
          <p:cNvPr id="3" name="Content Placeholder 2"/>
          <p:cNvSpPr>
            <a:spLocks noGrp="1"/>
          </p:cNvSpPr>
          <p:nvPr>
            <p:ph idx="1"/>
          </p:nvPr>
        </p:nvSpPr>
        <p:spPr>
          <a:xfrm>
            <a:off x="914400" y="2057400"/>
            <a:ext cx="6934200" cy="4343400"/>
          </a:xfrm>
        </p:spPr>
        <p:txBody>
          <a:bodyPr>
            <a:normAutofit/>
          </a:bodyPr>
          <a:lstStyle/>
          <a:p>
            <a:pPr lvl="0">
              <a:defRPr sz="1800">
                <a:solidFill>
                  <a:srgbClr val="000000"/>
                </a:solidFill>
              </a:defRPr>
            </a:pPr>
            <a:r>
              <a:rPr lang="en-US" sz="3600" dirty="0">
                <a:solidFill>
                  <a:srgbClr val="FFFFFF"/>
                </a:solidFill>
              </a:rPr>
              <a:t>Last season, Duke coach Mike Krzyzewski (Coach K) was the highest-paid coach in college basketball.  This is his 42</a:t>
            </a:r>
            <a:r>
              <a:rPr lang="en-US" sz="3600" baseline="30000" dirty="0">
                <a:solidFill>
                  <a:srgbClr val="FFFFFF"/>
                </a:solidFill>
              </a:rPr>
              <a:t>nd</a:t>
            </a:r>
            <a:r>
              <a:rPr lang="en-US" sz="3600" dirty="0">
                <a:solidFill>
                  <a:srgbClr val="FFFFFF"/>
                </a:solidFill>
              </a:rPr>
              <a:t>, and final, season coaching the Blue Devils, and his 46</a:t>
            </a:r>
            <a:r>
              <a:rPr lang="en-US" sz="3600" baseline="30000" dirty="0">
                <a:solidFill>
                  <a:srgbClr val="FFFFFF"/>
                </a:solidFill>
              </a:rPr>
              <a:t>th</a:t>
            </a:r>
            <a:r>
              <a:rPr lang="en-US" sz="3600" dirty="0">
                <a:solidFill>
                  <a:srgbClr val="FFFFFF"/>
                </a:solidFill>
              </a:rPr>
              <a:t> total year as a head coach.  He is the winningest coach ever.</a:t>
            </a:r>
          </a:p>
        </p:txBody>
      </p:sp>
      <p:pic>
        <p:nvPicPr>
          <p:cNvPr id="5" name="Picture 4"/>
          <p:cNvPicPr>
            <a:picLocks noChangeAspect="1"/>
          </p:cNvPicPr>
          <p:nvPr/>
        </p:nvPicPr>
        <p:blipFill>
          <a:blip r:embed="rId2"/>
          <a:stretch>
            <a:fillRect/>
          </a:stretch>
        </p:blipFill>
        <p:spPr>
          <a:xfrm>
            <a:off x="8001000" y="3581400"/>
            <a:ext cx="3810000" cy="2565400"/>
          </a:xfrm>
          <a:prstGeom prst="rect">
            <a:avLst/>
          </a:prstGeom>
        </p:spPr>
      </p:pic>
    </p:spTree>
    <p:extLst>
      <p:ext uri="{BB962C8B-B14F-4D97-AF65-F5344CB8AC3E}">
        <p14:creationId xmlns:p14="http://schemas.microsoft.com/office/powerpoint/2010/main" val="215383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1696</Words>
  <Application>Microsoft Macintosh PowerPoint</Application>
  <PresentationFormat>Widescreen</PresentationFormat>
  <Paragraphs>102</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Franklin Gothic Medium</vt:lpstr>
      <vt:lpstr>Impact</vt:lpstr>
      <vt:lpstr>Basketball 16x9</vt:lpstr>
      <vt:lpstr>2022 March Madness</vt:lpstr>
      <vt:lpstr>$10.8 billion</vt:lpstr>
      <vt:lpstr>$8.8 billion</vt:lpstr>
      <vt:lpstr>4,535%</vt:lpstr>
      <vt:lpstr>$2.1 million</vt:lpstr>
      <vt:lpstr>$48.6 million</vt:lpstr>
      <vt:lpstr>$39.31 million</vt:lpstr>
      <vt:lpstr>$10.2 million</vt:lpstr>
      <vt:lpstr>46</vt:lpstr>
      <vt:lpstr>$0</vt:lpstr>
      <vt:lpstr>$77,000</vt:lpstr>
      <vt:lpstr>$10 million</vt:lpstr>
      <vt:lpstr>$944</vt:lpstr>
      <vt:lpstr>155</vt:lpstr>
      <vt:lpstr>282</vt:lpstr>
      <vt:lpstr>391</vt:lpstr>
      <vt:lpstr>$1.5 million</vt:lpstr>
      <vt:lpstr>$2 million</vt:lpstr>
      <vt:lpstr>28.3 million</vt:lpstr>
      <vt:lpstr>16.9 million</vt:lpstr>
      <vt:lpstr>85%</vt:lpstr>
      <vt:lpstr>180</vt:lpstr>
      <vt:lpstr>10%</vt:lpstr>
      <vt:lpstr>$1.09</vt:lpstr>
      <vt:lpstr>$376</vt:lpstr>
      <vt:lpstr>70,000</vt:lpstr>
      <vt:lpstr>$200 million</vt:lpstr>
      <vt:lpstr>14</vt:lpstr>
      <vt:lpstr>$95 million</vt:lpstr>
      <vt:lpstr>73,432</vt:lpstr>
      <vt:lpstr>$138 million</vt:lpstr>
      <vt:lpstr>149 million</vt:lpstr>
      <vt:lpstr>2x</vt:lpstr>
      <vt:lpstr>$100 million</vt:lpstr>
      <vt:lpstr>PowerPoint Presentation</vt:lpstr>
      <vt:lpstr>6</vt:lpstr>
      <vt:lpstr>81%</vt:lpstr>
      <vt:lpstr>9.2 quintillion</vt:lpstr>
      <vt:lpstr>2 x</vt:lpstr>
      <vt:lpstr>Questions for  Class Discussion</vt:lpstr>
      <vt:lpstr>PowerPoint Presentation</vt:lpstr>
      <vt:lpstr>PowerPoint Presentation</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2015-03-10T21:40:33Z</dcterms:created>
  <dcterms:modified xsi:type="dcterms:W3CDTF">2022-03-14T02:56:00Z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