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Lst>
  <p:sldSz cx="18288000" cy="10287000"/>
  <p:notesSz cx="6858000" cy="9144000"/>
  <p:embeddedFontLst>
    <p:embeddedFont>
      <p:font typeface="Arimo Bold" panose="020B0604020202020204" charset="0"/>
      <p:regular r:id="rId37"/>
    </p:embeddedFont>
    <p:embeddedFont>
      <p:font typeface="Calibri" panose="020F0502020204030204" pitchFamily="34" charset="0"/>
      <p:regular r:id="rId38"/>
      <p:bold r:id="rId39"/>
      <p:italic r:id="rId40"/>
      <p:boldItalic r:id="rId41"/>
    </p:embeddedFont>
    <p:embeddedFont>
      <p:font typeface="Kollektif Bold" panose="020B0604020202020204" charset="0"/>
      <p:regular r:id="rId42"/>
    </p:embeddedFont>
    <p:embeddedFont>
      <p:font typeface="Noot" charset="-79"/>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0" d="100"/>
          <a:sy n="50" d="100"/>
        </p:scale>
        <p:origin x="30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4/3/2022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3.sv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4.png"/><Relationship Id="rId4" Type="http://schemas.openxmlformats.org/officeDocument/2006/relationships/image" Target="../media/image3.sv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4.png"/><Relationship Id="rId4" Type="http://schemas.openxmlformats.org/officeDocument/2006/relationships/image" Target="../media/image3.sv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4.png"/><Relationship Id="rId4" Type="http://schemas.openxmlformats.org/officeDocument/2006/relationships/image" Target="../media/image3.sv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4.png"/><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4.png"/><Relationship Id="rId4" Type="http://schemas.openxmlformats.org/officeDocument/2006/relationships/image" Target="../media/image3.sv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4.png"/><Relationship Id="rId4" Type="http://schemas.openxmlformats.org/officeDocument/2006/relationships/image" Target="../media/image3.sv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4.png"/><Relationship Id="rId4" Type="http://schemas.openxmlformats.org/officeDocument/2006/relationships/image" Target="../media/image3.sv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4.png"/><Relationship Id="rId4" Type="http://schemas.openxmlformats.org/officeDocument/2006/relationships/image" Target="../media/image3.sv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4.png"/><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sv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4.png"/><Relationship Id="rId4" Type="http://schemas.openxmlformats.org/officeDocument/2006/relationships/image" Target="../media/image3.sv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3.sv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0299" b="23450"/>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40507" y="534471"/>
            <a:ext cx="7971398" cy="8723829"/>
          </a:xfrm>
          <a:prstGeom prst="rect">
            <a:avLst/>
          </a:prstGeom>
        </p:spPr>
      </p:pic>
      <p:pic>
        <p:nvPicPr>
          <p:cNvPr id="4" name="Picture 4"/>
          <p:cNvPicPr>
            <a:picLocks noChangeAspect="1"/>
          </p:cNvPicPr>
          <p:nvPr/>
        </p:nvPicPr>
        <p:blipFill>
          <a:blip r:embed="rId5"/>
          <a:srcRect/>
          <a:stretch>
            <a:fillRect/>
          </a:stretch>
        </p:blipFill>
        <p:spPr>
          <a:xfrm>
            <a:off x="240507" y="9753036"/>
            <a:ext cx="1243796" cy="396460"/>
          </a:xfrm>
          <a:prstGeom prst="rect">
            <a:avLst/>
          </a:prstGeom>
        </p:spPr>
      </p:pic>
      <p:pic>
        <p:nvPicPr>
          <p:cNvPr id="5" name="Picture 5"/>
          <p:cNvPicPr>
            <a:picLocks noChangeAspect="1"/>
          </p:cNvPicPr>
          <p:nvPr/>
        </p:nvPicPr>
        <p:blipFill>
          <a:blip r:embed="rId6"/>
          <a:srcRect/>
          <a:stretch>
            <a:fillRect/>
          </a:stretch>
        </p:blipFill>
        <p:spPr>
          <a:xfrm>
            <a:off x="16605384" y="456335"/>
            <a:ext cx="1307832" cy="1144731"/>
          </a:xfrm>
          <a:prstGeom prst="rect">
            <a:avLst/>
          </a:prstGeom>
        </p:spPr>
      </p:pic>
      <p:sp>
        <p:nvSpPr>
          <p:cNvPr id="6" name="TextBox 6"/>
          <p:cNvSpPr txBox="1"/>
          <p:nvPr/>
        </p:nvSpPr>
        <p:spPr>
          <a:xfrm>
            <a:off x="9802470" y="3435109"/>
            <a:ext cx="7822968" cy="4240953"/>
          </a:xfrm>
          <a:prstGeom prst="rect">
            <a:avLst/>
          </a:prstGeom>
        </p:spPr>
        <p:txBody>
          <a:bodyPr lIns="0" tIns="0" rIns="0" bIns="0" rtlCol="0" anchor="t">
            <a:spAutoFit/>
          </a:bodyPr>
          <a:lstStyle/>
          <a:p>
            <a:pPr algn="ctr">
              <a:lnSpc>
                <a:spcPts val="10963"/>
              </a:lnSpc>
            </a:pPr>
            <a:r>
              <a:rPr lang="en-US" sz="10963">
                <a:solidFill>
                  <a:srgbClr val="000000"/>
                </a:solidFill>
                <a:latin typeface="Noot Bold"/>
              </a:rPr>
              <a:t>MARKETING</a:t>
            </a:r>
          </a:p>
          <a:p>
            <a:pPr algn="ctr">
              <a:lnSpc>
                <a:spcPts val="10963"/>
              </a:lnSpc>
              <a:spcBef>
                <a:spcPct val="0"/>
              </a:spcBef>
            </a:pPr>
            <a:r>
              <a:rPr lang="en-US" sz="10963">
                <a:solidFill>
                  <a:srgbClr val="000000"/>
                </a:solidFill>
                <a:latin typeface="Noot Bold"/>
              </a:rPr>
              <a:t>STUNTS 2022</a:t>
            </a:r>
          </a:p>
        </p:txBody>
      </p:sp>
      <p:sp>
        <p:nvSpPr>
          <p:cNvPr id="7" name="TextBox 7"/>
          <p:cNvSpPr txBox="1"/>
          <p:nvPr/>
        </p:nvSpPr>
        <p:spPr>
          <a:xfrm>
            <a:off x="1757947" y="9825286"/>
            <a:ext cx="5974566" cy="223386"/>
          </a:xfrm>
          <a:prstGeom prst="rect">
            <a:avLst/>
          </a:prstGeom>
        </p:spPr>
        <p:txBody>
          <a:bodyPr lIns="0" tIns="0" rIns="0" bIns="0" rtlCol="0" anchor="t">
            <a:spAutoFit/>
          </a:bodyPr>
          <a:lstStyle/>
          <a:p>
            <a:pPr>
              <a:lnSpc>
                <a:spcPts val="1862"/>
              </a:lnSpc>
            </a:pPr>
            <a:r>
              <a:rPr lang="en-US" sz="1330" spc="133">
                <a:solidFill>
                  <a:srgbClr val="232323"/>
                </a:solidFill>
                <a:latin typeface="Noot"/>
              </a:rPr>
              <a:t>www.sportscareerconsulting.com - Marketing Insights from SCC</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0299" b="23450"/>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240507" y="9753036"/>
            <a:ext cx="1243796" cy="396460"/>
          </a:xfrm>
          <a:prstGeom prst="rect">
            <a:avLst/>
          </a:prstGeom>
        </p:spPr>
      </p:pic>
      <p:pic>
        <p:nvPicPr>
          <p:cNvPr id="4" name="Picture 4"/>
          <p:cNvPicPr>
            <a:picLocks noChangeAspect="1"/>
          </p:cNvPicPr>
          <p:nvPr/>
        </p:nvPicPr>
        <p:blipFill>
          <a:blip r:embed="rId4"/>
          <a:srcRect/>
          <a:stretch>
            <a:fillRect/>
          </a:stretch>
        </p:blipFill>
        <p:spPr>
          <a:xfrm>
            <a:off x="16605384" y="456335"/>
            <a:ext cx="1307832" cy="1144731"/>
          </a:xfrm>
          <a:prstGeom prst="rect">
            <a:avLst/>
          </a:prstGeom>
        </p:spPr>
      </p:pic>
      <p:sp>
        <p:nvSpPr>
          <p:cNvPr id="5" name="TextBox 5"/>
          <p:cNvSpPr txBox="1"/>
          <p:nvPr/>
        </p:nvSpPr>
        <p:spPr>
          <a:xfrm>
            <a:off x="4081751" y="7589472"/>
            <a:ext cx="10124497" cy="1459598"/>
          </a:xfrm>
          <a:prstGeom prst="rect">
            <a:avLst/>
          </a:prstGeom>
        </p:spPr>
        <p:txBody>
          <a:bodyPr lIns="0" tIns="0" rIns="0" bIns="0" rtlCol="0" anchor="t">
            <a:spAutoFit/>
          </a:bodyPr>
          <a:lstStyle/>
          <a:p>
            <a:pPr algn="ctr">
              <a:lnSpc>
                <a:spcPts val="10963"/>
              </a:lnSpc>
              <a:spcBef>
                <a:spcPct val="0"/>
              </a:spcBef>
            </a:pPr>
            <a:r>
              <a:rPr lang="en-US" sz="10963">
                <a:solidFill>
                  <a:srgbClr val="000000"/>
                </a:solidFill>
                <a:latin typeface="Noot Bold"/>
              </a:rPr>
              <a:t>APRIL FOOLS!</a:t>
            </a:r>
          </a:p>
        </p:txBody>
      </p:sp>
      <p:sp>
        <p:nvSpPr>
          <p:cNvPr id="6" name="TextBox 6"/>
          <p:cNvSpPr txBox="1"/>
          <p:nvPr/>
        </p:nvSpPr>
        <p:spPr>
          <a:xfrm>
            <a:off x="1757947" y="9825286"/>
            <a:ext cx="5974566" cy="223386"/>
          </a:xfrm>
          <a:prstGeom prst="rect">
            <a:avLst/>
          </a:prstGeom>
        </p:spPr>
        <p:txBody>
          <a:bodyPr lIns="0" tIns="0" rIns="0" bIns="0" rtlCol="0" anchor="t">
            <a:spAutoFit/>
          </a:bodyPr>
          <a:lstStyle/>
          <a:p>
            <a:pPr>
              <a:lnSpc>
                <a:spcPts val="1862"/>
              </a:lnSpc>
            </a:pPr>
            <a:r>
              <a:rPr lang="en-US" sz="1330" spc="133">
                <a:solidFill>
                  <a:srgbClr val="232323"/>
                </a:solidFill>
                <a:latin typeface="Noot"/>
              </a:rPr>
              <a:t>www.sportscareerconsulting.com - Marketing Insights from SCC</a:t>
            </a:r>
          </a:p>
        </p:txBody>
      </p:sp>
      <p:pic>
        <p:nvPicPr>
          <p:cNvPr id="7" name="Picture 7"/>
          <p:cNvPicPr>
            <a:picLocks noChangeAspect="1"/>
          </p:cNvPicPr>
          <p:nvPr/>
        </p:nvPicPr>
        <p:blipFill>
          <a:blip r:embed="rId5"/>
          <a:srcRect/>
          <a:stretch>
            <a:fillRect/>
          </a:stretch>
        </p:blipFill>
        <p:spPr>
          <a:xfrm>
            <a:off x="2152104" y="662548"/>
            <a:ext cx="5953427" cy="5953427"/>
          </a:xfrm>
          <a:prstGeom prst="rect">
            <a:avLst/>
          </a:prstGeom>
        </p:spPr>
      </p:pic>
      <p:pic>
        <p:nvPicPr>
          <p:cNvPr id="8" name="Picture 8"/>
          <p:cNvPicPr>
            <a:picLocks noChangeAspect="1"/>
          </p:cNvPicPr>
          <p:nvPr/>
        </p:nvPicPr>
        <p:blipFill>
          <a:blip r:embed="rId6"/>
          <a:srcRect/>
          <a:stretch>
            <a:fillRect/>
          </a:stretch>
        </p:blipFill>
        <p:spPr>
          <a:xfrm>
            <a:off x="9144000" y="662548"/>
            <a:ext cx="5953427" cy="5953427"/>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0299" b="23450"/>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2405" y="252947"/>
            <a:ext cx="1918276" cy="2099345"/>
          </a:xfrm>
          <a:prstGeom prst="rect">
            <a:avLst/>
          </a:prstGeom>
        </p:spPr>
      </p:pic>
      <p:pic>
        <p:nvPicPr>
          <p:cNvPr id="4" name="Picture 4"/>
          <p:cNvPicPr>
            <a:picLocks noChangeAspect="1"/>
          </p:cNvPicPr>
          <p:nvPr/>
        </p:nvPicPr>
        <p:blipFill>
          <a:blip r:embed="rId5"/>
          <a:srcRect/>
          <a:stretch>
            <a:fillRect/>
          </a:stretch>
        </p:blipFill>
        <p:spPr>
          <a:xfrm>
            <a:off x="240507" y="9753036"/>
            <a:ext cx="1243796" cy="396460"/>
          </a:xfrm>
          <a:prstGeom prst="rect">
            <a:avLst/>
          </a:prstGeom>
        </p:spPr>
      </p:pic>
      <p:grpSp>
        <p:nvGrpSpPr>
          <p:cNvPr id="5" name="Group 5"/>
          <p:cNvGrpSpPr/>
          <p:nvPr/>
        </p:nvGrpSpPr>
        <p:grpSpPr>
          <a:xfrm>
            <a:off x="9903365" y="252947"/>
            <a:ext cx="7094567" cy="2875098"/>
            <a:chOff x="0" y="0"/>
            <a:chExt cx="2588117" cy="1048844"/>
          </a:xfrm>
        </p:grpSpPr>
        <p:sp>
          <p:nvSpPr>
            <p:cNvPr id="6" name="Freeform 6"/>
            <p:cNvSpPr/>
            <p:nvPr/>
          </p:nvSpPr>
          <p:spPr>
            <a:xfrm>
              <a:off x="0" y="0"/>
              <a:ext cx="2588117" cy="1048843"/>
            </a:xfrm>
            <a:custGeom>
              <a:avLst/>
              <a:gdLst/>
              <a:ahLst/>
              <a:cxnLst/>
              <a:rect l="l" t="t" r="r" b="b"/>
              <a:pathLst>
                <a:path w="2588117" h="1048843">
                  <a:moveTo>
                    <a:pt x="0" y="0"/>
                  </a:moveTo>
                  <a:lnTo>
                    <a:pt x="2588117" y="0"/>
                  </a:lnTo>
                  <a:lnTo>
                    <a:pt x="2588117" y="1048843"/>
                  </a:lnTo>
                  <a:lnTo>
                    <a:pt x="0" y="1048843"/>
                  </a:lnTo>
                  <a:close/>
                </a:path>
              </a:pathLst>
            </a:custGeom>
            <a:solidFill>
              <a:srgbClr val="FF66C4"/>
            </a:solidFill>
          </p:spPr>
          <p:txBody>
            <a:bodyPr/>
            <a:lstStyle/>
            <a:p>
              <a:endParaRPr lang="en-US"/>
            </a:p>
          </p:txBody>
        </p:sp>
      </p:grpSp>
      <p:pic>
        <p:nvPicPr>
          <p:cNvPr id="7" name="Picture 7"/>
          <p:cNvPicPr>
            <a:picLocks noChangeAspect="1"/>
          </p:cNvPicPr>
          <p:nvPr/>
        </p:nvPicPr>
        <p:blipFill>
          <a:blip r:embed="rId6"/>
          <a:srcRect/>
          <a:stretch>
            <a:fillRect/>
          </a:stretch>
        </p:blipFill>
        <p:spPr>
          <a:xfrm>
            <a:off x="10976806" y="3757950"/>
            <a:ext cx="4947684" cy="6193316"/>
          </a:xfrm>
          <a:prstGeom prst="rect">
            <a:avLst/>
          </a:prstGeom>
        </p:spPr>
      </p:pic>
      <p:sp>
        <p:nvSpPr>
          <p:cNvPr id="8" name="TextBox 8"/>
          <p:cNvSpPr txBox="1"/>
          <p:nvPr/>
        </p:nvSpPr>
        <p:spPr>
          <a:xfrm>
            <a:off x="759365" y="770055"/>
            <a:ext cx="9144000" cy="1150852"/>
          </a:xfrm>
          <a:prstGeom prst="rect">
            <a:avLst/>
          </a:prstGeom>
        </p:spPr>
        <p:txBody>
          <a:bodyPr lIns="0" tIns="0" rIns="0" bIns="0" rtlCol="0" anchor="t">
            <a:spAutoFit/>
          </a:bodyPr>
          <a:lstStyle/>
          <a:p>
            <a:pPr algn="ctr">
              <a:lnSpc>
                <a:spcPts val="4434"/>
              </a:lnSpc>
            </a:pPr>
            <a:r>
              <a:rPr lang="en-US" sz="4434">
                <a:solidFill>
                  <a:srgbClr val="000000"/>
                </a:solidFill>
                <a:latin typeface="Noot Bold"/>
              </a:rPr>
              <a:t>MARKETING </a:t>
            </a:r>
          </a:p>
          <a:p>
            <a:pPr algn="ctr">
              <a:lnSpc>
                <a:spcPts val="4434"/>
              </a:lnSpc>
              <a:spcBef>
                <a:spcPct val="0"/>
              </a:spcBef>
            </a:pPr>
            <a:r>
              <a:rPr lang="en-US" sz="4434">
                <a:solidFill>
                  <a:srgbClr val="000000"/>
                </a:solidFill>
                <a:latin typeface="Noot Bold"/>
              </a:rPr>
              <a:t>STUNTS 2022</a:t>
            </a:r>
          </a:p>
        </p:txBody>
      </p:sp>
      <p:sp>
        <p:nvSpPr>
          <p:cNvPr id="9" name="TextBox 9"/>
          <p:cNvSpPr txBox="1"/>
          <p:nvPr/>
        </p:nvSpPr>
        <p:spPr>
          <a:xfrm>
            <a:off x="1757947" y="9825286"/>
            <a:ext cx="5974566" cy="223386"/>
          </a:xfrm>
          <a:prstGeom prst="rect">
            <a:avLst/>
          </a:prstGeom>
        </p:spPr>
        <p:txBody>
          <a:bodyPr lIns="0" tIns="0" rIns="0" bIns="0" rtlCol="0" anchor="t">
            <a:spAutoFit/>
          </a:bodyPr>
          <a:lstStyle/>
          <a:p>
            <a:pPr>
              <a:lnSpc>
                <a:spcPts val="1862"/>
              </a:lnSpc>
            </a:pPr>
            <a:r>
              <a:rPr lang="en-US" sz="1330" spc="133">
                <a:solidFill>
                  <a:srgbClr val="232323"/>
                </a:solidFill>
                <a:latin typeface="Noot"/>
              </a:rPr>
              <a:t>www.sportscareerconsulting.com - Marketing Insights from SCC</a:t>
            </a:r>
          </a:p>
        </p:txBody>
      </p:sp>
      <p:sp>
        <p:nvSpPr>
          <p:cNvPr id="10" name="TextBox 10"/>
          <p:cNvSpPr txBox="1"/>
          <p:nvPr/>
        </p:nvSpPr>
        <p:spPr>
          <a:xfrm>
            <a:off x="9903365" y="138647"/>
            <a:ext cx="7094567" cy="2943553"/>
          </a:xfrm>
          <a:prstGeom prst="rect">
            <a:avLst/>
          </a:prstGeom>
        </p:spPr>
        <p:txBody>
          <a:bodyPr lIns="0" tIns="0" rIns="0" bIns="0" rtlCol="0" anchor="t">
            <a:spAutoFit/>
          </a:bodyPr>
          <a:lstStyle/>
          <a:p>
            <a:pPr algn="ctr">
              <a:lnSpc>
                <a:spcPts val="7856"/>
              </a:lnSpc>
            </a:pPr>
            <a:r>
              <a:rPr lang="en-US" sz="5612" spc="561">
                <a:solidFill>
                  <a:srgbClr val="232323"/>
                </a:solidFill>
                <a:latin typeface="Noot Bold"/>
              </a:rPr>
              <a:t>McDonald's Introduces Sweet 'N Sour Sundaes</a:t>
            </a:r>
          </a:p>
        </p:txBody>
      </p:sp>
      <p:sp>
        <p:nvSpPr>
          <p:cNvPr id="11" name="TextBox 11"/>
          <p:cNvSpPr txBox="1"/>
          <p:nvPr/>
        </p:nvSpPr>
        <p:spPr>
          <a:xfrm>
            <a:off x="1028700" y="2785160"/>
            <a:ext cx="7551951" cy="4872872"/>
          </a:xfrm>
          <a:prstGeom prst="rect">
            <a:avLst/>
          </a:prstGeom>
        </p:spPr>
        <p:txBody>
          <a:bodyPr lIns="0" tIns="0" rIns="0" bIns="0" rtlCol="0" anchor="t">
            <a:spAutoFit/>
          </a:bodyPr>
          <a:lstStyle/>
          <a:p>
            <a:pPr>
              <a:lnSpc>
                <a:spcPts val="5534"/>
              </a:lnSpc>
            </a:pPr>
            <a:r>
              <a:rPr lang="en-US" sz="3953" dirty="0">
                <a:solidFill>
                  <a:srgbClr val="000000"/>
                </a:solidFill>
                <a:latin typeface="Kollektif Bold"/>
              </a:rPr>
              <a:t>In Australia, McDonald's offered a unique twist on its popular Sundae, the "Sweet 'N Sour" Sundae.  As promoted on its McDonald's Australia Instagram page, the product is “available until yesterday.” </a:t>
            </a:r>
            <a:endParaRPr lang="en-US" sz="3953" dirty="0">
              <a:solidFill>
                <a:srgbClr val="000000"/>
              </a:solidFill>
              <a:latin typeface="Arimo Bo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0299" b="23450"/>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240507" y="9753036"/>
            <a:ext cx="1243796" cy="396460"/>
          </a:xfrm>
          <a:prstGeom prst="rect">
            <a:avLst/>
          </a:prstGeom>
        </p:spPr>
      </p:pic>
      <p:pic>
        <p:nvPicPr>
          <p:cNvPr id="4" name="Picture 4"/>
          <p:cNvPicPr>
            <a:picLocks noChangeAspect="1"/>
          </p:cNvPicPr>
          <p:nvPr/>
        </p:nvPicPr>
        <p:blipFill>
          <a:blip r:embed="rId4"/>
          <a:srcRect/>
          <a:stretch>
            <a:fillRect/>
          </a:stretch>
        </p:blipFill>
        <p:spPr>
          <a:xfrm>
            <a:off x="16605384" y="456335"/>
            <a:ext cx="1307832" cy="1144731"/>
          </a:xfrm>
          <a:prstGeom prst="rect">
            <a:avLst/>
          </a:prstGeom>
        </p:spPr>
      </p:pic>
      <p:sp>
        <p:nvSpPr>
          <p:cNvPr id="5" name="TextBox 5"/>
          <p:cNvSpPr txBox="1"/>
          <p:nvPr/>
        </p:nvSpPr>
        <p:spPr>
          <a:xfrm>
            <a:off x="4081751" y="7589472"/>
            <a:ext cx="10124497" cy="1459598"/>
          </a:xfrm>
          <a:prstGeom prst="rect">
            <a:avLst/>
          </a:prstGeom>
        </p:spPr>
        <p:txBody>
          <a:bodyPr lIns="0" tIns="0" rIns="0" bIns="0" rtlCol="0" anchor="t">
            <a:spAutoFit/>
          </a:bodyPr>
          <a:lstStyle/>
          <a:p>
            <a:pPr algn="ctr">
              <a:lnSpc>
                <a:spcPts val="10963"/>
              </a:lnSpc>
              <a:spcBef>
                <a:spcPct val="0"/>
              </a:spcBef>
            </a:pPr>
            <a:r>
              <a:rPr lang="en-US" sz="10963">
                <a:solidFill>
                  <a:srgbClr val="000000"/>
                </a:solidFill>
                <a:latin typeface="Noot Bold"/>
              </a:rPr>
              <a:t>APRIL FOOLS!</a:t>
            </a:r>
          </a:p>
        </p:txBody>
      </p:sp>
      <p:sp>
        <p:nvSpPr>
          <p:cNvPr id="6" name="TextBox 6"/>
          <p:cNvSpPr txBox="1"/>
          <p:nvPr/>
        </p:nvSpPr>
        <p:spPr>
          <a:xfrm>
            <a:off x="1757947" y="9825286"/>
            <a:ext cx="5974566" cy="223386"/>
          </a:xfrm>
          <a:prstGeom prst="rect">
            <a:avLst/>
          </a:prstGeom>
        </p:spPr>
        <p:txBody>
          <a:bodyPr lIns="0" tIns="0" rIns="0" bIns="0" rtlCol="0" anchor="t">
            <a:spAutoFit/>
          </a:bodyPr>
          <a:lstStyle/>
          <a:p>
            <a:pPr>
              <a:lnSpc>
                <a:spcPts val="1862"/>
              </a:lnSpc>
            </a:pPr>
            <a:r>
              <a:rPr lang="en-US" sz="1330" spc="133">
                <a:solidFill>
                  <a:srgbClr val="232323"/>
                </a:solidFill>
                <a:latin typeface="Noot"/>
              </a:rPr>
              <a:t>www.sportscareerconsulting.com - Marketing Insights from SCC</a:t>
            </a:r>
          </a:p>
        </p:txBody>
      </p:sp>
      <p:pic>
        <p:nvPicPr>
          <p:cNvPr id="7" name="Picture 7"/>
          <p:cNvPicPr>
            <a:picLocks noChangeAspect="1"/>
          </p:cNvPicPr>
          <p:nvPr/>
        </p:nvPicPr>
        <p:blipFill>
          <a:blip r:embed="rId5"/>
          <a:srcRect/>
          <a:stretch>
            <a:fillRect/>
          </a:stretch>
        </p:blipFill>
        <p:spPr>
          <a:xfrm>
            <a:off x="6670158" y="456335"/>
            <a:ext cx="4947684" cy="619331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0299" b="23450"/>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2405" y="252947"/>
            <a:ext cx="1918276" cy="2099345"/>
          </a:xfrm>
          <a:prstGeom prst="rect">
            <a:avLst/>
          </a:prstGeom>
        </p:spPr>
      </p:pic>
      <p:pic>
        <p:nvPicPr>
          <p:cNvPr id="4" name="Picture 4"/>
          <p:cNvPicPr>
            <a:picLocks noChangeAspect="1"/>
          </p:cNvPicPr>
          <p:nvPr/>
        </p:nvPicPr>
        <p:blipFill>
          <a:blip r:embed="rId5"/>
          <a:srcRect/>
          <a:stretch>
            <a:fillRect/>
          </a:stretch>
        </p:blipFill>
        <p:spPr>
          <a:xfrm>
            <a:off x="240507" y="9753036"/>
            <a:ext cx="1243796" cy="396460"/>
          </a:xfrm>
          <a:prstGeom prst="rect">
            <a:avLst/>
          </a:prstGeom>
        </p:spPr>
      </p:pic>
      <p:grpSp>
        <p:nvGrpSpPr>
          <p:cNvPr id="5" name="Group 5"/>
          <p:cNvGrpSpPr/>
          <p:nvPr/>
        </p:nvGrpSpPr>
        <p:grpSpPr>
          <a:xfrm>
            <a:off x="9903365" y="252947"/>
            <a:ext cx="7094567" cy="2875098"/>
            <a:chOff x="0" y="0"/>
            <a:chExt cx="2588117" cy="1048844"/>
          </a:xfrm>
        </p:grpSpPr>
        <p:sp>
          <p:nvSpPr>
            <p:cNvPr id="6" name="Freeform 6"/>
            <p:cNvSpPr/>
            <p:nvPr/>
          </p:nvSpPr>
          <p:spPr>
            <a:xfrm>
              <a:off x="0" y="0"/>
              <a:ext cx="2588117" cy="1048843"/>
            </a:xfrm>
            <a:custGeom>
              <a:avLst/>
              <a:gdLst/>
              <a:ahLst/>
              <a:cxnLst/>
              <a:rect l="l" t="t" r="r" b="b"/>
              <a:pathLst>
                <a:path w="2588117" h="1048843">
                  <a:moveTo>
                    <a:pt x="0" y="0"/>
                  </a:moveTo>
                  <a:lnTo>
                    <a:pt x="2588117" y="0"/>
                  </a:lnTo>
                  <a:lnTo>
                    <a:pt x="2588117" y="1048843"/>
                  </a:lnTo>
                  <a:lnTo>
                    <a:pt x="0" y="1048843"/>
                  </a:lnTo>
                  <a:close/>
                </a:path>
              </a:pathLst>
            </a:custGeom>
            <a:solidFill>
              <a:srgbClr val="FF66C4"/>
            </a:solidFill>
          </p:spPr>
          <p:txBody>
            <a:bodyPr/>
            <a:lstStyle/>
            <a:p>
              <a:endParaRPr lang="en-US"/>
            </a:p>
          </p:txBody>
        </p:sp>
      </p:grpSp>
      <p:pic>
        <p:nvPicPr>
          <p:cNvPr id="7" name="Picture 7"/>
          <p:cNvPicPr>
            <a:picLocks noChangeAspect="1"/>
          </p:cNvPicPr>
          <p:nvPr/>
        </p:nvPicPr>
        <p:blipFill>
          <a:blip r:embed="rId6"/>
          <a:srcRect b="16573"/>
          <a:stretch>
            <a:fillRect/>
          </a:stretch>
        </p:blipFill>
        <p:spPr>
          <a:xfrm>
            <a:off x="9903365" y="3436812"/>
            <a:ext cx="7094567" cy="5918722"/>
          </a:xfrm>
          <a:prstGeom prst="rect">
            <a:avLst/>
          </a:prstGeom>
        </p:spPr>
      </p:pic>
      <p:sp>
        <p:nvSpPr>
          <p:cNvPr id="8" name="TextBox 8"/>
          <p:cNvSpPr txBox="1"/>
          <p:nvPr/>
        </p:nvSpPr>
        <p:spPr>
          <a:xfrm>
            <a:off x="759365" y="770055"/>
            <a:ext cx="9144000" cy="1150852"/>
          </a:xfrm>
          <a:prstGeom prst="rect">
            <a:avLst/>
          </a:prstGeom>
        </p:spPr>
        <p:txBody>
          <a:bodyPr lIns="0" tIns="0" rIns="0" bIns="0" rtlCol="0" anchor="t">
            <a:spAutoFit/>
          </a:bodyPr>
          <a:lstStyle/>
          <a:p>
            <a:pPr algn="ctr">
              <a:lnSpc>
                <a:spcPts val="4434"/>
              </a:lnSpc>
            </a:pPr>
            <a:r>
              <a:rPr lang="en-US" sz="4434">
                <a:solidFill>
                  <a:srgbClr val="000000"/>
                </a:solidFill>
                <a:latin typeface="Noot Bold"/>
              </a:rPr>
              <a:t>MARKETING </a:t>
            </a:r>
          </a:p>
          <a:p>
            <a:pPr algn="ctr">
              <a:lnSpc>
                <a:spcPts val="4434"/>
              </a:lnSpc>
              <a:spcBef>
                <a:spcPct val="0"/>
              </a:spcBef>
            </a:pPr>
            <a:r>
              <a:rPr lang="en-US" sz="4434">
                <a:solidFill>
                  <a:srgbClr val="000000"/>
                </a:solidFill>
                <a:latin typeface="Noot Bold"/>
              </a:rPr>
              <a:t>STUNTS 2022</a:t>
            </a:r>
          </a:p>
        </p:txBody>
      </p:sp>
      <p:sp>
        <p:nvSpPr>
          <p:cNvPr id="9" name="TextBox 9"/>
          <p:cNvSpPr txBox="1"/>
          <p:nvPr/>
        </p:nvSpPr>
        <p:spPr>
          <a:xfrm>
            <a:off x="1757947" y="9825286"/>
            <a:ext cx="5974566" cy="223386"/>
          </a:xfrm>
          <a:prstGeom prst="rect">
            <a:avLst/>
          </a:prstGeom>
        </p:spPr>
        <p:txBody>
          <a:bodyPr lIns="0" tIns="0" rIns="0" bIns="0" rtlCol="0" anchor="t">
            <a:spAutoFit/>
          </a:bodyPr>
          <a:lstStyle/>
          <a:p>
            <a:pPr>
              <a:lnSpc>
                <a:spcPts val="1862"/>
              </a:lnSpc>
            </a:pPr>
            <a:r>
              <a:rPr lang="en-US" sz="1330" spc="133">
                <a:solidFill>
                  <a:srgbClr val="232323"/>
                </a:solidFill>
                <a:latin typeface="Noot"/>
              </a:rPr>
              <a:t>www.sportscareerconsulting.com - Marketing Insights from SCC</a:t>
            </a:r>
          </a:p>
        </p:txBody>
      </p:sp>
      <p:sp>
        <p:nvSpPr>
          <p:cNvPr id="10" name="TextBox 10"/>
          <p:cNvSpPr txBox="1"/>
          <p:nvPr/>
        </p:nvSpPr>
        <p:spPr>
          <a:xfrm>
            <a:off x="9903365" y="138647"/>
            <a:ext cx="7094567" cy="2943553"/>
          </a:xfrm>
          <a:prstGeom prst="rect">
            <a:avLst/>
          </a:prstGeom>
        </p:spPr>
        <p:txBody>
          <a:bodyPr lIns="0" tIns="0" rIns="0" bIns="0" rtlCol="0" anchor="t">
            <a:spAutoFit/>
          </a:bodyPr>
          <a:lstStyle/>
          <a:p>
            <a:pPr algn="ctr">
              <a:lnSpc>
                <a:spcPts val="7856"/>
              </a:lnSpc>
            </a:pPr>
            <a:r>
              <a:rPr lang="en-US" sz="5612" spc="561">
                <a:solidFill>
                  <a:srgbClr val="232323"/>
                </a:solidFill>
                <a:latin typeface="Noot Bold"/>
              </a:rPr>
              <a:t>Vans and USPS Apparel Collaboration</a:t>
            </a:r>
          </a:p>
        </p:txBody>
      </p:sp>
      <p:sp>
        <p:nvSpPr>
          <p:cNvPr id="11" name="TextBox 11"/>
          <p:cNvSpPr txBox="1"/>
          <p:nvPr/>
        </p:nvSpPr>
        <p:spPr>
          <a:xfrm>
            <a:off x="1028700" y="2785160"/>
            <a:ext cx="6703813" cy="4152419"/>
          </a:xfrm>
          <a:prstGeom prst="rect">
            <a:avLst/>
          </a:prstGeom>
        </p:spPr>
        <p:txBody>
          <a:bodyPr lIns="0" tIns="0" rIns="0" bIns="0" rtlCol="0" anchor="t">
            <a:spAutoFit/>
          </a:bodyPr>
          <a:lstStyle/>
          <a:p>
            <a:pPr>
              <a:lnSpc>
                <a:spcPts val="5534"/>
              </a:lnSpc>
            </a:pPr>
            <a:r>
              <a:rPr lang="en-US" sz="3953" dirty="0">
                <a:solidFill>
                  <a:srgbClr val="000000"/>
                </a:solidFill>
                <a:latin typeface="Kollektif Bold"/>
              </a:rPr>
              <a:t>Vans teamed up with the United States Postal Service to create a limited-edition line of apparel, including hoodies, sneakers, t-shirts and beanies.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0299" b="23450"/>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240507" y="9753036"/>
            <a:ext cx="1243796" cy="396460"/>
          </a:xfrm>
          <a:prstGeom prst="rect">
            <a:avLst/>
          </a:prstGeom>
        </p:spPr>
      </p:pic>
      <p:pic>
        <p:nvPicPr>
          <p:cNvPr id="4" name="Picture 4"/>
          <p:cNvPicPr>
            <a:picLocks noChangeAspect="1"/>
          </p:cNvPicPr>
          <p:nvPr/>
        </p:nvPicPr>
        <p:blipFill>
          <a:blip r:embed="rId4"/>
          <a:srcRect/>
          <a:stretch>
            <a:fillRect/>
          </a:stretch>
        </p:blipFill>
        <p:spPr>
          <a:xfrm>
            <a:off x="16605384" y="456335"/>
            <a:ext cx="1307832" cy="1144731"/>
          </a:xfrm>
          <a:prstGeom prst="rect">
            <a:avLst/>
          </a:prstGeom>
        </p:spPr>
      </p:pic>
      <p:pic>
        <p:nvPicPr>
          <p:cNvPr id="5" name="Picture 5"/>
          <p:cNvPicPr>
            <a:picLocks noChangeAspect="1"/>
          </p:cNvPicPr>
          <p:nvPr/>
        </p:nvPicPr>
        <p:blipFill>
          <a:blip r:embed="rId5"/>
          <a:srcRect t="13166" b="14220"/>
          <a:stretch>
            <a:fillRect/>
          </a:stretch>
        </p:blipFill>
        <p:spPr>
          <a:xfrm>
            <a:off x="240507" y="456335"/>
            <a:ext cx="6356600" cy="6923588"/>
          </a:xfrm>
          <a:prstGeom prst="rect">
            <a:avLst/>
          </a:prstGeom>
        </p:spPr>
      </p:pic>
      <p:pic>
        <p:nvPicPr>
          <p:cNvPr id="6" name="Picture 6"/>
          <p:cNvPicPr>
            <a:picLocks noChangeAspect="1"/>
          </p:cNvPicPr>
          <p:nvPr/>
        </p:nvPicPr>
        <p:blipFill>
          <a:blip r:embed="rId6"/>
          <a:srcRect/>
          <a:stretch>
            <a:fillRect/>
          </a:stretch>
        </p:blipFill>
        <p:spPr>
          <a:xfrm>
            <a:off x="7058578" y="-666091"/>
            <a:ext cx="9924391" cy="9924391"/>
          </a:xfrm>
          <a:prstGeom prst="rect">
            <a:avLst/>
          </a:prstGeom>
        </p:spPr>
      </p:pic>
      <p:sp>
        <p:nvSpPr>
          <p:cNvPr id="7" name="TextBox 7"/>
          <p:cNvSpPr txBox="1"/>
          <p:nvPr/>
        </p:nvSpPr>
        <p:spPr>
          <a:xfrm>
            <a:off x="3864565" y="7589472"/>
            <a:ext cx="10558870" cy="1459598"/>
          </a:xfrm>
          <a:prstGeom prst="rect">
            <a:avLst/>
          </a:prstGeom>
        </p:spPr>
        <p:txBody>
          <a:bodyPr lIns="0" tIns="0" rIns="0" bIns="0" rtlCol="0" anchor="t">
            <a:spAutoFit/>
          </a:bodyPr>
          <a:lstStyle/>
          <a:p>
            <a:pPr algn="ctr">
              <a:lnSpc>
                <a:spcPts val="10963"/>
              </a:lnSpc>
              <a:spcBef>
                <a:spcPct val="0"/>
              </a:spcBef>
            </a:pPr>
            <a:r>
              <a:rPr lang="en-US" sz="10963">
                <a:solidFill>
                  <a:srgbClr val="000000"/>
                </a:solidFill>
                <a:latin typeface="Noot Bold"/>
              </a:rPr>
              <a:t>REAL PRODUCT!</a:t>
            </a:r>
          </a:p>
        </p:txBody>
      </p:sp>
      <p:sp>
        <p:nvSpPr>
          <p:cNvPr id="8" name="TextBox 8"/>
          <p:cNvSpPr txBox="1"/>
          <p:nvPr/>
        </p:nvSpPr>
        <p:spPr>
          <a:xfrm>
            <a:off x="1757947" y="9825286"/>
            <a:ext cx="5974566" cy="223386"/>
          </a:xfrm>
          <a:prstGeom prst="rect">
            <a:avLst/>
          </a:prstGeom>
        </p:spPr>
        <p:txBody>
          <a:bodyPr lIns="0" tIns="0" rIns="0" bIns="0" rtlCol="0" anchor="t">
            <a:spAutoFit/>
          </a:bodyPr>
          <a:lstStyle/>
          <a:p>
            <a:pPr>
              <a:lnSpc>
                <a:spcPts val="1862"/>
              </a:lnSpc>
            </a:pPr>
            <a:r>
              <a:rPr lang="en-US" sz="1330" spc="133">
                <a:solidFill>
                  <a:srgbClr val="232323"/>
                </a:solidFill>
                <a:latin typeface="Noot"/>
              </a:rPr>
              <a:t>www.sportscareerconsulting.com - Marketing Insights from SCC</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0299" b="23450"/>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2405" y="252947"/>
            <a:ext cx="1918276" cy="2099345"/>
          </a:xfrm>
          <a:prstGeom prst="rect">
            <a:avLst/>
          </a:prstGeom>
        </p:spPr>
      </p:pic>
      <p:pic>
        <p:nvPicPr>
          <p:cNvPr id="4" name="Picture 4"/>
          <p:cNvPicPr>
            <a:picLocks noChangeAspect="1"/>
          </p:cNvPicPr>
          <p:nvPr/>
        </p:nvPicPr>
        <p:blipFill>
          <a:blip r:embed="rId5"/>
          <a:srcRect/>
          <a:stretch>
            <a:fillRect/>
          </a:stretch>
        </p:blipFill>
        <p:spPr>
          <a:xfrm>
            <a:off x="240507" y="9753036"/>
            <a:ext cx="1243796" cy="396460"/>
          </a:xfrm>
          <a:prstGeom prst="rect">
            <a:avLst/>
          </a:prstGeom>
        </p:spPr>
      </p:pic>
      <p:grpSp>
        <p:nvGrpSpPr>
          <p:cNvPr id="5" name="Group 5"/>
          <p:cNvGrpSpPr/>
          <p:nvPr/>
        </p:nvGrpSpPr>
        <p:grpSpPr>
          <a:xfrm>
            <a:off x="9903365" y="252947"/>
            <a:ext cx="7094567" cy="2875098"/>
            <a:chOff x="0" y="0"/>
            <a:chExt cx="2588117" cy="1048844"/>
          </a:xfrm>
        </p:grpSpPr>
        <p:sp>
          <p:nvSpPr>
            <p:cNvPr id="6" name="Freeform 6"/>
            <p:cNvSpPr/>
            <p:nvPr/>
          </p:nvSpPr>
          <p:spPr>
            <a:xfrm>
              <a:off x="0" y="0"/>
              <a:ext cx="2588117" cy="1048843"/>
            </a:xfrm>
            <a:custGeom>
              <a:avLst/>
              <a:gdLst/>
              <a:ahLst/>
              <a:cxnLst/>
              <a:rect l="l" t="t" r="r" b="b"/>
              <a:pathLst>
                <a:path w="2588117" h="1048843">
                  <a:moveTo>
                    <a:pt x="0" y="0"/>
                  </a:moveTo>
                  <a:lnTo>
                    <a:pt x="2588117" y="0"/>
                  </a:lnTo>
                  <a:lnTo>
                    <a:pt x="2588117" y="1048843"/>
                  </a:lnTo>
                  <a:lnTo>
                    <a:pt x="0" y="1048843"/>
                  </a:lnTo>
                  <a:close/>
                </a:path>
              </a:pathLst>
            </a:custGeom>
            <a:solidFill>
              <a:srgbClr val="FF66C4"/>
            </a:solidFill>
          </p:spPr>
          <p:txBody>
            <a:bodyPr/>
            <a:lstStyle/>
            <a:p>
              <a:endParaRPr lang="en-US"/>
            </a:p>
          </p:txBody>
        </p:sp>
      </p:grpSp>
      <p:pic>
        <p:nvPicPr>
          <p:cNvPr id="7" name="Picture 7"/>
          <p:cNvPicPr>
            <a:picLocks noChangeAspect="1"/>
          </p:cNvPicPr>
          <p:nvPr/>
        </p:nvPicPr>
        <p:blipFill>
          <a:blip r:embed="rId6"/>
          <a:srcRect/>
          <a:stretch>
            <a:fillRect/>
          </a:stretch>
        </p:blipFill>
        <p:spPr>
          <a:xfrm>
            <a:off x="9903365" y="3912632"/>
            <a:ext cx="7094567" cy="3993555"/>
          </a:xfrm>
          <a:prstGeom prst="rect">
            <a:avLst/>
          </a:prstGeom>
        </p:spPr>
      </p:pic>
      <p:sp>
        <p:nvSpPr>
          <p:cNvPr id="8" name="TextBox 8"/>
          <p:cNvSpPr txBox="1"/>
          <p:nvPr/>
        </p:nvSpPr>
        <p:spPr>
          <a:xfrm>
            <a:off x="759365" y="770055"/>
            <a:ext cx="9144000" cy="1150852"/>
          </a:xfrm>
          <a:prstGeom prst="rect">
            <a:avLst/>
          </a:prstGeom>
        </p:spPr>
        <p:txBody>
          <a:bodyPr lIns="0" tIns="0" rIns="0" bIns="0" rtlCol="0" anchor="t">
            <a:spAutoFit/>
          </a:bodyPr>
          <a:lstStyle/>
          <a:p>
            <a:pPr algn="ctr">
              <a:lnSpc>
                <a:spcPts val="4434"/>
              </a:lnSpc>
            </a:pPr>
            <a:r>
              <a:rPr lang="en-US" sz="4434">
                <a:solidFill>
                  <a:srgbClr val="000000"/>
                </a:solidFill>
                <a:latin typeface="Noot Bold"/>
              </a:rPr>
              <a:t>MARKETING </a:t>
            </a:r>
          </a:p>
          <a:p>
            <a:pPr algn="ctr">
              <a:lnSpc>
                <a:spcPts val="4434"/>
              </a:lnSpc>
              <a:spcBef>
                <a:spcPct val="0"/>
              </a:spcBef>
            </a:pPr>
            <a:r>
              <a:rPr lang="en-US" sz="4434">
                <a:solidFill>
                  <a:srgbClr val="000000"/>
                </a:solidFill>
                <a:latin typeface="Noot Bold"/>
              </a:rPr>
              <a:t>STUNTS 2022</a:t>
            </a:r>
          </a:p>
        </p:txBody>
      </p:sp>
      <p:sp>
        <p:nvSpPr>
          <p:cNvPr id="9" name="TextBox 9"/>
          <p:cNvSpPr txBox="1"/>
          <p:nvPr/>
        </p:nvSpPr>
        <p:spPr>
          <a:xfrm>
            <a:off x="1757947" y="9825286"/>
            <a:ext cx="5974566" cy="223386"/>
          </a:xfrm>
          <a:prstGeom prst="rect">
            <a:avLst/>
          </a:prstGeom>
        </p:spPr>
        <p:txBody>
          <a:bodyPr lIns="0" tIns="0" rIns="0" bIns="0" rtlCol="0" anchor="t">
            <a:spAutoFit/>
          </a:bodyPr>
          <a:lstStyle/>
          <a:p>
            <a:pPr>
              <a:lnSpc>
                <a:spcPts val="1862"/>
              </a:lnSpc>
            </a:pPr>
            <a:r>
              <a:rPr lang="en-US" sz="1330" spc="133">
                <a:solidFill>
                  <a:srgbClr val="232323"/>
                </a:solidFill>
                <a:latin typeface="Noot"/>
              </a:rPr>
              <a:t>www.sportscareerconsulting.com - Marketing Insights from SCC</a:t>
            </a:r>
          </a:p>
        </p:txBody>
      </p:sp>
      <p:sp>
        <p:nvSpPr>
          <p:cNvPr id="10" name="TextBox 10"/>
          <p:cNvSpPr txBox="1"/>
          <p:nvPr/>
        </p:nvSpPr>
        <p:spPr>
          <a:xfrm>
            <a:off x="9903365" y="138647"/>
            <a:ext cx="7094567" cy="2943553"/>
          </a:xfrm>
          <a:prstGeom prst="rect">
            <a:avLst/>
          </a:prstGeom>
        </p:spPr>
        <p:txBody>
          <a:bodyPr lIns="0" tIns="0" rIns="0" bIns="0" rtlCol="0" anchor="t">
            <a:spAutoFit/>
          </a:bodyPr>
          <a:lstStyle/>
          <a:p>
            <a:pPr algn="ctr">
              <a:lnSpc>
                <a:spcPts val="7856"/>
              </a:lnSpc>
            </a:pPr>
            <a:r>
              <a:rPr lang="en-US" sz="5612" spc="561">
                <a:solidFill>
                  <a:srgbClr val="232323"/>
                </a:solidFill>
                <a:latin typeface="Noot Bold"/>
              </a:rPr>
              <a:t>Little Tikes Launches Toy "My First Cubicle"</a:t>
            </a:r>
          </a:p>
        </p:txBody>
      </p:sp>
      <p:sp>
        <p:nvSpPr>
          <p:cNvPr id="11" name="TextBox 11"/>
          <p:cNvSpPr txBox="1"/>
          <p:nvPr/>
        </p:nvSpPr>
        <p:spPr>
          <a:xfrm>
            <a:off x="1028700" y="2785160"/>
            <a:ext cx="7098619" cy="6283515"/>
          </a:xfrm>
          <a:prstGeom prst="rect">
            <a:avLst/>
          </a:prstGeom>
        </p:spPr>
        <p:txBody>
          <a:bodyPr lIns="0" tIns="0" rIns="0" bIns="0" rtlCol="0" anchor="t">
            <a:spAutoFit/>
          </a:bodyPr>
          <a:lstStyle/>
          <a:p>
            <a:pPr>
              <a:lnSpc>
                <a:spcPts val="5534"/>
              </a:lnSpc>
            </a:pPr>
            <a:r>
              <a:rPr lang="en-US" sz="3953" dirty="0">
                <a:solidFill>
                  <a:srgbClr val="000000"/>
                </a:solidFill>
                <a:latin typeface="Kollektif Bold"/>
              </a:rPr>
              <a:t>It's never too soon to introduce children into the workforce, apparently, as the toy company Little Tikes introduced "My First Cubicle", a play set which comes with a "toy laptop, phone, coffee cup, filing cabinet and functional water cooler."</a:t>
            </a:r>
            <a:endParaRPr lang="en-US" sz="3953" dirty="0">
              <a:solidFill>
                <a:srgbClr val="000000"/>
              </a:solidFill>
              <a:latin typeface="Arimo Bo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0299" b="23450"/>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240507" y="9753036"/>
            <a:ext cx="1243796" cy="396460"/>
          </a:xfrm>
          <a:prstGeom prst="rect">
            <a:avLst/>
          </a:prstGeom>
        </p:spPr>
      </p:pic>
      <p:pic>
        <p:nvPicPr>
          <p:cNvPr id="4" name="Picture 4"/>
          <p:cNvPicPr>
            <a:picLocks noChangeAspect="1"/>
          </p:cNvPicPr>
          <p:nvPr/>
        </p:nvPicPr>
        <p:blipFill>
          <a:blip r:embed="rId4"/>
          <a:srcRect/>
          <a:stretch>
            <a:fillRect/>
          </a:stretch>
        </p:blipFill>
        <p:spPr>
          <a:xfrm>
            <a:off x="16605384" y="456335"/>
            <a:ext cx="1307832" cy="1144731"/>
          </a:xfrm>
          <a:prstGeom prst="rect">
            <a:avLst/>
          </a:prstGeom>
        </p:spPr>
      </p:pic>
      <p:pic>
        <p:nvPicPr>
          <p:cNvPr id="5" name="Picture 5"/>
          <p:cNvPicPr>
            <a:picLocks noChangeAspect="1"/>
          </p:cNvPicPr>
          <p:nvPr/>
        </p:nvPicPr>
        <p:blipFill>
          <a:blip r:embed="rId5"/>
          <a:srcRect/>
          <a:stretch>
            <a:fillRect/>
          </a:stretch>
        </p:blipFill>
        <p:spPr>
          <a:xfrm>
            <a:off x="3664960" y="819470"/>
            <a:ext cx="10958081" cy="6168339"/>
          </a:xfrm>
          <a:prstGeom prst="rect">
            <a:avLst/>
          </a:prstGeom>
        </p:spPr>
      </p:pic>
      <p:sp>
        <p:nvSpPr>
          <p:cNvPr id="6" name="TextBox 6"/>
          <p:cNvSpPr txBox="1"/>
          <p:nvPr/>
        </p:nvSpPr>
        <p:spPr>
          <a:xfrm>
            <a:off x="4081751" y="7589472"/>
            <a:ext cx="10124497" cy="1459598"/>
          </a:xfrm>
          <a:prstGeom prst="rect">
            <a:avLst/>
          </a:prstGeom>
        </p:spPr>
        <p:txBody>
          <a:bodyPr lIns="0" tIns="0" rIns="0" bIns="0" rtlCol="0" anchor="t">
            <a:spAutoFit/>
          </a:bodyPr>
          <a:lstStyle/>
          <a:p>
            <a:pPr algn="ctr">
              <a:lnSpc>
                <a:spcPts val="10963"/>
              </a:lnSpc>
              <a:spcBef>
                <a:spcPct val="0"/>
              </a:spcBef>
            </a:pPr>
            <a:r>
              <a:rPr lang="en-US" sz="10963">
                <a:solidFill>
                  <a:srgbClr val="000000"/>
                </a:solidFill>
                <a:latin typeface="Noot Bold"/>
              </a:rPr>
              <a:t>APRIL FOOLS!</a:t>
            </a:r>
          </a:p>
        </p:txBody>
      </p:sp>
      <p:sp>
        <p:nvSpPr>
          <p:cNvPr id="7" name="TextBox 7"/>
          <p:cNvSpPr txBox="1"/>
          <p:nvPr/>
        </p:nvSpPr>
        <p:spPr>
          <a:xfrm>
            <a:off x="1757947" y="9825286"/>
            <a:ext cx="5974566" cy="223386"/>
          </a:xfrm>
          <a:prstGeom prst="rect">
            <a:avLst/>
          </a:prstGeom>
        </p:spPr>
        <p:txBody>
          <a:bodyPr lIns="0" tIns="0" rIns="0" bIns="0" rtlCol="0" anchor="t">
            <a:spAutoFit/>
          </a:bodyPr>
          <a:lstStyle/>
          <a:p>
            <a:pPr>
              <a:lnSpc>
                <a:spcPts val="1862"/>
              </a:lnSpc>
            </a:pPr>
            <a:r>
              <a:rPr lang="en-US" sz="1330" spc="133">
                <a:solidFill>
                  <a:srgbClr val="232323"/>
                </a:solidFill>
                <a:latin typeface="Noot"/>
              </a:rPr>
              <a:t>www.sportscareerconsulting.com - Marketing Insights from SCC</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0299" b="23450"/>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2405" y="252947"/>
            <a:ext cx="1918276" cy="2099345"/>
          </a:xfrm>
          <a:prstGeom prst="rect">
            <a:avLst/>
          </a:prstGeom>
        </p:spPr>
      </p:pic>
      <p:pic>
        <p:nvPicPr>
          <p:cNvPr id="4" name="Picture 4"/>
          <p:cNvPicPr>
            <a:picLocks noChangeAspect="1"/>
          </p:cNvPicPr>
          <p:nvPr/>
        </p:nvPicPr>
        <p:blipFill>
          <a:blip r:embed="rId5"/>
          <a:srcRect/>
          <a:stretch>
            <a:fillRect/>
          </a:stretch>
        </p:blipFill>
        <p:spPr>
          <a:xfrm>
            <a:off x="240507" y="9753036"/>
            <a:ext cx="1243796" cy="396460"/>
          </a:xfrm>
          <a:prstGeom prst="rect">
            <a:avLst/>
          </a:prstGeom>
        </p:spPr>
      </p:pic>
      <p:grpSp>
        <p:nvGrpSpPr>
          <p:cNvPr id="5" name="Group 5"/>
          <p:cNvGrpSpPr/>
          <p:nvPr/>
        </p:nvGrpSpPr>
        <p:grpSpPr>
          <a:xfrm>
            <a:off x="9903365" y="252947"/>
            <a:ext cx="7094567" cy="2875098"/>
            <a:chOff x="0" y="0"/>
            <a:chExt cx="2588117" cy="1048844"/>
          </a:xfrm>
        </p:grpSpPr>
        <p:sp>
          <p:nvSpPr>
            <p:cNvPr id="6" name="Freeform 6"/>
            <p:cNvSpPr/>
            <p:nvPr/>
          </p:nvSpPr>
          <p:spPr>
            <a:xfrm>
              <a:off x="0" y="0"/>
              <a:ext cx="2588117" cy="1048843"/>
            </a:xfrm>
            <a:custGeom>
              <a:avLst/>
              <a:gdLst/>
              <a:ahLst/>
              <a:cxnLst/>
              <a:rect l="l" t="t" r="r" b="b"/>
              <a:pathLst>
                <a:path w="2588117" h="1048843">
                  <a:moveTo>
                    <a:pt x="0" y="0"/>
                  </a:moveTo>
                  <a:lnTo>
                    <a:pt x="2588117" y="0"/>
                  </a:lnTo>
                  <a:lnTo>
                    <a:pt x="2588117" y="1048843"/>
                  </a:lnTo>
                  <a:lnTo>
                    <a:pt x="0" y="1048843"/>
                  </a:lnTo>
                  <a:close/>
                </a:path>
              </a:pathLst>
            </a:custGeom>
            <a:solidFill>
              <a:srgbClr val="FF66C4"/>
            </a:solidFill>
          </p:spPr>
          <p:txBody>
            <a:bodyPr/>
            <a:lstStyle/>
            <a:p>
              <a:endParaRPr lang="en-US"/>
            </a:p>
          </p:txBody>
        </p:sp>
      </p:grpSp>
      <p:sp>
        <p:nvSpPr>
          <p:cNvPr id="7" name="TextBox 7"/>
          <p:cNvSpPr txBox="1"/>
          <p:nvPr/>
        </p:nvSpPr>
        <p:spPr>
          <a:xfrm>
            <a:off x="759365" y="770055"/>
            <a:ext cx="9144000" cy="1150852"/>
          </a:xfrm>
          <a:prstGeom prst="rect">
            <a:avLst/>
          </a:prstGeom>
        </p:spPr>
        <p:txBody>
          <a:bodyPr lIns="0" tIns="0" rIns="0" bIns="0" rtlCol="0" anchor="t">
            <a:spAutoFit/>
          </a:bodyPr>
          <a:lstStyle/>
          <a:p>
            <a:pPr algn="ctr">
              <a:lnSpc>
                <a:spcPts val="4434"/>
              </a:lnSpc>
            </a:pPr>
            <a:r>
              <a:rPr lang="en-US" sz="4434">
                <a:solidFill>
                  <a:srgbClr val="000000"/>
                </a:solidFill>
                <a:latin typeface="Noot Bold"/>
              </a:rPr>
              <a:t>MARKETING </a:t>
            </a:r>
          </a:p>
          <a:p>
            <a:pPr algn="ctr">
              <a:lnSpc>
                <a:spcPts val="4434"/>
              </a:lnSpc>
              <a:spcBef>
                <a:spcPct val="0"/>
              </a:spcBef>
            </a:pPr>
            <a:r>
              <a:rPr lang="en-US" sz="4434">
                <a:solidFill>
                  <a:srgbClr val="000000"/>
                </a:solidFill>
                <a:latin typeface="Noot Bold"/>
              </a:rPr>
              <a:t>STUNTS 2022</a:t>
            </a:r>
          </a:p>
        </p:txBody>
      </p:sp>
      <p:sp>
        <p:nvSpPr>
          <p:cNvPr id="8" name="TextBox 8"/>
          <p:cNvSpPr txBox="1"/>
          <p:nvPr/>
        </p:nvSpPr>
        <p:spPr>
          <a:xfrm>
            <a:off x="1757947" y="9825286"/>
            <a:ext cx="5974566" cy="223386"/>
          </a:xfrm>
          <a:prstGeom prst="rect">
            <a:avLst/>
          </a:prstGeom>
        </p:spPr>
        <p:txBody>
          <a:bodyPr lIns="0" tIns="0" rIns="0" bIns="0" rtlCol="0" anchor="t">
            <a:spAutoFit/>
          </a:bodyPr>
          <a:lstStyle/>
          <a:p>
            <a:pPr>
              <a:lnSpc>
                <a:spcPts val="1862"/>
              </a:lnSpc>
            </a:pPr>
            <a:r>
              <a:rPr lang="en-US" sz="1330" spc="133">
                <a:solidFill>
                  <a:srgbClr val="232323"/>
                </a:solidFill>
                <a:latin typeface="Noot"/>
              </a:rPr>
              <a:t>www.sportscareerconsulting.com - Marketing Insights from SCC</a:t>
            </a:r>
          </a:p>
        </p:txBody>
      </p:sp>
      <p:sp>
        <p:nvSpPr>
          <p:cNvPr id="9" name="TextBox 9"/>
          <p:cNvSpPr txBox="1"/>
          <p:nvPr/>
        </p:nvSpPr>
        <p:spPr>
          <a:xfrm>
            <a:off x="9903365" y="138647"/>
            <a:ext cx="7094567" cy="2943553"/>
          </a:xfrm>
          <a:prstGeom prst="rect">
            <a:avLst/>
          </a:prstGeom>
        </p:spPr>
        <p:txBody>
          <a:bodyPr lIns="0" tIns="0" rIns="0" bIns="0" rtlCol="0" anchor="t">
            <a:spAutoFit/>
          </a:bodyPr>
          <a:lstStyle/>
          <a:p>
            <a:pPr algn="ctr">
              <a:lnSpc>
                <a:spcPts val="7856"/>
              </a:lnSpc>
            </a:pPr>
            <a:r>
              <a:rPr lang="en-US" sz="5612" spc="561">
                <a:solidFill>
                  <a:srgbClr val="232323"/>
                </a:solidFill>
                <a:latin typeface="Noot Bold"/>
              </a:rPr>
              <a:t>Facebook &amp; Ray-Ban "Smart" Sunglasses</a:t>
            </a:r>
          </a:p>
        </p:txBody>
      </p:sp>
      <p:sp>
        <p:nvSpPr>
          <p:cNvPr id="10" name="TextBox 10"/>
          <p:cNvSpPr txBox="1"/>
          <p:nvPr/>
        </p:nvSpPr>
        <p:spPr>
          <a:xfrm>
            <a:off x="1028700" y="2785160"/>
            <a:ext cx="7098619" cy="5557439"/>
          </a:xfrm>
          <a:prstGeom prst="rect">
            <a:avLst/>
          </a:prstGeom>
        </p:spPr>
        <p:txBody>
          <a:bodyPr lIns="0" tIns="0" rIns="0" bIns="0" rtlCol="0" anchor="t">
            <a:spAutoFit/>
          </a:bodyPr>
          <a:lstStyle/>
          <a:p>
            <a:pPr>
              <a:lnSpc>
                <a:spcPts val="5534"/>
              </a:lnSpc>
            </a:pPr>
            <a:r>
              <a:rPr lang="en-US" sz="3953" dirty="0">
                <a:solidFill>
                  <a:srgbClr val="000000"/>
                </a:solidFill>
                <a:latin typeface="Kollektif Bold"/>
              </a:rPr>
              <a:t>Facebook and Ray-Ban collaborated to build a "smart" product that enables those wearing the sunglasses to record video, take pictures, make calls, and play music, all by tapping the glasses.</a:t>
            </a:r>
          </a:p>
        </p:txBody>
      </p:sp>
      <p:pic>
        <p:nvPicPr>
          <p:cNvPr id="11" name="Picture 11"/>
          <p:cNvPicPr>
            <a:picLocks noChangeAspect="1"/>
          </p:cNvPicPr>
          <p:nvPr/>
        </p:nvPicPr>
        <p:blipFill>
          <a:blip r:embed="rId6"/>
          <a:srcRect t="20759" b="16292"/>
          <a:stretch>
            <a:fillRect/>
          </a:stretch>
        </p:blipFill>
        <p:spPr>
          <a:xfrm>
            <a:off x="8907891" y="3920179"/>
            <a:ext cx="9085514" cy="407797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0299" b="23450"/>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240507" y="9753036"/>
            <a:ext cx="1243796" cy="396460"/>
          </a:xfrm>
          <a:prstGeom prst="rect">
            <a:avLst/>
          </a:prstGeom>
        </p:spPr>
      </p:pic>
      <p:pic>
        <p:nvPicPr>
          <p:cNvPr id="4" name="Picture 4"/>
          <p:cNvPicPr>
            <a:picLocks noChangeAspect="1"/>
          </p:cNvPicPr>
          <p:nvPr/>
        </p:nvPicPr>
        <p:blipFill>
          <a:blip r:embed="rId4"/>
          <a:srcRect/>
          <a:stretch>
            <a:fillRect/>
          </a:stretch>
        </p:blipFill>
        <p:spPr>
          <a:xfrm>
            <a:off x="16605384" y="456335"/>
            <a:ext cx="1307832" cy="1144731"/>
          </a:xfrm>
          <a:prstGeom prst="rect">
            <a:avLst/>
          </a:prstGeom>
        </p:spPr>
      </p:pic>
      <p:pic>
        <p:nvPicPr>
          <p:cNvPr id="5" name="Picture 5"/>
          <p:cNvPicPr>
            <a:picLocks noChangeAspect="1"/>
          </p:cNvPicPr>
          <p:nvPr/>
        </p:nvPicPr>
        <p:blipFill>
          <a:blip r:embed="rId5"/>
          <a:srcRect t="20759" b="16292"/>
          <a:stretch>
            <a:fillRect/>
          </a:stretch>
        </p:blipFill>
        <p:spPr>
          <a:xfrm>
            <a:off x="2100550" y="456335"/>
            <a:ext cx="14086901" cy="6322815"/>
          </a:xfrm>
          <a:prstGeom prst="rect">
            <a:avLst/>
          </a:prstGeom>
        </p:spPr>
      </p:pic>
      <p:sp>
        <p:nvSpPr>
          <p:cNvPr id="6" name="TextBox 6"/>
          <p:cNvSpPr txBox="1"/>
          <p:nvPr/>
        </p:nvSpPr>
        <p:spPr>
          <a:xfrm>
            <a:off x="4081751" y="7589472"/>
            <a:ext cx="10787058" cy="1459598"/>
          </a:xfrm>
          <a:prstGeom prst="rect">
            <a:avLst/>
          </a:prstGeom>
        </p:spPr>
        <p:txBody>
          <a:bodyPr lIns="0" tIns="0" rIns="0" bIns="0" rtlCol="0" anchor="t">
            <a:spAutoFit/>
          </a:bodyPr>
          <a:lstStyle/>
          <a:p>
            <a:pPr algn="ctr">
              <a:lnSpc>
                <a:spcPts val="10963"/>
              </a:lnSpc>
              <a:spcBef>
                <a:spcPct val="0"/>
              </a:spcBef>
            </a:pPr>
            <a:r>
              <a:rPr lang="en-US" sz="10963">
                <a:solidFill>
                  <a:srgbClr val="000000"/>
                </a:solidFill>
                <a:latin typeface="Noot Bold"/>
              </a:rPr>
              <a:t>REAL PRODUCT!</a:t>
            </a:r>
          </a:p>
        </p:txBody>
      </p:sp>
      <p:sp>
        <p:nvSpPr>
          <p:cNvPr id="7" name="TextBox 7"/>
          <p:cNvSpPr txBox="1"/>
          <p:nvPr/>
        </p:nvSpPr>
        <p:spPr>
          <a:xfrm>
            <a:off x="1757947" y="9825286"/>
            <a:ext cx="5974566" cy="223386"/>
          </a:xfrm>
          <a:prstGeom prst="rect">
            <a:avLst/>
          </a:prstGeom>
        </p:spPr>
        <p:txBody>
          <a:bodyPr lIns="0" tIns="0" rIns="0" bIns="0" rtlCol="0" anchor="t">
            <a:spAutoFit/>
          </a:bodyPr>
          <a:lstStyle/>
          <a:p>
            <a:pPr>
              <a:lnSpc>
                <a:spcPts val="1862"/>
              </a:lnSpc>
            </a:pPr>
            <a:r>
              <a:rPr lang="en-US" sz="1330" spc="133">
                <a:solidFill>
                  <a:srgbClr val="232323"/>
                </a:solidFill>
                <a:latin typeface="Noot"/>
              </a:rPr>
              <a:t>www.sportscareerconsulting.com - Marketing Insights from SCC</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0299" b="23450"/>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2405" y="252947"/>
            <a:ext cx="1918276" cy="2099345"/>
          </a:xfrm>
          <a:prstGeom prst="rect">
            <a:avLst/>
          </a:prstGeom>
        </p:spPr>
      </p:pic>
      <p:pic>
        <p:nvPicPr>
          <p:cNvPr id="4" name="Picture 4"/>
          <p:cNvPicPr>
            <a:picLocks noChangeAspect="1"/>
          </p:cNvPicPr>
          <p:nvPr/>
        </p:nvPicPr>
        <p:blipFill>
          <a:blip r:embed="rId5"/>
          <a:srcRect/>
          <a:stretch>
            <a:fillRect/>
          </a:stretch>
        </p:blipFill>
        <p:spPr>
          <a:xfrm>
            <a:off x="240507" y="9753036"/>
            <a:ext cx="1243796" cy="396460"/>
          </a:xfrm>
          <a:prstGeom prst="rect">
            <a:avLst/>
          </a:prstGeom>
        </p:spPr>
      </p:pic>
      <p:grpSp>
        <p:nvGrpSpPr>
          <p:cNvPr id="5" name="Group 5"/>
          <p:cNvGrpSpPr/>
          <p:nvPr/>
        </p:nvGrpSpPr>
        <p:grpSpPr>
          <a:xfrm>
            <a:off x="9903365" y="252947"/>
            <a:ext cx="7094567" cy="2875098"/>
            <a:chOff x="0" y="0"/>
            <a:chExt cx="2588117" cy="1048844"/>
          </a:xfrm>
        </p:grpSpPr>
        <p:sp>
          <p:nvSpPr>
            <p:cNvPr id="6" name="Freeform 6"/>
            <p:cNvSpPr/>
            <p:nvPr/>
          </p:nvSpPr>
          <p:spPr>
            <a:xfrm>
              <a:off x="0" y="0"/>
              <a:ext cx="2588117" cy="1048843"/>
            </a:xfrm>
            <a:custGeom>
              <a:avLst/>
              <a:gdLst/>
              <a:ahLst/>
              <a:cxnLst/>
              <a:rect l="l" t="t" r="r" b="b"/>
              <a:pathLst>
                <a:path w="2588117" h="1048843">
                  <a:moveTo>
                    <a:pt x="0" y="0"/>
                  </a:moveTo>
                  <a:lnTo>
                    <a:pt x="2588117" y="0"/>
                  </a:lnTo>
                  <a:lnTo>
                    <a:pt x="2588117" y="1048843"/>
                  </a:lnTo>
                  <a:lnTo>
                    <a:pt x="0" y="1048843"/>
                  </a:lnTo>
                  <a:close/>
                </a:path>
              </a:pathLst>
            </a:custGeom>
            <a:solidFill>
              <a:srgbClr val="FF66C4"/>
            </a:solidFill>
          </p:spPr>
          <p:txBody>
            <a:bodyPr/>
            <a:lstStyle/>
            <a:p>
              <a:endParaRPr lang="en-US"/>
            </a:p>
          </p:txBody>
        </p:sp>
      </p:grpSp>
      <p:pic>
        <p:nvPicPr>
          <p:cNvPr id="7" name="Picture 7"/>
          <p:cNvPicPr>
            <a:picLocks noChangeAspect="1"/>
          </p:cNvPicPr>
          <p:nvPr/>
        </p:nvPicPr>
        <p:blipFill>
          <a:blip r:embed="rId6"/>
          <a:srcRect/>
          <a:stretch>
            <a:fillRect/>
          </a:stretch>
        </p:blipFill>
        <p:spPr>
          <a:xfrm>
            <a:off x="10189434" y="3442586"/>
            <a:ext cx="6522429" cy="6310450"/>
          </a:xfrm>
          <a:prstGeom prst="rect">
            <a:avLst/>
          </a:prstGeom>
        </p:spPr>
      </p:pic>
      <p:sp>
        <p:nvSpPr>
          <p:cNvPr id="8" name="TextBox 8"/>
          <p:cNvSpPr txBox="1"/>
          <p:nvPr/>
        </p:nvSpPr>
        <p:spPr>
          <a:xfrm>
            <a:off x="759365" y="770055"/>
            <a:ext cx="9144000" cy="1150852"/>
          </a:xfrm>
          <a:prstGeom prst="rect">
            <a:avLst/>
          </a:prstGeom>
        </p:spPr>
        <p:txBody>
          <a:bodyPr lIns="0" tIns="0" rIns="0" bIns="0" rtlCol="0" anchor="t">
            <a:spAutoFit/>
          </a:bodyPr>
          <a:lstStyle/>
          <a:p>
            <a:pPr algn="ctr">
              <a:lnSpc>
                <a:spcPts val="4434"/>
              </a:lnSpc>
            </a:pPr>
            <a:r>
              <a:rPr lang="en-US" sz="4434">
                <a:solidFill>
                  <a:srgbClr val="000000"/>
                </a:solidFill>
                <a:latin typeface="Noot Bold"/>
              </a:rPr>
              <a:t>MARKETING </a:t>
            </a:r>
          </a:p>
          <a:p>
            <a:pPr algn="ctr">
              <a:lnSpc>
                <a:spcPts val="4434"/>
              </a:lnSpc>
              <a:spcBef>
                <a:spcPct val="0"/>
              </a:spcBef>
            </a:pPr>
            <a:r>
              <a:rPr lang="en-US" sz="4434">
                <a:solidFill>
                  <a:srgbClr val="000000"/>
                </a:solidFill>
                <a:latin typeface="Noot Bold"/>
              </a:rPr>
              <a:t>STUNTS 2022</a:t>
            </a:r>
          </a:p>
        </p:txBody>
      </p:sp>
      <p:sp>
        <p:nvSpPr>
          <p:cNvPr id="9" name="TextBox 9"/>
          <p:cNvSpPr txBox="1"/>
          <p:nvPr/>
        </p:nvSpPr>
        <p:spPr>
          <a:xfrm>
            <a:off x="1757947" y="9825286"/>
            <a:ext cx="5974566" cy="223386"/>
          </a:xfrm>
          <a:prstGeom prst="rect">
            <a:avLst/>
          </a:prstGeom>
        </p:spPr>
        <p:txBody>
          <a:bodyPr lIns="0" tIns="0" rIns="0" bIns="0" rtlCol="0" anchor="t">
            <a:spAutoFit/>
          </a:bodyPr>
          <a:lstStyle/>
          <a:p>
            <a:pPr>
              <a:lnSpc>
                <a:spcPts val="1862"/>
              </a:lnSpc>
            </a:pPr>
            <a:r>
              <a:rPr lang="en-US" sz="1330" spc="133">
                <a:solidFill>
                  <a:srgbClr val="232323"/>
                </a:solidFill>
                <a:latin typeface="Noot"/>
              </a:rPr>
              <a:t>www.sportscareerconsulting.com - Marketing Insights from SCC</a:t>
            </a:r>
          </a:p>
        </p:txBody>
      </p:sp>
      <p:sp>
        <p:nvSpPr>
          <p:cNvPr id="10" name="TextBox 10"/>
          <p:cNvSpPr txBox="1"/>
          <p:nvPr/>
        </p:nvSpPr>
        <p:spPr>
          <a:xfrm>
            <a:off x="9056321" y="138647"/>
            <a:ext cx="8788655" cy="1952953"/>
          </a:xfrm>
          <a:prstGeom prst="rect">
            <a:avLst/>
          </a:prstGeom>
        </p:spPr>
        <p:txBody>
          <a:bodyPr lIns="0" tIns="0" rIns="0" bIns="0" rtlCol="0" anchor="t">
            <a:spAutoFit/>
          </a:bodyPr>
          <a:lstStyle/>
          <a:p>
            <a:pPr algn="ctr">
              <a:lnSpc>
                <a:spcPts val="7856"/>
              </a:lnSpc>
            </a:pPr>
            <a:r>
              <a:rPr lang="en-US" sz="5612" spc="561">
                <a:solidFill>
                  <a:srgbClr val="232323"/>
                </a:solidFill>
                <a:latin typeface="Noot Bold"/>
              </a:rPr>
              <a:t>Subway Footlong Hotdog</a:t>
            </a:r>
          </a:p>
        </p:txBody>
      </p:sp>
      <p:sp>
        <p:nvSpPr>
          <p:cNvPr id="11" name="TextBox 11"/>
          <p:cNvSpPr txBox="1"/>
          <p:nvPr/>
        </p:nvSpPr>
        <p:spPr>
          <a:xfrm>
            <a:off x="1028700" y="2785160"/>
            <a:ext cx="6703813" cy="4862114"/>
          </a:xfrm>
          <a:prstGeom prst="rect">
            <a:avLst/>
          </a:prstGeom>
        </p:spPr>
        <p:txBody>
          <a:bodyPr lIns="0" tIns="0" rIns="0" bIns="0" rtlCol="0" anchor="t">
            <a:spAutoFit/>
          </a:bodyPr>
          <a:lstStyle/>
          <a:p>
            <a:pPr>
              <a:lnSpc>
                <a:spcPts val="5534"/>
              </a:lnSpc>
            </a:pPr>
            <a:r>
              <a:rPr lang="en-US" sz="3953">
                <a:solidFill>
                  <a:srgbClr val="000000"/>
                </a:solidFill>
                <a:latin typeface="Kollektif Bold"/>
              </a:rPr>
              <a:t>In Australia, Subway has added a new product to its "Famous Footlong" menu, the "SUBDOG."  The SUBDOG is a footlong hot dog made with only fresh ingredients.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0299" b="23450"/>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84303" y="3709417"/>
            <a:ext cx="5070292" cy="5548883"/>
          </a:xfrm>
          <a:prstGeom prst="rect">
            <a:avLst/>
          </a:prstGeom>
        </p:spPr>
      </p:pic>
      <p:pic>
        <p:nvPicPr>
          <p:cNvPr id="4" name="Picture 4"/>
          <p:cNvPicPr>
            <a:picLocks noChangeAspect="1"/>
          </p:cNvPicPr>
          <p:nvPr/>
        </p:nvPicPr>
        <p:blipFill>
          <a:blip r:embed="rId5"/>
          <a:srcRect/>
          <a:stretch>
            <a:fillRect/>
          </a:stretch>
        </p:blipFill>
        <p:spPr>
          <a:xfrm>
            <a:off x="240507" y="9753036"/>
            <a:ext cx="1243796" cy="396460"/>
          </a:xfrm>
          <a:prstGeom prst="rect">
            <a:avLst/>
          </a:prstGeom>
        </p:spPr>
      </p:pic>
      <p:pic>
        <p:nvPicPr>
          <p:cNvPr id="5" name="Picture 5"/>
          <p:cNvPicPr>
            <a:picLocks noChangeAspect="1"/>
          </p:cNvPicPr>
          <p:nvPr/>
        </p:nvPicPr>
        <p:blipFill>
          <a:blip r:embed="rId6"/>
          <a:srcRect/>
          <a:stretch>
            <a:fillRect/>
          </a:stretch>
        </p:blipFill>
        <p:spPr>
          <a:xfrm>
            <a:off x="17259300" y="456335"/>
            <a:ext cx="653916" cy="572365"/>
          </a:xfrm>
          <a:prstGeom prst="rect">
            <a:avLst/>
          </a:prstGeom>
        </p:spPr>
      </p:pic>
      <p:sp>
        <p:nvSpPr>
          <p:cNvPr id="6" name="TextBox 6"/>
          <p:cNvSpPr txBox="1"/>
          <p:nvPr/>
        </p:nvSpPr>
        <p:spPr>
          <a:xfrm>
            <a:off x="1183084" y="433259"/>
            <a:ext cx="5672729" cy="3065302"/>
          </a:xfrm>
          <a:prstGeom prst="rect">
            <a:avLst/>
          </a:prstGeom>
        </p:spPr>
        <p:txBody>
          <a:bodyPr lIns="0" tIns="0" rIns="0" bIns="0" rtlCol="0" anchor="t">
            <a:spAutoFit/>
          </a:bodyPr>
          <a:lstStyle/>
          <a:p>
            <a:pPr algn="ctr">
              <a:lnSpc>
                <a:spcPts val="7949"/>
              </a:lnSpc>
            </a:pPr>
            <a:r>
              <a:rPr lang="en-US" sz="7949">
                <a:solidFill>
                  <a:srgbClr val="000000"/>
                </a:solidFill>
                <a:latin typeface="Noot Bold"/>
              </a:rPr>
              <a:t>MARKETING</a:t>
            </a:r>
          </a:p>
          <a:p>
            <a:pPr algn="ctr">
              <a:lnSpc>
                <a:spcPts val="7949"/>
              </a:lnSpc>
              <a:spcBef>
                <a:spcPct val="0"/>
              </a:spcBef>
            </a:pPr>
            <a:r>
              <a:rPr lang="en-US" sz="7949">
                <a:solidFill>
                  <a:srgbClr val="000000"/>
                </a:solidFill>
                <a:latin typeface="Noot Bold"/>
              </a:rPr>
              <a:t>STUNTS 2022</a:t>
            </a:r>
          </a:p>
        </p:txBody>
      </p:sp>
      <p:sp>
        <p:nvSpPr>
          <p:cNvPr id="7" name="TextBox 7"/>
          <p:cNvSpPr txBox="1"/>
          <p:nvPr/>
        </p:nvSpPr>
        <p:spPr>
          <a:xfrm>
            <a:off x="1757947" y="9825286"/>
            <a:ext cx="5974566" cy="223386"/>
          </a:xfrm>
          <a:prstGeom prst="rect">
            <a:avLst/>
          </a:prstGeom>
        </p:spPr>
        <p:txBody>
          <a:bodyPr lIns="0" tIns="0" rIns="0" bIns="0" rtlCol="0" anchor="t">
            <a:spAutoFit/>
          </a:bodyPr>
          <a:lstStyle/>
          <a:p>
            <a:pPr>
              <a:lnSpc>
                <a:spcPts val="1862"/>
              </a:lnSpc>
            </a:pPr>
            <a:r>
              <a:rPr lang="en-US" sz="1330" spc="133">
                <a:solidFill>
                  <a:srgbClr val="232323"/>
                </a:solidFill>
                <a:latin typeface="Noot"/>
              </a:rPr>
              <a:t>www.sportscareerconsulting.com - Marketing Insights from SCC</a:t>
            </a:r>
          </a:p>
        </p:txBody>
      </p:sp>
      <p:sp>
        <p:nvSpPr>
          <p:cNvPr id="8" name="TextBox 8"/>
          <p:cNvSpPr txBox="1"/>
          <p:nvPr/>
        </p:nvSpPr>
        <p:spPr>
          <a:xfrm>
            <a:off x="8237337" y="1390294"/>
            <a:ext cx="9675879" cy="7643414"/>
          </a:xfrm>
          <a:prstGeom prst="rect">
            <a:avLst/>
          </a:prstGeom>
        </p:spPr>
        <p:txBody>
          <a:bodyPr lIns="0" tIns="0" rIns="0" bIns="0" rtlCol="0" anchor="t">
            <a:spAutoFit/>
          </a:bodyPr>
          <a:lstStyle/>
          <a:p>
            <a:pPr>
              <a:lnSpc>
                <a:spcPts val="5534"/>
              </a:lnSpc>
            </a:pPr>
            <a:r>
              <a:rPr lang="en-US" sz="3953">
                <a:solidFill>
                  <a:srgbClr val="000000"/>
                </a:solidFill>
                <a:latin typeface="Kollektif Bold"/>
              </a:rPr>
              <a:t>Every year on April Fools’ Day, brands launch creative product innovations and collaborations online and through social media channels.  We call this practice a publicity or marketing "stunt."</a:t>
            </a:r>
          </a:p>
          <a:p>
            <a:pPr>
              <a:lnSpc>
                <a:spcPts val="5534"/>
              </a:lnSpc>
            </a:pPr>
            <a:endParaRPr lang="en-US" sz="3953">
              <a:solidFill>
                <a:srgbClr val="000000"/>
              </a:solidFill>
              <a:latin typeface="Kollektif Bold"/>
            </a:endParaRPr>
          </a:p>
          <a:p>
            <a:pPr>
              <a:lnSpc>
                <a:spcPts val="5534"/>
              </a:lnSpc>
            </a:pPr>
            <a:r>
              <a:rPr lang="en-US" sz="3953">
                <a:solidFill>
                  <a:srgbClr val="000000"/>
                </a:solidFill>
                <a:latin typeface="Kollektif Bold"/>
              </a:rPr>
              <a:t>In this presentation, we will review several examples.  See if you can guess if the product launch is an actual product or brand collaboration or if it is just an April Fools' Day prank.</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0299" b="23450"/>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240507" y="9753036"/>
            <a:ext cx="1243796" cy="396460"/>
          </a:xfrm>
          <a:prstGeom prst="rect">
            <a:avLst/>
          </a:prstGeom>
        </p:spPr>
      </p:pic>
      <p:pic>
        <p:nvPicPr>
          <p:cNvPr id="4" name="Picture 4"/>
          <p:cNvPicPr>
            <a:picLocks noChangeAspect="1"/>
          </p:cNvPicPr>
          <p:nvPr/>
        </p:nvPicPr>
        <p:blipFill>
          <a:blip r:embed="rId4"/>
          <a:srcRect/>
          <a:stretch>
            <a:fillRect/>
          </a:stretch>
        </p:blipFill>
        <p:spPr>
          <a:xfrm>
            <a:off x="16605384" y="456335"/>
            <a:ext cx="1307832" cy="1144731"/>
          </a:xfrm>
          <a:prstGeom prst="rect">
            <a:avLst/>
          </a:prstGeom>
        </p:spPr>
      </p:pic>
      <p:pic>
        <p:nvPicPr>
          <p:cNvPr id="5" name="Picture 5"/>
          <p:cNvPicPr>
            <a:picLocks noChangeAspect="1"/>
          </p:cNvPicPr>
          <p:nvPr/>
        </p:nvPicPr>
        <p:blipFill>
          <a:blip r:embed="rId5"/>
          <a:srcRect/>
          <a:stretch>
            <a:fillRect/>
          </a:stretch>
        </p:blipFill>
        <p:spPr>
          <a:xfrm>
            <a:off x="5882786" y="698024"/>
            <a:ext cx="6522429" cy="6310450"/>
          </a:xfrm>
          <a:prstGeom prst="rect">
            <a:avLst/>
          </a:prstGeom>
        </p:spPr>
      </p:pic>
      <p:sp>
        <p:nvSpPr>
          <p:cNvPr id="6" name="TextBox 6"/>
          <p:cNvSpPr txBox="1"/>
          <p:nvPr/>
        </p:nvSpPr>
        <p:spPr>
          <a:xfrm>
            <a:off x="4081751" y="7589472"/>
            <a:ext cx="10124497" cy="1459598"/>
          </a:xfrm>
          <a:prstGeom prst="rect">
            <a:avLst/>
          </a:prstGeom>
        </p:spPr>
        <p:txBody>
          <a:bodyPr lIns="0" tIns="0" rIns="0" bIns="0" rtlCol="0" anchor="t">
            <a:spAutoFit/>
          </a:bodyPr>
          <a:lstStyle/>
          <a:p>
            <a:pPr algn="ctr">
              <a:lnSpc>
                <a:spcPts val="10963"/>
              </a:lnSpc>
              <a:spcBef>
                <a:spcPct val="0"/>
              </a:spcBef>
            </a:pPr>
            <a:r>
              <a:rPr lang="en-US" sz="10963">
                <a:solidFill>
                  <a:srgbClr val="000000"/>
                </a:solidFill>
                <a:latin typeface="Noot Bold"/>
              </a:rPr>
              <a:t>APRIL FOOLS!</a:t>
            </a:r>
          </a:p>
        </p:txBody>
      </p:sp>
      <p:sp>
        <p:nvSpPr>
          <p:cNvPr id="7" name="TextBox 7"/>
          <p:cNvSpPr txBox="1"/>
          <p:nvPr/>
        </p:nvSpPr>
        <p:spPr>
          <a:xfrm>
            <a:off x="1757947" y="9825286"/>
            <a:ext cx="5974566" cy="223386"/>
          </a:xfrm>
          <a:prstGeom prst="rect">
            <a:avLst/>
          </a:prstGeom>
        </p:spPr>
        <p:txBody>
          <a:bodyPr lIns="0" tIns="0" rIns="0" bIns="0" rtlCol="0" anchor="t">
            <a:spAutoFit/>
          </a:bodyPr>
          <a:lstStyle/>
          <a:p>
            <a:pPr>
              <a:lnSpc>
                <a:spcPts val="1862"/>
              </a:lnSpc>
            </a:pPr>
            <a:r>
              <a:rPr lang="en-US" sz="1330" spc="133">
                <a:solidFill>
                  <a:srgbClr val="232323"/>
                </a:solidFill>
                <a:latin typeface="Noot"/>
              </a:rPr>
              <a:t>www.sportscareerconsulting.com - Marketing Insights from SCC</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0299" b="23450"/>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2405" y="252947"/>
            <a:ext cx="1918276" cy="2099345"/>
          </a:xfrm>
          <a:prstGeom prst="rect">
            <a:avLst/>
          </a:prstGeom>
        </p:spPr>
      </p:pic>
      <p:pic>
        <p:nvPicPr>
          <p:cNvPr id="4" name="Picture 4"/>
          <p:cNvPicPr>
            <a:picLocks noChangeAspect="1"/>
          </p:cNvPicPr>
          <p:nvPr/>
        </p:nvPicPr>
        <p:blipFill>
          <a:blip r:embed="rId5"/>
          <a:srcRect/>
          <a:stretch>
            <a:fillRect/>
          </a:stretch>
        </p:blipFill>
        <p:spPr>
          <a:xfrm>
            <a:off x="240507" y="9753036"/>
            <a:ext cx="1243796" cy="396460"/>
          </a:xfrm>
          <a:prstGeom prst="rect">
            <a:avLst/>
          </a:prstGeom>
        </p:spPr>
      </p:pic>
      <p:grpSp>
        <p:nvGrpSpPr>
          <p:cNvPr id="5" name="Group 5"/>
          <p:cNvGrpSpPr/>
          <p:nvPr/>
        </p:nvGrpSpPr>
        <p:grpSpPr>
          <a:xfrm>
            <a:off x="9903365" y="252947"/>
            <a:ext cx="7094567" cy="2875098"/>
            <a:chOff x="0" y="0"/>
            <a:chExt cx="2588117" cy="1048844"/>
          </a:xfrm>
        </p:grpSpPr>
        <p:sp>
          <p:nvSpPr>
            <p:cNvPr id="6" name="Freeform 6"/>
            <p:cNvSpPr/>
            <p:nvPr/>
          </p:nvSpPr>
          <p:spPr>
            <a:xfrm>
              <a:off x="0" y="0"/>
              <a:ext cx="2588117" cy="1048843"/>
            </a:xfrm>
            <a:custGeom>
              <a:avLst/>
              <a:gdLst/>
              <a:ahLst/>
              <a:cxnLst/>
              <a:rect l="l" t="t" r="r" b="b"/>
              <a:pathLst>
                <a:path w="2588117" h="1048843">
                  <a:moveTo>
                    <a:pt x="0" y="0"/>
                  </a:moveTo>
                  <a:lnTo>
                    <a:pt x="2588117" y="0"/>
                  </a:lnTo>
                  <a:lnTo>
                    <a:pt x="2588117" y="1048843"/>
                  </a:lnTo>
                  <a:lnTo>
                    <a:pt x="0" y="1048843"/>
                  </a:lnTo>
                  <a:close/>
                </a:path>
              </a:pathLst>
            </a:custGeom>
            <a:solidFill>
              <a:srgbClr val="FF66C4"/>
            </a:solidFill>
          </p:spPr>
          <p:txBody>
            <a:bodyPr/>
            <a:lstStyle/>
            <a:p>
              <a:endParaRPr lang="en-US"/>
            </a:p>
          </p:txBody>
        </p:sp>
      </p:grpSp>
      <p:pic>
        <p:nvPicPr>
          <p:cNvPr id="7" name="Picture 7"/>
          <p:cNvPicPr>
            <a:picLocks noChangeAspect="1"/>
          </p:cNvPicPr>
          <p:nvPr/>
        </p:nvPicPr>
        <p:blipFill>
          <a:blip r:embed="rId6"/>
          <a:srcRect l="4173" t="17807" r="4869" b="2175"/>
          <a:stretch>
            <a:fillRect/>
          </a:stretch>
        </p:blipFill>
        <p:spPr>
          <a:xfrm>
            <a:off x="10853569" y="3546504"/>
            <a:ext cx="5194160" cy="5711796"/>
          </a:xfrm>
          <a:prstGeom prst="rect">
            <a:avLst/>
          </a:prstGeom>
        </p:spPr>
      </p:pic>
      <p:sp>
        <p:nvSpPr>
          <p:cNvPr id="8" name="TextBox 8"/>
          <p:cNvSpPr txBox="1"/>
          <p:nvPr/>
        </p:nvSpPr>
        <p:spPr>
          <a:xfrm>
            <a:off x="759365" y="770055"/>
            <a:ext cx="9144000" cy="1150852"/>
          </a:xfrm>
          <a:prstGeom prst="rect">
            <a:avLst/>
          </a:prstGeom>
        </p:spPr>
        <p:txBody>
          <a:bodyPr lIns="0" tIns="0" rIns="0" bIns="0" rtlCol="0" anchor="t">
            <a:spAutoFit/>
          </a:bodyPr>
          <a:lstStyle/>
          <a:p>
            <a:pPr algn="ctr">
              <a:lnSpc>
                <a:spcPts val="4434"/>
              </a:lnSpc>
            </a:pPr>
            <a:r>
              <a:rPr lang="en-US" sz="4434">
                <a:solidFill>
                  <a:srgbClr val="000000"/>
                </a:solidFill>
                <a:latin typeface="Noot Bold"/>
              </a:rPr>
              <a:t>MARKETING </a:t>
            </a:r>
          </a:p>
          <a:p>
            <a:pPr algn="ctr">
              <a:lnSpc>
                <a:spcPts val="4434"/>
              </a:lnSpc>
              <a:spcBef>
                <a:spcPct val="0"/>
              </a:spcBef>
            </a:pPr>
            <a:r>
              <a:rPr lang="en-US" sz="4434">
                <a:solidFill>
                  <a:srgbClr val="000000"/>
                </a:solidFill>
                <a:latin typeface="Noot Bold"/>
              </a:rPr>
              <a:t>STUNTS 2022</a:t>
            </a:r>
          </a:p>
        </p:txBody>
      </p:sp>
      <p:sp>
        <p:nvSpPr>
          <p:cNvPr id="9" name="TextBox 9"/>
          <p:cNvSpPr txBox="1"/>
          <p:nvPr/>
        </p:nvSpPr>
        <p:spPr>
          <a:xfrm>
            <a:off x="1757947" y="9825286"/>
            <a:ext cx="5974566" cy="223386"/>
          </a:xfrm>
          <a:prstGeom prst="rect">
            <a:avLst/>
          </a:prstGeom>
        </p:spPr>
        <p:txBody>
          <a:bodyPr lIns="0" tIns="0" rIns="0" bIns="0" rtlCol="0" anchor="t">
            <a:spAutoFit/>
          </a:bodyPr>
          <a:lstStyle/>
          <a:p>
            <a:pPr>
              <a:lnSpc>
                <a:spcPts val="1862"/>
              </a:lnSpc>
            </a:pPr>
            <a:r>
              <a:rPr lang="en-US" sz="1330" spc="133">
                <a:solidFill>
                  <a:srgbClr val="232323"/>
                </a:solidFill>
                <a:latin typeface="Noot"/>
              </a:rPr>
              <a:t>www.sportscareerconsulting.com - Marketing Insights from SCC</a:t>
            </a:r>
          </a:p>
        </p:txBody>
      </p:sp>
      <p:sp>
        <p:nvSpPr>
          <p:cNvPr id="10" name="TextBox 10"/>
          <p:cNvSpPr txBox="1"/>
          <p:nvPr/>
        </p:nvSpPr>
        <p:spPr>
          <a:xfrm>
            <a:off x="9903365" y="570030"/>
            <a:ext cx="7094567" cy="1952953"/>
          </a:xfrm>
          <a:prstGeom prst="rect">
            <a:avLst/>
          </a:prstGeom>
        </p:spPr>
        <p:txBody>
          <a:bodyPr lIns="0" tIns="0" rIns="0" bIns="0" rtlCol="0" anchor="t">
            <a:spAutoFit/>
          </a:bodyPr>
          <a:lstStyle/>
          <a:p>
            <a:pPr algn="ctr">
              <a:lnSpc>
                <a:spcPts val="7856"/>
              </a:lnSpc>
            </a:pPr>
            <a:r>
              <a:rPr lang="en-US" sz="5612" spc="561">
                <a:solidFill>
                  <a:srgbClr val="232323"/>
                </a:solidFill>
                <a:latin typeface="Noot Bold"/>
              </a:rPr>
              <a:t>Skittles Teams Up with M&amp;Ms</a:t>
            </a:r>
          </a:p>
        </p:txBody>
      </p:sp>
      <p:sp>
        <p:nvSpPr>
          <p:cNvPr id="11" name="TextBox 11"/>
          <p:cNvSpPr txBox="1"/>
          <p:nvPr/>
        </p:nvSpPr>
        <p:spPr>
          <a:xfrm>
            <a:off x="1028700" y="2785160"/>
            <a:ext cx="7551951" cy="4862114"/>
          </a:xfrm>
          <a:prstGeom prst="rect">
            <a:avLst/>
          </a:prstGeom>
        </p:spPr>
        <p:txBody>
          <a:bodyPr lIns="0" tIns="0" rIns="0" bIns="0" rtlCol="0" anchor="t">
            <a:spAutoFit/>
          </a:bodyPr>
          <a:lstStyle/>
          <a:p>
            <a:pPr>
              <a:lnSpc>
                <a:spcPts val="5534"/>
              </a:lnSpc>
            </a:pPr>
            <a:r>
              <a:rPr lang="en-US" sz="3953">
                <a:solidFill>
                  <a:srgbClr val="000000"/>
                </a:solidFill>
                <a:latin typeface="Kollektif Bold"/>
              </a:rPr>
              <a:t>Skittles announced via Instgram: We’re excited to introduce this delicious new treat, with M&amp;M’S and Skittles pre-mixed so you can enjoy a chocolate and fruity flavour in one bite.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0299" b="23450"/>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240507" y="9753036"/>
            <a:ext cx="1243796" cy="396460"/>
          </a:xfrm>
          <a:prstGeom prst="rect">
            <a:avLst/>
          </a:prstGeom>
        </p:spPr>
      </p:pic>
      <p:pic>
        <p:nvPicPr>
          <p:cNvPr id="4" name="Picture 4"/>
          <p:cNvPicPr>
            <a:picLocks noChangeAspect="1"/>
          </p:cNvPicPr>
          <p:nvPr/>
        </p:nvPicPr>
        <p:blipFill>
          <a:blip r:embed="rId4"/>
          <a:srcRect/>
          <a:stretch>
            <a:fillRect/>
          </a:stretch>
        </p:blipFill>
        <p:spPr>
          <a:xfrm>
            <a:off x="16605384" y="456335"/>
            <a:ext cx="1307832" cy="1144731"/>
          </a:xfrm>
          <a:prstGeom prst="rect">
            <a:avLst/>
          </a:prstGeom>
        </p:spPr>
      </p:pic>
      <p:pic>
        <p:nvPicPr>
          <p:cNvPr id="5" name="Picture 5"/>
          <p:cNvPicPr>
            <a:picLocks noChangeAspect="1"/>
          </p:cNvPicPr>
          <p:nvPr/>
        </p:nvPicPr>
        <p:blipFill>
          <a:blip r:embed="rId5"/>
          <a:srcRect t="18267"/>
          <a:stretch>
            <a:fillRect/>
          </a:stretch>
        </p:blipFill>
        <p:spPr>
          <a:xfrm>
            <a:off x="5930260" y="456335"/>
            <a:ext cx="6427480" cy="6566696"/>
          </a:xfrm>
          <a:prstGeom prst="rect">
            <a:avLst/>
          </a:prstGeom>
        </p:spPr>
      </p:pic>
      <p:sp>
        <p:nvSpPr>
          <p:cNvPr id="6" name="TextBox 6"/>
          <p:cNvSpPr txBox="1"/>
          <p:nvPr/>
        </p:nvSpPr>
        <p:spPr>
          <a:xfrm>
            <a:off x="4081751" y="7589472"/>
            <a:ext cx="10124497" cy="1459598"/>
          </a:xfrm>
          <a:prstGeom prst="rect">
            <a:avLst/>
          </a:prstGeom>
        </p:spPr>
        <p:txBody>
          <a:bodyPr lIns="0" tIns="0" rIns="0" bIns="0" rtlCol="0" anchor="t">
            <a:spAutoFit/>
          </a:bodyPr>
          <a:lstStyle/>
          <a:p>
            <a:pPr algn="ctr">
              <a:lnSpc>
                <a:spcPts val="10963"/>
              </a:lnSpc>
              <a:spcBef>
                <a:spcPct val="0"/>
              </a:spcBef>
            </a:pPr>
            <a:r>
              <a:rPr lang="en-US" sz="10963">
                <a:solidFill>
                  <a:srgbClr val="000000"/>
                </a:solidFill>
                <a:latin typeface="Noot Bold"/>
              </a:rPr>
              <a:t>APRIL FOOLS!</a:t>
            </a:r>
          </a:p>
        </p:txBody>
      </p:sp>
      <p:sp>
        <p:nvSpPr>
          <p:cNvPr id="7" name="TextBox 7"/>
          <p:cNvSpPr txBox="1"/>
          <p:nvPr/>
        </p:nvSpPr>
        <p:spPr>
          <a:xfrm>
            <a:off x="1757947" y="9825286"/>
            <a:ext cx="5974566" cy="223386"/>
          </a:xfrm>
          <a:prstGeom prst="rect">
            <a:avLst/>
          </a:prstGeom>
        </p:spPr>
        <p:txBody>
          <a:bodyPr lIns="0" tIns="0" rIns="0" bIns="0" rtlCol="0" anchor="t">
            <a:spAutoFit/>
          </a:bodyPr>
          <a:lstStyle/>
          <a:p>
            <a:pPr>
              <a:lnSpc>
                <a:spcPts val="1862"/>
              </a:lnSpc>
            </a:pPr>
            <a:r>
              <a:rPr lang="en-US" sz="1330" spc="133">
                <a:solidFill>
                  <a:srgbClr val="232323"/>
                </a:solidFill>
                <a:latin typeface="Noot"/>
              </a:rPr>
              <a:t>www.sportscareerconsulting.com - Marketing Insights from SCC</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0299" b="23450"/>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2405" y="252947"/>
            <a:ext cx="1918276" cy="2099345"/>
          </a:xfrm>
          <a:prstGeom prst="rect">
            <a:avLst/>
          </a:prstGeom>
        </p:spPr>
      </p:pic>
      <p:pic>
        <p:nvPicPr>
          <p:cNvPr id="4" name="Picture 4"/>
          <p:cNvPicPr>
            <a:picLocks noChangeAspect="1"/>
          </p:cNvPicPr>
          <p:nvPr/>
        </p:nvPicPr>
        <p:blipFill>
          <a:blip r:embed="rId5"/>
          <a:srcRect/>
          <a:stretch>
            <a:fillRect/>
          </a:stretch>
        </p:blipFill>
        <p:spPr>
          <a:xfrm>
            <a:off x="240507" y="9753036"/>
            <a:ext cx="1243796" cy="396460"/>
          </a:xfrm>
          <a:prstGeom prst="rect">
            <a:avLst/>
          </a:prstGeom>
        </p:spPr>
      </p:pic>
      <p:grpSp>
        <p:nvGrpSpPr>
          <p:cNvPr id="5" name="Group 5"/>
          <p:cNvGrpSpPr/>
          <p:nvPr/>
        </p:nvGrpSpPr>
        <p:grpSpPr>
          <a:xfrm>
            <a:off x="9903365" y="252947"/>
            <a:ext cx="7094567" cy="2875098"/>
            <a:chOff x="0" y="0"/>
            <a:chExt cx="2588117" cy="1048844"/>
          </a:xfrm>
        </p:grpSpPr>
        <p:sp>
          <p:nvSpPr>
            <p:cNvPr id="6" name="Freeform 6"/>
            <p:cNvSpPr/>
            <p:nvPr/>
          </p:nvSpPr>
          <p:spPr>
            <a:xfrm>
              <a:off x="0" y="0"/>
              <a:ext cx="2588117" cy="1048843"/>
            </a:xfrm>
            <a:custGeom>
              <a:avLst/>
              <a:gdLst/>
              <a:ahLst/>
              <a:cxnLst/>
              <a:rect l="l" t="t" r="r" b="b"/>
              <a:pathLst>
                <a:path w="2588117" h="1048843">
                  <a:moveTo>
                    <a:pt x="0" y="0"/>
                  </a:moveTo>
                  <a:lnTo>
                    <a:pt x="2588117" y="0"/>
                  </a:lnTo>
                  <a:lnTo>
                    <a:pt x="2588117" y="1048843"/>
                  </a:lnTo>
                  <a:lnTo>
                    <a:pt x="0" y="1048843"/>
                  </a:lnTo>
                  <a:close/>
                </a:path>
              </a:pathLst>
            </a:custGeom>
            <a:solidFill>
              <a:srgbClr val="FF66C4"/>
            </a:solidFill>
          </p:spPr>
          <p:txBody>
            <a:bodyPr/>
            <a:lstStyle/>
            <a:p>
              <a:endParaRPr lang="en-US"/>
            </a:p>
          </p:txBody>
        </p:sp>
      </p:grpSp>
      <p:pic>
        <p:nvPicPr>
          <p:cNvPr id="7" name="Picture 7"/>
          <p:cNvPicPr>
            <a:picLocks noChangeAspect="1"/>
          </p:cNvPicPr>
          <p:nvPr/>
        </p:nvPicPr>
        <p:blipFill>
          <a:blip r:embed="rId6"/>
          <a:srcRect/>
          <a:stretch>
            <a:fillRect/>
          </a:stretch>
        </p:blipFill>
        <p:spPr>
          <a:xfrm>
            <a:off x="9346800" y="3981157"/>
            <a:ext cx="8498175" cy="4783650"/>
          </a:xfrm>
          <a:prstGeom prst="rect">
            <a:avLst/>
          </a:prstGeom>
        </p:spPr>
      </p:pic>
      <p:sp>
        <p:nvSpPr>
          <p:cNvPr id="8" name="TextBox 8"/>
          <p:cNvSpPr txBox="1"/>
          <p:nvPr/>
        </p:nvSpPr>
        <p:spPr>
          <a:xfrm>
            <a:off x="759365" y="770055"/>
            <a:ext cx="9144000" cy="1150852"/>
          </a:xfrm>
          <a:prstGeom prst="rect">
            <a:avLst/>
          </a:prstGeom>
        </p:spPr>
        <p:txBody>
          <a:bodyPr lIns="0" tIns="0" rIns="0" bIns="0" rtlCol="0" anchor="t">
            <a:spAutoFit/>
          </a:bodyPr>
          <a:lstStyle/>
          <a:p>
            <a:pPr algn="ctr">
              <a:lnSpc>
                <a:spcPts val="4434"/>
              </a:lnSpc>
            </a:pPr>
            <a:r>
              <a:rPr lang="en-US" sz="4434">
                <a:solidFill>
                  <a:srgbClr val="000000"/>
                </a:solidFill>
                <a:latin typeface="Noot Bold"/>
              </a:rPr>
              <a:t>MARKETING </a:t>
            </a:r>
          </a:p>
          <a:p>
            <a:pPr algn="ctr">
              <a:lnSpc>
                <a:spcPts val="4434"/>
              </a:lnSpc>
              <a:spcBef>
                <a:spcPct val="0"/>
              </a:spcBef>
            </a:pPr>
            <a:r>
              <a:rPr lang="en-US" sz="4434">
                <a:solidFill>
                  <a:srgbClr val="000000"/>
                </a:solidFill>
                <a:latin typeface="Noot Bold"/>
              </a:rPr>
              <a:t>STUNTS 2022</a:t>
            </a:r>
          </a:p>
        </p:txBody>
      </p:sp>
      <p:sp>
        <p:nvSpPr>
          <p:cNvPr id="9" name="TextBox 9"/>
          <p:cNvSpPr txBox="1"/>
          <p:nvPr/>
        </p:nvSpPr>
        <p:spPr>
          <a:xfrm>
            <a:off x="1757947" y="9825286"/>
            <a:ext cx="5974566" cy="223386"/>
          </a:xfrm>
          <a:prstGeom prst="rect">
            <a:avLst/>
          </a:prstGeom>
        </p:spPr>
        <p:txBody>
          <a:bodyPr lIns="0" tIns="0" rIns="0" bIns="0" rtlCol="0" anchor="t">
            <a:spAutoFit/>
          </a:bodyPr>
          <a:lstStyle/>
          <a:p>
            <a:pPr>
              <a:lnSpc>
                <a:spcPts val="1862"/>
              </a:lnSpc>
            </a:pPr>
            <a:r>
              <a:rPr lang="en-US" sz="1330" spc="133">
                <a:solidFill>
                  <a:srgbClr val="232323"/>
                </a:solidFill>
                <a:latin typeface="Noot"/>
              </a:rPr>
              <a:t>www.sportscareerconsulting.com - Marketing Insights from SCC</a:t>
            </a:r>
          </a:p>
        </p:txBody>
      </p:sp>
      <p:sp>
        <p:nvSpPr>
          <p:cNvPr id="10" name="TextBox 10"/>
          <p:cNvSpPr txBox="1"/>
          <p:nvPr/>
        </p:nvSpPr>
        <p:spPr>
          <a:xfrm>
            <a:off x="9903365" y="570030"/>
            <a:ext cx="7094567" cy="1952953"/>
          </a:xfrm>
          <a:prstGeom prst="rect">
            <a:avLst/>
          </a:prstGeom>
        </p:spPr>
        <p:txBody>
          <a:bodyPr lIns="0" tIns="0" rIns="0" bIns="0" rtlCol="0" anchor="t">
            <a:spAutoFit/>
          </a:bodyPr>
          <a:lstStyle/>
          <a:p>
            <a:pPr algn="ctr">
              <a:lnSpc>
                <a:spcPts val="7856"/>
              </a:lnSpc>
            </a:pPr>
            <a:r>
              <a:rPr lang="en-US" sz="5612" spc="561">
                <a:solidFill>
                  <a:srgbClr val="232323"/>
                </a:solidFill>
                <a:latin typeface="Noot Bold"/>
              </a:rPr>
              <a:t>CareerBuilder </a:t>
            </a:r>
          </a:p>
          <a:p>
            <a:pPr algn="ctr">
              <a:lnSpc>
                <a:spcPts val="7856"/>
              </a:lnSpc>
            </a:pPr>
            <a:r>
              <a:rPr lang="en-US" sz="5612" spc="561">
                <a:solidFill>
                  <a:srgbClr val="232323"/>
                </a:solidFill>
                <a:latin typeface="Noot Bold"/>
              </a:rPr>
              <a:t>is Hiring</a:t>
            </a:r>
          </a:p>
        </p:txBody>
      </p:sp>
      <p:sp>
        <p:nvSpPr>
          <p:cNvPr id="11" name="TextBox 11"/>
          <p:cNvSpPr txBox="1"/>
          <p:nvPr/>
        </p:nvSpPr>
        <p:spPr>
          <a:xfrm>
            <a:off x="1028700" y="2785160"/>
            <a:ext cx="6924261" cy="4872872"/>
          </a:xfrm>
          <a:prstGeom prst="rect">
            <a:avLst/>
          </a:prstGeom>
        </p:spPr>
        <p:txBody>
          <a:bodyPr lIns="0" tIns="0" rIns="0" bIns="0" rtlCol="0" anchor="t">
            <a:spAutoFit/>
          </a:bodyPr>
          <a:lstStyle/>
          <a:p>
            <a:pPr>
              <a:lnSpc>
                <a:spcPts val="5534"/>
              </a:lnSpc>
            </a:pPr>
            <a:r>
              <a:rPr lang="en-US" sz="3953" dirty="0">
                <a:solidFill>
                  <a:srgbClr val="000000"/>
                </a:solidFill>
                <a:latin typeface="Kollektif Bold"/>
              </a:rPr>
              <a:t>Job search website CareerBuilder recently posted an advertisement for a Cat Herder position, requiring candidates to manage the day-to-day needs of pet cats.</a:t>
            </a:r>
            <a:endParaRPr lang="en-US" sz="3953" dirty="0">
              <a:solidFill>
                <a:srgbClr val="000000"/>
              </a:solidFill>
              <a:latin typeface="Arimo Bo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0299" b="23450"/>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240507" y="9753036"/>
            <a:ext cx="1243796" cy="396460"/>
          </a:xfrm>
          <a:prstGeom prst="rect">
            <a:avLst/>
          </a:prstGeom>
        </p:spPr>
      </p:pic>
      <p:pic>
        <p:nvPicPr>
          <p:cNvPr id="4" name="Picture 4"/>
          <p:cNvPicPr>
            <a:picLocks noChangeAspect="1"/>
          </p:cNvPicPr>
          <p:nvPr/>
        </p:nvPicPr>
        <p:blipFill>
          <a:blip r:embed="rId4"/>
          <a:srcRect/>
          <a:stretch>
            <a:fillRect/>
          </a:stretch>
        </p:blipFill>
        <p:spPr>
          <a:xfrm>
            <a:off x="16605384" y="456335"/>
            <a:ext cx="1307832" cy="1144731"/>
          </a:xfrm>
          <a:prstGeom prst="rect">
            <a:avLst/>
          </a:prstGeom>
        </p:spPr>
      </p:pic>
      <p:sp>
        <p:nvSpPr>
          <p:cNvPr id="5" name="TextBox 5"/>
          <p:cNvSpPr txBox="1"/>
          <p:nvPr/>
        </p:nvSpPr>
        <p:spPr>
          <a:xfrm>
            <a:off x="4081751" y="7589472"/>
            <a:ext cx="10124497" cy="1459598"/>
          </a:xfrm>
          <a:prstGeom prst="rect">
            <a:avLst/>
          </a:prstGeom>
        </p:spPr>
        <p:txBody>
          <a:bodyPr lIns="0" tIns="0" rIns="0" bIns="0" rtlCol="0" anchor="t">
            <a:spAutoFit/>
          </a:bodyPr>
          <a:lstStyle/>
          <a:p>
            <a:pPr algn="ctr">
              <a:lnSpc>
                <a:spcPts val="10963"/>
              </a:lnSpc>
              <a:spcBef>
                <a:spcPct val="0"/>
              </a:spcBef>
            </a:pPr>
            <a:r>
              <a:rPr lang="en-US" sz="10963">
                <a:solidFill>
                  <a:srgbClr val="000000"/>
                </a:solidFill>
                <a:latin typeface="Noot Bold"/>
              </a:rPr>
              <a:t>APRIL FOOLS!</a:t>
            </a:r>
          </a:p>
        </p:txBody>
      </p:sp>
      <p:sp>
        <p:nvSpPr>
          <p:cNvPr id="6" name="TextBox 6"/>
          <p:cNvSpPr txBox="1"/>
          <p:nvPr/>
        </p:nvSpPr>
        <p:spPr>
          <a:xfrm>
            <a:off x="1757947" y="9825286"/>
            <a:ext cx="5974566" cy="223386"/>
          </a:xfrm>
          <a:prstGeom prst="rect">
            <a:avLst/>
          </a:prstGeom>
        </p:spPr>
        <p:txBody>
          <a:bodyPr lIns="0" tIns="0" rIns="0" bIns="0" rtlCol="0" anchor="t">
            <a:spAutoFit/>
          </a:bodyPr>
          <a:lstStyle/>
          <a:p>
            <a:pPr>
              <a:lnSpc>
                <a:spcPts val="1862"/>
              </a:lnSpc>
            </a:pPr>
            <a:r>
              <a:rPr lang="en-US" sz="1330" spc="133">
                <a:solidFill>
                  <a:srgbClr val="232323"/>
                </a:solidFill>
                <a:latin typeface="Noot"/>
              </a:rPr>
              <a:t>www.sportscareerconsulting.com - Marketing Insights from SCC</a:t>
            </a:r>
          </a:p>
        </p:txBody>
      </p:sp>
      <p:pic>
        <p:nvPicPr>
          <p:cNvPr id="7" name="Picture 7"/>
          <p:cNvPicPr>
            <a:picLocks noChangeAspect="1"/>
          </p:cNvPicPr>
          <p:nvPr/>
        </p:nvPicPr>
        <p:blipFill>
          <a:blip r:embed="rId5"/>
          <a:srcRect/>
          <a:stretch>
            <a:fillRect/>
          </a:stretch>
        </p:blipFill>
        <p:spPr>
          <a:xfrm>
            <a:off x="3878103" y="735308"/>
            <a:ext cx="10531795" cy="5928381"/>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0299" b="23450"/>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2405" y="252947"/>
            <a:ext cx="1918276" cy="2099345"/>
          </a:xfrm>
          <a:prstGeom prst="rect">
            <a:avLst/>
          </a:prstGeom>
        </p:spPr>
      </p:pic>
      <p:pic>
        <p:nvPicPr>
          <p:cNvPr id="4" name="Picture 4"/>
          <p:cNvPicPr>
            <a:picLocks noChangeAspect="1"/>
          </p:cNvPicPr>
          <p:nvPr/>
        </p:nvPicPr>
        <p:blipFill>
          <a:blip r:embed="rId5"/>
          <a:srcRect/>
          <a:stretch>
            <a:fillRect/>
          </a:stretch>
        </p:blipFill>
        <p:spPr>
          <a:xfrm>
            <a:off x="240507" y="9753036"/>
            <a:ext cx="1243796" cy="396460"/>
          </a:xfrm>
          <a:prstGeom prst="rect">
            <a:avLst/>
          </a:prstGeom>
        </p:spPr>
      </p:pic>
      <p:grpSp>
        <p:nvGrpSpPr>
          <p:cNvPr id="5" name="Group 5"/>
          <p:cNvGrpSpPr/>
          <p:nvPr/>
        </p:nvGrpSpPr>
        <p:grpSpPr>
          <a:xfrm>
            <a:off x="9903365" y="252947"/>
            <a:ext cx="7094567" cy="2875098"/>
            <a:chOff x="0" y="0"/>
            <a:chExt cx="2588117" cy="1048844"/>
          </a:xfrm>
        </p:grpSpPr>
        <p:sp>
          <p:nvSpPr>
            <p:cNvPr id="6" name="Freeform 6"/>
            <p:cNvSpPr/>
            <p:nvPr/>
          </p:nvSpPr>
          <p:spPr>
            <a:xfrm>
              <a:off x="0" y="0"/>
              <a:ext cx="2588117" cy="1048843"/>
            </a:xfrm>
            <a:custGeom>
              <a:avLst/>
              <a:gdLst/>
              <a:ahLst/>
              <a:cxnLst/>
              <a:rect l="l" t="t" r="r" b="b"/>
              <a:pathLst>
                <a:path w="2588117" h="1048843">
                  <a:moveTo>
                    <a:pt x="0" y="0"/>
                  </a:moveTo>
                  <a:lnTo>
                    <a:pt x="2588117" y="0"/>
                  </a:lnTo>
                  <a:lnTo>
                    <a:pt x="2588117" y="1048843"/>
                  </a:lnTo>
                  <a:lnTo>
                    <a:pt x="0" y="1048843"/>
                  </a:lnTo>
                  <a:close/>
                </a:path>
              </a:pathLst>
            </a:custGeom>
            <a:solidFill>
              <a:srgbClr val="FF66C4"/>
            </a:solidFill>
          </p:spPr>
          <p:txBody>
            <a:bodyPr/>
            <a:lstStyle/>
            <a:p>
              <a:endParaRPr lang="en-US"/>
            </a:p>
          </p:txBody>
        </p:sp>
      </p:grpSp>
      <p:pic>
        <p:nvPicPr>
          <p:cNvPr id="7" name="Picture 7"/>
          <p:cNvPicPr>
            <a:picLocks noChangeAspect="1"/>
          </p:cNvPicPr>
          <p:nvPr/>
        </p:nvPicPr>
        <p:blipFill>
          <a:blip r:embed="rId6"/>
          <a:srcRect/>
          <a:stretch>
            <a:fillRect/>
          </a:stretch>
        </p:blipFill>
        <p:spPr>
          <a:xfrm>
            <a:off x="9903365" y="3941973"/>
            <a:ext cx="7094567" cy="4729712"/>
          </a:xfrm>
          <a:prstGeom prst="rect">
            <a:avLst/>
          </a:prstGeom>
        </p:spPr>
      </p:pic>
      <p:sp>
        <p:nvSpPr>
          <p:cNvPr id="8" name="TextBox 8"/>
          <p:cNvSpPr txBox="1"/>
          <p:nvPr/>
        </p:nvSpPr>
        <p:spPr>
          <a:xfrm>
            <a:off x="759365" y="770055"/>
            <a:ext cx="9144000" cy="1150852"/>
          </a:xfrm>
          <a:prstGeom prst="rect">
            <a:avLst/>
          </a:prstGeom>
        </p:spPr>
        <p:txBody>
          <a:bodyPr lIns="0" tIns="0" rIns="0" bIns="0" rtlCol="0" anchor="t">
            <a:spAutoFit/>
          </a:bodyPr>
          <a:lstStyle/>
          <a:p>
            <a:pPr algn="ctr">
              <a:lnSpc>
                <a:spcPts val="4434"/>
              </a:lnSpc>
            </a:pPr>
            <a:r>
              <a:rPr lang="en-US" sz="4434">
                <a:solidFill>
                  <a:srgbClr val="000000"/>
                </a:solidFill>
                <a:latin typeface="Noot Bold"/>
              </a:rPr>
              <a:t>MARKETING </a:t>
            </a:r>
          </a:p>
          <a:p>
            <a:pPr algn="ctr">
              <a:lnSpc>
                <a:spcPts val="4434"/>
              </a:lnSpc>
              <a:spcBef>
                <a:spcPct val="0"/>
              </a:spcBef>
            </a:pPr>
            <a:r>
              <a:rPr lang="en-US" sz="4434">
                <a:solidFill>
                  <a:srgbClr val="000000"/>
                </a:solidFill>
                <a:latin typeface="Noot Bold"/>
              </a:rPr>
              <a:t>STUNTS 2022</a:t>
            </a:r>
          </a:p>
        </p:txBody>
      </p:sp>
      <p:sp>
        <p:nvSpPr>
          <p:cNvPr id="9" name="TextBox 9"/>
          <p:cNvSpPr txBox="1"/>
          <p:nvPr/>
        </p:nvSpPr>
        <p:spPr>
          <a:xfrm>
            <a:off x="1757947" y="9825286"/>
            <a:ext cx="5974566" cy="223386"/>
          </a:xfrm>
          <a:prstGeom prst="rect">
            <a:avLst/>
          </a:prstGeom>
        </p:spPr>
        <p:txBody>
          <a:bodyPr lIns="0" tIns="0" rIns="0" bIns="0" rtlCol="0" anchor="t">
            <a:spAutoFit/>
          </a:bodyPr>
          <a:lstStyle/>
          <a:p>
            <a:pPr>
              <a:lnSpc>
                <a:spcPts val="1862"/>
              </a:lnSpc>
            </a:pPr>
            <a:r>
              <a:rPr lang="en-US" sz="1330" spc="133">
                <a:solidFill>
                  <a:srgbClr val="232323"/>
                </a:solidFill>
                <a:latin typeface="Noot"/>
              </a:rPr>
              <a:t>www.sportscareerconsulting.com - Marketing Insights from SCC</a:t>
            </a:r>
          </a:p>
        </p:txBody>
      </p:sp>
      <p:sp>
        <p:nvSpPr>
          <p:cNvPr id="10" name="TextBox 10"/>
          <p:cNvSpPr txBox="1"/>
          <p:nvPr/>
        </p:nvSpPr>
        <p:spPr>
          <a:xfrm>
            <a:off x="9903365" y="138647"/>
            <a:ext cx="7094567" cy="2943553"/>
          </a:xfrm>
          <a:prstGeom prst="rect">
            <a:avLst/>
          </a:prstGeom>
        </p:spPr>
        <p:txBody>
          <a:bodyPr lIns="0" tIns="0" rIns="0" bIns="0" rtlCol="0" anchor="t">
            <a:spAutoFit/>
          </a:bodyPr>
          <a:lstStyle/>
          <a:p>
            <a:pPr algn="ctr">
              <a:lnSpc>
                <a:spcPts val="7856"/>
              </a:lnSpc>
            </a:pPr>
            <a:r>
              <a:rPr lang="en-US" sz="5612" spc="561">
                <a:solidFill>
                  <a:srgbClr val="232323"/>
                </a:solidFill>
                <a:latin typeface="Noot Bold"/>
              </a:rPr>
              <a:t>Honda's New Line of Pet-Friendly Vehicles</a:t>
            </a:r>
          </a:p>
        </p:txBody>
      </p:sp>
      <p:sp>
        <p:nvSpPr>
          <p:cNvPr id="11" name="TextBox 11"/>
          <p:cNvSpPr txBox="1"/>
          <p:nvPr/>
        </p:nvSpPr>
        <p:spPr>
          <a:xfrm>
            <a:off x="1028700" y="2785160"/>
            <a:ext cx="6703813" cy="5557439"/>
          </a:xfrm>
          <a:prstGeom prst="rect">
            <a:avLst/>
          </a:prstGeom>
        </p:spPr>
        <p:txBody>
          <a:bodyPr lIns="0" tIns="0" rIns="0" bIns="0" rtlCol="0" anchor="t">
            <a:spAutoFit/>
          </a:bodyPr>
          <a:lstStyle/>
          <a:p>
            <a:pPr>
              <a:lnSpc>
                <a:spcPts val="5534"/>
              </a:lnSpc>
            </a:pPr>
            <a:r>
              <a:rPr lang="en-US" sz="3953">
                <a:solidFill>
                  <a:srgbClr val="000000"/>
                </a:solidFill>
                <a:latin typeface="Kollektif Bold"/>
              </a:rPr>
              <a:t>Honda's new series of pet friendly vehicles allow for furry friends to ride as co-pilots in the front seat.  The cabin features built in cannisters for dog dishes and sqeaker toys attached to the seats.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0299" b="23450"/>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240507" y="9753036"/>
            <a:ext cx="1243796" cy="396460"/>
          </a:xfrm>
          <a:prstGeom prst="rect">
            <a:avLst/>
          </a:prstGeom>
        </p:spPr>
      </p:pic>
      <p:pic>
        <p:nvPicPr>
          <p:cNvPr id="4" name="Picture 4"/>
          <p:cNvPicPr>
            <a:picLocks noChangeAspect="1"/>
          </p:cNvPicPr>
          <p:nvPr/>
        </p:nvPicPr>
        <p:blipFill>
          <a:blip r:embed="rId4"/>
          <a:srcRect/>
          <a:stretch>
            <a:fillRect/>
          </a:stretch>
        </p:blipFill>
        <p:spPr>
          <a:xfrm>
            <a:off x="16605384" y="456335"/>
            <a:ext cx="1307832" cy="1144731"/>
          </a:xfrm>
          <a:prstGeom prst="rect">
            <a:avLst/>
          </a:prstGeom>
        </p:spPr>
      </p:pic>
      <p:sp>
        <p:nvSpPr>
          <p:cNvPr id="5" name="TextBox 5"/>
          <p:cNvSpPr txBox="1"/>
          <p:nvPr/>
        </p:nvSpPr>
        <p:spPr>
          <a:xfrm>
            <a:off x="4081751" y="7589472"/>
            <a:ext cx="10124497" cy="1459598"/>
          </a:xfrm>
          <a:prstGeom prst="rect">
            <a:avLst/>
          </a:prstGeom>
        </p:spPr>
        <p:txBody>
          <a:bodyPr lIns="0" tIns="0" rIns="0" bIns="0" rtlCol="0" anchor="t">
            <a:spAutoFit/>
          </a:bodyPr>
          <a:lstStyle/>
          <a:p>
            <a:pPr algn="ctr">
              <a:lnSpc>
                <a:spcPts val="10963"/>
              </a:lnSpc>
              <a:spcBef>
                <a:spcPct val="0"/>
              </a:spcBef>
            </a:pPr>
            <a:r>
              <a:rPr lang="en-US" sz="10963">
                <a:solidFill>
                  <a:srgbClr val="000000"/>
                </a:solidFill>
                <a:latin typeface="Noot Bold"/>
              </a:rPr>
              <a:t>APRIL FOOLS!</a:t>
            </a:r>
          </a:p>
        </p:txBody>
      </p:sp>
      <p:sp>
        <p:nvSpPr>
          <p:cNvPr id="6" name="TextBox 6"/>
          <p:cNvSpPr txBox="1"/>
          <p:nvPr/>
        </p:nvSpPr>
        <p:spPr>
          <a:xfrm>
            <a:off x="1757947" y="9825286"/>
            <a:ext cx="5974566" cy="223386"/>
          </a:xfrm>
          <a:prstGeom prst="rect">
            <a:avLst/>
          </a:prstGeom>
        </p:spPr>
        <p:txBody>
          <a:bodyPr lIns="0" tIns="0" rIns="0" bIns="0" rtlCol="0" anchor="t">
            <a:spAutoFit/>
          </a:bodyPr>
          <a:lstStyle/>
          <a:p>
            <a:pPr>
              <a:lnSpc>
                <a:spcPts val="1862"/>
              </a:lnSpc>
            </a:pPr>
            <a:r>
              <a:rPr lang="en-US" sz="1330" spc="133">
                <a:solidFill>
                  <a:srgbClr val="232323"/>
                </a:solidFill>
                <a:latin typeface="Noot"/>
              </a:rPr>
              <a:t>www.sportscareerconsulting.com - Marketing Insights from SCC</a:t>
            </a:r>
          </a:p>
        </p:txBody>
      </p:sp>
      <p:pic>
        <p:nvPicPr>
          <p:cNvPr id="7" name="Picture 7"/>
          <p:cNvPicPr>
            <a:picLocks noChangeAspect="1"/>
          </p:cNvPicPr>
          <p:nvPr/>
        </p:nvPicPr>
        <p:blipFill>
          <a:blip r:embed="rId5"/>
          <a:srcRect/>
          <a:stretch>
            <a:fillRect/>
          </a:stretch>
        </p:blipFill>
        <p:spPr>
          <a:xfrm>
            <a:off x="4413491" y="698910"/>
            <a:ext cx="9461019" cy="6307346"/>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0299" b="23450"/>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2405" y="252947"/>
            <a:ext cx="1918276" cy="2099345"/>
          </a:xfrm>
          <a:prstGeom prst="rect">
            <a:avLst/>
          </a:prstGeom>
        </p:spPr>
      </p:pic>
      <p:pic>
        <p:nvPicPr>
          <p:cNvPr id="4" name="Picture 4"/>
          <p:cNvPicPr>
            <a:picLocks noChangeAspect="1"/>
          </p:cNvPicPr>
          <p:nvPr/>
        </p:nvPicPr>
        <p:blipFill>
          <a:blip r:embed="rId5"/>
          <a:srcRect/>
          <a:stretch>
            <a:fillRect/>
          </a:stretch>
        </p:blipFill>
        <p:spPr>
          <a:xfrm>
            <a:off x="240507" y="9753036"/>
            <a:ext cx="1243796" cy="396460"/>
          </a:xfrm>
          <a:prstGeom prst="rect">
            <a:avLst/>
          </a:prstGeom>
        </p:spPr>
      </p:pic>
      <p:grpSp>
        <p:nvGrpSpPr>
          <p:cNvPr id="5" name="Group 5"/>
          <p:cNvGrpSpPr/>
          <p:nvPr/>
        </p:nvGrpSpPr>
        <p:grpSpPr>
          <a:xfrm>
            <a:off x="9903365" y="252947"/>
            <a:ext cx="7094567" cy="2875098"/>
            <a:chOff x="0" y="0"/>
            <a:chExt cx="2588117" cy="1048844"/>
          </a:xfrm>
        </p:grpSpPr>
        <p:sp>
          <p:nvSpPr>
            <p:cNvPr id="6" name="Freeform 6"/>
            <p:cNvSpPr/>
            <p:nvPr/>
          </p:nvSpPr>
          <p:spPr>
            <a:xfrm>
              <a:off x="0" y="0"/>
              <a:ext cx="2588117" cy="1048843"/>
            </a:xfrm>
            <a:custGeom>
              <a:avLst/>
              <a:gdLst/>
              <a:ahLst/>
              <a:cxnLst/>
              <a:rect l="l" t="t" r="r" b="b"/>
              <a:pathLst>
                <a:path w="2588117" h="1048843">
                  <a:moveTo>
                    <a:pt x="0" y="0"/>
                  </a:moveTo>
                  <a:lnTo>
                    <a:pt x="2588117" y="0"/>
                  </a:lnTo>
                  <a:lnTo>
                    <a:pt x="2588117" y="1048843"/>
                  </a:lnTo>
                  <a:lnTo>
                    <a:pt x="0" y="1048843"/>
                  </a:lnTo>
                  <a:close/>
                </a:path>
              </a:pathLst>
            </a:custGeom>
            <a:solidFill>
              <a:srgbClr val="FF66C4"/>
            </a:solidFill>
          </p:spPr>
          <p:txBody>
            <a:bodyPr/>
            <a:lstStyle/>
            <a:p>
              <a:endParaRPr lang="en-US"/>
            </a:p>
          </p:txBody>
        </p:sp>
      </p:grpSp>
      <p:pic>
        <p:nvPicPr>
          <p:cNvPr id="7" name="Picture 7"/>
          <p:cNvPicPr>
            <a:picLocks noChangeAspect="1"/>
          </p:cNvPicPr>
          <p:nvPr/>
        </p:nvPicPr>
        <p:blipFill>
          <a:blip r:embed="rId6"/>
          <a:srcRect/>
          <a:stretch>
            <a:fillRect/>
          </a:stretch>
        </p:blipFill>
        <p:spPr>
          <a:xfrm>
            <a:off x="9144000" y="3301175"/>
            <a:ext cx="8419478" cy="6706633"/>
          </a:xfrm>
          <a:prstGeom prst="rect">
            <a:avLst/>
          </a:prstGeom>
        </p:spPr>
      </p:pic>
      <p:sp>
        <p:nvSpPr>
          <p:cNvPr id="8" name="TextBox 8"/>
          <p:cNvSpPr txBox="1"/>
          <p:nvPr/>
        </p:nvSpPr>
        <p:spPr>
          <a:xfrm>
            <a:off x="759365" y="770055"/>
            <a:ext cx="9144000" cy="1150852"/>
          </a:xfrm>
          <a:prstGeom prst="rect">
            <a:avLst/>
          </a:prstGeom>
        </p:spPr>
        <p:txBody>
          <a:bodyPr lIns="0" tIns="0" rIns="0" bIns="0" rtlCol="0" anchor="t">
            <a:spAutoFit/>
          </a:bodyPr>
          <a:lstStyle/>
          <a:p>
            <a:pPr algn="ctr">
              <a:lnSpc>
                <a:spcPts val="4434"/>
              </a:lnSpc>
            </a:pPr>
            <a:r>
              <a:rPr lang="en-US" sz="4434">
                <a:solidFill>
                  <a:srgbClr val="000000"/>
                </a:solidFill>
                <a:latin typeface="Noot Bold"/>
              </a:rPr>
              <a:t>MARKETING </a:t>
            </a:r>
          </a:p>
          <a:p>
            <a:pPr algn="ctr">
              <a:lnSpc>
                <a:spcPts val="4434"/>
              </a:lnSpc>
              <a:spcBef>
                <a:spcPct val="0"/>
              </a:spcBef>
            </a:pPr>
            <a:r>
              <a:rPr lang="en-US" sz="4434">
                <a:solidFill>
                  <a:srgbClr val="000000"/>
                </a:solidFill>
                <a:latin typeface="Noot Bold"/>
              </a:rPr>
              <a:t>STUNTS 2022</a:t>
            </a:r>
          </a:p>
        </p:txBody>
      </p:sp>
      <p:sp>
        <p:nvSpPr>
          <p:cNvPr id="9" name="TextBox 9"/>
          <p:cNvSpPr txBox="1"/>
          <p:nvPr/>
        </p:nvSpPr>
        <p:spPr>
          <a:xfrm>
            <a:off x="1757947" y="9825286"/>
            <a:ext cx="5974566" cy="223386"/>
          </a:xfrm>
          <a:prstGeom prst="rect">
            <a:avLst/>
          </a:prstGeom>
        </p:spPr>
        <p:txBody>
          <a:bodyPr lIns="0" tIns="0" rIns="0" bIns="0" rtlCol="0" anchor="t">
            <a:spAutoFit/>
          </a:bodyPr>
          <a:lstStyle/>
          <a:p>
            <a:pPr>
              <a:lnSpc>
                <a:spcPts val="1862"/>
              </a:lnSpc>
            </a:pPr>
            <a:r>
              <a:rPr lang="en-US" sz="1330" spc="133">
                <a:solidFill>
                  <a:srgbClr val="232323"/>
                </a:solidFill>
                <a:latin typeface="Noot"/>
              </a:rPr>
              <a:t>www.sportscareerconsulting.com - Marketing Insights from SCC</a:t>
            </a:r>
          </a:p>
        </p:txBody>
      </p:sp>
      <p:sp>
        <p:nvSpPr>
          <p:cNvPr id="10" name="TextBox 10"/>
          <p:cNvSpPr txBox="1"/>
          <p:nvPr/>
        </p:nvSpPr>
        <p:spPr>
          <a:xfrm>
            <a:off x="9903365" y="138647"/>
            <a:ext cx="7094567" cy="2943553"/>
          </a:xfrm>
          <a:prstGeom prst="rect">
            <a:avLst/>
          </a:prstGeom>
        </p:spPr>
        <p:txBody>
          <a:bodyPr lIns="0" tIns="0" rIns="0" bIns="0" rtlCol="0" anchor="t">
            <a:spAutoFit/>
          </a:bodyPr>
          <a:lstStyle/>
          <a:p>
            <a:pPr algn="ctr">
              <a:lnSpc>
                <a:spcPts val="7856"/>
              </a:lnSpc>
            </a:pPr>
            <a:r>
              <a:rPr lang="en-US" sz="5612" spc="561">
                <a:solidFill>
                  <a:srgbClr val="232323"/>
                </a:solidFill>
                <a:latin typeface="Noot Bold"/>
              </a:rPr>
              <a:t>JNCO &amp; GOLDFISH BLUE JEANS</a:t>
            </a:r>
          </a:p>
        </p:txBody>
      </p:sp>
      <p:sp>
        <p:nvSpPr>
          <p:cNvPr id="11" name="TextBox 11"/>
          <p:cNvSpPr txBox="1"/>
          <p:nvPr/>
        </p:nvSpPr>
        <p:spPr>
          <a:xfrm>
            <a:off x="1028700" y="2785160"/>
            <a:ext cx="6703813" cy="4872872"/>
          </a:xfrm>
          <a:prstGeom prst="rect">
            <a:avLst/>
          </a:prstGeom>
        </p:spPr>
        <p:txBody>
          <a:bodyPr lIns="0" tIns="0" rIns="0" bIns="0" rtlCol="0" anchor="t">
            <a:spAutoFit/>
          </a:bodyPr>
          <a:lstStyle/>
          <a:p>
            <a:pPr>
              <a:lnSpc>
                <a:spcPts val="5534"/>
              </a:lnSpc>
            </a:pPr>
            <a:r>
              <a:rPr lang="en-US" sz="3953" dirty="0">
                <a:solidFill>
                  <a:srgbClr val="000000"/>
                </a:solidFill>
                <a:latin typeface="Kollektif Bold"/>
              </a:rPr>
              <a:t>To promote Pepperidge Farms' new Jalapeño Popper flavored Goldfish, the  brand partnered with JNCO to sell limited-edition Goldfish JNCO pants.  The cost?  $200.</a:t>
            </a:r>
            <a:endParaRPr lang="en-US" sz="3953" dirty="0">
              <a:solidFill>
                <a:srgbClr val="000000"/>
              </a:solidFill>
              <a:latin typeface="Arimo Bo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0299" b="23450"/>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240507" y="9753036"/>
            <a:ext cx="1243796" cy="396460"/>
          </a:xfrm>
          <a:prstGeom prst="rect">
            <a:avLst/>
          </a:prstGeom>
        </p:spPr>
      </p:pic>
      <p:pic>
        <p:nvPicPr>
          <p:cNvPr id="4" name="Picture 4"/>
          <p:cNvPicPr>
            <a:picLocks noChangeAspect="1"/>
          </p:cNvPicPr>
          <p:nvPr/>
        </p:nvPicPr>
        <p:blipFill>
          <a:blip r:embed="rId4"/>
          <a:srcRect/>
          <a:stretch>
            <a:fillRect/>
          </a:stretch>
        </p:blipFill>
        <p:spPr>
          <a:xfrm>
            <a:off x="16605384" y="456335"/>
            <a:ext cx="1307832" cy="1144731"/>
          </a:xfrm>
          <a:prstGeom prst="rect">
            <a:avLst/>
          </a:prstGeom>
        </p:spPr>
      </p:pic>
      <p:sp>
        <p:nvSpPr>
          <p:cNvPr id="5" name="TextBox 5"/>
          <p:cNvSpPr txBox="1"/>
          <p:nvPr/>
        </p:nvSpPr>
        <p:spPr>
          <a:xfrm>
            <a:off x="4081751" y="7589472"/>
            <a:ext cx="10647572" cy="1459598"/>
          </a:xfrm>
          <a:prstGeom prst="rect">
            <a:avLst/>
          </a:prstGeom>
        </p:spPr>
        <p:txBody>
          <a:bodyPr lIns="0" tIns="0" rIns="0" bIns="0" rtlCol="0" anchor="t">
            <a:spAutoFit/>
          </a:bodyPr>
          <a:lstStyle/>
          <a:p>
            <a:pPr algn="ctr">
              <a:lnSpc>
                <a:spcPts val="10963"/>
              </a:lnSpc>
              <a:spcBef>
                <a:spcPct val="0"/>
              </a:spcBef>
            </a:pPr>
            <a:r>
              <a:rPr lang="en-US" sz="10963">
                <a:solidFill>
                  <a:srgbClr val="000000"/>
                </a:solidFill>
                <a:latin typeface="Noot Bold"/>
              </a:rPr>
              <a:t>REAL PRODUCT!</a:t>
            </a:r>
          </a:p>
        </p:txBody>
      </p:sp>
      <p:sp>
        <p:nvSpPr>
          <p:cNvPr id="6" name="TextBox 6"/>
          <p:cNvSpPr txBox="1"/>
          <p:nvPr/>
        </p:nvSpPr>
        <p:spPr>
          <a:xfrm>
            <a:off x="1757947" y="9825286"/>
            <a:ext cx="5974566" cy="223386"/>
          </a:xfrm>
          <a:prstGeom prst="rect">
            <a:avLst/>
          </a:prstGeom>
        </p:spPr>
        <p:txBody>
          <a:bodyPr lIns="0" tIns="0" rIns="0" bIns="0" rtlCol="0" anchor="t">
            <a:spAutoFit/>
          </a:bodyPr>
          <a:lstStyle/>
          <a:p>
            <a:pPr>
              <a:lnSpc>
                <a:spcPts val="1862"/>
              </a:lnSpc>
            </a:pPr>
            <a:r>
              <a:rPr lang="en-US" sz="1330" spc="133">
                <a:solidFill>
                  <a:srgbClr val="232323"/>
                </a:solidFill>
                <a:latin typeface="Noot"/>
              </a:rPr>
              <a:t>www.sportscareerconsulting.com - Marketing Insights from SCC</a:t>
            </a:r>
          </a:p>
        </p:txBody>
      </p:sp>
      <p:pic>
        <p:nvPicPr>
          <p:cNvPr id="7" name="Picture 7"/>
          <p:cNvPicPr>
            <a:picLocks noChangeAspect="1"/>
          </p:cNvPicPr>
          <p:nvPr/>
        </p:nvPicPr>
        <p:blipFill>
          <a:blip r:embed="rId5"/>
          <a:srcRect/>
          <a:stretch>
            <a:fillRect/>
          </a:stretch>
        </p:blipFill>
        <p:spPr>
          <a:xfrm>
            <a:off x="4934261" y="456335"/>
            <a:ext cx="8419478" cy="6706633"/>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0299" b="23450"/>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2405" y="252947"/>
            <a:ext cx="1918276" cy="2099345"/>
          </a:xfrm>
          <a:prstGeom prst="rect">
            <a:avLst/>
          </a:prstGeom>
        </p:spPr>
      </p:pic>
      <p:pic>
        <p:nvPicPr>
          <p:cNvPr id="4" name="Picture 4"/>
          <p:cNvPicPr>
            <a:picLocks noChangeAspect="1"/>
          </p:cNvPicPr>
          <p:nvPr/>
        </p:nvPicPr>
        <p:blipFill>
          <a:blip r:embed="rId5"/>
          <a:srcRect/>
          <a:stretch>
            <a:fillRect/>
          </a:stretch>
        </p:blipFill>
        <p:spPr>
          <a:xfrm>
            <a:off x="240507" y="9753036"/>
            <a:ext cx="1243796" cy="396460"/>
          </a:xfrm>
          <a:prstGeom prst="rect">
            <a:avLst/>
          </a:prstGeom>
        </p:spPr>
      </p:pic>
      <p:grpSp>
        <p:nvGrpSpPr>
          <p:cNvPr id="5" name="Group 5"/>
          <p:cNvGrpSpPr/>
          <p:nvPr/>
        </p:nvGrpSpPr>
        <p:grpSpPr>
          <a:xfrm>
            <a:off x="9903365" y="252947"/>
            <a:ext cx="7094567" cy="2875098"/>
            <a:chOff x="0" y="0"/>
            <a:chExt cx="2588117" cy="1048844"/>
          </a:xfrm>
        </p:grpSpPr>
        <p:sp>
          <p:nvSpPr>
            <p:cNvPr id="6" name="Freeform 6"/>
            <p:cNvSpPr/>
            <p:nvPr/>
          </p:nvSpPr>
          <p:spPr>
            <a:xfrm>
              <a:off x="0" y="0"/>
              <a:ext cx="2588117" cy="1048843"/>
            </a:xfrm>
            <a:custGeom>
              <a:avLst/>
              <a:gdLst/>
              <a:ahLst/>
              <a:cxnLst/>
              <a:rect l="l" t="t" r="r" b="b"/>
              <a:pathLst>
                <a:path w="2588117" h="1048843">
                  <a:moveTo>
                    <a:pt x="0" y="0"/>
                  </a:moveTo>
                  <a:lnTo>
                    <a:pt x="2588117" y="0"/>
                  </a:lnTo>
                  <a:lnTo>
                    <a:pt x="2588117" y="1048843"/>
                  </a:lnTo>
                  <a:lnTo>
                    <a:pt x="0" y="1048843"/>
                  </a:lnTo>
                  <a:close/>
                </a:path>
              </a:pathLst>
            </a:custGeom>
            <a:solidFill>
              <a:srgbClr val="FF66C4"/>
            </a:solidFill>
          </p:spPr>
          <p:txBody>
            <a:bodyPr/>
            <a:lstStyle/>
            <a:p>
              <a:endParaRPr lang="en-US"/>
            </a:p>
          </p:txBody>
        </p:sp>
      </p:grpSp>
      <p:pic>
        <p:nvPicPr>
          <p:cNvPr id="7" name="Picture 7"/>
          <p:cNvPicPr>
            <a:picLocks noChangeAspect="1"/>
          </p:cNvPicPr>
          <p:nvPr/>
        </p:nvPicPr>
        <p:blipFill>
          <a:blip r:embed="rId6"/>
          <a:srcRect/>
          <a:stretch>
            <a:fillRect/>
          </a:stretch>
        </p:blipFill>
        <p:spPr>
          <a:xfrm>
            <a:off x="9903365" y="3398159"/>
            <a:ext cx="7094567" cy="4728529"/>
          </a:xfrm>
          <a:prstGeom prst="rect">
            <a:avLst/>
          </a:prstGeom>
        </p:spPr>
      </p:pic>
      <p:sp>
        <p:nvSpPr>
          <p:cNvPr id="8" name="TextBox 8"/>
          <p:cNvSpPr txBox="1"/>
          <p:nvPr/>
        </p:nvSpPr>
        <p:spPr>
          <a:xfrm>
            <a:off x="759365" y="770055"/>
            <a:ext cx="9144000" cy="1150852"/>
          </a:xfrm>
          <a:prstGeom prst="rect">
            <a:avLst/>
          </a:prstGeom>
        </p:spPr>
        <p:txBody>
          <a:bodyPr lIns="0" tIns="0" rIns="0" bIns="0" rtlCol="0" anchor="t">
            <a:spAutoFit/>
          </a:bodyPr>
          <a:lstStyle/>
          <a:p>
            <a:pPr algn="ctr">
              <a:lnSpc>
                <a:spcPts val="4434"/>
              </a:lnSpc>
            </a:pPr>
            <a:r>
              <a:rPr lang="en-US" sz="4434">
                <a:solidFill>
                  <a:srgbClr val="000000"/>
                </a:solidFill>
                <a:latin typeface="Noot Bold"/>
              </a:rPr>
              <a:t>MARKETING </a:t>
            </a:r>
          </a:p>
          <a:p>
            <a:pPr algn="ctr">
              <a:lnSpc>
                <a:spcPts val="4434"/>
              </a:lnSpc>
              <a:spcBef>
                <a:spcPct val="0"/>
              </a:spcBef>
            </a:pPr>
            <a:r>
              <a:rPr lang="en-US" sz="4434">
                <a:solidFill>
                  <a:srgbClr val="000000"/>
                </a:solidFill>
                <a:latin typeface="Noot Bold"/>
              </a:rPr>
              <a:t>STUNTS 2022</a:t>
            </a:r>
          </a:p>
        </p:txBody>
      </p:sp>
      <p:sp>
        <p:nvSpPr>
          <p:cNvPr id="9" name="TextBox 9"/>
          <p:cNvSpPr txBox="1"/>
          <p:nvPr/>
        </p:nvSpPr>
        <p:spPr>
          <a:xfrm>
            <a:off x="1757947" y="9825286"/>
            <a:ext cx="5974566" cy="223386"/>
          </a:xfrm>
          <a:prstGeom prst="rect">
            <a:avLst/>
          </a:prstGeom>
        </p:spPr>
        <p:txBody>
          <a:bodyPr lIns="0" tIns="0" rIns="0" bIns="0" rtlCol="0" anchor="t">
            <a:spAutoFit/>
          </a:bodyPr>
          <a:lstStyle/>
          <a:p>
            <a:pPr>
              <a:lnSpc>
                <a:spcPts val="1862"/>
              </a:lnSpc>
            </a:pPr>
            <a:r>
              <a:rPr lang="en-US" sz="1330" spc="133">
                <a:solidFill>
                  <a:srgbClr val="232323"/>
                </a:solidFill>
                <a:latin typeface="Noot"/>
              </a:rPr>
              <a:t>www.sportscareerconsulting.com - Marketing Insights from SCC</a:t>
            </a:r>
          </a:p>
        </p:txBody>
      </p:sp>
      <p:sp>
        <p:nvSpPr>
          <p:cNvPr id="10" name="TextBox 10"/>
          <p:cNvSpPr txBox="1"/>
          <p:nvPr/>
        </p:nvSpPr>
        <p:spPr>
          <a:xfrm>
            <a:off x="9903365" y="570030"/>
            <a:ext cx="7094567" cy="1952953"/>
          </a:xfrm>
          <a:prstGeom prst="rect">
            <a:avLst/>
          </a:prstGeom>
        </p:spPr>
        <p:txBody>
          <a:bodyPr lIns="0" tIns="0" rIns="0" bIns="0" rtlCol="0" anchor="t">
            <a:spAutoFit/>
          </a:bodyPr>
          <a:lstStyle/>
          <a:p>
            <a:pPr algn="ctr">
              <a:lnSpc>
                <a:spcPts val="7856"/>
              </a:lnSpc>
            </a:pPr>
            <a:r>
              <a:rPr lang="en-US" sz="5612" spc="561">
                <a:solidFill>
                  <a:srgbClr val="232323"/>
                </a:solidFill>
                <a:latin typeface="Noot Bold"/>
              </a:rPr>
              <a:t>Hidden Valley Ranch Crocs</a:t>
            </a:r>
          </a:p>
        </p:txBody>
      </p:sp>
      <p:sp>
        <p:nvSpPr>
          <p:cNvPr id="11" name="TextBox 11"/>
          <p:cNvSpPr txBox="1"/>
          <p:nvPr/>
        </p:nvSpPr>
        <p:spPr>
          <a:xfrm>
            <a:off x="1028700" y="2785160"/>
            <a:ext cx="6703813" cy="4862114"/>
          </a:xfrm>
          <a:prstGeom prst="rect">
            <a:avLst/>
          </a:prstGeom>
        </p:spPr>
        <p:txBody>
          <a:bodyPr lIns="0" tIns="0" rIns="0" bIns="0" rtlCol="0" anchor="t">
            <a:spAutoFit/>
          </a:bodyPr>
          <a:lstStyle/>
          <a:p>
            <a:pPr>
              <a:lnSpc>
                <a:spcPts val="5534"/>
              </a:lnSpc>
            </a:pPr>
            <a:r>
              <a:rPr lang="en-US" sz="3953">
                <a:solidFill>
                  <a:srgbClr val="000000"/>
                </a:solidFill>
                <a:latin typeface="Kollektif Bold"/>
              </a:rPr>
              <a:t>Hidden Valley Ranch launched a salad dressing themed collaboration with streetwear brand Crocs.</a:t>
            </a:r>
          </a:p>
          <a:p>
            <a:pPr>
              <a:lnSpc>
                <a:spcPts val="5534"/>
              </a:lnSpc>
            </a:pPr>
            <a:endParaRPr lang="en-US" sz="3953">
              <a:solidFill>
                <a:srgbClr val="000000"/>
              </a:solidFill>
              <a:latin typeface="Kollektif Bold"/>
            </a:endParaRPr>
          </a:p>
          <a:p>
            <a:pPr>
              <a:lnSpc>
                <a:spcPts val="5534"/>
              </a:lnSpc>
            </a:pPr>
            <a:r>
              <a:rPr lang="en-US" sz="3953">
                <a:solidFill>
                  <a:srgbClr val="000000"/>
                </a:solidFill>
                <a:latin typeface="Kollektif Bold"/>
              </a:rPr>
              <a:t>The classic clogs cost $69.99.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0299" b="23450"/>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2405" y="252947"/>
            <a:ext cx="1918276" cy="2099345"/>
          </a:xfrm>
          <a:prstGeom prst="rect">
            <a:avLst/>
          </a:prstGeom>
        </p:spPr>
      </p:pic>
      <p:pic>
        <p:nvPicPr>
          <p:cNvPr id="4" name="Picture 4"/>
          <p:cNvPicPr>
            <a:picLocks noChangeAspect="1"/>
          </p:cNvPicPr>
          <p:nvPr/>
        </p:nvPicPr>
        <p:blipFill>
          <a:blip r:embed="rId5"/>
          <a:srcRect/>
          <a:stretch>
            <a:fillRect/>
          </a:stretch>
        </p:blipFill>
        <p:spPr>
          <a:xfrm>
            <a:off x="240507" y="9753036"/>
            <a:ext cx="1243796" cy="396460"/>
          </a:xfrm>
          <a:prstGeom prst="rect">
            <a:avLst/>
          </a:prstGeom>
        </p:spPr>
      </p:pic>
      <p:pic>
        <p:nvPicPr>
          <p:cNvPr id="5" name="Picture 5"/>
          <p:cNvPicPr>
            <a:picLocks noChangeAspect="1"/>
          </p:cNvPicPr>
          <p:nvPr/>
        </p:nvPicPr>
        <p:blipFill>
          <a:blip r:embed="rId6"/>
          <a:srcRect l="30073" r="30955"/>
          <a:stretch>
            <a:fillRect/>
          </a:stretch>
        </p:blipFill>
        <p:spPr>
          <a:xfrm>
            <a:off x="10884016" y="3229126"/>
            <a:ext cx="5133265" cy="6920370"/>
          </a:xfrm>
          <a:prstGeom prst="rect">
            <a:avLst/>
          </a:prstGeom>
        </p:spPr>
      </p:pic>
      <p:grpSp>
        <p:nvGrpSpPr>
          <p:cNvPr id="6" name="Group 6"/>
          <p:cNvGrpSpPr/>
          <p:nvPr/>
        </p:nvGrpSpPr>
        <p:grpSpPr>
          <a:xfrm>
            <a:off x="9903365" y="252947"/>
            <a:ext cx="7094567" cy="2875098"/>
            <a:chOff x="0" y="0"/>
            <a:chExt cx="2588117" cy="1048844"/>
          </a:xfrm>
        </p:grpSpPr>
        <p:sp>
          <p:nvSpPr>
            <p:cNvPr id="7" name="Freeform 7"/>
            <p:cNvSpPr/>
            <p:nvPr/>
          </p:nvSpPr>
          <p:spPr>
            <a:xfrm>
              <a:off x="0" y="0"/>
              <a:ext cx="2588117" cy="1048843"/>
            </a:xfrm>
            <a:custGeom>
              <a:avLst/>
              <a:gdLst/>
              <a:ahLst/>
              <a:cxnLst/>
              <a:rect l="l" t="t" r="r" b="b"/>
              <a:pathLst>
                <a:path w="2588117" h="1048843">
                  <a:moveTo>
                    <a:pt x="0" y="0"/>
                  </a:moveTo>
                  <a:lnTo>
                    <a:pt x="2588117" y="0"/>
                  </a:lnTo>
                  <a:lnTo>
                    <a:pt x="2588117" y="1048843"/>
                  </a:lnTo>
                  <a:lnTo>
                    <a:pt x="0" y="1048843"/>
                  </a:lnTo>
                  <a:close/>
                </a:path>
              </a:pathLst>
            </a:custGeom>
            <a:solidFill>
              <a:srgbClr val="FF66C4"/>
            </a:solidFill>
          </p:spPr>
          <p:txBody>
            <a:bodyPr/>
            <a:lstStyle/>
            <a:p>
              <a:endParaRPr lang="en-US"/>
            </a:p>
          </p:txBody>
        </p:sp>
      </p:grpSp>
      <p:sp>
        <p:nvSpPr>
          <p:cNvPr id="8" name="TextBox 8"/>
          <p:cNvSpPr txBox="1"/>
          <p:nvPr/>
        </p:nvSpPr>
        <p:spPr>
          <a:xfrm>
            <a:off x="759365" y="770055"/>
            <a:ext cx="9144000" cy="1150852"/>
          </a:xfrm>
          <a:prstGeom prst="rect">
            <a:avLst/>
          </a:prstGeom>
        </p:spPr>
        <p:txBody>
          <a:bodyPr lIns="0" tIns="0" rIns="0" bIns="0" rtlCol="0" anchor="t">
            <a:spAutoFit/>
          </a:bodyPr>
          <a:lstStyle/>
          <a:p>
            <a:pPr algn="ctr">
              <a:lnSpc>
                <a:spcPts val="4434"/>
              </a:lnSpc>
            </a:pPr>
            <a:r>
              <a:rPr lang="en-US" sz="4434">
                <a:solidFill>
                  <a:srgbClr val="000000"/>
                </a:solidFill>
                <a:latin typeface="Noot Bold"/>
              </a:rPr>
              <a:t>MARKETING </a:t>
            </a:r>
          </a:p>
          <a:p>
            <a:pPr algn="ctr">
              <a:lnSpc>
                <a:spcPts val="4434"/>
              </a:lnSpc>
              <a:spcBef>
                <a:spcPct val="0"/>
              </a:spcBef>
            </a:pPr>
            <a:r>
              <a:rPr lang="en-US" sz="4434">
                <a:solidFill>
                  <a:srgbClr val="000000"/>
                </a:solidFill>
                <a:latin typeface="Noot Bold"/>
              </a:rPr>
              <a:t>STUNTS 2022</a:t>
            </a:r>
          </a:p>
        </p:txBody>
      </p:sp>
      <p:sp>
        <p:nvSpPr>
          <p:cNvPr id="9" name="TextBox 9"/>
          <p:cNvSpPr txBox="1"/>
          <p:nvPr/>
        </p:nvSpPr>
        <p:spPr>
          <a:xfrm>
            <a:off x="1757947" y="9825286"/>
            <a:ext cx="5974566" cy="223386"/>
          </a:xfrm>
          <a:prstGeom prst="rect">
            <a:avLst/>
          </a:prstGeom>
        </p:spPr>
        <p:txBody>
          <a:bodyPr lIns="0" tIns="0" rIns="0" bIns="0" rtlCol="0" anchor="t">
            <a:spAutoFit/>
          </a:bodyPr>
          <a:lstStyle/>
          <a:p>
            <a:pPr>
              <a:lnSpc>
                <a:spcPts val="1862"/>
              </a:lnSpc>
            </a:pPr>
            <a:r>
              <a:rPr lang="en-US" sz="1330" spc="133">
                <a:solidFill>
                  <a:srgbClr val="232323"/>
                </a:solidFill>
                <a:latin typeface="Noot"/>
              </a:rPr>
              <a:t>www.sportscareerconsulting.com - Marketing Insights from SCC</a:t>
            </a:r>
          </a:p>
        </p:txBody>
      </p:sp>
      <p:sp>
        <p:nvSpPr>
          <p:cNvPr id="10" name="TextBox 10"/>
          <p:cNvSpPr txBox="1"/>
          <p:nvPr/>
        </p:nvSpPr>
        <p:spPr>
          <a:xfrm>
            <a:off x="9056321" y="138647"/>
            <a:ext cx="8788655" cy="3934153"/>
          </a:xfrm>
          <a:prstGeom prst="rect">
            <a:avLst/>
          </a:prstGeom>
        </p:spPr>
        <p:txBody>
          <a:bodyPr lIns="0" tIns="0" rIns="0" bIns="0" rtlCol="0" anchor="t">
            <a:spAutoFit/>
          </a:bodyPr>
          <a:lstStyle/>
          <a:p>
            <a:pPr algn="ctr">
              <a:lnSpc>
                <a:spcPts val="7856"/>
              </a:lnSpc>
            </a:pPr>
            <a:r>
              <a:rPr lang="en-US" sz="5612" spc="561">
                <a:solidFill>
                  <a:srgbClr val="232323"/>
                </a:solidFill>
                <a:latin typeface="Noot Bold"/>
              </a:rPr>
              <a:t>Hellmann’s Mayo Teams up with Butterfinger</a:t>
            </a:r>
          </a:p>
          <a:p>
            <a:pPr algn="ctr">
              <a:lnSpc>
                <a:spcPts val="7856"/>
              </a:lnSpc>
            </a:pPr>
            <a:endParaRPr lang="en-US" sz="5612" spc="561">
              <a:solidFill>
                <a:srgbClr val="232323"/>
              </a:solidFill>
              <a:latin typeface="Noot Bold"/>
            </a:endParaRPr>
          </a:p>
        </p:txBody>
      </p:sp>
      <p:sp>
        <p:nvSpPr>
          <p:cNvPr id="11" name="TextBox 11"/>
          <p:cNvSpPr txBox="1"/>
          <p:nvPr/>
        </p:nvSpPr>
        <p:spPr>
          <a:xfrm>
            <a:off x="1028700" y="2785160"/>
            <a:ext cx="7551951" cy="6268383"/>
          </a:xfrm>
          <a:prstGeom prst="rect">
            <a:avLst/>
          </a:prstGeom>
        </p:spPr>
        <p:txBody>
          <a:bodyPr lIns="0" tIns="0" rIns="0" bIns="0" rtlCol="0" anchor="t">
            <a:spAutoFit/>
          </a:bodyPr>
          <a:lstStyle/>
          <a:p>
            <a:pPr>
              <a:lnSpc>
                <a:spcPts val="5534"/>
              </a:lnSpc>
            </a:pPr>
            <a:r>
              <a:rPr lang="en-US" sz="3953" dirty="0">
                <a:solidFill>
                  <a:srgbClr val="000000"/>
                </a:solidFill>
                <a:latin typeface="Kollektif Bold"/>
              </a:rPr>
              <a:t>Hellman's Mayo, in collaboration with Butterfinger, created a "more </a:t>
            </a:r>
            <a:r>
              <a:rPr lang="en-US" sz="3953" dirty="0" err="1">
                <a:solidFill>
                  <a:srgbClr val="000000"/>
                </a:solidFill>
                <a:latin typeface="Kollektif Bold"/>
              </a:rPr>
              <a:t>crispety</a:t>
            </a:r>
            <a:r>
              <a:rPr lang="en-US" sz="3953" dirty="0">
                <a:solidFill>
                  <a:srgbClr val="000000"/>
                </a:solidFill>
                <a:latin typeface="Kollektif Bold"/>
              </a:rPr>
              <a:t>, </a:t>
            </a:r>
            <a:r>
              <a:rPr lang="en-US" sz="3953" dirty="0" err="1">
                <a:solidFill>
                  <a:srgbClr val="000000"/>
                </a:solidFill>
                <a:latin typeface="Kollektif Bold"/>
              </a:rPr>
              <a:t>crunchety</a:t>
            </a:r>
            <a:r>
              <a:rPr lang="en-US" sz="3953" dirty="0">
                <a:solidFill>
                  <a:srgbClr val="000000"/>
                </a:solidFill>
                <a:latin typeface="Kollektif Bold"/>
              </a:rPr>
              <a:t> and peanut buttery spread."  </a:t>
            </a:r>
          </a:p>
          <a:p>
            <a:pPr>
              <a:lnSpc>
                <a:spcPts val="5534"/>
              </a:lnSpc>
            </a:pPr>
            <a:endParaRPr lang="en-US" sz="3953" dirty="0">
              <a:solidFill>
                <a:srgbClr val="000000"/>
              </a:solidFill>
              <a:latin typeface="Kollektif Bold"/>
            </a:endParaRPr>
          </a:p>
          <a:p>
            <a:pPr>
              <a:lnSpc>
                <a:spcPts val="5534"/>
              </a:lnSpc>
            </a:pPr>
            <a:r>
              <a:rPr lang="en-US" sz="3953" dirty="0">
                <a:solidFill>
                  <a:srgbClr val="000000"/>
                </a:solidFill>
                <a:latin typeface="Kollektif Bold"/>
              </a:rPr>
              <a:t>The website featured a cake recipe as a way to encourage consumers to try to the new product.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0299" b="23450"/>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240507" y="9753036"/>
            <a:ext cx="1243796" cy="396460"/>
          </a:xfrm>
          <a:prstGeom prst="rect">
            <a:avLst/>
          </a:prstGeom>
        </p:spPr>
      </p:pic>
      <p:pic>
        <p:nvPicPr>
          <p:cNvPr id="4" name="Picture 4"/>
          <p:cNvPicPr>
            <a:picLocks noChangeAspect="1"/>
          </p:cNvPicPr>
          <p:nvPr/>
        </p:nvPicPr>
        <p:blipFill>
          <a:blip r:embed="rId4"/>
          <a:srcRect/>
          <a:stretch>
            <a:fillRect/>
          </a:stretch>
        </p:blipFill>
        <p:spPr>
          <a:xfrm>
            <a:off x="16605384" y="456335"/>
            <a:ext cx="1307832" cy="1144731"/>
          </a:xfrm>
          <a:prstGeom prst="rect">
            <a:avLst/>
          </a:prstGeom>
        </p:spPr>
      </p:pic>
      <p:pic>
        <p:nvPicPr>
          <p:cNvPr id="5" name="Picture 5"/>
          <p:cNvPicPr>
            <a:picLocks noChangeAspect="1"/>
          </p:cNvPicPr>
          <p:nvPr/>
        </p:nvPicPr>
        <p:blipFill>
          <a:blip r:embed="rId5"/>
          <a:srcRect/>
          <a:stretch>
            <a:fillRect/>
          </a:stretch>
        </p:blipFill>
        <p:spPr>
          <a:xfrm>
            <a:off x="5194404" y="456335"/>
            <a:ext cx="8422266" cy="6362257"/>
          </a:xfrm>
          <a:prstGeom prst="rect">
            <a:avLst/>
          </a:prstGeom>
        </p:spPr>
      </p:pic>
      <p:sp>
        <p:nvSpPr>
          <p:cNvPr id="6" name="TextBox 6"/>
          <p:cNvSpPr txBox="1"/>
          <p:nvPr/>
        </p:nvSpPr>
        <p:spPr>
          <a:xfrm>
            <a:off x="4081751" y="7589472"/>
            <a:ext cx="10647572" cy="1459598"/>
          </a:xfrm>
          <a:prstGeom prst="rect">
            <a:avLst/>
          </a:prstGeom>
        </p:spPr>
        <p:txBody>
          <a:bodyPr lIns="0" tIns="0" rIns="0" bIns="0" rtlCol="0" anchor="t">
            <a:spAutoFit/>
          </a:bodyPr>
          <a:lstStyle/>
          <a:p>
            <a:pPr algn="ctr">
              <a:lnSpc>
                <a:spcPts val="10963"/>
              </a:lnSpc>
              <a:spcBef>
                <a:spcPct val="0"/>
              </a:spcBef>
            </a:pPr>
            <a:r>
              <a:rPr lang="en-US" sz="10963">
                <a:solidFill>
                  <a:srgbClr val="000000"/>
                </a:solidFill>
                <a:latin typeface="Noot Bold"/>
              </a:rPr>
              <a:t>REAL PRODUCT!</a:t>
            </a:r>
          </a:p>
        </p:txBody>
      </p:sp>
      <p:sp>
        <p:nvSpPr>
          <p:cNvPr id="7" name="TextBox 7"/>
          <p:cNvSpPr txBox="1"/>
          <p:nvPr/>
        </p:nvSpPr>
        <p:spPr>
          <a:xfrm>
            <a:off x="1757947" y="9825286"/>
            <a:ext cx="5974566" cy="223386"/>
          </a:xfrm>
          <a:prstGeom prst="rect">
            <a:avLst/>
          </a:prstGeom>
        </p:spPr>
        <p:txBody>
          <a:bodyPr lIns="0" tIns="0" rIns="0" bIns="0" rtlCol="0" anchor="t">
            <a:spAutoFit/>
          </a:bodyPr>
          <a:lstStyle/>
          <a:p>
            <a:pPr>
              <a:lnSpc>
                <a:spcPts val="1862"/>
              </a:lnSpc>
            </a:pPr>
            <a:r>
              <a:rPr lang="en-US" sz="1330" spc="133">
                <a:solidFill>
                  <a:srgbClr val="232323"/>
                </a:solidFill>
                <a:latin typeface="Noot"/>
              </a:rPr>
              <a:t>www.sportscareerconsulting.com - Marketing Insights from SCC</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0299" b="23450"/>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2405" y="252947"/>
            <a:ext cx="1918276" cy="2099345"/>
          </a:xfrm>
          <a:prstGeom prst="rect">
            <a:avLst/>
          </a:prstGeom>
        </p:spPr>
      </p:pic>
      <p:pic>
        <p:nvPicPr>
          <p:cNvPr id="4" name="Picture 4"/>
          <p:cNvPicPr>
            <a:picLocks noChangeAspect="1"/>
          </p:cNvPicPr>
          <p:nvPr/>
        </p:nvPicPr>
        <p:blipFill>
          <a:blip r:embed="rId5"/>
          <a:srcRect/>
          <a:stretch>
            <a:fillRect/>
          </a:stretch>
        </p:blipFill>
        <p:spPr>
          <a:xfrm>
            <a:off x="240507" y="9753036"/>
            <a:ext cx="1243796" cy="396460"/>
          </a:xfrm>
          <a:prstGeom prst="rect">
            <a:avLst/>
          </a:prstGeom>
        </p:spPr>
      </p:pic>
      <p:grpSp>
        <p:nvGrpSpPr>
          <p:cNvPr id="5" name="Group 5"/>
          <p:cNvGrpSpPr/>
          <p:nvPr/>
        </p:nvGrpSpPr>
        <p:grpSpPr>
          <a:xfrm>
            <a:off x="9903365" y="252947"/>
            <a:ext cx="7094567" cy="2875098"/>
            <a:chOff x="0" y="0"/>
            <a:chExt cx="2588117" cy="1048844"/>
          </a:xfrm>
        </p:grpSpPr>
        <p:sp>
          <p:nvSpPr>
            <p:cNvPr id="6" name="Freeform 6"/>
            <p:cNvSpPr/>
            <p:nvPr/>
          </p:nvSpPr>
          <p:spPr>
            <a:xfrm>
              <a:off x="0" y="0"/>
              <a:ext cx="2588117" cy="1048843"/>
            </a:xfrm>
            <a:custGeom>
              <a:avLst/>
              <a:gdLst/>
              <a:ahLst/>
              <a:cxnLst/>
              <a:rect l="l" t="t" r="r" b="b"/>
              <a:pathLst>
                <a:path w="2588117" h="1048843">
                  <a:moveTo>
                    <a:pt x="0" y="0"/>
                  </a:moveTo>
                  <a:lnTo>
                    <a:pt x="2588117" y="0"/>
                  </a:lnTo>
                  <a:lnTo>
                    <a:pt x="2588117" y="1048843"/>
                  </a:lnTo>
                  <a:lnTo>
                    <a:pt x="0" y="1048843"/>
                  </a:lnTo>
                  <a:close/>
                </a:path>
              </a:pathLst>
            </a:custGeom>
            <a:solidFill>
              <a:srgbClr val="FF66C4"/>
            </a:solidFill>
          </p:spPr>
          <p:txBody>
            <a:bodyPr/>
            <a:lstStyle/>
            <a:p>
              <a:endParaRPr lang="en-US"/>
            </a:p>
          </p:txBody>
        </p:sp>
      </p:grpSp>
      <p:pic>
        <p:nvPicPr>
          <p:cNvPr id="7" name="Picture 7"/>
          <p:cNvPicPr>
            <a:picLocks noChangeAspect="1"/>
          </p:cNvPicPr>
          <p:nvPr/>
        </p:nvPicPr>
        <p:blipFill>
          <a:blip r:embed="rId6"/>
          <a:srcRect/>
          <a:stretch>
            <a:fillRect/>
          </a:stretch>
        </p:blipFill>
        <p:spPr>
          <a:xfrm>
            <a:off x="9903365" y="4050025"/>
            <a:ext cx="7094567" cy="4136188"/>
          </a:xfrm>
          <a:prstGeom prst="rect">
            <a:avLst/>
          </a:prstGeom>
        </p:spPr>
      </p:pic>
      <p:sp>
        <p:nvSpPr>
          <p:cNvPr id="8" name="TextBox 8"/>
          <p:cNvSpPr txBox="1"/>
          <p:nvPr/>
        </p:nvSpPr>
        <p:spPr>
          <a:xfrm>
            <a:off x="759365" y="770055"/>
            <a:ext cx="9144000" cy="1150852"/>
          </a:xfrm>
          <a:prstGeom prst="rect">
            <a:avLst/>
          </a:prstGeom>
        </p:spPr>
        <p:txBody>
          <a:bodyPr lIns="0" tIns="0" rIns="0" bIns="0" rtlCol="0" anchor="t">
            <a:spAutoFit/>
          </a:bodyPr>
          <a:lstStyle/>
          <a:p>
            <a:pPr algn="ctr">
              <a:lnSpc>
                <a:spcPts val="4434"/>
              </a:lnSpc>
            </a:pPr>
            <a:r>
              <a:rPr lang="en-US" sz="4434">
                <a:solidFill>
                  <a:srgbClr val="000000"/>
                </a:solidFill>
                <a:latin typeface="Noot Bold"/>
              </a:rPr>
              <a:t>MARKETING </a:t>
            </a:r>
          </a:p>
          <a:p>
            <a:pPr algn="ctr">
              <a:lnSpc>
                <a:spcPts val="4434"/>
              </a:lnSpc>
              <a:spcBef>
                <a:spcPct val="0"/>
              </a:spcBef>
            </a:pPr>
            <a:r>
              <a:rPr lang="en-US" sz="4434">
                <a:solidFill>
                  <a:srgbClr val="000000"/>
                </a:solidFill>
                <a:latin typeface="Noot Bold"/>
              </a:rPr>
              <a:t>STUNTS 2022</a:t>
            </a:r>
          </a:p>
        </p:txBody>
      </p:sp>
      <p:sp>
        <p:nvSpPr>
          <p:cNvPr id="9" name="TextBox 9"/>
          <p:cNvSpPr txBox="1"/>
          <p:nvPr/>
        </p:nvSpPr>
        <p:spPr>
          <a:xfrm>
            <a:off x="1757947" y="9825286"/>
            <a:ext cx="5974566" cy="223386"/>
          </a:xfrm>
          <a:prstGeom prst="rect">
            <a:avLst/>
          </a:prstGeom>
        </p:spPr>
        <p:txBody>
          <a:bodyPr lIns="0" tIns="0" rIns="0" bIns="0" rtlCol="0" anchor="t">
            <a:spAutoFit/>
          </a:bodyPr>
          <a:lstStyle/>
          <a:p>
            <a:pPr>
              <a:lnSpc>
                <a:spcPts val="1862"/>
              </a:lnSpc>
            </a:pPr>
            <a:r>
              <a:rPr lang="en-US" sz="1330" spc="133">
                <a:solidFill>
                  <a:srgbClr val="232323"/>
                </a:solidFill>
                <a:latin typeface="Noot"/>
              </a:rPr>
              <a:t>www.sportscareerconsulting.com - Marketing Insights from SCC</a:t>
            </a:r>
          </a:p>
        </p:txBody>
      </p:sp>
      <p:sp>
        <p:nvSpPr>
          <p:cNvPr id="10" name="TextBox 10"/>
          <p:cNvSpPr txBox="1"/>
          <p:nvPr/>
        </p:nvSpPr>
        <p:spPr>
          <a:xfrm>
            <a:off x="9903365" y="570030"/>
            <a:ext cx="7094567" cy="1952953"/>
          </a:xfrm>
          <a:prstGeom prst="rect">
            <a:avLst/>
          </a:prstGeom>
        </p:spPr>
        <p:txBody>
          <a:bodyPr lIns="0" tIns="0" rIns="0" bIns="0" rtlCol="0" anchor="t">
            <a:spAutoFit/>
          </a:bodyPr>
          <a:lstStyle/>
          <a:p>
            <a:pPr algn="ctr">
              <a:lnSpc>
                <a:spcPts val="7856"/>
              </a:lnSpc>
            </a:pPr>
            <a:r>
              <a:rPr lang="en-US" sz="5612" spc="561">
                <a:solidFill>
                  <a:srgbClr val="232323"/>
                </a:solidFill>
                <a:latin typeface="Noot Bold"/>
              </a:rPr>
              <a:t>T-Mobile's Makeover</a:t>
            </a:r>
          </a:p>
        </p:txBody>
      </p:sp>
      <p:sp>
        <p:nvSpPr>
          <p:cNvPr id="11" name="TextBox 11"/>
          <p:cNvSpPr txBox="1"/>
          <p:nvPr/>
        </p:nvSpPr>
        <p:spPr>
          <a:xfrm>
            <a:off x="1028700" y="2785160"/>
            <a:ext cx="6703813" cy="5557439"/>
          </a:xfrm>
          <a:prstGeom prst="rect">
            <a:avLst/>
          </a:prstGeom>
        </p:spPr>
        <p:txBody>
          <a:bodyPr lIns="0" tIns="0" rIns="0" bIns="0" rtlCol="0" anchor="t">
            <a:spAutoFit/>
          </a:bodyPr>
          <a:lstStyle/>
          <a:p>
            <a:pPr>
              <a:lnSpc>
                <a:spcPts val="5534"/>
              </a:lnSpc>
            </a:pPr>
            <a:r>
              <a:rPr lang="en-US" sz="3953">
                <a:solidFill>
                  <a:srgbClr val="000000"/>
                </a:solidFill>
                <a:latin typeface="Kollektif Bold"/>
              </a:rPr>
              <a:t>T-Mobile is introducing a rebrand of its iconic magenta color scheme.  The company announced a new color, “New Magenta,” and the rollout features a dedicated website, gear and more.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0299" b="23450"/>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240507" y="9753036"/>
            <a:ext cx="1243796" cy="396460"/>
          </a:xfrm>
          <a:prstGeom prst="rect">
            <a:avLst/>
          </a:prstGeom>
        </p:spPr>
      </p:pic>
      <p:pic>
        <p:nvPicPr>
          <p:cNvPr id="4" name="Picture 4"/>
          <p:cNvPicPr>
            <a:picLocks noChangeAspect="1"/>
          </p:cNvPicPr>
          <p:nvPr/>
        </p:nvPicPr>
        <p:blipFill>
          <a:blip r:embed="rId4"/>
          <a:srcRect/>
          <a:stretch>
            <a:fillRect/>
          </a:stretch>
        </p:blipFill>
        <p:spPr>
          <a:xfrm>
            <a:off x="16605384" y="456335"/>
            <a:ext cx="1307832" cy="1144731"/>
          </a:xfrm>
          <a:prstGeom prst="rect">
            <a:avLst/>
          </a:prstGeom>
        </p:spPr>
      </p:pic>
      <p:pic>
        <p:nvPicPr>
          <p:cNvPr id="5" name="Picture 5"/>
          <p:cNvPicPr>
            <a:picLocks noChangeAspect="1"/>
          </p:cNvPicPr>
          <p:nvPr/>
        </p:nvPicPr>
        <p:blipFill>
          <a:blip r:embed="rId5"/>
          <a:srcRect/>
          <a:stretch>
            <a:fillRect/>
          </a:stretch>
        </p:blipFill>
        <p:spPr>
          <a:xfrm>
            <a:off x="4028847" y="247105"/>
            <a:ext cx="10230306" cy="5964348"/>
          </a:xfrm>
          <a:prstGeom prst="rect">
            <a:avLst/>
          </a:prstGeom>
        </p:spPr>
      </p:pic>
      <p:sp>
        <p:nvSpPr>
          <p:cNvPr id="6" name="TextBox 6"/>
          <p:cNvSpPr txBox="1"/>
          <p:nvPr/>
        </p:nvSpPr>
        <p:spPr>
          <a:xfrm>
            <a:off x="4028847" y="6734848"/>
            <a:ext cx="10124497" cy="1459598"/>
          </a:xfrm>
          <a:prstGeom prst="rect">
            <a:avLst/>
          </a:prstGeom>
        </p:spPr>
        <p:txBody>
          <a:bodyPr lIns="0" tIns="0" rIns="0" bIns="0" rtlCol="0" anchor="t">
            <a:spAutoFit/>
          </a:bodyPr>
          <a:lstStyle/>
          <a:p>
            <a:pPr algn="ctr">
              <a:lnSpc>
                <a:spcPts val="10963"/>
              </a:lnSpc>
              <a:spcBef>
                <a:spcPct val="0"/>
              </a:spcBef>
            </a:pPr>
            <a:r>
              <a:rPr lang="en-US" sz="10963">
                <a:solidFill>
                  <a:srgbClr val="000000"/>
                </a:solidFill>
                <a:latin typeface="Noot Bold"/>
              </a:rPr>
              <a:t>APRIL FOOLS!</a:t>
            </a:r>
          </a:p>
        </p:txBody>
      </p:sp>
      <p:sp>
        <p:nvSpPr>
          <p:cNvPr id="7" name="TextBox 7"/>
          <p:cNvSpPr txBox="1"/>
          <p:nvPr/>
        </p:nvSpPr>
        <p:spPr>
          <a:xfrm>
            <a:off x="1757947" y="9825286"/>
            <a:ext cx="5974566" cy="223386"/>
          </a:xfrm>
          <a:prstGeom prst="rect">
            <a:avLst/>
          </a:prstGeom>
        </p:spPr>
        <p:txBody>
          <a:bodyPr lIns="0" tIns="0" rIns="0" bIns="0" rtlCol="0" anchor="t">
            <a:spAutoFit/>
          </a:bodyPr>
          <a:lstStyle/>
          <a:p>
            <a:pPr>
              <a:lnSpc>
                <a:spcPts val="1862"/>
              </a:lnSpc>
            </a:pPr>
            <a:r>
              <a:rPr lang="en-US" sz="1330" spc="133">
                <a:solidFill>
                  <a:srgbClr val="232323"/>
                </a:solidFill>
                <a:latin typeface="Noot"/>
              </a:rPr>
              <a:t>www.sportscareerconsulting.com - Marketing Insights from SCC</a:t>
            </a:r>
          </a:p>
        </p:txBody>
      </p:sp>
      <p:sp>
        <p:nvSpPr>
          <p:cNvPr id="8" name="TextBox 8"/>
          <p:cNvSpPr txBox="1"/>
          <p:nvPr/>
        </p:nvSpPr>
        <p:spPr>
          <a:xfrm>
            <a:off x="1387528" y="8298271"/>
            <a:ext cx="15407134" cy="839140"/>
          </a:xfrm>
          <a:prstGeom prst="rect">
            <a:avLst/>
          </a:prstGeom>
        </p:spPr>
        <p:txBody>
          <a:bodyPr wrap="square" lIns="0" tIns="0" rIns="0" bIns="0" rtlCol="0" anchor="t">
            <a:spAutoFit/>
          </a:bodyPr>
          <a:lstStyle/>
          <a:p>
            <a:pPr algn="ctr">
              <a:lnSpc>
                <a:spcPts val="6762"/>
              </a:lnSpc>
              <a:spcBef>
                <a:spcPct val="0"/>
              </a:spcBef>
            </a:pPr>
            <a:r>
              <a:rPr lang="en-US" sz="4830" spc="483" dirty="0">
                <a:solidFill>
                  <a:srgbClr val="000000"/>
                </a:solidFill>
                <a:latin typeface="Noot"/>
              </a:rPr>
              <a:t>(It is the same color as the original magenta)</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0299" b="23450"/>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52622" y="456335"/>
            <a:ext cx="7519797" cy="8229600"/>
          </a:xfrm>
          <a:prstGeom prst="rect">
            <a:avLst/>
          </a:prstGeom>
        </p:spPr>
      </p:pic>
      <p:pic>
        <p:nvPicPr>
          <p:cNvPr id="4" name="Picture 4"/>
          <p:cNvPicPr>
            <a:picLocks noChangeAspect="1"/>
          </p:cNvPicPr>
          <p:nvPr/>
        </p:nvPicPr>
        <p:blipFill>
          <a:blip r:embed="rId5"/>
          <a:srcRect/>
          <a:stretch>
            <a:fillRect/>
          </a:stretch>
        </p:blipFill>
        <p:spPr>
          <a:xfrm>
            <a:off x="240507" y="9753036"/>
            <a:ext cx="1243796" cy="396460"/>
          </a:xfrm>
          <a:prstGeom prst="rect">
            <a:avLst/>
          </a:prstGeom>
        </p:spPr>
      </p:pic>
      <p:pic>
        <p:nvPicPr>
          <p:cNvPr id="5" name="Picture 5"/>
          <p:cNvPicPr>
            <a:picLocks noChangeAspect="1"/>
          </p:cNvPicPr>
          <p:nvPr/>
        </p:nvPicPr>
        <p:blipFill>
          <a:blip r:embed="rId6"/>
          <a:srcRect/>
          <a:stretch>
            <a:fillRect/>
          </a:stretch>
        </p:blipFill>
        <p:spPr>
          <a:xfrm>
            <a:off x="16605384" y="456335"/>
            <a:ext cx="1307832" cy="1144731"/>
          </a:xfrm>
          <a:prstGeom prst="rect">
            <a:avLst/>
          </a:prstGeom>
        </p:spPr>
      </p:pic>
      <p:sp>
        <p:nvSpPr>
          <p:cNvPr id="6" name="TextBox 6"/>
          <p:cNvSpPr txBox="1"/>
          <p:nvPr/>
        </p:nvSpPr>
        <p:spPr>
          <a:xfrm>
            <a:off x="9144000" y="2432460"/>
            <a:ext cx="8481439" cy="5631631"/>
          </a:xfrm>
          <a:prstGeom prst="rect">
            <a:avLst/>
          </a:prstGeom>
        </p:spPr>
        <p:txBody>
          <a:bodyPr lIns="0" tIns="0" rIns="0" bIns="0" rtlCol="0" anchor="t">
            <a:spAutoFit/>
          </a:bodyPr>
          <a:lstStyle/>
          <a:p>
            <a:pPr algn="ctr">
              <a:lnSpc>
                <a:spcPts val="10963"/>
              </a:lnSpc>
            </a:pPr>
            <a:r>
              <a:rPr lang="en-US" sz="10963">
                <a:solidFill>
                  <a:srgbClr val="000000"/>
                </a:solidFill>
                <a:latin typeface="Noot Bold"/>
              </a:rPr>
              <a:t>MARKETING</a:t>
            </a:r>
          </a:p>
          <a:p>
            <a:pPr algn="ctr">
              <a:lnSpc>
                <a:spcPts val="10963"/>
              </a:lnSpc>
              <a:spcBef>
                <a:spcPct val="0"/>
              </a:spcBef>
            </a:pPr>
            <a:r>
              <a:rPr lang="en-US" sz="10963">
                <a:solidFill>
                  <a:srgbClr val="000000"/>
                </a:solidFill>
                <a:latin typeface="Noot Bold"/>
              </a:rPr>
              <a:t>STUNTS DISCUSSION QUESTIONS</a:t>
            </a:r>
          </a:p>
        </p:txBody>
      </p:sp>
      <p:sp>
        <p:nvSpPr>
          <p:cNvPr id="7" name="TextBox 7"/>
          <p:cNvSpPr txBox="1"/>
          <p:nvPr/>
        </p:nvSpPr>
        <p:spPr>
          <a:xfrm>
            <a:off x="1757947" y="9825286"/>
            <a:ext cx="5974566" cy="223386"/>
          </a:xfrm>
          <a:prstGeom prst="rect">
            <a:avLst/>
          </a:prstGeom>
        </p:spPr>
        <p:txBody>
          <a:bodyPr lIns="0" tIns="0" rIns="0" bIns="0" rtlCol="0" anchor="t">
            <a:spAutoFit/>
          </a:bodyPr>
          <a:lstStyle/>
          <a:p>
            <a:pPr>
              <a:lnSpc>
                <a:spcPts val="1862"/>
              </a:lnSpc>
            </a:pPr>
            <a:r>
              <a:rPr lang="en-US" sz="1330" spc="133">
                <a:solidFill>
                  <a:srgbClr val="232323"/>
                </a:solidFill>
                <a:latin typeface="Noot"/>
              </a:rPr>
              <a:t>www.sportscareerconsulting.com - Marketing Insights from SCC</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0299" b="23450"/>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84303" y="3709417"/>
            <a:ext cx="5070292" cy="5548883"/>
          </a:xfrm>
          <a:prstGeom prst="rect">
            <a:avLst/>
          </a:prstGeom>
        </p:spPr>
      </p:pic>
      <p:pic>
        <p:nvPicPr>
          <p:cNvPr id="4" name="Picture 4"/>
          <p:cNvPicPr>
            <a:picLocks noChangeAspect="1"/>
          </p:cNvPicPr>
          <p:nvPr/>
        </p:nvPicPr>
        <p:blipFill>
          <a:blip r:embed="rId5"/>
          <a:srcRect/>
          <a:stretch>
            <a:fillRect/>
          </a:stretch>
        </p:blipFill>
        <p:spPr>
          <a:xfrm>
            <a:off x="240507" y="9753036"/>
            <a:ext cx="1243796" cy="396460"/>
          </a:xfrm>
          <a:prstGeom prst="rect">
            <a:avLst/>
          </a:prstGeom>
        </p:spPr>
      </p:pic>
      <p:pic>
        <p:nvPicPr>
          <p:cNvPr id="5" name="Picture 5"/>
          <p:cNvPicPr>
            <a:picLocks noChangeAspect="1"/>
          </p:cNvPicPr>
          <p:nvPr/>
        </p:nvPicPr>
        <p:blipFill>
          <a:blip r:embed="rId6"/>
          <a:srcRect/>
          <a:stretch>
            <a:fillRect/>
          </a:stretch>
        </p:blipFill>
        <p:spPr>
          <a:xfrm>
            <a:off x="17259300" y="9466854"/>
            <a:ext cx="653916" cy="572365"/>
          </a:xfrm>
          <a:prstGeom prst="rect">
            <a:avLst/>
          </a:prstGeom>
        </p:spPr>
      </p:pic>
      <p:sp>
        <p:nvSpPr>
          <p:cNvPr id="6" name="TextBox 6"/>
          <p:cNvSpPr txBox="1"/>
          <p:nvPr/>
        </p:nvSpPr>
        <p:spPr>
          <a:xfrm>
            <a:off x="1183084" y="433259"/>
            <a:ext cx="5672729" cy="3065302"/>
          </a:xfrm>
          <a:prstGeom prst="rect">
            <a:avLst/>
          </a:prstGeom>
        </p:spPr>
        <p:txBody>
          <a:bodyPr lIns="0" tIns="0" rIns="0" bIns="0" rtlCol="0" anchor="t">
            <a:spAutoFit/>
          </a:bodyPr>
          <a:lstStyle/>
          <a:p>
            <a:pPr algn="ctr">
              <a:lnSpc>
                <a:spcPts val="7949"/>
              </a:lnSpc>
            </a:pPr>
            <a:r>
              <a:rPr lang="en-US" sz="7949">
                <a:solidFill>
                  <a:srgbClr val="000000"/>
                </a:solidFill>
                <a:latin typeface="Noot Bold"/>
              </a:rPr>
              <a:t>MARKETING</a:t>
            </a:r>
          </a:p>
          <a:p>
            <a:pPr algn="ctr">
              <a:lnSpc>
                <a:spcPts val="7949"/>
              </a:lnSpc>
              <a:spcBef>
                <a:spcPct val="0"/>
              </a:spcBef>
            </a:pPr>
            <a:r>
              <a:rPr lang="en-US" sz="7949">
                <a:solidFill>
                  <a:srgbClr val="000000"/>
                </a:solidFill>
                <a:latin typeface="Noot Bold"/>
              </a:rPr>
              <a:t>STUNTS 2022</a:t>
            </a:r>
          </a:p>
        </p:txBody>
      </p:sp>
      <p:sp>
        <p:nvSpPr>
          <p:cNvPr id="7" name="TextBox 7"/>
          <p:cNvSpPr txBox="1"/>
          <p:nvPr/>
        </p:nvSpPr>
        <p:spPr>
          <a:xfrm>
            <a:off x="1757947" y="9825286"/>
            <a:ext cx="5974566" cy="223386"/>
          </a:xfrm>
          <a:prstGeom prst="rect">
            <a:avLst/>
          </a:prstGeom>
        </p:spPr>
        <p:txBody>
          <a:bodyPr lIns="0" tIns="0" rIns="0" bIns="0" rtlCol="0" anchor="t">
            <a:spAutoFit/>
          </a:bodyPr>
          <a:lstStyle/>
          <a:p>
            <a:pPr>
              <a:lnSpc>
                <a:spcPts val="1862"/>
              </a:lnSpc>
            </a:pPr>
            <a:r>
              <a:rPr lang="en-US" sz="1330" spc="133">
                <a:solidFill>
                  <a:srgbClr val="232323"/>
                </a:solidFill>
                <a:latin typeface="Noot"/>
              </a:rPr>
              <a:t>www.sportscareerconsulting.com - Marketing Insights from SCC</a:t>
            </a:r>
          </a:p>
        </p:txBody>
      </p:sp>
      <p:sp>
        <p:nvSpPr>
          <p:cNvPr id="8" name="TextBox 8"/>
          <p:cNvSpPr txBox="1"/>
          <p:nvPr/>
        </p:nvSpPr>
        <p:spPr>
          <a:xfrm>
            <a:off x="8237337" y="432938"/>
            <a:ext cx="9675879" cy="8787171"/>
          </a:xfrm>
          <a:prstGeom prst="rect">
            <a:avLst/>
          </a:prstGeom>
        </p:spPr>
        <p:txBody>
          <a:bodyPr lIns="0" tIns="0" rIns="0" bIns="0" rtlCol="0" anchor="t">
            <a:spAutoFit/>
          </a:bodyPr>
          <a:lstStyle/>
          <a:p>
            <a:pPr>
              <a:lnSpc>
                <a:spcPts val="4967"/>
              </a:lnSpc>
            </a:pPr>
            <a:r>
              <a:rPr lang="en-US" sz="3548">
                <a:solidFill>
                  <a:srgbClr val="000000"/>
                </a:solidFill>
                <a:latin typeface="Kollektif Bold"/>
              </a:rPr>
              <a:t>1) What is a "stunt" from a marketing perspective?</a:t>
            </a:r>
          </a:p>
          <a:p>
            <a:pPr>
              <a:lnSpc>
                <a:spcPts val="4967"/>
              </a:lnSpc>
            </a:pPr>
            <a:endParaRPr lang="en-US" sz="3548">
              <a:solidFill>
                <a:srgbClr val="000000"/>
              </a:solidFill>
              <a:latin typeface="Kollektif Bold"/>
            </a:endParaRPr>
          </a:p>
          <a:p>
            <a:pPr>
              <a:lnSpc>
                <a:spcPts val="4967"/>
              </a:lnSpc>
            </a:pPr>
            <a:r>
              <a:rPr lang="en-US" sz="3548">
                <a:solidFill>
                  <a:srgbClr val="000000"/>
                </a:solidFill>
                <a:latin typeface="Kollektif Bold"/>
              </a:rPr>
              <a:t>2) What is a collaboration?</a:t>
            </a:r>
          </a:p>
          <a:p>
            <a:pPr>
              <a:lnSpc>
                <a:spcPts val="4967"/>
              </a:lnSpc>
            </a:pPr>
            <a:endParaRPr lang="en-US" sz="3548">
              <a:solidFill>
                <a:srgbClr val="000000"/>
              </a:solidFill>
              <a:latin typeface="Kollektif Bold"/>
            </a:endParaRPr>
          </a:p>
          <a:p>
            <a:pPr>
              <a:lnSpc>
                <a:spcPts val="4967"/>
              </a:lnSpc>
            </a:pPr>
            <a:r>
              <a:rPr lang="en-US" sz="3548">
                <a:solidFill>
                  <a:srgbClr val="000000"/>
                </a:solidFill>
                <a:latin typeface="Kollektif Bold"/>
              </a:rPr>
              <a:t>3) Why do brands collaborate?</a:t>
            </a:r>
          </a:p>
          <a:p>
            <a:pPr>
              <a:lnSpc>
                <a:spcPts val="4967"/>
              </a:lnSpc>
            </a:pPr>
            <a:endParaRPr lang="en-US" sz="3548">
              <a:solidFill>
                <a:srgbClr val="000000"/>
              </a:solidFill>
              <a:latin typeface="Kollektif Bold"/>
            </a:endParaRPr>
          </a:p>
          <a:p>
            <a:pPr>
              <a:lnSpc>
                <a:spcPts val="4967"/>
              </a:lnSpc>
            </a:pPr>
            <a:r>
              <a:rPr lang="en-US" sz="3548">
                <a:solidFill>
                  <a:srgbClr val="000000"/>
                </a:solidFill>
                <a:latin typeface="Kollektif Bold"/>
              </a:rPr>
              <a:t>4) What is publicity?</a:t>
            </a:r>
          </a:p>
          <a:p>
            <a:pPr>
              <a:lnSpc>
                <a:spcPts val="4967"/>
              </a:lnSpc>
            </a:pPr>
            <a:endParaRPr lang="en-US" sz="3548">
              <a:solidFill>
                <a:srgbClr val="000000"/>
              </a:solidFill>
              <a:latin typeface="Kollektif Bold"/>
            </a:endParaRPr>
          </a:p>
          <a:p>
            <a:pPr>
              <a:lnSpc>
                <a:spcPts val="4967"/>
              </a:lnSpc>
            </a:pPr>
            <a:r>
              <a:rPr lang="en-US" sz="3548">
                <a:solidFill>
                  <a:srgbClr val="000000"/>
                </a:solidFill>
                <a:latin typeface="Kollektif Bold"/>
              </a:rPr>
              <a:t>5) Why do you think brands engage in "stunts" as a marketing strategy?</a:t>
            </a:r>
          </a:p>
          <a:p>
            <a:pPr>
              <a:lnSpc>
                <a:spcPts val="4967"/>
              </a:lnSpc>
            </a:pPr>
            <a:endParaRPr lang="en-US" sz="3548">
              <a:solidFill>
                <a:srgbClr val="000000"/>
              </a:solidFill>
              <a:latin typeface="Kollektif Bold"/>
            </a:endParaRPr>
          </a:p>
          <a:p>
            <a:pPr>
              <a:lnSpc>
                <a:spcPts val="4967"/>
              </a:lnSpc>
            </a:pPr>
            <a:r>
              <a:rPr lang="en-US" sz="3548">
                <a:solidFill>
                  <a:srgbClr val="000000"/>
                </a:solidFill>
                <a:latin typeface="Kollektif Bold"/>
              </a:rPr>
              <a:t>6) Do you think there is any risk associated with this strategy?  Why or why not?</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0299" b="23450"/>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84303" y="3709417"/>
            <a:ext cx="5070292" cy="5548883"/>
          </a:xfrm>
          <a:prstGeom prst="rect">
            <a:avLst/>
          </a:prstGeom>
        </p:spPr>
      </p:pic>
      <p:pic>
        <p:nvPicPr>
          <p:cNvPr id="4" name="Picture 4"/>
          <p:cNvPicPr>
            <a:picLocks noChangeAspect="1"/>
          </p:cNvPicPr>
          <p:nvPr/>
        </p:nvPicPr>
        <p:blipFill>
          <a:blip r:embed="rId5"/>
          <a:srcRect/>
          <a:stretch>
            <a:fillRect/>
          </a:stretch>
        </p:blipFill>
        <p:spPr>
          <a:xfrm>
            <a:off x="240507" y="9753036"/>
            <a:ext cx="1243796" cy="396460"/>
          </a:xfrm>
          <a:prstGeom prst="rect">
            <a:avLst/>
          </a:prstGeom>
        </p:spPr>
      </p:pic>
      <p:pic>
        <p:nvPicPr>
          <p:cNvPr id="5" name="Picture 5"/>
          <p:cNvPicPr>
            <a:picLocks noChangeAspect="1"/>
          </p:cNvPicPr>
          <p:nvPr/>
        </p:nvPicPr>
        <p:blipFill>
          <a:blip r:embed="rId6"/>
          <a:srcRect/>
          <a:stretch>
            <a:fillRect/>
          </a:stretch>
        </p:blipFill>
        <p:spPr>
          <a:xfrm>
            <a:off x="17259300" y="456335"/>
            <a:ext cx="653916" cy="572365"/>
          </a:xfrm>
          <a:prstGeom prst="rect">
            <a:avLst/>
          </a:prstGeom>
        </p:spPr>
      </p:pic>
      <p:sp>
        <p:nvSpPr>
          <p:cNvPr id="6" name="TextBox 6"/>
          <p:cNvSpPr txBox="1"/>
          <p:nvPr/>
        </p:nvSpPr>
        <p:spPr>
          <a:xfrm>
            <a:off x="1183084" y="433259"/>
            <a:ext cx="5672729" cy="3065302"/>
          </a:xfrm>
          <a:prstGeom prst="rect">
            <a:avLst/>
          </a:prstGeom>
        </p:spPr>
        <p:txBody>
          <a:bodyPr lIns="0" tIns="0" rIns="0" bIns="0" rtlCol="0" anchor="t">
            <a:spAutoFit/>
          </a:bodyPr>
          <a:lstStyle/>
          <a:p>
            <a:pPr algn="ctr">
              <a:lnSpc>
                <a:spcPts val="7949"/>
              </a:lnSpc>
            </a:pPr>
            <a:r>
              <a:rPr lang="en-US" sz="7949">
                <a:solidFill>
                  <a:srgbClr val="000000"/>
                </a:solidFill>
                <a:latin typeface="Noot Bold"/>
              </a:rPr>
              <a:t>MARKETING</a:t>
            </a:r>
          </a:p>
          <a:p>
            <a:pPr algn="ctr">
              <a:lnSpc>
                <a:spcPts val="7949"/>
              </a:lnSpc>
              <a:spcBef>
                <a:spcPct val="0"/>
              </a:spcBef>
            </a:pPr>
            <a:r>
              <a:rPr lang="en-US" sz="7949">
                <a:solidFill>
                  <a:srgbClr val="000000"/>
                </a:solidFill>
                <a:latin typeface="Noot Bold"/>
              </a:rPr>
              <a:t>STUNTS 2022</a:t>
            </a:r>
          </a:p>
        </p:txBody>
      </p:sp>
      <p:sp>
        <p:nvSpPr>
          <p:cNvPr id="7" name="TextBox 7"/>
          <p:cNvSpPr txBox="1"/>
          <p:nvPr/>
        </p:nvSpPr>
        <p:spPr>
          <a:xfrm>
            <a:off x="1757947" y="9825286"/>
            <a:ext cx="5974566" cy="223386"/>
          </a:xfrm>
          <a:prstGeom prst="rect">
            <a:avLst/>
          </a:prstGeom>
        </p:spPr>
        <p:txBody>
          <a:bodyPr lIns="0" tIns="0" rIns="0" bIns="0" rtlCol="0" anchor="t">
            <a:spAutoFit/>
          </a:bodyPr>
          <a:lstStyle/>
          <a:p>
            <a:pPr>
              <a:lnSpc>
                <a:spcPts val="1862"/>
              </a:lnSpc>
            </a:pPr>
            <a:r>
              <a:rPr lang="en-US" sz="1330" spc="133">
                <a:solidFill>
                  <a:srgbClr val="232323"/>
                </a:solidFill>
                <a:latin typeface="Noot"/>
              </a:rPr>
              <a:t>www.sportscareerconsulting.com - Marketing Insights from SCC</a:t>
            </a:r>
          </a:p>
        </p:txBody>
      </p:sp>
      <p:sp>
        <p:nvSpPr>
          <p:cNvPr id="8" name="TextBox 8"/>
          <p:cNvSpPr txBox="1"/>
          <p:nvPr/>
        </p:nvSpPr>
        <p:spPr>
          <a:xfrm>
            <a:off x="8107297" y="204659"/>
            <a:ext cx="10180703" cy="9205635"/>
          </a:xfrm>
          <a:prstGeom prst="rect">
            <a:avLst/>
          </a:prstGeom>
        </p:spPr>
        <p:txBody>
          <a:bodyPr lIns="0" tIns="0" rIns="0" bIns="0" rtlCol="0" anchor="t">
            <a:spAutoFit/>
          </a:bodyPr>
          <a:lstStyle/>
          <a:p>
            <a:pPr>
              <a:lnSpc>
                <a:spcPts val="3427"/>
              </a:lnSpc>
            </a:pPr>
            <a:r>
              <a:rPr lang="en-US" sz="2448" u="sng">
                <a:solidFill>
                  <a:srgbClr val="000000"/>
                </a:solidFill>
                <a:latin typeface="Kollektif Bold"/>
              </a:rPr>
              <a:t>SOURCES:</a:t>
            </a:r>
          </a:p>
          <a:p>
            <a:pPr>
              <a:lnSpc>
                <a:spcPts val="4967"/>
              </a:lnSpc>
            </a:pPr>
            <a:endParaRPr lang="en-US" sz="2448" u="sng">
              <a:solidFill>
                <a:srgbClr val="000000"/>
              </a:solidFill>
              <a:latin typeface="Kollektif Bold"/>
            </a:endParaRPr>
          </a:p>
          <a:p>
            <a:pPr>
              <a:lnSpc>
                <a:spcPts val="3427"/>
              </a:lnSpc>
            </a:pPr>
            <a:r>
              <a:rPr lang="en-US" sz="2448">
                <a:solidFill>
                  <a:srgbClr val="000000"/>
                </a:solidFill>
                <a:latin typeface="Kollektif Bold"/>
              </a:rPr>
              <a:t>thestreet.com/investing/papa-johns-reyka-vodka-get-in-on-the-aprils-fools-day-fun</a:t>
            </a:r>
          </a:p>
          <a:p>
            <a:pPr>
              <a:lnSpc>
                <a:spcPts val="3427"/>
              </a:lnSpc>
            </a:pPr>
            <a:endParaRPr lang="en-US" sz="2448">
              <a:solidFill>
                <a:srgbClr val="000000"/>
              </a:solidFill>
              <a:latin typeface="Kollektif Bold"/>
            </a:endParaRPr>
          </a:p>
          <a:p>
            <a:pPr>
              <a:lnSpc>
                <a:spcPts val="3427"/>
              </a:lnSpc>
            </a:pPr>
            <a:r>
              <a:rPr lang="en-US" sz="2448">
                <a:solidFill>
                  <a:srgbClr val="000000"/>
                </a:solidFill>
                <a:latin typeface="Kollektif Bold"/>
              </a:rPr>
              <a:t>blog.cheapism.com/weird-brand-mashups</a:t>
            </a:r>
          </a:p>
          <a:p>
            <a:pPr>
              <a:lnSpc>
                <a:spcPts val="3427"/>
              </a:lnSpc>
            </a:pPr>
            <a:endParaRPr lang="en-US" sz="2448">
              <a:solidFill>
                <a:srgbClr val="000000"/>
              </a:solidFill>
              <a:latin typeface="Kollektif Bold"/>
            </a:endParaRPr>
          </a:p>
          <a:p>
            <a:pPr>
              <a:lnSpc>
                <a:spcPts val="3427"/>
              </a:lnSpc>
            </a:pPr>
            <a:r>
              <a:rPr lang="en-US" sz="2448">
                <a:solidFill>
                  <a:srgbClr val="000000"/>
                </a:solidFill>
                <a:latin typeface="Kollektif Bold"/>
              </a:rPr>
              <a:t>www.nosh.com/news/2022/ben-jerrys-scratchn-snfts-sun-maid-grape-jerky-fluoride-free-kale-toothpaste-and-more-new-product-prankery</a:t>
            </a:r>
          </a:p>
          <a:p>
            <a:pPr>
              <a:lnSpc>
                <a:spcPts val="3427"/>
              </a:lnSpc>
            </a:pPr>
            <a:endParaRPr lang="en-US" sz="2448">
              <a:solidFill>
                <a:srgbClr val="000000"/>
              </a:solidFill>
              <a:latin typeface="Kollektif Bold"/>
            </a:endParaRPr>
          </a:p>
          <a:p>
            <a:pPr>
              <a:lnSpc>
                <a:spcPts val="3427"/>
              </a:lnSpc>
            </a:pPr>
            <a:r>
              <a:rPr lang="en-US" sz="2448">
                <a:solidFill>
                  <a:srgbClr val="000000"/>
                </a:solidFill>
                <a:latin typeface="Kollektif Bold"/>
              </a:rPr>
              <a:t>adweek.com/commerce/funniest-weirdest-wildest-brand-stunts-april-fools-day-2022</a:t>
            </a:r>
          </a:p>
          <a:p>
            <a:pPr>
              <a:lnSpc>
                <a:spcPts val="3427"/>
              </a:lnSpc>
            </a:pPr>
            <a:endParaRPr lang="en-US" sz="2448">
              <a:solidFill>
                <a:srgbClr val="000000"/>
              </a:solidFill>
              <a:latin typeface="Kollektif Bold"/>
            </a:endParaRPr>
          </a:p>
          <a:p>
            <a:pPr>
              <a:lnSpc>
                <a:spcPts val="3427"/>
              </a:lnSpc>
            </a:pPr>
            <a:r>
              <a:rPr lang="en-US" sz="2448">
                <a:solidFill>
                  <a:srgbClr val="000000"/>
                </a:solidFill>
                <a:latin typeface="Kollektif Bold"/>
              </a:rPr>
              <a:t>thedrum.com/news/2022/04/01/bold-brand-collabs-and-weird-product-launches-april-fools-day-stunts-2022</a:t>
            </a:r>
          </a:p>
          <a:p>
            <a:pPr>
              <a:lnSpc>
                <a:spcPts val="3427"/>
              </a:lnSpc>
            </a:pPr>
            <a:endParaRPr lang="en-US" sz="2448">
              <a:solidFill>
                <a:srgbClr val="000000"/>
              </a:solidFill>
              <a:latin typeface="Kollektif Bold"/>
            </a:endParaRPr>
          </a:p>
          <a:p>
            <a:pPr>
              <a:lnSpc>
                <a:spcPts val="3427"/>
              </a:lnSpc>
            </a:pPr>
            <a:r>
              <a:rPr lang="en-US" sz="2448">
                <a:solidFill>
                  <a:srgbClr val="000000"/>
                </a:solidFill>
                <a:latin typeface="Kollektif Bold"/>
              </a:rPr>
              <a:t>carscoops.com/2022/04/april-fools-day-2022-roundup-cater-ham-snacks-hondas-pet-co-pilot-and-other-pranks</a:t>
            </a:r>
          </a:p>
          <a:p>
            <a:pPr>
              <a:lnSpc>
                <a:spcPts val="3427"/>
              </a:lnSpc>
            </a:pPr>
            <a:endParaRPr lang="en-US" sz="2448">
              <a:solidFill>
                <a:srgbClr val="000000"/>
              </a:solidFill>
              <a:latin typeface="Kollektif Bold"/>
            </a:endParaRPr>
          </a:p>
          <a:p>
            <a:pPr>
              <a:lnSpc>
                <a:spcPts val="3427"/>
              </a:lnSpc>
            </a:pPr>
            <a:r>
              <a:rPr lang="en-US" sz="2448">
                <a:solidFill>
                  <a:srgbClr val="000000"/>
                </a:solidFill>
                <a:latin typeface="Kollektif Bold"/>
              </a:rPr>
              <a:t>https://twitter.com/SourPatchKids/status/1509900580667506692</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0299" b="23450"/>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240507" y="9753036"/>
            <a:ext cx="1243796" cy="396460"/>
          </a:xfrm>
          <a:prstGeom prst="rect">
            <a:avLst/>
          </a:prstGeom>
        </p:spPr>
      </p:pic>
      <p:pic>
        <p:nvPicPr>
          <p:cNvPr id="4" name="Picture 4"/>
          <p:cNvPicPr>
            <a:picLocks noChangeAspect="1"/>
          </p:cNvPicPr>
          <p:nvPr/>
        </p:nvPicPr>
        <p:blipFill>
          <a:blip r:embed="rId4"/>
          <a:srcRect/>
          <a:stretch>
            <a:fillRect/>
          </a:stretch>
        </p:blipFill>
        <p:spPr>
          <a:xfrm>
            <a:off x="16605384" y="456335"/>
            <a:ext cx="1307832" cy="1144731"/>
          </a:xfrm>
          <a:prstGeom prst="rect">
            <a:avLst/>
          </a:prstGeom>
        </p:spPr>
      </p:pic>
      <p:sp>
        <p:nvSpPr>
          <p:cNvPr id="5" name="TextBox 5"/>
          <p:cNvSpPr txBox="1"/>
          <p:nvPr/>
        </p:nvSpPr>
        <p:spPr>
          <a:xfrm>
            <a:off x="4081751" y="7589472"/>
            <a:ext cx="10124497" cy="1459598"/>
          </a:xfrm>
          <a:prstGeom prst="rect">
            <a:avLst/>
          </a:prstGeom>
        </p:spPr>
        <p:txBody>
          <a:bodyPr lIns="0" tIns="0" rIns="0" bIns="0" rtlCol="0" anchor="t">
            <a:spAutoFit/>
          </a:bodyPr>
          <a:lstStyle/>
          <a:p>
            <a:pPr algn="ctr">
              <a:lnSpc>
                <a:spcPts val="10963"/>
              </a:lnSpc>
              <a:spcBef>
                <a:spcPct val="0"/>
              </a:spcBef>
            </a:pPr>
            <a:r>
              <a:rPr lang="en-US" sz="10963">
                <a:solidFill>
                  <a:srgbClr val="000000"/>
                </a:solidFill>
                <a:latin typeface="Noot Bold"/>
              </a:rPr>
              <a:t>APRIL FOOLS!</a:t>
            </a:r>
          </a:p>
        </p:txBody>
      </p:sp>
      <p:sp>
        <p:nvSpPr>
          <p:cNvPr id="6" name="TextBox 6"/>
          <p:cNvSpPr txBox="1"/>
          <p:nvPr/>
        </p:nvSpPr>
        <p:spPr>
          <a:xfrm>
            <a:off x="1757947" y="9825286"/>
            <a:ext cx="5974566" cy="223386"/>
          </a:xfrm>
          <a:prstGeom prst="rect">
            <a:avLst/>
          </a:prstGeom>
        </p:spPr>
        <p:txBody>
          <a:bodyPr lIns="0" tIns="0" rIns="0" bIns="0" rtlCol="0" anchor="t">
            <a:spAutoFit/>
          </a:bodyPr>
          <a:lstStyle/>
          <a:p>
            <a:pPr>
              <a:lnSpc>
                <a:spcPts val="1862"/>
              </a:lnSpc>
            </a:pPr>
            <a:r>
              <a:rPr lang="en-US" sz="1330" spc="133">
                <a:solidFill>
                  <a:srgbClr val="232323"/>
                </a:solidFill>
                <a:latin typeface="Noot"/>
              </a:rPr>
              <a:t>www.sportscareerconsulting.com - Marketing Insights from SCC</a:t>
            </a:r>
          </a:p>
        </p:txBody>
      </p:sp>
      <p:pic>
        <p:nvPicPr>
          <p:cNvPr id="7" name="Picture 7"/>
          <p:cNvPicPr>
            <a:picLocks noChangeAspect="1"/>
          </p:cNvPicPr>
          <p:nvPr/>
        </p:nvPicPr>
        <p:blipFill>
          <a:blip r:embed="rId5"/>
          <a:srcRect l="30073" r="30955"/>
          <a:stretch>
            <a:fillRect/>
          </a:stretch>
        </p:blipFill>
        <p:spPr>
          <a:xfrm>
            <a:off x="6817193" y="456335"/>
            <a:ext cx="4653615" cy="627373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0299" b="23450"/>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2405" y="252947"/>
            <a:ext cx="1918276" cy="2099345"/>
          </a:xfrm>
          <a:prstGeom prst="rect">
            <a:avLst/>
          </a:prstGeom>
        </p:spPr>
      </p:pic>
      <p:pic>
        <p:nvPicPr>
          <p:cNvPr id="4" name="Picture 4"/>
          <p:cNvPicPr>
            <a:picLocks noChangeAspect="1"/>
          </p:cNvPicPr>
          <p:nvPr/>
        </p:nvPicPr>
        <p:blipFill>
          <a:blip r:embed="rId5"/>
          <a:srcRect/>
          <a:stretch>
            <a:fillRect/>
          </a:stretch>
        </p:blipFill>
        <p:spPr>
          <a:xfrm>
            <a:off x="240507" y="9753036"/>
            <a:ext cx="1243796" cy="396460"/>
          </a:xfrm>
          <a:prstGeom prst="rect">
            <a:avLst/>
          </a:prstGeom>
        </p:spPr>
      </p:pic>
      <p:grpSp>
        <p:nvGrpSpPr>
          <p:cNvPr id="5" name="Group 5"/>
          <p:cNvGrpSpPr/>
          <p:nvPr/>
        </p:nvGrpSpPr>
        <p:grpSpPr>
          <a:xfrm>
            <a:off x="9903365" y="252947"/>
            <a:ext cx="7094567" cy="2875098"/>
            <a:chOff x="0" y="0"/>
            <a:chExt cx="2588117" cy="1048844"/>
          </a:xfrm>
        </p:grpSpPr>
        <p:sp>
          <p:nvSpPr>
            <p:cNvPr id="6" name="Freeform 6"/>
            <p:cNvSpPr/>
            <p:nvPr/>
          </p:nvSpPr>
          <p:spPr>
            <a:xfrm>
              <a:off x="0" y="0"/>
              <a:ext cx="2588117" cy="1048843"/>
            </a:xfrm>
            <a:custGeom>
              <a:avLst/>
              <a:gdLst/>
              <a:ahLst/>
              <a:cxnLst/>
              <a:rect l="l" t="t" r="r" b="b"/>
              <a:pathLst>
                <a:path w="2588117" h="1048843">
                  <a:moveTo>
                    <a:pt x="0" y="0"/>
                  </a:moveTo>
                  <a:lnTo>
                    <a:pt x="2588117" y="0"/>
                  </a:lnTo>
                  <a:lnTo>
                    <a:pt x="2588117" y="1048843"/>
                  </a:lnTo>
                  <a:lnTo>
                    <a:pt x="0" y="1048843"/>
                  </a:lnTo>
                  <a:close/>
                </a:path>
              </a:pathLst>
            </a:custGeom>
            <a:solidFill>
              <a:srgbClr val="FF66C4"/>
            </a:solidFill>
          </p:spPr>
          <p:txBody>
            <a:bodyPr/>
            <a:lstStyle/>
            <a:p>
              <a:endParaRPr lang="en-US"/>
            </a:p>
          </p:txBody>
        </p:sp>
      </p:grpSp>
      <p:pic>
        <p:nvPicPr>
          <p:cNvPr id="7" name="Picture 7"/>
          <p:cNvPicPr>
            <a:picLocks noChangeAspect="1"/>
          </p:cNvPicPr>
          <p:nvPr/>
        </p:nvPicPr>
        <p:blipFill>
          <a:blip r:embed="rId6"/>
          <a:srcRect/>
          <a:stretch>
            <a:fillRect/>
          </a:stretch>
        </p:blipFill>
        <p:spPr>
          <a:xfrm>
            <a:off x="11074369" y="3707780"/>
            <a:ext cx="4752560" cy="6045256"/>
          </a:xfrm>
          <a:prstGeom prst="rect">
            <a:avLst/>
          </a:prstGeom>
        </p:spPr>
      </p:pic>
      <p:sp>
        <p:nvSpPr>
          <p:cNvPr id="8" name="TextBox 8"/>
          <p:cNvSpPr txBox="1"/>
          <p:nvPr/>
        </p:nvSpPr>
        <p:spPr>
          <a:xfrm>
            <a:off x="759365" y="770055"/>
            <a:ext cx="9144000" cy="1150852"/>
          </a:xfrm>
          <a:prstGeom prst="rect">
            <a:avLst/>
          </a:prstGeom>
        </p:spPr>
        <p:txBody>
          <a:bodyPr lIns="0" tIns="0" rIns="0" bIns="0" rtlCol="0" anchor="t">
            <a:spAutoFit/>
          </a:bodyPr>
          <a:lstStyle/>
          <a:p>
            <a:pPr algn="ctr">
              <a:lnSpc>
                <a:spcPts val="4434"/>
              </a:lnSpc>
            </a:pPr>
            <a:r>
              <a:rPr lang="en-US" sz="4434">
                <a:solidFill>
                  <a:srgbClr val="000000"/>
                </a:solidFill>
                <a:latin typeface="Noot Bold"/>
              </a:rPr>
              <a:t>MARKETING </a:t>
            </a:r>
          </a:p>
          <a:p>
            <a:pPr algn="ctr">
              <a:lnSpc>
                <a:spcPts val="4434"/>
              </a:lnSpc>
              <a:spcBef>
                <a:spcPct val="0"/>
              </a:spcBef>
            </a:pPr>
            <a:r>
              <a:rPr lang="en-US" sz="4434">
                <a:solidFill>
                  <a:srgbClr val="000000"/>
                </a:solidFill>
                <a:latin typeface="Noot Bold"/>
              </a:rPr>
              <a:t>STUNTS 2022</a:t>
            </a:r>
          </a:p>
        </p:txBody>
      </p:sp>
      <p:sp>
        <p:nvSpPr>
          <p:cNvPr id="9" name="TextBox 9"/>
          <p:cNvSpPr txBox="1"/>
          <p:nvPr/>
        </p:nvSpPr>
        <p:spPr>
          <a:xfrm>
            <a:off x="1757947" y="9825286"/>
            <a:ext cx="5974566" cy="223386"/>
          </a:xfrm>
          <a:prstGeom prst="rect">
            <a:avLst/>
          </a:prstGeom>
        </p:spPr>
        <p:txBody>
          <a:bodyPr lIns="0" tIns="0" rIns="0" bIns="0" rtlCol="0" anchor="t">
            <a:spAutoFit/>
          </a:bodyPr>
          <a:lstStyle/>
          <a:p>
            <a:pPr>
              <a:lnSpc>
                <a:spcPts val="1862"/>
              </a:lnSpc>
            </a:pPr>
            <a:r>
              <a:rPr lang="en-US" sz="1330" spc="133">
                <a:solidFill>
                  <a:srgbClr val="232323"/>
                </a:solidFill>
                <a:latin typeface="Noot"/>
              </a:rPr>
              <a:t>www.sportscareerconsulting.com - Marketing Insights from SCC</a:t>
            </a:r>
          </a:p>
        </p:txBody>
      </p:sp>
      <p:sp>
        <p:nvSpPr>
          <p:cNvPr id="10" name="TextBox 10"/>
          <p:cNvSpPr txBox="1"/>
          <p:nvPr/>
        </p:nvSpPr>
        <p:spPr>
          <a:xfrm>
            <a:off x="9903365" y="138647"/>
            <a:ext cx="7094567" cy="2943553"/>
          </a:xfrm>
          <a:prstGeom prst="rect">
            <a:avLst/>
          </a:prstGeom>
        </p:spPr>
        <p:txBody>
          <a:bodyPr lIns="0" tIns="0" rIns="0" bIns="0" rtlCol="0" anchor="t">
            <a:spAutoFit/>
          </a:bodyPr>
          <a:lstStyle/>
          <a:p>
            <a:pPr algn="ctr">
              <a:lnSpc>
                <a:spcPts val="7856"/>
              </a:lnSpc>
            </a:pPr>
            <a:r>
              <a:rPr lang="en-US" sz="5612" spc="561">
                <a:solidFill>
                  <a:srgbClr val="232323"/>
                </a:solidFill>
                <a:latin typeface="Noot Bold"/>
              </a:rPr>
              <a:t>Flamin' Hot Cheetos Ice Cream</a:t>
            </a:r>
          </a:p>
        </p:txBody>
      </p:sp>
      <p:sp>
        <p:nvSpPr>
          <p:cNvPr id="11" name="TextBox 11"/>
          <p:cNvSpPr txBox="1"/>
          <p:nvPr/>
        </p:nvSpPr>
        <p:spPr>
          <a:xfrm>
            <a:off x="1028700" y="2785160"/>
            <a:ext cx="6703813" cy="4166789"/>
          </a:xfrm>
          <a:prstGeom prst="rect">
            <a:avLst/>
          </a:prstGeom>
        </p:spPr>
        <p:txBody>
          <a:bodyPr lIns="0" tIns="0" rIns="0" bIns="0" rtlCol="0" anchor="t">
            <a:spAutoFit/>
          </a:bodyPr>
          <a:lstStyle/>
          <a:p>
            <a:pPr>
              <a:lnSpc>
                <a:spcPts val="5534"/>
              </a:lnSpc>
            </a:pPr>
            <a:r>
              <a:rPr lang="en-US" sz="3953">
                <a:solidFill>
                  <a:srgbClr val="000000"/>
                </a:solidFill>
                <a:latin typeface="Kollektif Bold"/>
              </a:rPr>
              <a:t>Marble Slab Creamery launched a limited-edition  ice cream flavor that featured a sweet cream ice cream mixed with crushed Flamin' Hot Cheetos.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0299" b="23450"/>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240507" y="9753036"/>
            <a:ext cx="1243796" cy="396460"/>
          </a:xfrm>
          <a:prstGeom prst="rect">
            <a:avLst/>
          </a:prstGeom>
        </p:spPr>
      </p:pic>
      <p:pic>
        <p:nvPicPr>
          <p:cNvPr id="4" name="Picture 4"/>
          <p:cNvPicPr>
            <a:picLocks noChangeAspect="1"/>
          </p:cNvPicPr>
          <p:nvPr/>
        </p:nvPicPr>
        <p:blipFill>
          <a:blip r:embed="rId4"/>
          <a:srcRect/>
          <a:stretch>
            <a:fillRect/>
          </a:stretch>
        </p:blipFill>
        <p:spPr>
          <a:xfrm>
            <a:off x="16605384" y="456335"/>
            <a:ext cx="1307832" cy="1144731"/>
          </a:xfrm>
          <a:prstGeom prst="rect">
            <a:avLst/>
          </a:prstGeom>
        </p:spPr>
      </p:pic>
      <p:pic>
        <p:nvPicPr>
          <p:cNvPr id="5" name="Picture 5"/>
          <p:cNvPicPr>
            <a:picLocks noChangeAspect="1"/>
          </p:cNvPicPr>
          <p:nvPr/>
        </p:nvPicPr>
        <p:blipFill>
          <a:blip r:embed="rId5"/>
          <a:srcRect/>
          <a:stretch>
            <a:fillRect/>
          </a:stretch>
        </p:blipFill>
        <p:spPr>
          <a:xfrm>
            <a:off x="4655822" y="456335"/>
            <a:ext cx="8976357" cy="6732268"/>
          </a:xfrm>
          <a:prstGeom prst="rect">
            <a:avLst/>
          </a:prstGeom>
        </p:spPr>
      </p:pic>
      <p:sp>
        <p:nvSpPr>
          <p:cNvPr id="6" name="TextBox 6"/>
          <p:cNvSpPr txBox="1"/>
          <p:nvPr/>
        </p:nvSpPr>
        <p:spPr>
          <a:xfrm>
            <a:off x="3750471" y="7798702"/>
            <a:ext cx="10787058" cy="1459598"/>
          </a:xfrm>
          <a:prstGeom prst="rect">
            <a:avLst/>
          </a:prstGeom>
        </p:spPr>
        <p:txBody>
          <a:bodyPr lIns="0" tIns="0" rIns="0" bIns="0" rtlCol="0" anchor="t">
            <a:spAutoFit/>
          </a:bodyPr>
          <a:lstStyle/>
          <a:p>
            <a:pPr algn="ctr">
              <a:lnSpc>
                <a:spcPts val="10963"/>
              </a:lnSpc>
              <a:spcBef>
                <a:spcPct val="0"/>
              </a:spcBef>
            </a:pPr>
            <a:r>
              <a:rPr lang="en-US" sz="10963">
                <a:solidFill>
                  <a:srgbClr val="000000"/>
                </a:solidFill>
                <a:latin typeface="Noot Bold"/>
              </a:rPr>
              <a:t>REAL PRODUCT!</a:t>
            </a:r>
          </a:p>
        </p:txBody>
      </p:sp>
      <p:sp>
        <p:nvSpPr>
          <p:cNvPr id="7" name="TextBox 7"/>
          <p:cNvSpPr txBox="1"/>
          <p:nvPr/>
        </p:nvSpPr>
        <p:spPr>
          <a:xfrm>
            <a:off x="1757947" y="9825286"/>
            <a:ext cx="5974566" cy="223386"/>
          </a:xfrm>
          <a:prstGeom prst="rect">
            <a:avLst/>
          </a:prstGeom>
        </p:spPr>
        <p:txBody>
          <a:bodyPr lIns="0" tIns="0" rIns="0" bIns="0" rtlCol="0" anchor="t">
            <a:spAutoFit/>
          </a:bodyPr>
          <a:lstStyle/>
          <a:p>
            <a:pPr>
              <a:lnSpc>
                <a:spcPts val="1862"/>
              </a:lnSpc>
            </a:pPr>
            <a:r>
              <a:rPr lang="en-US" sz="1330" spc="133">
                <a:solidFill>
                  <a:srgbClr val="232323"/>
                </a:solidFill>
                <a:latin typeface="Noot"/>
              </a:rPr>
              <a:t>www.sportscareerconsulting.com - Marketing Insights from SCC</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0299" b="23450"/>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2405" y="252947"/>
            <a:ext cx="1918276" cy="2099345"/>
          </a:xfrm>
          <a:prstGeom prst="rect">
            <a:avLst/>
          </a:prstGeom>
        </p:spPr>
      </p:pic>
      <p:pic>
        <p:nvPicPr>
          <p:cNvPr id="4" name="Picture 4"/>
          <p:cNvPicPr>
            <a:picLocks noChangeAspect="1"/>
          </p:cNvPicPr>
          <p:nvPr/>
        </p:nvPicPr>
        <p:blipFill>
          <a:blip r:embed="rId5"/>
          <a:srcRect/>
          <a:stretch>
            <a:fillRect/>
          </a:stretch>
        </p:blipFill>
        <p:spPr>
          <a:xfrm>
            <a:off x="240507" y="9753036"/>
            <a:ext cx="1243796" cy="396460"/>
          </a:xfrm>
          <a:prstGeom prst="rect">
            <a:avLst/>
          </a:prstGeom>
        </p:spPr>
      </p:pic>
      <p:grpSp>
        <p:nvGrpSpPr>
          <p:cNvPr id="5" name="Group 5"/>
          <p:cNvGrpSpPr/>
          <p:nvPr/>
        </p:nvGrpSpPr>
        <p:grpSpPr>
          <a:xfrm>
            <a:off x="9903365" y="252947"/>
            <a:ext cx="7094567" cy="2875098"/>
            <a:chOff x="0" y="0"/>
            <a:chExt cx="2588117" cy="1048844"/>
          </a:xfrm>
        </p:grpSpPr>
        <p:sp>
          <p:nvSpPr>
            <p:cNvPr id="6" name="Freeform 6"/>
            <p:cNvSpPr/>
            <p:nvPr/>
          </p:nvSpPr>
          <p:spPr>
            <a:xfrm>
              <a:off x="0" y="0"/>
              <a:ext cx="2588117" cy="1048843"/>
            </a:xfrm>
            <a:custGeom>
              <a:avLst/>
              <a:gdLst/>
              <a:ahLst/>
              <a:cxnLst/>
              <a:rect l="l" t="t" r="r" b="b"/>
              <a:pathLst>
                <a:path w="2588117" h="1048843">
                  <a:moveTo>
                    <a:pt x="0" y="0"/>
                  </a:moveTo>
                  <a:lnTo>
                    <a:pt x="2588117" y="0"/>
                  </a:lnTo>
                  <a:lnTo>
                    <a:pt x="2588117" y="1048843"/>
                  </a:lnTo>
                  <a:lnTo>
                    <a:pt x="0" y="1048843"/>
                  </a:lnTo>
                  <a:close/>
                </a:path>
              </a:pathLst>
            </a:custGeom>
            <a:solidFill>
              <a:srgbClr val="FF66C4"/>
            </a:solidFill>
          </p:spPr>
          <p:txBody>
            <a:bodyPr/>
            <a:lstStyle/>
            <a:p>
              <a:endParaRPr lang="en-US"/>
            </a:p>
          </p:txBody>
        </p:sp>
      </p:grpSp>
      <p:pic>
        <p:nvPicPr>
          <p:cNvPr id="7" name="Picture 7"/>
          <p:cNvPicPr>
            <a:picLocks noChangeAspect="1"/>
          </p:cNvPicPr>
          <p:nvPr/>
        </p:nvPicPr>
        <p:blipFill>
          <a:blip r:embed="rId6"/>
          <a:srcRect/>
          <a:stretch>
            <a:fillRect/>
          </a:stretch>
        </p:blipFill>
        <p:spPr>
          <a:xfrm>
            <a:off x="10888237" y="3444349"/>
            <a:ext cx="5124822" cy="6308688"/>
          </a:xfrm>
          <a:prstGeom prst="rect">
            <a:avLst/>
          </a:prstGeom>
        </p:spPr>
      </p:pic>
      <p:sp>
        <p:nvSpPr>
          <p:cNvPr id="8" name="TextBox 8"/>
          <p:cNvSpPr txBox="1"/>
          <p:nvPr/>
        </p:nvSpPr>
        <p:spPr>
          <a:xfrm>
            <a:off x="759365" y="770055"/>
            <a:ext cx="9144000" cy="1150852"/>
          </a:xfrm>
          <a:prstGeom prst="rect">
            <a:avLst/>
          </a:prstGeom>
        </p:spPr>
        <p:txBody>
          <a:bodyPr lIns="0" tIns="0" rIns="0" bIns="0" rtlCol="0" anchor="t">
            <a:spAutoFit/>
          </a:bodyPr>
          <a:lstStyle/>
          <a:p>
            <a:pPr algn="ctr">
              <a:lnSpc>
                <a:spcPts val="4434"/>
              </a:lnSpc>
            </a:pPr>
            <a:r>
              <a:rPr lang="en-US" sz="4434">
                <a:solidFill>
                  <a:srgbClr val="000000"/>
                </a:solidFill>
                <a:latin typeface="Noot Bold"/>
              </a:rPr>
              <a:t>MARKETING </a:t>
            </a:r>
          </a:p>
          <a:p>
            <a:pPr algn="ctr">
              <a:lnSpc>
                <a:spcPts val="4434"/>
              </a:lnSpc>
              <a:spcBef>
                <a:spcPct val="0"/>
              </a:spcBef>
            </a:pPr>
            <a:r>
              <a:rPr lang="en-US" sz="4434">
                <a:solidFill>
                  <a:srgbClr val="000000"/>
                </a:solidFill>
                <a:latin typeface="Noot Bold"/>
              </a:rPr>
              <a:t>STUNTS 2022</a:t>
            </a:r>
          </a:p>
        </p:txBody>
      </p:sp>
      <p:sp>
        <p:nvSpPr>
          <p:cNvPr id="9" name="TextBox 9"/>
          <p:cNvSpPr txBox="1"/>
          <p:nvPr/>
        </p:nvSpPr>
        <p:spPr>
          <a:xfrm>
            <a:off x="1757947" y="9825286"/>
            <a:ext cx="5974566" cy="223386"/>
          </a:xfrm>
          <a:prstGeom prst="rect">
            <a:avLst/>
          </a:prstGeom>
        </p:spPr>
        <p:txBody>
          <a:bodyPr lIns="0" tIns="0" rIns="0" bIns="0" rtlCol="0" anchor="t">
            <a:spAutoFit/>
          </a:bodyPr>
          <a:lstStyle/>
          <a:p>
            <a:pPr>
              <a:lnSpc>
                <a:spcPts val="1862"/>
              </a:lnSpc>
            </a:pPr>
            <a:r>
              <a:rPr lang="en-US" sz="1330" spc="133">
                <a:solidFill>
                  <a:srgbClr val="232323"/>
                </a:solidFill>
                <a:latin typeface="Noot"/>
              </a:rPr>
              <a:t>www.sportscareerconsulting.com - Marketing Insights from SCC</a:t>
            </a:r>
          </a:p>
        </p:txBody>
      </p:sp>
      <p:sp>
        <p:nvSpPr>
          <p:cNvPr id="10" name="TextBox 10"/>
          <p:cNvSpPr txBox="1"/>
          <p:nvPr/>
        </p:nvSpPr>
        <p:spPr>
          <a:xfrm>
            <a:off x="9903365" y="138647"/>
            <a:ext cx="7094567" cy="3934153"/>
          </a:xfrm>
          <a:prstGeom prst="rect">
            <a:avLst/>
          </a:prstGeom>
        </p:spPr>
        <p:txBody>
          <a:bodyPr lIns="0" tIns="0" rIns="0" bIns="0" rtlCol="0" anchor="t">
            <a:spAutoFit/>
          </a:bodyPr>
          <a:lstStyle/>
          <a:p>
            <a:pPr algn="ctr">
              <a:lnSpc>
                <a:spcPts val="7856"/>
              </a:lnSpc>
            </a:pPr>
            <a:r>
              <a:rPr lang="en-US" sz="5612" spc="561">
                <a:solidFill>
                  <a:srgbClr val="232323"/>
                </a:solidFill>
                <a:latin typeface="Noot Bold"/>
              </a:rPr>
              <a:t>Sun-Maid Introduces Grape Jerky</a:t>
            </a:r>
          </a:p>
        </p:txBody>
      </p:sp>
      <p:sp>
        <p:nvSpPr>
          <p:cNvPr id="11" name="TextBox 11"/>
          <p:cNvSpPr txBox="1"/>
          <p:nvPr/>
        </p:nvSpPr>
        <p:spPr>
          <a:xfrm>
            <a:off x="1028700" y="2785160"/>
            <a:ext cx="7551951" cy="4166789"/>
          </a:xfrm>
          <a:prstGeom prst="rect">
            <a:avLst/>
          </a:prstGeom>
        </p:spPr>
        <p:txBody>
          <a:bodyPr lIns="0" tIns="0" rIns="0" bIns="0" rtlCol="0" anchor="t">
            <a:spAutoFit/>
          </a:bodyPr>
          <a:lstStyle/>
          <a:p>
            <a:pPr>
              <a:lnSpc>
                <a:spcPts val="5534"/>
              </a:lnSpc>
            </a:pPr>
            <a:r>
              <a:rPr lang="en-US" sz="3953" dirty="0">
                <a:solidFill>
                  <a:srgbClr val="000000"/>
                </a:solidFill>
                <a:latin typeface="Kollektif Bold"/>
              </a:rPr>
              <a:t>Sun-Maid, the iconic raisin brand, launched a grape jerky product, "100% shriveled by the sun", and only available for purchase for one day only (April 1st) on its online store.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0299" b="23450"/>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240507" y="9753036"/>
            <a:ext cx="1243796" cy="396460"/>
          </a:xfrm>
          <a:prstGeom prst="rect">
            <a:avLst/>
          </a:prstGeom>
        </p:spPr>
      </p:pic>
      <p:pic>
        <p:nvPicPr>
          <p:cNvPr id="4" name="Picture 4"/>
          <p:cNvPicPr>
            <a:picLocks noChangeAspect="1"/>
          </p:cNvPicPr>
          <p:nvPr/>
        </p:nvPicPr>
        <p:blipFill>
          <a:blip r:embed="rId4"/>
          <a:srcRect/>
          <a:stretch>
            <a:fillRect/>
          </a:stretch>
        </p:blipFill>
        <p:spPr>
          <a:xfrm>
            <a:off x="16605384" y="456335"/>
            <a:ext cx="1307832" cy="1144731"/>
          </a:xfrm>
          <a:prstGeom prst="rect">
            <a:avLst/>
          </a:prstGeom>
        </p:spPr>
      </p:pic>
      <p:pic>
        <p:nvPicPr>
          <p:cNvPr id="5" name="Picture 5"/>
          <p:cNvPicPr>
            <a:picLocks noChangeAspect="1"/>
          </p:cNvPicPr>
          <p:nvPr/>
        </p:nvPicPr>
        <p:blipFill>
          <a:blip r:embed="rId5"/>
          <a:srcRect/>
          <a:stretch>
            <a:fillRect/>
          </a:stretch>
        </p:blipFill>
        <p:spPr>
          <a:xfrm>
            <a:off x="6320291" y="427916"/>
            <a:ext cx="5647418" cy="6952006"/>
          </a:xfrm>
          <a:prstGeom prst="rect">
            <a:avLst/>
          </a:prstGeom>
        </p:spPr>
      </p:pic>
      <p:sp>
        <p:nvSpPr>
          <p:cNvPr id="6" name="TextBox 6"/>
          <p:cNvSpPr txBox="1"/>
          <p:nvPr/>
        </p:nvSpPr>
        <p:spPr>
          <a:xfrm>
            <a:off x="4081751" y="7798702"/>
            <a:ext cx="10124497" cy="1459598"/>
          </a:xfrm>
          <a:prstGeom prst="rect">
            <a:avLst/>
          </a:prstGeom>
        </p:spPr>
        <p:txBody>
          <a:bodyPr lIns="0" tIns="0" rIns="0" bIns="0" rtlCol="0" anchor="t">
            <a:spAutoFit/>
          </a:bodyPr>
          <a:lstStyle/>
          <a:p>
            <a:pPr algn="ctr">
              <a:lnSpc>
                <a:spcPts val="10963"/>
              </a:lnSpc>
              <a:spcBef>
                <a:spcPct val="0"/>
              </a:spcBef>
            </a:pPr>
            <a:r>
              <a:rPr lang="en-US" sz="10963">
                <a:solidFill>
                  <a:srgbClr val="000000"/>
                </a:solidFill>
                <a:latin typeface="Noot Bold"/>
              </a:rPr>
              <a:t>APRIL FOOLS!</a:t>
            </a:r>
          </a:p>
        </p:txBody>
      </p:sp>
      <p:sp>
        <p:nvSpPr>
          <p:cNvPr id="7" name="TextBox 7"/>
          <p:cNvSpPr txBox="1"/>
          <p:nvPr/>
        </p:nvSpPr>
        <p:spPr>
          <a:xfrm>
            <a:off x="1757947" y="9825286"/>
            <a:ext cx="5974566" cy="223386"/>
          </a:xfrm>
          <a:prstGeom prst="rect">
            <a:avLst/>
          </a:prstGeom>
        </p:spPr>
        <p:txBody>
          <a:bodyPr lIns="0" tIns="0" rIns="0" bIns="0" rtlCol="0" anchor="t">
            <a:spAutoFit/>
          </a:bodyPr>
          <a:lstStyle/>
          <a:p>
            <a:pPr>
              <a:lnSpc>
                <a:spcPts val="1862"/>
              </a:lnSpc>
            </a:pPr>
            <a:r>
              <a:rPr lang="en-US" sz="1330" spc="133">
                <a:solidFill>
                  <a:srgbClr val="232323"/>
                </a:solidFill>
                <a:latin typeface="Noot"/>
              </a:rPr>
              <a:t>www.sportscareerconsulting.com - Marketing Insights from SCC</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0299" b="23450"/>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2405" y="252947"/>
            <a:ext cx="1918276" cy="2099345"/>
          </a:xfrm>
          <a:prstGeom prst="rect">
            <a:avLst/>
          </a:prstGeom>
        </p:spPr>
      </p:pic>
      <p:pic>
        <p:nvPicPr>
          <p:cNvPr id="4" name="Picture 4"/>
          <p:cNvPicPr>
            <a:picLocks noChangeAspect="1"/>
          </p:cNvPicPr>
          <p:nvPr/>
        </p:nvPicPr>
        <p:blipFill>
          <a:blip r:embed="rId5"/>
          <a:srcRect/>
          <a:stretch>
            <a:fillRect/>
          </a:stretch>
        </p:blipFill>
        <p:spPr>
          <a:xfrm>
            <a:off x="240507" y="9753036"/>
            <a:ext cx="1243796" cy="396460"/>
          </a:xfrm>
          <a:prstGeom prst="rect">
            <a:avLst/>
          </a:prstGeom>
        </p:spPr>
      </p:pic>
      <p:grpSp>
        <p:nvGrpSpPr>
          <p:cNvPr id="5" name="Group 5"/>
          <p:cNvGrpSpPr/>
          <p:nvPr/>
        </p:nvGrpSpPr>
        <p:grpSpPr>
          <a:xfrm>
            <a:off x="9903365" y="252947"/>
            <a:ext cx="7094567" cy="2875098"/>
            <a:chOff x="0" y="0"/>
            <a:chExt cx="2588117" cy="1048844"/>
          </a:xfrm>
        </p:grpSpPr>
        <p:sp>
          <p:nvSpPr>
            <p:cNvPr id="6" name="Freeform 6"/>
            <p:cNvSpPr/>
            <p:nvPr/>
          </p:nvSpPr>
          <p:spPr>
            <a:xfrm>
              <a:off x="0" y="0"/>
              <a:ext cx="2588117" cy="1048843"/>
            </a:xfrm>
            <a:custGeom>
              <a:avLst/>
              <a:gdLst/>
              <a:ahLst/>
              <a:cxnLst/>
              <a:rect l="l" t="t" r="r" b="b"/>
              <a:pathLst>
                <a:path w="2588117" h="1048843">
                  <a:moveTo>
                    <a:pt x="0" y="0"/>
                  </a:moveTo>
                  <a:lnTo>
                    <a:pt x="2588117" y="0"/>
                  </a:lnTo>
                  <a:lnTo>
                    <a:pt x="2588117" y="1048843"/>
                  </a:lnTo>
                  <a:lnTo>
                    <a:pt x="0" y="1048843"/>
                  </a:lnTo>
                  <a:close/>
                </a:path>
              </a:pathLst>
            </a:custGeom>
            <a:solidFill>
              <a:srgbClr val="FF66C4"/>
            </a:solidFill>
          </p:spPr>
          <p:txBody>
            <a:bodyPr/>
            <a:lstStyle/>
            <a:p>
              <a:endParaRPr lang="en-US"/>
            </a:p>
          </p:txBody>
        </p:sp>
      </p:grpSp>
      <p:pic>
        <p:nvPicPr>
          <p:cNvPr id="7" name="Picture 7"/>
          <p:cNvPicPr>
            <a:picLocks noChangeAspect="1"/>
          </p:cNvPicPr>
          <p:nvPr/>
        </p:nvPicPr>
        <p:blipFill>
          <a:blip r:embed="rId6"/>
          <a:srcRect/>
          <a:stretch>
            <a:fillRect/>
          </a:stretch>
        </p:blipFill>
        <p:spPr>
          <a:xfrm>
            <a:off x="9903365" y="3630884"/>
            <a:ext cx="4628305" cy="4628305"/>
          </a:xfrm>
          <a:prstGeom prst="rect">
            <a:avLst/>
          </a:prstGeom>
        </p:spPr>
      </p:pic>
      <p:sp>
        <p:nvSpPr>
          <p:cNvPr id="8" name="TextBox 8"/>
          <p:cNvSpPr txBox="1"/>
          <p:nvPr/>
        </p:nvSpPr>
        <p:spPr>
          <a:xfrm>
            <a:off x="759365" y="770055"/>
            <a:ext cx="9144000" cy="1150852"/>
          </a:xfrm>
          <a:prstGeom prst="rect">
            <a:avLst/>
          </a:prstGeom>
        </p:spPr>
        <p:txBody>
          <a:bodyPr lIns="0" tIns="0" rIns="0" bIns="0" rtlCol="0" anchor="t">
            <a:spAutoFit/>
          </a:bodyPr>
          <a:lstStyle/>
          <a:p>
            <a:pPr algn="ctr">
              <a:lnSpc>
                <a:spcPts val="4434"/>
              </a:lnSpc>
            </a:pPr>
            <a:r>
              <a:rPr lang="en-US" sz="4434">
                <a:solidFill>
                  <a:srgbClr val="000000"/>
                </a:solidFill>
                <a:latin typeface="Noot Bold"/>
              </a:rPr>
              <a:t>MARKETING </a:t>
            </a:r>
          </a:p>
          <a:p>
            <a:pPr algn="ctr">
              <a:lnSpc>
                <a:spcPts val="4434"/>
              </a:lnSpc>
              <a:spcBef>
                <a:spcPct val="0"/>
              </a:spcBef>
            </a:pPr>
            <a:r>
              <a:rPr lang="en-US" sz="4434">
                <a:solidFill>
                  <a:srgbClr val="000000"/>
                </a:solidFill>
                <a:latin typeface="Noot Bold"/>
              </a:rPr>
              <a:t>STUNTS 2022</a:t>
            </a:r>
          </a:p>
        </p:txBody>
      </p:sp>
      <p:sp>
        <p:nvSpPr>
          <p:cNvPr id="9" name="TextBox 9"/>
          <p:cNvSpPr txBox="1"/>
          <p:nvPr/>
        </p:nvSpPr>
        <p:spPr>
          <a:xfrm>
            <a:off x="1757947" y="9825286"/>
            <a:ext cx="5974566" cy="223386"/>
          </a:xfrm>
          <a:prstGeom prst="rect">
            <a:avLst/>
          </a:prstGeom>
        </p:spPr>
        <p:txBody>
          <a:bodyPr lIns="0" tIns="0" rIns="0" bIns="0" rtlCol="0" anchor="t">
            <a:spAutoFit/>
          </a:bodyPr>
          <a:lstStyle/>
          <a:p>
            <a:pPr>
              <a:lnSpc>
                <a:spcPts val="1862"/>
              </a:lnSpc>
            </a:pPr>
            <a:r>
              <a:rPr lang="en-US" sz="1330" spc="133">
                <a:solidFill>
                  <a:srgbClr val="232323"/>
                </a:solidFill>
                <a:latin typeface="Noot"/>
              </a:rPr>
              <a:t>www.sportscareerconsulting.com - Marketing Insights from SCC</a:t>
            </a:r>
          </a:p>
        </p:txBody>
      </p:sp>
      <p:sp>
        <p:nvSpPr>
          <p:cNvPr id="10" name="TextBox 10"/>
          <p:cNvSpPr txBox="1"/>
          <p:nvPr/>
        </p:nvSpPr>
        <p:spPr>
          <a:xfrm>
            <a:off x="9903365" y="656869"/>
            <a:ext cx="7094567" cy="1952953"/>
          </a:xfrm>
          <a:prstGeom prst="rect">
            <a:avLst/>
          </a:prstGeom>
        </p:spPr>
        <p:txBody>
          <a:bodyPr lIns="0" tIns="0" rIns="0" bIns="0" rtlCol="0" anchor="t">
            <a:spAutoFit/>
          </a:bodyPr>
          <a:lstStyle/>
          <a:p>
            <a:pPr algn="ctr">
              <a:lnSpc>
                <a:spcPts val="7856"/>
              </a:lnSpc>
            </a:pPr>
            <a:r>
              <a:rPr lang="en-US" sz="5612" spc="561">
                <a:solidFill>
                  <a:srgbClr val="232323"/>
                </a:solidFill>
                <a:latin typeface="Noot Bold"/>
              </a:rPr>
              <a:t>Sour Patch </a:t>
            </a:r>
          </a:p>
          <a:p>
            <a:pPr algn="ctr">
              <a:lnSpc>
                <a:spcPts val="7856"/>
              </a:lnSpc>
            </a:pPr>
            <a:r>
              <a:rPr lang="en-US" sz="5612" spc="561">
                <a:solidFill>
                  <a:srgbClr val="232323"/>
                </a:solidFill>
                <a:latin typeface="Noot Bold"/>
              </a:rPr>
              <a:t>Kids Pretzels</a:t>
            </a:r>
          </a:p>
        </p:txBody>
      </p:sp>
      <p:sp>
        <p:nvSpPr>
          <p:cNvPr id="11" name="TextBox 11"/>
          <p:cNvSpPr txBox="1"/>
          <p:nvPr/>
        </p:nvSpPr>
        <p:spPr>
          <a:xfrm>
            <a:off x="1028700" y="2785160"/>
            <a:ext cx="6703813" cy="4862114"/>
          </a:xfrm>
          <a:prstGeom prst="rect">
            <a:avLst/>
          </a:prstGeom>
        </p:spPr>
        <p:txBody>
          <a:bodyPr lIns="0" tIns="0" rIns="0" bIns="0" rtlCol="0" anchor="t">
            <a:spAutoFit/>
          </a:bodyPr>
          <a:lstStyle/>
          <a:p>
            <a:pPr>
              <a:lnSpc>
                <a:spcPts val="5534"/>
              </a:lnSpc>
            </a:pPr>
            <a:r>
              <a:rPr lang="en-US" sz="3953" dirty="0">
                <a:solidFill>
                  <a:srgbClr val="000000"/>
                </a:solidFill>
                <a:latin typeface="Kollektif Bold"/>
              </a:rPr>
              <a:t>This year on April Fool's Day, Sour Patch Kids introduced a new product in partnership with Auntie Anne's:  Sour Patch Kids pretzels. </a:t>
            </a:r>
          </a:p>
          <a:p>
            <a:pPr>
              <a:lnSpc>
                <a:spcPts val="5534"/>
              </a:lnSpc>
            </a:pPr>
            <a:endParaRPr lang="en-US" sz="3953" dirty="0">
              <a:solidFill>
                <a:srgbClr val="000000"/>
              </a:solidFill>
              <a:latin typeface="Kollektif Bold"/>
            </a:endParaRPr>
          </a:p>
        </p:txBody>
      </p:sp>
      <p:pic>
        <p:nvPicPr>
          <p:cNvPr id="12" name="Picture 12"/>
          <p:cNvPicPr>
            <a:picLocks noChangeAspect="1"/>
          </p:cNvPicPr>
          <p:nvPr/>
        </p:nvPicPr>
        <p:blipFill>
          <a:blip r:embed="rId7"/>
          <a:srcRect/>
          <a:stretch>
            <a:fillRect/>
          </a:stretch>
        </p:blipFill>
        <p:spPr>
          <a:xfrm>
            <a:off x="13496466" y="5404526"/>
            <a:ext cx="4348510" cy="434851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TotalTime>
  <Words>1237</Words>
  <Application>Microsoft Office PowerPoint</Application>
  <PresentationFormat>Custom</PresentationFormat>
  <Paragraphs>156</Paragraphs>
  <Slides>35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Noot</vt:lpstr>
      <vt:lpstr>Calibri</vt:lpstr>
      <vt:lpstr>Noot Bold</vt:lpstr>
      <vt:lpstr>Arial</vt:lpstr>
      <vt:lpstr>Kollektif Bold</vt:lpstr>
      <vt:lpstr>Arimo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April Fools Brands</dc:title>
  <cp:lastModifiedBy>Chris Lindauer</cp:lastModifiedBy>
  <cp:revision>5</cp:revision>
  <dcterms:created xsi:type="dcterms:W3CDTF">2006-08-16T00:00:00Z</dcterms:created>
  <dcterms:modified xsi:type="dcterms:W3CDTF">2022-04-04T02:13:54Z</dcterms:modified>
  <dc:identifier>DAE8xc9PcRw</dc:identifier>
</cp:coreProperties>
</file>