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Montserrat" pitchFamily="2" charset="77"/>
      <p:regular r:id="rId15"/>
      <p:bold r:id="rId16"/>
      <p:italic r:id="rId17"/>
      <p:boldItalic r:id="rId18"/>
    </p:embeddedFont>
    <p:embeddedFont>
      <p:font typeface="Oswald"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cXtB6SwOqDxiNqgeT/DFf3FjSO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 name="Google Shape;2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 name="Google Shape;3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 name="Google Shape;4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 name="Google Shape;5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4"/>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4"/>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16"/>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16"/>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7"/>
        <p:cNvGrpSpPr/>
        <p:nvPr/>
      </p:nvGrpSpPr>
      <p:grpSpPr>
        <a:xfrm>
          <a:off x="0" y="0"/>
          <a:ext cx="0" cy="0"/>
          <a:chOff x="0" y="0"/>
          <a:chExt cx="0" cy="0"/>
        </a:xfrm>
      </p:grpSpPr>
      <p:sp>
        <p:nvSpPr>
          <p:cNvPr id="18" name="Google Shape;18;p1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17"/>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3" name="Google Shape;23;p19"/>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4" name="Google Shape;24;p19"/>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1"/>
          <p:cNvSpPr txBox="1">
            <a:spLocks noGrp="1"/>
          </p:cNvSpPr>
          <p:nvPr>
            <p:ph type="ctrTitle"/>
          </p:nvPr>
        </p:nvSpPr>
        <p:spPr>
          <a:xfrm>
            <a:off x="2175900" y="1960939"/>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FUNCTIONS OF SEM COMMUNICATIONS</a:t>
            </a:r>
            <a:endParaRPr/>
          </a:p>
        </p:txBody>
      </p:sp>
      <p:sp>
        <p:nvSpPr>
          <p:cNvPr id="30" name="Google Shape;30;p1"/>
          <p:cNvSpPr txBox="1">
            <a:spLocks noGrp="1"/>
          </p:cNvSpPr>
          <p:nvPr>
            <p:ph type="ctrTitle"/>
          </p:nvPr>
        </p:nvSpPr>
        <p:spPr>
          <a:xfrm>
            <a:off x="2941650" y="2842327"/>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11.3</a:t>
            </a:r>
            <a:endParaRPr sz="2200" b="0">
              <a:latin typeface="Arial"/>
              <a:ea typeface="Arial"/>
              <a:cs typeface="Arial"/>
              <a:sym typeface="Arial"/>
            </a:endParaRPr>
          </a:p>
        </p:txBody>
      </p:sp>
      <p:cxnSp>
        <p:nvCxnSpPr>
          <p:cNvPr id="31" name="Google Shape;31;p1"/>
          <p:cNvCxnSpPr/>
          <p:nvPr/>
        </p:nvCxnSpPr>
        <p:spPr>
          <a:xfrm>
            <a:off x="3190500" y="2678418"/>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2" name="Google Shape;32;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 name="Google Shape;33;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0"/>
          <p:cNvSpPr txBox="1">
            <a:spLocks noGrp="1"/>
          </p:cNvSpPr>
          <p:nvPr>
            <p:ph type="title"/>
          </p:nvPr>
        </p:nvSpPr>
        <p:spPr>
          <a:xfrm>
            <a:off x="938500" y="445025"/>
            <a:ext cx="74152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CRISIS MANAGEMENT </a:t>
            </a:r>
            <a:endParaRPr/>
          </a:p>
        </p:txBody>
      </p:sp>
      <p:sp>
        <p:nvSpPr>
          <p:cNvPr id="115" name="Google Shape;115;p10"/>
          <p:cNvSpPr txBox="1">
            <a:spLocks noGrp="1"/>
          </p:cNvSpPr>
          <p:nvPr>
            <p:ph type="body" idx="1"/>
          </p:nvPr>
        </p:nvSpPr>
        <p:spPr>
          <a:xfrm>
            <a:off x="938500" y="1182017"/>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latin typeface="Arial"/>
                <a:ea typeface="Arial"/>
                <a:cs typeface="Arial"/>
                <a:sym typeface="Arial"/>
              </a:rPr>
              <a:t>Example:</a:t>
            </a:r>
            <a:endParaRPr/>
          </a:p>
          <a:p>
            <a:pPr marL="463550" lvl="0" indent="-463550" algn="l" rtl="0">
              <a:lnSpc>
                <a:spcPct val="100000"/>
              </a:lnSpc>
              <a:spcBef>
                <a:spcPts val="1600"/>
              </a:spcBef>
              <a:spcAft>
                <a:spcPts val="0"/>
              </a:spcAft>
              <a:buSzPts val="1150"/>
              <a:buNone/>
            </a:pPr>
            <a:r>
              <a:rPr lang="en-US" sz="1800">
                <a:latin typeface="Arial"/>
                <a:ea typeface="Arial"/>
                <a:cs typeface="Arial"/>
                <a:sym typeface="Arial"/>
              </a:rPr>
              <a:t>●	2019:  In a game watched by millions of sports fans around the country, Nike was forced to react to a crisis when Duke’s Zion Williamson, the most recognizable athlete in college basketball, was injured wearing a Nike sneaker when it “malfunctioned” on national TV.</a:t>
            </a:r>
            <a:endParaRPr/>
          </a:p>
          <a:p>
            <a:pPr marL="920750" lvl="1" indent="-463550" algn="l" rtl="0">
              <a:lnSpc>
                <a:spcPct val="100000"/>
              </a:lnSpc>
              <a:spcBef>
                <a:spcPts val="1600"/>
              </a:spcBef>
              <a:spcAft>
                <a:spcPts val="0"/>
              </a:spcAft>
              <a:buSzPts val="1150"/>
              <a:buNone/>
            </a:pPr>
            <a:r>
              <a:rPr lang="en-US" sz="1800">
                <a:latin typeface="Arial"/>
                <a:ea typeface="Arial"/>
                <a:cs typeface="Arial"/>
                <a:sym typeface="Arial"/>
              </a:rPr>
              <a:t>o	Within 24 hours, Nike executives met with Zion and his family and began working on a custom-designed shoe to better support his foot</a:t>
            </a:r>
            <a:endParaRPr/>
          </a:p>
          <a:p>
            <a:pPr marL="463550" lvl="0" indent="-463550" algn="l" rtl="0">
              <a:lnSpc>
                <a:spcPct val="100000"/>
              </a:lnSpc>
              <a:spcBef>
                <a:spcPts val="1600"/>
              </a:spcBef>
              <a:spcAft>
                <a:spcPts val="1600"/>
              </a:spcAft>
              <a:buSzPts val="1150"/>
              <a:buNone/>
            </a:pPr>
            <a:endParaRPr sz="1800">
              <a:latin typeface="Arial"/>
              <a:ea typeface="Arial"/>
              <a:cs typeface="Arial"/>
              <a:sym typeface="Arial"/>
            </a:endParaRPr>
          </a:p>
        </p:txBody>
      </p:sp>
      <p:cxnSp>
        <p:nvCxnSpPr>
          <p:cNvPr id="116" name="Google Shape;116;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7" name="Google Shape;117;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8" name="Google Shape;118;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1"/>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124" name="Google Shape;124;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5" name="Google Shape;125;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126" name="Google Shape;126;p11"/>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127" name="Google Shape;127;p11"/>
          <p:cNvSpPr/>
          <p:nvPr/>
        </p:nvSpPr>
        <p:spPr>
          <a:xfrm>
            <a:off x="640080" y="1446562"/>
            <a:ext cx="7607808" cy="329320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b="0" i="0" u="none" strike="noStrike" cap="none">
                <a:solidFill>
                  <a:schemeClr val="lt1"/>
                </a:solidFill>
                <a:latin typeface="Arial"/>
                <a:ea typeface="Arial"/>
                <a:cs typeface="Arial"/>
                <a:sym typeface="Arial"/>
              </a:rPr>
              <a:t>Several sports and entertainment organizations made headlines in the last year for transgressions that necessitated a crisis management strategy.  Select one of the stories below and discuss the organization’s response </a:t>
            </a:r>
            <a:r>
              <a:rPr lang="en-US" b="0" i="0" u="sng" strike="noStrike" cap="none">
                <a:solidFill>
                  <a:schemeClr val="lt1"/>
                </a:solidFill>
                <a:latin typeface="Arial"/>
                <a:ea typeface="Arial"/>
                <a:cs typeface="Arial"/>
                <a:sym typeface="Arial"/>
              </a:rPr>
              <a:t>and</a:t>
            </a:r>
            <a:r>
              <a:rPr lang="en-US" b="0" i="0" u="none" strike="noStrike" cap="none">
                <a:solidFill>
                  <a:schemeClr val="lt1"/>
                </a:solidFill>
                <a:latin typeface="Arial"/>
                <a:ea typeface="Arial"/>
                <a:cs typeface="Arial"/>
                <a:sym typeface="Arial"/>
              </a:rPr>
              <a:t> how you think they should have responded. </a:t>
            </a:r>
            <a:endParaRPr/>
          </a:p>
          <a:p>
            <a:pPr marL="0" marR="0" lvl="0" indent="0" algn="l" rtl="0">
              <a:lnSpc>
                <a:spcPct val="100000"/>
              </a:lnSpc>
              <a:spcBef>
                <a:spcPts val="0"/>
              </a:spcBef>
              <a:spcAft>
                <a:spcPts val="0"/>
              </a:spcAft>
              <a:buNone/>
            </a:pPr>
            <a:endParaRPr b="0" i="0" u="none" strike="noStrike" cap="none">
              <a:solidFill>
                <a:schemeClr val="lt1"/>
              </a:solidFill>
              <a:latin typeface="Arial"/>
              <a:ea typeface="Arial"/>
              <a:cs typeface="Arial"/>
              <a:sym typeface="Arial"/>
            </a:endParaRPr>
          </a:p>
          <a:p>
            <a:pPr marL="285750" marR="0" lvl="0" indent="-273050" algn="l" rtl="0">
              <a:lnSpc>
                <a:spcPct val="100000"/>
              </a:lnSpc>
              <a:spcBef>
                <a:spcPts val="0"/>
              </a:spcBef>
              <a:spcAft>
                <a:spcPts val="0"/>
              </a:spcAft>
              <a:buClr>
                <a:schemeClr val="lt1"/>
              </a:buClr>
              <a:buSzPts val="1400"/>
              <a:buFont typeface="Arial"/>
              <a:buChar char="•"/>
            </a:pPr>
            <a:r>
              <a:rPr lang="en-US" b="1">
                <a:solidFill>
                  <a:schemeClr val="lt1"/>
                </a:solidFill>
              </a:rPr>
              <a:t>FIFA </a:t>
            </a:r>
            <a:r>
              <a:rPr lang="en-US">
                <a:solidFill>
                  <a:schemeClr val="lt1"/>
                </a:solidFill>
              </a:rPr>
              <a:t>– The 2022 FIFA World Cup has been plagued by widespread negative publicity, ever since Qatar was announced as the host nation in 2010.  </a:t>
            </a:r>
            <a:endParaRPr>
              <a:solidFill>
                <a:schemeClr val="lt1"/>
              </a:solidFill>
            </a:endParaRPr>
          </a:p>
          <a:p>
            <a:pPr marL="285750" marR="0" lvl="0" indent="-273050" algn="l" rtl="0">
              <a:lnSpc>
                <a:spcPct val="100000"/>
              </a:lnSpc>
              <a:spcBef>
                <a:spcPts val="1000"/>
              </a:spcBef>
              <a:spcAft>
                <a:spcPts val="0"/>
              </a:spcAft>
              <a:buClr>
                <a:schemeClr val="lt1"/>
              </a:buClr>
              <a:buSzPts val="1400"/>
              <a:buFont typeface="Arial"/>
              <a:buChar char="•"/>
            </a:pPr>
            <a:r>
              <a:rPr lang="en-US" b="1">
                <a:solidFill>
                  <a:schemeClr val="lt1"/>
                </a:solidFill>
              </a:rPr>
              <a:t>MLB</a:t>
            </a:r>
            <a:r>
              <a:rPr lang="en-US">
                <a:solidFill>
                  <a:schemeClr val="lt1"/>
                </a:solidFill>
              </a:rPr>
              <a:t> – On March 1st, 2022, after MLB players agreed unanimously not to accept MLB's proposal that would have put an end to the lockout.</a:t>
            </a:r>
            <a:endParaRPr>
              <a:solidFill>
                <a:schemeClr val="lt1"/>
              </a:solidFill>
            </a:endParaRPr>
          </a:p>
          <a:p>
            <a:pPr marL="285750" marR="0" lvl="0" indent="-273050" algn="l" rtl="0">
              <a:lnSpc>
                <a:spcPct val="100000"/>
              </a:lnSpc>
              <a:spcBef>
                <a:spcPts val="1000"/>
              </a:spcBef>
              <a:spcAft>
                <a:spcPts val="0"/>
              </a:spcAft>
              <a:buClr>
                <a:schemeClr val="lt1"/>
              </a:buClr>
              <a:buSzPts val="1400"/>
              <a:buFont typeface="Arial"/>
              <a:buChar char="•"/>
            </a:pPr>
            <a:r>
              <a:rPr lang="en-US" b="1">
                <a:solidFill>
                  <a:schemeClr val="lt1"/>
                </a:solidFill>
              </a:rPr>
              <a:t>Sponsors of the 2022 Beijing Games </a:t>
            </a:r>
            <a:r>
              <a:rPr lang="en-US">
                <a:solidFill>
                  <a:schemeClr val="lt1"/>
                </a:solidFill>
              </a:rPr>
              <a:t>– Despite investing millions in sponsoring the 2022 Beijing Games, many Olympic sponsors chose to largely sit on the sidelines rather than promote their position as official partners of the Winter Games because of political tensions between China and the United States. </a:t>
            </a:r>
            <a:br>
              <a:rPr lang="en-US" b="0" i="0" u="none" strike="noStrike" cap="none">
                <a:solidFill>
                  <a:schemeClr val="lt1"/>
                </a:solidFill>
                <a:latin typeface="Arial"/>
                <a:ea typeface="Arial"/>
                <a:cs typeface="Arial"/>
                <a:sym typeface="Arial"/>
              </a:rPr>
            </a:br>
            <a:br>
              <a:rPr lang="en-US" b="0" i="0" u="none" strike="noStrike" cap="none">
                <a:solidFill>
                  <a:schemeClr val="lt1"/>
                </a:solidFill>
                <a:latin typeface="Arial"/>
                <a:ea typeface="Arial"/>
                <a:cs typeface="Arial"/>
                <a:sym typeface="Arial"/>
              </a:rPr>
            </a:br>
            <a:endParaRPr b="0" i="0" u="none" strike="noStrike" cap="none">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3" name="Google Shape;133;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34" name="Google Shape;134;p12"/>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2"/>
          <p:cNvSpPr txBox="1">
            <a:spLocks noGrp="1"/>
          </p:cNvSpPr>
          <p:nvPr>
            <p:ph type="title"/>
          </p:nvPr>
        </p:nvSpPr>
        <p:spPr>
          <a:xfrm>
            <a:off x="938500" y="445025"/>
            <a:ext cx="68202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FUNCTIONS OF SEM COMMUNICATIONS</a:t>
            </a:r>
            <a:endParaRPr b="1">
              <a:latin typeface="Arial"/>
              <a:ea typeface="Arial"/>
              <a:cs typeface="Arial"/>
              <a:sym typeface="Arial"/>
            </a:endParaRPr>
          </a:p>
        </p:txBody>
      </p:sp>
      <p:sp>
        <p:nvSpPr>
          <p:cNvPr id="39" name="Google Shape;39;p2"/>
          <p:cNvSpPr txBox="1">
            <a:spLocks noGrp="1"/>
          </p:cNvSpPr>
          <p:nvPr>
            <p:ph type="body" idx="1"/>
          </p:nvPr>
        </p:nvSpPr>
        <p:spPr>
          <a:xfrm>
            <a:off x="938500" y="1051800"/>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There are </a:t>
            </a:r>
            <a:r>
              <a:rPr lang="en-US" sz="1600" b="1">
                <a:solidFill>
                  <a:schemeClr val="lt2"/>
                </a:solidFill>
                <a:latin typeface="Arial"/>
                <a:ea typeface="Arial"/>
                <a:cs typeface="Arial"/>
                <a:sym typeface="Arial"/>
              </a:rPr>
              <a:t>six primary functions </a:t>
            </a:r>
            <a:r>
              <a:rPr lang="en-US" sz="1600">
                <a:latin typeface="Arial"/>
                <a:ea typeface="Arial"/>
                <a:cs typeface="Arial"/>
                <a:sym typeface="Arial"/>
              </a:rPr>
              <a:t>of sports and entertainment communications:  </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1)	Inform and communicate</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2)	Shape and enhance organization or brand image</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3)	Recruiting tool</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4)	Introduce new products or innovations</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5)	Generate and/or collect feedback</a:t>
            </a:r>
            <a:endParaRPr/>
          </a:p>
          <a:p>
            <a:pPr marL="0" lvl="0" indent="0" algn="l" rtl="0">
              <a:lnSpc>
                <a:spcPct val="100000"/>
              </a:lnSpc>
              <a:spcBef>
                <a:spcPts val="1200"/>
              </a:spcBef>
              <a:spcAft>
                <a:spcPts val="0"/>
              </a:spcAft>
              <a:buSzPts val="1150"/>
              <a:buNone/>
            </a:pPr>
            <a:r>
              <a:rPr lang="en-US" sz="1600">
                <a:latin typeface="Arial"/>
                <a:ea typeface="Arial"/>
                <a:cs typeface="Arial"/>
                <a:sym typeface="Arial"/>
              </a:rPr>
              <a:t>6)	Crisis management</a:t>
            </a:r>
            <a:endParaRPr/>
          </a:p>
          <a:p>
            <a:pPr marL="0" lvl="0" indent="0" algn="l" rtl="0">
              <a:lnSpc>
                <a:spcPct val="100000"/>
              </a:lnSpc>
              <a:spcBef>
                <a:spcPts val="1200"/>
              </a:spcBef>
              <a:spcAft>
                <a:spcPts val="1600"/>
              </a:spcAft>
              <a:buSzPts val="1150"/>
              <a:buNone/>
            </a:pPr>
            <a:endParaRPr>
              <a:latin typeface="Arial"/>
              <a:ea typeface="Arial"/>
              <a:cs typeface="Arial"/>
              <a:sym typeface="Arial"/>
            </a:endParaRPr>
          </a:p>
        </p:txBody>
      </p:sp>
      <p:cxnSp>
        <p:nvCxnSpPr>
          <p:cNvPr id="40" name="Google Shape;40;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1" name="Google Shape;41;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2" name="Google Shape;42;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INFORM AND COMMUNICATE</a:t>
            </a:r>
            <a:endParaRPr/>
          </a:p>
        </p:txBody>
      </p:sp>
      <p:sp>
        <p:nvSpPr>
          <p:cNvPr id="48" name="Google Shape;48;p3"/>
          <p:cNvSpPr txBox="1">
            <a:spLocks noGrp="1"/>
          </p:cNvSpPr>
          <p:nvPr>
            <p:ph type="body" idx="1"/>
          </p:nvPr>
        </p:nvSpPr>
        <p:spPr>
          <a:xfrm>
            <a:off x="910950" y="1051800"/>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What does it mean to inform and communicate?</a:t>
            </a:r>
            <a:endParaRPr/>
          </a:p>
          <a:p>
            <a:pPr marL="228600" lvl="0" indent="-228600" algn="l" rtl="0">
              <a:lnSpc>
                <a:spcPct val="100000"/>
              </a:lnSpc>
              <a:spcBef>
                <a:spcPts val="1600"/>
              </a:spcBef>
              <a:spcAft>
                <a:spcPts val="0"/>
              </a:spcAft>
              <a:buSzPts val="1150"/>
              <a:buAutoNum type="arabicPeriod"/>
            </a:pPr>
            <a:r>
              <a:rPr lang="en-US" sz="1600">
                <a:latin typeface="Arial"/>
                <a:ea typeface="Arial"/>
                <a:cs typeface="Arial"/>
                <a:sym typeface="Arial"/>
              </a:rPr>
              <a:t>Communicate information to consumers</a:t>
            </a:r>
            <a:endParaRPr/>
          </a:p>
          <a:p>
            <a:pPr marL="228600" lvl="0" indent="-228600" algn="l" rtl="0">
              <a:lnSpc>
                <a:spcPct val="100000"/>
              </a:lnSpc>
              <a:spcBef>
                <a:spcPts val="1600"/>
              </a:spcBef>
              <a:spcAft>
                <a:spcPts val="0"/>
              </a:spcAft>
              <a:buSzPts val="1150"/>
              <a:buAutoNum type="arabicPeriod"/>
            </a:pPr>
            <a:r>
              <a:rPr lang="en-US" sz="1600">
                <a:latin typeface="Arial"/>
                <a:ea typeface="Arial"/>
                <a:cs typeface="Arial"/>
                <a:sym typeface="Arial"/>
              </a:rPr>
              <a:t>Gather, present, and distribute information about the organization or product</a:t>
            </a:r>
            <a:endParaRPr/>
          </a:p>
          <a:p>
            <a:pPr marL="228600" lvl="0" indent="-228600" algn="l" rtl="0">
              <a:lnSpc>
                <a:spcPct val="100000"/>
              </a:lnSpc>
              <a:spcBef>
                <a:spcPts val="1600"/>
              </a:spcBef>
              <a:spcAft>
                <a:spcPts val="1600"/>
              </a:spcAft>
              <a:buSzPts val="1150"/>
              <a:buAutoNum type="arabicPeriod"/>
            </a:pPr>
            <a:r>
              <a:rPr lang="en-US" sz="1600">
                <a:latin typeface="Arial"/>
                <a:ea typeface="Arial"/>
                <a:cs typeface="Arial"/>
                <a:sym typeface="Arial"/>
              </a:rPr>
              <a:t>Involves publishing programs, brochures, updating websites, social media feeds etc. </a:t>
            </a:r>
            <a:endParaRPr sz="1600">
              <a:latin typeface="Arial"/>
              <a:ea typeface="Arial"/>
              <a:cs typeface="Arial"/>
              <a:sym typeface="Arial"/>
            </a:endParaRPr>
          </a:p>
        </p:txBody>
      </p:sp>
      <p:cxnSp>
        <p:nvCxnSpPr>
          <p:cNvPr id="49" name="Google Shape;49;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0" name="Google Shape;50;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1" name="Google Shape;51;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4"/>
          <p:cNvSpPr txBox="1">
            <a:spLocks noGrp="1"/>
          </p:cNvSpPr>
          <p:nvPr>
            <p:ph type="title"/>
          </p:nvPr>
        </p:nvSpPr>
        <p:spPr>
          <a:xfrm>
            <a:off x="938500" y="445025"/>
            <a:ext cx="70850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SHAPE AND ENHANCE IMAGE</a:t>
            </a:r>
            <a:endParaRPr/>
          </a:p>
        </p:txBody>
      </p:sp>
      <p:cxnSp>
        <p:nvCxnSpPr>
          <p:cNvPr id="57" name="Google Shape;57;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8" name="Google Shape;58;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9" name="Google Shape;59;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60" name="Google Shape;60;p4"/>
          <p:cNvSpPr txBox="1"/>
          <p:nvPr/>
        </p:nvSpPr>
        <p:spPr>
          <a:xfrm>
            <a:off x="938500" y="1051800"/>
            <a:ext cx="7144550" cy="303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1150"/>
              <a:buFont typeface="Montserrat"/>
              <a:buNone/>
            </a:pPr>
            <a:r>
              <a:rPr lang="en-US" sz="1800" b="1" i="0" u="none" strike="noStrike" cap="none">
                <a:solidFill>
                  <a:schemeClr val="lt2"/>
                </a:solidFill>
                <a:latin typeface="Arial"/>
                <a:ea typeface="Arial"/>
                <a:cs typeface="Arial"/>
                <a:sym typeface="Arial"/>
              </a:rPr>
              <a:t>What does it mean to shape and enhance the organization or brand image?</a:t>
            </a:r>
            <a:endParaRPr/>
          </a:p>
          <a:p>
            <a:pPr marL="228600" marR="0" lvl="0" indent="-228600" algn="l" rtl="0">
              <a:lnSpc>
                <a:spcPct val="100000"/>
              </a:lnSpc>
              <a:spcBef>
                <a:spcPts val="1600"/>
              </a:spcBef>
              <a:spcAft>
                <a:spcPts val="0"/>
              </a:spcAft>
              <a:buClr>
                <a:schemeClr val="lt1"/>
              </a:buClr>
              <a:buSzPts val="1150"/>
              <a:buFont typeface="Montserrat"/>
              <a:buAutoNum type="arabicPeriod"/>
            </a:pPr>
            <a:r>
              <a:rPr lang="en-US" sz="1600" b="0" i="0" u="none" strike="noStrike" cap="none">
                <a:solidFill>
                  <a:schemeClr val="lt1"/>
                </a:solidFill>
                <a:latin typeface="Arial"/>
                <a:ea typeface="Arial"/>
                <a:cs typeface="Arial"/>
                <a:sym typeface="Arial"/>
              </a:rPr>
              <a:t>Work with “cause” programs</a:t>
            </a:r>
            <a:endParaRPr/>
          </a:p>
          <a:p>
            <a:pPr marL="228600" marR="0" lvl="0" indent="-228600" algn="l" rtl="0">
              <a:lnSpc>
                <a:spcPct val="100000"/>
              </a:lnSpc>
              <a:spcBef>
                <a:spcPts val="1600"/>
              </a:spcBef>
              <a:spcAft>
                <a:spcPts val="0"/>
              </a:spcAft>
              <a:buClr>
                <a:schemeClr val="lt1"/>
              </a:buClr>
              <a:buSzPts val="1150"/>
              <a:buFont typeface="Montserrat"/>
              <a:buAutoNum type="arabicPeriod"/>
            </a:pPr>
            <a:r>
              <a:rPr lang="en-US" sz="1600" b="0" i="0" u="none" strike="noStrike" cap="none">
                <a:solidFill>
                  <a:schemeClr val="lt1"/>
                </a:solidFill>
                <a:latin typeface="Arial"/>
                <a:ea typeface="Arial"/>
                <a:cs typeface="Arial"/>
                <a:sym typeface="Arial"/>
              </a:rPr>
              <a:t>Image is important to all facets of sports and entertainment marketing, including corporations, teams, leagues, and individuals</a:t>
            </a:r>
            <a:endParaRPr/>
          </a:p>
          <a:p>
            <a:pPr marL="228600" marR="0" lvl="0" indent="-228600" algn="l" rtl="0">
              <a:lnSpc>
                <a:spcPct val="100000"/>
              </a:lnSpc>
              <a:spcBef>
                <a:spcPts val="1600"/>
              </a:spcBef>
              <a:spcAft>
                <a:spcPts val="0"/>
              </a:spcAft>
              <a:buClr>
                <a:schemeClr val="lt1"/>
              </a:buClr>
              <a:buSzPts val="1150"/>
              <a:buFont typeface="Montserrat"/>
              <a:buAutoNum type="arabicPeriod"/>
            </a:pPr>
            <a:r>
              <a:rPr lang="en-US" sz="1600" b="0" i="0" u="none" strike="noStrike" cap="none">
                <a:solidFill>
                  <a:schemeClr val="lt1"/>
                </a:solidFill>
                <a:latin typeface="Arial"/>
                <a:ea typeface="Arial"/>
                <a:cs typeface="Arial"/>
                <a:sym typeface="Arial"/>
              </a:rPr>
              <a:t>The “shape and enhance image” function mirrors the similar function of marketing.</a:t>
            </a:r>
            <a:endParaRPr/>
          </a:p>
          <a:p>
            <a:pPr marL="228600" marR="0" lvl="0" indent="-228600" algn="l" rtl="0">
              <a:lnSpc>
                <a:spcPct val="100000"/>
              </a:lnSpc>
              <a:spcBef>
                <a:spcPts val="1600"/>
              </a:spcBef>
              <a:spcAft>
                <a:spcPts val="1600"/>
              </a:spcAft>
              <a:buClr>
                <a:schemeClr val="lt1"/>
              </a:buClr>
              <a:buSzPts val="1150"/>
              <a:buFont typeface="Montserrat"/>
              <a:buAutoNum type="arabicPeriod"/>
            </a:pPr>
            <a:r>
              <a:rPr lang="en-US" sz="1600" b="0" i="0" u="none" strike="noStrike" cap="none">
                <a:solidFill>
                  <a:schemeClr val="lt1"/>
                </a:solidFill>
                <a:latin typeface="Arial"/>
                <a:ea typeface="Arial"/>
                <a:cs typeface="Arial"/>
                <a:sym typeface="Arial"/>
              </a:rPr>
              <a:t>Generate </a:t>
            </a:r>
            <a:r>
              <a:rPr lang="en-US" sz="1600" b="1" i="0" u="none" strike="noStrike" cap="none">
                <a:solidFill>
                  <a:schemeClr val="lt2"/>
                </a:solidFill>
                <a:latin typeface="Arial"/>
                <a:ea typeface="Arial"/>
                <a:cs typeface="Arial"/>
                <a:sym typeface="Arial"/>
              </a:rPr>
              <a:t>goodwill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5"/>
          <p:cNvSpPr txBox="1">
            <a:spLocks noGrp="1"/>
          </p:cNvSpPr>
          <p:nvPr>
            <p:ph type="title"/>
          </p:nvPr>
        </p:nvSpPr>
        <p:spPr>
          <a:xfrm>
            <a:off x="5323759" y="1262761"/>
            <a:ext cx="2893914" cy="57337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1900" b="1">
                <a:latin typeface="Arial"/>
                <a:ea typeface="Arial"/>
                <a:cs typeface="Arial"/>
                <a:sym typeface="Arial"/>
              </a:rPr>
              <a:t>GOODWILL</a:t>
            </a:r>
            <a:endParaRPr sz="1900" b="1">
              <a:latin typeface="Arial"/>
              <a:ea typeface="Arial"/>
              <a:cs typeface="Arial"/>
              <a:sym typeface="Arial"/>
            </a:endParaRPr>
          </a:p>
        </p:txBody>
      </p:sp>
      <p:sp>
        <p:nvSpPr>
          <p:cNvPr id="66" name="Google Shape;66;p5"/>
          <p:cNvSpPr txBox="1">
            <a:spLocks noGrp="1"/>
          </p:cNvSpPr>
          <p:nvPr>
            <p:ph type="body" idx="1"/>
          </p:nvPr>
        </p:nvSpPr>
        <p:spPr>
          <a:xfrm>
            <a:off x="5323759" y="1789215"/>
            <a:ext cx="3012681" cy="156506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sz="1400" b="1">
                <a:solidFill>
                  <a:schemeClr val="lt2"/>
                </a:solidFill>
                <a:latin typeface="Arial"/>
                <a:ea typeface="Arial"/>
                <a:cs typeface="Arial"/>
                <a:sym typeface="Arial"/>
              </a:rPr>
              <a:t>Goodwill </a:t>
            </a:r>
            <a:r>
              <a:rPr lang="en-US" sz="1400">
                <a:latin typeface="Arial"/>
                <a:ea typeface="Arial"/>
                <a:cs typeface="Arial"/>
                <a:sym typeface="Arial"/>
              </a:rPr>
              <a:t>is a general willingness to work with a person or organization based on a positive reputation or relationship. </a:t>
            </a:r>
            <a:endParaRPr/>
          </a:p>
          <a:p>
            <a:pPr marL="0" lvl="0" indent="0" algn="l" rtl="0">
              <a:lnSpc>
                <a:spcPct val="100000"/>
              </a:lnSpc>
              <a:spcBef>
                <a:spcPts val="0"/>
              </a:spcBef>
              <a:spcAft>
                <a:spcPts val="0"/>
              </a:spcAft>
              <a:buSzPts val="1600"/>
              <a:buNone/>
            </a:pPr>
            <a:endParaRPr sz="1400">
              <a:latin typeface="Arial"/>
              <a:ea typeface="Arial"/>
              <a:cs typeface="Arial"/>
              <a:sym typeface="Arial"/>
            </a:endParaRPr>
          </a:p>
          <a:p>
            <a:pPr marL="0" lvl="0" indent="0" algn="l" rtl="0">
              <a:lnSpc>
                <a:spcPct val="100000"/>
              </a:lnSpc>
              <a:spcBef>
                <a:spcPts val="0"/>
              </a:spcBef>
              <a:spcAft>
                <a:spcPts val="0"/>
              </a:spcAft>
              <a:buSzPts val="1600"/>
              <a:buNone/>
            </a:pPr>
            <a:r>
              <a:rPr lang="en-US" sz="1400">
                <a:latin typeface="Arial"/>
                <a:ea typeface="Arial"/>
                <a:cs typeface="Arial"/>
                <a:sym typeface="Arial"/>
              </a:rPr>
              <a:t>Companies can generate goodwill in several ways, oftentimes through an affiliation with a particular sport, team, league or event.</a:t>
            </a:r>
            <a:endParaRPr/>
          </a:p>
          <a:p>
            <a:pPr marL="0" lvl="0" indent="0" algn="l" rtl="0">
              <a:lnSpc>
                <a:spcPct val="100000"/>
              </a:lnSpc>
              <a:spcBef>
                <a:spcPts val="0"/>
              </a:spcBef>
              <a:spcAft>
                <a:spcPts val="0"/>
              </a:spcAft>
              <a:buSzPts val="1600"/>
              <a:buNone/>
            </a:pPr>
            <a:endParaRPr sz="1400">
              <a:latin typeface="Arial"/>
              <a:ea typeface="Arial"/>
              <a:cs typeface="Arial"/>
              <a:sym typeface="Arial"/>
            </a:endParaRPr>
          </a:p>
        </p:txBody>
      </p:sp>
      <p:cxnSp>
        <p:nvCxnSpPr>
          <p:cNvPr id="67" name="Google Shape;67;p5"/>
          <p:cNvCxnSpPr/>
          <p:nvPr/>
        </p:nvCxnSpPr>
        <p:spPr>
          <a:xfrm>
            <a:off x="5142854" y="1549446"/>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8" name="Google Shape;68;p5"/>
          <p:cNvPicPr preferRelativeResize="0"/>
          <p:nvPr/>
        </p:nvPicPr>
        <p:blipFill rotWithShape="1">
          <a:blip r:embed="rId3">
            <a:alphaModFix/>
          </a:blip>
          <a:srcRect l="23769" r="23768"/>
          <a:stretch/>
        </p:blipFill>
        <p:spPr>
          <a:xfrm>
            <a:off x="-422250" y="-236700"/>
            <a:ext cx="4714800" cy="5616900"/>
          </a:xfrm>
          <a:prstGeom prst="flowChartDelay">
            <a:avLst/>
          </a:prstGeom>
          <a:noFill/>
          <a:ln>
            <a:noFill/>
          </a:ln>
        </p:spPr>
      </p:pic>
      <p:pic>
        <p:nvPicPr>
          <p:cNvPr id="69" name="Google Shape;69;p5"/>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70" name="Google Shape;70;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RECRUITING TOOL</a:t>
            </a:r>
            <a:endParaRPr/>
          </a:p>
        </p:txBody>
      </p:sp>
      <p:sp>
        <p:nvSpPr>
          <p:cNvPr id="76" name="Google Shape;76;p6"/>
          <p:cNvSpPr txBox="1">
            <a:spLocks noGrp="1"/>
          </p:cNvSpPr>
          <p:nvPr>
            <p:ph type="body" idx="1"/>
          </p:nvPr>
        </p:nvSpPr>
        <p:spPr>
          <a:xfrm>
            <a:off x="938500" y="1051800"/>
            <a:ext cx="7172100" cy="3039900"/>
          </a:xfrm>
          <a:prstGeom prst="rect">
            <a:avLst/>
          </a:prstGeom>
          <a:noFill/>
          <a:ln>
            <a:noFill/>
          </a:ln>
        </p:spPr>
        <p:txBody>
          <a:bodyPr spcFirstLastPara="1" wrap="square" lIns="91425" tIns="91425" rIns="91425" bIns="91425" anchor="t" anchorCtr="0">
            <a:noAutofit/>
          </a:bodyPr>
          <a:lstStyle/>
          <a:p>
            <a:pPr marL="463550" lvl="0" indent="-463550" algn="l" rtl="0">
              <a:lnSpc>
                <a:spcPct val="100000"/>
              </a:lnSpc>
              <a:spcBef>
                <a:spcPts val="0"/>
              </a:spcBef>
              <a:spcAft>
                <a:spcPts val="0"/>
              </a:spcAft>
              <a:buSzPts val="1150"/>
              <a:buNone/>
            </a:pPr>
            <a:r>
              <a:rPr lang="en-US" sz="1800">
                <a:latin typeface="Arial"/>
                <a:ea typeface="Arial"/>
                <a:cs typeface="Arial"/>
                <a:sym typeface="Arial"/>
              </a:rPr>
              <a:t>Recruiting is extremely important to colleges and Universities</a:t>
            </a:r>
            <a:endParaRPr/>
          </a:p>
          <a:p>
            <a:pPr marL="920750" lvl="1" indent="-463550" algn="l" rtl="0">
              <a:lnSpc>
                <a:spcPct val="100000"/>
              </a:lnSpc>
              <a:spcBef>
                <a:spcPts val="1600"/>
              </a:spcBef>
              <a:spcAft>
                <a:spcPts val="0"/>
              </a:spcAft>
              <a:buSzPts val="1150"/>
              <a:buFont typeface="Arial"/>
              <a:buChar char="•"/>
            </a:pPr>
            <a:r>
              <a:rPr lang="en-US" sz="1600">
                <a:latin typeface="Arial"/>
                <a:ea typeface="Arial"/>
                <a:cs typeface="Arial"/>
                <a:sym typeface="Arial"/>
              </a:rPr>
              <a:t>The University of Texas generated a lot of publicity with the installation of new, cutting-edge lockers and other upgrades for their locker room.</a:t>
            </a:r>
            <a:endParaRPr/>
          </a:p>
          <a:p>
            <a:pPr marL="920750" lvl="1" indent="-463550" algn="l" rtl="0">
              <a:lnSpc>
                <a:spcPct val="100000"/>
              </a:lnSpc>
              <a:spcBef>
                <a:spcPts val="1600"/>
              </a:spcBef>
              <a:spcAft>
                <a:spcPts val="0"/>
              </a:spcAft>
              <a:buSzPts val="1150"/>
              <a:buFont typeface="Arial"/>
              <a:buChar char="•"/>
            </a:pPr>
            <a:r>
              <a:rPr lang="en-US" sz="1600">
                <a:latin typeface="Arial"/>
                <a:ea typeface="Arial"/>
                <a:cs typeface="Arial"/>
                <a:sym typeface="Arial"/>
              </a:rPr>
              <a:t>Each locker featured a 43-inch flat screen (which reportedly showed each player’s highlights on a loop) with glowing locker doors at an estimated cost of $10,500 per locker.</a:t>
            </a:r>
            <a:endParaRPr/>
          </a:p>
          <a:p>
            <a:pPr marL="920750" lvl="1" indent="-463550" algn="l" rtl="0">
              <a:lnSpc>
                <a:spcPct val="100000"/>
              </a:lnSpc>
              <a:spcBef>
                <a:spcPts val="1600"/>
              </a:spcBef>
              <a:spcAft>
                <a:spcPts val="0"/>
              </a:spcAft>
              <a:buSzPts val="1150"/>
              <a:buFont typeface="Arial"/>
              <a:buChar char="•"/>
            </a:pPr>
            <a:r>
              <a:rPr lang="en-US" sz="1600">
                <a:latin typeface="Arial"/>
                <a:ea typeface="Arial"/>
                <a:cs typeface="Arial"/>
                <a:sym typeface="Arial"/>
              </a:rPr>
              <a:t>The Longhorns published player responses to seeing the new locker room through various social media channels, no doubt taking advantage of their reaction for future leverage on the recruiting trail.</a:t>
            </a:r>
            <a:endParaRPr/>
          </a:p>
          <a:p>
            <a:pPr marL="920750" lvl="1" indent="-463550" algn="l" rtl="0">
              <a:lnSpc>
                <a:spcPct val="100000"/>
              </a:lnSpc>
              <a:spcBef>
                <a:spcPts val="1600"/>
              </a:spcBef>
              <a:spcAft>
                <a:spcPts val="0"/>
              </a:spcAft>
              <a:buSzPts val="1150"/>
              <a:buNone/>
            </a:pPr>
            <a:endParaRPr sz="1800">
              <a:latin typeface="Arial"/>
              <a:ea typeface="Arial"/>
              <a:cs typeface="Arial"/>
              <a:sym typeface="Arial"/>
            </a:endParaRPr>
          </a:p>
          <a:p>
            <a:pPr marL="0" lvl="0" indent="0" algn="l" rtl="0">
              <a:lnSpc>
                <a:spcPct val="100000"/>
              </a:lnSpc>
              <a:spcBef>
                <a:spcPts val="1600"/>
              </a:spcBef>
              <a:spcAft>
                <a:spcPts val="1600"/>
              </a:spcAft>
              <a:buSzPts val="1150"/>
              <a:buNone/>
            </a:pPr>
            <a:endParaRPr sz="1800">
              <a:latin typeface="Arial"/>
              <a:ea typeface="Arial"/>
              <a:cs typeface="Arial"/>
              <a:sym typeface="Arial"/>
            </a:endParaRPr>
          </a:p>
        </p:txBody>
      </p:sp>
      <p:cxnSp>
        <p:nvCxnSpPr>
          <p:cNvPr id="77" name="Google Shape;77;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8" name="Google Shape;78;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9" name="Google Shape;79;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7"/>
          <p:cNvSpPr txBox="1">
            <a:spLocks noGrp="1"/>
          </p:cNvSpPr>
          <p:nvPr>
            <p:ph type="title"/>
          </p:nvPr>
        </p:nvSpPr>
        <p:spPr>
          <a:xfrm>
            <a:off x="938500" y="445025"/>
            <a:ext cx="65799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RECRUITING TOOL</a:t>
            </a:r>
            <a:endParaRPr/>
          </a:p>
        </p:txBody>
      </p:sp>
      <p:sp>
        <p:nvSpPr>
          <p:cNvPr id="85" name="Google Shape;85;p7"/>
          <p:cNvSpPr txBox="1">
            <a:spLocks noGrp="1"/>
          </p:cNvSpPr>
          <p:nvPr>
            <p:ph type="body" idx="1"/>
          </p:nvPr>
        </p:nvSpPr>
        <p:spPr>
          <a:xfrm>
            <a:off x="851400" y="1594843"/>
            <a:ext cx="7172100" cy="3314686"/>
          </a:xfrm>
          <a:prstGeom prst="rect">
            <a:avLst/>
          </a:prstGeom>
          <a:noFill/>
          <a:ln>
            <a:noFill/>
          </a:ln>
        </p:spPr>
        <p:txBody>
          <a:bodyPr spcFirstLastPara="1" wrap="square" lIns="91425" tIns="91425" rIns="91425" bIns="91425" anchor="t" anchorCtr="0">
            <a:noAutofit/>
          </a:bodyPr>
          <a:lstStyle/>
          <a:p>
            <a:pPr marL="463550" lvl="0" indent="-390525"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600"/>
              </a:spcBef>
              <a:spcAft>
                <a:spcPts val="0"/>
              </a:spcAft>
              <a:buSzPts val="1150"/>
              <a:buChar char="●"/>
            </a:pPr>
            <a:r>
              <a:rPr lang="en-US" sz="1600">
                <a:latin typeface="Arial"/>
                <a:ea typeface="Arial"/>
                <a:cs typeface="Arial"/>
                <a:sym typeface="Arial"/>
              </a:rPr>
              <a:t>In 2016, Las Vegas managed to lure a new NHL team to the city (along with a $500 million franchise fee price tag) with its recruiting efforts. </a:t>
            </a:r>
            <a:endParaRPr/>
          </a:p>
          <a:p>
            <a:pPr marL="463550" lvl="0" indent="-463550" algn="l" rtl="0">
              <a:lnSpc>
                <a:spcPct val="100000"/>
              </a:lnSpc>
              <a:spcBef>
                <a:spcPts val="600"/>
              </a:spcBef>
              <a:spcAft>
                <a:spcPts val="0"/>
              </a:spcAft>
              <a:buSzPts val="1150"/>
              <a:buChar char="●"/>
            </a:pPr>
            <a:r>
              <a:rPr lang="en-US" sz="1600">
                <a:latin typeface="Arial"/>
                <a:ea typeface="Arial"/>
                <a:cs typeface="Arial"/>
                <a:sym typeface="Arial"/>
              </a:rPr>
              <a:t>The organization was aggressive and persistent in their efforts to attract a franchise while demonstrating to the NHL that the city could support a hockey team by gathering 14,000 fan deposits for season tickets. </a:t>
            </a:r>
            <a:endParaRPr/>
          </a:p>
          <a:p>
            <a:pPr marL="463550" lvl="0" indent="-463550" algn="l" rtl="0">
              <a:lnSpc>
                <a:spcPct val="100000"/>
              </a:lnSpc>
              <a:spcBef>
                <a:spcPts val="600"/>
              </a:spcBef>
              <a:spcAft>
                <a:spcPts val="0"/>
              </a:spcAft>
              <a:buSzPts val="1150"/>
              <a:buChar char="●"/>
            </a:pPr>
            <a:r>
              <a:rPr lang="en-US" sz="1600">
                <a:latin typeface="Arial"/>
                <a:ea typeface="Arial"/>
                <a:cs typeface="Arial"/>
                <a:sym typeface="Arial"/>
              </a:rPr>
              <a:t>As part of their recruiting effort, the hopeful franchise owners launched a “Vegas Wants Hockey” website to help maintain momentum with fans and to stay on the NHL’s radar. </a:t>
            </a:r>
            <a:endParaRPr/>
          </a:p>
          <a:p>
            <a:pPr marL="285750" lvl="0" indent="-212725" algn="l" rtl="0">
              <a:lnSpc>
                <a:spcPct val="100000"/>
              </a:lnSpc>
              <a:spcBef>
                <a:spcPts val="600"/>
              </a:spcBef>
              <a:spcAft>
                <a:spcPts val="1600"/>
              </a:spcAft>
              <a:buSzPts val="1150"/>
              <a:buNone/>
            </a:pPr>
            <a:endParaRPr sz="1600">
              <a:latin typeface="Arial"/>
              <a:ea typeface="Arial"/>
              <a:cs typeface="Arial"/>
              <a:sym typeface="Arial"/>
            </a:endParaRPr>
          </a:p>
        </p:txBody>
      </p:sp>
      <p:cxnSp>
        <p:nvCxnSpPr>
          <p:cNvPr id="86" name="Google Shape;86;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7" name="Google Shape;87;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8" name="Google Shape;88;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89" name="Google Shape;89;p7"/>
          <p:cNvSpPr/>
          <p:nvPr/>
        </p:nvSpPr>
        <p:spPr>
          <a:xfrm>
            <a:off x="910950" y="1124815"/>
            <a:ext cx="6779154"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Recruiting can also take place when communities want to attract events or expansion teams in pro sports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8"/>
          <p:cNvSpPr txBox="1">
            <a:spLocks noGrp="1"/>
          </p:cNvSpPr>
          <p:nvPr>
            <p:ph type="title"/>
          </p:nvPr>
        </p:nvSpPr>
        <p:spPr>
          <a:xfrm>
            <a:off x="938500" y="445025"/>
            <a:ext cx="65799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FUNCTIONS OF SEM COMMUNICATIONS</a:t>
            </a:r>
            <a:endParaRPr/>
          </a:p>
        </p:txBody>
      </p:sp>
      <p:sp>
        <p:nvSpPr>
          <p:cNvPr id="95" name="Google Shape;95;p8"/>
          <p:cNvSpPr txBox="1">
            <a:spLocks noGrp="1"/>
          </p:cNvSpPr>
          <p:nvPr>
            <p:ph type="body" idx="1"/>
          </p:nvPr>
        </p:nvSpPr>
        <p:spPr>
          <a:xfrm>
            <a:off x="938500" y="1328068"/>
            <a:ext cx="7506216" cy="331468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lt2"/>
                </a:solidFill>
                <a:latin typeface="Arial"/>
                <a:ea typeface="Arial"/>
                <a:cs typeface="Arial"/>
                <a:sym typeface="Arial"/>
              </a:rPr>
              <a:t>Introduce new products or innovations</a:t>
            </a:r>
            <a:endParaRPr/>
          </a:p>
          <a:p>
            <a:pPr marL="742950" lvl="1" indent="-285750" algn="l" rtl="0">
              <a:lnSpc>
                <a:spcPct val="100000"/>
              </a:lnSpc>
              <a:spcBef>
                <a:spcPts val="2200"/>
              </a:spcBef>
              <a:spcAft>
                <a:spcPts val="0"/>
              </a:spcAft>
              <a:buSzPts val="1150"/>
              <a:buChar char="○"/>
            </a:pPr>
            <a:r>
              <a:rPr lang="en-US" sz="1600">
                <a:latin typeface="Arial"/>
                <a:ea typeface="Arial"/>
                <a:cs typeface="Arial"/>
                <a:sym typeface="Arial"/>
              </a:rPr>
              <a:t>Build new product awareness and interest</a:t>
            </a:r>
            <a:endParaRPr/>
          </a:p>
          <a:p>
            <a:pPr marL="742950" lvl="1" indent="-285750" algn="l" rtl="0">
              <a:lnSpc>
                <a:spcPct val="100000"/>
              </a:lnSpc>
              <a:spcBef>
                <a:spcPts val="2200"/>
              </a:spcBef>
              <a:spcAft>
                <a:spcPts val="0"/>
              </a:spcAft>
              <a:buSzPts val="1150"/>
              <a:buChar char="○"/>
            </a:pPr>
            <a:r>
              <a:rPr lang="en-US" sz="1600">
                <a:latin typeface="Arial"/>
                <a:ea typeface="Arial"/>
                <a:cs typeface="Arial"/>
                <a:sym typeface="Arial"/>
              </a:rPr>
              <a:t>Position new product</a:t>
            </a:r>
            <a:endParaRPr/>
          </a:p>
          <a:p>
            <a:pPr marL="0" lvl="0" indent="0" algn="l" rtl="0">
              <a:lnSpc>
                <a:spcPct val="100000"/>
              </a:lnSpc>
              <a:spcBef>
                <a:spcPts val="600"/>
              </a:spcBef>
              <a:spcAft>
                <a:spcPts val="0"/>
              </a:spcAft>
              <a:buSzPts val="1150"/>
              <a:buNone/>
            </a:pPr>
            <a:endParaRPr sz="1600">
              <a:latin typeface="Arial"/>
              <a:ea typeface="Arial"/>
              <a:cs typeface="Arial"/>
              <a:sym typeface="Arial"/>
            </a:endParaRPr>
          </a:p>
          <a:p>
            <a:pPr marL="0" lvl="0" indent="0" algn="l" rtl="0">
              <a:lnSpc>
                <a:spcPct val="100000"/>
              </a:lnSpc>
              <a:spcBef>
                <a:spcPts val="600"/>
              </a:spcBef>
              <a:spcAft>
                <a:spcPts val="0"/>
              </a:spcAft>
              <a:buSzPts val="1150"/>
              <a:buNone/>
            </a:pPr>
            <a:r>
              <a:rPr lang="en-US" sz="1600" b="1">
                <a:solidFill>
                  <a:schemeClr val="lt2"/>
                </a:solidFill>
                <a:latin typeface="Arial"/>
                <a:ea typeface="Arial"/>
                <a:cs typeface="Arial"/>
                <a:sym typeface="Arial"/>
              </a:rPr>
              <a:t>Generate and collect feedback</a:t>
            </a:r>
            <a:endParaRPr/>
          </a:p>
          <a:p>
            <a:pPr marL="742950" lvl="1" indent="-285750" algn="l" rtl="0">
              <a:lnSpc>
                <a:spcPct val="100000"/>
              </a:lnSpc>
              <a:spcBef>
                <a:spcPts val="2200"/>
              </a:spcBef>
              <a:spcAft>
                <a:spcPts val="0"/>
              </a:spcAft>
              <a:buSzPts val="1150"/>
              <a:buChar char="○"/>
            </a:pPr>
            <a:r>
              <a:rPr lang="en-US" sz="1600">
                <a:latin typeface="Arial"/>
                <a:ea typeface="Arial"/>
                <a:cs typeface="Arial"/>
                <a:sym typeface="Arial"/>
              </a:rPr>
              <a:t>Determine acceptance and effectiveness of organizational policies</a:t>
            </a:r>
            <a:endParaRPr/>
          </a:p>
          <a:p>
            <a:pPr marL="742950" lvl="1" indent="-285750" algn="l" rtl="0">
              <a:lnSpc>
                <a:spcPct val="100000"/>
              </a:lnSpc>
              <a:spcBef>
                <a:spcPts val="2200"/>
              </a:spcBef>
              <a:spcAft>
                <a:spcPts val="0"/>
              </a:spcAft>
              <a:buSzPts val="1150"/>
              <a:buChar char="○"/>
            </a:pPr>
            <a:r>
              <a:rPr lang="en-US" sz="1600">
                <a:latin typeface="Arial"/>
                <a:ea typeface="Arial"/>
                <a:cs typeface="Arial"/>
                <a:sym typeface="Arial"/>
              </a:rPr>
              <a:t>Gather specific consumer data about attitudes, preferences &amp; behaviors</a:t>
            </a:r>
            <a:endParaRPr/>
          </a:p>
          <a:p>
            <a:pPr marL="285750" lvl="0" indent="-212725" algn="l" rtl="0">
              <a:lnSpc>
                <a:spcPct val="100000"/>
              </a:lnSpc>
              <a:spcBef>
                <a:spcPts val="600"/>
              </a:spcBef>
              <a:spcAft>
                <a:spcPts val="1600"/>
              </a:spcAft>
              <a:buSzPts val="1150"/>
              <a:buNone/>
            </a:pPr>
            <a:endParaRPr sz="1600">
              <a:latin typeface="Arial"/>
              <a:ea typeface="Arial"/>
              <a:cs typeface="Arial"/>
              <a:sym typeface="Arial"/>
            </a:endParaRPr>
          </a:p>
        </p:txBody>
      </p:sp>
      <p:cxnSp>
        <p:nvCxnSpPr>
          <p:cNvPr id="96" name="Google Shape;96;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7" name="Google Shape;97;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8" name="Google Shape;98;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99" name="Google Shape;99;p8"/>
          <p:cNvSpPr/>
          <p:nvPr/>
        </p:nvSpPr>
        <p:spPr>
          <a:xfrm>
            <a:off x="938500" y="936636"/>
            <a:ext cx="6779154"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Other key functions of sports and entertainment communications: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9"/>
          <p:cNvSpPr txBox="1">
            <a:spLocks noGrp="1"/>
          </p:cNvSpPr>
          <p:nvPr>
            <p:ph type="title"/>
          </p:nvPr>
        </p:nvSpPr>
        <p:spPr>
          <a:xfrm>
            <a:off x="5323759" y="1579952"/>
            <a:ext cx="2893914" cy="57337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1900" b="1">
                <a:latin typeface="Arial"/>
                <a:ea typeface="Arial"/>
                <a:cs typeface="Arial"/>
                <a:sym typeface="Arial"/>
              </a:rPr>
              <a:t>CRISIS MANAGEMENT</a:t>
            </a:r>
            <a:endParaRPr sz="1900" b="1">
              <a:latin typeface="Arial"/>
              <a:ea typeface="Arial"/>
              <a:cs typeface="Arial"/>
              <a:sym typeface="Arial"/>
            </a:endParaRPr>
          </a:p>
        </p:txBody>
      </p:sp>
      <p:sp>
        <p:nvSpPr>
          <p:cNvPr id="105" name="Google Shape;105;p9"/>
          <p:cNvSpPr txBox="1">
            <a:spLocks noGrp="1"/>
          </p:cNvSpPr>
          <p:nvPr>
            <p:ph type="body" idx="1"/>
          </p:nvPr>
        </p:nvSpPr>
        <p:spPr>
          <a:xfrm>
            <a:off x="5323759" y="2207644"/>
            <a:ext cx="3012681" cy="156506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b="1">
                <a:solidFill>
                  <a:srgbClr val="EF8600"/>
                </a:solidFill>
                <a:latin typeface="Arial"/>
                <a:ea typeface="Arial"/>
                <a:cs typeface="Arial"/>
                <a:sym typeface="Arial"/>
              </a:rPr>
              <a:t>Crisis management </a:t>
            </a:r>
            <a:r>
              <a:rPr lang="en-US">
                <a:latin typeface="Arial"/>
                <a:ea typeface="Arial"/>
                <a:cs typeface="Arial"/>
                <a:sym typeface="Arial"/>
              </a:rPr>
              <a:t>refers to a coordinated effort to handle the effects of unfavorable publicity or of an unfavorable event.</a:t>
            </a:r>
            <a:endParaRPr/>
          </a:p>
          <a:p>
            <a:pPr marL="0" lvl="0" indent="0" algn="l" rtl="0">
              <a:lnSpc>
                <a:spcPct val="100000"/>
              </a:lnSpc>
              <a:spcBef>
                <a:spcPts val="1600"/>
              </a:spcBef>
              <a:spcAft>
                <a:spcPts val="0"/>
              </a:spcAft>
              <a:buSzPts val="1600"/>
              <a:buNone/>
            </a:pPr>
            <a:endParaRPr>
              <a:latin typeface="Arial"/>
              <a:ea typeface="Arial"/>
              <a:cs typeface="Arial"/>
              <a:sym typeface="Arial"/>
            </a:endParaRPr>
          </a:p>
        </p:txBody>
      </p:sp>
      <p:cxnSp>
        <p:nvCxnSpPr>
          <p:cNvPr id="106" name="Google Shape;106;p9"/>
          <p:cNvCxnSpPr/>
          <p:nvPr/>
        </p:nvCxnSpPr>
        <p:spPr>
          <a:xfrm>
            <a:off x="5142854" y="1549446"/>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7" name="Google Shape;107;p9"/>
          <p:cNvPicPr preferRelativeResize="0"/>
          <p:nvPr/>
        </p:nvPicPr>
        <p:blipFill rotWithShape="1">
          <a:blip r:embed="rId3">
            <a:alphaModFix/>
          </a:blip>
          <a:srcRect l="26392" r="26392"/>
          <a:stretch/>
        </p:blipFill>
        <p:spPr>
          <a:xfrm>
            <a:off x="-422250" y="-236700"/>
            <a:ext cx="4714800" cy="5616900"/>
          </a:xfrm>
          <a:prstGeom prst="flowChartDelay">
            <a:avLst/>
          </a:prstGeom>
          <a:noFill/>
          <a:ln>
            <a:noFill/>
          </a:ln>
        </p:spPr>
      </p:pic>
      <p:pic>
        <p:nvPicPr>
          <p:cNvPr id="108" name="Google Shape;108;p9"/>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109" name="Google Shape;109;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853</Words>
  <Application>Microsoft Macintosh PowerPoint</Application>
  <PresentationFormat>On-screen Show (16:9)</PresentationFormat>
  <Paragraphs>69</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Montserrat</vt:lpstr>
      <vt:lpstr>Oswald</vt:lpstr>
      <vt:lpstr>Arial</vt:lpstr>
      <vt:lpstr>Futuristic Background by Slidesgo</vt:lpstr>
      <vt:lpstr>FUNCTIONS OF SEM COMMUNICATIONS</vt:lpstr>
      <vt:lpstr>FUNCTIONS OF SEM COMMUNICATIONS</vt:lpstr>
      <vt:lpstr>INFORM AND COMMUNICATE</vt:lpstr>
      <vt:lpstr>SHAPE AND ENHANCE IMAGE</vt:lpstr>
      <vt:lpstr>GOODWILL</vt:lpstr>
      <vt:lpstr>RECRUITING TOOL</vt:lpstr>
      <vt:lpstr>RECRUITING TOOL</vt:lpstr>
      <vt:lpstr>FUNCTIONS OF SEM COMMUNICATIONS</vt:lpstr>
      <vt:lpstr>CRISIS MANAGEMENT</vt:lpstr>
      <vt:lpstr>CRISIS MANAGEMENT </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 OF SEM COMMUNICATIONS</dc:title>
  <dc:creator>Kelly, Bob</dc:creator>
  <cp:lastModifiedBy>Chris Lindauer</cp:lastModifiedBy>
  <cp:revision>1</cp:revision>
  <dcterms:modified xsi:type="dcterms:W3CDTF">2022-08-31T20:14:51Z</dcterms:modified>
</cp:coreProperties>
</file>