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3" r:id="rId1"/>
  </p:sldMasterIdLst>
  <p:notesMasterIdLst>
    <p:notesMasterId r:id="rId26"/>
  </p:notesMasterIdLst>
  <p:sldIdLst>
    <p:sldId id="256" r:id="rId2"/>
    <p:sldId id="312" r:id="rId3"/>
    <p:sldId id="311" r:id="rId4"/>
    <p:sldId id="313" r:id="rId5"/>
    <p:sldId id="315" r:id="rId6"/>
    <p:sldId id="316" r:id="rId7"/>
    <p:sldId id="317" r:id="rId8"/>
    <p:sldId id="318" r:id="rId9"/>
    <p:sldId id="319" r:id="rId10"/>
    <p:sldId id="320" r:id="rId11"/>
    <p:sldId id="322" r:id="rId12"/>
    <p:sldId id="346" r:id="rId13"/>
    <p:sldId id="324" r:id="rId14"/>
    <p:sldId id="325" r:id="rId15"/>
    <p:sldId id="326" r:id="rId16"/>
    <p:sldId id="327" r:id="rId17"/>
    <p:sldId id="328" r:id="rId18"/>
    <p:sldId id="329" r:id="rId19"/>
    <p:sldId id="330" r:id="rId20"/>
    <p:sldId id="331" r:id="rId21"/>
    <p:sldId id="332" r:id="rId22"/>
    <p:sldId id="334" r:id="rId23"/>
    <p:sldId id="356" r:id="rId24"/>
    <p:sldId id="344" r:id="rId2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786499-A691-4837-8752-AE60FA23A306}">
  <a:tblStyle styleId="{0E786499-A691-4837-8752-AE60FA23A30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60"/>
    <p:restoredTop sz="94750"/>
  </p:normalViewPr>
  <p:slideViewPr>
    <p:cSldViewPr snapToGrid="0">
      <p:cViewPr varScale="1">
        <p:scale>
          <a:sx n="114" d="100"/>
          <a:sy n="114" d="100"/>
        </p:scale>
        <p:origin x="176" y="1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654035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612957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9736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92911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7269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67234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725780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428872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82915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5393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905489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025590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127043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7f9262ee2f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7f9262ee2f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933538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34068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430615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924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790782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869746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extLst>
      <p:ext uri="{BB962C8B-B14F-4D97-AF65-F5344CB8AC3E}">
        <p14:creationId xmlns:p14="http://schemas.microsoft.com/office/powerpoint/2010/main" val="923159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Three Columns ">
  <p:cSld name="Title + Three Columns ">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extLst>
      <p:ext uri="{BB962C8B-B14F-4D97-AF65-F5344CB8AC3E}">
        <p14:creationId xmlns:p14="http://schemas.microsoft.com/office/powerpoint/2010/main" val="282801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8">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8" r:id="rId3"/>
    <p:sldLayoutId id="2147483659" r:id="rId4"/>
    <p:sldLayoutId id="2147483684" r:id="rId5"/>
    <p:sldLayoutId id="2147483685"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file:////var/folders/72/_ndn0zb91450m2j336h7z2_80000gn/T/com.microsoft.Word/WebArchiveCopyPasteTempFiles/seasonBanner.jpg" TargetMode="Externa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1687689" y="1950074"/>
            <a:ext cx="5768621"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US" dirty="0">
                <a:latin typeface="Arial"/>
                <a:ea typeface="Arial"/>
                <a:cs typeface="Arial"/>
                <a:sym typeface="Arial"/>
              </a:rPr>
              <a:t>TICKETING STRATEGIES </a:t>
            </a:r>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dirty="0">
                <a:latin typeface="Arial"/>
                <a:ea typeface="Arial"/>
                <a:cs typeface="Arial"/>
                <a:sym typeface="Arial"/>
              </a:rPr>
              <a:t>LESSON 9.2</a:t>
            </a:r>
            <a:endParaRPr sz="2200" b="0" dirty="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dirty="0">
                <a:solidFill>
                  <a:schemeClr val="accent5"/>
                </a:solidFill>
              </a:rPr>
              <a:t>©</a:t>
            </a:r>
            <a:r>
              <a:rPr lang="en" sz="1300" dirty="0">
                <a:solidFill>
                  <a:schemeClr val="accent5"/>
                </a:solidFill>
              </a:rPr>
              <a:t> </a:t>
            </a:r>
            <a:r>
              <a:rPr lang="en" sz="700" dirty="0">
                <a:solidFill>
                  <a:schemeClr val="accent5"/>
                </a:solidFill>
              </a:rPr>
              <a:t>Copyright 2022. Sports Career Consulting, LLC.</a:t>
            </a:r>
            <a:endParaRPr sz="700" dirty="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SEASON TICKET EQUIVALENTS </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b="1" dirty="0">
                <a:solidFill>
                  <a:schemeClr val="accent1">
                    <a:lumMod val="75000"/>
                  </a:schemeClr>
                </a:solidFill>
                <a:latin typeface="Arial"/>
                <a:ea typeface="Arial"/>
                <a:cs typeface="Arial"/>
                <a:sym typeface="Arial"/>
              </a:rPr>
              <a:t>Season ticket equivalents </a:t>
            </a:r>
            <a:r>
              <a:rPr lang="en-US" sz="1800" dirty="0">
                <a:latin typeface="Arial"/>
                <a:ea typeface="Arial"/>
                <a:cs typeface="Arial"/>
                <a:sym typeface="Arial"/>
              </a:rPr>
              <a:t>(also called FSE or full season equivalent) refer to the sum of all of the various ticket packages sold converted to one measurable number. </a:t>
            </a:r>
          </a:p>
          <a:p>
            <a:pPr marL="0" lvl="0" indent="0" algn="l" rtl="0">
              <a:spcBef>
                <a:spcPts val="0"/>
              </a:spcBef>
              <a:spcAft>
                <a:spcPts val="0"/>
              </a:spcAft>
              <a:buNone/>
            </a:pPr>
            <a:endParaRPr lang="en-US" sz="1800" dirty="0">
              <a:latin typeface="Arial"/>
              <a:ea typeface="Arial"/>
              <a:cs typeface="Arial"/>
              <a:sym typeface="Arial"/>
            </a:endParaRPr>
          </a:p>
          <a:p>
            <a:pPr marL="0" lvl="0" indent="0" algn="l" rtl="0">
              <a:spcBef>
                <a:spcPts val="0"/>
              </a:spcBef>
              <a:spcAft>
                <a:spcPts val="0"/>
              </a:spcAft>
              <a:buNone/>
            </a:pPr>
            <a:r>
              <a:rPr lang="en-US" sz="1800" dirty="0">
                <a:latin typeface="Arial"/>
                <a:ea typeface="Arial"/>
                <a:cs typeface="Arial"/>
                <a:sym typeface="Arial"/>
              </a:rPr>
              <a:t>For example, if the Washington Capitals sold 400 new quarter season packages, 800 new half season packages and 2,000 new full season packages in the off season, they would have sold 2,500 season ticket equivalents (FSEs).</a:t>
            </a:r>
            <a:endParaRPr sz="1800" dirty="0">
              <a:latin typeface="Arial"/>
              <a:ea typeface="Arial"/>
              <a:cs typeface="Arial"/>
              <a:sym typeface="Arial"/>
            </a:endParaRP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844228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6331544"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PREMIUM SEATING &amp; LUXURY SUITES </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174" name="Google Shape;174;p39"/>
          <p:cNvSpPr txBox="1"/>
          <p:nvPr/>
        </p:nvSpPr>
        <p:spPr>
          <a:xfrm>
            <a:off x="938499" y="1081138"/>
            <a:ext cx="6863397" cy="187224"/>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US" b="1" dirty="0">
                <a:solidFill>
                  <a:schemeClr val="bg1"/>
                </a:solidFill>
              </a:rPr>
              <a:t>Sports teams and events can also generate millions of dollars by marketing to the corporate crowd and more affluent consumers through the sale of premium seating and luxury suites.</a:t>
            </a:r>
            <a:endParaRPr b="1" dirty="0">
              <a:solidFill>
                <a:schemeClr val="bg1"/>
              </a:solidFill>
            </a:endParaRPr>
          </a:p>
        </p:txBody>
      </p: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4" name="Picture 3">
            <a:extLst>
              <a:ext uri="{FF2B5EF4-FFF2-40B4-BE49-F238E27FC236}">
                <a16:creationId xmlns:a16="http://schemas.microsoft.com/office/drawing/2014/main" id="{A474FDE2-9268-4093-BBED-7F6432A69954}"/>
              </a:ext>
            </a:extLst>
          </p:cNvPr>
          <p:cNvPicPr>
            <a:picLocks noChangeAspect="1"/>
          </p:cNvPicPr>
          <p:nvPr/>
        </p:nvPicPr>
        <p:blipFill>
          <a:blip r:embed="rId4"/>
          <a:stretch>
            <a:fillRect/>
          </a:stretch>
        </p:blipFill>
        <p:spPr>
          <a:xfrm>
            <a:off x="2452792" y="2260140"/>
            <a:ext cx="4238415" cy="2310822"/>
          </a:xfrm>
          <a:prstGeom prst="rect">
            <a:avLst/>
          </a:prstGeom>
        </p:spPr>
      </p:pic>
    </p:spTree>
    <p:extLst>
      <p:ext uri="{BB962C8B-B14F-4D97-AF65-F5344CB8AC3E}">
        <p14:creationId xmlns:p14="http://schemas.microsoft.com/office/powerpoint/2010/main" val="32149845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40"/>
          <p:cNvSpPr txBox="1">
            <a:spLocks noGrp="1"/>
          </p:cNvSpPr>
          <p:nvPr>
            <p:ph type="title"/>
          </p:nvPr>
        </p:nvSpPr>
        <p:spPr>
          <a:xfrm>
            <a:off x="5316301" y="425464"/>
            <a:ext cx="3027597" cy="777299"/>
          </a:xfrm>
          <a:prstGeom prst="rect">
            <a:avLst/>
          </a:prstGeom>
        </p:spPr>
        <p:txBody>
          <a:bodyPr spcFirstLastPara="1" wrap="square" lIns="91425" tIns="91425" rIns="91425" bIns="91425" anchor="b" anchorCtr="0">
            <a:noAutofit/>
          </a:bodyPr>
          <a:lstStyle/>
          <a:p>
            <a:pPr lvl="0"/>
            <a:r>
              <a:rPr lang="en-US" sz="2000" b="1" dirty="0">
                <a:latin typeface="Arial"/>
                <a:ea typeface="Arial"/>
                <a:cs typeface="Arial"/>
                <a:sym typeface="Arial"/>
              </a:rPr>
              <a:t>PREMIUM SEATING &amp; LUXURY SUITES </a:t>
            </a:r>
            <a:endParaRPr sz="2000" b="1" dirty="0">
              <a:latin typeface="Arial"/>
              <a:ea typeface="Arial"/>
              <a:cs typeface="Arial"/>
              <a:sym typeface="Arial"/>
            </a:endParaRPr>
          </a:p>
        </p:txBody>
      </p:sp>
      <p:sp>
        <p:nvSpPr>
          <p:cNvPr id="181" name="Google Shape;181;p40"/>
          <p:cNvSpPr txBox="1">
            <a:spLocks noGrp="1"/>
          </p:cNvSpPr>
          <p:nvPr>
            <p:ph type="body" idx="1"/>
          </p:nvPr>
        </p:nvSpPr>
        <p:spPr>
          <a:xfrm>
            <a:off x="5403447" y="1282964"/>
            <a:ext cx="3319131" cy="3046422"/>
          </a:xfrm>
          <a:prstGeom prst="rect">
            <a:avLst/>
          </a:prstGeom>
        </p:spPr>
        <p:txBody>
          <a:bodyPr spcFirstLastPara="1" wrap="square" lIns="91425" tIns="91425" rIns="91425" bIns="91425" anchor="t" anchorCtr="0">
            <a:noAutofit/>
          </a:bodyPr>
          <a:lstStyle/>
          <a:p>
            <a:pPr marL="0" indent="0">
              <a:buNone/>
            </a:pPr>
            <a:r>
              <a:rPr lang="en-US" sz="1400" b="1" dirty="0">
                <a:solidFill>
                  <a:schemeClr val="accent1">
                    <a:lumMod val="75000"/>
                  </a:schemeClr>
                </a:solidFill>
                <a:latin typeface="Arial"/>
                <a:ea typeface="Arial"/>
                <a:cs typeface="Arial"/>
                <a:sym typeface="Arial"/>
              </a:rPr>
              <a:t>Premium seats </a:t>
            </a:r>
            <a:r>
              <a:rPr lang="en-US" sz="1400" dirty="0">
                <a:solidFill>
                  <a:schemeClr val="bg1"/>
                </a:solidFill>
                <a:latin typeface="Arial"/>
                <a:ea typeface="Arial"/>
                <a:cs typeface="Arial"/>
                <a:sym typeface="Arial"/>
              </a:rPr>
              <a:t>are tickets to a game or event that feature additional benefits or values, often located in a private or reserved section of the venue.  Premium seats could include anything from suites, courtside seats, or seats elsewhere that receive preferential or “VIP” treatment.</a:t>
            </a:r>
          </a:p>
          <a:p>
            <a:pPr marL="0" indent="0">
              <a:buNone/>
            </a:pPr>
            <a:endParaRPr lang="en-US" sz="1400" dirty="0">
              <a:solidFill>
                <a:schemeClr val="bg1"/>
              </a:solidFill>
              <a:latin typeface="Arial"/>
              <a:ea typeface="Arial"/>
              <a:cs typeface="Arial"/>
              <a:sym typeface="Arial"/>
            </a:endParaRPr>
          </a:p>
          <a:p>
            <a:pPr marL="0" indent="0">
              <a:buNone/>
            </a:pPr>
            <a:r>
              <a:rPr lang="en-US" sz="1400" dirty="0">
                <a:solidFill>
                  <a:schemeClr val="bg1"/>
                </a:solidFill>
                <a:latin typeface="Arial"/>
                <a:ea typeface="Arial"/>
                <a:cs typeface="Arial"/>
                <a:sym typeface="Arial"/>
              </a:rPr>
              <a:t>Club seating at at Mercedes-Benz Stadium in Atlanta provides guests with amenities like VIP Parking, private entrances and upscale dining options. </a:t>
            </a:r>
            <a:endParaRPr lang="en-US" sz="1200" dirty="0">
              <a:latin typeface="Arial"/>
              <a:ea typeface="Arial"/>
              <a:cs typeface="Arial"/>
              <a:sym typeface="Arial"/>
            </a:endParaRPr>
          </a:p>
        </p:txBody>
      </p:sp>
      <p:cxnSp>
        <p:nvCxnSpPr>
          <p:cNvPr id="182" name="Google Shape;182;p40"/>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83" name="Google Shape;183;p40"/>
          <p:cNvPicPr preferRelativeResize="0"/>
          <p:nvPr/>
        </p:nvPicPr>
        <p:blipFill>
          <a:blip r:embed="rId3"/>
          <a:srcRect l="27901" r="27901"/>
          <a:stretch/>
        </p:blipFill>
        <p:spPr>
          <a:xfrm>
            <a:off x="0" y="-150652"/>
            <a:ext cx="4278176" cy="5444804"/>
          </a:xfrm>
          <a:prstGeom prst="flowChartDelay">
            <a:avLst/>
          </a:prstGeom>
          <a:noFill/>
          <a:ln>
            <a:noFill/>
          </a:ln>
        </p:spPr>
      </p:pic>
      <p:pic>
        <p:nvPicPr>
          <p:cNvPr id="184" name="Google Shape;184;p40"/>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85" name="Google Shape;185;p40"/>
          <p:cNvSpPr txBox="1"/>
          <p:nvPr/>
        </p:nvSpPr>
        <p:spPr>
          <a:xfrm>
            <a:off x="5577150" y="4689025"/>
            <a:ext cx="2505900" cy="400079"/>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1572578" y="491552"/>
            <a:ext cx="5903944" cy="55292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latin typeface="Arial"/>
                <a:ea typeface="Arial"/>
                <a:cs typeface="Arial"/>
                <a:sym typeface="Arial"/>
              </a:rPr>
              <a:t>GROUP TICKETS</a:t>
            </a: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US" sz="1800" dirty="0">
                <a:solidFill>
                  <a:schemeClr val="accent1">
                    <a:lumMod val="75000"/>
                  </a:schemeClr>
                </a:solidFill>
                <a:latin typeface="Arial"/>
                <a:ea typeface="Arial"/>
                <a:cs typeface="Arial"/>
                <a:sym typeface="Arial"/>
              </a:rPr>
              <a:t>Group package </a:t>
            </a:r>
            <a:r>
              <a:rPr lang="en-US" sz="1800" dirty="0">
                <a:solidFill>
                  <a:schemeClr val="bg1"/>
                </a:solidFill>
                <a:latin typeface="Arial"/>
                <a:ea typeface="Arial"/>
                <a:cs typeface="Arial"/>
                <a:sym typeface="Arial"/>
              </a:rPr>
              <a:t>consists of ten more seats to a single game or event, sometimes tied to a specific theme (called “theme nights”) or customized items like birthday party packages.  </a:t>
            </a:r>
          </a:p>
          <a:p>
            <a:pPr marL="0" lvl="0" indent="0" algn="ctr" rtl="0">
              <a:spcBef>
                <a:spcPts val="0"/>
              </a:spcBef>
              <a:spcAft>
                <a:spcPts val="1600"/>
              </a:spcAft>
              <a:buNone/>
            </a:pPr>
            <a:r>
              <a:rPr lang="en-US" sz="1800" dirty="0">
                <a:solidFill>
                  <a:schemeClr val="bg1"/>
                </a:solidFill>
                <a:latin typeface="Arial"/>
                <a:ea typeface="Arial"/>
                <a:cs typeface="Arial"/>
                <a:sym typeface="Arial"/>
              </a:rPr>
              <a:t>Many sports teams will reserve a percentage of the ticket inventory every season specifically for group sales.</a:t>
            </a:r>
            <a:endParaRPr sz="1800" dirty="0">
              <a:solidFill>
                <a:schemeClr val="bg1"/>
              </a:solidFill>
              <a:latin typeface="Arial"/>
              <a:ea typeface="Arial"/>
              <a:cs typeface="Arial"/>
              <a:sym typeface="Arial"/>
            </a:endParaRPr>
          </a:p>
        </p:txBody>
      </p:sp>
      <p:cxnSp>
        <p:nvCxnSpPr>
          <p:cNvPr id="173" name="Google Shape;173;p39"/>
          <p:cNvCxnSpPr/>
          <p:nvPr/>
        </p:nvCxnSpPr>
        <p:spPr>
          <a:xfrm>
            <a:off x="3143050" y="1046993"/>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3285877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14023"/>
            <a:ext cx="5735700" cy="48423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GROUP TICKETS</a:t>
            </a:r>
            <a:endParaRPr b="1"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174" name="Google Shape;174;p39"/>
          <p:cNvSpPr txBox="1"/>
          <p:nvPr/>
        </p:nvSpPr>
        <p:spPr>
          <a:xfrm>
            <a:off x="1161899" y="4279738"/>
            <a:ext cx="6820200" cy="2190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US" sz="1150" b="1" dirty="0">
                <a:solidFill>
                  <a:schemeClr val="bg1"/>
                </a:solidFill>
              </a:rPr>
              <a:t>The University of Texas offers a birthday party group ticket package for soccer, volleyball, men’s and women’s basketball, baseball and softball games</a:t>
            </a:r>
            <a:endParaRPr sz="1150" b="1" dirty="0">
              <a:solidFill>
                <a:schemeClr val="bg1"/>
              </a:solidFill>
            </a:endParaRPr>
          </a:p>
        </p:txBody>
      </p: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4" name="Picture 3">
            <a:extLst>
              <a:ext uri="{FF2B5EF4-FFF2-40B4-BE49-F238E27FC236}">
                <a16:creationId xmlns:a16="http://schemas.microsoft.com/office/drawing/2014/main" id="{0E17665D-F0CF-457C-A5B8-2F742AC05A20}"/>
              </a:ext>
            </a:extLst>
          </p:cNvPr>
          <p:cNvPicPr>
            <a:picLocks noChangeAspect="1"/>
          </p:cNvPicPr>
          <p:nvPr/>
        </p:nvPicPr>
        <p:blipFill>
          <a:blip r:embed="rId4"/>
          <a:stretch>
            <a:fillRect/>
          </a:stretch>
        </p:blipFill>
        <p:spPr>
          <a:xfrm>
            <a:off x="1599942" y="898253"/>
            <a:ext cx="5944115" cy="3346994"/>
          </a:xfrm>
          <a:prstGeom prst="rect">
            <a:avLst/>
          </a:prstGeom>
        </p:spPr>
      </p:pic>
    </p:spTree>
    <p:extLst>
      <p:ext uri="{BB962C8B-B14F-4D97-AF65-F5344CB8AC3E}">
        <p14:creationId xmlns:p14="http://schemas.microsoft.com/office/powerpoint/2010/main" val="22456102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GROUP TICKETS</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400" dirty="0">
                <a:latin typeface="Arial"/>
                <a:ea typeface="Arial"/>
                <a:cs typeface="Arial"/>
                <a:sym typeface="Arial"/>
              </a:rPr>
              <a:t>Group ticket examples in entertainment:</a:t>
            </a:r>
          </a:p>
          <a:p>
            <a:pPr marL="0" lvl="0" indent="0" algn="l" rtl="0">
              <a:spcBef>
                <a:spcPts val="0"/>
              </a:spcBef>
              <a:spcAft>
                <a:spcPts val="0"/>
              </a:spcAft>
              <a:buNone/>
            </a:pPr>
            <a:endParaRPr sz="1400" dirty="0">
              <a:latin typeface="Arial"/>
              <a:ea typeface="Arial"/>
              <a:cs typeface="Arial"/>
              <a:sym typeface="Arial"/>
            </a:endParaRPr>
          </a:p>
          <a:p>
            <a:pPr marL="463550" lvl="0" indent="-463550" algn="l" defTabSz="463550" rtl="0">
              <a:spcBef>
                <a:spcPts val="0"/>
              </a:spcBef>
              <a:spcAft>
                <a:spcPts val="1600"/>
              </a:spcAft>
              <a:buNone/>
            </a:pPr>
            <a:r>
              <a:rPr lang="en-US" sz="1400" dirty="0">
                <a:latin typeface="Arial"/>
                <a:ea typeface="Arial"/>
                <a:cs typeface="Arial"/>
                <a:sym typeface="Arial"/>
              </a:rPr>
              <a:t>●	Broadway.com offers group discounts to many Broadway shows and musicals, including “Rent” and “Blue Man Group” for groups of 10 or more. </a:t>
            </a:r>
          </a:p>
          <a:p>
            <a:pPr marL="463550" lvl="0" indent="-463550" algn="l" defTabSz="463550" rtl="0">
              <a:spcBef>
                <a:spcPts val="0"/>
              </a:spcBef>
              <a:spcAft>
                <a:spcPts val="600"/>
              </a:spcAft>
              <a:buNone/>
            </a:pPr>
            <a:r>
              <a:rPr lang="en-US" sz="1400" dirty="0">
                <a:latin typeface="Arial"/>
                <a:ea typeface="Arial"/>
                <a:cs typeface="Arial"/>
                <a:sym typeface="Arial"/>
              </a:rPr>
              <a:t>●	Sea World offers group discounts for groups of 20 or more and provides bigger discounts for bigger groups.</a:t>
            </a:r>
          </a:p>
          <a:p>
            <a:pPr marL="920750" lvl="1" indent="-463550" defTabSz="463550">
              <a:spcBef>
                <a:spcPts val="0"/>
              </a:spcBef>
              <a:spcAft>
                <a:spcPts val="600"/>
              </a:spcAft>
              <a:buNone/>
            </a:pPr>
            <a:r>
              <a:rPr lang="en-US" sz="1400" dirty="0">
                <a:latin typeface="Arial"/>
                <a:ea typeface="Arial"/>
                <a:cs typeface="Arial"/>
                <a:sym typeface="Arial"/>
              </a:rPr>
              <a:t>o	Groups of 20-49 receive 10% discount</a:t>
            </a:r>
          </a:p>
          <a:p>
            <a:pPr marL="920750" lvl="1" indent="-463550" defTabSz="463550">
              <a:spcBef>
                <a:spcPts val="0"/>
              </a:spcBef>
              <a:spcAft>
                <a:spcPts val="600"/>
              </a:spcAft>
              <a:buNone/>
            </a:pPr>
            <a:r>
              <a:rPr lang="en-US" sz="1400" dirty="0">
                <a:latin typeface="Arial"/>
                <a:ea typeface="Arial"/>
                <a:cs typeface="Arial"/>
                <a:sym typeface="Arial"/>
              </a:rPr>
              <a:t>o	Groups of 50-99 receive 12.5% discount</a:t>
            </a:r>
          </a:p>
          <a:p>
            <a:pPr marL="920750" lvl="1" indent="-463550" defTabSz="463550">
              <a:spcBef>
                <a:spcPts val="0"/>
              </a:spcBef>
              <a:spcAft>
                <a:spcPts val="1600"/>
              </a:spcAft>
              <a:buNone/>
            </a:pPr>
            <a:r>
              <a:rPr lang="en-US" sz="1400" dirty="0">
                <a:latin typeface="Arial"/>
                <a:ea typeface="Arial"/>
                <a:cs typeface="Arial"/>
                <a:sym typeface="Arial"/>
              </a:rPr>
              <a:t>o	Groups of 100+ receive 15% discount</a:t>
            </a:r>
          </a:p>
          <a:p>
            <a:pPr marL="463550" lvl="0" indent="-463550" algn="l" defTabSz="463550"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5145035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64597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FAN EXPERIENCE PACKAGES</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121998"/>
            <a:ext cx="7172100" cy="3163927"/>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US" sz="1400" dirty="0">
                <a:latin typeface="Arial"/>
                <a:ea typeface="Arial"/>
                <a:cs typeface="Arial"/>
                <a:sym typeface="Arial"/>
              </a:rPr>
              <a:t>To attract new fans and compete in a more competitive environment, many organizations have turned to unique “fan experience” packages to boost group ticket sales.</a:t>
            </a:r>
          </a:p>
          <a:p>
            <a:pPr marL="0" lvl="0" indent="0" algn="l" rtl="0">
              <a:spcBef>
                <a:spcPts val="0"/>
              </a:spcBef>
              <a:spcAft>
                <a:spcPts val="1200"/>
              </a:spcAft>
              <a:buNone/>
            </a:pPr>
            <a:r>
              <a:rPr lang="en-US" sz="1400" dirty="0">
                <a:latin typeface="Arial"/>
                <a:ea typeface="Arial"/>
                <a:cs typeface="Arial"/>
                <a:sym typeface="Arial"/>
              </a:rPr>
              <a:t>Examples:</a:t>
            </a:r>
          </a:p>
          <a:p>
            <a:pPr marL="463550" lvl="0" indent="-463550" algn="l" defTabSz="463550" rtl="0">
              <a:spcBef>
                <a:spcPts val="0"/>
              </a:spcBef>
              <a:spcAft>
                <a:spcPts val="1200"/>
              </a:spcAft>
              <a:buNone/>
            </a:pPr>
            <a:r>
              <a:rPr lang="en-US" sz="1400" dirty="0">
                <a:latin typeface="Arial"/>
                <a:ea typeface="Arial"/>
                <a:cs typeface="Arial"/>
                <a:sym typeface="Arial"/>
              </a:rPr>
              <a:t>●	With a minimum purchase of 75 group tickets, fans can sign up for the Boston Celtics “Halftime High Five Kids Tunnel” where up to 25 members of the participating group have (open to those 14 years and younger) the opportunity to actually get on the court and high-five the Celtics players as they come back onto the court after half-time.  </a:t>
            </a:r>
          </a:p>
          <a:p>
            <a:pPr marL="463550" lvl="0" indent="-463550" algn="l" defTabSz="463550" rtl="0">
              <a:spcBef>
                <a:spcPts val="0"/>
              </a:spcBef>
              <a:spcAft>
                <a:spcPts val="0"/>
              </a:spcAft>
              <a:buNone/>
            </a:pPr>
            <a:r>
              <a:rPr lang="en-US" sz="1400" dirty="0">
                <a:latin typeface="Arial"/>
                <a:ea typeface="Arial"/>
                <a:cs typeface="Arial"/>
                <a:sym typeface="Arial"/>
              </a:rPr>
              <a:t>●	The Los Angeles Sparks have offered a “traveling practice” program where, if a group purchases 1,000 or more tickets, the team will hold a full practice at the site of the ticket buying group’s choice. </a:t>
            </a: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8310249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1572578" y="491552"/>
            <a:ext cx="5903944" cy="55292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latin typeface="Arial"/>
                <a:ea typeface="Arial"/>
                <a:cs typeface="Arial"/>
                <a:sym typeface="Arial"/>
              </a:rPr>
              <a:t>THEME NIGHTS</a:t>
            </a:r>
          </a:p>
        </p:txBody>
      </p:sp>
      <p:sp>
        <p:nvSpPr>
          <p:cNvPr id="172" name="Google Shape;172;p39"/>
          <p:cNvSpPr txBox="1">
            <a:spLocks noGrp="1"/>
          </p:cNvSpPr>
          <p:nvPr>
            <p:ph type="body" idx="1"/>
          </p:nvPr>
        </p:nvSpPr>
        <p:spPr>
          <a:xfrm>
            <a:off x="4932503" y="1285781"/>
            <a:ext cx="3594259" cy="3039900"/>
          </a:xfrm>
          <a:prstGeom prst="rect">
            <a:avLst/>
          </a:prstGeom>
        </p:spPr>
        <p:txBody>
          <a:bodyPr spcFirstLastPara="1" wrap="square" lIns="91425" tIns="91425" rIns="91425" bIns="91425" anchor="t" anchorCtr="0">
            <a:noAutofit/>
          </a:bodyPr>
          <a:lstStyle/>
          <a:p>
            <a:pPr marL="0" lvl="0" indent="0" rtl="0">
              <a:spcBef>
                <a:spcPts val="0"/>
              </a:spcBef>
              <a:spcAft>
                <a:spcPts val="1600"/>
              </a:spcAft>
              <a:buNone/>
            </a:pPr>
            <a:r>
              <a:rPr lang="en-US" sz="1600" dirty="0">
                <a:solidFill>
                  <a:schemeClr val="bg1"/>
                </a:solidFill>
                <a:latin typeface="Arial"/>
                <a:ea typeface="Arial"/>
                <a:cs typeface="Arial"/>
                <a:sym typeface="Arial"/>
              </a:rPr>
              <a:t>A</a:t>
            </a:r>
            <a:r>
              <a:rPr lang="en-US" sz="1600" dirty="0">
                <a:solidFill>
                  <a:schemeClr val="accent1">
                    <a:lumMod val="75000"/>
                  </a:schemeClr>
                </a:solidFill>
                <a:latin typeface="Arial"/>
                <a:ea typeface="Arial"/>
                <a:cs typeface="Arial"/>
                <a:sym typeface="Arial"/>
              </a:rPr>
              <a:t> </a:t>
            </a:r>
            <a:r>
              <a:rPr lang="en-US" sz="1600" b="1" dirty="0">
                <a:solidFill>
                  <a:schemeClr val="accent1">
                    <a:lumMod val="75000"/>
                  </a:schemeClr>
                </a:solidFill>
                <a:latin typeface="Arial"/>
                <a:ea typeface="Arial"/>
                <a:cs typeface="Arial"/>
                <a:sym typeface="Arial"/>
              </a:rPr>
              <a:t>theme night </a:t>
            </a:r>
            <a:r>
              <a:rPr lang="en-US" sz="1600" dirty="0">
                <a:solidFill>
                  <a:schemeClr val="bg1"/>
                </a:solidFill>
                <a:latin typeface="Arial"/>
                <a:ea typeface="Arial"/>
                <a:cs typeface="Arial"/>
                <a:sym typeface="Arial"/>
              </a:rPr>
              <a:t>is a specific ticket package designed exclusively for a particular group, demonstrating a very targeted approach to marketing.  </a:t>
            </a:r>
          </a:p>
          <a:p>
            <a:pPr marL="0" lvl="0" indent="0" rtl="0">
              <a:spcBef>
                <a:spcPts val="0"/>
              </a:spcBef>
              <a:spcAft>
                <a:spcPts val="1600"/>
              </a:spcAft>
              <a:buNone/>
            </a:pPr>
            <a:r>
              <a:rPr lang="en-US" sz="1600" dirty="0">
                <a:solidFill>
                  <a:schemeClr val="bg1"/>
                </a:solidFill>
                <a:latin typeface="Arial"/>
                <a:ea typeface="Arial"/>
                <a:cs typeface="Arial"/>
                <a:sym typeface="Arial"/>
              </a:rPr>
              <a:t>The goal of a theme night is to attract large groups to attend a game or event by customizing the experience to meet the needs of the selected group/organization.</a:t>
            </a:r>
            <a:endParaRPr sz="1600" dirty="0">
              <a:solidFill>
                <a:schemeClr val="bg1"/>
              </a:solidFill>
              <a:latin typeface="Arial"/>
              <a:ea typeface="Arial"/>
              <a:cs typeface="Arial"/>
              <a:sym typeface="Arial"/>
            </a:endParaRPr>
          </a:p>
        </p:txBody>
      </p:sp>
      <p:cxnSp>
        <p:nvCxnSpPr>
          <p:cNvPr id="173" name="Google Shape;173;p39"/>
          <p:cNvCxnSpPr/>
          <p:nvPr/>
        </p:nvCxnSpPr>
        <p:spPr>
          <a:xfrm>
            <a:off x="3143050" y="1046993"/>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3074" name="Picture 2" descr="Red Wings announce theme night ticket packages">
            <a:extLst>
              <a:ext uri="{FF2B5EF4-FFF2-40B4-BE49-F238E27FC236}">
                <a16:creationId xmlns:a16="http://schemas.microsoft.com/office/drawing/2014/main" id="{61FAE025-88B0-3946-AB76-CA0DB6575BA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38" y="1505033"/>
            <a:ext cx="3792772" cy="21334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820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64596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THEME NIGHTS</a:t>
            </a:r>
            <a:endParaRPr b="1" dirty="0">
              <a:latin typeface="Arial"/>
              <a:ea typeface="Arial"/>
              <a:cs typeface="Arial"/>
              <a:sym typeface="Arial"/>
            </a:endParaRPr>
          </a:p>
        </p:txBody>
      </p:sp>
      <p:sp>
        <p:nvSpPr>
          <p:cNvPr id="172" name="Google Shape;172;p39"/>
          <p:cNvSpPr txBox="1">
            <a:spLocks noGrp="1"/>
          </p:cNvSpPr>
          <p:nvPr>
            <p:ph type="body" idx="1"/>
          </p:nvPr>
        </p:nvSpPr>
        <p:spPr>
          <a:xfrm>
            <a:off x="938499" y="1051800"/>
            <a:ext cx="7513737"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400" dirty="0">
                <a:latin typeface="Arial"/>
                <a:ea typeface="Arial"/>
                <a:cs typeface="Arial"/>
                <a:sym typeface="Arial"/>
              </a:rPr>
              <a:t>Theme Night Examples:</a:t>
            </a:r>
          </a:p>
          <a:p>
            <a:pPr marL="0" lvl="0" indent="0" algn="l" defTabSz="463550" rtl="0">
              <a:spcBef>
                <a:spcPts val="0"/>
              </a:spcBef>
              <a:spcAft>
                <a:spcPts val="0"/>
              </a:spcAft>
              <a:buNone/>
            </a:pPr>
            <a:endParaRPr lang="en-US" sz="1400" dirty="0">
              <a:latin typeface="Arial"/>
              <a:ea typeface="Arial"/>
              <a:cs typeface="Arial"/>
              <a:sym typeface="Arial"/>
            </a:endParaRPr>
          </a:p>
          <a:p>
            <a:pPr marL="463550" lvl="0" indent="-463550" algn="l" defTabSz="463550" rtl="0">
              <a:spcBef>
                <a:spcPts val="0"/>
              </a:spcBef>
              <a:spcAft>
                <a:spcPts val="1200"/>
              </a:spcAft>
              <a:buNone/>
            </a:pPr>
            <a:r>
              <a:rPr lang="en-US" sz="1400" dirty="0">
                <a:latin typeface="Arial"/>
                <a:ea typeface="Arial"/>
                <a:cs typeface="Arial"/>
                <a:sym typeface="Arial"/>
              </a:rPr>
              <a:t>●	The NBA’s Houston Rockets host a Teacher Appreciation night, offering special promotional discounts on tickets for teachers. </a:t>
            </a:r>
          </a:p>
          <a:p>
            <a:pPr marL="463550" lvl="0" indent="-463550" algn="l" defTabSz="463550" rtl="0">
              <a:spcBef>
                <a:spcPts val="0"/>
              </a:spcBef>
              <a:spcAft>
                <a:spcPts val="1200"/>
              </a:spcAft>
              <a:buNone/>
            </a:pPr>
            <a:r>
              <a:rPr lang="en-US" sz="1400" dirty="0">
                <a:latin typeface="Arial"/>
                <a:ea typeface="Arial"/>
                <a:cs typeface="Arial"/>
                <a:sym typeface="Arial"/>
              </a:rPr>
              <a:t>●	The WNBA’s Chicago Sky promote an annual Girl Scout night, providing specially priced tickets for area Girl Scouts, a chance to meet a Sky player, a “fan tunnel” experience on game day and exclusive autograph sessions. </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2050" name="Picture 2" descr="Teacher Appreciation Night | Houston Rockets">
            <a:extLst>
              <a:ext uri="{FF2B5EF4-FFF2-40B4-BE49-F238E27FC236}">
                <a16:creationId xmlns:a16="http://schemas.microsoft.com/office/drawing/2014/main" id="{7678ED93-88E0-0748-BECB-742D683331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1071" y="3068173"/>
            <a:ext cx="4921857" cy="1506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48536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1572578" y="491552"/>
            <a:ext cx="5903944" cy="55292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latin typeface="Arial"/>
                <a:ea typeface="Arial"/>
                <a:cs typeface="Arial"/>
                <a:sym typeface="Arial"/>
              </a:rPr>
              <a:t>INDIVIDUAL GAME AND SINGLE GAME TICKET SALES (ADVANCED SALES) </a:t>
            </a:r>
          </a:p>
        </p:txBody>
      </p:sp>
      <p:sp>
        <p:nvSpPr>
          <p:cNvPr id="172" name="Google Shape;172;p39"/>
          <p:cNvSpPr txBox="1">
            <a:spLocks noGrp="1"/>
          </p:cNvSpPr>
          <p:nvPr>
            <p:ph type="body" idx="1"/>
          </p:nvPr>
        </p:nvSpPr>
        <p:spPr>
          <a:xfrm>
            <a:off x="938500" y="1569159"/>
            <a:ext cx="7172100" cy="3141966"/>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US" sz="1800" dirty="0">
                <a:solidFill>
                  <a:schemeClr val="bg1"/>
                </a:solidFill>
                <a:latin typeface="Arial"/>
                <a:ea typeface="Arial"/>
                <a:cs typeface="Arial"/>
                <a:sym typeface="Arial"/>
              </a:rPr>
              <a:t>Many organizations promote the sale of </a:t>
            </a:r>
            <a:r>
              <a:rPr lang="en-US" sz="1800" dirty="0">
                <a:solidFill>
                  <a:schemeClr val="accent1">
                    <a:lumMod val="75000"/>
                  </a:schemeClr>
                </a:solidFill>
                <a:latin typeface="Arial"/>
                <a:ea typeface="Arial"/>
                <a:cs typeface="Arial"/>
                <a:sym typeface="Arial"/>
              </a:rPr>
              <a:t>individual game tickets</a:t>
            </a:r>
            <a:r>
              <a:rPr lang="en-US" sz="1800" dirty="0">
                <a:solidFill>
                  <a:schemeClr val="bg1"/>
                </a:solidFill>
                <a:latin typeface="Arial"/>
                <a:ea typeface="Arial"/>
                <a:cs typeface="Arial"/>
                <a:sym typeface="Arial"/>
              </a:rPr>
              <a:t> to fans prior to the start of the season, game or event. </a:t>
            </a:r>
          </a:p>
          <a:p>
            <a:pPr marL="0" lvl="0" indent="0" algn="ctr" rtl="0">
              <a:spcBef>
                <a:spcPts val="0"/>
              </a:spcBef>
              <a:spcAft>
                <a:spcPts val="1600"/>
              </a:spcAft>
              <a:buNone/>
            </a:pPr>
            <a:r>
              <a:rPr lang="en-US" sz="1800" dirty="0">
                <a:solidFill>
                  <a:schemeClr val="bg1"/>
                </a:solidFill>
                <a:latin typeface="Arial"/>
                <a:ea typeface="Arial"/>
                <a:cs typeface="Arial"/>
                <a:sym typeface="Arial"/>
              </a:rPr>
              <a:t> </a:t>
            </a:r>
            <a:r>
              <a:rPr lang="en-US" sz="1800" dirty="0">
                <a:solidFill>
                  <a:schemeClr val="accent1">
                    <a:lumMod val="75000"/>
                  </a:schemeClr>
                </a:solidFill>
                <a:latin typeface="Arial"/>
                <a:ea typeface="Arial"/>
                <a:cs typeface="Arial"/>
                <a:sym typeface="Arial"/>
              </a:rPr>
              <a:t>Advance sales </a:t>
            </a:r>
            <a:r>
              <a:rPr lang="en-US" sz="1800" dirty="0">
                <a:solidFill>
                  <a:schemeClr val="bg1"/>
                </a:solidFill>
                <a:latin typeface="Arial"/>
                <a:ea typeface="Arial"/>
                <a:cs typeface="Arial"/>
                <a:sym typeface="Arial"/>
              </a:rPr>
              <a:t>encourage fans to purchase tickets to individual events in advance to eliminate the risk of people changing their minds on the day of the game.</a:t>
            </a:r>
            <a:endParaRPr sz="1800" dirty="0">
              <a:solidFill>
                <a:schemeClr val="bg1"/>
              </a:solidFill>
              <a:latin typeface="Arial"/>
              <a:ea typeface="Arial"/>
              <a:cs typeface="Arial"/>
              <a:sym typeface="Arial"/>
            </a:endParaRPr>
          </a:p>
        </p:txBody>
      </p:sp>
      <p:cxnSp>
        <p:nvCxnSpPr>
          <p:cNvPr id="173" name="Google Shape;173;p39"/>
          <p:cNvCxnSpPr/>
          <p:nvPr/>
        </p:nvCxnSpPr>
        <p:spPr>
          <a:xfrm>
            <a:off x="3143050" y="1374371"/>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925530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TICKET SALES STRATEGIES</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01932"/>
            <a:ext cx="3498033" cy="3039900"/>
          </a:xfrm>
          <a:prstGeom prst="rect">
            <a:avLst/>
          </a:prstGeom>
        </p:spPr>
        <p:txBody>
          <a:bodyPr spcFirstLastPara="1" wrap="square" lIns="91425" tIns="91425" rIns="91425" bIns="91425" anchor="t" anchorCtr="0">
            <a:noAutofit/>
          </a:bodyPr>
          <a:lstStyle/>
          <a:p>
            <a:pPr marL="0" lvl="0" indent="0" algn="l" defTabSz="463550" rtl="0">
              <a:spcBef>
                <a:spcPts val="0"/>
              </a:spcBef>
              <a:spcAft>
                <a:spcPts val="1600"/>
              </a:spcAft>
              <a:buNone/>
            </a:pPr>
            <a:r>
              <a:rPr lang="en-US" dirty="0">
                <a:latin typeface="Arial"/>
                <a:ea typeface="Arial"/>
                <a:cs typeface="Arial"/>
                <a:sym typeface="Arial"/>
              </a:rPr>
              <a:t>●	</a:t>
            </a:r>
            <a:r>
              <a:rPr lang="en-US" sz="1800" dirty="0">
                <a:latin typeface="Arial"/>
                <a:ea typeface="Arial"/>
                <a:cs typeface="Arial"/>
                <a:sym typeface="Arial"/>
              </a:rPr>
              <a:t>Season tickets</a:t>
            </a:r>
          </a:p>
          <a:p>
            <a:pPr marL="0" lvl="0" indent="0" algn="l" defTabSz="463550" rtl="0">
              <a:spcBef>
                <a:spcPts val="0"/>
              </a:spcBef>
              <a:spcAft>
                <a:spcPts val="1600"/>
              </a:spcAft>
              <a:buNone/>
            </a:pPr>
            <a:r>
              <a:rPr lang="en-US" sz="1800" dirty="0">
                <a:latin typeface="Arial"/>
                <a:ea typeface="Arial"/>
                <a:cs typeface="Arial"/>
                <a:sym typeface="Arial"/>
              </a:rPr>
              <a:t>●	PSLs</a:t>
            </a:r>
          </a:p>
          <a:p>
            <a:pPr marL="0" lvl="0" indent="0" algn="l" defTabSz="463550" rtl="0">
              <a:spcBef>
                <a:spcPts val="0"/>
              </a:spcBef>
              <a:spcAft>
                <a:spcPts val="1600"/>
              </a:spcAft>
              <a:buNone/>
            </a:pPr>
            <a:r>
              <a:rPr lang="en-US" sz="1800" dirty="0">
                <a:latin typeface="Arial"/>
                <a:ea typeface="Arial"/>
                <a:cs typeface="Arial"/>
                <a:sym typeface="Arial"/>
              </a:rPr>
              <a:t>●	Ticket packages</a:t>
            </a:r>
          </a:p>
          <a:p>
            <a:pPr marL="0" lvl="0" indent="0" algn="l" defTabSz="463550" rtl="0">
              <a:spcBef>
                <a:spcPts val="0"/>
              </a:spcBef>
              <a:spcAft>
                <a:spcPts val="1600"/>
              </a:spcAft>
              <a:buNone/>
            </a:pPr>
            <a:r>
              <a:rPr lang="en-US" sz="1800" dirty="0">
                <a:latin typeface="Arial"/>
                <a:ea typeface="Arial"/>
                <a:cs typeface="Arial"/>
                <a:sym typeface="Arial"/>
              </a:rPr>
              <a:t>●	Premium seating </a:t>
            </a:r>
          </a:p>
          <a:p>
            <a:pPr marL="0" lvl="0" indent="0" algn="l" defTabSz="463550" rtl="0">
              <a:spcBef>
                <a:spcPts val="0"/>
              </a:spcBef>
              <a:spcAft>
                <a:spcPts val="1600"/>
              </a:spcAft>
              <a:buNone/>
            </a:pPr>
            <a:r>
              <a:rPr lang="en-US" sz="1800" dirty="0">
                <a:latin typeface="Arial"/>
                <a:ea typeface="Arial"/>
                <a:cs typeface="Arial"/>
                <a:sym typeface="Arial"/>
              </a:rPr>
              <a:t>●	Luxury suites</a:t>
            </a: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174" name="Google Shape;174;p39"/>
          <p:cNvSpPr txBox="1"/>
          <p:nvPr/>
        </p:nvSpPr>
        <p:spPr>
          <a:xfrm>
            <a:off x="938500" y="4040750"/>
            <a:ext cx="6820200" cy="4002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1600"/>
              </a:spcAft>
              <a:buNone/>
            </a:pPr>
            <a:r>
              <a:rPr lang="en-US" b="1" dirty="0">
                <a:solidFill>
                  <a:schemeClr val="accent2"/>
                </a:solidFill>
              </a:rPr>
              <a:t>To help maximize revenue generated through ticket sales, sports teams will engage in different strategies to sell as much of that inventory for every game or event as possible.</a:t>
            </a:r>
            <a:endParaRPr b="1" dirty="0">
              <a:solidFill>
                <a:schemeClr val="accent2"/>
              </a:solidFill>
            </a:endParaRPr>
          </a:p>
        </p:txBody>
      </p: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
        <p:nvSpPr>
          <p:cNvPr id="8" name="Google Shape;172;p39">
            <a:extLst>
              <a:ext uri="{FF2B5EF4-FFF2-40B4-BE49-F238E27FC236}">
                <a16:creationId xmlns:a16="http://schemas.microsoft.com/office/drawing/2014/main" id="{4621BCCA-CA38-4B11-8F27-2D0F616C9A01}"/>
              </a:ext>
            </a:extLst>
          </p:cNvPr>
          <p:cNvSpPr txBox="1">
            <a:spLocks/>
          </p:cNvSpPr>
          <p:nvPr/>
        </p:nvSpPr>
        <p:spPr>
          <a:xfrm>
            <a:off x="4707469" y="1201932"/>
            <a:ext cx="3498033" cy="3039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1625" algn="l" rtl="0">
              <a:lnSpc>
                <a:spcPct val="100000"/>
              </a:lnSpc>
              <a:spcBef>
                <a:spcPts val="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1pPr>
            <a:lvl2pPr marL="914400" marR="0" lvl="1"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2pPr>
            <a:lvl3pPr marL="1371600" marR="0" lvl="2"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3pPr>
            <a:lvl4pPr marL="1828800" marR="0" lvl="3"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4pPr>
            <a:lvl5pPr marL="2286000" marR="0" lvl="4"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5pPr>
            <a:lvl6pPr marL="2743200" marR="0" lvl="5"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6pPr>
            <a:lvl7pPr marL="3200400" marR="0" lvl="6"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7pPr>
            <a:lvl8pPr marL="3657600" marR="0" lvl="7" indent="-301625" algn="l" rtl="0">
              <a:lnSpc>
                <a:spcPct val="100000"/>
              </a:lnSpc>
              <a:spcBef>
                <a:spcPts val="1600"/>
              </a:spcBef>
              <a:spcAft>
                <a:spcPts val="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8pPr>
            <a:lvl9pPr marL="4114800" marR="0" lvl="8" indent="-301625" algn="l" rtl="0">
              <a:lnSpc>
                <a:spcPct val="100000"/>
              </a:lnSpc>
              <a:spcBef>
                <a:spcPts val="1600"/>
              </a:spcBef>
              <a:spcAft>
                <a:spcPts val="1600"/>
              </a:spcAft>
              <a:buClr>
                <a:schemeClr val="lt1"/>
              </a:buClr>
              <a:buSzPts val="1150"/>
              <a:buFont typeface="Montserrat"/>
              <a:buChar char="■"/>
              <a:defRPr sz="1150" b="0" i="0" u="none" strike="noStrike" cap="none">
                <a:solidFill>
                  <a:schemeClr val="lt1"/>
                </a:solidFill>
                <a:latin typeface="Montserrat"/>
                <a:ea typeface="Montserrat"/>
                <a:cs typeface="Montserrat"/>
                <a:sym typeface="Montserrat"/>
              </a:defRPr>
            </a:lvl9pPr>
          </a:lstStyle>
          <a:p>
            <a:pPr marL="0" indent="0" defTabSz="463550">
              <a:spcAft>
                <a:spcPts val="1600"/>
              </a:spcAft>
              <a:buFont typeface="Montserrat"/>
              <a:buNone/>
            </a:pPr>
            <a:r>
              <a:rPr lang="en-US" sz="1800" dirty="0">
                <a:latin typeface="Arial"/>
                <a:ea typeface="Arial"/>
                <a:cs typeface="Arial"/>
                <a:sym typeface="Arial"/>
              </a:rPr>
              <a:t>●	Group ticket sales</a:t>
            </a:r>
          </a:p>
          <a:p>
            <a:pPr marL="0" indent="0" defTabSz="463550">
              <a:spcAft>
                <a:spcPts val="1600"/>
              </a:spcAft>
              <a:buFont typeface="Montserrat"/>
              <a:buNone/>
            </a:pPr>
            <a:r>
              <a:rPr lang="en-US" sz="1800" dirty="0">
                <a:latin typeface="Arial"/>
                <a:ea typeface="Arial"/>
                <a:cs typeface="Arial"/>
                <a:sym typeface="Arial"/>
              </a:rPr>
              <a:t>●	Fan experience packages</a:t>
            </a:r>
          </a:p>
          <a:p>
            <a:pPr marL="0" indent="0" defTabSz="463550">
              <a:spcAft>
                <a:spcPts val="1600"/>
              </a:spcAft>
              <a:buFont typeface="Montserrat"/>
              <a:buNone/>
            </a:pPr>
            <a:r>
              <a:rPr lang="en-US" sz="1800" dirty="0">
                <a:latin typeface="Arial"/>
                <a:ea typeface="Arial"/>
                <a:cs typeface="Arial"/>
                <a:sym typeface="Arial"/>
              </a:rPr>
              <a:t>●	Theme nights</a:t>
            </a:r>
          </a:p>
          <a:p>
            <a:pPr marL="463550" indent="-463550" defTabSz="463550">
              <a:spcAft>
                <a:spcPts val="1600"/>
              </a:spcAft>
              <a:buFont typeface="Montserrat"/>
              <a:buNone/>
            </a:pPr>
            <a:r>
              <a:rPr lang="en-US" sz="1800" dirty="0">
                <a:latin typeface="Arial"/>
                <a:ea typeface="Arial"/>
                <a:cs typeface="Arial"/>
                <a:sym typeface="Arial"/>
              </a:rPr>
              <a:t>●	Individual game and single game ticket sales (advanced sales) </a:t>
            </a:r>
          </a:p>
          <a:p>
            <a:pPr marL="0" indent="0" defTabSz="463550">
              <a:spcAft>
                <a:spcPts val="1600"/>
              </a:spcAft>
              <a:buFont typeface="Montserrat"/>
              <a:buNone/>
            </a:pPr>
            <a:r>
              <a:rPr lang="en-US" sz="1800" dirty="0">
                <a:latin typeface="Arial"/>
                <a:ea typeface="Arial"/>
                <a:cs typeface="Arial"/>
                <a:sym typeface="Arial"/>
              </a:rPr>
              <a:t>●	Promotions</a:t>
            </a:r>
          </a:p>
          <a:p>
            <a:pPr marL="0" indent="0">
              <a:spcAft>
                <a:spcPts val="1600"/>
              </a:spcAft>
              <a:buFont typeface="Montserrat"/>
              <a:buNone/>
            </a:pPr>
            <a:endParaRPr lang="en-US" dirty="0">
              <a:latin typeface="Arial"/>
              <a:ea typeface="Arial"/>
              <a:cs typeface="Arial"/>
              <a:sym typeface="Arial"/>
            </a:endParaRPr>
          </a:p>
        </p:txBody>
      </p:sp>
    </p:spTree>
    <p:extLst>
      <p:ext uri="{BB962C8B-B14F-4D97-AF65-F5344CB8AC3E}">
        <p14:creationId xmlns:p14="http://schemas.microsoft.com/office/powerpoint/2010/main" val="17295949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7562033"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INDIVIDUAL GAME AND SINGLE GAME TICKET SALES (ADVANCED SALES) </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latin typeface="Arial"/>
                <a:ea typeface="Arial"/>
                <a:cs typeface="Arial"/>
                <a:sym typeface="Arial"/>
              </a:rPr>
              <a:t>Individual game and single game ticket sales (advanced sales) examples:</a:t>
            </a:r>
          </a:p>
          <a:p>
            <a:pPr marL="0" lvl="0" indent="0" algn="l" rtl="0">
              <a:spcBef>
                <a:spcPts val="0"/>
              </a:spcBef>
              <a:spcAft>
                <a:spcPts val="0"/>
              </a:spcAft>
              <a:buNone/>
            </a:pPr>
            <a:endParaRPr sz="1600" dirty="0">
              <a:latin typeface="Arial"/>
              <a:ea typeface="Arial"/>
              <a:cs typeface="Arial"/>
              <a:sym typeface="Arial"/>
            </a:endParaRPr>
          </a:p>
          <a:p>
            <a:pPr marL="463550" lvl="0" indent="-463550" algn="l" defTabSz="463550" rtl="0">
              <a:spcBef>
                <a:spcPts val="0"/>
              </a:spcBef>
              <a:spcAft>
                <a:spcPts val="1600"/>
              </a:spcAft>
              <a:buNone/>
            </a:pPr>
            <a:r>
              <a:rPr lang="en-US" sz="1600" dirty="0">
                <a:latin typeface="Arial"/>
                <a:ea typeface="Arial"/>
                <a:cs typeface="Arial"/>
                <a:sym typeface="Arial"/>
              </a:rPr>
              <a:t>●	The University of Wisconsin athletics office implements a policy that all reserved single game tickets MUST be purchased in advance and do not offer day-of-game (walk-up) single game sales.  All day-of-game sales are general admission tickets only. </a:t>
            </a:r>
          </a:p>
          <a:p>
            <a:pPr marL="463550" lvl="0" indent="-463550" algn="l" defTabSz="463550" rtl="0">
              <a:spcBef>
                <a:spcPts val="0"/>
              </a:spcBef>
              <a:spcAft>
                <a:spcPts val="1600"/>
              </a:spcAft>
              <a:buNone/>
            </a:pPr>
            <a:r>
              <a:rPr lang="en-US" sz="1600" dirty="0">
                <a:latin typeface="Arial"/>
                <a:ea typeface="Arial"/>
                <a:cs typeface="Arial"/>
                <a:sym typeface="Arial"/>
              </a:rPr>
              <a:t>●	The Detroit Red Wings encouraged fans to sign up for ticket updates through the team’s ‘Red Wings </a:t>
            </a:r>
            <a:r>
              <a:rPr lang="en-US" sz="1600" dirty="0" err="1">
                <a:latin typeface="Arial"/>
                <a:ea typeface="Arial"/>
                <a:cs typeface="Arial"/>
                <a:sym typeface="Arial"/>
              </a:rPr>
              <a:t>eAlerts</a:t>
            </a:r>
            <a:r>
              <a:rPr lang="en-US" sz="1600" dirty="0">
                <a:latin typeface="Arial"/>
                <a:ea typeface="Arial"/>
                <a:cs typeface="Arial"/>
                <a:sym typeface="Arial"/>
              </a:rPr>
              <a:t>'  program, offering “priority access” to single game tickets with no convenience charge before seats go on sale to the general public. </a:t>
            </a: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7676340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1572578" y="491552"/>
            <a:ext cx="5903944" cy="55292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latin typeface="Arial"/>
                <a:ea typeface="Arial"/>
                <a:cs typeface="Arial"/>
                <a:sym typeface="Arial"/>
              </a:rPr>
              <a:t>TICKET PROMOTIONS</a:t>
            </a:r>
          </a:p>
        </p:txBody>
      </p:sp>
      <p:sp>
        <p:nvSpPr>
          <p:cNvPr id="172" name="Google Shape;172;p39"/>
          <p:cNvSpPr txBox="1">
            <a:spLocks noGrp="1"/>
          </p:cNvSpPr>
          <p:nvPr>
            <p:ph type="body" idx="1"/>
          </p:nvPr>
        </p:nvSpPr>
        <p:spPr>
          <a:xfrm>
            <a:off x="652253" y="1295766"/>
            <a:ext cx="3633500" cy="3141966"/>
          </a:xfrm>
          <a:prstGeom prst="rect">
            <a:avLst/>
          </a:prstGeom>
        </p:spPr>
        <p:txBody>
          <a:bodyPr spcFirstLastPara="1" wrap="square" lIns="91425" tIns="91425" rIns="91425" bIns="91425" anchor="t" anchorCtr="0">
            <a:noAutofit/>
          </a:bodyPr>
          <a:lstStyle/>
          <a:p>
            <a:pPr marL="0" lvl="0" indent="0" rtl="0">
              <a:spcBef>
                <a:spcPts val="0"/>
              </a:spcBef>
              <a:spcAft>
                <a:spcPts val="1600"/>
              </a:spcAft>
              <a:buNone/>
            </a:pPr>
            <a:r>
              <a:rPr lang="en-US" sz="1600" dirty="0">
                <a:solidFill>
                  <a:schemeClr val="bg1"/>
                </a:solidFill>
                <a:latin typeface="Arial"/>
                <a:ea typeface="Arial"/>
                <a:cs typeface="Arial"/>
                <a:sym typeface="Arial"/>
              </a:rPr>
              <a:t>Promotions for individual games can also help increase sales on game days.  Sports teams will implement a variety of promotions to boost attendance throughout the course of a season. </a:t>
            </a:r>
          </a:p>
          <a:p>
            <a:pPr marL="0" lvl="0" indent="0" rtl="0">
              <a:spcBef>
                <a:spcPts val="0"/>
              </a:spcBef>
              <a:spcAft>
                <a:spcPts val="1600"/>
              </a:spcAft>
              <a:buNone/>
            </a:pPr>
            <a:r>
              <a:rPr lang="en-US" sz="1600" dirty="0">
                <a:solidFill>
                  <a:schemeClr val="bg1"/>
                </a:solidFill>
                <a:latin typeface="Arial"/>
                <a:ea typeface="Arial"/>
                <a:cs typeface="Arial"/>
                <a:sym typeface="Arial"/>
              </a:rPr>
              <a:t>The most common promotions include game-day giveaways like bobbleheads and replica jerseys or “meal deal” promotions, including food and beverage with a ticket purchase.</a:t>
            </a:r>
            <a:endParaRPr sz="1600" dirty="0">
              <a:solidFill>
                <a:schemeClr val="bg1"/>
              </a:solidFill>
              <a:latin typeface="Arial"/>
              <a:ea typeface="Arial"/>
              <a:cs typeface="Arial"/>
              <a:sym typeface="Arial"/>
            </a:endParaRPr>
          </a:p>
        </p:txBody>
      </p:sp>
      <p:cxnSp>
        <p:nvCxnSpPr>
          <p:cNvPr id="173" name="Google Shape;173;p39"/>
          <p:cNvCxnSpPr/>
          <p:nvPr/>
        </p:nvCxnSpPr>
        <p:spPr>
          <a:xfrm>
            <a:off x="3190500" y="10444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1026" name="Picture 2">
            <a:extLst>
              <a:ext uri="{FF2B5EF4-FFF2-40B4-BE49-F238E27FC236}">
                <a16:creationId xmlns:a16="http://schemas.microsoft.com/office/drawing/2014/main" id="{EA32A032-00C5-76D0-203B-09F20FEA08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9506" y="1731803"/>
            <a:ext cx="4033804" cy="2269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72617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55291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TICKET PROMOTIONS</a:t>
            </a:r>
            <a:endParaRPr b="1"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174" name="Google Shape;174;p39"/>
          <p:cNvSpPr txBox="1"/>
          <p:nvPr/>
        </p:nvSpPr>
        <p:spPr>
          <a:xfrm>
            <a:off x="1161900" y="4145556"/>
            <a:ext cx="6820200" cy="400199"/>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US" sz="1150" b="1" dirty="0">
                <a:solidFill>
                  <a:schemeClr val="bg1"/>
                </a:solidFill>
              </a:rPr>
              <a:t>The NHL’s Florida Panthers offer a promotional ticket package that includes a game ticket, a hot dog, parking, popcorn and one bottled water or soda. </a:t>
            </a:r>
            <a:endParaRPr sz="1150" b="1" dirty="0">
              <a:solidFill>
                <a:schemeClr val="bg1"/>
              </a:solidFill>
            </a:endParaRPr>
          </a:p>
        </p:txBody>
      </p: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2" name="Picture 1">
            <a:extLst>
              <a:ext uri="{FF2B5EF4-FFF2-40B4-BE49-F238E27FC236}">
                <a16:creationId xmlns:a16="http://schemas.microsoft.com/office/drawing/2014/main" id="{59E210AD-F307-4D55-A038-A415D902A0DA}"/>
              </a:ext>
            </a:extLst>
          </p:cNvPr>
          <p:cNvPicPr>
            <a:picLocks noChangeAspect="1"/>
          </p:cNvPicPr>
          <p:nvPr/>
        </p:nvPicPr>
        <p:blipFill>
          <a:blip r:embed="rId4"/>
          <a:stretch>
            <a:fillRect/>
          </a:stretch>
        </p:blipFill>
        <p:spPr>
          <a:xfrm>
            <a:off x="1846852" y="1038473"/>
            <a:ext cx="5450296" cy="3066554"/>
          </a:xfrm>
          <a:prstGeom prst="rect">
            <a:avLst/>
          </a:prstGeom>
        </p:spPr>
      </p:pic>
    </p:spTree>
    <p:extLst>
      <p:ext uri="{BB962C8B-B14F-4D97-AF65-F5344CB8AC3E}">
        <p14:creationId xmlns:p14="http://schemas.microsoft.com/office/powerpoint/2010/main" val="3842531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7"/>
          <p:cNvSpPr txBox="1">
            <a:spLocks noGrp="1"/>
          </p:cNvSpPr>
          <p:nvPr>
            <p:ph type="title" idx="4"/>
          </p:nvPr>
        </p:nvSpPr>
        <p:spPr>
          <a:xfrm>
            <a:off x="938499" y="445025"/>
            <a:ext cx="6026843" cy="941400"/>
          </a:xfrm>
          <a:prstGeom prst="rect">
            <a:avLst/>
          </a:prstGeom>
        </p:spPr>
        <p:txBody>
          <a:bodyPr spcFirstLastPara="1" wrap="square" lIns="91425" tIns="91425" rIns="91425" bIns="91425" anchor="t" anchorCtr="0">
            <a:noAutofit/>
          </a:bodyPr>
          <a:lstStyle/>
          <a:p>
            <a:pPr lvl="0"/>
            <a:r>
              <a:rPr lang="en-US" b="1" dirty="0">
                <a:latin typeface="Arial"/>
                <a:ea typeface="Arial"/>
                <a:cs typeface="Arial"/>
                <a:sym typeface="Arial"/>
              </a:rPr>
              <a:t>COVID-19 IMPACT ON TICKET SALES</a:t>
            </a:r>
            <a:endParaRPr b="1" dirty="0">
              <a:latin typeface="Arial"/>
              <a:ea typeface="Arial"/>
              <a:cs typeface="Arial"/>
              <a:sym typeface="Arial"/>
            </a:endParaRPr>
          </a:p>
        </p:txBody>
      </p:sp>
      <p:cxnSp>
        <p:nvCxnSpPr>
          <p:cNvPr id="259" name="Google Shape;259;p47"/>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60" name="Google Shape;260;p47"/>
          <p:cNvSpPr txBox="1">
            <a:spLocks noGrp="1"/>
          </p:cNvSpPr>
          <p:nvPr>
            <p:ph type="title"/>
          </p:nvPr>
        </p:nvSpPr>
        <p:spPr>
          <a:xfrm>
            <a:off x="3401691" y="2467641"/>
            <a:ext cx="20670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solidFill>
                  <a:schemeClr val="tx2"/>
                </a:solidFill>
                <a:latin typeface="Arial"/>
                <a:ea typeface="Arial"/>
                <a:cs typeface="Arial"/>
                <a:sym typeface="Arial"/>
              </a:rPr>
              <a:t>$5.5 billion</a:t>
            </a:r>
            <a:endParaRPr b="1" dirty="0">
              <a:solidFill>
                <a:schemeClr val="tx2"/>
              </a:solidFill>
              <a:latin typeface="Arial"/>
              <a:ea typeface="Arial"/>
              <a:cs typeface="Arial"/>
              <a:sym typeface="Arial"/>
            </a:endParaRPr>
          </a:p>
        </p:txBody>
      </p:sp>
      <p:sp>
        <p:nvSpPr>
          <p:cNvPr id="261" name="Google Shape;261;p47"/>
          <p:cNvSpPr txBox="1">
            <a:spLocks noGrp="1"/>
          </p:cNvSpPr>
          <p:nvPr>
            <p:ph type="subTitle" idx="1"/>
          </p:nvPr>
        </p:nvSpPr>
        <p:spPr>
          <a:xfrm>
            <a:off x="6355995" y="3225525"/>
            <a:ext cx="2368135" cy="1235100"/>
          </a:xfrm>
          <a:prstGeom prst="rect">
            <a:avLst/>
          </a:prstGeom>
        </p:spPr>
        <p:txBody>
          <a:bodyPr spcFirstLastPara="1" wrap="square" lIns="91425" tIns="91425" rIns="91425" bIns="91425" anchor="t" anchorCtr="0">
            <a:noAutofit/>
          </a:bodyPr>
          <a:lstStyle/>
          <a:p>
            <a:pPr marL="0" lvl="0" indent="0"/>
            <a:r>
              <a:rPr lang="en-US" sz="1200" dirty="0">
                <a:latin typeface="Arial"/>
                <a:ea typeface="Arial"/>
                <a:cs typeface="Arial"/>
                <a:sym typeface="Arial"/>
              </a:rPr>
              <a:t>Estimates suggest the concert industry could have lost as much as $9 billion in 2020 in ticket sales revenue thanks to the cancellation of shows due to the COVID-19 pandemic</a:t>
            </a:r>
          </a:p>
        </p:txBody>
      </p:sp>
      <p:sp>
        <p:nvSpPr>
          <p:cNvPr id="262" name="Google Shape;262;p47"/>
          <p:cNvSpPr txBox="1">
            <a:spLocks noGrp="1"/>
          </p:cNvSpPr>
          <p:nvPr>
            <p:ph type="title" idx="2"/>
          </p:nvPr>
        </p:nvSpPr>
        <p:spPr>
          <a:xfrm>
            <a:off x="6506563" y="2470137"/>
            <a:ext cx="20670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solidFill>
                  <a:schemeClr val="tx2"/>
                </a:solidFill>
                <a:latin typeface="Arial"/>
                <a:ea typeface="Arial"/>
                <a:cs typeface="Arial"/>
                <a:sym typeface="Arial"/>
              </a:rPr>
              <a:t>$9 billion</a:t>
            </a:r>
            <a:endParaRPr b="1" dirty="0">
              <a:solidFill>
                <a:schemeClr val="tx2"/>
              </a:solidFill>
              <a:latin typeface="Arial"/>
              <a:ea typeface="Arial"/>
              <a:cs typeface="Arial"/>
              <a:sym typeface="Arial"/>
            </a:endParaRPr>
          </a:p>
        </p:txBody>
      </p:sp>
      <p:sp>
        <p:nvSpPr>
          <p:cNvPr id="263" name="Google Shape;263;p47"/>
          <p:cNvSpPr txBox="1">
            <a:spLocks noGrp="1"/>
          </p:cNvSpPr>
          <p:nvPr>
            <p:ph type="subTitle" idx="3"/>
          </p:nvPr>
        </p:nvSpPr>
        <p:spPr>
          <a:xfrm>
            <a:off x="3126055" y="3225525"/>
            <a:ext cx="2618271" cy="1235100"/>
          </a:xfrm>
          <a:prstGeom prst="rect">
            <a:avLst/>
          </a:prstGeom>
        </p:spPr>
        <p:txBody>
          <a:bodyPr spcFirstLastPara="1" wrap="square" lIns="91425" tIns="91425" rIns="91425" bIns="91425" anchor="t" anchorCtr="0">
            <a:noAutofit/>
          </a:bodyPr>
          <a:lstStyle/>
          <a:p>
            <a:pPr marL="0" lvl="0" indent="0"/>
            <a:r>
              <a:rPr lang="en-US" sz="1200" dirty="0">
                <a:latin typeface="Arial"/>
                <a:ea typeface="Arial"/>
                <a:cs typeface="Arial"/>
                <a:sym typeface="Arial"/>
              </a:rPr>
              <a:t>If the NFL would have played the entire 2020 season without fans in stands, the league stood to lose $5.5 billion in stadium revenue (the sum of tickets, concessions, sponsors, parking and team stores)</a:t>
            </a:r>
          </a:p>
        </p:txBody>
      </p:sp>
      <p:sp>
        <p:nvSpPr>
          <p:cNvPr id="264" name="Google Shape;264;p47"/>
          <p:cNvSpPr txBox="1">
            <a:spLocks noGrp="1"/>
          </p:cNvSpPr>
          <p:nvPr>
            <p:ph type="title" idx="5"/>
          </p:nvPr>
        </p:nvSpPr>
        <p:spPr>
          <a:xfrm>
            <a:off x="537930" y="2467641"/>
            <a:ext cx="20670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solidFill>
                  <a:schemeClr val="tx2"/>
                </a:solidFill>
                <a:latin typeface="Arial"/>
                <a:ea typeface="Arial"/>
                <a:cs typeface="Arial"/>
                <a:sym typeface="Arial"/>
              </a:rPr>
              <a:t>$1.1 billion</a:t>
            </a:r>
            <a:endParaRPr b="1" dirty="0">
              <a:solidFill>
                <a:schemeClr val="tx2"/>
              </a:solidFill>
              <a:latin typeface="Arial"/>
              <a:ea typeface="Arial"/>
              <a:cs typeface="Arial"/>
              <a:sym typeface="Arial"/>
            </a:endParaRPr>
          </a:p>
        </p:txBody>
      </p:sp>
      <p:sp>
        <p:nvSpPr>
          <p:cNvPr id="265" name="Google Shape;265;p47"/>
          <p:cNvSpPr txBox="1">
            <a:spLocks noGrp="1"/>
          </p:cNvSpPr>
          <p:nvPr>
            <p:ph type="subTitle" idx="6"/>
          </p:nvPr>
        </p:nvSpPr>
        <p:spPr>
          <a:xfrm>
            <a:off x="479976" y="3222820"/>
            <a:ext cx="2182907" cy="1235100"/>
          </a:xfrm>
          <a:prstGeom prst="rect">
            <a:avLst/>
          </a:prstGeom>
        </p:spPr>
        <p:txBody>
          <a:bodyPr spcFirstLastPara="1" wrap="square" lIns="91425" tIns="91425" rIns="91425" bIns="91425" anchor="t" anchorCtr="0">
            <a:noAutofit/>
          </a:bodyPr>
          <a:lstStyle/>
          <a:p>
            <a:pPr marL="0" lvl="0" indent="0"/>
            <a:r>
              <a:rPr lang="en-US" sz="1200" dirty="0">
                <a:latin typeface="Arial"/>
                <a:ea typeface="Arial"/>
                <a:cs typeface="Arial"/>
                <a:sym typeface="Arial"/>
              </a:rPr>
              <a:t>The 130 schools that make up the Division I Football Bowl Subdivision (FBS) stood to lose nearly $1.1 billion in total football ticket sales when the pandemic forced postponements, cancellations and limited to no attendance on game days</a:t>
            </a:r>
          </a:p>
        </p:txBody>
      </p:sp>
      <p:cxnSp>
        <p:nvCxnSpPr>
          <p:cNvPr id="266" name="Google Shape;266;p47"/>
          <p:cNvCxnSpPr/>
          <p:nvPr/>
        </p:nvCxnSpPr>
        <p:spPr>
          <a:xfrm>
            <a:off x="4299291" y="3088564"/>
            <a:ext cx="2718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cxnSp>
        <p:nvCxnSpPr>
          <p:cNvPr id="267" name="Google Shape;267;p47"/>
          <p:cNvCxnSpPr/>
          <p:nvPr/>
        </p:nvCxnSpPr>
        <p:spPr>
          <a:xfrm>
            <a:off x="7404163" y="3088564"/>
            <a:ext cx="2718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cxnSp>
        <p:nvCxnSpPr>
          <p:cNvPr id="268" name="Google Shape;268;p47"/>
          <p:cNvCxnSpPr/>
          <p:nvPr/>
        </p:nvCxnSpPr>
        <p:spPr>
          <a:xfrm>
            <a:off x="1435533" y="3088564"/>
            <a:ext cx="2718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69" name="Google Shape;269;p47"/>
          <p:cNvSpPr/>
          <p:nvPr/>
        </p:nvSpPr>
        <p:spPr>
          <a:xfrm>
            <a:off x="1130890" y="1558669"/>
            <a:ext cx="899961" cy="880832"/>
          </a:xfrm>
          <a:prstGeom prst="ellipse">
            <a:avLst/>
          </a:pr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280" name="Google Shape;280;p4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81" name="Google Shape;281;p4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
        <p:nvSpPr>
          <p:cNvPr id="29" name="Google Shape;269;p47">
            <a:extLst>
              <a:ext uri="{FF2B5EF4-FFF2-40B4-BE49-F238E27FC236}">
                <a16:creationId xmlns:a16="http://schemas.microsoft.com/office/drawing/2014/main" id="{BCF28388-DB93-CE49-81D0-00A87CD1C9CE}"/>
              </a:ext>
            </a:extLst>
          </p:cNvPr>
          <p:cNvSpPr/>
          <p:nvPr/>
        </p:nvSpPr>
        <p:spPr>
          <a:xfrm>
            <a:off x="7081906" y="1552451"/>
            <a:ext cx="899961" cy="880832"/>
          </a:xfrm>
          <a:prstGeom prst="ellipse">
            <a:avLst/>
          </a:pr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 name="Google Shape;269;p47">
            <a:extLst>
              <a:ext uri="{FF2B5EF4-FFF2-40B4-BE49-F238E27FC236}">
                <a16:creationId xmlns:a16="http://schemas.microsoft.com/office/drawing/2014/main" id="{66FF261A-3668-E340-9371-74EDBE56B4C0}"/>
              </a:ext>
            </a:extLst>
          </p:cNvPr>
          <p:cNvSpPr/>
          <p:nvPr/>
        </p:nvSpPr>
        <p:spPr>
          <a:xfrm>
            <a:off x="3988884" y="1545518"/>
            <a:ext cx="899961" cy="880832"/>
          </a:xfrm>
          <a:prstGeom prst="ellipse">
            <a:avLst/>
          </a:pr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5124" name="Picture 4" descr="Ncaa Logo Png Transparent - Ncaa Football Logo - Free Transparent PNG  Download - PNGkey">
            <a:extLst>
              <a:ext uri="{FF2B5EF4-FFF2-40B4-BE49-F238E27FC236}">
                <a16:creationId xmlns:a16="http://schemas.microsoft.com/office/drawing/2014/main" id="{B47D06B5-6C38-7D4B-8751-A1F729B7B885}"/>
              </a:ext>
            </a:extLst>
          </p:cNvPr>
          <p:cNvPicPr>
            <a:picLocks noChangeAspect="1" noChangeArrowheads="1"/>
          </p:cNvPicPr>
          <p:nvPr/>
        </p:nvPicPr>
        <p:blipFill>
          <a:blip r:embed="rId4">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1202346" y="1741336"/>
            <a:ext cx="828505" cy="59205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NFL Logo transparent PNG - StickPNG">
            <a:extLst>
              <a:ext uri="{FF2B5EF4-FFF2-40B4-BE49-F238E27FC236}">
                <a16:creationId xmlns:a16="http://schemas.microsoft.com/office/drawing/2014/main" id="{09073D51-7588-2845-B37B-6FAEF6F3CB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6487" y="1595909"/>
            <a:ext cx="602489" cy="793201"/>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Lollapalooza – July 29-August 1, 2021 – Grant Park, Chicago">
            <a:extLst>
              <a:ext uri="{FF2B5EF4-FFF2-40B4-BE49-F238E27FC236}">
                <a16:creationId xmlns:a16="http://schemas.microsoft.com/office/drawing/2014/main" id="{B5727D22-99D9-5B4B-9967-66A5A8F104A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86271" y="1678816"/>
            <a:ext cx="691230" cy="6271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14619" name="Google Shape;14619;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4620" name="Google Shape;14620;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4394A538-E812-48E8-9A7A-656E1701ABE4}"/>
              </a:ext>
            </a:extLst>
          </p:cNvPr>
          <p:cNvPicPr>
            <a:picLocks noChangeAspect="1"/>
          </p:cNvPicPr>
          <p:nvPr/>
        </p:nvPicPr>
        <p:blipFill>
          <a:blip r:embed="rId4"/>
          <a:stretch>
            <a:fillRect/>
          </a:stretch>
        </p:blipFill>
        <p:spPr>
          <a:xfrm>
            <a:off x="3395370" y="2300949"/>
            <a:ext cx="2353260" cy="81693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1656700" y="480080"/>
            <a:ext cx="5735700" cy="55292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latin typeface="Arial"/>
                <a:ea typeface="Arial"/>
                <a:cs typeface="Arial"/>
                <a:sym typeface="Arial"/>
              </a:rPr>
              <a:t>SEASON TICKETS</a:t>
            </a:r>
          </a:p>
        </p:txBody>
      </p:sp>
      <p:sp>
        <p:nvSpPr>
          <p:cNvPr id="172" name="Google Shape;172;p39"/>
          <p:cNvSpPr txBox="1">
            <a:spLocks noGrp="1"/>
          </p:cNvSpPr>
          <p:nvPr>
            <p:ph type="body" idx="1"/>
          </p:nvPr>
        </p:nvSpPr>
        <p:spPr>
          <a:xfrm>
            <a:off x="1003655" y="1208328"/>
            <a:ext cx="7136688" cy="30399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US" sz="1800" b="1" dirty="0">
                <a:solidFill>
                  <a:schemeClr val="accent1">
                    <a:lumMod val="75000"/>
                  </a:schemeClr>
                </a:solidFill>
                <a:latin typeface="Arial"/>
                <a:ea typeface="Arial"/>
                <a:cs typeface="Arial"/>
                <a:sym typeface="Arial"/>
              </a:rPr>
              <a:t>Season tickets </a:t>
            </a:r>
            <a:r>
              <a:rPr lang="en-US" sz="1800" dirty="0">
                <a:solidFill>
                  <a:schemeClr val="bg1"/>
                </a:solidFill>
                <a:latin typeface="Arial"/>
                <a:ea typeface="Arial"/>
                <a:cs typeface="Arial"/>
                <a:sym typeface="Arial"/>
              </a:rPr>
              <a:t>provide consumers with a ticket to every home game for a particular sport or event for one package price. Season tickets typically provide the core revenue stream for most professional sports teams and collegiate athletic programs.</a:t>
            </a:r>
            <a:endParaRPr sz="1800" dirty="0">
              <a:solidFill>
                <a:schemeClr val="bg1"/>
              </a:solidFill>
              <a:latin typeface="Arial"/>
              <a:ea typeface="Arial"/>
              <a:cs typeface="Arial"/>
              <a:sym typeface="Arial"/>
            </a:endParaRPr>
          </a:p>
        </p:txBody>
      </p:sp>
      <p:cxnSp>
        <p:nvCxnSpPr>
          <p:cNvPr id="173" name="Google Shape;173;p39"/>
          <p:cNvCxnSpPr/>
          <p:nvPr/>
        </p:nvCxnSpPr>
        <p:spPr>
          <a:xfrm>
            <a:off x="3143050" y="1046993"/>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1025" name="Picture 28" descr="Shah Alam Titans Basketball Club – #letsdominate">
            <a:extLst>
              <a:ext uri="{FF2B5EF4-FFF2-40B4-BE49-F238E27FC236}">
                <a16:creationId xmlns:a16="http://schemas.microsoft.com/office/drawing/2014/main" id="{5C08C46C-FA67-424F-8074-7295B802143E}"/>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2008697" y="2663915"/>
            <a:ext cx="5126603" cy="16760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SEASON TICKETS</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976463"/>
            <a:ext cx="7172100" cy="356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400" b="1" dirty="0">
                <a:latin typeface="Arial"/>
                <a:ea typeface="Arial"/>
                <a:cs typeface="Arial"/>
                <a:sym typeface="Arial"/>
              </a:rPr>
              <a:t>Many teams offer benefits to season ticket packages to add value for ticket buyers.</a:t>
            </a:r>
            <a:endParaRPr sz="1400" b="1" dirty="0">
              <a:latin typeface="Arial"/>
              <a:ea typeface="Arial"/>
              <a:cs typeface="Arial"/>
              <a:sym typeface="Arial"/>
            </a:endParaRPr>
          </a:p>
          <a:p>
            <a:pPr marL="0" lvl="0" indent="0" algn="l" rtl="0">
              <a:spcBef>
                <a:spcPts val="0"/>
              </a:spcBef>
              <a:spcAft>
                <a:spcPts val="0"/>
              </a:spcAft>
              <a:buNone/>
            </a:pPr>
            <a:endParaRPr sz="1400" b="1" dirty="0">
              <a:latin typeface="Arial"/>
              <a:ea typeface="Arial"/>
              <a:cs typeface="Arial"/>
              <a:sym typeface="Arial"/>
            </a:endParaRPr>
          </a:p>
          <a:p>
            <a:pPr marL="0" lvl="0" indent="0" algn="l" rtl="0">
              <a:spcBef>
                <a:spcPts val="0"/>
              </a:spcBef>
              <a:spcAft>
                <a:spcPts val="1600"/>
              </a:spcAft>
              <a:buNone/>
            </a:pPr>
            <a:endParaRPr sz="1400" b="1"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2" name="Picture 1">
            <a:extLst>
              <a:ext uri="{FF2B5EF4-FFF2-40B4-BE49-F238E27FC236}">
                <a16:creationId xmlns:a16="http://schemas.microsoft.com/office/drawing/2014/main" id="{9FD31CB6-BEC5-4683-B256-BCD28F1C2222}"/>
              </a:ext>
            </a:extLst>
          </p:cNvPr>
          <p:cNvPicPr>
            <a:picLocks noChangeAspect="1"/>
          </p:cNvPicPr>
          <p:nvPr/>
        </p:nvPicPr>
        <p:blipFill>
          <a:blip r:embed="rId4"/>
          <a:stretch>
            <a:fillRect/>
          </a:stretch>
        </p:blipFill>
        <p:spPr>
          <a:xfrm>
            <a:off x="1875765" y="1463331"/>
            <a:ext cx="5297569" cy="2977506"/>
          </a:xfrm>
          <a:prstGeom prst="rect">
            <a:avLst/>
          </a:prstGeom>
        </p:spPr>
      </p:pic>
    </p:spTree>
    <p:extLst>
      <p:ext uri="{BB962C8B-B14F-4D97-AF65-F5344CB8AC3E}">
        <p14:creationId xmlns:p14="http://schemas.microsoft.com/office/powerpoint/2010/main" val="4129979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1534200" y="486274"/>
            <a:ext cx="5735700" cy="55292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latin typeface="Arial"/>
                <a:ea typeface="Arial"/>
                <a:cs typeface="Arial"/>
                <a:sym typeface="Arial"/>
              </a:rPr>
              <a:t>PERSONAL SEAT LICENSES</a:t>
            </a:r>
          </a:p>
        </p:txBody>
      </p:sp>
      <p:sp>
        <p:nvSpPr>
          <p:cNvPr id="172" name="Google Shape;172;p39"/>
          <p:cNvSpPr txBox="1">
            <a:spLocks noGrp="1"/>
          </p:cNvSpPr>
          <p:nvPr>
            <p:ph type="body" idx="1"/>
          </p:nvPr>
        </p:nvSpPr>
        <p:spPr>
          <a:xfrm>
            <a:off x="1368750" y="1253976"/>
            <a:ext cx="6066600" cy="30399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US" sz="1800" b="1" dirty="0">
                <a:solidFill>
                  <a:schemeClr val="accent1">
                    <a:lumMod val="75000"/>
                  </a:schemeClr>
                </a:solidFill>
                <a:latin typeface="Arial"/>
                <a:ea typeface="Arial"/>
                <a:cs typeface="Arial"/>
                <a:sym typeface="Arial"/>
              </a:rPr>
              <a:t>Personal seat licenses, </a:t>
            </a:r>
            <a:r>
              <a:rPr lang="en-US" sz="1800" dirty="0">
                <a:solidFill>
                  <a:schemeClr val="bg1"/>
                </a:solidFill>
                <a:latin typeface="Arial"/>
                <a:ea typeface="Arial"/>
                <a:cs typeface="Arial"/>
                <a:sym typeface="Arial"/>
              </a:rPr>
              <a:t>or</a:t>
            </a:r>
            <a:r>
              <a:rPr lang="en-US" sz="1800" dirty="0">
                <a:solidFill>
                  <a:schemeClr val="accent1">
                    <a:lumMod val="75000"/>
                  </a:schemeClr>
                </a:solidFill>
                <a:latin typeface="Arial"/>
                <a:ea typeface="Arial"/>
                <a:cs typeface="Arial"/>
                <a:sym typeface="Arial"/>
              </a:rPr>
              <a:t> </a:t>
            </a:r>
            <a:r>
              <a:rPr lang="en-US" sz="1800" b="1" dirty="0">
                <a:solidFill>
                  <a:schemeClr val="accent1">
                    <a:lumMod val="75000"/>
                  </a:schemeClr>
                </a:solidFill>
                <a:latin typeface="Arial"/>
                <a:ea typeface="Arial"/>
                <a:cs typeface="Arial"/>
                <a:sym typeface="Arial"/>
              </a:rPr>
              <a:t>PSLs, </a:t>
            </a:r>
            <a:r>
              <a:rPr lang="en-US" sz="1800" dirty="0">
                <a:solidFill>
                  <a:schemeClr val="bg1"/>
                </a:solidFill>
                <a:latin typeface="Arial"/>
                <a:ea typeface="Arial"/>
                <a:cs typeface="Arial"/>
                <a:sym typeface="Arial"/>
              </a:rPr>
              <a:t>which give the buyer the right to purchase season tickets for a specific seat within a stadium or venue. </a:t>
            </a:r>
          </a:p>
          <a:p>
            <a:pPr marL="0" lvl="0" indent="0" algn="ctr" rtl="0">
              <a:spcBef>
                <a:spcPts val="0"/>
              </a:spcBef>
              <a:spcAft>
                <a:spcPts val="1600"/>
              </a:spcAft>
              <a:buNone/>
            </a:pPr>
            <a:r>
              <a:rPr lang="en-US" sz="1800" dirty="0">
                <a:solidFill>
                  <a:schemeClr val="bg1"/>
                </a:solidFill>
                <a:latin typeface="Arial"/>
                <a:ea typeface="Arial"/>
                <a:cs typeface="Arial"/>
                <a:sym typeface="Arial"/>
              </a:rPr>
              <a:t>This is a strategy typically used as a tool for generating additional revenue to help offset the debt incurred during the construction of a new stadium or arena. </a:t>
            </a:r>
            <a:endParaRPr sz="1800" dirty="0">
              <a:solidFill>
                <a:schemeClr val="bg1"/>
              </a:solidFill>
              <a:latin typeface="Arial"/>
              <a:ea typeface="Arial"/>
              <a:cs typeface="Arial"/>
              <a:sym typeface="Arial"/>
            </a:endParaRPr>
          </a:p>
        </p:txBody>
      </p:sp>
      <p:cxnSp>
        <p:nvCxnSpPr>
          <p:cNvPr id="173" name="Google Shape;173;p39"/>
          <p:cNvCxnSpPr/>
          <p:nvPr/>
        </p:nvCxnSpPr>
        <p:spPr>
          <a:xfrm>
            <a:off x="3143050" y="1046993"/>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508426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PSL </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91572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400" dirty="0">
                <a:latin typeface="Arial"/>
                <a:ea typeface="Arial"/>
                <a:cs typeface="Arial"/>
                <a:sym typeface="Arial"/>
              </a:rPr>
              <a:t>PSL example:</a:t>
            </a:r>
          </a:p>
          <a:p>
            <a:pPr marL="0" lvl="0" indent="0" algn="l" rtl="0">
              <a:spcBef>
                <a:spcPts val="0"/>
              </a:spcBef>
              <a:spcAft>
                <a:spcPts val="0"/>
              </a:spcAft>
              <a:buNone/>
            </a:pPr>
            <a:endParaRPr sz="1400" dirty="0">
              <a:latin typeface="Arial"/>
              <a:ea typeface="Arial"/>
              <a:cs typeface="Arial"/>
              <a:sym typeface="Arial"/>
            </a:endParaRPr>
          </a:p>
          <a:p>
            <a:pPr marL="395288" lvl="0" indent="-395288" algn="l" defTabSz="395288" rtl="0">
              <a:spcBef>
                <a:spcPts val="0"/>
              </a:spcBef>
              <a:spcAft>
                <a:spcPts val="600"/>
              </a:spcAft>
              <a:buNone/>
            </a:pPr>
            <a:r>
              <a:rPr lang="en-US" sz="1400" dirty="0">
                <a:latin typeface="Arial"/>
                <a:ea typeface="Arial"/>
                <a:cs typeface="Arial"/>
                <a:sym typeface="Arial"/>
              </a:rPr>
              <a:t>●	The LA Rams have suggested that when they move into their new stadium in 2019, all seats will be sold with a PSL.</a:t>
            </a:r>
          </a:p>
          <a:p>
            <a:pPr marL="801688" lvl="1" indent="-344488" defTabSz="395288">
              <a:spcBef>
                <a:spcPts val="0"/>
              </a:spcBef>
              <a:spcAft>
                <a:spcPts val="600"/>
              </a:spcAft>
              <a:buNone/>
            </a:pPr>
            <a:r>
              <a:rPr lang="en-US" sz="1400" dirty="0">
                <a:latin typeface="Arial"/>
                <a:ea typeface="Arial"/>
                <a:cs typeface="Arial"/>
                <a:sym typeface="Arial"/>
              </a:rPr>
              <a:t>o	Sports business analysts have suggested the franchise will be able to charge more than the Cowboys ($150,000/seat) for their premier inventory.</a:t>
            </a:r>
          </a:p>
          <a:p>
            <a:pPr marL="801688" lvl="1" indent="-344488" defTabSz="395288">
              <a:spcBef>
                <a:spcPts val="0"/>
              </a:spcBef>
              <a:spcAft>
                <a:spcPts val="600"/>
              </a:spcAft>
              <a:buNone/>
            </a:pPr>
            <a:r>
              <a:rPr lang="en-US" sz="1400" dirty="0">
                <a:latin typeface="Arial"/>
                <a:ea typeface="Arial"/>
                <a:cs typeface="Arial"/>
                <a:sym typeface="Arial"/>
              </a:rPr>
              <a:t>o	The Rams began taking $100 deposits on their website in 2016 to gauge fan interest and so many logged-on to sign up that the team's website crashed.</a:t>
            </a:r>
          </a:p>
          <a:p>
            <a:pPr marL="801688" lvl="1" indent="-344488" defTabSz="395288">
              <a:spcBef>
                <a:spcPts val="0"/>
              </a:spcBef>
              <a:spcAft>
                <a:spcPts val="600"/>
              </a:spcAft>
              <a:buNone/>
            </a:pPr>
            <a:r>
              <a:rPr lang="en-US" sz="1400" dirty="0">
                <a:latin typeface="Arial"/>
                <a:ea typeface="Arial"/>
                <a:cs typeface="Arial"/>
                <a:sym typeface="Arial"/>
              </a:rPr>
              <a:t>o	In 2022, revenue generated from the sale of seat licenses surpassed $600 million for the Los Angeles Rams at the team’s new </a:t>
            </a:r>
            <a:r>
              <a:rPr lang="en-US" sz="1400" dirty="0" err="1">
                <a:latin typeface="Arial"/>
                <a:ea typeface="Arial"/>
                <a:cs typeface="Arial"/>
                <a:sym typeface="Arial"/>
              </a:rPr>
              <a:t>SoFi</a:t>
            </a:r>
            <a:r>
              <a:rPr lang="en-US" sz="1400" dirty="0">
                <a:latin typeface="Arial"/>
                <a:ea typeface="Arial"/>
                <a:cs typeface="Arial"/>
                <a:sym typeface="Arial"/>
              </a:rPr>
              <a:t> Stadium (via Sports Business Journal).</a:t>
            </a:r>
          </a:p>
          <a:p>
            <a:pPr marL="801688" lvl="1" indent="-344488" defTabSz="395288">
              <a:spcBef>
                <a:spcPts val="0"/>
              </a:spcBef>
              <a:spcAft>
                <a:spcPts val="600"/>
              </a:spcAft>
              <a:buNone/>
            </a:pPr>
            <a:endParaRPr lang="en-US" sz="1400" dirty="0">
              <a:latin typeface="Arial"/>
              <a:ea typeface="Arial"/>
              <a:cs typeface="Arial"/>
              <a:sym typeface="Arial"/>
            </a:endParaRPr>
          </a:p>
          <a:p>
            <a:pPr marL="344488" indent="-344488" defTabSz="395288">
              <a:spcAft>
                <a:spcPts val="600"/>
              </a:spcAft>
              <a:buNone/>
            </a:pPr>
            <a:r>
              <a:rPr lang="en-US" sz="1400" dirty="0">
                <a:latin typeface="Arial"/>
                <a:ea typeface="Arial"/>
                <a:cs typeface="Arial"/>
                <a:sym typeface="Arial"/>
              </a:rPr>
              <a:t>●	In 2021, Charlotte FC became the first Major League Soccer franchise to sell personal seat licenses, charging a one-time $550/per seat fee for rights to a club seating area on top of the cost of the season tickets</a:t>
            </a: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893926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1656700" y="431455"/>
            <a:ext cx="5735700" cy="55292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latin typeface="Arial"/>
                <a:ea typeface="Arial"/>
                <a:cs typeface="Arial"/>
                <a:sym typeface="Arial"/>
              </a:rPr>
              <a:t>TICKET PACKAGES</a:t>
            </a:r>
          </a:p>
        </p:txBody>
      </p:sp>
      <p:sp>
        <p:nvSpPr>
          <p:cNvPr id="172" name="Google Shape;172;p39"/>
          <p:cNvSpPr txBox="1">
            <a:spLocks noGrp="1"/>
          </p:cNvSpPr>
          <p:nvPr>
            <p:ph type="body" idx="1"/>
          </p:nvPr>
        </p:nvSpPr>
        <p:spPr>
          <a:xfrm>
            <a:off x="755374" y="1246025"/>
            <a:ext cx="7355226" cy="30399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US" sz="1800" dirty="0">
                <a:solidFill>
                  <a:schemeClr val="bg1"/>
                </a:solidFill>
                <a:latin typeface="Arial"/>
                <a:ea typeface="Arial"/>
                <a:cs typeface="Arial"/>
                <a:sym typeface="Arial"/>
              </a:rPr>
              <a:t>A</a:t>
            </a:r>
            <a:r>
              <a:rPr lang="en-US" sz="1800" dirty="0">
                <a:solidFill>
                  <a:schemeClr val="accent1">
                    <a:lumMod val="75000"/>
                  </a:schemeClr>
                </a:solidFill>
                <a:latin typeface="Arial"/>
                <a:ea typeface="Arial"/>
                <a:cs typeface="Arial"/>
                <a:sym typeface="Arial"/>
              </a:rPr>
              <a:t> </a:t>
            </a:r>
            <a:r>
              <a:rPr lang="en-US" sz="1800" b="1" dirty="0">
                <a:solidFill>
                  <a:schemeClr val="accent1">
                    <a:lumMod val="75000"/>
                  </a:schemeClr>
                </a:solidFill>
                <a:latin typeface="Arial"/>
                <a:ea typeface="Arial"/>
                <a:cs typeface="Arial"/>
                <a:sym typeface="Arial"/>
              </a:rPr>
              <a:t>ticket package </a:t>
            </a:r>
            <a:r>
              <a:rPr lang="en-US" sz="1800" dirty="0">
                <a:solidFill>
                  <a:schemeClr val="bg1"/>
                </a:solidFill>
                <a:latin typeface="Arial"/>
                <a:ea typeface="Arial"/>
                <a:cs typeface="Arial"/>
                <a:sym typeface="Arial"/>
              </a:rPr>
              <a:t>is a sales approach that involves grouping together a select number of games, often at a discounted price.</a:t>
            </a:r>
          </a:p>
          <a:p>
            <a:pPr marL="0" lvl="0" indent="0" algn="ctr">
              <a:spcAft>
                <a:spcPts val="1600"/>
              </a:spcAft>
              <a:buNone/>
            </a:pPr>
            <a:r>
              <a:rPr lang="en-US" sz="1800" dirty="0">
                <a:solidFill>
                  <a:schemeClr val="bg1"/>
                </a:solidFill>
                <a:latin typeface="Arial"/>
                <a:ea typeface="Arial"/>
                <a:cs typeface="Arial"/>
                <a:sym typeface="Arial"/>
              </a:rPr>
              <a:t>Sports teams generally offer a special rate and/or an additional benefit for committing to a greater number of games.  Packages offer flexibility for consumer purchases by requiring smaller financial and time commitments to purchase game or event tickets.</a:t>
            </a:r>
          </a:p>
          <a:p>
            <a:pPr marL="0" lvl="0" indent="0" algn="ctr" rtl="0">
              <a:spcBef>
                <a:spcPts val="0"/>
              </a:spcBef>
              <a:spcAft>
                <a:spcPts val="1600"/>
              </a:spcAft>
              <a:buNone/>
            </a:pPr>
            <a:endParaRPr sz="1800" dirty="0">
              <a:solidFill>
                <a:schemeClr val="bg1"/>
              </a:solidFill>
              <a:latin typeface="Arial"/>
              <a:ea typeface="Arial"/>
              <a:cs typeface="Arial"/>
              <a:sym typeface="Arial"/>
            </a:endParaRPr>
          </a:p>
        </p:txBody>
      </p:sp>
      <p:cxnSp>
        <p:nvCxnSpPr>
          <p:cNvPr id="173" name="Google Shape;173;p39"/>
          <p:cNvCxnSpPr/>
          <p:nvPr/>
        </p:nvCxnSpPr>
        <p:spPr>
          <a:xfrm>
            <a:off x="3143050" y="1046993"/>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69635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48700" y="414022"/>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TICKET PACKAGES</a:t>
            </a:r>
            <a:endParaRPr b="1"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4" name="Picture 3">
            <a:extLst>
              <a:ext uri="{FF2B5EF4-FFF2-40B4-BE49-F238E27FC236}">
                <a16:creationId xmlns:a16="http://schemas.microsoft.com/office/drawing/2014/main" id="{03D0A8E7-D22F-4A66-99BC-B9DDB4DDECD0}"/>
              </a:ext>
            </a:extLst>
          </p:cNvPr>
          <p:cNvPicPr>
            <a:picLocks noChangeAspect="1"/>
          </p:cNvPicPr>
          <p:nvPr/>
        </p:nvPicPr>
        <p:blipFill>
          <a:blip r:embed="rId4"/>
          <a:stretch>
            <a:fillRect/>
          </a:stretch>
        </p:blipFill>
        <p:spPr>
          <a:xfrm>
            <a:off x="1873956" y="1093817"/>
            <a:ext cx="4946759" cy="2783394"/>
          </a:xfrm>
          <a:prstGeom prst="rect">
            <a:avLst/>
          </a:prstGeom>
        </p:spPr>
      </p:pic>
    </p:spTree>
    <p:extLst>
      <p:ext uri="{BB962C8B-B14F-4D97-AF65-F5344CB8AC3E}">
        <p14:creationId xmlns:p14="http://schemas.microsoft.com/office/powerpoint/2010/main" val="629820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TICKET PACKAGES</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400" dirty="0">
                <a:latin typeface="Arial"/>
                <a:ea typeface="Arial"/>
                <a:cs typeface="Arial"/>
                <a:sym typeface="Arial"/>
              </a:rPr>
              <a:t>Another popular ticket sales packaging strategy is to offer “</a:t>
            </a:r>
            <a:r>
              <a:rPr lang="en-US" sz="1400" dirty="0">
                <a:solidFill>
                  <a:schemeClr val="accent1">
                    <a:lumMod val="75000"/>
                  </a:schemeClr>
                </a:solidFill>
                <a:latin typeface="Arial"/>
                <a:ea typeface="Arial"/>
                <a:cs typeface="Arial"/>
                <a:sym typeface="Arial"/>
              </a:rPr>
              <a:t>flex</a:t>
            </a:r>
            <a:r>
              <a:rPr lang="en-US" sz="1400" dirty="0">
                <a:latin typeface="Arial"/>
                <a:ea typeface="Arial"/>
                <a:cs typeface="Arial"/>
                <a:sym typeface="Arial"/>
              </a:rPr>
              <a:t>” ticket plans.</a:t>
            </a:r>
          </a:p>
          <a:p>
            <a:pPr marL="0" lvl="0" indent="0" algn="l" rtl="0">
              <a:spcBef>
                <a:spcPts val="0"/>
              </a:spcBef>
              <a:spcAft>
                <a:spcPts val="0"/>
              </a:spcAft>
              <a:buNone/>
            </a:pPr>
            <a:endParaRPr sz="1400" dirty="0">
              <a:latin typeface="Arial"/>
              <a:ea typeface="Arial"/>
              <a:cs typeface="Arial"/>
              <a:sym typeface="Arial"/>
            </a:endParaRPr>
          </a:p>
          <a:p>
            <a:pPr marL="463550" lvl="0" indent="-463550" algn="l" defTabSz="463550" rtl="0">
              <a:spcBef>
                <a:spcPts val="0"/>
              </a:spcBef>
              <a:spcAft>
                <a:spcPts val="1600"/>
              </a:spcAft>
              <a:buNone/>
            </a:pPr>
            <a:r>
              <a:rPr lang="en-US" sz="1400" dirty="0">
                <a:latin typeface="Arial"/>
                <a:ea typeface="Arial"/>
                <a:cs typeface="Arial"/>
                <a:sym typeface="Arial"/>
              </a:rPr>
              <a:t>●	The “Orlando Flex” ticket package offers buyers access to numerous different parks, including Universal Studios Sea World, Wet N Wild and Busch Gardens .</a:t>
            </a:r>
          </a:p>
          <a:p>
            <a:pPr marL="920750" lvl="1" indent="-463550" defTabSz="463550">
              <a:spcBef>
                <a:spcPts val="0"/>
              </a:spcBef>
              <a:spcAft>
                <a:spcPts val="1600"/>
              </a:spcAft>
              <a:buNone/>
            </a:pPr>
            <a:r>
              <a:rPr lang="en-US" sz="1400" dirty="0">
                <a:latin typeface="Arial"/>
                <a:ea typeface="Arial"/>
                <a:cs typeface="Arial"/>
                <a:sym typeface="Arial"/>
              </a:rPr>
              <a:t>o	Flex package purchasers only pay for parking once and the package is good for 14 consecutive days.</a:t>
            </a:r>
          </a:p>
          <a:p>
            <a:pPr lvl="1" indent="-457200" defTabSz="463550">
              <a:spcBef>
                <a:spcPts val="0"/>
              </a:spcBef>
              <a:spcAft>
                <a:spcPts val="1600"/>
              </a:spcAft>
              <a:buNone/>
            </a:pPr>
            <a:r>
              <a:rPr lang="en-US" sz="1400" dirty="0">
                <a:latin typeface="Arial"/>
                <a:ea typeface="Arial"/>
                <a:cs typeface="Arial"/>
                <a:sym typeface="Arial"/>
              </a:rPr>
              <a:t>o	Flex package buyers can “jump” between parks as many times as they wish during those 14 days.</a:t>
            </a: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931703928"/>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212</TotalTime>
  <Words>1799</Words>
  <Application>Microsoft Macintosh PowerPoint</Application>
  <PresentationFormat>On-screen Show (16:9)</PresentationFormat>
  <Paragraphs>120</Paragraphs>
  <Slides>24</Slides>
  <Notes>24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Montserrat</vt:lpstr>
      <vt:lpstr>Oswald</vt:lpstr>
      <vt:lpstr>Futuristic Background by Slidesgo</vt:lpstr>
      <vt:lpstr>TICKETING STRATEGIES </vt:lpstr>
      <vt:lpstr>TICKET SALES STRATEGIES</vt:lpstr>
      <vt:lpstr>SEASON TICKETS</vt:lpstr>
      <vt:lpstr>SEASON TICKETS</vt:lpstr>
      <vt:lpstr>PERSONAL SEAT LICENSES</vt:lpstr>
      <vt:lpstr>PSL </vt:lpstr>
      <vt:lpstr>TICKET PACKAGES</vt:lpstr>
      <vt:lpstr>TICKET PACKAGES</vt:lpstr>
      <vt:lpstr>TICKET PACKAGES</vt:lpstr>
      <vt:lpstr>SEASON TICKET EQUIVALENTS </vt:lpstr>
      <vt:lpstr>PREMIUM SEATING &amp; LUXURY SUITES </vt:lpstr>
      <vt:lpstr>PREMIUM SEATING &amp; LUXURY SUITES </vt:lpstr>
      <vt:lpstr>GROUP TICKETS</vt:lpstr>
      <vt:lpstr>GROUP TICKETS</vt:lpstr>
      <vt:lpstr>GROUP TICKETS</vt:lpstr>
      <vt:lpstr>FAN EXPERIENCE PACKAGES</vt:lpstr>
      <vt:lpstr>THEME NIGHTS</vt:lpstr>
      <vt:lpstr>THEME NIGHTS</vt:lpstr>
      <vt:lpstr>INDIVIDUAL GAME AND SINGLE GAME TICKET SALES (ADVANCED SALES) </vt:lpstr>
      <vt:lpstr>INDIVIDUAL GAME AND SINGLE GAME TICKET SALES (ADVANCED SALES) </vt:lpstr>
      <vt:lpstr>TICKET PROMOTIONS</vt:lpstr>
      <vt:lpstr>TICKET PROMOTIONS</vt:lpstr>
      <vt:lpstr>COVID-19 IMPACT ON TICKET SALES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TICKETING STRATEGIES</dc:title>
  <dc:creator>Kelly, Bob</dc:creator>
  <cp:lastModifiedBy>Chris Lindauer</cp:lastModifiedBy>
  <cp:revision>18</cp:revision>
  <dcterms:modified xsi:type="dcterms:W3CDTF">2022-08-31T20:36:00Z</dcterms:modified>
</cp:coreProperties>
</file>