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3"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embeddedFontLst>
    <p:embeddedFont>
      <p:font typeface="Montserrat" pitchFamily="2" charset="77"/>
      <p:regular r:id="rId21"/>
      <p:bold r:id="rId22"/>
      <p:italic r:id="rId23"/>
      <p:boldItalic r:id="rId24"/>
    </p:embeddedFont>
    <p:embeddedFont>
      <p:font typeface="Oswald" pitchFamily="2" charset="77"/>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9" roundtripDataSignature="AMtx7mj3iD6+kNAaszT2XCGsRPa/3XMv0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9"/>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9"/>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44"/>
        <p:cNvGrpSpPr/>
        <p:nvPr/>
      </p:nvGrpSpPr>
      <p:grpSpPr>
        <a:xfrm>
          <a:off x="0" y="0"/>
          <a:ext cx="0" cy="0"/>
          <a:chOff x="0" y="0"/>
          <a:chExt cx="0" cy="0"/>
        </a:xfrm>
      </p:grpSpPr>
      <p:sp>
        <p:nvSpPr>
          <p:cNvPr id="45" name="Google Shape;45;p2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6" name="Google Shape;46;p29"/>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7"/>
        <p:cNvGrpSpPr/>
        <p:nvPr/>
      </p:nvGrpSpPr>
      <p:grpSpPr>
        <a:xfrm>
          <a:off x="0" y="0"/>
          <a:ext cx="0" cy="0"/>
          <a:chOff x="0" y="0"/>
          <a:chExt cx="0" cy="0"/>
        </a:xfrm>
      </p:grpSpPr>
      <p:sp>
        <p:nvSpPr>
          <p:cNvPr id="48" name="Google Shape;48;p30"/>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9" name="Google Shape;49;p30"/>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20"/>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20"/>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2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 name="Google Shape;17;p24"/>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8" name="Google Shape;18;p24"/>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22"/>
        <p:cNvGrpSpPr/>
        <p:nvPr/>
      </p:nvGrpSpPr>
      <p:grpSpPr>
        <a:xfrm>
          <a:off x="0" y="0"/>
          <a:ext cx="0" cy="0"/>
          <a:chOff x="0" y="0"/>
          <a:chExt cx="0" cy="0"/>
        </a:xfrm>
      </p:grpSpPr>
      <p:sp>
        <p:nvSpPr>
          <p:cNvPr id="23" name="Google Shape;23;p22"/>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4" name="Google Shape;24;p22"/>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5" name="Google Shape;25;p22"/>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6" name="Google Shape;26;p22"/>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7" name="Google Shape;27;p22"/>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8" name="Google Shape;28;p22"/>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9" name="Google Shape;29;p22"/>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30" name="Google Shape;30;p22"/>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31" name="Google Shape;31;p22"/>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2"/>
        <p:cNvGrpSpPr/>
        <p:nvPr/>
      </p:nvGrpSpPr>
      <p:grpSpPr>
        <a:xfrm>
          <a:off x="0" y="0"/>
          <a:ext cx="0" cy="0"/>
          <a:chOff x="0" y="0"/>
          <a:chExt cx="0" cy="0"/>
        </a:xfrm>
      </p:grpSpPr>
      <p:sp>
        <p:nvSpPr>
          <p:cNvPr id="33" name="Google Shape;33;p25"/>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34" name="Google Shape;34;p25"/>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5"/>
        <p:cNvGrpSpPr/>
        <p:nvPr/>
      </p:nvGrpSpPr>
      <p:grpSpPr>
        <a:xfrm>
          <a:off x="0" y="0"/>
          <a:ext cx="0" cy="0"/>
          <a:chOff x="0" y="0"/>
          <a:chExt cx="0" cy="0"/>
        </a:xfrm>
      </p:grpSpPr>
      <p:sp>
        <p:nvSpPr>
          <p:cNvPr id="36" name="Google Shape;36;p2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7" name="Google Shape;37;p26"/>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8" name="Google Shape;38;p26"/>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9"/>
        <p:cNvGrpSpPr/>
        <p:nvPr/>
      </p:nvGrpSpPr>
      <p:grpSpPr>
        <a:xfrm>
          <a:off x="0" y="0"/>
          <a:ext cx="0" cy="0"/>
          <a:chOff x="0" y="0"/>
          <a:chExt cx="0" cy="0"/>
        </a:xfrm>
      </p:grpSpPr>
      <p:sp>
        <p:nvSpPr>
          <p:cNvPr id="40" name="Google Shape;40;p27"/>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41" name="Google Shape;41;p27"/>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42" name="Google Shape;42;p27"/>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3"/>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19"/>
        <p:cNvGrpSpPr/>
        <p:nvPr/>
      </p:nvGrpSpPr>
      <p:grpSpPr>
        <a:xfrm>
          <a:off x="0" y="0"/>
          <a:ext cx="0" cy="0"/>
          <a:chOff x="0" y="0"/>
          <a:chExt cx="0" cy="0"/>
        </a:xfrm>
      </p:grpSpPr>
      <p:sp>
        <p:nvSpPr>
          <p:cNvPr id="20" name="Google Shape;20;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21" name="Google Shape;21;p2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
          <p:cNvSpPr txBox="1">
            <a:spLocks noGrp="1"/>
          </p:cNvSpPr>
          <p:nvPr>
            <p:ph type="ctrTitle"/>
          </p:nvPr>
        </p:nvSpPr>
        <p:spPr>
          <a:xfrm>
            <a:off x="2175900" y="1950100"/>
            <a:ext cx="47922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CUSTOMER SERVICE</a:t>
            </a:r>
            <a:endParaRPr/>
          </a:p>
        </p:txBody>
      </p:sp>
      <p:sp>
        <p:nvSpPr>
          <p:cNvPr id="55" name="Google Shape;55;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7.4</a:t>
            </a:r>
            <a:endParaRPr sz="2200" b="0">
              <a:latin typeface="Arial"/>
              <a:ea typeface="Arial"/>
              <a:cs typeface="Arial"/>
              <a:sym typeface="Arial"/>
            </a:endParaRPr>
          </a:p>
        </p:txBody>
      </p:sp>
      <p:cxnSp>
        <p:nvCxnSpPr>
          <p:cNvPr id="56" name="Google Shape;56;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7" name="Google Shape;57;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8" name="Google Shape;58;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0"/>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154" name="Google Shape;154;p10"/>
          <p:cNvSpPr txBox="1">
            <a:spLocks noGrp="1"/>
          </p:cNvSpPr>
          <p:nvPr>
            <p:ph type="body" idx="1"/>
          </p:nvPr>
        </p:nvSpPr>
        <p:spPr>
          <a:xfrm>
            <a:off x="910950" y="1051800"/>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a:solidFill>
                  <a:schemeClr val="lt1"/>
                </a:solidFill>
                <a:latin typeface="Arial"/>
                <a:ea typeface="Arial"/>
                <a:cs typeface="Arial"/>
                <a:sym typeface="Arial"/>
              </a:rPr>
              <a:t>Levels of customer service can be improved when organizations proactively take the steps necessary to meet and exceed the expectations of the customer. </a:t>
            </a:r>
            <a:endParaRPr/>
          </a:p>
          <a:p>
            <a:pPr marL="0" lvl="0" indent="0" algn="l" rtl="0">
              <a:lnSpc>
                <a:spcPct val="100000"/>
              </a:lnSpc>
              <a:spcBef>
                <a:spcPts val="600"/>
              </a:spcBef>
              <a:spcAft>
                <a:spcPts val="0"/>
              </a:spcAft>
              <a:buSzPts val="1150"/>
              <a:buNone/>
            </a:pPr>
            <a:r>
              <a:rPr lang="en-US" sz="1400">
                <a:solidFill>
                  <a:schemeClr val="lt1"/>
                </a:solidFill>
                <a:latin typeface="Arial"/>
                <a:ea typeface="Arial"/>
                <a:cs typeface="Arial"/>
                <a:sym typeface="Arial"/>
              </a:rPr>
              <a:t> </a:t>
            </a:r>
            <a:endParaRPr/>
          </a:p>
          <a:p>
            <a:pPr marL="457200" lvl="0" indent="-317500" algn="l" rtl="0">
              <a:lnSpc>
                <a:spcPct val="100000"/>
              </a:lnSpc>
              <a:spcBef>
                <a:spcPts val="600"/>
              </a:spcBef>
              <a:spcAft>
                <a:spcPts val="0"/>
              </a:spcAft>
              <a:buClr>
                <a:schemeClr val="lt1"/>
              </a:buClr>
              <a:buSzPts val="1400"/>
              <a:buFont typeface="Arial"/>
              <a:buAutoNum type="arabicPeriod"/>
            </a:pPr>
            <a:r>
              <a:rPr lang="en-US" sz="1400">
                <a:solidFill>
                  <a:schemeClr val="lt1"/>
                </a:solidFill>
                <a:latin typeface="Arial"/>
                <a:ea typeface="Arial"/>
                <a:cs typeface="Arial"/>
                <a:sym typeface="Arial"/>
              </a:rPr>
              <a:t>Create and maintain an open line of communication with fans. </a:t>
            </a:r>
            <a:endParaRPr/>
          </a:p>
          <a:p>
            <a:pPr marL="457200" lvl="0" indent="-317500" algn="l" rtl="0">
              <a:lnSpc>
                <a:spcPct val="100000"/>
              </a:lnSpc>
              <a:spcBef>
                <a:spcPts val="0"/>
              </a:spcBef>
              <a:spcAft>
                <a:spcPts val="0"/>
              </a:spcAft>
              <a:buClr>
                <a:schemeClr val="lt1"/>
              </a:buClr>
              <a:buSzPts val="1400"/>
              <a:buFont typeface="Arial"/>
              <a:buAutoNum type="arabicPeriod"/>
            </a:pPr>
            <a:r>
              <a:rPr lang="en-US" sz="1400">
                <a:solidFill>
                  <a:schemeClr val="lt1"/>
                </a:solidFill>
                <a:latin typeface="Arial"/>
                <a:ea typeface="Arial"/>
                <a:cs typeface="Arial"/>
                <a:sym typeface="Arial"/>
              </a:rPr>
              <a:t>Exceeding levels of customer expectation.</a:t>
            </a:r>
            <a:endParaRPr/>
          </a:p>
          <a:p>
            <a:pPr marL="457200" lvl="0" indent="-317500" algn="l" rtl="0">
              <a:lnSpc>
                <a:spcPct val="100000"/>
              </a:lnSpc>
              <a:spcBef>
                <a:spcPts val="0"/>
              </a:spcBef>
              <a:spcAft>
                <a:spcPts val="0"/>
              </a:spcAft>
              <a:buClr>
                <a:schemeClr val="lt1"/>
              </a:buClr>
              <a:buSzPts val="1400"/>
              <a:buFont typeface="Arial"/>
              <a:buAutoNum type="arabicPeriod"/>
            </a:pPr>
            <a:r>
              <a:rPr lang="en-US" sz="1400">
                <a:solidFill>
                  <a:schemeClr val="lt1"/>
                </a:solidFill>
                <a:latin typeface="Arial"/>
                <a:ea typeface="Arial"/>
                <a:cs typeface="Arial"/>
                <a:sym typeface="Arial"/>
              </a:rPr>
              <a:t>Provide a comfortable environment for fans. </a:t>
            </a:r>
            <a:endParaRPr/>
          </a:p>
          <a:p>
            <a:pPr marL="457200" lvl="0" indent="-317500" algn="l" rtl="0">
              <a:lnSpc>
                <a:spcPct val="100000"/>
              </a:lnSpc>
              <a:spcBef>
                <a:spcPts val="0"/>
              </a:spcBef>
              <a:spcAft>
                <a:spcPts val="0"/>
              </a:spcAft>
              <a:buClr>
                <a:schemeClr val="lt1"/>
              </a:buClr>
              <a:buSzPts val="1400"/>
              <a:buFont typeface="Arial"/>
              <a:buAutoNum type="arabicPeriod"/>
            </a:pPr>
            <a:r>
              <a:rPr lang="en-US" sz="1400">
                <a:solidFill>
                  <a:schemeClr val="lt1"/>
                </a:solidFill>
                <a:latin typeface="Arial"/>
                <a:ea typeface="Arial"/>
                <a:cs typeface="Arial"/>
                <a:sym typeface="Arial"/>
              </a:rPr>
              <a:t>Listen and respond to customer feedback (includes suggestions, criticism, compliments and complaints).</a:t>
            </a:r>
            <a:endParaRPr/>
          </a:p>
          <a:p>
            <a:pPr marL="457200" lvl="0" indent="-317500" algn="l" rtl="0">
              <a:lnSpc>
                <a:spcPct val="100000"/>
              </a:lnSpc>
              <a:spcBef>
                <a:spcPts val="0"/>
              </a:spcBef>
              <a:spcAft>
                <a:spcPts val="0"/>
              </a:spcAft>
              <a:buClr>
                <a:schemeClr val="lt1"/>
              </a:buClr>
              <a:buSzPts val="1400"/>
              <a:buFont typeface="Arial"/>
              <a:buAutoNum type="arabicPeriod"/>
            </a:pPr>
            <a:r>
              <a:rPr lang="en-US" sz="1400">
                <a:solidFill>
                  <a:schemeClr val="lt1"/>
                </a:solidFill>
                <a:latin typeface="Arial"/>
                <a:ea typeface="Arial"/>
                <a:cs typeface="Arial"/>
                <a:sym typeface="Arial"/>
              </a:rPr>
              <a:t>Incorporate the customer service element into the organization’s mission statement</a:t>
            </a:r>
            <a:endParaRPr/>
          </a:p>
          <a:p>
            <a:pPr marL="457200" lvl="0" indent="-317500" algn="l" rtl="0">
              <a:lnSpc>
                <a:spcPct val="100000"/>
              </a:lnSpc>
              <a:spcBef>
                <a:spcPts val="0"/>
              </a:spcBef>
              <a:spcAft>
                <a:spcPts val="0"/>
              </a:spcAft>
              <a:buClr>
                <a:schemeClr val="lt1"/>
              </a:buClr>
              <a:buSzPts val="1400"/>
              <a:buFont typeface="Arial"/>
              <a:buAutoNum type="arabicPeriod"/>
            </a:pPr>
            <a:r>
              <a:rPr lang="en-US" sz="1400">
                <a:solidFill>
                  <a:schemeClr val="lt1"/>
                </a:solidFill>
                <a:latin typeface="Arial"/>
                <a:ea typeface="Arial"/>
                <a:cs typeface="Arial"/>
                <a:sym typeface="Arial"/>
              </a:rPr>
              <a:t>Respond quickly to customer complaints. </a:t>
            </a:r>
            <a:endParaRPr/>
          </a:p>
          <a:p>
            <a:pPr marL="457200" lvl="0" indent="-317500" algn="l" rtl="0">
              <a:lnSpc>
                <a:spcPct val="100000"/>
              </a:lnSpc>
              <a:spcBef>
                <a:spcPts val="0"/>
              </a:spcBef>
              <a:spcAft>
                <a:spcPts val="0"/>
              </a:spcAft>
              <a:buClr>
                <a:schemeClr val="lt1"/>
              </a:buClr>
              <a:buSzPts val="1400"/>
              <a:buFont typeface="Arial"/>
              <a:buAutoNum type="arabicPeriod"/>
            </a:pPr>
            <a:r>
              <a:rPr lang="en-US" sz="1400">
                <a:solidFill>
                  <a:schemeClr val="lt1"/>
                </a:solidFill>
                <a:latin typeface="Arial"/>
                <a:ea typeface="Arial"/>
                <a:cs typeface="Arial"/>
                <a:sym typeface="Arial"/>
              </a:rPr>
              <a:t>Take a proactive approach in making sure the stakeholders (ticket holders, sponsors, donors etc.) know the organization appreciates their support.</a:t>
            </a:r>
            <a:endParaRPr/>
          </a:p>
          <a:p>
            <a:pPr marL="457200" lvl="0" indent="-317500" algn="l" rtl="0">
              <a:lnSpc>
                <a:spcPct val="100000"/>
              </a:lnSpc>
              <a:spcBef>
                <a:spcPts val="0"/>
              </a:spcBef>
              <a:spcAft>
                <a:spcPts val="0"/>
              </a:spcAft>
              <a:buClr>
                <a:schemeClr val="lt1"/>
              </a:buClr>
              <a:buSzPts val="1400"/>
              <a:buFont typeface="Arial"/>
              <a:buAutoNum type="arabicPeriod"/>
            </a:pPr>
            <a:r>
              <a:rPr lang="en-US" sz="1400">
                <a:solidFill>
                  <a:schemeClr val="lt1"/>
                </a:solidFill>
                <a:latin typeface="Arial"/>
                <a:ea typeface="Arial"/>
                <a:cs typeface="Arial"/>
                <a:sym typeface="Arial"/>
              </a:rPr>
              <a:t>Determine appropriate staff size dedicated to customer service.</a:t>
            </a:r>
            <a:endParaRPr/>
          </a:p>
          <a:p>
            <a:pPr marL="457200" lvl="0" indent="-317500" algn="l" rtl="0">
              <a:lnSpc>
                <a:spcPct val="100000"/>
              </a:lnSpc>
              <a:spcBef>
                <a:spcPts val="0"/>
              </a:spcBef>
              <a:spcAft>
                <a:spcPts val="0"/>
              </a:spcAft>
              <a:buClr>
                <a:schemeClr val="lt1"/>
              </a:buClr>
              <a:buSzPts val="1400"/>
              <a:buFont typeface="Arial"/>
              <a:buAutoNum type="arabicPeriod"/>
            </a:pPr>
            <a:r>
              <a:rPr lang="en-US" sz="1400">
                <a:solidFill>
                  <a:schemeClr val="lt1"/>
                </a:solidFill>
                <a:latin typeface="Arial"/>
                <a:ea typeface="Arial"/>
                <a:cs typeface="Arial"/>
                <a:sym typeface="Arial"/>
              </a:rPr>
              <a:t>Effectively utilize technology.</a:t>
            </a:r>
            <a:endParaRPr/>
          </a:p>
          <a:p>
            <a:pPr marL="395288" lvl="0" indent="-322263" algn="l" rtl="0">
              <a:lnSpc>
                <a:spcPct val="100000"/>
              </a:lnSpc>
              <a:spcBef>
                <a:spcPts val="0"/>
              </a:spcBef>
              <a:spcAft>
                <a:spcPts val="0"/>
              </a:spcAft>
              <a:buSzPts val="1150"/>
              <a:buNone/>
            </a:pPr>
            <a:endParaRPr sz="1400">
              <a:solidFill>
                <a:schemeClr val="lt1"/>
              </a:solidFill>
              <a:latin typeface="Arial"/>
              <a:ea typeface="Arial"/>
              <a:cs typeface="Arial"/>
              <a:sym typeface="Arial"/>
            </a:endParaRPr>
          </a:p>
        </p:txBody>
      </p:sp>
      <p:cxnSp>
        <p:nvCxnSpPr>
          <p:cNvPr id="155" name="Google Shape;155;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56" name="Google Shape;156;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57" name="Google Shape;157;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1"/>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a:t>
            </a:r>
            <a:br>
              <a:rPr lang="en-US" b="1">
                <a:latin typeface="Arial"/>
                <a:ea typeface="Arial"/>
                <a:cs typeface="Arial"/>
                <a:sym typeface="Arial"/>
              </a:rPr>
            </a:br>
            <a:r>
              <a:rPr lang="en-US" b="1">
                <a:latin typeface="Arial"/>
                <a:ea typeface="Arial"/>
                <a:cs typeface="Arial"/>
                <a:sym typeface="Arial"/>
              </a:rPr>
              <a:t>SERVICE IMPROVE?</a:t>
            </a:r>
            <a:endParaRPr/>
          </a:p>
        </p:txBody>
      </p:sp>
      <p:sp>
        <p:nvSpPr>
          <p:cNvPr id="163" name="Google Shape;163;p11"/>
          <p:cNvSpPr txBox="1">
            <a:spLocks noGrp="1"/>
          </p:cNvSpPr>
          <p:nvPr>
            <p:ph type="body" idx="1"/>
          </p:nvPr>
        </p:nvSpPr>
        <p:spPr>
          <a:xfrm>
            <a:off x="938500" y="1386425"/>
            <a:ext cx="3633500" cy="30399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150"/>
              <a:buChar char="●"/>
            </a:pPr>
            <a:r>
              <a:rPr lang="en-US" sz="1400" b="1">
                <a:solidFill>
                  <a:schemeClr val="lt1"/>
                </a:solidFill>
                <a:latin typeface="Arial"/>
                <a:ea typeface="Arial"/>
                <a:cs typeface="Arial"/>
                <a:sym typeface="Arial"/>
              </a:rPr>
              <a:t>Create And Maintain An Open Line Of Communication With Fans</a:t>
            </a:r>
            <a:endParaRPr/>
          </a:p>
          <a:p>
            <a:pPr marL="742950" lvl="1" indent="-285750" algn="l" rtl="0">
              <a:lnSpc>
                <a:spcPct val="100000"/>
              </a:lnSpc>
              <a:spcBef>
                <a:spcPts val="2200"/>
              </a:spcBef>
              <a:spcAft>
                <a:spcPts val="600"/>
              </a:spcAft>
              <a:buSzPts val="1150"/>
              <a:buChar char="○"/>
            </a:pPr>
            <a:r>
              <a:rPr lang="en-US" sz="1400">
                <a:solidFill>
                  <a:schemeClr val="lt1"/>
                </a:solidFill>
                <a:latin typeface="Arial"/>
                <a:ea typeface="Arial"/>
                <a:cs typeface="Arial"/>
                <a:sym typeface="Arial"/>
              </a:rPr>
              <a:t>Turnkey Sports &amp; Entertainment published a report (and subsequent infographic) suggesting a season ticket holder’s overall satisfaction was negatively impacted by a simple lack of knowing who to contact when they had a concern.</a:t>
            </a:r>
            <a:endParaRPr/>
          </a:p>
        </p:txBody>
      </p:sp>
      <p:cxnSp>
        <p:nvCxnSpPr>
          <p:cNvPr id="164" name="Google Shape;164;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5" name="Google Shape;165;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67" name="Google Shape;167;p11"/>
          <p:cNvPicPr preferRelativeResize="0"/>
          <p:nvPr/>
        </p:nvPicPr>
        <p:blipFill rotWithShape="1">
          <a:blip r:embed="rId4">
            <a:alphaModFix/>
          </a:blip>
          <a:srcRect/>
          <a:stretch/>
        </p:blipFill>
        <p:spPr>
          <a:xfrm>
            <a:off x="5354802" y="324139"/>
            <a:ext cx="2866752" cy="410218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2"/>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173" name="Google Shape;173;p12"/>
          <p:cNvSpPr txBox="1">
            <a:spLocks noGrp="1"/>
          </p:cNvSpPr>
          <p:nvPr>
            <p:ph type="body" idx="1"/>
          </p:nvPr>
        </p:nvSpPr>
        <p:spPr>
          <a:xfrm>
            <a:off x="938500" y="1144988"/>
            <a:ext cx="7172100" cy="3140937"/>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150"/>
              <a:buChar char="●"/>
            </a:pPr>
            <a:r>
              <a:rPr lang="en-US" sz="1400" b="1">
                <a:solidFill>
                  <a:schemeClr val="lt1"/>
                </a:solidFill>
                <a:latin typeface="Arial"/>
                <a:ea typeface="Arial"/>
                <a:cs typeface="Arial"/>
                <a:sym typeface="Arial"/>
              </a:rPr>
              <a:t>Exceeding Levels Of Customer Expectation</a:t>
            </a:r>
            <a:endParaRPr/>
          </a:p>
          <a:p>
            <a:pPr marL="0" lvl="0" indent="0" algn="l" rtl="0">
              <a:lnSpc>
                <a:spcPct val="100000"/>
              </a:lnSpc>
              <a:spcBef>
                <a:spcPts val="600"/>
              </a:spcBef>
              <a:spcAft>
                <a:spcPts val="0"/>
              </a:spcAft>
              <a:buSzPts val="1150"/>
              <a:buNone/>
            </a:pPr>
            <a:endParaRPr sz="1400">
              <a:solidFill>
                <a:schemeClr val="lt1"/>
              </a:solidFill>
              <a:latin typeface="Arial"/>
              <a:ea typeface="Arial"/>
              <a:cs typeface="Arial"/>
              <a:sym typeface="Arial"/>
            </a:endParaRPr>
          </a:p>
          <a:p>
            <a:pPr marL="0" lvl="0" indent="0" algn="l" rtl="0">
              <a:lnSpc>
                <a:spcPct val="100000"/>
              </a:lnSpc>
              <a:spcBef>
                <a:spcPts val="600"/>
              </a:spcBef>
              <a:spcAft>
                <a:spcPts val="0"/>
              </a:spcAft>
              <a:buSzPts val="1150"/>
              <a:buNone/>
            </a:pPr>
            <a:r>
              <a:rPr lang="en-US" sz="1400">
                <a:solidFill>
                  <a:schemeClr val="lt1"/>
                </a:solidFill>
                <a:latin typeface="Arial"/>
                <a:ea typeface="Arial"/>
                <a:cs typeface="Arial"/>
                <a:sym typeface="Arial"/>
              </a:rPr>
              <a:t>The best sports and entertainment organizations make exceeding levels of customer expectation the rule, not the exception throughout the entire organization (establishing a service culture).</a:t>
            </a:r>
            <a:endParaRPr/>
          </a:p>
          <a:p>
            <a:pPr marL="0" lvl="0" indent="0" algn="l" rtl="0">
              <a:lnSpc>
                <a:spcPct val="100000"/>
              </a:lnSpc>
              <a:spcBef>
                <a:spcPts val="600"/>
              </a:spcBef>
              <a:spcAft>
                <a:spcPts val="0"/>
              </a:spcAft>
              <a:buSzPts val="1150"/>
              <a:buNone/>
            </a:pPr>
            <a:endParaRPr sz="1400">
              <a:solidFill>
                <a:schemeClr val="lt1"/>
              </a:solidFill>
              <a:latin typeface="Arial"/>
              <a:ea typeface="Arial"/>
              <a:cs typeface="Arial"/>
              <a:sym typeface="Arial"/>
            </a:endParaRPr>
          </a:p>
          <a:p>
            <a:pPr marL="285750" lvl="0" indent="-285750" algn="l" rtl="0">
              <a:lnSpc>
                <a:spcPct val="100000"/>
              </a:lnSpc>
              <a:spcBef>
                <a:spcPts val="600"/>
              </a:spcBef>
              <a:spcAft>
                <a:spcPts val="0"/>
              </a:spcAft>
              <a:buSzPts val="1150"/>
              <a:buChar char="●"/>
            </a:pPr>
            <a:r>
              <a:rPr lang="en-US" sz="1400" b="1">
                <a:solidFill>
                  <a:schemeClr val="lt1"/>
                </a:solidFill>
                <a:latin typeface="Arial"/>
                <a:ea typeface="Arial"/>
                <a:cs typeface="Arial"/>
                <a:sym typeface="Arial"/>
              </a:rPr>
              <a:t>Provide A Comfortable Environment For Fans</a:t>
            </a:r>
            <a:endParaRPr/>
          </a:p>
          <a:p>
            <a:pPr marL="285750" lvl="0" indent="-212725" algn="l" rtl="0">
              <a:lnSpc>
                <a:spcPct val="100000"/>
              </a:lnSpc>
              <a:spcBef>
                <a:spcPts val="600"/>
              </a:spcBef>
              <a:spcAft>
                <a:spcPts val="0"/>
              </a:spcAft>
              <a:buSzPts val="1150"/>
              <a:buNone/>
            </a:pPr>
            <a:endParaRPr sz="1400" b="1">
              <a:solidFill>
                <a:schemeClr val="lt1"/>
              </a:solidFill>
              <a:latin typeface="Arial"/>
              <a:ea typeface="Arial"/>
              <a:cs typeface="Arial"/>
              <a:sym typeface="Arial"/>
            </a:endParaRPr>
          </a:p>
          <a:p>
            <a:pPr marL="0" lvl="0" indent="0" algn="l" rtl="0">
              <a:lnSpc>
                <a:spcPct val="100000"/>
              </a:lnSpc>
              <a:spcBef>
                <a:spcPts val="600"/>
              </a:spcBef>
              <a:spcAft>
                <a:spcPts val="0"/>
              </a:spcAft>
              <a:buSzPts val="1150"/>
              <a:buNone/>
            </a:pPr>
            <a:r>
              <a:rPr lang="en-US" sz="1400">
                <a:solidFill>
                  <a:schemeClr val="lt1"/>
                </a:solidFill>
                <a:latin typeface="Arial"/>
                <a:ea typeface="Arial"/>
                <a:cs typeface="Arial"/>
                <a:sym typeface="Arial"/>
              </a:rPr>
              <a:t>Venues and facilities should be clean, music volume should not be too loud, and temperature should be comfortable (indoor events). </a:t>
            </a:r>
            <a:endParaRPr/>
          </a:p>
          <a:p>
            <a:pPr marL="0" lvl="0" indent="0" algn="l" rtl="0">
              <a:lnSpc>
                <a:spcPct val="100000"/>
              </a:lnSpc>
              <a:spcBef>
                <a:spcPts val="600"/>
              </a:spcBef>
              <a:spcAft>
                <a:spcPts val="600"/>
              </a:spcAft>
              <a:buSzPts val="1150"/>
              <a:buNone/>
            </a:pPr>
            <a:endParaRPr sz="1400" b="1">
              <a:solidFill>
                <a:schemeClr val="lt1"/>
              </a:solidFill>
              <a:latin typeface="Arial"/>
              <a:ea typeface="Arial"/>
              <a:cs typeface="Arial"/>
              <a:sym typeface="Arial"/>
            </a:endParaRPr>
          </a:p>
        </p:txBody>
      </p:sp>
      <p:cxnSp>
        <p:nvCxnSpPr>
          <p:cNvPr id="174" name="Google Shape;174;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75" name="Google Shape;175;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6" name="Google Shape;176;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3"/>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182" name="Google Shape;182;p1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b="1">
                <a:solidFill>
                  <a:schemeClr val="lt1"/>
                </a:solidFill>
                <a:latin typeface="Arial"/>
                <a:ea typeface="Arial"/>
                <a:cs typeface="Arial"/>
                <a:sym typeface="Arial"/>
              </a:rPr>
              <a:t>Listen And Respond To Customer Feedback (Includes Suggestions, Criticism, Compliments And Complaints)</a:t>
            </a:r>
            <a:endParaRPr/>
          </a:p>
          <a:p>
            <a:pPr marL="0" lvl="0" indent="0" algn="l" rtl="0">
              <a:lnSpc>
                <a:spcPct val="100000"/>
              </a:lnSpc>
              <a:spcBef>
                <a:spcPts val="600"/>
              </a:spcBef>
              <a:spcAft>
                <a:spcPts val="0"/>
              </a:spcAft>
              <a:buSzPts val="1150"/>
              <a:buNone/>
            </a:pPr>
            <a:endParaRPr sz="1400">
              <a:solidFill>
                <a:schemeClr val="lt1"/>
              </a:solidFill>
              <a:latin typeface="Arial"/>
              <a:ea typeface="Arial"/>
              <a:cs typeface="Arial"/>
              <a:sym typeface="Arial"/>
            </a:endParaRPr>
          </a:p>
          <a:p>
            <a:pPr marL="395288" lvl="0" indent="-395288" algn="l" rtl="0">
              <a:lnSpc>
                <a:spcPct val="100000"/>
              </a:lnSpc>
              <a:spcBef>
                <a:spcPts val="600"/>
              </a:spcBef>
              <a:spcAft>
                <a:spcPts val="0"/>
              </a:spcAft>
              <a:buSzPts val="1150"/>
              <a:buNone/>
            </a:pPr>
            <a:r>
              <a:rPr lang="en-US" sz="1400">
                <a:solidFill>
                  <a:schemeClr val="lt1"/>
                </a:solidFill>
                <a:latin typeface="Arial"/>
                <a:ea typeface="Arial"/>
                <a:cs typeface="Arial"/>
                <a:sym typeface="Arial"/>
              </a:rPr>
              <a:t>o	The Executive Chef at Miller Park (home of the Milwaukee Brewers) took to the Brewers’ blog page to interact with fans and address questions and concerns on the message board relating to concessions items after a review of the stadium food was posted online.</a:t>
            </a:r>
            <a:endParaRPr/>
          </a:p>
          <a:p>
            <a:pPr marL="395288" lvl="0" indent="-395288" algn="l" rtl="0">
              <a:lnSpc>
                <a:spcPct val="100000"/>
              </a:lnSpc>
              <a:spcBef>
                <a:spcPts val="600"/>
              </a:spcBef>
              <a:spcAft>
                <a:spcPts val="600"/>
              </a:spcAft>
              <a:buSzPts val="1150"/>
              <a:buNone/>
            </a:pPr>
            <a:r>
              <a:rPr lang="en-US" sz="1400">
                <a:solidFill>
                  <a:schemeClr val="lt1"/>
                </a:solidFill>
                <a:latin typeface="Arial"/>
                <a:ea typeface="Arial"/>
                <a:cs typeface="Arial"/>
                <a:sym typeface="Arial"/>
              </a:rPr>
              <a:t>o	Soliciting fan feedback isn’t only important in the context of season ticket and sponsorship renewal, but also every other aspect of running a successful organization.</a:t>
            </a:r>
            <a:endParaRPr/>
          </a:p>
        </p:txBody>
      </p:sp>
      <p:cxnSp>
        <p:nvCxnSpPr>
          <p:cNvPr id="183" name="Google Shape;183;p1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84" name="Google Shape;184;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5" name="Google Shape;185;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4"/>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191" name="Google Shape;191;p1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b="1">
                <a:solidFill>
                  <a:schemeClr val="lt1"/>
                </a:solidFill>
                <a:latin typeface="Arial"/>
                <a:ea typeface="Arial"/>
                <a:cs typeface="Arial"/>
                <a:sym typeface="Arial"/>
              </a:rPr>
              <a:t>Incorporate The Customer Service Element Into The Organization’s Mission Statement</a:t>
            </a:r>
            <a:endParaRPr/>
          </a:p>
          <a:p>
            <a:pPr marL="0" lvl="0" indent="0" algn="l" rtl="0">
              <a:lnSpc>
                <a:spcPct val="100000"/>
              </a:lnSpc>
              <a:spcBef>
                <a:spcPts val="600"/>
              </a:spcBef>
              <a:spcAft>
                <a:spcPts val="0"/>
              </a:spcAft>
              <a:buSzPts val="1150"/>
              <a:buNone/>
            </a:pPr>
            <a:endParaRPr sz="1400">
              <a:solidFill>
                <a:schemeClr val="lt1"/>
              </a:solidFill>
              <a:latin typeface="Arial"/>
              <a:ea typeface="Arial"/>
              <a:cs typeface="Arial"/>
              <a:sym typeface="Arial"/>
            </a:endParaRPr>
          </a:p>
          <a:p>
            <a:pPr marL="0" lvl="0" indent="0" algn="l" rtl="0">
              <a:lnSpc>
                <a:spcPct val="100000"/>
              </a:lnSpc>
              <a:spcBef>
                <a:spcPts val="600"/>
              </a:spcBef>
              <a:spcAft>
                <a:spcPts val="0"/>
              </a:spcAft>
              <a:buSzPts val="1150"/>
              <a:buNone/>
            </a:pPr>
            <a:r>
              <a:rPr lang="en-US" sz="1400">
                <a:solidFill>
                  <a:schemeClr val="lt1"/>
                </a:solidFill>
                <a:latin typeface="Arial"/>
                <a:ea typeface="Arial"/>
                <a:cs typeface="Arial"/>
                <a:sym typeface="Arial"/>
              </a:rPr>
              <a:t>The Chicago Bulls place an emphasis on service in their mission statement as part of their organizational philosophy:</a:t>
            </a:r>
            <a:endParaRPr/>
          </a:p>
          <a:p>
            <a:pPr marL="0" lvl="0" indent="0" algn="l" rtl="0">
              <a:lnSpc>
                <a:spcPct val="100000"/>
              </a:lnSpc>
              <a:spcBef>
                <a:spcPts val="600"/>
              </a:spcBef>
              <a:spcAft>
                <a:spcPts val="0"/>
              </a:spcAft>
              <a:buSzPts val="1150"/>
              <a:buNone/>
            </a:pPr>
            <a:endParaRPr sz="1400">
              <a:solidFill>
                <a:schemeClr val="lt1"/>
              </a:solidFill>
              <a:latin typeface="Arial"/>
              <a:ea typeface="Arial"/>
              <a:cs typeface="Arial"/>
              <a:sym typeface="Arial"/>
            </a:endParaRPr>
          </a:p>
          <a:p>
            <a:pPr marL="0" lvl="0" indent="0" algn="l" rtl="0">
              <a:lnSpc>
                <a:spcPct val="100000"/>
              </a:lnSpc>
              <a:spcBef>
                <a:spcPts val="600"/>
              </a:spcBef>
              <a:spcAft>
                <a:spcPts val="600"/>
              </a:spcAft>
              <a:buSzPts val="1150"/>
              <a:buNone/>
            </a:pPr>
            <a:r>
              <a:rPr lang="en-US" sz="1400">
                <a:solidFill>
                  <a:schemeClr val="lt1"/>
                </a:solidFill>
                <a:latin typeface="Arial"/>
                <a:ea typeface="Arial"/>
                <a:cs typeface="Arial"/>
                <a:sym typeface="Arial"/>
              </a:rPr>
              <a:t>“</a:t>
            </a:r>
            <a:r>
              <a:rPr lang="en-US" sz="1400" i="1">
                <a:solidFill>
                  <a:schemeClr val="lt1"/>
                </a:solidFill>
                <a:latin typeface="Arial"/>
                <a:ea typeface="Arial"/>
                <a:cs typeface="Arial"/>
                <a:sym typeface="Arial"/>
              </a:rPr>
              <a:t>The Chicago Bulls organization is a sports entertainment company dedicated to winning NBA Championships, growing new basketball fans, and providing superior entertainment, value and service</a:t>
            </a:r>
            <a:r>
              <a:rPr lang="en-US" sz="1400">
                <a:solidFill>
                  <a:schemeClr val="lt1"/>
                </a:solidFill>
                <a:latin typeface="Arial"/>
                <a:ea typeface="Arial"/>
                <a:cs typeface="Arial"/>
                <a:sym typeface="Arial"/>
              </a:rPr>
              <a:t>.”</a:t>
            </a:r>
            <a:endParaRPr/>
          </a:p>
        </p:txBody>
      </p:sp>
      <p:cxnSp>
        <p:nvCxnSpPr>
          <p:cNvPr id="192" name="Google Shape;192;p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93" name="Google Shape;193;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4" name="Google Shape;194;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15"/>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200" name="Google Shape;200;p15"/>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150"/>
              <a:buChar char="●"/>
            </a:pPr>
            <a:r>
              <a:rPr lang="en-US" sz="1400" b="1">
                <a:solidFill>
                  <a:schemeClr val="lt1"/>
                </a:solidFill>
                <a:latin typeface="Arial"/>
                <a:ea typeface="Arial"/>
                <a:cs typeface="Arial"/>
                <a:sym typeface="Arial"/>
              </a:rPr>
              <a:t>Respond Quickly To Customer Complaints </a:t>
            </a:r>
            <a:endParaRPr/>
          </a:p>
          <a:p>
            <a:pPr marL="0" lvl="0" indent="0" algn="l" rtl="0">
              <a:lnSpc>
                <a:spcPct val="100000"/>
              </a:lnSpc>
              <a:spcBef>
                <a:spcPts val="600"/>
              </a:spcBef>
              <a:spcAft>
                <a:spcPts val="0"/>
              </a:spcAft>
              <a:buSzPts val="1150"/>
              <a:buNone/>
            </a:pPr>
            <a:endParaRPr sz="1400">
              <a:solidFill>
                <a:schemeClr val="lt1"/>
              </a:solidFill>
              <a:latin typeface="Arial"/>
              <a:ea typeface="Arial"/>
              <a:cs typeface="Arial"/>
              <a:sym typeface="Arial"/>
            </a:endParaRPr>
          </a:p>
          <a:p>
            <a:pPr marL="0" lvl="0" indent="0" algn="l" rtl="0">
              <a:lnSpc>
                <a:spcPct val="100000"/>
              </a:lnSpc>
              <a:spcBef>
                <a:spcPts val="600"/>
              </a:spcBef>
              <a:spcAft>
                <a:spcPts val="0"/>
              </a:spcAft>
              <a:buSzPts val="1150"/>
              <a:buNone/>
            </a:pPr>
            <a:r>
              <a:rPr lang="en-US" sz="1400">
                <a:solidFill>
                  <a:schemeClr val="lt1"/>
                </a:solidFill>
                <a:latin typeface="Arial"/>
                <a:ea typeface="Arial"/>
                <a:cs typeface="Arial"/>
                <a:sym typeface="Arial"/>
              </a:rPr>
              <a:t>Successful sports and entertainment organizations take a proactive approach in making sure the stakeholders (ticket holders, sponsors, donors etc.) know the organization appreciates their support.</a:t>
            </a:r>
            <a:endParaRPr/>
          </a:p>
          <a:p>
            <a:pPr marL="0" lvl="0" indent="0" algn="l" rtl="0">
              <a:lnSpc>
                <a:spcPct val="100000"/>
              </a:lnSpc>
              <a:spcBef>
                <a:spcPts val="600"/>
              </a:spcBef>
              <a:spcAft>
                <a:spcPts val="0"/>
              </a:spcAft>
              <a:buSzPts val="1150"/>
              <a:buNone/>
            </a:pPr>
            <a:endParaRPr sz="1400">
              <a:solidFill>
                <a:schemeClr val="lt1"/>
              </a:solidFill>
              <a:latin typeface="Arial"/>
              <a:ea typeface="Arial"/>
              <a:cs typeface="Arial"/>
              <a:sym typeface="Arial"/>
            </a:endParaRPr>
          </a:p>
          <a:p>
            <a:pPr marL="0" lvl="0" indent="0" algn="l" rtl="0">
              <a:lnSpc>
                <a:spcPct val="100000"/>
              </a:lnSpc>
              <a:spcBef>
                <a:spcPts val="600"/>
              </a:spcBef>
              <a:spcAft>
                <a:spcPts val="600"/>
              </a:spcAft>
              <a:buSzPts val="1150"/>
              <a:buNone/>
            </a:pPr>
            <a:r>
              <a:rPr lang="en-US" sz="1400">
                <a:solidFill>
                  <a:schemeClr val="lt1"/>
                </a:solidFill>
                <a:latin typeface="Arial"/>
                <a:ea typeface="Arial"/>
                <a:cs typeface="Arial"/>
                <a:sym typeface="Arial"/>
              </a:rPr>
              <a:t>Many athletic programs make annual phone calls to personally thank ticket holders for their support.</a:t>
            </a:r>
            <a:endParaRPr/>
          </a:p>
        </p:txBody>
      </p:sp>
      <p:cxnSp>
        <p:nvCxnSpPr>
          <p:cNvPr id="201" name="Google Shape;201;p1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02" name="Google Shape;202;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3" name="Google Shape;203;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6"/>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209" name="Google Shape;209;p16"/>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150"/>
              <a:buChar char="●"/>
            </a:pPr>
            <a:r>
              <a:rPr lang="en-US" sz="1400" b="1">
                <a:solidFill>
                  <a:schemeClr val="lt1"/>
                </a:solidFill>
                <a:latin typeface="Arial"/>
                <a:ea typeface="Arial"/>
                <a:cs typeface="Arial"/>
                <a:sym typeface="Arial"/>
              </a:rPr>
              <a:t>Determine Appropriate Staff Size Dedicated To Customer Service</a:t>
            </a:r>
            <a:endParaRPr/>
          </a:p>
          <a:p>
            <a:pPr marL="0" lvl="0" indent="0" algn="l" rtl="0">
              <a:lnSpc>
                <a:spcPct val="100000"/>
              </a:lnSpc>
              <a:spcBef>
                <a:spcPts val="600"/>
              </a:spcBef>
              <a:spcAft>
                <a:spcPts val="0"/>
              </a:spcAft>
              <a:buSzPts val="1150"/>
              <a:buNone/>
            </a:pPr>
            <a:endParaRPr sz="1400">
              <a:solidFill>
                <a:schemeClr val="lt1"/>
              </a:solidFill>
              <a:latin typeface="Arial"/>
              <a:ea typeface="Arial"/>
              <a:cs typeface="Arial"/>
              <a:sym typeface="Arial"/>
            </a:endParaRPr>
          </a:p>
          <a:p>
            <a:pPr marL="285750" lvl="0" indent="-285750" algn="l" rtl="0">
              <a:lnSpc>
                <a:spcPct val="100000"/>
              </a:lnSpc>
              <a:spcBef>
                <a:spcPts val="600"/>
              </a:spcBef>
              <a:spcAft>
                <a:spcPts val="0"/>
              </a:spcAft>
              <a:buSzPts val="1150"/>
              <a:buChar char="●"/>
            </a:pPr>
            <a:r>
              <a:rPr lang="en-US" sz="1400" b="1">
                <a:solidFill>
                  <a:schemeClr val="lt1"/>
                </a:solidFill>
                <a:latin typeface="Arial"/>
                <a:ea typeface="Arial"/>
                <a:cs typeface="Arial"/>
                <a:sym typeface="Arial"/>
              </a:rPr>
              <a:t>Effectively Utilizing Technology</a:t>
            </a:r>
            <a:endParaRPr/>
          </a:p>
          <a:p>
            <a:pPr marL="285750" lvl="0" indent="-212725" algn="l" rtl="0">
              <a:lnSpc>
                <a:spcPct val="100000"/>
              </a:lnSpc>
              <a:spcBef>
                <a:spcPts val="600"/>
              </a:spcBef>
              <a:spcAft>
                <a:spcPts val="0"/>
              </a:spcAft>
              <a:buSzPts val="1150"/>
              <a:buNone/>
            </a:pPr>
            <a:endParaRPr sz="1400" b="1">
              <a:solidFill>
                <a:schemeClr val="lt1"/>
              </a:solidFill>
              <a:latin typeface="Arial"/>
              <a:ea typeface="Arial"/>
              <a:cs typeface="Arial"/>
              <a:sym typeface="Arial"/>
            </a:endParaRPr>
          </a:p>
          <a:p>
            <a:pPr marL="0" lvl="0" indent="0" algn="l" rtl="0">
              <a:lnSpc>
                <a:spcPct val="100000"/>
              </a:lnSpc>
              <a:spcBef>
                <a:spcPts val="600"/>
              </a:spcBef>
              <a:spcAft>
                <a:spcPts val="0"/>
              </a:spcAft>
              <a:buSzPts val="1150"/>
              <a:buNone/>
            </a:pPr>
            <a:r>
              <a:rPr lang="en-US" sz="1400">
                <a:solidFill>
                  <a:schemeClr val="lt1"/>
                </a:solidFill>
                <a:latin typeface="Arial"/>
                <a:ea typeface="Arial"/>
                <a:cs typeface="Arial"/>
                <a:sym typeface="Arial"/>
              </a:rPr>
              <a:t>For example, Major League Baseball’s Atlanta Braves integrated a customer service “bot” into their ballpark app, allowing the team to collect fan feedback and provide answers to basic questions about parking, concessions, ticketing and other stadium-related topics. </a:t>
            </a:r>
            <a:endParaRPr/>
          </a:p>
          <a:p>
            <a:pPr marL="0" lvl="0" indent="0" algn="l" rtl="0">
              <a:lnSpc>
                <a:spcPct val="100000"/>
              </a:lnSpc>
              <a:spcBef>
                <a:spcPts val="600"/>
              </a:spcBef>
              <a:spcAft>
                <a:spcPts val="0"/>
              </a:spcAft>
              <a:buSzPts val="1150"/>
              <a:buNone/>
            </a:pPr>
            <a:endParaRPr sz="1400" b="1">
              <a:solidFill>
                <a:schemeClr val="lt1"/>
              </a:solidFill>
              <a:latin typeface="Arial"/>
              <a:ea typeface="Arial"/>
              <a:cs typeface="Arial"/>
              <a:sym typeface="Arial"/>
            </a:endParaRPr>
          </a:p>
          <a:p>
            <a:pPr marL="0" lvl="0" indent="0" algn="l" rtl="0">
              <a:lnSpc>
                <a:spcPct val="100000"/>
              </a:lnSpc>
              <a:spcBef>
                <a:spcPts val="600"/>
              </a:spcBef>
              <a:spcAft>
                <a:spcPts val="600"/>
              </a:spcAft>
              <a:buSzPts val="1150"/>
              <a:buNone/>
            </a:pPr>
            <a:endParaRPr sz="1400">
              <a:solidFill>
                <a:schemeClr val="lt1"/>
              </a:solidFill>
              <a:latin typeface="Arial"/>
              <a:ea typeface="Arial"/>
              <a:cs typeface="Arial"/>
              <a:sym typeface="Arial"/>
            </a:endParaRPr>
          </a:p>
        </p:txBody>
      </p:sp>
      <p:cxnSp>
        <p:nvCxnSpPr>
          <p:cNvPr id="210" name="Google Shape;210;p1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11" name="Google Shape;211;p1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2" name="Google Shape;212;p1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p1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8" name="Google Shape;218;p1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219" name="Google Shape;219;p17"/>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2"/>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WHY IS CUSTOMER SERVICE IMPORTANT?</a:t>
            </a:r>
            <a:endParaRPr b="1">
              <a:latin typeface="Arial"/>
              <a:ea typeface="Arial"/>
              <a:cs typeface="Arial"/>
              <a:sym typeface="Arial"/>
            </a:endParaRPr>
          </a:p>
        </p:txBody>
      </p:sp>
      <p:sp>
        <p:nvSpPr>
          <p:cNvPr id="64" name="Google Shape;64;p2"/>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solidFill>
                  <a:srgbClr val="EF8600"/>
                </a:solidFill>
                <a:latin typeface="Arial"/>
                <a:ea typeface="Arial"/>
                <a:cs typeface="Arial"/>
                <a:sym typeface="Arial"/>
              </a:rPr>
              <a:t>Customer service </a:t>
            </a:r>
            <a:r>
              <a:rPr lang="en-US" sz="1600">
                <a:latin typeface="Arial"/>
                <a:ea typeface="Arial"/>
                <a:cs typeface="Arial"/>
                <a:sym typeface="Arial"/>
              </a:rPr>
              <a:t>is the action taken by the seller to make the relationship between the organization and its customers satisfactory.  </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0" lvl="0" indent="0" algn="l" rtl="0">
              <a:lnSpc>
                <a:spcPct val="100000"/>
              </a:lnSpc>
              <a:spcBef>
                <a:spcPts val="0"/>
              </a:spcBef>
              <a:spcAft>
                <a:spcPts val="0"/>
              </a:spcAft>
              <a:buSzPts val="1150"/>
              <a:buNone/>
            </a:pPr>
            <a:r>
              <a:rPr lang="en-US" sz="1600">
                <a:latin typeface="Arial"/>
                <a:ea typeface="Arial"/>
                <a:cs typeface="Arial"/>
                <a:sym typeface="Arial"/>
              </a:rPr>
              <a:t>Many organizations strive to meet and exceed customer expectations, often integrating service goals with company mission statements.  </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0" lvl="0" indent="0" algn="l" rtl="0">
              <a:lnSpc>
                <a:spcPct val="100000"/>
              </a:lnSpc>
              <a:spcBef>
                <a:spcPts val="0"/>
              </a:spcBef>
              <a:spcAft>
                <a:spcPts val="0"/>
              </a:spcAft>
              <a:buSzPts val="1150"/>
              <a:buNone/>
            </a:pPr>
            <a:r>
              <a:rPr lang="en-US" sz="1600">
                <a:latin typeface="Arial"/>
                <a:ea typeface="Arial"/>
                <a:cs typeface="Arial"/>
                <a:sym typeface="Arial"/>
              </a:rPr>
              <a:t>Service represents a critical step in the sales process and is ultimately about gaining and retaining the customer base.</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0" lvl="0" indent="0" algn="l" rtl="0">
              <a:lnSpc>
                <a:spcPct val="100000"/>
              </a:lnSpc>
              <a:spcBef>
                <a:spcPts val="0"/>
              </a:spcBef>
              <a:spcAft>
                <a:spcPts val="0"/>
              </a:spcAft>
              <a:buSzPts val="1150"/>
              <a:buNone/>
            </a:pPr>
            <a:r>
              <a:rPr lang="en-US" sz="1600">
                <a:latin typeface="Arial"/>
                <a:ea typeface="Arial"/>
                <a:cs typeface="Arial"/>
                <a:sym typeface="Arial"/>
              </a:rPr>
              <a:t>Exceeding customer expectations is critical to the success of any sports organization.</a:t>
            </a:r>
            <a:endParaRPr sz="1600">
              <a:latin typeface="Arial"/>
              <a:ea typeface="Arial"/>
              <a:cs typeface="Arial"/>
              <a:sym typeface="Arial"/>
            </a:endParaRPr>
          </a:p>
        </p:txBody>
      </p:sp>
      <p:cxnSp>
        <p:nvCxnSpPr>
          <p:cNvPr id="65" name="Google Shape;65;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6" name="Google Shape;66;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7" name="Google Shape;67;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3"/>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WHO ARE THE CUSTOMERS?</a:t>
            </a:r>
            <a:endParaRPr b="1">
              <a:latin typeface="Arial"/>
              <a:ea typeface="Arial"/>
              <a:cs typeface="Arial"/>
              <a:sym typeface="Arial"/>
            </a:endParaRPr>
          </a:p>
        </p:txBody>
      </p:sp>
      <p:sp>
        <p:nvSpPr>
          <p:cNvPr id="73" name="Google Shape;73;p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solidFill>
                  <a:schemeClr val="lt1"/>
                </a:solidFill>
                <a:latin typeface="Arial"/>
                <a:ea typeface="Arial"/>
                <a:cs typeface="Arial"/>
                <a:sym typeface="Arial"/>
              </a:rPr>
              <a:t>In sport, a </a:t>
            </a:r>
            <a:r>
              <a:rPr lang="en-US" sz="1600" b="1" dirty="0">
                <a:solidFill>
                  <a:srgbClr val="EF8600"/>
                </a:solidFill>
                <a:latin typeface="Arial"/>
                <a:ea typeface="Arial"/>
                <a:cs typeface="Arial"/>
                <a:sym typeface="Arial"/>
              </a:rPr>
              <a:t>customer</a:t>
            </a:r>
            <a:r>
              <a:rPr lang="en-US" sz="1600" dirty="0">
                <a:solidFill>
                  <a:srgbClr val="EF8600"/>
                </a:solidFill>
                <a:latin typeface="Arial"/>
                <a:ea typeface="Arial"/>
                <a:cs typeface="Arial"/>
                <a:sym typeface="Arial"/>
              </a:rPr>
              <a:t> </a:t>
            </a:r>
            <a:r>
              <a:rPr lang="en-US" sz="1600" dirty="0">
                <a:solidFill>
                  <a:schemeClr val="lt1"/>
                </a:solidFill>
                <a:latin typeface="Arial"/>
                <a:ea typeface="Arial"/>
                <a:cs typeface="Arial"/>
                <a:sym typeface="Arial"/>
              </a:rPr>
              <a:t>is anyone who purchases a product or service.  This is the end user for whatever product is being manufactured or service that is being provided. </a:t>
            </a:r>
            <a:endParaRPr dirty="0"/>
          </a:p>
          <a:p>
            <a:pPr marL="0" lvl="0" indent="0" algn="l" rtl="0">
              <a:lnSpc>
                <a:spcPct val="100000"/>
              </a:lnSpc>
              <a:spcBef>
                <a:spcPts val="0"/>
              </a:spcBef>
              <a:spcAft>
                <a:spcPts val="0"/>
              </a:spcAft>
              <a:buSzPts val="1150"/>
              <a:buNone/>
            </a:pPr>
            <a:endParaRPr sz="1600" dirty="0">
              <a:solidFill>
                <a:schemeClr val="lt1"/>
              </a:solidFill>
              <a:latin typeface="Arial"/>
              <a:ea typeface="Arial"/>
              <a:cs typeface="Arial"/>
              <a:sym typeface="Arial"/>
            </a:endParaRPr>
          </a:p>
          <a:p>
            <a:pPr marL="0" lvl="0" indent="0" algn="l" rtl="0">
              <a:lnSpc>
                <a:spcPct val="100000"/>
              </a:lnSpc>
              <a:spcBef>
                <a:spcPts val="0"/>
              </a:spcBef>
              <a:spcAft>
                <a:spcPts val="0"/>
              </a:spcAft>
              <a:buSzPts val="1150"/>
              <a:buNone/>
            </a:pPr>
            <a:r>
              <a:rPr lang="en-US" sz="1600" dirty="0">
                <a:solidFill>
                  <a:schemeClr val="lt1"/>
                </a:solidFill>
                <a:latin typeface="Arial"/>
                <a:ea typeface="Arial"/>
                <a:cs typeface="Arial"/>
                <a:sym typeface="Arial"/>
              </a:rPr>
              <a:t>Could include:</a:t>
            </a:r>
            <a:endParaRPr dirty="0"/>
          </a:p>
          <a:p>
            <a:pPr marL="0" lvl="0" indent="0" algn="l" rtl="0">
              <a:lnSpc>
                <a:spcPct val="100000"/>
              </a:lnSpc>
              <a:spcBef>
                <a:spcPts val="600"/>
              </a:spcBef>
              <a:spcAft>
                <a:spcPts val="0"/>
              </a:spcAft>
              <a:buSzPts val="1150"/>
              <a:buNone/>
            </a:pPr>
            <a:endParaRPr sz="1600" dirty="0">
              <a:solidFill>
                <a:schemeClr val="lt1"/>
              </a:solidFill>
              <a:latin typeface="Arial"/>
              <a:ea typeface="Arial"/>
              <a:cs typeface="Arial"/>
              <a:sym typeface="Arial"/>
            </a:endParaRPr>
          </a:p>
          <a:p>
            <a:pPr marL="285750" indent="-285750">
              <a:spcBef>
                <a:spcPts val="600"/>
              </a:spcBef>
            </a:pPr>
            <a:r>
              <a:rPr lang="en-US" sz="1600" dirty="0">
                <a:solidFill>
                  <a:schemeClr val="lt1"/>
                </a:solidFill>
                <a:latin typeface="Arial"/>
                <a:ea typeface="Arial"/>
                <a:cs typeface="Arial"/>
                <a:sym typeface="Arial"/>
              </a:rPr>
              <a:t>Season ticket holders</a:t>
            </a:r>
            <a:endParaRPr dirty="0"/>
          </a:p>
          <a:p>
            <a:pPr marL="285750" indent="-285750"/>
            <a:r>
              <a:rPr lang="en-US" sz="1600" dirty="0">
                <a:solidFill>
                  <a:schemeClr val="lt1"/>
                </a:solidFill>
                <a:latin typeface="Arial"/>
                <a:ea typeface="Arial"/>
                <a:cs typeface="Arial"/>
                <a:sym typeface="Arial"/>
              </a:rPr>
              <a:t>Runners registering for a marathon</a:t>
            </a:r>
            <a:endParaRPr dirty="0"/>
          </a:p>
          <a:p>
            <a:pPr marL="285750" indent="-285750"/>
            <a:r>
              <a:rPr lang="en-US" sz="1600" dirty="0">
                <a:solidFill>
                  <a:schemeClr val="lt1"/>
                </a:solidFill>
                <a:latin typeface="Arial"/>
                <a:ea typeface="Arial"/>
                <a:cs typeface="Arial"/>
                <a:sym typeface="Arial"/>
              </a:rPr>
              <a:t>Businesses sponsoring an event</a:t>
            </a:r>
            <a:endParaRPr dirty="0"/>
          </a:p>
          <a:p>
            <a:pPr marL="285750" indent="-285750"/>
            <a:r>
              <a:rPr lang="en-US" sz="1600" dirty="0">
                <a:solidFill>
                  <a:schemeClr val="lt1"/>
                </a:solidFill>
                <a:latin typeface="Arial"/>
                <a:ea typeface="Arial"/>
                <a:cs typeface="Arial"/>
                <a:sym typeface="Arial"/>
              </a:rPr>
              <a:t>High school athletes purchasing equipment</a:t>
            </a:r>
            <a:endParaRPr dirty="0"/>
          </a:p>
          <a:p>
            <a:pPr marL="285750" indent="-285750"/>
            <a:r>
              <a:rPr lang="en-US" sz="1600" dirty="0">
                <a:solidFill>
                  <a:schemeClr val="lt1"/>
                </a:solidFill>
                <a:latin typeface="Arial"/>
                <a:ea typeface="Arial"/>
                <a:cs typeface="Arial"/>
                <a:sym typeface="Arial"/>
              </a:rPr>
              <a:t>A fan purchasing a jersey of their favorite player online</a:t>
            </a:r>
            <a:endParaRPr dirty="0"/>
          </a:p>
          <a:p>
            <a:pPr marL="0" lvl="0" indent="0" algn="l" rtl="0">
              <a:lnSpc>
                <a:spcPct val="100000"/>
              </a:lnSpc>
              <a:spcBef>
                <a:spcPts val="0"/>
              </a:spcBef>
              <a:spcAft>
                <a:spcPts val="0"/>
              </a:spcAft>
              <a:buSzPts val="1150"/>
              <a:buNone/>
            </a:pPr>
            <a:endParaRPr sz="1600" dirty="0">
              <a:solidFill>
                <a:schemeClr val="lt1"/>
              </a:solidFill>
              <a:latin typeface="Arial"/>
              <a:ea typeface="Arial"/>
              <a:cs typeface="Arial"/>
              <a:sym typeface="Arial"/>
            </a:endParaRPr>
          </a:p>
        </p:txBody>
      </p:sp>
      <p:cxnSp>
        <p:nvCxnSpPr>
          <p:cNvPr id="74" name="Google Shape;74;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5" name="Google Shape;75;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6" name="Google Shape;76;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4"/>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CUSTOMER SERVICE BENEFITS</a:t>
            </a:r>
            <a:endParaRPr b="1">
              <a:latin typeface="Arial"/>
              <a:ea typeface="Arial"/>
              <a:cs typeface="Arial"/>
              <a:sym typeface="Arial"/>
            </a:endParaRPr>
          </a:p>
        </p:txBody>
      </p:sp>
      <p:sp>
        <p:nvSpPr>
          <p:cNvPr id="82" name="Google Shape;82;p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solidFill>
                  <a:schemeClr val="lt1"/>
                </a:solidFill>
                <a:latin typeface="Arial"/>
                <a:ea typeface="Arial"/>
                <a:cs typeface="Arial"/>
                <a:sym typeface="Arial"/>
              </a:rPr>
              <a:t>A sports or entertainment organization that provides excellent customer service and benefit in a variety of ways:</a:t>
            </a:r>
            <a:endParaRPr dirty="0"/>
          </a:p>
          <a:p>
            <a:pPr marL="0" lvl="0" indent="0" algn="l" rtl="0">
              <a:lnSpc>
                <a:spcPct val="100000"/>
              </a:lnSpc>
              <a:spcBef>
                <a:spcPts val="600"/>
              </a:spcBef>
              <a:spcAft>
                <a:spcPts val="0"/>
              </a:spcAft>
              <a:buSzPts val="1150"/>
              <a:buNone/>
            </a:pPr>
            <a:endParaRPr sz="1600" dirty="0">
              <a:solidFill>
                <a:schemeClr val="lt1"/>
              </a:solidFill>
              <a:latin typeface="Arial"/>
              <a:ea typeface="Arial"/>
              <a:cs typeface="Arial"/>
              <a:sym typeface="Arial"/>
            </a:endParaRPr>
          </a:p>
          <a:p>
            <a:pPr marL="285750" indent="-285750">
              <a:spcBef>
                <a:spcPts val="600"/>
              </a:spcBef>
            </a:pPr>
            <a:r>
              <a:rPr lang="en-US" sz="1600" dirty="0">
                <a:solidFill>
                  <a:schemeClr val="lt1"/>
                </a:solidFill>
                <a:latin typeface="Arial"/>
                <a:ea typeface="Arial"/>
                <a:cs typeface="Arial"/>
                <a:sym typeface="Arial"/>
              </a:rPr>
              <a:t>Increased levels of customer retention and cost reduction</a:t>
            </a:r>
            <a:endParaRPr lang="en-US" dirty="0">
              <a:ea typeface="Arial"/>
              <a:cs typeface="Arial"/>
            </a:endParaRPr>
          </a:p>
          <a:p>
            <a:pPr marL="285750" indent="-285750">
              <a:spcBef>
                <a:spcPts val="600"/>
              </a:spcBef>
            </a:pPr>
            <a:r>
              <a:rPr lang="en-US" sz="1600" dirty="0">
                <a:solidFill>
                  <a:schemeClr val="lt1"/>
                </a:solidFill>
                <a:latin typeface="Arial"/>
                <a:ea typeface="Arial"/>
                <a:cs typeface="Arial"/>
                <a:sym typeface="Arial"/>
              </a:rPr>
              <a:t>Decline in negative associations with organization via word-of-mouth advertising</a:t>
            </a:r>
            <a:endParaRPr dirty="0"/>
          </a:p>
          <a:p>
            <a:pPr marL="285750" indent="-285750">
              <a:spcBef>
                <a:spcPts val="600"/>
              </a:spcBef>
            </a:pPr>
            <a:r>
              <a:rPr lang="en-US" sz="1600" dirty="0">
                <a:solidFill>
                  <a:schemeClr val="lt1"/>
                </a:solidFill>
                <a:latin typeface="Arial"/>
                <a:ea typeface="Arial"/>
                <a:cs typeface="Arial"/>
                <a:sym typeface="Arial"/>
              </a:rPr>
              <a:t>An opportunity to provide a source of differentiation</a:t>
            </a:r>
            <a:endParaRPr dirty="0"/>
          </a:p>
          <a:p>
            <a:pPr marL="285750" indent="-285750">
              <a:spcBef>
                <a:spcPts val="600"/>
              </a:spcBef>
            </a:pPr>
            <a:r>
              <a:rPr lang="en-US" sz="1600" dirty="0">
                <a:solidFill>
                  <a:schemeClr val="lt1"/>
                </a:solidFill>
                <a:latin typeface="Arial"/>
                <a:ea typeface="Arial"/>
                <a:cs typeface="Arial"/>
                <a:sym typeface="Arial"/>
              </a:rPr>
              <a:t>Amplified levels of profitability </a:t>
            </a:r>
            <a:endParaRPr dirty="0"/>
          </a:p>
          <a:p>
            <a:pPr marL="285750" indent="-285750">
              <a:spcBef>
                <a:spcPts val="600"/>
              </a:spcBef>
            </a:pPr>
            <a:r>
              <a:rPr lang="en-US" sz="1600" dirty="0">
                <a:solidFill>
                  <a:schemeClr val="lt1"/>
                </a:solidFill>
                <a:latin typeface="Arial"/>
                <a:ea typeface="Arial"/>
                <a:cs typeface="Arial"/>
                <a:sym typeface="Arial"/>
              </a:rPr>
              <a:t>Creation of brand loyalty</a:t>
            </a:r>
            <a:endParaRPr dirty="0"/>
          </a:p>
          <a:p>
            <a:pPr marL="285750" indent="-285750">
              <a:spcBef>
                <a:spcPts val="600"/>
              </a:spcBef>
            </a:pPr>
            <a:r>
              <a:rPr lang="en-US" sz="1600" dirty="0">
                <a:solidFill>
                  <a:schemeClr val="lt1"/>
                </a:solidFill>
                <a:latin typeface="Arial"/>
                <a:ea typeface="Arial"/>
                <a:cs typeface="Arial"/>
                <a:sym typeface="Arial"/>
              </a:rPr>
              <a:t>New sales opportunities through positive word-of-mouth associations</a:t>
            </a:r>
            <a:endParaRPr dirty="0"/>
          </a:p>
          <a:p>
            <a:pPr marL="0" lvl="0" indent="0" algn="l" rtl="0">
              <a:lnSpc>
                <a:spcPct val="100000"/>
              </a:lnSpc>
              <a:spcBef>
                <a:spcPts val="600"/>
              </a:spcBef>
              <a:spcAft>
                <a:spcPts val="0"/>
              </a:spcAft>
              <a:buSzPts val="1150"/>
              <a:buNone/>
            </a:pPr>
            <a:endParaRPr sz="1600" dirty="0">
              <a:solidFill>
                <a:schemeClr val="lt1"/>
              </a:solidFill>
              <a:latin typeface="Arial"/>
              <a:ea typeface="Arial"/>
              <a:cs typeface="Arial"/>
              <a:sym typeface="Arial"/>
            </a:endParaRPr>
          </a:p>
        </p:txBody>
      </p:sp>
      <p:cxnSp>
        <p:nvCxnSpPr>
          <p:cNvPr id="83" name="Google Shape;83;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4" name="Google Shape;84;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5" name="Google Shape;85;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5"/>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WHY IS CUSTOMER SERVICE IMPORTANT? </a:t>
            </a:r>
            <a:endParaRPr b="1">
              <a:latin typeface="Arial"/>
              <a:ea typeface="Arial"/>
              <a:cs typeface="Arial"/>
              <a:sym typeface="Arial"/>
            </a:endParaRPr>
          </a:p>
        </p:txBody>
      </p:sp>
      <p:sp>
        <p:nvSpPr>
          <p:cNvPr id="91" name="Google Shape;91;p5"/>
          <p:cNvSpPr txBox="1">
            <a:spLocks noGrp="1"/>
          </p:cNvSpPr>
          <p:nvPr>
            <p:ph type="body" idx="1"/>
          </p:nvPr>
        </p:nvSpPr>
        <p:spPr>
          <a:xfrm>
            <a:off x="938499" y="1301684"/>
            <a:ext cx="4531997"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solidFill>
                  <a:schemeClr val="lt1"/>
                </a:solidFill>
                <a:latin typeface="Arial"/>
                <a:ea typeface="Arial"/>
                <a:cs typeface="Arial"/>
                <a:sym typeface="Arial"/>
              </a:rPr>
              <a:t>Sales professionals work hard to connect with customers.  Once an organization gains a new customer, it is important to build loyalty and trust to maintain a solid base of core customers.  </a:t>
            </a:r>
            <a:endParaRPr/>
          </a:p>
          <a:p>
            <a:pPr marL="0" lvl="0" indent="0" algn="l" rtl="0">
              <a:lnSpc>
                <a:spcPct val="100000"/>
              </a:lnSpc>
              <a:spcBef>
                <a:spcPts val="600"/>
              </a:spcBef>
              <a:spcAft>
                <a:spcPts val="0"/>
              </a:spcAft>
              <a:buSzPts val="1150"/>
              <a:buNone/>
            </a:pPr>
            <a:endParaRPr sz="1600" b="1">
              <a:solidFill>
                <a:schemeClr val="lt1"/>
              </a:solidFill>
              <a:latin typeface="Arial"/>
              <a:ea typeface="Arial"/>
              <a:cs typeface="Arial"/>
              <a:sym typeface="Arial"/>
            </a:endParaRPr>
          </a:p>
          <a:p>
            <a:pPr marL="0" lvl="0" indent="0" algn="l" rtl="0">
              <a:lnSpc>
                <a:spcPct val="100000"/>
              </a:lnSpc>
              <a:spcBef>
                <a:spcPts val="600"/>
              </a:spcBef>
              <a:spcAft>
                <a:spcPts val="0"/>
              </a:spcAft>
              <a:buSzPts val="1150"/>
              <a:buNone/>
            </a:pPr>
            <a:r>
              <a:rPr lang="en-US" sz="1600" b="1">
                <a:solidFill>
                  <a:srgbClr val="EF8600"/>
                </a:solidFill>
                <a:latin typeface="Arial"/>
                <a:ea typeface="Arial"/>
                <a:cs typeface="Arial"/>
                <a:sym typeface="Arial"/>
              </a:rPr>
              <a:t>Retention</a:t>
            </a:r>
            <a:r>
              <a:rPr lang="en-US" sz="1600">
                <a:solidFill>
                  <a:schemeClr val="lt1"/>
                </a:solidFill>
                <a:latin typeface="Arial"/>
                <a:ea typeface="Arial"/>
                <a:cs typeface="Arial"/>
                <a:sym typeface="Arial"/>
              </a:rPr>
              <a:t> (renewal) is crucial to any sports team as season ticket and sponsorship revenue is a vital piece of the organizations’ financial viability.</a:t>
            </a:r>
            <a:endParaRPr/>
          </a:p>
          <a:p>
            <a:pPr marL="0" lvl="0" indent="0" algn="l" rtl="0">
              <a:lnSpc>
                <a:spcPct val="100000"/>
              </a:lnSpc>
              <a:spcBef>
                <a:spcPts val="600"/>
              </a:spcBef>
              <a:spcAft>
                <a:spcPts val="0"/>
              </a:spcAft>
              <a:buSzPts val="1150"/>
              <a:buNone/>
            </a:pPr>
            <a:endParaRPr sz="1600">
              <a:solidFill>
                <a:schemeClr val="lt1"/>
              </a:solidFill>
              <a:latin typeface="Arial"/>
              <a:ea typeface="Arial"/>
              <a:cs typeface="Arial"/>
              <a:sym typeface="Arial"/>
            </a:endParaRPr>
          </a:p>
        </p:txBody>
      </p:sp>
      <p:cxnSp>
        <p:nvCxnSpPr>
          <p:cNvPr id="92" name="Google Shape;92;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93" name="Google Shape;93;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4" name="Google Shape;94;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95" name="Google Shape;95;p5" descr="A picture containing text, sign&#10;&#10;Description automatically generated"/>
          <p:cNvPicPr preferRelativeResize="0"/>
          <p:nvPr/>
        </p:nvPicPr>
        <p:blipFill rotWithShape="1">
          <a:blip r:embed="rId4">
            <a:alphaModFix/>
          </a:blip>
          <a:srcRect/>
          <a:stretch/>
        </p:blipFill>
        <p:spPr>
          <a:xfrm>
            <a:off x="6040147" y="1580073"/>
            <a:ext cx="1983353" cy="198335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6"/>
          <p:cNvSpPr txBox="1">
            <a:spLocks noGrp="1"/>
          </p:cNvSpPr>
          <p:nvPr>
            <p:ph type="title" idx="6"/>
          </p:nvPr>
        </p:nvSpPr>
        <p:spPr>
          <a:xfrm>
            <a:off x="1785112" y="1431601"/>
            <a:ext cx="194405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5x</a:t>
            </a:r>
            <a:endParaRPr b="1">
              <a:latin typeface="Arial"/>
              <a:ea typeface="Arial"/>
              <a:cs typeface="Arial"/>
              <a:sym typeface="Arial"/>
            </a:endParaRPr>
          </a:p>
        </p:txBody>
      </p:sp>
      <p:sp>
        <p:nvSpPr>
          <p:cNvPr id="101" name="Google Shape;101;p6"/>
          <p:cNvSpPr txBox="1">
            <a:spLocks noGrp="1"/>
          </p:cNvSpPr>
          <p:nvPr>
            <p:ph type="subTitle" idx="1"/>
          </p:nvPr>
        </p:nvSpPr>
        <p:spPr>
          <a:xfrm>
            <a:off x="4857335" y="2356915"/>
            <a:ext cx="2640162"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According to the same institution, customers tell twice as many people about a bad experience over a good one</a:t>
            </a:r>
            <a:endParaRPr/>
          </a:p>
        </p:txBody>
      </p:sp>
      <p:sp>
        <p:nvSpPr>
          <p:cNvPr id="102" name="Google Shape;102;p6"/>
          <p:cNvSpPr txBox="1">
            <a:spLocks noGrp="1"/>
          </p:cNvSpPr>
          <p:nvPr>
            <p:ph type="subTitle" idx="5"/>
          </p:nvPr>
        </p:nvSpPr>
        <p:spPr>
          <a:xfrm>
            <a:off x="1647213" y="2339682"/>
            <a:ext cx="2279498"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solidFill>
                  <a:schemeClr val="lt1"/>
                </a:solidFill>
              </a:rPr>
              <a:t>It can cost up to five times as much to acquire a new customer than it does to service an existing one</a:t>
            </a:r>
            <a:endParaRPr>
              <a:latin typeface="Arial"/>
              <a:ea typeface="Arial"/>
              <a:cs typeface="Arial"/>
              <a:sym typeface="Arial"/>
            </a:endParaRPr>
          </a:p>
        </p:txBody>
      </p:sp>
      <p:sp>
        <p:nvSpPr>
          <p:cNvPr id="103" name="Google Shape;103;p6"/>
          <p:cNvSpPr txBox="1">
            <a:spLocks noGrp="1"/>
          </p:cNvSpPr>
          <p:nvPr>
            <p:ph type="title" idx="7"/>
          </p:nvPr>
        </p:nvSpPr>
        <p:spPr>
          <a:xfrm>
            <a:off x="5205391" y="1443509"/>
            <a:ext cx="194405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2x</a:t>
            </a:r>
            <a:endParaRPr b="1">
              <a:latin typeface="Arial"/>
              <a:ea typeface="Arial"/>
              <a:cs typeface="Arial"/>
              <a:sym typeface="Arial"/>
            </a:endParaRPr>
          </a:p>
        </p:txBody>
      </p:sp>
      <p:cxnSp>
        <p:nvCxnSpPr>
          <p:cNvPr id="104" name="Google Shape;104;p6"/>
          <p:cNvCxnSpPr/>
          <p:nvPr/>
        </p:nvCxnSpPr>
        <p:spPr>
          <a:xfrm>
            <a:off x="2567134" y="2207061"/>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105" name="Google Shape;105;p6"/>
          <p:cNvCxnSpPr/>
          <p:nvPr/>
        </p:nvCxnSpPr>
        <p:spPr>
          <a:xfrm>
            <a:off x="5971114" y="2207061"/>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6" name="Google Shape;106;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7" name="Google Shape;107;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108" name="Google Shape;108;p6"/>
          <p:cNvSpPr txBox="1">
            <a:spLocks noGrp="1"/>
          </p:cNvSpPr>
          <p:nvPr>
            <p:ph type="title" idx="6"/>
          </p:nvPr>
        </p:nvSpPr>
        <p:spPr>
          <a:xfrm>
            <a:off x="605075" y="369988"/>
            <a:ext cx="5486400" cy="548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sz="2800" b="1">
                <a:latin typeface="Arial"/>
                <a:ea typeface="Arial"/>
                <a:cs typeface="Arial"/>
                <a:sym typeface="Arial"/>
              </a:rPr>
              <a:t>CUSTOMER SERVICE</a:t>
            </a:r>
            <a:endParaRPr sz="2800" b="1">
              <a:latin typeface="Arial"/>
              <a:ea typeface="Arial"/>
              <a:cs typeface="Arial"/>
              <a:sym typeface="Arial"/>
            </a:endParaRPr>
          </a:p>
        </p:txBody>
      </p:sp>
      <p:cxnSp>
        <p:nvCxnSpPr>
          <p:cNvPr id="109" name="Google Shape;109;p6"/>
          <p:cNvCxnSpPr/>
          <p:nvPr/>
        </p:nvCxnSpPr>
        <p:spPr>
          <a:xfrm>
            <a:off x="681275" y="3097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110" name="Google Shape;110;p6"/>
          <p:cNvSpPr txBox="1"/>
          <p:nvPr/>
        </p:nvSpPr>
        <p:spPr>
          <a:xfrm>
            <a:off x="605075" y="832302"/>
            <a:ext cx="6258375" cy="430857"/>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US" sz="1600" b="0" i="0" u="none" strike="noStrike" cap="none">
                <a:solidFill>
                  <a:srgbClr val="FFFFFF"/>
                </a:solidFill>
                <a:latin typeface="Arial"/>
                <a:ea typeface="Arial"/>
                <a:cs typeface="Arial"/>
                <a:sym typeface="Arial"/>
              </a:rPr>
              <a:t>Some interesting statistics to consider:</a:t>
            </a:r>
            <a:endParaRPr sz="1600" b="0" i="0" u="none" strike="noStrike" cap="none">
              <a:solidFill>
                <a:srgbClr val="FFFFFF"/>
              </a:solidFill>
              <a:latin typeface="Arial"/>
              <a:ea typeface="Arial"/>
              <a:cs typeface="Arial"/>
              <a:sym typeface="Arial"/>
            </a:endParaRPr>
          </a:p>
        </p:txBody>
      </p:sp>
      <p:pic>
        <p:nvPicPr>
          <p:cNvPr id="111" name="Google Shape;111;p6"/>
          <p:cNvPicPr preferRelativeResize="0"/>
          <p:nvPr/>
        </p:nvPicPr>
        <p:blipFill rotWithShape="1">
          <a:blip r:embed="rId4">
            <a:alphaModFix/>
          </a:blip>
          <a:srcRect/>
          <a:stretch/>
        </p:blipFill>
        <p:spPr>
          <a:xfrm>
            <a:off x="2253106" y="3475777"/>
            <a:ext cx="1067711" cy="1109310"/>
          </a:xfrm>
          <a:prstGeom prst="rect">
            <a:avLst/>
          </a:prstGeom>
          <a:noFill/>
          <a:ln>
            <a:noFill/>
          </a:ln>
        </p:spPr>
      </p:pic>
      <p:pic>
        <p:nvPicPr>
          <p:cNvPr id="112" name="Google Shape;112;p6"/>
          <p:cNvPicPr preferRelativeResize="0"/>
          <p:nvPr/>
        </p:nvPicPr>
        <p:blipFill rotWithShape="1">
          <a:blip r:embed="rId5">
            <a:alphaModFix/>
          </a:blip>
          <a:srcRect/>
          <a:stretch/>
        </p:blipFill>
        <p:spPr>
          <a:xfrm>
            <a:off x="5646735" y="3517376"/>
            <a:ext cx="1067711" cy="106771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7"/>
          <p:cNvSpPr txBox="1">
            <a:spLocks noGrp="1"/>
          </p:cNvSpPr>
          <p:nvPr>
            <p:ph type="title" idx="6"/>
          </p:nvPr>
        </p:nvSpPr>
        <p:spPr>
          <a:xfrm>
            <a:off x="1785112" y="1431601"/>
            <a:ext cx="200766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68%</a:t>
            </a:r>
            <a:endParaRPr b="1">
              <a:latin typeface="Arial"/>
              <a:ea typeface="Arial"/>
              <a:cs typeface="Arial"/>
              <a:sym typeface="Arial"/>
            </a:endParaRPr>
          </a:p>
        </p:txBody>
      </p:sp>
      <p:sp>
        <p:nvSpPr>
          <p:cNvPr id="118" name="Google Shape;118;p7"/>
          <p:cNvSpPr txBox="1">
            <a:spLocks noGrp="1"/>
          </p:cNvSpPr>
          <p:nvPr>
            <p:ph type="subTitle" idx="1"/>
          </p:nvPr>
        </p:nvSpPr>
        <p:spPr>
          <a:xfrm>
            <a:off x="4956976" y="2372943"/>
            <a:ext cx="2425476"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It takes twelve positive service incidents to make up for one negative incident</a:t>
            </a:r>
            <a:endParaRPr/>
          </a:p>
        </p:txBody>
      </p:sp>
      <p:sp>
        <p:nvSpPr>
          <p:cNvPr id="119" name="Google Shape;119;p7"/>
          <p:cNvSpPr txBox="1">
            <a:spLocks noGrp="1"/>
          </p:cNvSpPr>
          <p:nvPr>
            <p:ph type="subTitle" idx="5"/>
          </p:nvPr>
        </p:nvSpPr>
        <p:spPr>
          <a:xfrm>
            <a:off x="1454389" y="2295073"/>
            <a:ext cx="271649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68% of all customers will eventually switch service providers (entertainment options, advertising outlets etc.)</a:t>
            </a:r>
            <a:endParaRPr/>
          </a:p>
        </p:txBody>
      </p:sp>
      <p:sp>
        <p:nvSpPr>
          <p:cNvPr id="120" name="Google Shape;120;p7"/>
          <p:cNvSpPr txBox="1">
            <a:spLocks noGrp="1"/>
          </p:cNvSpPr>
          <p:nvPr>
            <p:ph type="title" idx="7"/>
          </p:nvPr>
        </p:nvSpPr>
        <p:spPr>
          <a:xfrm>
            <a:off x="5205391" y="1443509"/>
            <a:ext cx="1879221"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12</a:t>
            </a:r>
            <a:endParaRPr b="1">
              <a:latin typeface="Arial"/>
              <a:ea typeface="Arial"/>
              <a:cs typeface="Arial"/>
              <a:sym typeface="Arial"/>
            </a:endParaRPr>
          </a:p>
        </p:txBody>
      </p:sp>
      <p:cxnSp>
        <p:nvCxnSpPr>
          <p:cNvPr id="121" name="Google Shape;121;p7"/>
          <p:cNvCxnSpPr/>
          <p:nvPr/>
        </p:nvCxnSpPr>
        <p:spPr>
          <a:xfrm>
            <a:off x="2567134" y="2207061"/>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122" name="Google Shape;122;p7"/>
          <p:cNvCxnSpPr/>
          <p:nvPr/>
        </p:nvCxnSpPr>
        <p:spPr>
          <a:xfrm>
            <a:off x="5971114" y="2207061"/>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23" name="Google Shape;123;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4" name="Google Shape;124;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b="0" i="0" u="none" strike="noStrike" cap="none">
                <a:solidFill>
                  <a:srgbClr val="3D85C6"/>
                </a:solidFill>
                <a:latin typeface="Oswald"/>
                <a:ea typeface="Oswald"/>
                <a:cs typeface="Oswald"/>
                <a:sym typeface="Oswald"/>
              </a:rPr>
              <a:t>Copyright 2022. Sports Career Consulting, LLC.</a:t>
            </a:r>
            <a:endParaRPr sz="800" b="0" i="0" u="none" strike="noStrike" cap="none">
              <a:solidFill>
                <a:srgbClr val="3D85C6"/>
              </a:solidFill>
              <a:latin typeface="Oswald"/>
              <a:ea typeface="Oswald"/>
              <a:cs typeface="Oswald"/>
              <a:sym typeface="Oswald"/>
            </a:endParaRPr>
          </a:p>
        </p:txBody>
      </p:sp>
      <p:sp>
        <p:nvSpPr>
          <p:cNvPr id="125" name="Google Shape;125;p7"/>
          <p:cNvSpPr txBox="1">
            <a:spLocks noGrp="1"/>
          </p:cNvSpPr>
          <p:nvPr>
            <p:ph type="title" idx="6"/>
          </p:nvPr>
        </p:nvSpPr>
        <p:spPr>
          <a:xfrm>
            <a:off x="605075" y="369988"/>
            <a:ext cx="5486400" cy="548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sz="2800" b="1">
                <a:latin typeface="Arial"/>
                <a:ea typeface="Arial"/>
                <a:cs typeface="Arial"/>
                <a:sym typeface="Arial"/>
              </a:rPr>
              <a:t>CUSTOMER SERVICE</a:t>
            </a:r>
            <a:endParaRPr sz="2800" b="1">
              <a:latin typeface="Arial"/>
              <a:ea typeface="Arial"/>
              <a:cs typeface="Arial"/>
              <a:sym typeface="Arial"/>
            </a:endParaRPr>
          </a:p>
        </p:txBody>
      </p:sp>
      <p:cxnSp>
        <p:nvCxnSpPr>
          <p:cNvPr id="126" name="Google Shape;126;p7"/>
          <p:cNvCxnSpPr/>
          <p:nvPr/>
        </p:nvCxnSpPr>
        <p:spPr>
          <a:xfrm>
            <a:off x="681275" y="3097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127" name="Google Shape;127;p7"/>
          <p:cNvSpPr txBox="1"/>
          <p:nvPr/>
        </p:nvSpPr>
        <p:spPr>
          <a:xfrm>
            <a:off x="605075" y="832302"/>
            <a:ext cx="6258375" cy="430857"/>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US" sz="1600" b="0" i="0" u="none" strike="noStrike" cap="none">
                <a:solidFill>
                  <a:srgbClr val="FFFFFF"/>
                </a:solidFill>
                <a:latin typeface="Arial"/>
                <a:ea typeface="Arial"/>
                <a:cs typeface="Arial"/>
                <a:sym typeface="Arial"/>
              </a:rPr>
              <a:t>Some interesting statistics to consider:</a:t>
            </a:r>
            <a:endParaRPr sz="1600" b="0" i="0" u="none" strike="noStrike" cap="none">
              <a:solidFill>
                <a:srgbClr val="FFFFFF"/>
              </a:solidFill>
              <a:latin typeface="Arial"/>
              <a:ea typeface="Arial"/>
              <a:cs typeface="Arial"/>
              <a:sym typeface="Arial"/>
            </a:endParaRPr>
          </a:p>
        </p:txBody>
      </p:sp>
      <p:pic>
        <p:nvPicPr>
          <p:cNvPr id="128" name="Google Shape;128;p7"/>
          <p:cNvPicPr preferRelativeResize="0"/>
          <p:nvPr/>
        </p:nvPicPr>
        <p:blipFill rotWithShape="1">
          <a:blip r:embed="rId4">
            <a:alphaModFix/>
          </a:blip>
          <a:srcRect/>
          <a:stretch/>
        </p:blipFill>
        <p:spPr>
          <a:xfrm>
            <a:off x="2326983" y="3530173"/>
            <a:ext cx="971301" cy="978641"/>
          </a:xfrm>
          <a:prstGeom prst="rect">
            <a:avLst/>
          </a:prstGeom>
          <a:noFill/>
          <a:ln>
            <a:noFill/>
          </a:ln>
        </p:spPr>
      </p:pic>
      <p:pic>
        <p:nvPicPr>
          <p:cNvPr id="129" name="Google Shape;129;p7"/>
          <p:cNvPicPr preferRelativeResize="0"/>
          <p:nvPr/>
        </p:nvPicPr>
        <p:blipFill rotWithShape="1">
          <a:blip r:embed="rId5">
            <a:alphaModFix/>
          </a:blip>
          <a:srcRect/>
          <a:stretch/>
        </p:blipFill>
        <p:spPr>
          <a:xfrm>
            <a:off x="5435972" y="3457771"/>
            <a:ext cx="1467483" cy="11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8"/>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TURNING SERVICE INTO SALES</a:t>
            </a:r>
            <a:endParaRPr/>
          </a:p>
        </p:txBody>
      </p:sp>
      <p:sp>
        <p:nvSpPr>
          <p:cNvPr id="135" name="Google Shape;135;p8"/>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395288" lvl="0" indent="-395288" algn="l" rtl="0">
              <a:lnSpc>
                <a:spcPct val="100000"/>
              </a:lnSpc>
              <a:spcBef>
                <a:spcPts val="0"/>
              </a:spcBef>
              <a:spcAft>
                <a:spcPts val="0"/>
              </a:spcAft>
              <a:buSzPts val="1150"/>
              <a:buChar char="●"/>
            </a:pPr>
            <a:r>
              <a:rPr lang="en-US" sz="1600">
                <a:solidFill>
                  <a:schemeClr val="lt1"/>
                </a:solidFill>
                <a:latin typeface="Arial"/>
                <a:ea typeface="Arial"/>
                <a:cs typeface="Arial"/>
                <a:sym typeface="Arial"/>
              </a:rPr>
              <a:t>For most segments of the sports industry, 70% of consumers are referred by word of mouth from existing customers. </a:t>
            </a:r>
            <a:endParaRPr/>
          </a:p>
          <a:p>
            <a:pPr marL="395288" lvl="0" indent="-395288"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Sports and entertainment marketing professionals have a responsibility to retain those customers to grow the fan base </a:t>
            </a:r>
            <a:endParaRPr/>
          </a:p>
          <a:p>
            <a:pPr marL="395288" lvl="0" indent="-395288"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Many organizations create marketing strategies that cater to both existing and new customers with an emphasis shifting toward existing customers</a:t>
            </a:r>
            <a:endParaRPr/>
          </a:p>
          <a:p>
            <a:pPr marL="395288" lvl="0" indent="-395288"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Positive relationships with an organization’s customer base enable them to effectively implement and utilize referral programs</a:t>
            </a:r>
            <a:endParaRPr/>
          </a:p>
          <a:p>
            <a:pPr marL="0" lvl="0" indent="0" algn="l" rtl="0">
              <a:lnSpc>
                <a:spcPct val="100000"/>
              </a:lnSpc>
              <a:spcBef>
                <a:spcPts val="600"/>
              </a:spcBef>
              <a:spcAft>
                <a:spcPts val="0"/>
              </a:spcAft>
              <a:buSzPts val="1150"/>
              <a:buNone/>
            </a:pPr>
            <a:endParaRPr sz="1600">
              <a:solidFill>
                <a:schemeClr val="lt1"/>
              </a:solidFill>
              <a:latin typeface="Arial"/>
              <a:ea typeface="Arial"/>
              <a:cs typeface="Arial"/>
              <a:sym typeface="Arial"/>
            </a:endParaRPr>
          </a:p>
        </p:txBody>
      </p:sp>
      <p:cxnSp>
        <p:nvCxnSpPr>
          <p:cNvPr id="136" name="Google Shape;136;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37" name="Google Shape;137;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8" name="Google Shape;138;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9"/>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UP-SELLING</a:t>
            </a:r>
            <a:endParaRPr/>
          </a:p>
        </p:txBody>
      </p:sp>
      <p:sp>
        <p:nvSpPr>
          <p:cNvPr id="144" name="Google Shape;144;p9"/>
          <p:cNvSpPr txBox="1">
            <a:spLocks noGrp="1"/>
          </p:cNvSpPr>
          <p:nvPr>
            <p:ph type="body" idx="1"/>
          </p:nvPr>
        </p:nvSpPr>
        <p:spPr>
          <a:xfrm>
            <a:off x="910950" y="1124032"/>
            <a:ext cx="4249447" cy="30399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150"/>
              <a:buChar char="●"/>
            </a:pPr>
            <a:r>
              <a:rPr lang="en-US" sz="1600" b="1">
                <a:solidFill>
                  <a:schemeClr val="lt1"/>
                </a:solidFill>
                <a:latin typeface="Arial"/>
                <a:ea typeface="Arial"/>
                <a:cs typeface="Arial"/>
                <a:sym typeface="Arial"/>
              </a:rPr>
              <a:t>Up-selling</a:t>
            </a:r>
            <a:r>
              <a:rPr lang="en-US" sz="1600">
                <a:solidFill>
                  <a:schemeClr val="lt1"/>
                </a:solidFill>
                <a:latin typeface="Arial"/>
                <a:ea typeface="Arial"/>
                <a:cs typeface="Arial"/>
                <a:sym typeface="Arial"/>
              </a:rPr>
              <a:t> is the process of selling additional products to a customer at the time of the order</a:t>
            </a:r>
            <a:endParaRPr/>
          </a:p>
          <a:p>
            <a:pPr marL="285750" lvl="0" indent="-285750"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These opportunities become more frequent with happy customers</a:t>
            </a:r>
            <a:endParaRPr/>
          </a:p>
          <a:p>
            <a:pPr marL="795338" lvl="1" indent="-338138" algn="l" rtl="0">
              <a:lnSpc>
                <a:spcPct val="100000"/>
              </a:lnSpc>
              <a:spcBef>
                <a:spcPts val="2200"/>
              </a:spcBef>
              <a:spcAft>
                <a:spcPts val="0"/>
              </a:spcAft>
              <a:buSzPts val="1150"/>
              <a:buChar char="○"/>
            </a:pPr>
            <a:r>
              <a:rPr lang="en-US" sz="1600">
                <a:solidFill>
                  <a:schemeClr val="lt1"/>
                </a:solidFill>
                <a:latin typeface="Arial"/>
                <a:ea typeface="Arial"/>
                <a:cs typeface="Arial"/>
                <a:sym typeface="Arial"/>
              </a:rPr>
              <a:t>For example, a thea</a:t>
            </a:r>
            <a:r>
              <a:rPr lang="en-US" sz="1600">
                <a:latin typeface="Arial"/>
                <a:ea typeface="Arial"/>
                <a:cs typeface="Arial"/>
                <a:sym typeface="Arial"/>
              </a:rPr>
              <a:t>ter</a:t>
            </a:r>
            <a:r>
              <a:rPr lang="en-US" sz="1600">
                <a:solidFill>
                  <a:schemeClr val="lt1"/>
                </a:solidFill>
                <a:latin typeface="Arial"/>
                <a:ea typeface="Arial"/>
                <a:cs typeface="Arial"/>
                <a:sym typeface="Arial"/>
              </a:rPr>
              <a:t>e fan might call to purchase tickets to an upcoming performance.  During the conversation, the sales representative may suggest group tickets to that event or additional tickets to another upcoming play.</a:t>
            </a:r>
            <a:endParaRPr/>
          </a:p>
        </p:txBody>
      </p:sp>
      <p:cxnSp>
        <p:nvCxnSpPr>
          <p:cNvPr id="145" name="Google Shape;145;p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46" name="Google Shape;146;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7" name="Google Shape;147;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48" name="Google Shape;148;p9" descr="Logo&#10;&#10;Description automatically generated"/>
          <p:cNvPicPr preferRelativeResize="0"/>
          <p:nvPr/>
        </p:nvPicPr>
        <p:blipFill rotWithShape="1">
          <a:blip r:embed="rId4">
            <a:alphaModFix/>
          </a:blip>
          <a:srcRect/>
          <a:stretch/>
        </p:blipFill>
        <p:spPr>
          <a:xfrm>
            <a:off x="5933547" y="1671645"/>
            <a:ext cx="2149503" cy="1800209"/>
          </a:xfrm>
          <a:prstGeom prst="rect">
            <a:avLst/>
          </a:prstGeom>
          <a:noFill/>
          <a:ln>
            <a:noFill/>
          </a:ln>
        </p:spPr>
      </p:pic>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1217</Words>
  <Application>Microsoft Macintosh PowerPoint</Application>
  <PresentationFormat>On-screen Show (16:9)</PresentationFormat>
  <Paragraphs>117</Paragraphs>
  <Slides>17</Slides>
  <Notes>17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Arial</vt:lpstr>
      <vt:lpstr>Montserrat</vt:lpstr>
      <vt:lpstr>Oswald</vt:lpstr>
      <vt:lpstr>Futuristic Background by Slidesgo</vt:lpstr>
      <vt:lpstr>1_Futuristic Background by Slidesgo</vt:lpstr>
      <vt:lpstr>CUSTOMER SERVICE</vt:lpstr>
      <vt:lpstr>WHY IS CUSTOMER SERVICE IMPORTANT?</vt:lpstr>
      <vt:lpstr>WHO ARE THE CUSTOMERS?</vt:lpstr>
      <vt:lpstr>CUSTOMER SERVICE BENEFITS</vt:lpstr>
      <vt:lpstr>WHY IS CUSTOMER SERVICE IMPORTANT? </vt:lpstr>
      <vt:lpstr>5x</vt:lpstr>
      <vt:lpstr>68%</vt:lpstr>
      <vt:lpstr>TURNING SERVICE INTO SALES</vt:lpstr>
      <vt:lpstr>UP-SELLING</vt:lpstr>
      <vt:lpstr>HOW CAN CUSTOMER SERVICE IMPROVE?</vt:lpstr>
      <vt:lpstr>HOW CAN CUSTOMER  SERVICE IMPROVE?</vt:lpstr>
      <vt:lpstr>HOW CAN CUSTOMER SERVICE IMPROVE?</vt:lpstr>
      <vt:lpstr>HOW CAN CUSTOMER SERVICE IMPROVE?</vt:lpstr>
      <vt:lpstr>HOW CAN CUSTOMER SERVICE IMPROVE?</vt:lpstr>
      <vt:lpstr>HOW CAN CUSTOMER SERVICE IMPROVE?</vt:lpstr>
      <vt:lpstr>HOW CAN CUSTOMER SERVICE IMPROVE?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SERVICE</dc:title>
  <dc:creator>Kelly, Bob</dc:creator>
  <cp:lastModifiedBy>Chris Lindauer</cp:lastModifiedBy>
  <cp:revision>1</cp:revision>
  <dcterms:modified xsi:type="dcterms:W3CDTF">2022-08-16T02:55:46Z</dcterms:modified>
</cp:coreProperties>
</file>