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21"/>
  </p:notesMasterIdLst>
  <p:sldIdLst>
    <p:sldId id="256" r:id="rId2"/>
    <p:sldId id="311" r:id="rId3"/>
    <p:sldId id="257" r:id="rId4"/>
    <p:sldId id="312" r:id="rId5"/>
    <p:sldId id="346" r:id="rId6"/>
    <p:sldId id="314" r:id="rId7"/>
    <p:sldId id="315" r:id="rId8"/>
    <p:sldId id="347" r:id="rId9"/>
    <p:sldId id="317" r:id="rId10"/>
    <p:sldId id="356" r:id="rId11"/>
    <p:sldId id="357" r:id="rId12"/>
    <p:sldId id="319" r:id="rId13"/>
    <p:sldId id="320" r:id="rId14"/>
    <p:sldId id="321" r:id="rId15"/>
    <p:sldId id="322" r:id="rId16"/>
    <p:sldId id="324" r:id="rId17"/>
    <p:sldId id="325" r:id="rId18"/>
    <p:sldId id="326" r:id="rId19"/>
    <p:sldId id="344"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19"/>
    <p:restoredTop sz="94694"/>
  </p:normalViewPr>
  <p:slideViewPr>
    <p:cSldViewPr snapToGrid="0">
      <p:cViewPr varScale="1">
        <p:scale>
          <a:sx n="124" d="100"/>
          <a:sy n="124" d="100"/>
        </p:scale>
        <p:origin x="192" y="7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7f9262ee2f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7f9262ee2f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89140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85815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068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53152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38489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14312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74798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42057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59465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2590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75562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57763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95946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extLst>
      <p:ext uri="{BB962C8B-B14F-4D97-AF65-F5344CB8AC3E}">
        <p14:creationId xmlns:p14="http://schemas.microsoft.com/office/powerpoint/2010/main" val="71124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1027740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8">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8" r:id="rId3"/>
    <p:sldLayoutId id="2147483659" r:id="rId4"/>
    <p:sldLayoutId id="2147483684" r:id="rId5"/>
    <p:sldLayoutId id="2147483685"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2175900" y="1687261"/>
            <a:ext cx="47922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US" dirty="0">
                <a:latin typeface="Arial"/>
                <a:ea typeface="Arial"/>
                <a:cs typeface="Arial"/>
                <a:sym typeface="Arial"/>
              </a:rPr>
              <a:t>Role of Ticket Sales</a:t>
            </a:r>
            <a:endParaRPr dirty="0">
              <a:latin typeface="Arial"/>
              <a:ea typeface="Arial"/>
              <a:cs typeface="Arial"/>
              <a:sym typeface="Arial"/>
            </a:endParaRPr>
          </a:p>
        </p:txBody>
      </p:sp>
      <p:sp>
        <p:nvSpPr>
          <p:cNvPr id="163" name="Google Shape;163;p38"/>
          <p:cNvSpPr txBox="1">
            <a:spLocks noGrp="1"/>
          </p:cNvSpPr>
          <p:nvPr>
            <p:ph type="ctrTitle"/>
          </p:nvPr>
        </p:nvSpPr>
        <p:spPr>
          <a:xfrm>
            <a:off x="2941650" y="2571750"/>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9.1</a:t>
            </a:r>
            <a:endParaRPr sz="2200" b="0" dirty="0">
              <a:latin typeface="Arial"/>
              <a:ea typeface="Arial"/>
              <a:cs typeface="Arial"/>
              <a:sym typeface="Arial"/>
            </a:endParaRPr>
          </a:p>
        </p:txBody>
      </p:sp>
      <p:cxnSp>
        <p:nvCxnSpPr>
          <p:cNvPr id="164" name="Google Shape;164;p38"/>
          <p:cNvCxnSpPr/>
          <p:nvPr/>
        </p:nvCxnSpPr>
        <p:spPr>
          <a:xfrm>
            <a:off x="3077612" y="248996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dirty="0">
                <a:solidFill>
                  <a:schemeClr val="accent5"/>
                </a:solidFill>
              </a:rPr>
              <a:t>©</a:t>
            </a:r>
            <a:r>
              <a:rPr lang="en" sz="1300" dirty="0">
                <a:solidFill>
                  <a:schemeClr val="accent5"/>
                </a:solidFill>
              </a:rPr>
              <a:t> </a:t>
            </a:r>
            <a:r>
              <a:rPr lang="en" sz="700" dirty="0">
                <a:solidFill>
                  <a:schemeClr val="accent5"/>
                </a:solidFill>
              </a:rPr>
              <a:t>Copyright 2022. Sports Career Consulting, LLC.</a:t>
            </a:r>
            <a:endParaRPr sz="700" dirty="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7"/>
          <p:cNvSpPr txBox="1">
            <a:spLocks noGrp="1"/>
          </p:cNvSpPr>
          <p:nvPr>
            <p:ph type="title" idx="4"/>
          </p:nvPr>
        </p:nvSpPr>
        <p:spPr>
          <a:xfrm>
            <a:off x="938500" y="297503"/>
            <a:ext cx="6385844"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FACTORS INFLUENCING TICKET SALES</a:t>
            </a:r>
            <a:endParaRPr b="1" dirty="0">
              <a:latin typeface="Arial"/>
              <a:ea typeface="Arial"/>
              <a:cs typeface="Arial"/>
              <a:sym typeface="Arial"/>
            </a:endParaRPr>
          </a:p>
        </p:txBody>
      </p:sp>
      <p:cxnSp>
        <p:nvCxnSpPr>
          <p:cNvPr id="259" name="Google Shape;259;p47"/>
          <p:cNvCxnSpPr/>
          <p:nvPr/>
        </p:nvCxnSpPr>
        <p:spPr>
          <a:xfrm>
            <a:off x="1026200" y="275798"/>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60" name="Google Shape;260;p47"/>
          <p:cNvSpPr txBox="1">
            <a:spLocks noGrp="1"/>
          </p:cNvSpPr>
          <p:nvPr>
            <p:ph type="title"/>
          </p:nvPr>
        </p:nvSpPr>
        <p:spPr>
          <a:xfrm>
            <a:off x="3981603" y="1793817"/>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800" b="1" dirty="0">
                <a:solidFill>
                  <a:schemeClr val="tx2"/>
                </a:solidFill>
                <a:latin typeface="Arial"/>
                <a:ea typeface="Arial"/>
                <a:cs typeface="Arial"/>
                <a:sym typeface="Arial"/>
              </a:rPr>
              <a:t>$100,000</a:t>
            </a:r>
            <a:endParaRPr sz="2800" b="1" dirty="0">
              <a:solidFill>
                <a:schemeClr val="tx2"/>
              </a:solidFill>
              <a:latin typeface="Arial"/>
              <a:ea typeface="Arial"/>
              <a:cs typeface="Arial"/>
              <a:sym typeface="Arial"/>
            </a:endParaRPr>
          </a:p>
        </p:txBody>
      </p:sp>
      <p:sp>
        <p:nvSpPr>
          <p:cNvPr id="261" name="Google Shape;261;p47"/>
          <p:cNvSpPr txBox="1">
            <a:spLocks noGrp="1"/>
          </p:cNvSpPr>
          <p:nvPr>
            <p:ph type="subTitle" idx="1"/>
          </p:nvPr>
        </p:nvSpPr>
        <p:spPr>
          <a:xfrm>
            <a:off x="4180582" y="2350611"/>
            <a:ext cx="1770707" cy="1235100"/>
          </a:xfrm>
          <a:prstGeom prst="rect">
            <a:avLst/>
          </a:prstGeom>
        </p:spPr>
        <p:txBody>
          <a:bodyPr spcFirstLastPara="1" wrap="square" lIns="91425" tIns="91425" rIns="91425" bIns="91425" anchor="t" anchorCtr="0">
            <a:noAutofit/>
          </a:bodyPr>
          <a:lstStyle/>
          <a:p>
            <a:pPr marL="0" lvl="0" indent="0"/>
            <a:r>
              <a:rPr lang="en-US" sz="1200" dirty="0">
                <a:latin typeface="Arial"/>
                <a:ea typeface="Arial"/>
                <a:cs typeface="Arial"/>
                <a:sym typeface="Arial"/>
              </a:rPr>
              <a:t>When it was announced that LeBron James would be joining the Los Angeles Lakers, the highest price of a Lakers season ticket reached nearly $100,000</a:t>
            </a:r>
          </a:p>
        </p:txBody>
      </p:sp>
      <p:sp>
        <p:nvSpPr>
          <p:cNvPr id="262" name="Google Shape;262;p47"/>
          <p:cNvSpPr txBox="1">
            <a:spLocks noGrp="1"/>
          </p:cNvSpPr>
          <p:nvPr>
            <p:ph type="title" idx="2"/>
          </p:nvPr>
        </p:nvSpPr>
        <p:spPr>
          <a:xfrm>
            <a:off x="7268240" y="1804465"/>
            <a:ext cx="151052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400" b="1" dirty="0">
                <a:solidFill>
                  <a:schemeClr val="tx2"/>
                </a:solidFill>
                <a:latin typeface="Arial"/>
                <a:ea typeface="Arial"/>
                <a:cs typeface="Arial"/>
                <a:sym typeface="Arial"/>
              </a:rPr>
              <a:t>135%</a:t>
            </a:r>
            <a:endParaRPr sz="2400" b="1" dirty="0">
              <a:solidFill>
                <a:schemeClr val="tx2"/>
              </a:solidFill>
              <a:latin typeface="Arial"/>
              <a:ea typeface="Arial"/>
              <a:cs typeface="Arial"/>
              <a:sym typeface="Arial"/>
            </a:endParaRPr>
          </a:p>
        </p:txBody>
      </p:sp>
      <p:sp>
        <p:nvSpPr>
          <p:cNvPr id="263" name="Google Shape;263;p47"/>
          <p:cNvSpPr txBox="1">
            <a:spLocks noGrp="1"/>
          </p:cNvSpPr>
          <p:nvPr>
            <p:ph type="subTitle" idx="3"/>
          </p:nvPr>
        </p:nvSpPr>
        <p:spPr>
          <a:xfrm>
            <a:off x="7124379" y="2350611"/>
            <a:ext cx="1842156" cy="1235100"/>
          </a:xfrm>
          <a:prstGeom prst="rect">
            <a:avLst/>
          </a:prstGeom>
        </p:spPr>
        <p:txBody>
          <a:bodyPr spcFirstLastPara="1" wrap="square" lIns="91425" tIns="91425" rIns="91425" bIns="91425" anchor="t" anchorCtr="0">
            <a:noAutofit/>
          </a:bodyPr>
          <a:lstStyle/>
          <a:p>
            <a:pPr marL="0" lvl="0" indent="0"/>
            <a:r>
              <a:rPr lang="en-US" sz="1200" dirty="0">
                <a:latin typeface="Arial"/>
                <a:ea typeface="Arial"/>
                <a:cs typeface="Arial"/>
                <a:sym typeface="Arial"/>
              </a:rPr>
              <a:t>When Tom Brady left New England to sign with Tampa Bay, Buccaneers’ ticket prices skyrocketed, increasing by 135% while Patriots ticket prices dropped by 39%</a:t>
            </a:r>
            <a:endParaRPr sz="1200" dirty="0">
              <a:latin typeface="Arial"/>
              <a:ea typeface="Arial"/>
              <a:cs typeface="Arial"/>
              <a:sym typeface="Arial"/>
            </a:endParaRPr>
          </a:p>
        </p:txBody>
      </p:sp>
      <p:sp>
        <p:nvSpPr>
          <p:cNvPr id="264" name="Google Shape;264;p47"/>
          <p:cNvSpPr txBox="1">
            <a:spLocks noGrp="1"/>
          </p:cNvSpPr>
          <p:nvPr>
            <p:ph type="title" idx="5"/>
          </p:nvPr>
        </p:nvSpPr>
        <p:spPr>
          <a:xfrm>
            <a:off x="1051252" y="1830970"/>
            <a:ext cx="2193889" cy="548400"/>
          </a:xfrm>
          <a:prstGeom prst="rect">
            <a:avLst/>
          </a:prstGeom>
        </p:spPr>
        <p:txBody>
          <a:bodyPr spcFirstLastPara="1" wrap="square" lIns="91425" tIns="91425" rIns="91425" bIns="91425" anchor="b" anchorCtr="0">
            <a:noAutofit/>
          </a:bodyPr>
          <a:lstStyle/>
          <a:p>
            <a:r>
              <a:rPr lang="en" sz="2800" b="1" dirty="0">
                <a:solidFill>
                  <a:schemeClr val="tx2"/>
                </a:solidFill>
                <a:latin typeface="Arial"/>
                <a:ea typeface="Arial"/>
                <a:cs typeface="Arial"/>
                <a:sym typeface="Arial"/>
              </a:rPr>
              <a:t>10,000</a:t>
            </a:r>
            <a:endParaRPr sz="2800" b="1" dirty="0">
              <a:solidFill>
                <a:schemeClr val="tx2"/>
              </a:solidFill>
              <a:latin typeface="Arial"/>
              <a:ea typeface="Arial"/>
              <a:cs typeface="Arial"/>
              <a:sym typeface="Arial"/>
            </a:endParaRPr>
          </a:p>
        </p:txBody>
      </p:sp>
      <p:sp>
        <p:nvSpPr>
          <p:cNvPr id="265" name="Google Shape;265;p47"/>
          <p:cNvSpPr txBox="1">
            <a:spLocks noGrp="1"/>
          </p:cNvSpPr>
          <p:nvPr>
            <p:ph type="subTitle" idx="6"/>
          </p:nvPr>
        </p:nvSpPr>
        <p:spPr>
          <a:xfrm>
            <a:off x="1317822" y="2352865"/>
            <a:ext cx="1660751" cy="1235100"/>
          </a:xfrm>
          <a:prstGeom prst="rect">
            <a:avLst/>
          </a:prstGeom>
        </p:spPr>
        <p:txBody>
          <a:bodyPr spcFirstLastPara="1" wrap="square" lIns="91425" tIns="91425" rIns="91425" bIns="91425" anchor="t" anchorCtr="0">
            <a:noAutofit/>
          </a:bodyPr>
          <a:lstStyle/>
          <a:p>
            <a:pPr marL="0" lvl="0" indent="0"/>
            <a:r>
              <a:rPr lang="en-US" sz="1200" dirty="0">
                <a:latin typeface="Arial"/>
                <a:ea typeface="Arial"/>
                <a:cs typeface="Arial"/>
                <a:sym typeface="Arial"/>
              </a:rPr>
              <a:t>The New Orleans Pelicans sold 10,000 new season tickets in the week after the franchise selected Zion Williamson as the #1 overall pick in the NBA Draft </a:t>
            </a:r>
            <a:endParaRPr sz="1200" dirty="0">
              <a:latin typeface="Arial"/>
              <a:ea typeface="Arial"/>
              <a:cs typeface="Arial"/>
              <a:sym typeface="Arial"/>
            </a:endParaRPr>
          </a:p>
        </p:txBody>
      </p:sp>
      <p:pic>
        <p:nvPicPr>
          <p:cNvPr id="280" name="Google Shape;280;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1" name="Google Shape;281;p4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21" name="Google Shape;284;p48">
            <a:extLst>
              <a:ext uri="{FF2B5EF4-FFF2-40B4-BE49-F238E27FC236}">
                <a16:creationId xmlns:a16="http://schemas.microsoft.com/office/drawing/2014/main" id="{6A4B3096-2A55-774A-AE21-8CF1F2C6A115}"/>
              </a:ext>
            </a:extLst>
          </p:cNvPr>
          <p:cNvSpPr txBox="1"/>
          <p:nvPr/>
        </p:nvSpPr>
        <p:spPr>
          <a:xfrm>
            <a:off x="938500" y="805090"/>
            <a:ext cx="7540350" cy="400079"/>
          </a:xfrm>
          <a:prstGeom prst="rect">
            <a:avLst/>
          </a:prstGeom>
          <a:noFill/>
          <a:ln>
            <a:noFill/>
          </a:ln>
        </p:spPr>
        <p:txBody>
          <a:bodyPr spcFirstLastPara="1" wrap="square" lIns="91425" tIns="91425" rIns="91425" bIns="91425" anchor="t" anchorCtr="0">
            <a:spAutoFit/>
          </a:bodyPr>
          <a:lstStyle/>
          <a:p>
            <a:pPr lvl="0"/>
            <a:r>
              <a:rPr lang="en-US" b="1" dirty="0">
                <a:solidFill>
                  <a:schemeClr val="bg1"/>
                </a:solidFill>
              </a:rPr>
              <a:t>Highly Visible Athletes &amp; Entertainers </a:t>
            </a:r>
          </a:p>
        </p:txBody>
      </p:sp>
      <p:pic>
        <p:nvPicPr>
          <p:cNvPr id="1032" name="Picture 8" descr="LeBron James PNG Image Transparent Background | PNG Arts">
            <a:extLst>
              <a:ext uri="{FF2B5EF4-FFF2-40B4-BE49-F238E27FC236}">
                <a16:creationId xmlns:a16="http://schemas.microsoft.com/office/drawing/2014/main" id="{CA8F34BE-E816-9044-8D41-0C148929E6E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518" r="31341"/>
          <a:stretch/>
        </p:blipFill>
        <p:spPr bwMode="auto">
          <a:xfrm>
            <a:off x="2845817" y="2077770"/>
            <a:ext cx="1408221" cy="181102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25666C46-FFBB-C44D-943D-E7E604DB9D1A}"/>
              </a:ext>
            </a:extLst>
          </p:cNvPr>
          <p:cNvPicPr>
            <a:picLocks noChangeAspect="1"/>
          </p:cNvPicPr>
          <p:nvPr/>
        </p:nvPicPr>
        <p:blipFill>
          <a:blip r:embed="rId5"/>
          <a:srcRect l="13107" t="6541" r="40312"/>
          <a:stretch>
            <a:fillRect/>
          </a:stretch>
        </p:blipFill>
        <p:spPr>
          <a:xfrm>
            <a:off x="51388" y="2129849"/>
            <a:ext cx="1363952" cy="1758948"/>
          </a:xfrm>
          <a:prstGeom prst="rect">
            <a:avLst/>
          </a:prstGeom>
        </p:spPr>
      </p:pic>
      <p:pic>
        <p:nvPicPr>
          <p:cNvPr id="2054" name="Picture 6" descr="Home - Hattricks Tavern">
            <a:extLst>
              <a:ext uri="{FF2B5EF4-FFF2-40B4-BE49-F238E27FC236}">
                <a16:creationId xmlns:a16="http://schemas.microsoft.com/office/drawing/2014/main" id="{F18752FC-97F1-6443-A319-A2A71BB1B7A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6077" t="1055" r="26549" b="47556"/>
          <a:stretch/>
        </p:blipFill>
        <p:spPr bwMode="auto">
          <a:xfrm>
            <a:off x="5877832" y="2021723"/>
            <a:ext cx="1434322" cy="18670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FACTORS INFLUENCING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3406547"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chemeClr val="accent1">
                    <a:lumMod val="75000"/>
                  </a:schemeClr>
                </a:solidFill>
                <a:latin typeface="Arial"/>
                <a:ea typeface="Arial"/>
                <a:cs typeface="Arial"/>
                <a:sym typeface="Arial"/>
              </a:rPr>
              <a:t>High profile athletes and entertainers</a:t>
            </a:r>
          </a:p>
          <a:p>
            <a:pPr marL="0" lvl="0" indent="0" rtl="0">
              <a:spcBef>
                <a:spcPts val="0"/>
              </a:spcBef>
              <a:spcAft>
                <a:spcPts val="0"/>
              </a:spcAft>
              <a:buNone/>
            </a:pPr>
            <a:endParaRPr lang="en-US" sz="1400" dirty="0">
              <a:solidFill>
                <a:schemeClr val="bg1"/>
              </a:solidFill>
              <a:latin typeface="Arial"/>
              <a:ea typeface="Arial"/>
              <a:cs typeface="Arial"/>
              <a:sym typeface="Arial"/>
            </a:endParaRPr>
          </a:p>
          <a:p>
            <a:pPr marL="463550" indent="-463550" defTabSz="463550"/>
            <a:r>
              <a:rPr lang="en-US" sz="1400" dirty="0">
                <a:solidFill>
                  <a:schemeClr val="bg1"/>
                </a:solidFill>
                <a:latin typeface="Arial"/>
                <a:ea typeface="Arial"/>
                <a:cs typeface="Arial"/>
                <a:sym typeface="Arial"/>
              </a:rPr>
              <a:t>Legendary Cardinals’ slugger returned to St. Louis after spending the last ten years as a member of the Los Angeles Angels in 2022.  His impending return had a massive impact on opening day ticket sales, with prices more than doubling after news that he would be re-signing with the Cardinals broke. </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2050" name="Picture 2">
            <a:extLst>
              <a:ext uri="{FF2B5EF4-FFF2-40B4-BE49-F238E27FC236}">
                <a16:creationId xmlns:a16="http://schemas.microsoft.com/office/drawing/2014/main" id="{0E0B737C-5063-DBC1-1216-1AE26400E7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6725" y="1267097"/>
            <a:ext cx="2546775" cy="2677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406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FACTORS INFLUENCING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7550744"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chemeClr val="accent1">
                    <a:lumMod val="75000"/>
                  </a:schemeClr>
                </a:solidFill>
                <a:latin typeface="Arial"/>
                <a:ea typeface="Arial"/>
                <a:cs typeface="Arial"/>
                <a:sym typeface="Arial"/>
              </a:rPr>
              <a:t>Venue</a:t>
            </a:r>
          </a:p>
          <a:p>
            <a:pPr marL="0" lvl="0" indent="0" algn="l" rtl="0">
              <a:spcBef>
                <a:spcPts val="0"/>
              </a:spcBef>
              <a:spcAft>
                <a:spcPts val="0"/>
              </a:spcAft>
              <a:buNone/>
            </a:pPr>
            <a:endParaRPr lang="en-US" sz="800" dirty="0">
              <a:solidFill>
                <a:schemeClr val="bg1"/>
              </a:solidFill>
              <a:latin typeface="Arial"/>
              <a:ea typeface="Arial"/>
              <a:cs typeface="Arial"/>
              <a:sym typeface="Arial"/>
            </a:endParaRPr>
          </a:p>
          <a:p>
            <a:pPr marL="463550" lvl="0" indent="-463550" defTabSz="463550" rtl="0">
              <a:spcBef>
                <a:spcPts val="0"/>
              </a:spcBef>
              <a:spcAft>
                <a:spcPts val="1200"/>
              </a:spcAft>
              <a:buNone/>
            </a:pPr>
            <a:r>
              <a:rPr lang="en-US" sz="1400" b="1" dirty="0">
                <a:solidFill>
                  <a:schemeClr val="bg1"/>
                </a:solidFill>
                <a:latin typeface="Arial"/>
                <a:ea typeface="Arial"/>
                <a:cs typeface="Arial"/>
                <a:sym typeface="Arial"/>
              </a:rPr>
              <a:t>Facilities, venues, and stadiums influence fan decisions to purchase tickets.</a:t>
            </a:r>
          </a:p>
          <a:p>
            <a:pPr marL="0" lvl="0" indent="0" defTabSz="463550" rtl="0">
              <a:spcBef>
                <a:spcPts val="0"/>
              </a:spcBef>
              <a:spcAft>
                <a:spcPts val="600"/>
              </a:spcAft>
              <a:buNone/>
            </a:pPr>
            <a:r>
              <a:rPr lang="en-US" sz="1400" dirty="0">
                <a:solidFill>
                  <a:schemeClr val="bg1"/>
                </a:solidFill>
                <a:latin typeface="Arial"/>
                <a:ea typeface="Arial"/>
                <a:cs typeface="Arial"/>
                <a:sym typeface="Arial"/>
              </a:rPr>
              <a:t>Very few stadiums remain with rich traditions and history, but the lore of each adds to the appeal for fans to attend games.  Those storied facilities with tradition also have a unique appeal that draws tourists.  Examples include:</a:t>
            </a:r>
            <a:br>
              <a:rPr lang="en-US" sz="1400" dirty="0">
                <a:solidFill>
                  <a:schemeClr val="bg1"/>
                </a:solidFill>
                <a:latin typeface="Arial"/>
                <a:ea typeface="Arial"/>
                <a:cs typeface="Arial"/>
                <a:sym typeface="Arial"/>
              </a:rPr>
            </a:br>
            <a:endParaRPr lang="en-US" sz="1400" dirty="0">
              <a:solidFill>
                <a:schemeClr val="bg1"/>
              </a:solidFill>
              <a:latin typeface="Arial"/>
              <a:ea typeface="Arial"/>
              <a:cs typeface="Arial"/>
              <a:sym typeface="Arial"/>
            </a:endParaRPr>
          </a:p>
          <a:p>
            <a:pPr marL="920750" lvl="1" indent="-463550" defTabSz="463550">
              <a:spcBef>
                <a:spcPts val="0"/>
              </a:spcBef>
              <a:spcAft>
                <a:spcPts val="600"/>
              </a:spcAft>
              <a:buNone/>
            </a:pPr>
            <a:r>
              <a:rPr lang="en-US" sz="1400" dirty="0">
                <a:solidFill>
                  <a:schemeClr val="bg1"/>
                </a:solidFill>
                <a:latin typeface="Arial"/>
                <a:ea typeface="Arial"/>
                <a:cs typeface="Arial"/>
                <a:sym typeface="Arial"/>
              </a:rPr>
              <a:t>▪	Fenway Park (Boston Red Sox) </a:t>
            </a:r>
          </a:p>
          <a:p>
            <a:pPr marL="920750" lvl="1" indent="-463550" defTabSz="463550">
              <a:spcBef>
                <a:spcPts val="0"/>
              </a:spcBef>
              <a:spcAft>
                <a:spcPts val="600"/>
              </a:spcAft>
              <a:buNone/>
            </a:pPr>
            <a:r>
              <a:rPr lang="en-US" sz="1400" dirty="0">
                <a:solidFill>
                  <a:schemeClr val="bg1"/>
                </a:solidFill>
                <a:latin typeface="Arial"/>
                <a:ea typeface="Arial"/>
                <a:cs typeface="Arial"/>
                <a:sym typeface="Arial"/>
              </a:rPr>
              <a:t>▪	Wrigley Field (Chicago Cubs)</a:t>
            </a:r>
          </a:p>
          <a:p>
            <a:pPr marL="920750" lvl="1" indent="-463550" defTabSz="463550">
              <a:spcBef>
                <a:spcPts val="0"/>
              </a:spcBef>
              <a:spcAft>
                <a:spcPts val="600"/>
              </a:spcAft>
              <a:buNone/>
            </a:pPr>
            <a:r>
              <a:rPr lang="en-US" sz="1400" dirty="0">
                <a:solidFill>
                  <a:schemeClr val="bg1"/>
                </a:solidFill>
                <a:latin typeface="Arial"/>
                <a:ea typeface="Arial"/>
                <a:cs typeface="Arial"/>
                <a:sym typeface="Arial"/>
              </a:rPr>
              <a:t>▪	Lambeau Field (Green Bay Packers)</a:t>
            </a:r>
          </a:p>
          <a:p>
            <a:pPr marL="920750" lvl="1" indent="-463550" defTabSz="463550">
              <a:spcBef>
                <a:spcPts val="0"/>
              </a:spcBef>
              <a:spcAft>
                <a:spcPts val="600"/>
              </a:spcAft>
              <a:buNone/>
            </a:pPr>
            <a:r>
              <a:rPr lang="en-US" sz="1400" dirty="0">
                <a:solidFill>
                  <a:schemeClr val="bg1"/>
                </a:solidFill>
                <a:latin typeface="Arial"/>
                <a:ea typeface="Arial"/>
                <a:cs typeface="Arial"/>
                <a:sym typeface="Arial"/>
              </a:rPr>
              <a:t>▪	Madison Square Garden (New York Knicks, New York Rangers, New York Liberty, St. John’s University etc.)</a:t>
            </a:r>
          </a:p>
          <a:p>
            <a:pPr marL="920750" lvl="1" indent="-463550" defTabSz="463550">
              <a:spcBef>
                <a:spcPts val="0"/>
              </a:spcBef>
              <a:spcAft>
                <a:spcPts val="600"/>
              </a:spcAft>
              <a:buNone/>
            </a:pPr>
            <a:r>
              <a:rPr lang="en-US" sz="1400" dirty="0">
                <a:solidFill>
                  <a:schemeClr val="bg1"/>
                </a:solidFill>
                <a:latin typeface="Arial"/>
                <a:ea typeface="Arial"/>
                <a:cs typeface="Arial"/>
                <a:sym typeface="Arial"/>
              </a:rPr>
              <a:t>▪	Wimbledon</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943845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FACTORS INFLUENCING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7550744"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chemeClr val="accent1">
                    <a:lumMod val="75000"/>
                  </a:schemeClr>
                </a:solidFill>
                <a:latin typeface="Arial"/>
                <a:ea typeface="Arial"/>
                <a:cs typeface="Arial"/>
                <a:sym typeface="Arial"/>
              </a:rPr>
              <a:t>Venue</a:t>
            </a:r>
          </a:p>
          <a:p>
            <a:pPr marL="0" lvl="0" indent="0" algn="l" rtl="0">
              <a:spcBef>
                <a:spcPts val="0"/>
              </a:spcBef>
              <a:spcAft>
                <a:spcPts val="0"/>
              </a:spcAft>
              <a:buNone/>
            </a:pPr>
            <a:endParaRPr lang="en-US" sz="800" dirty="0">
              <a:solidFill>
                <a:schemeClr val="bg1"/>
              </a:solidFill>
              <a:latin typeface="Arial"/>
              <a:ea typeface="Arial"/>
              <a:cs typeface="Arial"/>
              <a:sym typeface="Arial"/>
            </a:endParaRPr>
          </a:p>
          <a:p>
            <a:pPr marL="0" indent="0" defTabSz="463550">
              <a:spcAft>
                <a:spcPts val="1200"/>
              </a:spcAft>
              <a:buNone/>
            </a:pPr>
            <a:r>
              <a:rPr lang="en-US" sz="1400" b="1" dirty="0">
                <a:solidFill>
                  <a:schemeClr val="bg1"/>
                </a:solidFill>
                <a:latin typeface="Arial"/>
                <a:ea typeface="Arial"/>
                <a:cs typeface="Arial"/>
                <a:sym typeface="Arial"/>
              </a:rPr>
              <a:t>New stadiums and venues rely on improved </a:t>
            </a:r>
            <a:r>
              <a:rPr lang="en-US" sz="1400" b="1" u="sng" dirty="0">
                <a:solidFill>
                  <a:schemeClr val="bg1"/>
                </a:solidFill>
                <a:latin typeface="Arial"/>
                <a:ea typeface="Arial"/>
                <a:cs typeface="Arial"/>
                <a:sym typeface="Arial"/>
              </a:rPr>
              <a:t>amenities</a:t>
            </a:r>
            <a:r>
              <a:rPr lang="en-US" sz="1400" b="1" dirty="0">
                <a:solidFill>
                  <a:schemeClr val="bg1"/>
                </a:solidFill>
                <a:latin typeface="Arial"/>
                <a:ea typeface="Arial"/>
                <a:cs typeface="Arial"/>
                <a:sym typeface="Arial"/>
              </a:rPr>
              <a:t> to excite consumers.</a:t>
            </a:r>
          </a:p>
          <a:p>
            <a:pPr marL="463550" indent="-463550" defTabSz="463550">
              <a:spcAft>
                <a:spcPts val="1200"/>
              </a:spcAft>
              <a:buNone/>
            </a:pPr>
            <a:r>
              <a:rPr lang="en-US" sz="1400" dirty="0">
                <a:solidFill>
                  <a:schemeClr val="bg1"/>
                </a:solidFill>
                <a:latin typeface="Arial"/>
                <a:ea typeface="Arial"/>
                <a:cs typeface="Arial"/>
                <a:sym typeface="Arial"/>
              </a:rPr>
              <a:t>o	The $1.3 billion Yankee Stadium has an in-house museum, party suites, a members-only restaurant and many other luxury amenities. </a:t>
            </a:r>
          </a:p>
          <a:p>
            <a:pPr marL="463550" indent="-463550" defTabSz="463550">
              <a:spcAft>
                <a:spcPts val="1200"/>
              </a:spcAft>
              <a:buNone/>
            </a:pPr>
            <a:r>
              <a:rPr lang="en-US" sz="1400" dirty="0">
                <a:solidFill>
                  <a:schemeClr val="bg1"/>
                </a:solidFill>
                <a:latin typeface="Arial"/>
                <a:ea typeface="Arial"/>
                <a:cs typeface="Arial"/>
                <a:sym typeface="Arial"/>
              </a:rPr>
              <a:t>o	Several newer stadiums (such as the Dallas Cowboys, San Francisco 49ers and Miami Marlins) include art galleries to help the venue appeal to a broader base of consumer</a:t>
            </a:r>
          </a:p>
          <a:p>
            <a:pPr marL="463550" indent="-463550" defTabSz="463550">
              <a:spcAft>
                <a:spcPts val="1200"/>
              </a:spcAft>
              <a:buNone/>
            </a:pPr>
            <a:r>
              <a:rPr lang="en-US" sz="1400" dirty="0">
                <a:solidFill>
                  <a:schemeClr val="bg1"/>
                </a:solidFill>
                <a:latin typeface="Arial"/>
                <a:ea typeface="Arial"/>
                <a:cs typeface="Arial"/>
                <a:sym typeface="Arial"/>
              </a:rPr>
              <a:t>o	The Atlanta Braves announced plans in 2016 to update their home stadium to include one unique amenity in particular – a Zip Line. </a:t>
            </a:r>
          </a:p>
          <a:p>
            <a:pPr marL="463550" indent="-463550" defTabSz="463550">
              <a:spcAft>
                <a:spcPts val="1200"/>
              </a:spcAft>
              <a:buNone/>
            </a:pPr>
            <a:endParaRPr lang="en-US" sz="1400" dirty="0">
              <a:solidFill>
                <a:schemeClr val="bg1"/>
              </a:solidFill>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832200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FACTORS INFLUENCING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3537176"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chemeClr val="accent1">
                    <a:lumMod val="75000"/>
                  </a:schemeClr>
                </a:solidFill>
                <a:latin typeface="Arial"/>
                <a:ea typeface="Arial"/>
                <a:cs typeface="Arial"/>
                <a:sym typeface="Arial"/>
              </a:rPr>
              <a:t>Promotion</a:t>
            </a:r>
          </a:p>
          <a:p>
            <a:pPr marL="0" lvl="0" indent="0" algn="l" rtl="0">
              <a:spcBef>
                <a:spcPts val="0"/>
              </a:spcBef>
              <a:spcAft>
                <a:spcPts val="0"/>
              </a:spcAft>
              <a:buNone/>
            </a:pPr>
            <a:endParaRPr lang="en-US" sz="800" dirty="0">
              <a:solidFill>
                <a:schemeClr val="bg1"/>
              </a:solidFill>
              <a:latin typeface="Arial"/>
              <a:ea typeface="Arial"/>
              <a:cs typeface="Arial"/>
              <a:sym typeface="Arial"/>
            </a:endParaRPr>
          </a:p>
          <a:p>
            <a:pPr marL="0" indent="0" defTabSz="463550">
              <a:spcAft>
                <a:spcPts val="1200"/>
              </a:spcAft>
              <a:buNone/>
            </a:pPr>
            <a:r>
              <a:rPr lang="en-US" sz="1400" b="1" dirty="0">
                <a:solidFill>
                  <a:schemeClr val="bg1"/>
                </a:solidFill>
                <a:latin typeface="Arial"/>
                <a:ea typeface="Arial"/>
                <a:cs typeface="Arial"/>
                <a:sym typeface="Arial"/>
              </a:rPr>
              <a:t>Engaging in promotional efforts helps to drive ticket sales</a:t>
            </a:r>
          </a:p>
          <a:p>
            <a:pPr marL="463550" indent="-463550" defTabSz="463550">
              <a:spcAft>
                <a:spcPts val="1200"/>
              </a:spcAft>
              <a:buNone/>
            </a:pPr>
            <a:r>
              <a:rPr lang="en-US" sz="1400" dirty="0">
                <a:solidFill>
                  <a:schemeClr val="bg1"/>
                </a:solidFill>
                <a:latin typeface="Arial"/>
                <a:ea typeface="Arial"/>
                <a:cs typeface="Arial"/>
                <a:sym typeface="Arial"/>
              </a:rPr>
              <a:t>o	Last season, the Detroit Tigers offered several “Special” ticket packages that fans could choose from, such as the “Outdoorsman” ticket package and “Golf lovers” package as well as special incentives to purchase tickets for “themed” promotions like Yoga Day at Comerica Park</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5" name="Picture 4" descr="A picture containing grass, person, player, sport&#10;&#10;Description automatically generated">
            <a:extLst>
              <a:ext uri="{FF2B5EF4-FFF2-40B4-BE49-F238E27FC236}">
                <a16:creationId xmlns:a16="http://schemas.microsoft.com/office/drawing/2014/main" id="{3B251F60-0CC8-5941-A05C-39A5F721F74A}"/>
              </a:ext>
            </a:extLst>
          </p:cNvPr>
          <p:cNvPicPr>
            <a:picLocks noChangeAspect="1"/>
          </p:cNvPicPr>
          <p:nvPr/>
        </p:nvPicPr>
        <p:blipFill rotWithShape="1">
          <a:blip r:embed="rId4"/>
          <a:srcRect l="8219" r="22603" b="14092"/>
          <a:stretch/>
        </p:blipFill>
        <p:spPr>
          <a:xfrm>
            <a:off x="5054329" y="1823920"/>
            <a:ext cx="3288005" cy="2113626"/>
          </a:xfrm>
          <a:prstGeom prst="rect">
            <a:avLst/>
          </a:prstGeom>
        </p:spPr>
      </p:pic>
    </p:spTree>
    <p:extLst>
      <p:ext uri="{BB962C8B-B14F-4D97-AF65-F5344CB8AC3E}">
        <p14:creationId xmlns:p14="http://schemas.microsoft.com/office/powerpoint/2010/main" val="1661163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FACTORS INFLUENCING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7550744"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chemeClr val="accent1">
                    <a:lumMod val="75000"/>
                  </a:schemeClr>
                </a:solidFill>
                <a:latin typeface="Arial"/>
                <a:ea typeface="Arial"/>
                <a:cs typeface="Arial"/>
                <a:sym typeface="Arial"/>
              </a:rPr>
              <a:t>Staffing</a:t>
            </a:r>
          </a:p>
          <a:p>
            <a:pPr marL="0" lvl="0" indent="0" algn="l" rtl="0">
              <a:spcBef>
                <a:spcPts val="0"/>
              </a:spcBef>
              <a:spcAft>
                <a:spcPts val="0"/>
              </a:spcAft>
              <a:buNone/>
            </a:pPr>
            <a:endParaRPr lang="en-US" sz="800" dirty="0">
              <a:solidFill>
                <a:schemeClr val="bg1"/>
              </a:solidFill>
              <a:latin typeface="Arial"/>
              <a:ea typeface="Arial"/>
              <a:cs typeface="Arial"/>
              <a:sym typeface="Arial"/>
            </a:endParaRPr>
          </a:p>
          <a:p>
            <a:pPr marL="0" indent="0" defTabSz="463550">
              <a:spcAft>
                <a:spcPts val="1200"/>
              </a:spcAft>
              <a:buNone/>
            </a:pPr>
            <a:r>
              <a:rPr lang="en-US" sz="1400" b="1" dirty="0">
                <a:solidFill>
                  <a:schemeClr val="bg1"/>
                </a:solidFill>
                <a:latin typeface="Arial"/>
                <a:ea typeface="Arial"/>
                <a:cs typeface="Arial"/>
                <a:sym typeface="Arial"/>
              </a:rPr>
              <a:t>Most organizations employ a full-time staff to manage the ticket sales function</a:t>
            </a:r>
          </a:p>
          <a:p>
            <a:pPr marL="463550" indent="-463550" defTabSz="463550">
              <a:spcAft>
                <a:spcPts val="1200"/>
              </a:spcAft>
              <a:buNone/>
            </a:pPr>
            <a:r>
              <a:rPr lang="en-US" sz="1400" dirty="0">
                <a:solidFill>
                  <a:schemeClr val="bg1"/>
                </a:solidFill>
                <a:latin typeface="Arial"/>
                <a:ea typeface="Arial"/>
                <a:cs typeface="Arial"/>
                <a:sym typeface="Arial"/>
              </a:rPr>
              <a:t>●	LSU’s athletics staff features an entire department devoted to promotions, including a director, two assistant directors and two coordinators. </a:t>
            </a:r>
          </a:p>
          <a:p>
            <a:pPr marL="0" indent="0" defTabSz="463550">
              <a:spcAft>
                <a:spcPts val="1200"/>
              </a:spcAft>
              <a:buNone/>
            </a:pPr>
            <a:r>
              <a:rPr lang="en-US" sz="1400" dirty="0">
                <a:solidFill>
                  <a:schemeClr val="bg1"/>
                </a:solidFill>
                <a:latin typeface="Arial"/>
                <a:ea typeface="Arial"/>
                <a:cs typeface="Arial"/>
                <a:sym typeface="Arial"/>
              </a:rPr>
              <a:t>●	The NBA’s Miami Heat employs a staff of 7-10 to focus specifically on group ticket sales</a:t>
            </a:r>
          </a:p>
          <a:p>
            <a:pPr marL="0" indent="0" defTabSz="463550">
              <a:spcAft>
                <a:spcPts val="1200"/>
              </a:spcAft>
              <a:buNone/>
            </a:pPr>
            <a:r>
              <a:rPr lang="en-US" sz="1400" b="1" dirty="0">
                <a:solidFill>
                  <a:schemeClr val="bg1"/>
                </a:solidFill>
                <a:latin typeface="Arial"/>
                <a:ea typeface="Arial"/>
                <a:cs typeface="Arial"/>
                <a:sym typeface="Arial"/>
              </a:rPr>
              <a:t>The frequency of special promotions and size of sales staff are dependent upon a team’s available ticket inventory</a:t>
            </a:r>
          </a:p>
          <a:p>
            <a:pPr marL="463550" indent="-463550" defTabSz="463550">
              <a:spcAft>
                <a:spcPts val="1200"/>
              </a:spcAft>
              <a:buNone/>
            </a:pPr>
            <a:r>
              <a:rPr lang="en-US" sz="1400" dirty="0">
                <a:solidFill>
                  <a:schemeClr val="bg1"/>
                </a:solidFill>
                <a:latin typeface="Arial"/>
                <a:ea typeface="Arial"/>
                <a:cs typeface="Arial"/>
                <a:sym typeface="Arial"/>
              </a:rPr>
              <a:t>●	The Green Bay Packers, whose home games have been sold out on a season ticket basis since 1960, do not have any ticket sales personnel on staff and do not typically host any ticket driven promotions at games</a:t>
            </a:r>
          </a:p>
          <a:p>
            <a:pPr marL="0" indent="0" defTabSz="463550">
              <a:spcAft>
                <a:spcPts val="1200"/>
              </a:spcAft>
              <a:buNone/>
            </a:pPr>
            <a:endParaRPr lang="en-US" sz="1400" dirty="0">
              <a:solidFill>
                <a:schemeClr val="bg1"/>
              </a:solidFill>
              <a:latin typeface="Arial"/>
              <a:ea typeface="Arial"/>
              <a:cs typeface="Arial"/>
              <a:sym typeface="Arial"/>
            </a:endParaRPr>
          </a:p>
          <a:p>
            <a:pPr marL="0" indent="0" defTabSz="463550">
              <a:spcAft>
                <a:spcPts val="1200"/>
              </a:spcAft>
              <a:buNone/>
            </a:pPr>
            <a:endParaRPr lang="en-US" sz="1400" dirty="0">
              <a:solidFill>
                <a:schemeClr val="bg1"/>
              </a:solidFill>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249450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FACTORS INFLUENCING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7550744"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chemeClr val="accent1">
                    <a:lumMod val="75000"/>
                  </a:schemeClr>
                </a:solidFill>
                <a:latin typeface="Arial"/>
                <a:ea typeface="Arial"/>
                <a:cs typeface="Arial"/>
                <a:sym typeface="Arial"/>
              </a:rPr>
              <a:t>Staffing</a:t>
            </a:r>
          </a:p>
          <a:p>
            <a:pPr marL="0" lvl="0" indent="0" algn="l" rtl="0">
              <a:spcBef>
                <a:spcPts val="0"/>
              </a:spcBef>
              <a:spcAft>
                <a:spcPts val="0"/>
              </a:spcAft>
              <a:buNone/>
            </a:pPr>
            <a:endParaRPr lang="en-US" sz="800" dirty="0">
              <a:solidFill>
                <a:schemeClr val="bg1"/>
              </a:solidFill>
              <a:latin typeface="Arial"/>
              <a:ea typeface="Arial"/>
              <a:cs typeface="Arial"/>
              <a:sym typeface="Arial"/>
            </a:endParaRPr>
          </a:p>
          <a:p>
            <a:pPr marL="0" indent="0" defTabSz="463550">
              <a:spcAft>
                <a:spcPts val="1200"/>
              </a:spcAft>
              <a:buNone/>
            </a:pPr>
            <a:r>
              <a:rPr lang="en-US" sz="1400" dirty="0">
                <a:solidFill>
                  <a:schemeClr val="bg1"/>
                </a:solidFill>
                <a:latin typeface="Arial"/>
                <a:ea typeface="Arial"/>
                <a:cs typeface="Arial"/>
                <a:sym typeface="Arial"/>
              </a:rPr>
              <a:t>Successful promotion and sales strategies are dependent upon an organization’s willingness to conscientiously invest company resources in market research</a:t>
            </a:r>
          </a:p>
          <a:p>
            <a:pPr marL="0" indent="0" defTabSz="463550">
              <a:buNone/>
            </a:pPr>
            <a:r>
              <a:rPr lang="en-US" sz="1400" dirty="0">
                <a:solidFill>
                  <a:schemeClr val="bg1"/>
                </a:solidFill>
                <a:latin typeface="Arial"/>
                <a:ea typeface="Arial"/>
                <a:cs typeface="Arial"/>
                <a:sym typeface="Arial"/>
              </a:rPr>
              <a:t>●	</a:t>
            </a:r>
            <a:r>
              <a:rPr lang="en-US" sz="1400" dirty="0">
                <a:solidFill>
                  <a:schemeClr val="accent1">
                    <a:lumMod val="75000"/>
                  </a:schemeClr>
                </a:solidFill>
                <a:latin typeface="Arial"/>
                <a:ea typeface="Arial"/>
                <a:cs typeface="Arial"/>
                <a:sym typeface="Arial"/>
              </a:rPr>
              <a:t>It is important to understand the behavior of ticket buyers</a:t>
            </a:r>
          </a:p>
          <a:p>
            <a:pPr marL="457200" lvl="1" indent="0" defTabSz="463550">
              <a:spcBef>
                <a:spcPts val="0"/>
              </a:spcBef>
              <a:buNone/>
            </a:pPr>
            <a:r>
              <a:rPr lang="en-US" sz="1400" dirty="0">
                <a:solidFill>
                  <a:schemeClr val="bg1"/>
                </a:solidFill>
                <a:latin typeface="Arial"/>
                <a:ea typeface="Arial"/>
                <a:cs typeface="Arial"/>
                <a:sym typeface="Arial"/>
              </a:rPr>
              <a:t>o	How do fans feel about the ease of buying tickets?</a:t>
            </a:r>
          </a:p>
          <a:p>
            <a:pPr marL="457200" lvl="1" indent="0" defTabSz="463550">
              <a:spcBef>
                <a:spcPts val="0"/>
              </a:spcBef>
              <a:buNone/>
            </a:pPr>
            <a:r>
              <a:rPr lang="en-US" sz="1400" dirty="0">
                <a:solidFill>
                  <a:schemeClr val="bg1"/>
                </a:solidFill>
                <a:latin typeface="Arial"/>
                <a:ea typeface="Arial"/>
                <a:cs typeface="Arial"/>
                <a:sym typeface="Arial"/>
              </a:rPr>
              <a:t>o	What motivates fans to buy tickets?</a:t>
            </a:r>
          </a:p>
          <a:p>
            <a:pPr marL="457200" lvl="1" indent="0" defTabSz="463550">
              <a:spcBef>
                <a:spcPts val="0"/>
              </a:spcBef>
              <a:buNone/>
            </a:pPr>
            <a:r>
              <a:rPr lang="en-US" sz="1400" dirty="0">
                <a:solidFill>
                  <a:schemeClr val="bg1"/>
                </a:solidFill>
                <a:latin typeface="Arial"/>
                <a:ea typeface="Arial"/>
                <a:cs typeface="Arial"/>
                <a:sym typeface="Arial"/>
              </a:rPr>
              <a:t>o	What factors impact a fan’s decision to attend a particular game?</a:t>
            </a:r>
          </a:p>
          <a:p>
            <a:pPr marL="0" indent="0" defTabSz="463550">
              <a:buNone/>
            </a:pPr>
            <a:r>
              <a:rPr lang="en-US" sz="1400" dirty="0">
                <a:solidFill>
                  <a:schemeClr val="bg1"/>
                </a:solidFill>
                <a:latin typeface="Arial"/>
                <a:ea typeface="Arial"/>
                <a:cs typeface="Arial"/>
                <a:sym typeface="Arial"/>
              </a:rPr>
              <a:t>●	</a:t>
            </a:r>
            <a:r>
              <a:rPr lang="en-US" sz="1400" dirty="0">
                <a:solidFill>
                  <a:schemeClr val="accent1">
                    <a:lumMod val="75000"/>
                  </a:schemeClr>
                </a:solidFill>
                <a:latin typeface="Arial"/>
                <a:ea typeface="Arial"/>
                <a:cs typeface="Arial"/>
                <a:sym typeface="Arial"/>
              </a:rPr>
              <a:t>It is important for an organization to utilize market research data</a:t>
            </a:r>
          </a:p>
          <a:p>
            <a:pPr lvl="1" indent="-457200" defTabSz="463550">
              <a:spcBef>
                <a:spcPts val="0"/>
              </a:spcBef>
              <a:buNone/>
            </a:pPr>
            <a:r>
              <a:rPr lang="en-US" sz="1400" dirty="0">
                <a:solidFill>
                  <a:schemeClr val="bg1"/>
                </a:solidFill>
                <a:latin typeface="Arial"/>
                <a:ea typeface="Arial"/>
                <a:cs typeface="Arial"/>
                <a:sym typeface="Arial"/>
              </a:rPr>
              <a:t>o	Does the organization review fan demographic information when creating ticket marketing strategies?</a:t>
            </a:r>
          </a:p>
          <a:p>
            <a:pPr marL="0" indent="0" defTabSz="463550">
              <a:buNone/>
            </a:pPr>
            <a:r>
              <a:rPr lang="en-US" sz="1400" dirty="0">
                <a:solidFill>
                  <a:schemeClr val="bg1"/>
                </a:solidFill>
                <a:latin typeface="Arial"/>
                <a:ea typeface="Arial"/>
                <a:cs typeface="Arial"/>
                <a:sym typeface="Arial"/>
              </a:rPr>
              <a:t>●	</a:t>
            </a:r>
            <a:r>
              <a:rPr lang="en-US" sz="1400" dirty="0">
                <a:solidFill>
                  <a:schemeClr val="accent1">
                    <a:lumMod val="75000"/>
                  </a:schemeClr>
                </a:solidFill>
                <a:latin typeface="Arial"/>
                <a:ea typeface="Arial"/>
                <a:cs typeface="Arial"/>
                <a:sym typeface="Arial"/>
              </a:rPr>
              <a:t>Market research is important in the creation of an effective ticket advertising strategy</a:t>
            </a:r>
          </a:p>
          <a:p>
            <a:pPr marL="457200" lvl="1" indent="0" defTabSz="463550">
              <a:spcBef>
                <a:spcPts val="0"/>
              </a:spcBef>
              <a:buNone/>
            </a:pPr>
            <a:r>
              <a:rPr lang="en-US" sz="1400" dirty="0">
                <a:solidFill>
                  <a:schemeClr val="bg1"/>
                </a:solidFill>
                <a:latin typeface="Arial"/>
                <a:ea typeface="Arial"/>
                <a:cs typeface="Arial"/>
                <a:sym typeface="Arial"/>
              </a:rPr>
              <a:t>o	Which newspapers and sections are fans most likely to read?</a:t>
            </a:r>
          </a:p>
          <a:p>
            <a:pPr marL="457200" lvl="1" indent="0" defTabSz="463550">
              <a:spcBef>
                <a:spcPts val="0"/>
              </a:spcBef>
              <a:buNone/>
            </a:pPr>
            <a:r>
              <a:rPr lang="en-US" sz="1400" dirty="0">
                <a:solidFill>
                  <a:schemeClr val="bg1"/>
                </a:solidFill>
                <a:latin typeface="Arial"/>
                <a:ea typeface="Arial"/>
                <a:cs typeface="Arial"/>
                <a:sym typeface="Arial"/>
              </a:rPr>
              <a:t>o	Which radio stations best fit fan demographics?</a:t>
            </a:r>
          </a:p>
          <a:p>
            <a:pPr marL="457200" lvl="1" indent="0" defTabSz="463550">
              <a:spcBef>
                <a:spcPts val="0"/>
              </a:spcBef>
              <a:buNone/>
            </a:pPr>
            <a:r>
              <a:rPr lang="en-US" sz="1400" dirty="0">
                <a:solidFill>
                  <a:schemeClr val="bg1"/>
                </a:solidFill>
                <a:latin typeface="Arial"/>
                <a:ea typeface="Arial"/>
                <a:cs typeface="Arial"/>
                <a:sym typeface="Arial"/>
              </a:rPr>
              <a:t>o	Which television stations are fan favorites?</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714866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TICKETING TRENDS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7550744"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sz="800" dirty="0">
              <a:solidFill>
                <a:schemeClr val="bg1"/>
              </a:solidFill>
              <a:latin typeface="Arial"/>
              <a:ea typeface="Arial"/>
              <a:cs typeface="Arial"/>
              <a:sym typeface="Arial"/>
            </a:endParaRPr>
          </a:p>
          <a:p>
            <a:pPr marL="463550" indent="-463550" defTabSz="463550">
              <a:spcAft>
                <a:spcPts val="600"/>
              </a:spcAft>
              <a:buNone/>
            </a:pPr>
            <a:r>
              <a:rPr lang="en-US" sz="1400" dirty="0">
                <a:solidFill>
                  <a:schemeClr val="bg1"/>
                </a:solidFill>
                <a:latin typeface="Arial"/>
                <a:ea typeface="Arial"/>
                <a:cs typeface="Arial"/>
                <a:sym typeface="Arial"/>
              </a:rPr>
              <a:t>●	With high demand for premium seating, many teams look for ways to maximize space within the venue by creating new premium seating areas to accommodate demand.</a:t>
            </a:r>
          </a:p>
          <a:p>
            <a:pPr marL="920750" lvl="1" indent="-463550" defTabSz="463550">
              <a:spcBef>
                <a:spcPts val="600"/>
              </a:spcBef>
              <a:spcAft>
                <a:spcPts val="1200"/>
              </a:spcAft>
              <a:buNone/>
            </a:pPr>
            <a:r>
              <a:rPr lang="en-US" sz="1400" dirty="0">
                <a:solidFill>
                  <a:schemeClr val="bg1"/>
                </a:solidFill>
                <a:latin typeface="Arial"/>
                <a:ea typeface="Arial"/>
                <a:cs typeface="Arial"/>
                <a:sym typeface="Arial"/>
              </a:rPr>
              <a:t>o	The New England Patriots and Pittsburgh Steelers transformed the end-zone sections of their respective stadiums into club seating areas (the Minnesota Vikings’ new stadium also offers ground level club seating options). </a:t>
            </a:r>
          </a:p>
          <a:p>
            <a:pPr marL="463550" indent="-463550" defTabSz="463550">
              <a:spcBef>
                <a:spcPts val="600"/>
              </a:spcBef>
              <a:spcAft>
                <a:spcPts val="1200"/>
              </a:spcAft>
              <a:buNone/>
            </a:pPr>
            <a:r>
              <a:rPr lang="en-US" sz="1400" dirty="0">
                <a:solidFill>
                  <a:schemeClr val="bg1"/>
                </a:solidFill>
                <a:latin typeface="Arial"/>
                <a:cs typeface="Arial"/>
                <a:sym typeface="Arial"/>
              </a:rPr>
              <a:t>●        Another common trend in ticketing is the inclusion of food related promotions as a means for adding value to ticket packages.</a:t>
            </a:r>
          </a:p>
          <a:p>
            <a:pPr marL="920750" lvl="1" indent="-463550" defTabSz="463550">
              <a:spcBef>
                <a:spcPts val="600"/>
              </a:spcBef>
              <a:spcAft>
                <a:spcPts val="1200"/>
              </a:spcAft>
              <a:buNone/>
            </a:pPr>
            <a:r>
              <a:rPr lang="en-US" sz="1400" dirty="0">
                <a:solidFill>
                  <a:schemeClr val="bg1"/>
                </a:solidFill>
                <a:latin typeface="Arial"/>
                <a:cs typeface="Arial"/>
                <a:sym typeface="Arial"/>
              </a:rPr>
              <a:t>●	The Houston Astros reserve 500 seats for each home game as $25 “all-you-can-eat” seats in three mezzanine sections where fans can, through the seventh inning, consume unlimited hot dogs, nachos, popcorn, peanuts, soda and water.</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631898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TICKETING TRENDS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7550744"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sz="800" dirty="0">
              <a:solidFill>
                <a:schemeClr val="bg1"/>
              </a:solidFill>
              <a:latin typeface="Arial"/>
              <a:ea typeface="Arial"/>
              <a:cs typeface="Arial"/>
              <a:sym typeface="Arial"/>
            </a:endParaRPr>
          </a:p>
          <a:p>
            <a:pPr marL="463550" indent="-463550" defTabSz="463550">
              <a:spcAft>
                <a:spcPts val="600"/>
              </a:spcAft>
              <a:buNone/>
            </a:pPr>
            <a:r>
              <a:rPr lang="en-US" sz="1400" dirty="0">
                <a:solidFill>
                  <a:schemeClr val="bg1"/>
                </a:solidFill>
                <a:latin typeface="Arial"/>
                <a:ea typeface="Arial"/>
                <a:cs typeface="Arial"/>
                <a:sym typeface="Arial"/>
              </a:rPr>
              <a:t>●	“Social Selling” is a trend gaining momentum throughout the industry as a means for creating an additional sales channel and tool for reaching potential ticket buyers.</a:t>
            </a:r>
          </a:p>
          <a:p>
            <a:pPr marL="463550" indent="-463550" defTabSz="463550">
              <a:spcAft>
                <a:spcPts val="600"/>
              </a:spcAft>
              <a:buNone/>
            </a:pPr>
            <a:endParaRPr lang="en-US" sz="1400" dirty="0">
              <a:solidFill>
                <a:schemeClr val="bg1"/>
              </a:solidFill>
              <a:latin typeface="Arial"/>
              <a:ea typeface="Arial"/>
              <a:cs typeface="Arial"/>
              <a:sym typeface="Arial"/>
            </a:endParaRPr>
          </a:p>
          <a:p>
            <a:pPr marL="463550" indent="-463550" defTabSz="463550">
              <a:spcAft>
                <a:spcPts val="600"/>
              </a:spcAft>
              <a:buNone/>
            </a:pPr>
            <a:r>
              <a:rPr lang="en-US" sz="1400" dirty="0">
                <a:solidFill>
                  <a:schemeClr val="bg1"/>
                </a:solidFill>
                <a:latin typeface="Arial"/>
                <a:ea typeface="Arial"/>
                <a:cs typeface="Arial"/>
                <a:sym typeface="Arial"/>
              </a:rPr>
              <a:t>●	Many teams utilize Facebook, Twitter, LinkedIn and other social media platforms to communicate various ticket sales promotions to fans. </a:t>
            </a:r>
          </a:p>
          <a:p>
            <a:pPr marL="920750" lvl="1" indent="-463550" defTabSz="463550">
              <a:spcBef>
                <a:spcPts val="600"/>
              </a:spcBef>
              <a:spcAft>
                <a:spcPts val="600"/>
              </a:spcAft>
              <a:buNone/>
            </a:pPr>
            <a:r>
              <a:rPr lang="en-US" sz="1400" dirty="0">
                <a:solidFill>
                  <a:schemeClr val="bg1"/>
                </a:solidFill>
                <a:latin typeface="Arial"/>
                <a:ea typeface="Arial"/>
                <a:cs typeface="Arial"/>
                <a:sym typeface="Arial"/>
              </a:rPr>
              <a:t>o	The Miami Dolphins generated over $4 million in new season ticket sales through leads on Facebook with a season ticket marketing campaign.</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2478689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534200" y="486274"/>
            <a:ext cx="5735700"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WHY IS ATTENDANCE IMPORTANT?</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US" sz="2000" dirty="0">
                <a:solidFill>
                  <a:schemeClr val="bg1"/>
                </a:solidFill>
                <a:latin typeface="Arial"/>
                <a:ea typeface="Arial"/>
                <a:cs typeface="Arial"/>
                <a:sym typeface="Arial"/>
              </a:rPr>
              <a:t>Attendance is important to a sports team or event’s financial well-being.  In addition to the revenue generated through the sale of tickets, attendance also drives revenue in the form of food and beverage sales, merchandise sales and parking.  Higher attendance also adds value to sponsorships.  More fans at the venue means more fans exposed to arena signage and other messaging from sponsors.</a:t>
            </a:r>
            <a:endParaRPr sz="2000" dirty="0">
              <a:solidFill>
                <a:schemeClr val="bg1"/>
              </a:solidFill>
              <a:latin typeface="Arial"/>
              <a:ea typeface="Arial"/>
              <a:cs typeface="Arial"/>
              <a:sym typeface="Arial"/>
            </a:endParaRPr>
          </a:p>
        </p:txBody>
      </p:sp>
      <p:cxnSp>
        <p:nvCxnSpPr>
          <p:cNvPr id="173" name="Google Shape;173;p39"/>
          <p:cNvCxnSpPr/>
          <p:nvPr/>
        </p:nvCxnSpPr>
        <p:spPr>
          <a:xfrm>
            <a:off x="3143050" y="10469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704150" y="520255"/>
            <a:ext cx="5735700" cy="60882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IMPORTANCE OF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493627"/>
            <a:ext cx="7172100" cy="2400678"/>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1600" dirty="0">
                <a:latin typeface="Arial"/>
                <a:ea typeface="Arial"/>
                <a:cs typeface="Arial"/>
                <a:sym typeface="Arial"/>
              </a:rPr>
              <a:t>Sales from tickets and club seats can still account for more than half of a typical franchise’s local revenue in all four major sports leagues, ranging as high as 80 percent for some teams.   For a minor league sports team, ticket sales often serve as the primary revenue source, a critical function for the survival of the franchise.  Historically, ticket sales have traditionally served as the financial backbone for almost every sports team within the industry. </a:t>
            </a:r>
            <a:endParaRPr sz="1600" dirty="0">
              <a:latin typeface="Arial"/>
              <a:ea typeface="Arial"/>
              <a:cs typeface="Arial"/>
              <a:sym typeface="Arial"/>
            </a:endParaRPr>
          </a:p>
        </p:txBody>
      </p:sp>
      <p:cxnSp>
        <p:nvCxnSpPr>
          <p:cNvPr id="173" name="Google Shape;173;p39"/>
          <p:cNvCxnSpPr/>
          <p:nvPr/>
        </p:nvCxnSpPr>
        <p:spPr>
          <a:xfrm>
            <a:off x="3190500" y="1214650"/>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174" name="Google Shape;174;p39"/>
          <p:cNvSpPr txBox="1"/>
          <p:nvPr/>
        </p:nvSpPr>
        <p:spPr>
          <a:xfrm>
            <a:off x="938500" y="3205863"/>
            <a:ext cx="7267000" cy="779606"/>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US" sz="1600" b="1" dirty="0">
                <a:solidFill>
                  <a:schemeClr val="accent2"/>
                </a:solidFill>
              </a:rPr>
              <a:t>However, while ticket revenue still provides a significant revenue source for many sports teams, </a:t>
            </a:r>
            <a:r>
              <a:rPr lang="en-US" sz="1600" b="1" dirty="0">
                <a:solidFill>
                  <a:schemeClr val="accent1">
                    <a:lumMod val="75000"/>
                  </a:schemeClr>
                </a:solidFill>
              </a:rPr>
              <a:t>media rights </a:t>
            </a:r>
            <a:r>
              <a:rPr lang="en-US" sz="1600" b="1" dirty="0">
                <a:solidFill>
                  <a:schemeClr val="accent2"/>
                </a:solidFill>
              </a:rPr>
              <a:t>deals now provide the biggest revenue stream for teams in major leagues like the NFL and NBA. </a:t>
            </a:r>
            <a:endParaRPr sz="1600" b="1" dirty="0">
              <a:solidFill>
                <a:schemeClr val="accent2"/>
              </a:solidFill>
            </a:endParaRPr>
          </a:p>
        </p:txBody>
      </p: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FACTORS INFLUENCING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7550744"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latin typeface="Arial"/>
                <a:ea typeface="Arial"/>
                <a:cs typeface="Arial"/>
                <a:sym typeface="Arial"/>
              </a:rPr>
              <a:t>There are many factors that can influence the decisions fans make when it comes to purchasing tickets to see their favorite team play, including:</a:t>
            </a: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8" name="Google Shape;172;p39">
            <a:extLst>
              <a:ext uri="{FF2B5EF4-FFF2-40B4-BE49-F238E27FC236}">
                <a16:creationId xmlns:a16="http://schemas.microsoft.com/office/drawing/2014/main" id="{3ACBFD26-95C9-4095-83BF-01C21B6BAC8B}"/>
              </a:ext>
            </a:extLst>
          </p:cNvPr>
          <p:cNvSpPr txBox="1">
            <a:spLocks/>
          </p:cNvSpPr>
          <p:nvPr/>
        </p:nvSpPr>
        <p:spPr>
          <a:xfrm>
            <a:off x="4961925" y="2047027"/>
            <a:ext cx="3780256" cy="2107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1625" algn="l" rtl="0">
              <a:lnSpc>
                <a:spcPct val="100000"/>
              </a:lnSpc>
              <a:spcBef>
                <a:spcPts val="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1pPr>
            <a:lvl2pPr marL="914400" marR="0" lvl="1"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2pPr>
            <a:lvl3pPr marL="1371600" marR="0" lvl="2"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3pPr>
            <a:lvl4pPr marL="1828800" marR="0" lvl="3"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4pPr>
            <a:lvl5pPr marL="2286000" marR="0" lvl="4"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5pPr>
            <a:lvl6pPr marL="2743200" marR="0" lvl="5"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6pPr>
            <a:lvl7pPr marL="3200400" marR="0" lvl="6"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7pPr>
            <a:lvl8pPr marL="3657600" marR="0" lvl="7"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8pPr>
            <a:lvl9pPr marL="4114800" marR="0" lvl="8" indent="-301625" algn="l" rtl="0">
              <a:lnSpc>
                <a:spcPct val="100000"/>
              </a:lnSpc>
              <a:spcBef>
                <a:spcPts val="1600"/>
              </a:spcBef>
              <a:spcAft>
                <a:spcPts val="160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9pPr>
          </a:lstStyle>
          <a:p>
            <a:pPr marL="171450" indent="-171450" defTabSz="463550">
              <a:spcAft>
                <a:spcPts val="600"/>
              </a:spcAft>
            </a:pPr>
            <a:r>
              <a:rPr lang="en-US" sz="1600" dirty="0">
                <a:latin typeface="Arial"/>
                <a:ea typeface="Arial"/>
                <a:cs typeface="Arial"/>
                <a:sym typeface="Arial"/>
              </a:rPr>
              <a:t>Supply and demand</a:t>
            </a:r>
          </a:p>
          <a:p>
            <a:pPr marL="171450" indent="-171450" defTabSz="463550">
              <a:spcAft>
                <a:spcPts val="600"/>
              </a:spcAft>
            </a:pPr>
            <a:r>
              <a:rPr lang="en-US" sz="1600" dirty="0">
                <a:latin typeface="Arial"/>
                <a:ea typeface="Arial"/>
                <a:cs typeface="Arial"/>
                <a:sym typeface="Arial"/>
              </a:rPr>
              <a:t>High profile athletes and entertainers</a:t>
            </a:r>
          </a:p>
          <a:p>
            <a:pPr marL="171450" indent="-171450" defTabSz="463550">
              <a:spcAft>
                <a:spcPts val="600"/>
              </a:spcAft>
            </a:pPr>
            <a:r>
              <a:rPr lang="en-US" sz="1600" dirty="0">
                <a:latin typeface="Arial"/>
                <a:ea typeface="Arial"/>
                <a:cs typeface="Arial"/>
                <a:sym typeface="Arial"/>
              </a:rPr>
              <a:t>Venue</a:t>
            </a:r>
          </a:p>
          <a:p>
            <a:pPr marL="171450" indent="-171450" defTabSz="463550">
              <a:spcAft>
                <a:spcPts val="600"/>
              </a:spcAft>
            </a:pPr>
            <a:r>
              <a:rPr lang="en-US" sz="1600" dirty="0">
                <a:latin typeface="Arial"/>
                <a:ea typeface="Arial"/>
                <a:cs typeface="Arial"/>
                <a:sym typeface="Arial"/>
              </a:rPr>
              <a:t>Promotion</a:t>
            </a:r>
          </a:p>
          <a:p>
            <a:pPr marL="171450" indent="-171450" defTabSz="463550">
              <a:spcAft>
                <a:spcPts val="600"/>
              </a:spcAft>
            </a:pPr>
            <a:r>
              <a:rPr lang="en-US" sz="1600" dirty="0">
                <a:latin typeface="Arial"/>
                <a:ea typeface="Arial"/>
                <a:cs typeface="Arial"/>
                <a:sym typeface="Arial"/>
              </a:rPr>
              <a:t>Staffing</a:t>
            </a:r>
          </a:p>
          <a:p>
            <a:pPr marL="0" indent="0">
              <a:spcAft>
                <a:spcPts val="1600"/>
              </a:spcAft>
              <a:buFont typeface="Montserrat"/>
              <a:buNone/>
            </a:pPr>
            <a:endParaRPr lang="en-US" dirty="0">
              <a:latin typeface="Arial"/>
              <a:ea typeface="Arial"/>
              <a:cs typeface="Arial"/>
              <a:sym typeface="Arial"/>
            </a:endParaRPr>
          </a:p>
        </p:txBody>
      </p:sp>
      <p:sp>
        <p:nvSpPr>
          <p:cNvPr id="9" name="Google Shape;172;p39">
            <a:extLst>
              <a:ext uri="{FF2B5EF4-FFF2-40B4-BE49-F238E27FC236}">
                <a16:creationId xmlns:a16="http://schemas.microsoft.com/office/drawing/2014/main" id="{E20F4363-6EB0-416B-AFDF-9B8601D33FFD}"/>
              </a:ext>
            </a:extLst>
          </p:cNvPr>
          <p:cNvSpPr txBox="1">
            <a:spLocks/>
          </p:cNvSpPr>
          <p:nvPr/>
        </p:nvSpPr>
        <p:spPr>
          <a:xfrm>
            <a:off x="1313410" y="2050765"/>
            <a:ext cx="3134412" cy="214966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1625" algn="l" rtl="0">
              <a:lnSpc>
                <a:spcPct val="100000"/>
              </a:lnSpc>
              <a:spcBef>
                <a:spcPts val="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1pPr>
            <a:lvl2pPr marL="914400" marR="0" lvl="1"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2pPr>
            <a:lvl3pPr marL="1371600" marR="0" lvl="2"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3pPr>
            <a:lvl4pPr marL="1828800" marR="0" lvl="3"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4pPr>
            <a:lvl5pPr marL="2286000" marR="0" lvl="4"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5pPr>
            <a:lvl6pPr marL="2743200" marR="0" lvl="5"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6pPr>
            <a:lvl7pPr marL="3200400" marR="0" lvl="6"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7pPr>
            <a:lvl8pPr marL="3657600" marR="0" lvl="7"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8pPr>
            <a:lvl9pPr marL="4114800" marR="0" lvl="8" indent="-301625" algn="l" rtl="0">
              <a:lnSpc>
                <a:spcPct val="100000"/>
              </a:lnSpc>
              <a:spcBef>
                <a:spcPts val="1600"/>
              </a:spcBef>
              <a:spcAft>
                <a:spcPts val="160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9pPr>
          </a:lstStyle>
          <a:p>
            <a:pPr marL="285750" indent="-285750" defTabSz="463550">
              <a:spcAft>
                <a:spcPts val="600"/>
              </a:spcAft>
            </a:pPr>
            <a:r>
              <a:rPr lang="en-US" sz="1600" dirty="0">
                <a:latin typeface="Arial"/>
                <a:ea typeface="Arial"/>
                <a:cs typeface="Arial"/>
                <a:sym typeface="Arial"/>
              </a:rPr>
              <a:t>Team performance</a:t>
            </a:r>
          </a:p>
          <a:p>
            <a:pPr marL="285750" indent="-285750" defTabSz="463550">
              <a:spcAft>
                <a:spcPts val="600"/>
              </a:spcAft>
            </a:pPr>
            <a:r>
              <a:rPr lang="en-US" sz="1600" dirty="0">
                <a:latin typeface="Arial"/>
                <a:ea typeface="Arial"/>
                <a:cs typeface="Arial"/>
                <a:sym typeface="Arial"/>
              </a:rPr>
              <a:t>Fan loyalty and fan support</a:t>
            </a:r>
          </a:p>
          <a:p>
            <a:pPr marL="285750" indent="-285750" defTabSz="463550">
              <a:spcAft>
                <a:spcPts val="600"/>
              </a:spcAft>
            </a:pPr>
            <a:r>
              <a:rPr lang="en-US" sz="1600" dirty="0">
                <a:latin typeface="Arial"/>
                <a:ea typeface="Arial"/>
                <a:cs typeface="Arial"/>
                <a:sym typeface="Arial"/>
              </a:rPr>
              <a:t>Price</a:t>
            </a:r>
          </a:p>
          <a:p>
            <a:pPr marL="285750" indent="-285750" defTabSz="463550">
              <a:spcAft>
                <a:spcPts val="600"/>
              </a:spcAft>
            </a:pPr>
            <a:r>
              <a:rPr lang="en-US" sz="1600" dirty="0">
                <a:latin typeface="Arial"/>
                <a:ea typeface="Arial"/>
                <a:cs typeface="Arial"/>
                <a:sym typeface="Arial"/>
              </a:rPr>
              <a:t>Publicity</a:t>
            </a:r>
          </a:p>
          <a:p>
            <a:pPr marL="285750" indent="-285750" defTabSz="463550">
              <a:spcAft>
                <a:spcPts val="600"/>
              </a:spcAft>
            </a:pPr>
            <a:r>
              <a:rPr lang="en-US" sz="1600" dirty="0">
                <a:latin typeface="Arial"/>
                <a:ea typeface="Arial"/>
                <a:cs typeface="Arial"/>
                <a:sym typeface="Arial"/>
              </a:rPr>
              <a:t>Rivalries</a:t>
            </a:r>
          </a:p>
          <a:p>
            <a:pPr marL="0" indent="0">
              <a:spcAft>
                <a:spcPts val="1600"/>
              </a:spcAft>
              <a:buFont typeface="Montserrat"/>
              <a:buNone/>
            </a:pPr>
            <a:endParaRPr lang="en-US" dirty="0">
              <a:latin typeface="Arial"/>
              <a:ea typeface="Arial"/>
              <a:cs typeface="Arial"/>
              <a:sym typeface="Arial"/>
            </a:endParaRPr>
          </a:p>
        </p:txBody>
      </p:sp>
    </p:spTree>
    <p:extLst>
      <p:ext uri="{BB962C8B-B14F-4D97-AF65-F5344CB8AC3E}">
        <p14:creationId xmlns:p14="http://schemas.microsoft.com/office/powerpoint/2010/main" val="728155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40"/>
          <p:cNvSpPr txBox="1">
            <a:spLocks noGrp="1"/>
          </p:cNvSpPr>
          <p:nvPr>
            <p:ph type="title"/>
          </p:nvPr>
        </p:nvSpPr>
        <p:spPr>
          <a:xfrm>
            <a:off x="5316301" y="425464"/>
            <a:ext cx="3027597" cy="77729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TEAM PERFORMANCE</a:t>
            </a:r>
            <a:endParaRPr sz="2000" b="1" dirty="0">
              <a:latin typeface="Arial"/>
              <a:ea typeface="Arial"/>
              <a:cs typeface="Arial"/>
              <a:sym typeface="Arial"/>
            </a:endParaRPr>
          </a:p>
        </p:txBody>
      </p:sp>
      <p:sp>
        <p:nvSpPr>
          <p:cNvPr id="181" name="Google Shape;181;p40"/>
          <p:cNvSpPr txBox="1">
            <a:spLocks noGrp="1"/>
          </p:cNvSpPr>
          <p:nvPr>
            <p:ph type="body" idx="1"/>
          </p:nvPr>
        </p:nvSpPr>
        <p:spPr>
          <a:xfrm>
            <a:off x="5403447" y="1282964"/>
            <a:ext cx="3319131" cy="3046422"/>
          </a:xfrm>
          <a:prstGeom prst="rect">
            <a:avLst/>
          </a:prstGeom>
        </p:spPr>
        <p:txBody>
          <a:bodyPr spcFirstLastPara="1" wrap="square" lIns="91425" tIns="91425" rIns="91425" bIns="91425" anchor="t" anchorCtr="0">
            <a:noAutofit/>
          </a:bodyPr>
          <a:lstStyle/>
          <a:p>
            <a:pPr marL="0" lvl="0" indent="0">
              <a:buNone/>
            </a:pPr>
            <a:r>
              <a:rPr lang="en-US" sz="1400" b="1" dirty="0">
                <a:solidFill>
                  <a:schemeClr val="bg1"/>
                </a:solidFill>
                <a:latin typeface="Arial"/>
                <a:ea typeface="Arial"/>
                <a:cs typeface="Arial"/>
                <a:sym typeface="Arial"/>
              </a:rPr>
              <a:t>Winning teams draw bigger crowds while losing teams typically see attendance decline.</a:t>
            </a:r>
            <a:br>
              <a:rPr lang="en-US" sz="1400" dirty="0">
                <a:solidFill>
                  <a:schemeClr val="bg1"/>
                </a:solidFill>
                <a:latin typeface="Arial"/>
                <a:ea typeface="Arial"/>
                <a:cs typeface="Arial"/>
                <a:sym typeface="Arial"/>
              </a:rPr>
            </a:br>
            <a:endParaRPr lang="en-US" dirty="0">
              <a:latin typeface="Arial"/>
              <a:ea typeface="Arial"/>
              <a:cs typeface="Arial"/>
              <a:sym typeface="Arial"/>
            </a:endParaRPr>
          </a:p>
          <a:p>
            <a:pPr marL="395288" indent="-395288" defTabSz="395288">
              <a:spcAft>
                <a:spcPts val="600"/>
              </a:spcAft>
            </a:pPr>
            <a:r>
              <a:rPr lang="en-US" sz="1200" dirty="0">
                <a:latin typeface="Arial"/>
                <a:ea typeface="Arial"/>
                <a:cs typeface="Arial"/>
                <a:sym typeface="Arial"/>
              </a:rPr>
              <a:t>After selling out 530 consecutive games, spanning 6 ½ seasons, the San Francisco Giants sellout streak came to an end in 2017.  It was the second longest sellout streak in Major League Baseball history.</a:t>
            </a:r>
          </a:p>
          <a:p>
            <a:pPr marL="344488" indent="-344488" defTabSz="395288">
              <a:spcAft>
                <a:spcPts val="1600"/>
              </a:spcAft>
            </a:pPr>
            <a:r>
              <a:rPr lang="en-US" sz="1200" dirty="0">
                <a:latin typeface="Arial"/>
                <a:ea typeface="Arial"/>
                <a:cs typeface="Arial"/>
                <a:sym typeface="Arial"/>
              </a:rPr>
              <a:t>Not coincidentally, the team was in last place when the streak ended, after being consistently one of the best teams in baseball the last seven years.</a:t>
            </a:r>
          </a:p>
        </p:txBody>
      </p:sp>
      <p:cxnSp>
        <p:nvCxnSpPr>
          <p:cNvPr id="182" name="Google Shape;182;p40"/>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3" name="Google Shape;183;p40"/>
          <p:cNvPicPr preferRelativeResize="0"/>
          <p:nvPr/>
        </p:nvPicPr>
        <p:blipFill>
          <a:blip r:embed="rId3"/>
          <a:srcRect l="23891" r="23891"/>
          <a:stretch/>
        </p:blipFill>
        <p:spPr>
          <a:xfrm>
            <a:off x="0" y="-236700"/>
            <a:ext cx="4278176" cy="5444804"/>
          </a:xfrm>
          <a:prstGeom prst="flowChartDelay">
            <a:avLst/>
          </a:prstGeom>
          <a:noFill/>
          <a:ln>
            <a:noFill/>
          </a:ln>
        </p:spPr>
      </p:pic>
      <p:pic>
        <p:nvPicPr>
          <p:cNvPr id="184" name="Google Shape;184;p40"/>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85" name="Google Shape;185;p40"/>
          <p:cNvSpPr txBox="1"/>
          <p:nvPr/>
        </p:nvSpPr>
        <p:spPr>
          <a:xfrm>
            <a:off x="5577150" y="4689025"/>
            <a:ext cx="2505900" cy="400079"/>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FACTORS INFLUENCING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7550744"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chemeClr val="accent1">
                    <a:lumMod val="75000"/>
                  </a:schemeClr>
                </a:solidFill>
                <a:latin typeface="Arial"/>
                <a:ea typeface="Arial"/>
                <a:cs typeface="Arial"/>
                <a:sym typeface="Arial"/>
              </a:rPr>
              <a:t>Fan Loyalty And Fan Support</a:t>
            </a:r>
          </a:p>
          <a:p>
            <a:pPr marL="0" lvl="0" indent="0" algn="l" rtl="0">
              <a:spcBef>
                <a:spcPts val="0"/>
              </a:spcBef>
              <a:spcAft>
                <a:spcPts val="0"/>
              </a:spcAft>
              <a:buNone/>
            </a:pPr>
            <a:endParaRPr lang="en-US" sz="1600" dirty="0">
              <a:solidFill>
                <a:schemeClr val="bg1"/>
              </a:solidFill>
              <a:latin typeface="Arial"/>
              <a:ea typeface="Arial"/>
              <a:cs typeface="Arial"/>
              <a:sym typeface="Arial"/>
            </a:endParaRPr>
          </a:p>
          <a:p>
            <a:pPr marL="0" lvl="0" indent="0" rtl="0">
              <a:spcBef>
                <a:spcPts val="0"/>
              </a:spcBef>
              <a:spcAft>
                <a:spcPts val="0"/>
              </a:spcAft>
              <a:buNone/>
            </a:pPr>
            <a:r>
              <a:rPr lang="en-US" sz="1400" b="1" dirty="0">
                <a:solidFill>
                  <a:schemeClr val="bg1"/>
                </a:solidFill>
                <a:latin typeface="Arial"/>
                <a:ea typeface="Arial"/>
                <a:cs typeface="Arial"/>
                <a:sym typeface="Arial"/>
              </a:rPr>
              <a:t>Some markets traditionally attract more fan support and larger crowds by nature.  </a:t>
            </a:r>
          </a:p>
          <a:p>
            <a:pPr marL="0" lvl="0" indent="0" rtl="0">
              <a:spcBef>
                <a:spcPts val="0"/>
              </a:spcBef>
              <a:spcAft>
                <a:spcPts val="0"/>
              </a:spcAft>
              <a:buNone/>
            </a:pPr>
            <a:endParaRPr lang="en-US" sz="1400" dirty="0">
              <a:solidFill>
                <a:schemeClr val="bg1"/>
              </a:solidFill>
              <a:latin typeface="Arial"/>
              <a:ea typeface="Arial"/>
              <a:cs typeface="Arial"/>
              <a:sym typeface="Arial"/>
            </a:endParaRPr>
          </a:p>
          <a:p>
            <a:pPr marL="0" lvl="0" indent="0" defTabSz="463550" rtl="0">
              <a:spcBef>
                <a:spcPts val="0"/>
              </a:spcBef>
              <a:spcAft>
                <a:spcPts val="0"/>
              </a:spcAft>
              <a:buNone/>
            </a:pPr>
            <a:r>
              <a:rPr lang="en-US" sz="1400" dirty="0">
                <a:solidFill>
                  <a:schemeClr val="bg1"/>
                </a:solidFill>
                <a:latin typeface="Arial"/>
                <a:ea typeface="Arial"/>
                <a:cs typeface="Arial"/>
                <a:sym typeface="Arial"/>
              </a:rPr>
              <a:t>●	New England with the Red Sox, Bruins, Celtics and Patriots</a:t>
            </a:r>
          </a:p>
          <a:p>
            <a:pPr marL="0" lvl="0" indent="0" defTabSz="463550" rtl="0">
              <a:spcBef>
                <a:spcPts val="0"/>
              </a:spcBef>
              <a:spcAft>
                <a:spcPts val="0"/>
              </a:spcAft>
              <a:buNone/>
            </a:pPr>
            <a:r>
              <a:rPr lang="en-US" sz="1400" dirty="0">
                <a:solidFill>
                  <a:schemeClr val="bg1"/>
                </a:solidFill>
                <a:latin typeface="Arial"/>
                <a:ea typeface="Arial"/>
                <a:cs typeface="Arial"/>
                <a:sym typeface="Arial"/>
              </a:rPr>
              <a:t>●	Hockey in Canadian markets</a:t>
            </a:r>
          </a:p>
          <a:p>
            <a:pPr marL="0" lvl="0" indent="0" defTabSz="463550" rtl="0">
              <a:spcBef>
                <a:spcPts val="0"/>
              </a:spcBef>
              <a:spcAft>
                <a:spcPts val="0"/>
              </a:spcAft>
              <a:buNone/>
            </a:pPr>
            <a:r>
              <a:rPr lang="en-US" sz="1400" dirty="0">
                <a:solidFill>
                  <a:schemeClr val="bg1"/>
                </a:solidFill>
                <a:latin typeface="Arial"/>
                <a:ea typeface="Arial"/>
                <a:cs typeface="Arial"/>
                <a:sym typeface="Arial"/>
              </a:rPr>
              <a:t>●	High school basketball in Indiana</a:t>
            </a:r>
          </a:p>
          <a:p>
            <a:pPr marL="0" lvl="0" indent="0" defTabSz="463550" rtl="0">
              <a:spcBef>
                <a:spcPts val="0"/>
              </a:spcBef>
              <a:spcAft>
                <a:spcPts val="0"/>
              </a:spcAft>
              <a:buNone/>
            </a:pPr>
            <a:r>
              <a:rPr lang="en-US" sz="1400" dirty="0">
                <a:solidFill>
                  <a:schemeClr val="bg1"/>
                </a:solidFill>
                <a:latin typeface="Arial"/>
                <a:ea typeface="Arial"/>
                <a:cs typeface="Arial"/>
                <a:sym typeface="Arial"/>
              </a:rPr>
              <a:t>●	High school football in Texas</a:t>
            </a:r>
          </a:p>
          <a:p>
            <a:pPr marL="0" lvl="0" indent="0" defTabSz="463550" rtl="0">
              <a:spcBef>
                <a:spcPts val="0"/>
              </a:spcBef>
              <a:spcAft>
                <a:spcPts val="0"/>
              </a:spcAft>
              <a:buNone/>
            </a:pPr>
            <a:r>
              <a:rPr lang="en-US" sz="1400" dirty="0">
                <a:solidFill>
                  <a:schemeClr val="bg1"/>
                </a:solidFill>
                <a:latin typeface="Arial"/>
                <a:ea typeface="Arial"/>
                <a:cs typeface="Arial"/>
                <a:sym typeface="Arial"/>
              </a:rPr>
              <a:t>●	College football in the south (Texas, Alabama, Georgia, Florida)</a:t>
            </a:r>
          </a:p>
          <a:p>
            <a:pPr marL="0" lvl="0" indent="0" defTabSz="463550" rtl="0">
              <a:spcBef>
                <a:spcPts val="0"/>
              </a:spcBef>
              <a:spcAft>
                <a:spcPts val="0"/>
              </a:spcAft>
              <a:buNone/>
            </a:pPr>
            <a:r>
              <a:rPr lang="en-US" sz="1400" dirty="0">
                <a:solidFill>
                  <a:schemeClr val="bg1"/>
                </a:solidFill>
                <a:latin typeface="Arial"/>
                <a:ea typeface="Arial"/>
                <a:cs typeface="Arial"/>
                <a:sym typeface="Arial"/>
              </a:rPr>
              <a:t>●	Soccer in the Pacific Northwest</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953021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FACTORS INFLUENCING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7550744"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chemeClr val="accent1">
                    <a:lumMod val="75000"/>
                  </a:schemeClr>
                </a:solidFill>
                <a:latin typeface="Arial"/>
                <a:ea typeface="Arial"/>
                <a:cs typeface="Arial"/>
                <a:sym typeface="Arial"/>
              </a:rPr>
              <a:t>Fan Loyalty And Fan Support</a:t>
            </a:r>
          </a:p>
          <a:p>
            <a:pPr marL="0" lvl="0" indent="0" algn="l" rtl="0">
              <a:spcBef>
                <a:spcPts val="0"/>
              </a:spcBef>
              <a:spcAft>
                <a:spcPts val="0"/>
              </a:spcAft>
              <a:buNone/>
            </a:pPr>
            <a:endParaRPr lang="en-US" sz="1600" dirty="0">
              <a:solidFill>
                <a:schemeClr val="bg1"/>
              </a:solidFill>
              <a:latin typeface="Arial"/>
              <a:ea typeface="Arial"/>
              <a:cs typeface="Arial"/>
              <a:sym typeface="Arial"/>
            </a:endParaRPr>
          </a:p>
          <a:p>
            <a:pPr marL="0" lvl="0" indent="0" rtl="0">
              <a:spcBef>
                <a:spcPts val="0"/>
              </a:spcBef>
              <a:spcAft>
                <a:spcPts val="0"/>
              </a:spcAft>
              <a:buNone/>
            </a:pPr>
            <a:r>
              <a:rPr lang="en-US" sz="1400" b="1" dirty="0">
                <a:solidFill>
                  <a:schemeClr val="bg1"/>
                </a:solidFill>
                <a:latin typeface="Arial"/>
                <a:ea typeface="Arial"/>
                <a:cs typeface="Arial"/>
                <a:sym typeface="Arial"/>
              </a:rPr>
              <a:t>Meanwhile other markets have a reputation for poor fan support.</a:t>
            </a:r>
          </a:p>
          <a:p>
            <a:pPr marL="0" lvl="0" indent="0" rtl="0">
              <a:spcBef>
                <a:spcPts val="0"/>
              </a:spcBef>
              <a:spcAft>
                <a:spcPts val="0"/>
              </a:spcAft>
              <a:buNone/>
            </a:pPr>
            <a:endParaRPr lang="en-US" sz="1400" dirty="0">
              <a:solidFill>
                <a:schemeClr val="bg1"/>
              </a:solidFill>
              <a:latin typeface="Arial"/>
              <a:ea typeface="Arial"/>
              <a:cs typeface="Arial"/>
              <a:sym typeface="Arial"/>
            </a:endParaRPr>
          </a:p>
          <a:p>
            <a:pPr marL="463550" lvl="0" indent="-463550" defTabSz="463550" rtl="0">
              <a:spcBef>
                <a:spcPts val="0"/>
              </a:spcBef>
              <a:spcAft>
                <a:spcPts val="0"/>
              </a:spcAft>
              <a:buNone/>
            </a:pPr>
            <a:r>
              <a:rPr lang="en-US" sz="1400" dirty="0">
                <a:solidFill>
                  <a:schemeClr val="bg1"/>
                </a:solidFill>
                <a:latin typeface="Arial"/>
                <a:ea typeface="Arial"/>
                <a:cs typeface="Arial"/>
                <a:sym typeface="Arial"/>
              </a:rPr>
              <a:t>●	Because so many residents are transplants (not born and raised in the state), professional sports teams in the state of Florida have a difficult time attracting crowds.</a:t>
            </a:r>
          </a:p>
          <a:p>
            <a:pPr marL="463550" lvl="0" indent="-463550" defTabSz="463550" rtl="0">
              <a:spcBef>
                <a:spcPts val="0"/>
              </a:spcBef>
              <a:spcAft>
                <a:spcPts val="0"/>
              </a:spcAft>
              <a:buNone/>
            </a:pPr>
            <a:endParaRPr lang="en-US" sz="1400" dirty="0">
              <a:solidFill>
                <a:schemeClr val="bg1"/>
              </a:solidFill>
              <a:latin typeface="Arial"/>
              <a:ea typeface="Arial"/>
              <a:cs typeface="Arial"/>
              <a:sym typeface="Arial"/>
            </a:endParaRPr>
          </a:p>
          <a:p>
            <a:pPr marL="463550" lvl="0" indent="-463550" defTabSz="463550" rtl="0">
              <a:spcBef>
                <a:spcPts val="0"/>
              </a:spcBef>
              <a:spcAft>
                <a:spcPts val="0"/>
              </a:spcAft>
              <a:buNone/>
            </a:pPr>
            <a:r>
              <a:rPr lang="en-US" sz="1400" dirty="0">
                <a:solidFill>
                  <a:schemeClr val="bg1"/>
                </a:solidFill>
                <a:latin typeface="Arial"/>
                <a:ea typeface="Arial"/>
                <a:cs typeface="Arial"/>
                <a:sym typeface="Arial"/>
              </a:rPr>
              <a:t>o	Out of the nine professional Florida teams that compete in the big four leagues (NBA, NFL, MLB, NHL), all but two rank in the bottom half of their league for attendance over the last decade.</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688382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40"/>
          <p:cNvSpPr txBox="1">
            <a:spLocks noGrp="1"/>
          </p:cNvSpPr>
          <p:nvPr>
            <p:ph type="title"/>
          </p:nvPr>
        </p:nvSpPr>
        <p:spPr>
          <a:xfrm>
            <a:off x="5316301" y="604114"/>
            <a:ext cx="3027597" cy="77729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RIVALRIES</a:t>
            </a:r>
            <a:endParaRPr sz="2000" b="1" dirty="0">
              <a:latin typeface="Arial"/>
              <a:ea typeface="Arial"/>
              <a:cs typeface="Arial"/>
              <a:sym typeface="Arial"/>
            </a:endParaRPr>
          </a:p>
        </p:txBody>
      </p:sp>
      <p:sp>
        <p:nvSpPr>
          <p:cNvPr id="181" name="Google Shape;181;p40"/>
          <p:cNvSpPr txBox="1">
            <a:spLocks noGrp="1"/>
          </p:cNvSpPr>
          <p:nvPr>
            <p:ph type="body" idx="1"/>
          </p:nvPr>
        </p:nvSpPr>
        <p:spPr>
          <a:xfrm>
            <a:off x="5395496" y="1441990"/>
            <a:ext cx="3319131" cy="2819909"/>
          </a:xfrm>
          <a:prstGeom prst="rect">
            <a:avLst/>
          </a:prstGeom>
        </p:spPr>
        <p:txBody>
          <a:bodyPr spcFirstLastPara="1" wrap="square" lIns="91425" tIns="91425" rIns="91425" bIns="91425" anchor="t" anchorCtr="0">
            <a:noAutofit/>
          </a:bodyPr>
          <a:lstStyle/>
          <a:p>
            <a:pPr marL="0" lvl="0" indent="0">
              <a:buNone/>
            </a:pPr>
            <a:r>
              <a:rPr lang="en-US" sz="1400" b="1" dirty="0">
                <a:solidFill>
                  <a:schemeClr val="bg1"/>
                </a:solidFill>
                <a:latin typeface="Arial"/>
                <a:ea typeface="Arial"/>
                <a:cs typeface="Arial"/>
                <a:sym typeface="Arial"/>
              </a:rPr>
              <a:t>Rivalry games are often an instant recipe for boosting attendance.</a:t>
            </a:r>
          </a:p>
          <a:p>
            <a:pPr marL="0" lvl="0" indent="0">
              <a:buNone/>
            </a:pPr>
            <a:endParaRPr lang="en-US" sz="1400" dirty="0">
              <a:solidFill>
                <a:schemeClr val="bg1"/>
              </a:solidFill>
              <a:latin typeface="Arial"/>
              <a:ea typeface="Arial"/>
              <a:cs typeface="Arial"/>
              <a:sym typeface="Arial"/>
            </a:endParaRPr>
          </a:p>
          <a:p>
            <a:pPr marL="463550" lvl="0" indent="-463550" defTabSz="463550">
              <a:buNone/>
            </a:pPr>
            <a:r>
              <a:rPr lang="en-US" sz="1400" dirty="0">
                <a:solidFill>
                  <a:schemeClr val="bg1"/>
                </a:solidFill>
                <a:latin typeface="Arial"/>
                <a:ea typeface="Arial"/>
                <a:cs typeface="Arial"/>
                <a:sym typeface="Arial"/>
              </a:rPr>
              <a:t>●	When the annual rivalry game between SUNY Cortland and Ithaca College was moved closer to New York City last year (played at MetLife Stadium rather than either of the school campuses), the event set an attendance record for a Division III football game, drawing over 45,000 fans</a:t>
            </a:r>
          </a:p>
        </p:txBody>
      </p:sp>
      <p:cxnSp>
        <p:nvCxnSpPr>
          <p:cNvPr id="182" name="Google Shape;182;p40"/>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3" name="Google Shape;183;p40"/>
          <p:cNvPicPr preferRelativeResize="0"/>
          <p:nvPr/>
        </p:nvPicPr>
        <p:blipFill>
          <a:blip r:embed="rId3"/>
          <a:srcRect l="35267" r="35267"/>
          <a:stretch/>
        </p:blipFill>
        <p:spPr>
          <a:xfrm>
            <a:off x="0" y="-236700"/>
            <a:ext cx="4278176" cy="5444804"/>
          </a:xfrm>
          <a:prstGeom prst="flowChartDelay">
            <a:avLst/>
          </a:prstGeom>
          <a:noFill/>
          <a:ln>
            <a:noFill/>
          </a:ln>
        </p:spPr>
      </p:pic>
      <p:pic>
        <p:nvPicPr>
          <p:cNvPr id="184" name="Google Shape;184;p40"/>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85" name="Google Shape;185;p40"/>
          <p:cNvSpPr txBox="1"/>
          <p:nvPr/>
        </p:nvSpPr>
        <p:spPr>
          <a:xfrm>
            <a:off x="5577150" y="4689025"/>
            <a:ext cx="2505900" cy="400079"/>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187614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6568611" cy="627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FACTORS INFLUENCING TICKET SALES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43384" y="1074901"/>
            <a:ext cx="4552160" cy="342936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chemeClr val="accent1">
                    <a:lumMod val="75000"/>
                  </a:schemeClr>
                </a:solidFill>
                <a:latin typeface="Arial"/>
                <a:ea typeface="Arial"/>
                <a:cs typeface="Arial"/>
                <a:sym typeface="Arial"/>
              </a:rPr>
              <a:t>Supply &amp; Demand</a:t>
            </a:r>
          </a:p>
          <a:p>
            <a:pPr marL="0" lvl="0" indent="0" rtl="0">
              <a:spcBef>
                <a:spcPts val="0"/>
              </a:spcBef>
              <a:spcAft>
                <a:spcPts val="0"/>
              </a:spcAft>
              <a:buNone/>
            </a:pPr>
            <a:endParaRPr lang="en-US" sz="1400" dirty="0">
              <a:solidFill>
                <a:schemeClr val="bg1"/>
              </a:solidFill>
              <a:latin typeface="Arial"/>
              <a:ea typeface="Arial"/>
              <a:cs typeface="Arial"/>
              <a:sym typeface="Arial"/>
            </a:endParaRPr>
          </a:p>
          <a:p>
            <a:pPr marL="463550" indent="-463550" defTabSz="463550"/>
            <a:r>
              <a:rPr lang="en-US" sz="1400" dirty="0">
                <a:solidFill>
                  <a:schemeClr val="bg1"/>
                </a:solidFill>
                <a:latin typeface="Arial"/>
                <a:ea typeface="Arial"/>
                <a:cs typeface="Arial"/>
                <a:sym typeface="Arial"/>
              </a:rPr>
              <a:t>The number of seats available to watch MLB’s 2022 “Field of Dreams” Game in a cornfield in rural Iowa was limited to around 8,000, creating an extremely high demand for tickets</a:t>
            </a:r>
            <a:br>
              <a:rPr lang="en-US" sz="1400" dirty="0">
                <a:solidFill>
                  <a:schemeClr val="bg1"/>
                </a:solidFill>
                <a:latin typeface="Arial"/>
                <a:ea typeface="Arial"/>
                <a:cs typeface="Arial"/>
                <a:sym typeface="Arial"/>
              </a:rPr>
            </a:br>
            <a:endParaRPr lang="en-US" sz="1400" dirty="0">
              <a:solidFill>
                <a:schemeClr val="bg1"/>
              </a:solidFill>
              <a:latin typeface="Arial"/>
              <a:ea typeface="Arial"/>
              <a:cs typeface="Arial"/>
              <a:sym typeface="Arial"/>
            </a:endParaRPr>
          </a:p>
          <a:p>
            <a:pPr marL="463550" indent="-463550" defTabSz="463550"/>
            <a:r>
              <a:rPr lang="en-US" sz="1400" dirty="0">
                <a:solidFill>
                  <a:schemeClr val="bg1"/>
                </a:solidFill>
                <a:latin typeface="Arial"/>
                <a:ea typeface="Arial"/>
                <a:cs typeface="Arial"/>
                <a:sym typeface="Arial"/>
              </a:rPr>
              <a:t>Tickets were distributed through a lottery system to Iowa residents and, given the limited supply of seats and high demand to see the game, the average ticket price on the secondary market was $967, according to </a:t>
            </a:r>
            <a:r>
              <a:rPr lang="en-US" sz="1400" dirty="0" err="1">
                <a:solidFill>
                  <a:schemeClr val="bg1"/>
                </a:solidFill>
                <a:latin typeface="Arial"/>
                <a:ea typeface="Arial"/>
                <a:cs typeface="Arial"/>
                <a:sym typeface="Arial"/>
              </a:rPr>
              <a:t>TickPick</a:t>
            </a:r>
            <a:r>
              <a:rPr lang="en-US" sz="1400" dirty="0">
                <a:solidFill>
                  <a:schemeClr val="bg1"/>
                </a:solidFill>
                <a:latin typeface="Arial"/>
                <a:ea typeface="Arial"/>
                <a:cs typeface="Arial"/>
                <a:sym typeface="Arial"/>
              </a:rPr>
              <a:t>.  Compare that to the average purchase price in the 2021-22 season for a ticket to a Cubs home game at $62 and to a Reds home game at $39.</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3" name="Picture 2" descr="Field of Dreams Game 2022: Discovering essence of Dyersville | FOX Sports">
            <a:extLst>
              <a:ext uri="{FF2B5EF4-FFF2-40B4-BE49-F238E27FC236}">
                <a16:creationId xmlns:a16="http://schemas.microsoft.com/office/drawing/2014/main" id="{3AF42B53-9779-175B-922E-84973A27C1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4194" y="1672046"/>
            <a:ext cx="2507099" cy="2507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4062060"/>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TotalTime>
  <Words>1814</Words>
  <Application>Microsoft Macintosh PowerPoint</Application>
  <PresentationFormat>On-screen Show (16:9)</PresentationFormat>
  <Paragraphs>138</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Montserrat</vt:lpstr>
      <vt:lpstr>Oswald</vt:lpstr>
      <vt:lpstr>Futuristic Background by Slidesgo</vt:lpstr>
      <vt:lpstr>Role of Ticket Sales</vt:lpstr>
      <vt:lpstr>WHY IS ATTENDANCE IMPORTANT?</vt:lpstr>
      <vt:lpstr>IMPORTANCE OF TICKET SALES</vt:lpstr>
      <vt:lpstr>FACTORS INFLUENCING TICKET SALES</vt:lpstr>
      <vt:lpstr>TEAM PERFORMANCE</vt:lpstr>
      <vt:lpstr>FACTORS INFLUENCING TICKET SALES</vt:lpstr>
      <vt:lpstr>FACTORS INFLUENCING TICKET SALES</vt:lpstr>
      <vt:lpstr>RIVALRIES</vt:lpstr>
      <vt:lpstr>FACTORS INFLUENCING TICKET SALES</vt:lpstr>
      <vt:lpstr>FACTORS INFLUENCING TICKET SALES</vt:lpstr>
      <vt:lpstr>FACTORS INFLUENCING TICKET SALES</vt:lpstr>
      <vt:lpstr>FACTORS INFLUENCING TICKET SALES</vt:lpstr>
      <vt:lpstr>FACTORS INFLUENCING TICKET SALES</vt:lpstr>
      <vt:lpstr>FACTORS INFLUENCING TICKET SALES</vt:lpstr>
      <vt:lpstr>FACTORS INFLUENCING TICKET SALES</vt:lpstr>
      <vt:lpstr>FACTORS INFLUENCING TICKET SALES</vt:lpstr>
      <vt:lpstr>TICKETING TRENDS</vt:lpstr>
      <vt:lpstr>TICKETING TRENDS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of Ticket Sales in Sports &amp; Entertainment Business</dc:title>
  <dc:creator>Kelly, Bob</dc:creator>
  <cp:lastModifiedBy>Chris Lindauer</cp:lastModifiedBy>
  <cp:revision>18</cp:revision>
  <dcterms:modified xsi:type="dcterms:W3CDTF">2022-08-31T20:37:23Z</dcterms:modified>
</cp:coreProperties>
</file>