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5143500" type="screen16x9"/>
  <p:notesSz cx="6858000" cy="9144000"/>
  <p:embeddedFontLst>
    <p:embeddedFont>
      <p:font typeface="Montserrat" pitchFamily="2" charset="77"/>
      <p:regular r:id="rId20"/>
      <p:bold r:id="rId21"/>
      <p:italic r:id="rId22"/>
      <p:boldItalic r:id="rId23"/>
    </p:embeddedFont>
    <p:embeddedFont>
      <p:font typeface="Oswald" pitchFamily="2" charset="77"/>
      <p:regular r:id="rId24"/>
      <p:bold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8" roundtripDataSignature="AMtx7mh6Syd/kDaBGxkZJp3X+QZNJycF5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61" d="100"/>
          <a:sy n="161" d="100"/>
        </p:scale>
        <p:origin x="7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customschemas.google.com/relationships/presentationmetadata" Target="meta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Google Shape;2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 name="Google Shape;27;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0" name="Google Shape;110;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0" name="Google Shape;120;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 name="Google Shape;129;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8" name="Google Shape;138;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7" name="Google Shape;147;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6" name="Google Shape;156;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6" name="Google Shape;166;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
        <p:cNvGrpSpPr/>
        <p:nvPr/>
      </p:nvGrpSpPr>
      <p:grpSpPr>
        <a:xfrm>
          <a:off x="0" y="0"/>
          <a:ext cx="0" cy="0"/>
          <a:chOff x="0" y="0"/>
          <a:chExt cx="0" cy="0"/>
        </a:xfrm>
      </p:grpSpPr>
      <p:sp>
        <p:nvSpPr>
          <p:cNvPr id="35" name="Google Shape;35;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 name="Google Shape;36;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 name="Google Shape;4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Google Shape;5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5" name="Google Shape;5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 name="Google Shape;64;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3" name="Google Shape;73;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3" name="Google Shape;83;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1" name="Google Shape;10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9"/>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9"/>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Text 1">
  <p:cSld name="Title + Text 1">
    <p:spTree>
      <p:nvGrpSpPr>
        <p:cNvPr id="1" name="Shape 11"/>
        <p:cNvGrpSpPr/>
        <p:nvPr/>
      </p:nvGrpSpPr>
      <p:grpSpPr>
        <a:xfrm>
          <a:off x="0" y="0"/>
          <a:ext cx="0" cy="0"/>
          <a:chOff x="0" y="0"/>
          <a:chExt cx="0" cy="0"/>
        </a:xfrm>
      </p:grpSpPr>
      <p:sp>
        <p:nvSpPr>
          <p:cNvPr id="12" name="Google Shape;12;p20"/>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 name="Google Shape;13;p20"/>
          <p:cNvSpPr txBox="1">
            <a:spLocks noGrp="1"/>
          </p:cNvSpPr>
          <p:nvPr>
            <p:ph type="subTitle" idx="1"/>
          </p:nvPr>
        </p:nvSpPr>
        <p:spPr>
          <a:xfrm>
            <a:off x="93850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4"/>
        <p:cNvGrpSpPr/>
        <p:nvPr/>
      </p:nvGrpSpPr>
      <p:grpSpPr>
        <a:xfrm>
          <a:off x="0" y="0"/>
          <a:ext cx="0" cy="0"/>
          <a:chOff x="0" y="0"/>
          <a:chExt cx="0" cy="0"/>
        </a:xfrm>
      </p:grpSpPr>
      <p:sp>
        <p:nvSpPr>
          <p:cNvPr id="15" name="Google Shape;15;p21"/>
          <p:cNvSpPr txBox="1">
            <a:spLocks noGrp="1"/>
          </p:cNvSpPr>
          <p:nvPr>
            <p:ph type="title"/>
          </p:nvPr>
        </p:nvSpPr>
        <p:spPr>
          <a:xfrm>
            <a:off x="5337175" y="1297125"/>
            <a:ext cx="2837400" cy="1252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6" name="Google Shape;16;p21"/>
          <p:cNvSpPr txBox="1">
            <a:spLocks noGrp="1"/>
          </p:cNvSpPr>
          <p:nvPr>
            <p:ph type="body" idx="1"/>
          </p:nvPr>
        </p:nvSpPr>
        <p:spPr>
          <a:xfrm>
            <a:off x="5337175" y="2593875"/>
            <a:ext cx="2837400" cy="12525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Clr>
                <a:schemeClr val="lt1"/>
              </a:buClr>
              <a:buSzPts val="1600"/>
              <a:buChar char="●"/>
              <a:defRPr sz="1600">
                <a:solidFill>
                  <a:schemeClr val="lt1"/>
                </a:solidFill>
              </a:defRPr>
            </a:lvl1pPr>
            <a:lvl2pPr marL="914400" lvl="1" indent="-330200" algn="l">
              <a:lnSpc>
                <a:spcPct val="100000"/>
              </a:lnSpc>
              <a:spcBef>
                <a:spcPts val="1600"/>
              </a:spcBef>
              <a:spcAft>
                <a:spcPts val="0"/>
              </a:spcAft>
              <a:buClr>
                <a:schemeClr val="lt1"/>
              </a:buClr>
              <a:buSzPts val="1600"/>
              <a:buChar char="○"/>
              <a:defRPr sz="1600">
                <a:solidFill>
                  <a:schemeClr val="lt1"/>
                </a:solidFill>
              </a:defRPr>
            </a:lvl2pPr>
            <a:lvl3pPr marL="1371600" lvl="2" indent="-330200" algn="l">
              <a:lnSpc>
                <a:spcPct val="100000"/>
              </a:lnSpc>
              <a:spcBef>
                <a:spcPts val="1600"/>
              </a:spcBef>
              <a:spcAft>
                <a:spcPts val="0"/>
              </a:spcAft>
              <a:buClr>
                <a:schemeClr val="lt1"/>
              </a:buClr>
              <a:buSzPts val="1600"/>
              <a:buChar char="■"/>
              <a:defRPr sz="1600">
                <a:solidFill>
                  <a:schemeClr val="lt1"/>
                </a:solidFill>
              </a:defRPr>
            </a:lvl3pPr>
            <a:lvl4pPr marL="1828800" lvl="3" indent="-330200" algn="l">
              <a:lnSpc>
                <a:spcPct val="100000"/>
              </a:lnSpc>
              <a:spcBef>
                <a:spcPts val="1600"/>
              </a:spcBef>
              <a:spcAft>
                <a:spcPts val="0"/>
              </a:spcAft>
              <a:buClr>
                <a:schemeClr val="lt1"/>
              </a:buClr>
              <a:buSzPts val="1600"/>
              <a:buChar char="●"/>
              <a:defRPr sz="1600">
                <a:solidFill>
                  <a:schemeClr val="lt1"/>
                </a:solidFill>
              </a:defRPr>
            </a:lvl4pPr>
            <a:lvl5pPr marL="2286000" lvl="4" indent="-330200" algn="l">
              <a:lnSpc>
                <a:spcPct val="100000"/>
              </a:lnSpc>
              <a:spcBef>
                <a:spcPts val="1600"/>
              </a:spcBef>
              <a:spcAft>
                <a:spcPts val="0"/>
              </a:spcAft>
              <a:buClr>
                <a:schemeClr val="lt1"/>
              </a:buClr>
              <a:buSzPts val="1600"/>
              <a:buChar char="○"/>
              <a:defRPr sz="1600">
                <a:solidFill>
                  <a:schemeClr val="lt1"/>
                </a:solidFill>
              </a:defRPr>
            </a:lvl5pPr>
            <a:lvl6pPr marL="2743200" lvl="5" indent="-330200" algn="l">
              <a:lnSpc>
                <a:spcPct val="100000"/>
              </a:lnSpc>
              <a:spcBef>
                <a:spcPts val="1600"/>
              </a:spcBef>
              <a:spcAft>
                <a:spcPts val="0"/>
              </a:spcAft>
              <a:buClr>
                <a:schemeClr val="lt1"/>
              </a:buClr>
              <a:buSzPts val="1600"/>
              <a:buChar char="■"/>
              <a:defRPr sz="1600">
                <a:solidFill>
                  <a:schemeClr val="lt1"/>
                </a:solidFill>
              </a:defRPr>
            </a:lvl6pPr>
            <a:lvl7pPr marL="3200400" lvl="6" indent="-330200" algn="l">
              <a:lnSpc>
                <a:spcPct val="100000"/>
              </a:lnSpc>
              <a:spcBef>
                <a:spcPts val="1600"/>
              </a:spcBef>
              <a:spcAft>
                <a:spcPts val="0"/>
              </a:spcAft>
              <a:buClr>
                <a:schemeClr val="lt1"/>
              </a:buClr>
              <a:buSzPts val="1600"/>
              <a:buChar char="●"/>
              <a:defRPr sz="1600">
                <a:solidFill>
                  <a:schemeClr val="lt1"/>
                </a:solidFill>
              </a:defRPr>
            </a:lvl7pPr>
            <a:lvl8pPr marL="3657600" lvl="7" indent="-330200" algn="l">
              <a:lnSpc>
                <a:spcPct val="100000"/>
              </a:lnSpc>
              <a:spcBef>
                <a:spcPts val="1600"/>
              </a:spcBef>
              <a:spcAft>
                <a:spcPts val="0"/>
              </a:spcAft>
              <a:buClr>
                <a:schemeClr val="lt1"/>
              </a:buClr>
              <a:buSzPts val="1600"/>
              <a:buChar char="○"/>
              <a:defRPr sz="1600">
                <a:solidFill>
                  <a:schemeClr val="lt1"/>
                </a:solidFill>
              </a:defRPr>
            </a:lvl8pPr>
            <a:lvl9pPr marL="4114800" lvl="8" indent="-330200" algn="l">
              <a:lnSpc>
                <a:spcPct val="100000"/>
              </a:lnSpc>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17"/>
        <p:cNvGrpSpPr/>
        <p:nvPr/>
      </p:nvGrpSpPr>
      <p:grpSpPr>
        <a:xfrm>
          <a:off x="0" y="0"/>
          <a:ext cx="0" cy="0"/>
          <a:chOff x="0" y="0"/>
          <a:chExt cx="0" cy="0"/>
        </a:xfrm>
      </p:grpSpPr>
      <p:sp>
        <p:nvSpPr>
          <p:cNvPr id="18" name="Google Shape;18;p22"/>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9" name="Google Shape;19;p22"/>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0"/>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24"/>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23" name="Google Shape;23;p24"/>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24" name="Google Shape;24;p24"/>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8">
            <a:alphaModFix/>
          </a:blip>
          <a:stretch>
            <a:fillRect/>
          </a:stretch>
        </a:blipFill>
        <a:effectLst/>
      </p:bgPr>
    </p:bg>
    <p:spTree>
      <p:nvGrpSpPr>
        <p:cNvPr id="1" name="Shape 5"/>
        <p:cNvGrpSpPr/>
        <p:nvPr/>
      </p:nvGrpSpPr>
      <p:grpSpPr>
        <a:xfrm>
          <a:off x="0" y="0"/>
          <a:ext cx="0" cy="0"/>
          <a:chOff x="0" y="0"/>
          <a:chExt cx="0" cy="0"/>
        </a:xfrm>
      </p:grpSpPr>
      <p:sp>
        <p:nvSpPr>
          <p:cNvPr id="6" name="Google Shape;6;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7.jp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
        <p:cNvGrpSpPr/>
        <p:nvPr/>
      </p:nvGrpSpPr>
      <p:grpSpPr>
        <a:xfrm>
          <a:off x="0" y="0"/>
          <a:ext cx="0" cy="0"/>
          <a:chOff x="0" y="0"/>
          <a:chExt cx="0" cy="0"/>
        </a:xfrm>
      </p:grpSpPr>
      <p:sp>
        <p:nvSpPr>
          <p:cNvPr id="29" name="Google Shape;29;p1"/>
          <p:cNvSpPr txBox="1">
            <a:spLocks noGrp="1"/>
          </p:cNvSpPr>
          <p:nvPr>
            <p:ph type="ctrTitle"/>
          </p:nvPr>
        </p:nvSpPr>
        <p:spPr>
          <a:xfrm>
            <a:off x="1591733" y="1927050"/>
            <a:ext cx="5960534"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UNDERSTANDING SALES</a:t>
            </a:r>
            <a:endParaRPr/>
          </a:p>
        </p:txBody>
      </p:sp>
      <p:sp>
        <p:nvSpPr>
          <p:cNvPr id="30" name="Google Shape;30;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200" b="0">
                <a:latin typeface="Arial"/>
                <a:ea typeface="Arial"/>
                <a:cs typeface="Arial"/>
                <a:sym typeface="Arial"/>
              </a:rPr>
              <a:t>LESSON 7.1</a:t>
            </a:r>
            <a:endParaRPr sz="2200" b="0">
              <a:latin typeface="Arial"/>
              <a:ea typeface="Arial"/>
              <a:cs typeface="Arial"/>
              <a:sym typeface="Arial"/>
            </a:endParaRPr>
          </a:p>
        </p:txBody>
      </p:sp>
      <p:cxnSp>
        <p:nvCxnSpPr>
          <p:cNvPr id="31" name="Google Shape;31;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32" name="Google Shape;32;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3" name="Google Shape;33;p1"/>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b="0" i="0" u="none" strike="noStrike" cap="none">
                <a:solidFill>
                  <a:schemeClr val="accent5"/>
                </a:solidFill>
                <a:latin typeface="Arial"/>
                <a:ea typeface="Arial"/>
                <a:cs typeface="Arial"/>
                <a:sym typeface="Arial"/>
              </a:rPr>
              <a:t>Copyright 2022.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0"/>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TYPES OF SALES</a:t>
            </a:r>
            <a:endParaRPr b="1">
              <a:latin typeface="Arial"/>
              <a:ea typeface="Arial"/>
              <a:cs typeface="Arial"/>
              <a:sym typeface="Arial"/>
            </a:endParaRPr>
          </a:p>
        </p:txBody>
      </p:sp>
      <p:sp>
        <p:nvSpPr>
          <p:cNvPr id="113" name="Google Shape;113;p10"/>
          <p:cNvSpPr txBox="1">
            <a:spLocks noGrp="1"/>
          </p:cNvSpPr>
          <p:nvPr>
            <p:ph type="body" idx="1"/>
          </p:nvPr>
        </p:nvSpPr>
        <p:spPr>
          <a:xfrm>
            <a:off x="938500" y="993422"/>
            <a:ext cx="4046968" cy="329250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a:solidFill>
                  <a:srgbClr val="EF8600"/>
                </a:solidFill>
                <a:latin typeface="Arial"/>
                <a:ea typeface="Arial"/>
                <a:cs typeface="Arial"/>
                <a:sym typeface="Arial"/>
              </a:rPr>
              <a:t>PERSONAL SELLING CATEGORIES</a:t>
            </a:r>
            <a:endParaRPr/>
          </a:p>
          <a:p>
            <a:pPr marL="0" lvl="0" indent="0" algn="l" rtl="0">
              <a:lnSpc>
                <a:spcPct val="100000"/>
              </a:lnSpc>
              <a:spcBef>
                <a:spcPts val="0"/>
              </a:spcBef>
              <a:spcAft>
                <a:spcPts val="0"/>
              </a:spcAft>
              <a:buSzPts val="1150"/>
              <a:buNone/>
            </a:pPr>
            <a:endParaRPr sz="900">
              <a:latin typeface="Arial"/>
              <a:ea typeface="Arial"/>
              <a:cs typeface="Arial"/>
              <a:sym typeface="Arial"/>
            </a:endParaRPr>
          </a:p>
          <a:p>
            <a:pPr marL="395288" lvl="0" indent="-395288" algn="l" rtl="0">
              <a:lnSpc>
                <a:spcPct val="100000"/>
              </a:lnSpc>
              <a:spcBef>
                <a:spcPts val="0"/>
              </a:spcBef>
              <a:spcAft>
                <a:spcPts val="0"/>
              </a:spcAft>
              <a:buSzPts val="1150"/>
              <a:buNone/>
            </a:pPr>
            <a:r>
              <a:rPr lang="en-US" sz="1800">
                <a:latin typeface="Arial"/>
                <a:ea typeface="Arial"/>
                <a:cs typeface="Arial"/>
                <a:sym typeface="Arial"/>
              </a:rPr>
              <a:t>●	</a:t>
            </a:r>
            <a:r>
              <a:rPr lang="en-US" sz="1400" b="1">
                <a:latin typeface="Arial"/>
                <a:ea typeface="Arial"/>
                <a:cs typeface="Arial"/>
                <a:sym typeface="Arial"/>
              </a:rPr>
              <a:t>Box office sales </a:t>
            </a:r>
            <a:r>
              <a:rPr lang="en-US" sz="1400">
                <a:latin typeface="Arial"/>
                <a:ea typeface="Arial"/>
                <a:cs typeface="Arial"/>
                <a:sym typeface="Arial"/>
              </a:rPr>
              <a:t>staff are the sales professionals located on site at a venue or facility who sell to customers in person at the event or to future events.</a:t>
            </a:r>
            <a:endParaRPr/>
          </a:p>
          <a:p>
            <a:pPr marL="852488" lvl="1" indent="4762" algn="l" rtl="0">
              <a:lnSpc>
                <a:spcPct val="100000"/>
              </a:lnSpc>
              <a:spcBef>
                <a:spcPts val="0"/>
              </a:spcBef>
              <a:spcAft>
                <a:spcPts val="0"/>
              </a:spcAft>
              <a:buSzPts val="1150"/>
              <a:buNone/>
            </a:pPr>
            <a:endParaRPr sz="1400">
              <a:latin typeface="Arial"/>
              <a:ea typeface="Arial"/>
              <a:cs typeface="Arial"/>
              <a:sym typeface="Arial"/>
            </a:endParaRPr>
          </a:p>
          <a:p>
            <a:pPr marL="395288" lvl="0" indent="-390525" algn="l" rtl="0">
              <a:lnSpc>
                <a:spcPct val="100000"/>
              </a:lnSpc>
              <a:spcBef>
                <a:spcPts val="0"/>
              </a:spcBef>
              <a:spcAft>
                <a:spcPts val="0"/>
              </a:spcAft>
              <a:buSzPts val="1150"/>
              <a:buNone/>
            </a:pPr>
            <a:r>
              <a:rPr lang="en-US" sz="1400">
                <a:latin typeface="Arial"/>
                <a:ea typeface="Arial"/>
                <a:cs typeface="Arial"/>
                <a:sym typeface="Arial"/>
              </a:rPr>
              <a:t>●	Movie theaters sell most of their tickets through box office sales, although more and more consumers are buying movie tickets in advance online through services like Fandango.</a:t>
            </a:r>
            <a:endParaRPr/>
          </a:p>
          <a:p>
            <a:pPr marL="395288" lvl="0" indent="-395288" algn="l" rtl="0">
              <a:lnSpc>
                <a:spcPct val="100000"/>
              </a:lnSpc>
              <a:spcBef>
                <a:spcPts val="0"/>
              </a:spcBef>
              <a:spcAft>
                <a:spcPts val="600"/>
              </a:spcAft>
              <a:buSzPts val="1150"/>
              <a:buNone/>
            </a:pPr>
            <a:endParaRPr sz="1400">
              <a:latin typeface="Arial"/>
              <a:ea typeface="Arial"/>
              <a:cs typeface="Arial"/>
              <a:sym typeface="Arial"/>
            </a:endParaRPr>
          </a:p>
        </p:txBody>
      </p:sp>
      <p:cxnSp>
        <p:nvCxnSpPr>
          <p:cNvPr id="114" name="Google Shape;114;p10"/>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15" name="Google Shape;115;p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16" name="Google Shape;116;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117" name="Google Shape;117;p10" descr="A picture containing person, wall, indoor, table&#10;&#10;Description automatically generated"/>
          <p:cNvPicPr preferRelativeResize="0"/>
          <p:nvPr/>
        </p:nvPicPr>
        <p:blipFill rotWithShape="1">
          <a:blip r:embed="rId4">
            <a:alphaModFix/>
          </a:blip>
          <a:srcRect/>
          <a:stretch/>
        </p:blipFill>
        <p:spPr>
          <a:xfrm>
            <a:off x="5425059" y="1417427"/>
            <a:ext cx="3196806" cy="212454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1"/>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SALES METHODS</a:t>
            </a:r>
            <a:endParaRPr b="1">
              <a:latin typeface="Arial"/>
              <a:ea typeface="Arial"/>
              <a:cs typeface="Arial"/>
              <a:sym typeface="Arial"/>
            </a:endParaRPr>
          </a:p>
        </p:txBody>
      </p:sp>
      <p:sp>
        <p:nvSpPr>
          <p:cNvPr id="123" name="Google Shape;123;p11"/>
          <p:cNvSpPr txBox="1">
            <a:spLocks noGrp="1"/>
          </p:cNvSpPr>
          <p:nvPr>
            <p:ph type="body" idx="1"/>
          </p:nvPr>
        </p:nvSpPr>
        <p:spPr>
          <a:xfrm>
            <a:off x="938500" y="1038578"/>
            <a:ext cx="7172100" cy="324734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b="1" dirty="0">
                <a:solidFill>
                  <a:schemeClr val="lt2"/>
                </a:solidFill>
                <a:latin typeface="Arial"/>
                <a:ea typeface="Arial"/>
                <a:cs typeface="Arial"/>
                <a:sym typeface="Arial"/>
              </a:rPr>
              <a:t>Feature-Benefit Selling </a:t>
            </a:r>
            <a:endParaRPr dirty="0"/>
          </a:p>
          <a:p>
            <a:pPr marL="0" lvl="0" indent="0" algn="l" rtl="0">
              <a:lnSpc>
                <a:spcPct val="100000"/>
              </a:lnSpc>
              <a:spcBef>
                <a:spcPts val="0"/>
              </a:spcBef>
              <a:spcAft>
                <a:spcPts val="0"/>
              </a:spcAft>
              <a:buSzPts val="1150"/>
              <a:buNone/>
            </a:pPr>
            <a:endParaRPr sz="1400" dirty="0">
              <a:latin typeface="Arial"/>
              <a:ea typeface="Arial"/>
              <a:cs typeface="Arial"/>
              <a:sym typeface="Arial"/>
            </a:endParaRPr>
          </a:p>
          <a:p>
            <a:pPr marL="0" lvl="0" indent="0" algn="l" rtl="0">
              <a:lnSpc>
                <a:spcPct val="100000"/>
              </a:lnSpc>
              <a:spcBef>
                <a:spcPts val="0"/>
              </a:spcBef>
              <a:spcAft>
                <a:spcPts val="0"/>
              </a:spcAft>
              <a:buSzPts val="1150"/>
              <a:buNone/>
            </a:pPr>
            <a:r>
              <a:rPr lang="en-US" sz="1400" b="1" dirty="0">
                <a:latin typeface="Arial"/>
                <a:ea typeface="Arial"/>
                <a:cs typeface="Arial"/>
                <a:sym typeface="Arial"/>
              </a:rPr>
              <a:t>Product attributes </a:t>
            </a:r>
            <a:r>
              <a:rPr lang="en-US" sz="1400" dirty="0">
                <a:latin typeface="Arial"/>
                <a:ea typeface="Arial"/>
                <a:cs typeface="Arial"/>
                <a:sym typeface="Arial"/>
              </a:rPr>
              <a:t>(or features) are the basic, physical, and extended characteristics of an item. </a:t>
            </a:r>
            <a:endParaRPr dirty="0"/>
          </a:p>
          <a:p>
            <a:pPr marL="0" lvl="0" indent="0" algn="l" rtl="0">
              <a:lnSpc>
                <a:spcPct val="100000"/>
              </a:lnSpc>
              <a:spcBef>
                <a:spcPts val="1600"/>
              </a:spcBef>
              <a:spcAft>
                <a:spcPts val="0"/>
              </a:spcAft>
              <a:buSzPts val="1150"/>
              <a:buNone/>
            </a:pPr>
            <a:r>
              <a:rPr lang="en-US" sz="1400" b="1" dirty="0">
                <a:latin typeface="Arial"/>
                <a:ea typeface="Arial"/>
                <a:cs typeface="Arial"/>
                <a:sym typeface="Arial"/>
              </a:rPr>
              <a:t>Customer benefits </a:t>
            </a:r>
            <a:r>
              <a:rPr lang="en-US" sz="1400" dirty="0">
                <a:latin typeface="Arial"/>
                <a:ea typeface="Arial"/>
                <a:cs typeface="Arial"/>
                <a:sym typeface="Arial"/>
              </a:rPr>
              <a:t>are the advantages or personal satisfaction a customer will get from a good or service.</a:t>
            </a:r>
            <a:endParaRPr dirty="0"/>
          </a:p>
          <a:p>
            <a:pPr marL="0" lvl="0" indent="0" algn="l" rtl="0">
              <a:lnSpc>
                <a:spcPct val="100000"/>
              </a:lnSpc>
              <a:spcBef>
                <a:spcPts val="1600"/>
              </a:spcBef>
              <a:spcAft>
                <a:spcPts val="0"/>
              </a:spcAft>
              <a:buSzPts val="1150"/>
              <a:buNone/>
            </a:pPr>
            <a:r>
              <a:rPr lang="en-US" sz="1400" dirty="0">
                <a:latin typeface="Arial"/>
                <a:ea typeface="Arial"/>
                <a:cs typeface="Arial"/>
                <a:sym typeface="Arial"/>
              </a:rPr>
              <a:t>●    Comfort, convenience, and space are benefits of club seating.</a:t>
            </a:r>
            <a:endParaRPr dirty="0"/>
          </a:p>
          <a:p>
            <a:pPr marL="0" lvl="0" indent="0" algn="l" rtl="0">
              <a:lnSpc>
                <a:spcPct val="100000"/>
              </a:lnSpc>
              <a:spcBef>
                <a:spcPts val="1600"/>
              </a:spcBef>
              <a:spcAft>
                <a:spcPts val="0"/>
              </a:spcAft>
              <a:buSzPts val="1150"/>
              <a:buNone/>
            </a:pPr>
            <a:r>
              <a:rPr lang="en-US" sz="1400" dirty="0">
                <a:latin typeface="Arial"/>
                <a:ea typeface="Arial"/>
                <a:cs typeface="Arial"/>
                <a:sym typeface="Arial"/>
              </a:rPr>
              <a:t>The </a:t>
            </a:r>
            <a:r>
              <a:rPr lang="en-US" sz="1400" b="1" u="sng" dirty="0">
                <a:latin typeface="Arial"/>
                <a:ea typeface="Arial"/>
                <a:cs typeface="Arial"/>
                <a:sym typeface="Arial"/>
              </a:rPr>
              <a:t>feature-benefit selling</a:t>
            </a:r>
            <a:r>
              <a:rPr lang="en-US" sz="1400" dirty="0">
                <a:latin typeface="Arial"/>
                <a:ea typeface="Arial"/>
                <a:cs typeface="Arial"/>
                <a:sym typeface="Arial"/>
              </a:rPr>
              <a:t> process involves matching specific product attributes to a customer’s needs and wants.</a:t>
            </a:r>
            <a:endParaRPr dirty="0"/>
          </a:p>
          <a:p>
            <a:pPr marL="338138" lvl="0" indent="-338138" algn="l" rtl="0">
              <a:lnSpc>
                <a:spcPct val="100000"/>
              </a:lnSpc>
              <a:spcBef>
                <a:spcPts val="1600"/>
              </a:spcBef>
              <a:spcAft>
                <a:spcPts val="1600"/>
              </a:spcAft>
              <a:buSzPts val="1150"/>
              <a:buNone/>
            </a:pPr>
            <a:r>
              <a:rPr lang="en-US" sz="1400" dirty="0">
                <a:latin typeface="Arial"/>
                <a:ea typeface="Arial"/>
                <a:cs typeface="Arial"/>
                <a:sym typeface="Arial"/>
              </a:rPr>
              <a:t>●	A company may have purchased club seats to entertain clients and would want to reward them for their business by allowing them to sit in the most comfortable seats possible at the game or event.</a:t>
            </a:r>
            <a:endParaRPr sz="1400" dirty="0">
              <a:latin typeface="Arial"/>
              <a:ea typeface="Arial"/>
              <a:cs typeface="Arial"/>
              <a:sym typeface="Arial"/>
            </a:endParaRPr>
          </a:p>
        </p:txBody>
      </p:sp>
      <p:cxnSp>
        <p:nvCxnSpPr>
          <p:cNvPr id="124" name="Google Shape;124;p11"/>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25" name="Google Shape;125;p1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26" name="Google Shape;126;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2"/>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SALES METHODS</a:t>
            </a:r>
            <a:endParaRPr b="1">
              <a:latin typeface="Arial"/>
              <a:ea typeface="Arial"/>
              <a:cs typeface="Arial"/>
              <a:sym typeface="Arial"/>
            </a:endParaRPr>
          </a:p>
        </p:txBody>
      </p:sp>
      <p:sp>
        <p:nvSpPr>
          <p:cNvPr id="132" name="Google Shape;132;p12"/>
          <p:cNvSpPr txBox="1">
            <a:spLocks noGrp="1"/>
          </p:cNvSpPr>
          <p:nvPr>
            <p:ph type="body" idx="1"/>
          </p:nvPr>
        </p:nvSpPr>
        <p:spPr>
          <a:xfrm>
            <a:off x="938500" y="1038578"/>
            <a:ext cx="7172100" cy="324734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solidFill>
                  <a:schemeClr val="lt2"/>
                </a:solidFill>
                <a:latin typeface="Arial"/>
                <a:ea typeface="Arial"/>
                <a:cs typeface="Arial"/>
                <a:sym typeface="Arial"/>
              </a:rPr>
              <a:t>Full Menu Marketing </a:t>
            </a:r>
            <a:endParaRPr/>
          </a:p>
          <a:p>
            <a:pPr marL="0" lvl="0" indent="0" algn="l" rtl="0">
              <a:lnSpc>
                <a:spcPct val="100000"/>
              </a:lnSpc>
              <a:spcBef>
                <a:spcPts val="0"/>
              </a:spcBef>
              <a:spcAft>
                <a:spcPts val="0"/>
              </a:spcAft>
              <a:buSzPts val="1150"/>
              <a:buNone/>
            </a:pPr>
            <a:endParaRPr sz="1800">
              <a:solidFill>
                <a:srgbClr val="EF8600"/>
              </a:solidFill>
              <a:latin typeface="Arial"/>
              <a:ea typeface="Arial"/>
              <a:cs typeface="Arial"/>
              <a:sym typeface="Arial"/>
            </a:endParaRPr>
          </a:p>
          <a:p>
            <a:pPr marL="0" lvl="0" indent="0" algn="l" rtl="0">
              <a:lnSpc>
                <a:spcPct val="100000"/>
              </a:lnSpc>
              <a:spcBef>
                <a:spcPts val="0"/>
              </a:spcBef>
              <a:spcAft>
                <a:spcPts val="0"/>
              </a:spcAft>
              <a:buSzPts val="1150"/>
              <a:buNone/>
            </a:pPr>
            <a:r>
              <a:rPr lang="en-US" sz="1600" b="1">
                <a:solidFill>
                  <a:schemeClr val="lt1"/>
                </a:solidFill>
                <a:latin typeface="Arial"/>
                <a:ea typeface="Arial"/>
                <a:cs typeface="Arial"/>
                <a:sym typeface="Arial"/>
              </a:rPr>
              <a:t>Full menu marketing </a:t>
            </a:r>
            <a:r>
              <a:rPr lang="en-US" sz="1600">
                <a:solidFill>
                  <a:schemeClr val="lt1"/>
                </a:solidFill>
                <a:latin typeface="Arial"/>
                <a:ea typeface="Arial"/>
                <a:cs typeface="Arial"/>
                <a:sym typeface="Arial"/>
              </a:rPr>
              <a:t>is the selling of a variety of products or services that meet virtually any customer needs and/or wants.</a:t>
            </a:r>
            <a:endParaRPr/>
          </a:p>
          <a:p>
            <a:pPr marL="0" lvl="0" indent="0" algn="l" rtl="0">
              <a:lnSpc>
                <a:spcPct val="100000"/>
              </a:lnSpc>
              <a:spcBef>
                <a:spcPts val="0"/>
              </a:spcBef>
              <a:spcAft>
                <a:spcPts val="0"/>
              </a:spcAft>
              <a:buSzPts val="1150"/>
              <a:buNone/>
            </a:pPr>
            <a:endParaRPr sz="1600">
              <a:solidFill>
                <a:schemeClr val="lt1"/>
              </a:solidFill>
              <a:latin typeface="Arial"/>
              <a:ea typeface="Arial"/>
              <a:cs typeface="Arial"/>
              <a:sym typeface="Arial"/>
            </a:endParaRPr>
          </a:p>
          <a:p>
            <a:pPr marL="338138" lvl="0" indent="-338138" algn="l" rtl="0">
              <a:lnSpc>
                <a:spcPct val="100000"/>
              </a:lnSpc>
              <a:spcBef>
                <a:spcPts val="0"/>
              </a:spcBef>
              <a:spcAft>
                <a:spcPts val="0"/>
              </a:spcAft>
              <a:buSzPts val="1150"/>
              <a:buNone/>
            </a:pPr>
            <a:r>
              <a:rPr lang="en-US" sz="1600">
                <a:solidFill>
                  <a:schemeClr val="lt1"/>
                </a:solidFill>
                <a:latin typeface="Arial"/>
                <a:ea typeface="Arial"/>
                <a:cs typeface="Arial"/>
                <a:sym typeface="Arial"/>
              </a:rPr>
              <a:t>○	A sales professional working for a minor league sports team may meet with a company and have the ability to offer a small sponsorship, a major sponsorship featuring exclusivity benefits, season tickets, group tickets, VIP tickets, parking or a combination of those options.</a:t>
            </a:r>
            <a:endParaRPr/>
          </a:p>
        </p:txBody>
      </p:sp>
      <p:cxnSp>
        <p:nvCxnSpPr>
          <p:cNvPr id="133" name="Google Shape;133;p1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34" name="Google Shape;134;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35" name="Google Shape;135;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3"/>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SALES METHODS</a:t>
            </a:r>
            <a:endParaRPr b="1">
              <a:latin typeface="Arial"/>
              <a:ea typeface="Arial"/>
              <a:cs typeface="Arial"/>
              <a:sym typeface="Arial"/>
            </a:endParaRPr>
          </a:p>
        </p:txBody>
      </p:sp>
      <p:sp>
        <p:nvSpPr>
          <p:cNvPr id="141" name="Google Shape;141;p13"/>
          <p:cNvSpPr txBox="1">
            <a:spLocks noGrp="1"/>
          </p:cNvSpPr>
          <p:nvPr>
            <p:ph type="body" idx="1"/>
          </p:nvPr>
        </p:nvSpPr>
        <p:spPr>
          <a:xfrm>
            <a:off x="938500" y="1038578"/>
            <a:ext cx="7172100" cy="324734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solidFill>
                  <a:schemeClr val="lt2"/>
                </a:solidFill>
                <a:latin typeface="Arial"/>
                <a:ea typeface="Arial"/>
                <a:cs typeface="Arial"/>
                <a:sym typeface="Arial"/>
              </a:rPr>
              <a:t>E-Commerce</a:t>
            </a:r>
            <a:endParaRPr/>
          </a:p>
          <a:p>
            <a:pPr marL="0" lvl="0" indent="0" algn="l" rtl="0">
              <a:lnSpc>
                <a:spcPct val="100000"/>
              </a:lnSpc>
              <a:spcBef>
                <a:spcPts val="0"/>
              </a:spcBef>
              <a:spcAft>
                <a:spcPts val="0"/>
              </a:spcAft>
              <a:buSzPts val="1150"/>
              <a:buNone/>
            </a:pPr>
            <a:endParaRPr sz="1800">
              <a:solidFill>
                <a:srgbClr val="EF8600"/>
              </a:solidFill>
              <a:latin typeface="Arial"/>
              <a:ea typeface="Arial"/>
              <a:cs typeface="Arial"/>
              <a:sym typeface="Arial"/>
            </a:endParaRPr>
          </a:p>
          <a:p>
            <a:pPr marL="0" lvl="0" indent="0" algn="l" rtl="0">
              <a:lnSpc>
                <a:spcPct val="100000"/>
              </a:lnSpc>
              <a:spcBef>
                <a:spcPts val="0"/>
              </a:spcBef>
              <a:spcAft>
                <a:spcPts val="0"/>
              </a:spcAft>
              <a:buSzPts val="1150"/>
              <a:buNone/>
            </a:pPr>
            <a:r>
              <a:rPr lang="en-US" sz="1600" b="1">
                <a:solidFill>
                  <a:schemeClr val="lt1"/>
                </a:solidFill>
                <a:latin typeface="Arial"/>
                <a:ea typeface="Arial"/>
                <a:cs typeface="Arial"/>
                <a:sym typeface="Arial"/>
              </a:rPr>
              <a:t>E-commerce</a:t>
            </a:r>
            <a:r>
              <a:rPr lang="en-US" sz="1600">
                <a:solidFill>
                  <a:schemeClr val="lt1"/>
                </a:solidFill>
                <a:latin typeface="Arial"/>
                <a:ea typeface="Arial"/>
                <a:cs typeface="Arial"/>
                <a:sym typeface="Arial"/>
              </a:rPr>
              <a:t> is the buying and selling of goods and services on</a:t>
            </a:r>
            <a:r>
              <a:rPr lang="en-US" sz="1600">
                <a:latin typeface="Arial"/>
                <a:ea typeface="Arial"/>
                <a:cs typeface="Arial"/>
                <a:sym typeface="Arial"/>
              </a:rPr>
              <a:t> the Internet or other digital platforms</a:t>
            </a:r>
            <a:r>
              <a:rPr lang="en-US" sz="1600">
                <a:solidFill>
                  <a:schemeClr val="lt1"/>
                </a:solidFill>
                <a:latin typeface="Arial"/>
                <a:ea typeface="Arial"/>
                <a:cs typeface="Arial"/>
                <a:sym typeface="Arial"/>
              </a:rPr>
              <a:t>.</a:t>
            </a:r>
            <a:endParaRPr/>
          </a:p>
          <a:p>
            <a:pPr marL="0" lvl="0" indent="0" algn="l" rtl="0">
              <a:lnSpc>
                <a:spcPct val="100000"/>
              </a:lnSpc>
              <a:spcBef>
                <a:spcPts val="0"/>
              </a:spcBef>
              <a:spcAft>
                <a:spcPts val="0"/>
              </a:spcAft>
              <a:buSzPts val="1150"/>
              <a:buNone/>
            </a:pPr>
            <a:endParaRPr sz="1600">
              <a:solidFill>
                <a:schemeClr val="lt1"/>
              </a:solidFill>
              <a:latin typeface="Arial"/>
              <a:ea typeface="Arial"/>
              <a:cs typeface="Arial"/>
              <a:sym typeface="Arial"/>
            </a:endParaRPr>
          </a:p>
          <a:p>
            <a:pPr marL="338138" lvl="0" indent="-338138" algn="l" rtl="0">
              <a:lnSpc>
                <a:spcPct val="100000"/>
              </a:lnSpc>
              <a:spcBef>
                <a:spcPts val="0"/>
              </a:spcBef>
              <a:spcAft>
                <a:spcPts val="0"/>
              </a:spcAft>
              <a:buSzPts val="1150"/>
              <a:buNone/>
            </a:pPr>
            <a:r>
              <a:rPr lang="en-US" sz="1600">
                <a:solidFill>
                  <a:schemeClr val="lt1"/>
                </a:solidFill>
                <a:latin typeface="Arial"/>
                <a:ea typeface="Arial"/>
                <a:cs typeface="Arial"/>
                <a:sym typeface="Arial"/>
              </a:rPr>
              <a:t>○	Any consumer who is a fan of Disney may go online and purchase DVDs, plush toys, action figures, watches, ornaments, or many other products.</a:t>
            </a:r>
            <a:endParaRPr/>
          </a:p>
          <a:p>
            <a:pPr marL="0" lvl="0" indent="0" algn="l" rtl="0">
              <a:lnSpc>
                <a:spcPct val="100000"/>
              </a:lnSpc>
              <a:spcBef>
                <a:spcPts val="600"/>
              </a:spcBef>
              <a:spcAft>
                <a:spcPts val="0"/>
              </a:spcAft>
              <a:buSzPts val="1150"/>
              <a:buNone/>
            </a:pPr>
            <a:endParaRPr sz="1600">
              <a:solidFill>
                <a:schemeClr val="lt1"/>
              </a:solidFill>
              <a:latin typeface="Arial"/>
              <a:ea typeface="Arial"/>
              <a:cs typeface="Arial"/>
              <a:sym typeface="Arial"/>
            </a:endParaRPr>
          </a:p>
          <a:p>
            <a:pPr marL="0" lvl="0" indent="0" algn="l" rtl="0">
              <a:lnSpc>
                <a:spcPct val="100000"/>
              </a:lnSpc>
              <a:spcBef>
                <a:spcPts val="0"/>
              </a:spcBef>
              <a:spcAft>
                <a:spcPts val="0"/>
              </a:spcAft>
              <a:buSzPts val="1150"/>
              <a:buNone/>
            </a:pPr>
            <a:r>
              <a:rPr lang="en-US" sz="1600">
                <a:solidFill>
                  <a:schemeClr val="lt1"/>
                </a:solidFill>
                <a:latin typeface="Arial"/>
                <a:ea typeface="Arial"/>
                <a:cs typeface="Arial"/>
                <a:sym typeface="Arial"/>
              </a:rPr>
              <a:t>Sports teams, arena management companies and touring bands sell everything from merchandise to tickets online.</a:t>
            </a:r>
            <a:endParaRPr/>
          </a:p>
        </p:txBody>
      </p:sp>
      <p:cxnSp>
        <p:nvCxnSpPr>
          <p:cNvPr id="142" name="Google Shape;142;p1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43" name="Google Shape;143;p1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44" name="Google Shape;144;p1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14"/>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SALES METHODS</a:t>
            </a:r>
            <a:endParaRPr b="1">
              <a:latin typeface="Arial"/>
              <a:ea typeface="Arial"/>
              <a:cs typeface="Arial"/>
              <a:sym typeface="Arial"/>
            </a:endParaRPr>
          </a:p>
        </p:txBody>
      </p:sp>
      <p:sp>
        <p:nvSpPr>
          <p:cNvPr id="150" name="Google Shape;150;p14"/>
          <p:cNvSpPr txBox="1">
            <a:spLocks noGrp="1"/>
          </p:cNvSpPr>
          <p:nvPr>
            <p:ph type="body" idx="1"/>
          </p:nvPr>
        </p:nvSpPr>
        <p:spPr>
          <a:xfrm>
            <a:off x="938500" y="1038578"/>
            <a:ext cx="7172100" cy="337537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solidFill>
                  <a:schemeClr val="lt2"/>
                </a:solidFill>
                <a:latin typeface="Arial"/>
                <a:ea typeface="Arial"/>
                <a:cs typeface="Arial"/>
                <a:sym typeface="Arial"/>
              </a:rPr>
              <a:t>Direct Mail</a:t>
            </a:r>
            <a:endParaRPr/>
          </a:p>
          <a:p>
            <a:pPr marL="0" lvl="0" indent="0" algn="l" rtl="0">
              <a:lnSpc>
                <a:spcPct val="100000"/>
              </a:lnSpc>
              <a:spcBef>
                <a:spcPts val="0"/>
              </a:spcBef>
              <a:spcAft>
                <a:spcPts val="0"/>
              </a:spcAft>
              <a:buSzPts val="1150"/>
              <a:buNone/>
            </a:pPr>
            <a:endParaRPr sz="1800">
              <a:solidFill>
                <a:srgbClr val="EF8600"/>
              </a:solidFill>
              <a:latin typeface="Arial"/>
              <a:ea typeface="Arial"/>
              <a:cs typeface="Arial"/>
              <a:sym typeface="Arial"/>
            </a:endParaRPr>
          </a:p>
          <a:p>
            <a:pPr marL="0" lvl="0" indent="0" algn="l" rtl="0">
              <a:lnSpc>
                <a:spcPct val="100000"/>
              </a:lnSpc>
              <a:spcBef>
                <a:spcPts val="0"/>
              </a:spcBef>
              <a:spcAft>
                <a:spcPts val="0"/>
              </a:spcAft>
              <a:buSzPts val="1150"/>
              <a:buNone/>
            </a:pPr>
            <a:r>
              <a:rPr lang="en-US" sz="1600" b="1">
                <a:solidFill>
                  <a:schemeClr val="lt1"/>
                </a:solidFill>
                <a:latin typeface="Arial"/>
                <a:ea typeface="Arial"/>
                <a:cs typeface="Arial"/>
                <a:sym typeface="Arial"/>
              </a:rPr>
              <a:t>Direct mail </a:t>
            </a:r>
            <a:r>
              <a:rPr lang="en-US" sz="1600">
                <a:solidFill>
                  <a:schemeClr val="lt1"/>
                </a:solidFill>
                <a:latin typeface="Arial"/>
                <a:ea typeface="Arial"/>
                <a:cs typeface="Arial"/>
                <a:sym typeface="Arial"/>
              </a:rPr>
              <a:t>is a sales effort conducted exclusively by mail.</a:t>
            </a:r>
            <a:endParaRPr/>
          </a:p>
          <a:p>
            <a:pPr marL="0" lvl="0" indent="0" algn="l" rtl="0">
              <a:lnSpc>
                <a:spcPct val="100000"/>
              </a:lnSpc>
              <a:spcBef>
                <a:spcPts val="0"/>
              </a:spcBef>
              <a:spcAft>
                <a:spcPts val="0"/>
              </a:spcAft>
              <a:buSzPts val="1150"/>
              <a:buNone/>
            </a:pPr>
            <a:endParaRPr sz="1600">
              <a:solidFill>
                <a:schemeClr val="lt1"/>
              </a:solidFill>
              <a:latin typeface="Arial"/>
              <a:ea typeface="Arial"/>
              <a:cs typeface="Arial"/>
              <a:sym typeface="Arial"/>
            </a:endParaRPr>
          </a:p>
          <a:p>
            <a:pPr marL="338138" lvl="0" indent="-338138" algn="l" rtl="0">
              <a:lnSpc>
                <a:spcPct val="100000"/>
              </a:lnSpc>
              <a:spcBef>
                <a:spcPts val="0"/>
              </a:spcBef>
              <a:spcAft>
                <a:spcPts val="0"/>
              </a:spcAft>
              <a:buSzPts val="1150"/>
              <a:buNone/>
            </a:pPr>
            <a:r>
              <a:rPr lang="en-US" sz="1600">
                <a:solidFill>
                  <a:schemeClr val="lt1"/>
                </a:solidFill>
                <a:latin typeface="Arial"/>
                <a:ea typeface="Arial"/>
                <a:cs typeface="Arial"/>
                <a:sym typeface="Arial"/>
              </a:rPr>
              <a:t>●	To be effective, the direct mail approach must be:</a:t>
            </a:r>
            <a:endParaRPr/>
          </a:p>
          <a:p>
            <a:pPr marL="795338" lvl="1" indent="-338138" algn="l" rtl="0">
              <a:lnSpc>
                <a:spcPct val="100000"/>
              </a:lnSpc>
              <a:spcBef>
                <a:spcPts val="600"/>
              </a:spcBef>
              <a:spcAft>
                <a:spcPts val="0"/>
              </a:spcAft>
              <a:buSzPts val="1150"/>
              <a:buNone/>
            </a:pPr>
            <a:r>
              <a:rPr lang="en-US" sz="1600">
                <a:solidFill>
                  <a:schemeClr val="lt1"/>
                </a:solidFill>
                <a:latin typeface="Arial"/>
                <a:ea typeface="Arial"/>
                <a:cs typeface="Arial"/>
                <a:sym typeface="Arial"/>
              </a:rPr>
              <a:t>○	Targeted</a:t>
            </a:r>
            <a:endParaRPr/>
          </a:p>
          <a:p>
            <a:pPr marL="795338" lvl="1" indent="-338138" algn="l" rtl="0">
              <a:lnSpc>
                <a:spcPct val="100000"/>
              </a:lnSpc>
              <a:spcBef>
                <a:spcPts val="0"/>
              </a:spcBef>
              <a:spcAft>
                <a:spcPts val="0"/>
              </a:spcAft>
              <a:buSzPts val="1150"/>
              <a:buNone/>
            </a:pPr>
            <a:r>
              <a:rPr lang="en-US" sz="1600">
                <a:solidFill>
                  <a:schemeClr val="lt1"/>
                </a:solidFill>
                <a:latin typeface="Arial"/>
                <a:ea typeface="Arial"/>
                <a:cs typeface="Arial"/>
                <a:sym typeface="Arial"/>
              </a:rPr>
              <a:t>○	Personal</a:t>
            </a:r>
            <a:endParaRPr/>
          </a:p>
          <a:p>
            <a:pPr marL="795338" lvl="1" indent="-338138" algn="l" rtl="0">
              <a:lnSpc>
                <a:spcPct val="100000"/>
              </a:lnSpc>
              <a:spcBef>
                <a:spcPts val="0"/>
              </a:spcBef>
              <a:spcAft>
                <a:spcPts val="0"/>
              </a:spcAft>
              <a:buSzPts val="1150"/>
              <a:buNone/>
            </a:pPr>
            <a:r>
              <a:rPr lang="en-US" sz="1600">
                <a:solidFill>
                  <a:schemeClr val="lt1"/>
                </a:solidFill>
                <a:latin typeface="Arial"/>
                <a:ea typeface="Arial"/>
                <a:cs typeface="Arial"/>
                <a:sym typeface="Arial"/>
              </a:rPr>
              <a:t>○	Measurable</a:t>
            </a:r>
            <a:endParaRPr/>
          </a:p>
          <a:p>
            <a:pPr marL="795338" lvl="1" indent="-338138" algn="l" rtl="0">
              <a:lnSpc>
                <a:spcPct val="100000"/>
              </a:lnSpc>
              <a:spcBef>
                <a:spcPts val="0"/>
              </a:spcBef>
              <a:spcAft>
                <a:spcPts val="0"/>
              </a:spcAft>
              <a:buSzPts val="1150"/>
              <a:buNone/>
            </a:pPr>
            <a:r>
              <a:rPr lang="en-US" sz="1600">
                <a:solidFill>
                  <a:schemeClr val="lt1"/>
                </a:solidFill>
                <a:latin typeface="Arial"/>
                <a:ea typeface="Arial"/>
                <a:cs typeface="Arial"/>
                <a:sym typeface="Arial"/>
              </a:rPr>
              <a:t>○	Testable</a:t>
            </a:r>
            <a:endParaRPr/>
          </a:p>
          <a:p>
            <a:pPr marL="795338" lvl="1" indent="-338138" algn="l" rtl="0">
              <a:lnSpc>
                <a:spcPct val="100000"/>
              </a:lnSpc>
              <a:spcBef>
                <a:spcPts val="0"/>
              </a:spcBef>
              <a:spcAft>
                <a:spcPts val="0"/>
              </a:spcAft>
              <a:buSzPts val="1150"/>
              <a:buNone/>
            </a:pPr>
            <a:r>
              <a:rPr lang="en-US" sz="1600">
                <a:solidFill>
                  <a:schemeClr val="lt1"/>
                </a:solidFill>
                <a:latin typeface="Arial"/>
                <a:ea typeface="Arial"/>
                <a:cs typeface="Arial"/>
                <a:sym typeface="Arial"/>
              </a:rPr>
              <a:t>○	Flexible</a:t>
            </a:r>
            <a:endParaRPr/>
          </a:p>
        </p:txBody>
      </p:sp>
      <p:cxnSp>
        <p:nvCxnSpPr>
          <p:cNvPr id="151" name="Google Shape;151;p1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52" name="Google Shape;152;p1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53" name="Google Shape;153;p1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15"/>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SALES METHODS</a:t>
            </a:r>
            <a:endParaRPr b="1">
              <a:latin typeface="Arial"/>
              <a:ea typeface="Arial"/>
              <a:cs typeface="Arial"/>
              <a:sym typeface="Arial"/>
            </a:endParaRPr>
          </a:p>
        </p:txBody>
      </p:sp>
      <p:sp>
        <p:nvSpPr>
          <p:cNvPr id="159" name="Google Shape;159;p15"/>
          <p:cNvSpPr txBox="1">
            <a:spLocks noGrp="1"/>
          </p:cNvSpPr>
          <p:nvPr>
            <p:ph type="body" idx="1"/>
          </p:nvPr>
        </p:nvSpPr>
        <p:spPr>
          <a:xfrm>
            <a:off x="938500" y="1038578"/>
            <a:ext cx="3633500" cy="337537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solidFill>
                  <a:schemeClr val="lt2"/>
                </a:solidFill>
                <a:latin typeface="Arial"/>
                <a:ea typeface="Arial"/>
                <a:cs typeface="Arial"/>
                <a:sym typeface="Arial"/>
              </a:rPr>
              <a:t>Direct Mail</a:t>
            </a:r>
            <a:endParaRPr/>
          </a:p>
          <a:p>
            <a:pPr marL="0" lvl="0" indent="0" algn="l" rtl="0">
              <a:lnSpc>
                <a:spcPct val="100000"/>
              </a:lnSpc>
              <a:spcBef>
                <a:spcPts val="0"/>
              </a:spcBef>
              <a:spcAft>
                <a:spcPts val="0"/>
              </a:spcAft>
              <a:buSzPts val="1150"/>
              <a:buNone/>
            </a:pPr>
            <a:endParaRPr sz="1800">
              <a:solidFill>
                <a:srgbClr val="EF8600"/>
              </a:solidFill>
              <a:latin typeface="Arial"/>
              <a:ea typeface="Arial"/>
              <a:cs typeface="Arial"/>
              <a:sym typeface="Arial"/>
            </a:endParaRPr>
          </a:p>
          <a:p>
            <a:pPr marL="285750" lvl="0" indent="-285750" algn="l" rtl="0">
              <a:lnSpc>
                <a:spcPct val="100000"/>
              </a:lnSpc>
              <a:spcBef>
                <a:spcPts val="0"/>
              </a:spcBef>
              <a:spcAft>
                <a:spcPts val="0"/>
              </a:spcAft>
              <a:buSzPts val="1150"/>
              <a:buChar char="●"/>
            </a:pPr>
            <a:r>
              <a:rPr lang="en-US" sz="1600">
                <a:solidFill>
                  <a:schemeClr val="lt1"/>
                </a:solidFill>
                <a:latin typeface="Arial"/>
                <a:ea typeface="Arial"/>
                <a:cs typeface="Arial"/>
                <a:sym typeface="Arial"/>
              </a:rPr>
              <a:t>Direct mail examples: </a:t>
            </a:r>
            <a:endParaRPr/>
          </a:p>
          <a:p>
            <a:pPr marL="742950" lvl="1" indent="-285750" algn="l" rtl="0">
              <a:lnSpc>
                <a:spcPct val="100000"/>
              </a:lnSpc>
              <a:spcBef>
                <a:spcPts val="1200"/>
              </a:spcBef>
              <a:spcAft>
                <a:spcPts val="0"/>
              </a:spcAft>
              <a:buSzPts val="1150"/>
              <a:buChar char="○"/>
            </a:pPr>
            <a:r>
              <a:rPr lang="en-US" sz="1600">
                <a:solidFill>
                  <a:schemeClr val="lt1"/>
                </a:solidFill>
                <a:latin typeface="Arial"/>
                <a:ea typeface="Arial"/>
                <a:cs typeface="Arial"/>
                <a:sym typeface="Arial"/>
              </a:rPr>
              <a:t>Ticket brochures</a:t>
            </a:r>
            <a:endParaRPr/>
          </a:p>
          <a:p>
            <a:pPr marL="742950" lvl="1" indent="-285750" algn="l" rtl="0">
              <a:lnSpc>
                <a:spcPct val="100000"/>
              </a:lnSpc>
              <a:spcBef>
                <a:spcPts val="1200"/>
              </a:spcBef>
              <a:spcAft>
                <a:spcPts val="0"/>
              </a:spcAft>
              <a:buSzPts val="1150"/>
              <a:buChar char="○"/>
            </a:pPr>
            <a:r>
              <a:rPr lang="en-US" sz="1600">
                <a:solidFill>
                  <a:schemeClr val="lt1"/>
                </a:solidFill>
                <a:latin typeface="Arial"/>
                <a:ea typeface="Arial"/>
                <a:cs typeface="Arial"/>
                <a:sym typeface="Arial"/>
              </a:rPr>
              <a:t>Pocket schedules and team posters</a:t>
            </a:r>
            <a:endParaRPr/>
          </a:p>
          <a:p>
            <a:pPr marL="742950" lvl="1" indent="-285750" algn="l" rtl="0">
              <a:lnSpc>
                <a:spcPct val="100000"/>
              </a:lnSpc>
              <a:spcBef>
                <a:spcPts val="1200"/>
              </a:spcBef>
              <a:spcAft>
                <a:spcPts val="0"/>
              </a:spcAft>
              <a:buSzPts val="1150"/>
              <a:buChar char="○"/>
            </a:pPr>
            <a:r>
              <a:rPr lang="en-US" sz="1600">
                <a:solidFill>
                  <a:schemeClr val="lt1"/>
                </a:solidFill>
                <a:latin typeface="Arial"/>
                <a:ea typeface="Arial"/>
                <a:cs typeface="Arial"/>
                <a:sym typeface="Arial"/>
              </a:rPr>
              <a:t>Solicitation (sales) letters</a:t>
            </a:r>
            <a:endParaRPr/>
          </a:p>
          <a:p>
            <a:pPr marL="742950" lvl="1" indent="-285750" algn="l" rtl="0">
              <a:lnSpc>
                <a:spcPct val="100000"/>
              </a:lnSpc>
              <a:spcBef>
                <a:spcPts val="1200"/>
              </a:spcBef>
              <a:spcAft>
                <a:spcPts val="0"/>
              </a:spcAft>
              <a:buSzPts val="1150"/>
              <a:buChar char="○"/>
            </a:pPr>
            <a:r>
              <a:rPr lang="en-US" sz="1600">
                <a:solidFill>
                  <a:schemeClr val="lt1"/>
                </a:solidFill>
                <a:latin typeface="Arial"/>
                <a:ea typeface="Arial"/>
                <a:cs typeface="Arial"/>
                <a:sym typeface="Arial"/>
              </a:rPr>
              <a:t>Fliers, postcards and additional print media</a:t>
            </a:r>
            <a:endParaRPr/>
          </a:p>
          <a:p>
            <a:pPr marL="795338" lvl="1" indent="-338138" algn="l" rtl="0">
              <a:lnSpc>
                <a:spcPct val="100000"/>
              </a:lnSpc>
              <a:spcBef>
                <a:spcPts val="1200"/>
              </a:spcBef>
              <a:spcAft>
                <a:spcPts val="0"/>
              </a:spcAft>
              <a:buSzPts val="1150"/>
              <a:buNone/>
            </a:pPr>
            <a:endParaRPr sz="1800">
              <a:solidFill>
                <a:schemeClr val="lt1"/>
              </a:solidFill>
              <a:latin typeface="Arial"/>
              <a:ea typeface="Arial"/>
              <a:cs typeface="Arial"/>
              <a:sym typeface="Arial"/>
            </a:endParaRPr>
          </a:p>
        </p:txBody>
      </p:sp>
      <p:cxnSp>
        <p:nvCxnSpPr>
          <p:cNvPr id="160" name="Google Shape;160;p1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61" name="Google Shape;161;p1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62" name="Google Shape;162;p1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163" name="Google Shape;163;p15" descr="Icon&#10;&#10;Description automatically generated with medium confidence"/>
          <p:cNvPicPr preferRelativeResize="0"/>
          <p:nvPr/>
        </p:nvPicPr>
        <p:blipFill rotWithShape="1">
          <a:blip r:embed="rId4">
            <a:alphaModFix/>
          </a:blip>
          <a:srcRect/>
          <a:stretch/>
        </p:blipFill>
        <p:spPr>
          <a:xfrm>
            <a:off x="5577150" y="1386425"/>
            <a:ext cx="2571750" cy="25717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16"/>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SALES METHODS</a:t>
            </a:r>
            <a:endParaRPr b="1">
              <a:latin typeface="Arial"/>
              <a:ea typeface="Arial"/>
              <a:cs typeface="Arial"/>
              <a:sym typeface="Arial"/>
            </a:endParaRPr>
          </a:p>
        </p:txBody>
      </p:sp>
      <p:sp>
        <p:nvSpPr>
          <p:cNvPr id="169" name="Google Shape;169;p16"/>
          <p:cNvSpPr txBox="1">
            <a:spLocks noGrp="1"/>
          </p:cNvSpPr>
          <p:nvPr>
            <p:ph type="body" idx="1"/>
          </p:nvPr>
        </p:nvSpPr>
        <p:spPr>
          <a:xfrm>
            <a:off x="938500" y="998527"/>
            <a:ext cx="6996902" cy="351084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solidFill>
                  <a:schemeClr val="lt2"/>
                </a:solidFill>
                <a:latin typeface="Arial"/>
                <a:ea typeface="Arial"/>
                <a:cs typeface="Arial"/>
                <a:sym typeface="Arial"/>
              </a:rPr>
              <a:t>Digital/Electronic Sales And Marketing</a:t>
            </a:r>
            <a:endParaRPr/>
          </a:p>
          <a:p>
            <a:pPr marL="0" lvl="0" indent="0" algn="l" rtl="0">
              <a:lnSpc>
                <a:spcPct val="100000"/>
              </a:lnSpc>
              <a:spcBef>
                <a:spcPts val="0"/>
              </a:spcBef>
              <a:spcAft>
                <a:spcPts val="0"/>
              </a:spcAft>
              <a:buSzPts val="1150"/>
              <a:buNone/>
            </a:pPr>
            <a:endParaRPr sz="800">
              <a:solidFill>
                <a:srgbClr val="EF8600"/>
              </a:solidFill>
              <a:latin typeface="Arial"/>
              <a:ea typeface="Arial"/>
              <a:cs typeface="Arial"/>
              <a:sym typeface="Arial"/>
            </a:endParaRPr>
          </a:p>
          <a:p>
            <a:pPr marL="338138" lvl="0" indent="-338138" algn="l" rtl="0">
              <a:lnSpc>
                <a:spcPct val="100000"/>
              </a:lnSpc>
              <a:spcBef>
                <a:spcPts val="0"/>
              </a:spcBef>
              <a:spcAft>
                <a:spcPts val="0"/>
              </a:spcAft>
              <a:buSzPts val="1150"/>
              <a:buNone/>
            </a:pPr>
            <a:r>
              <a:rPr lang="en-US" sz="1600">
                <a:solidFill>
                  <a:schemeClr val="lt1"/>
                </a:solidFill>
                <a:latin typeface="Arial"/>
                <a:ea typeface="Arial"/>
                <a:cs typeface="Arial"/>
                <a:sym typeface="Arial"/>
              </a:rPr>
              <a:t>●	</a:t>
            </a:r>
            <a:r>
              <a:rPr lang="en-US" sz="1600" b="1">
                <a:solidFill>
                  <a:schemeClr val="lt1"/>
                </a:solidFill>
                <a:latin typeface="Arial"/>
                <a:ea typeface="Arial"/>
                <a:cs typeface="Arial"/>
                <a:sym typeface="Arial"/>
              </a:rPr>
              <a:t>E-mail marketing </a:t>
            </a:r>
            <a:r>
              <a:rPr lang="en-US" sz="1600">
                <a:solidFill>
                  <a:schemeClr val="lt1"/>
                </a:solidFill>
                <a:latin typeface="Arial"/>
                <a:ea typeface="Arial"/>
                <a:cs typeface="Arial"/>
                <a:sym typeface="Arial"/>
              </a:rPr>
              <a:t>and other digital strategies can be incredibly productive for a sports or entertainment property.</a:t>
            </a:r>
            <a:endParaRPr/>
          </a:p>
          <a:p>
            <a:pPr marL="338138" lvl="0" indent="-338138" algn="l" rtl="0">
              <a:lnSpc>
                <a:spcPct val="100000"/>
              </a:lnSpc>
              <a:spcBef>
                <a:spcPts val="1200"/>
              </a:spcBef>
              <a:spcAft>
                <a:spcPts val="1200"/>
              </a:spcAft>
              <a:buSzPts val="1150"/>
              <a:buNone/>
            </a:pPr>
            <a:r>
              <a:rPr lang="en-US" sz="1600">
                <a:solidFill>
                  <a:schemeClr val="lt1"/>
                </a:solidFill>
                <a:latin typeface="Arial"/>
                <a:ea typeface="Arial"/>
                <a:cs typeface="Arial"/>
                <a:sym typeface="Arial"/>
              </a:rPr>
              <a:t>●	Social media platforms are increasingly providing value for sports and entertainment properties as an additional avenue for generating sales.</a:t>
            </a:r>
            <a:endParaRPr/>
          </a:p>
        </p:txBody>
      </p:sp>
      <p:cxnSp>
        <p:nvCxnSpPr>
          <p:cNvPr id="170" name="Google Shape;170;p1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71" name="Google Shape;171;p1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72" name="Google Shape;172;p1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pic>
        <p:nvPicPr>
          <p:cNvPr id="177" name="Google Shape;177;p17"/>
          <p:cNvPicPr preferRelativeResize="0"/>
          <p:nvPr/>
        </p:nvPicPr>
        <p:blipFill rotWithShape="1">
          <a:blip r:embed="rId3">
            <a:alphaModFix/>
          </a:blip>
          <a:src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7"/>
        <p:cNvGrpSpPr/>
        <p:nvPr/>
      </p:nvGrpSpPr>
      <p:grpSpPr>
        <a:xfrm>
          <a:off x="0" y="0"/>
          <a:ext cx="0" cy="0"/>
          <a:chOff x="0" y="0"/>
          <a:chExt cx="0" cy="0"/>
        </a:xfrm>
      </p:grpSpPr>
      <p:sp>
        <p:nvSpPr>
          <p:cNvPr id="38" name="Google Shape;38;p2"/>
          <p:cNvSpPr txBox="1">
            <a:spLocks noGrp="1"/>
          </p:cNvSpPr>
          <p:nvPr>
            <p:ph type="title"/>
          </p:nvPr>
        </p:nvSpPr>
        <p:spPr>
          <a:xfrm>
            <a:off x="1805525" y="402175"/>
            <a:ext cx="5443500" cy="612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pic>
        <p:nvPicPr>
          <p:cNvPr id="39" name="Google Shape;39;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0" name="Google Shape;40;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pic>
        <p:nvPicPr>
          <p:cNvPr id="41" name="Google Shape;41;p2"/>
          <p:cNvPicPr preferRelativeResize="0"/>
          <p:nvPr/>
        </p:nvPicPr>
        <p:blipFill rotWithShape="1">
          <a:blip r:embed="rId4">
            <a:alphaModFix/>
          </a:blip>
          <a:srcRect/>
          <a:stretch/>
        </p:blipFill>
        <p:spPr>
          <a:xfrm>
            <a:off x="572425" y="128150"/>
            <a:ext cx="1145575" cy="1160955"/>
          </a:xfrm>
          <a:prstGeom prst="rect">
            <a:avLst/>
          </a:prstGeom>
          <a:noFill/>
          <a:ln>
            <a:noFill/>
          </a:ln>
        </p:spPr>
      </p:pic>
      <p:sp>
        <p:nvSpPr>
          <p:cNvPr id="42" name="Google Shape;42;p2"/>
          <p:cNvSpPr txBox="1">
            <a:spLocks noGrp="1"/>
          </p:cNvSpPr>
          <p:nvPr>
            <p:ph type="subTitle" idx="1"/>
          </p:nvPr>
        </p:nvSpPr>
        <p:spPr>
          <a:xfrm>
            <a:off x="572425" y="1416361"/>
            <a:ext cx="77121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a:latin typeface="Arial"/>
                <a:ea typeface="Arial"/>
                <a:cs typeface="Arial"/>
                <a:sym typeface="Arial"/>
              </a:rPr>
              <a:t>A few quick questions about your experience with sales professionals in the past:</a:t>
            </a:r>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Have you ever had a negative experience with a salesperson?</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Do you enjoy having salespeople approach you in a store?</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Do you think you could be a successful salesperson?</a:t>
            </a:r>
            <a:endParaRPr/>
          </a:p>
          <a:p>
            <a:pPr marL="285750" lvl="0" indent="-285750" algn="l" rtl="0">
              <a:lnSpc>
                <a:spcPct val="100000"/>
              </a:lnSpc>
              <a:spcBef>
                <a:spcPts val="0"/>
              </a:spcBef>
              <a:spcAft>
                <a:spcPts val="0"/>
              </a:spcAft>
              <a:buSzPts val="1800"/>
              <a:buFont typeface="Arial"/>
              <a:buChar char="•"/>
            </a:pPr>
            <a:r>
              <a:rPr lang="en-US">
                <a:latin typeface="Arial"/>
                <a:ea typeface="Arial"/>
                <a:cs typeface="Arial"/>
                <a:sym typeface="Arial"/>
              </a:rPr>
              <a:t>Do you think you would want to be a successful salesperson?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3"/>
          <p:cNvSpPr txBox="1">
            <a:spLocks noGrp="1"/>
          </p:cNvSpPr>
          <p:nvPr>
            <p:ph type="title"/>
          </p:nvPr>
        </p:nvSpPr>
        <p:spPr>
          <a:xfrm>
            <a:off x="5356281" y="1077407"/>
            <a:ext cx="2837400" cy="688363"/>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SALES</a:t>
            </a:r>
            <a:endParaRPr b="1">
              <a:latin typeface="Arial"/>
              <a:ea typeface="Arial"/>
              <a:cs typeface="Arial"/>
              <a:sym typeface="Arial"/>
            </a:endParaRPr>
          </a:p>
        </p:txBody>
      </p:sp>
      <p:sp>
        <p:nvSpPr>
          <p:cNvPr id="48" name="Google Shape;48;p3"/>
          <p:cNvSpPr txBox="1">
            <a:spLocks noGrp="1"/>
          </p:cNvSpPr>
          <p:nvPr>
            <p:ph type="body" idx="1"/>
          </p:nvPr>
        </p:nvSpPr>
        <p:spPr>
          <a:xfrm>
            <a:off x="5356281" y="1971346"/>
            <a:ext cx="3294734" cy="232862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600"/>
              <a:buNone/>
            </a:pPr>
            <a:r>
              <a:rPr lang="en-US" sz="1800" b="1">
                <a:solidFill>
                  <a:schemeClr val="lt2"/>
                </a:solidFill>
                <a:latin typeface="Arial"/>
                <a:ea typeface="Arial"/>
                <a:cs typeface="Arial"/>
                <a:sym typeface="Arial"/>
              </a:rPr>
              <a:t>Sales </a:t>
            </a:r>
            <a:r>
              <a:rPr lang="en-US" sz="1800">
                <a:latin typeface="Arial"/>
                <a:ea typeface="Arial"/>
                <a:cs typeface="Arial"/>
                <a:sym typeface="Arial"/>
              </a:rPr>
              <a:t>can be defined as the process of determining customer needs and wants through planned, personalized communication intended to influence purchase decisions and ensure satisfaction.</a:t>
            </a:r>
            <a:endParaRPr/>
          </a:p>
        </p:txBody>
      </p:sp>
      <p:cxnSp>
        <p:nvCxnSpPr>
          <p:cNvPr id="49" name="Google Shape;49;p3"/>
          <p:cNvCxnSpPr/>
          <p:nvPr/>
        </p:nvCxnSpPr>
        <p:spPr>
          <a:xfrm>
            <a:off x="5225150" y="699715"/>
            <a:ext cx="0" cy="36576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50" name="Google Shape;50;p3"/>
          <p:cNvPicPr preferRelativeResize="0"/>
          <p:nvPr/>
        </p:nvPicPr>
        <p:blipFill rotWithShape="1">
          <a:blip r:embed="rId3">
            <a:alphaModFix/>
          </a:blip>
          <a:srcRect l="14850" r="14850"/>
          <a:stretch/>
        </p:blipFill>
        <p:spPr>
          <a:xfrm>
            <a:off x="-422250" y="-236700"/>
            <a:ext cx="4714800" cy="5616900"/>
          </a:xfrm>
          <a:prstGeom prst="flowChartDelay">
            <a:avLst/>
          </a:prstGeom>
          <a:noFill/>
          <a:ln>
            <a:noFill/>
          </a:ln>
        </p:spPr>
      </p:pic>
      <p:pic>
        <p:nvPicPr>
          <p:cNvPr id="51" name="Google Shape;51;p3"/>
          <p:cNvPicPr preferRelativeResize="0"/>
          <p:nvPr/>
        </p:nvPicPr>
        <p:blipFill rotWithShape="1">
          <a:blip r:embed="rId4">
            <a:alphaModFix/>
          </a:blip>
          <a:srcRect/>
          <a:stretch/>
        </p:blipFill>
        <p:spPr>
          <a:xfrm>
            <a:off x="8023500" y="4711125"/>
            <a:ext cx="1006524" cy="356000"/>
          </a:xfrm>
          <a:prstGeom prst="rect">
            <a:avLst/>
          </a:prstGeom>
          <a:noFill/>
          <a:ln>
            <a:noFill/>
          </a:ln>
        </p:spPr>
      </p:pic>
      <p:sp>
        <p:nvSpPr>
          <p:cNvPr id="52" name="Google Shape;52;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Google Shape;57;p4"/>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SALES</a:t>
            </a:r>
            <a:endParaRPr b="1">
              <a:latin typeface="Arial"/>
              <a:ea typeface="Arial"/>
              <a:cs typeface="Arial"/>
              <a:sym typeface="Arial"/>
            </a:endParaRPr>
          </a:p>
        </p:txBody>
      </p:sp>
      <p:sp>
        <p:nvSpPr>
          <p:cNvPr id="58" name="Google Shape;58;p4"/>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dirty="0">
                <a:latin typeface="Arial"/>
                <a:ea typeface="Arial"/>
                <a:cs typeface="Arial"/>
                <a:sym typeface="Arial"/>
              </a:rPr>
              <a:t>Sales activities in the sports and entertainment field could include:</a:t>
            </a:r>
            <a:endParaRPr dirty="0"/>
          </a:p>
          <a:p>
            <a:pPr marL="0" lvl="0" indent="0" algn="l" rtl="0">
              <a:lnSpc>
                <a:spcPct val="100000"/>
              </a:lnSpc>
              <a:spcBef>
                <a:spcPts val="0"/>
              </a:spcBef>
              <a:spcAft>
                <a:spcPts val="0"/>
              </a:spcAft>
              <a:buSzPts val="1150"/>
              <a:buNone/>
            </a:pPr>
            <a:endParaRPr sz="1800" dirty="0">
              <a:latin typeface="Arial"/>
              <a:ea typeface="Arial"/>
              <a:cs typeface="Arial"/>
              <a:sym typeface="Arial"/>
            </a:endParaRPr>
          </a:p>
          <a:p>
            <a:pPr marL="285750" indent="-285750"/>
            <a:r>
              <a:rPr lang="en-US" sz="1800" dirty="0">
                <a:latin typeface="Arial"/>
                <a:ea typeface="Arial"/>
                <a:cs typeface="Arial"/>
                <a:sym typeface="Arial"/>
              </a:rPr>
              <a:t>Selling group tickets to a play </a:t>
            </a:r>
            <a:endParaRPr dirty="0"/>
          </a:p>
          <a:p>
            <a:pPr marL="285750" indent="-285750">
              <a:spcBef>
                <a:spcPts val="1600"/>
              </a:spcBef>
            </a:pPr>
            <a:r>
              <a:rPr lang="en-US" sz="1800" dirty="0">
                <a:latin typeface="Arial"/>
                <a:ea typeface="Arial"/>
                <a:cs typeface="Arial"/>
                <a:sym typeface="Arial"/>
              </a:rPr>
              <a:t>Negotiating an event contract with a facility or venue</a:t>
            </a:r>
            <a:endParaRPr dirty="0"/>
          </a:p>
          <a:p>
            <a:pPr marL="285750" indent="-285750">
              <a:spcBef>
                <a:spcPts val="1600"/>
              </a:spcBef>
            </a:pPr>
            <a:r>
              <a:rPr lang="en-US" sz="1800" dirty="0">
                <a:latin typeface="Arial"/>
                <a:ea typeface="Arial"/>
                <a:cs typeface="Arial"/>
                <a:sym typeface="Arial"/>
              </a:rPr>
              <a:t>Soliciting donations from alumni to fund scholarship opportunities</a:t>
            </a:r>
            <a:endParaRPr dirty="0"/>
          </a:p>
          <a:p>
            <a:pPr marL="285750" indent="-285750">
              <a:spcBef>
                <a:spcPts val="1600"/>
              </a:spcBef>
            </a:pPr>
            <a:r>
              <a:rPr lang="en-US" sz="1800" dirty="0">
                <a:latin typeface="Arial"/>
                <a:ea typeface="Arial"/>
                <a:cs typeface="Arial"/>
                <a:sym typeface="Arial"/>
              </a:rPr>
              <a:t>Selling an event sponsorship package</a:t>
            </a:r>
            <a:endParaRPr dirty="0"/>
          </a:p>
          <a:p>
            <a:pPr marL="0" lvl="0" indent="0" algn="l" rtl="0">
              <a:lnSpc>
                <a:spcPct val="100000"/>
              </a:lnSpc>
              <a:spcBef>
                <a:spcPts val="1600"/>
              </a:spcBef>
              <a:spcAft>
                <a:spcPts val="1600"/>
              </a:spcAft>
              <a:buSzPts val="1150"/>
              <a:buNone/>
            </a:pPr>
            <a:endParaRPr dirty="0">
              <a:latin typeface="Arial"/>
              <a:ea typeface="Arial"/>
              <a:cs typeface="Arial"/>
              <a:sym typeface="Arial"/>
            </a:endParaRPr>
          </a:p>
        </p:txBody>
      </p:sp>
      <p:cxnSp>
        <p:nvCxnSpPr>
          <p:cNvPr id="59" name="Google Shape;59;p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60" name="Google Shape;60;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61" name="Google Shape;61;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5"/>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SALES</a:t>
            </a:r>
            <a:endParaRPr b="1">
              <a:latin typeface="Arial"/>
              <a:ea typeface="Arial"/>
              <a:cs typeface="Arial"/>
              <a:sym typeface="Arial"/>
            </a:endParaRPr>
          </a:p>
        </p:txBody>
      </p:sp>
      <p:sp>
        <p:nvSpPr>
          <p:cNvPr id="67" name="Google Shape;67;p5"/>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dirty="0">
                <a:solidFill>
                  <a:schemeClr val="lt2"/>
                </a:solidFill>
                <a:latin typeface="Arial"/>
                <a:ea typeface="Arial"/>
                <a:cs typeface="Arial"/>
                <a:sym typeface="Arial"/>
              </a:rPr>
              <a:t>Why is selling important?</a:t>
            </a:r>
            <a:endParaRPr dirty="0"/>
          </a:p>
          <a:p>
            <a:pPr marL="0" lvl="0" indent="0" algn="l" rtl="0">
              <a:lnSpc>
                <a:spcPct val="100000"/>
              </a:lnSpc>
              <a:spcBef>
                <a:spcPts val="0"/>
              </a:spcBef>
              <a:spcAft>
                <a:spcPts val="0"/>
              </a:spcAft>
              <a:buSzPts val="1150"/>
              <a:buNone/>
            </a:pPr>
            <a:endParaRPr sz="1800" dirty="0">
              <a:latin typeface="Arial"/>
              <a:ea typeface="Arial"/>
              <a:cs typeface="Arial"/>
              <a:sym typeface="Arial"/>
            </a:endParaRPr>
          </a:p>
          <a:p>
            <a:pPr marL="285750" indent="-285750">
              <a:spcBef>
                <a:spcPts val="1600"/>
              </a:spcBef>
            </a:pPr>
            <a:r>
              <a:rPr lang="en-US" sz="1800" dirty="0">
                <a:latin typeface="Arial"/>
                <a:ea typeface="Arial"/>
                <a:cs typeface="Arial"/>
                <a:sym typeface="Arial"/>
              </a:rPr>
              <a:t>Selling helps customers make informed buying decisions</a:t>
            </a:r>
          </a:p>
          <a:p>
            <a:pPr marL="285750" indent="-285750">
              <a:spcBef>
                <a:spcPts val="1600"/>
              </a:spcBef>
            </a:pPr>
            <a:r>
              <a:rPr lang="en-US" sz="1800" dirty="0">
                <a:solidFill>
                  <a:srgbClr val="FFFFFF"/>
                </a:solidFill>
                <a:latin typeface="Arial"/>
                <a:ea typeface="Arial"/>
                <a:cs typeface="Arial"/>
                <a:sym typeface="Arial"/>
              </a:rPr>
              <a:t>Selling is the revenue-producing element of the marketing process</a:t>
            </a:r>
          </a:p>
          <a:p>
            <a:pPr marL="285750" indent="-285750">
              <a:spcBef>
                <a:spcPts val="1600"/>
              </a:spcBef>
            </a:pPr>
            <a:r>
              <a:rPr lang="en-US" sz="1800" dirty="0">
                <a:solidFill>
                  <a:srgbClr val="FFFFFF"/>
                </a:solidFill>
                <a:latin typeface="Arial"/>
                <a:ea typeface="Arial"/>
                <a:cs typeface="Arial"/>
                <a:sym typeface="Arial"/>
              </a:rPr>
              <a:t>Sales is the only true revenue-producing function for an organization</a:t>
            </a:r>
            <a:endParaRPr lang="en-US" dirty="0">
              <a:solidFill>
                <a:srgbClr val="FFFFFF"/>
              </a:solidFill>
              <a:ea typeface="Arial"/>
              <a:cs typeface="Arial"/>
            </a:endParaRPr>
          </a:p>
          <a:p>
            <a:pPr marL="285750" indent="-285750">
              <a:spcBef>
                <a:spcPts val="1600"/>
              </a:spcBef>
            </a:pPr>
            <a:r>
              <a:rPr lang="en-US" sz="1800" dirty="0">
                <a:latin typeface="Arial"/>
                <a:ea typeface="Arial"/>
                <a:cs typeface="Arial"/>
                <a:sym typeface="Arial"/>
              </a:rPr>
              <a:t>Can result in customer satisfaction and repeat business</a:t>
            </a:r>
            <a:endParaRPr dirty="0"/>
          </a:p>
          <a:p>
            <a:pPr marL="0" lvl="0" indent="0" algn="l" rtl="0">
              <a:lnSpc>
                <a:spcPct val="100000"/>
              </a:lnSpc>
              <a:spcBef>
                <a:spcPts val="1600"/>
              </a:spcBef>
              <a:spcAft>
                <a:spcPts val="1600"/>
              </a:spcAft>
              <a:buSzPts val="1150"/>
              <a:buNone/>
            </a:pPr>
            <a:endParaRPr dirty="0">
              <a:latin typeface="Arial"/>
              <a:ea typeface="Arial"/>
              <a:cs typeface="Arial"/>
              <a:sym typeface="Arial"/>
            </a:endParaRPr>
          </a:p>
        </p:txBody>
      </p:sp>
      <p:cxnSp>
        <p:nvCxnSpPr>
          <p:cNvPr id="68" name="Google Shape;68;p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69" name="Google Shape;69;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70" name="Google Shape;70;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6"/>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TYPES OF SALES</a:t>
            </a:r>
            <a:endParaRPr b="1">
              <a:latin typeface="Arial"/>
              <a:ea typeface="Arial"/>
              <a:cs typeface="Arial"/>
              <a:sym typeface="Arial"/>
            </a:endParaRPr>
          </a:p>
        </p:txBody>
      </p:sp>
      <p:sp>
        <p:nvSpPr>
          <p:cNvPr id="76" name="Google Shape;76;p6"/>
          <p:cNvSpPr txBox="1">
            <a:spLocks noGrp="1"/>
          </p:cNvSpPr>
          <p:nvPr>
            <p:ph type="body" idx="1"/>
          </p:nvPr>
        </p:nvSpPr>
        <p:spPr>
          <a:xfrm>
            <a:off x="938500" y="1174463"/>
            <a:ext cx="3180276"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2000" b="1">
                <a:solidFill>
                  <a:schemeClr val="lt2"/>
                </a:solidFill>
                <a:latin typeface="Arial"/>
                <a:ea typeface="Arial"/>
                <a:cs typeface="Arial"/>
                <a:sym typeface="Arial"/>
              </a:rPr>
              <a:t>Personal Selling</a:t>
            </a:r>
            <a:endParaRPr/>
          </a:p>
          <a:p>
            <a:pPr marL="0" lvl="0" indent="0" algn="l" rtl="0">
              <a:lnSpc>
                <a:spcPct val="100000"/>
              </a:lnSpc>
              <a:spcBef>
                <a:spcPts val="0"/>
              </a:spcBef>
              <a:spcAft>
                <a:spcPts val="0"/>
              </a:spcAft>
              <a:buSzPts val="1150"/>
              <a:buNone/>
            </a:pPr>
            <a:endParaRPr sz="1800">
              <a:latin typeface="Arial"/>
              <a:ea typeface="Arial"/>
              <a:cs typeface="Arial"/>
              <a:sym typeface="Arial"/>
            </a:endParaRPr>
          </a:p>
          <a:p>
            <a:pPr marL="0" lvl="0" indent="0" algn="l" rtl="0">
              <a:lnSpc>
                <a:spcPct val="100000"/>
              </a:lnSpc>
              <a:spcBef>
                <a:spcPts val="0"/>
              </a:spcBef>
              <a:spcAft>
                <a:spcPts val="0"/>
              </a:spcAft>
              <a:buSzPts val="1150"/>
              <a:buNone/>
            </a:pPr>
            <a:r>
              <a:rPr lang="en-US" sz="1600" b="1">
                <a:latin typeface="Arial"/>
                <a:ea typeface="Arial"/>
                <a:cs typeface="Arial"/>
                <a:sym typeface="Arial"/>
              </a:rPr>
              <a:t>Personal selling </a:t>
            </a:r>
            <a:r>
              <a:rPr lang="en-US" sz="1600">
                <a:latin typeface="Arial"/>
                <a:ea typeface="Arial"/>
                <a:cs typeface="Arial"/>
                <a:sym typeface="Arial"/>
              </a:rPr>
              <a:t>entails any person-to-person communication in which the seller has an opportunity to influence the consumer’s buying decisions.  </a:t>
            </a:r>
            <a:endParaRPr/>
          </a:p>
          <a:p>
            <a:pPr marL="0" lvl="0" indent="0" algn="l" rtl="0">
              <a:lnSpc>
                <a:spcPct val="100000"/>
              </a:lnSpc>
              <a:spcBef>
                <a:spcPts val="1600"/>
              </a:spcBef>
              <a:spcAft>
                <a:spcPts val="1600"/>
              </a:spcAft>
              <a:buSzPts val="1150"/>
              <a:buNone/>
            </a:pPr>
            <a:r>
              <a:rPr lang="en-US" sz="1600">
                <a:latin typeface="Arial"/>
                <a:ea typeface="Arial"/>
                <a:cs typeface="Arial"/>
                <a:sym typeface="Arial"/>
              </a:rPr>
              <a:t>The personal selling process is a two-way communication between a sales professional representing an organization and a prospective customer.  </a:t>
            </a:r>
            <a:endParaRPr sz="1600">
              <a:latin typeface="Arial"/>
              <a:ea typeface="Arial"/>
              <a:cs typeface="Arial"/>
              <a:sym typeface="Arial"/>
            </a:endParaRPr>
          </a:p>
        </p:txBody>
      </p:sp>
      <p:cxnSp>
        <p:nvCxnSpPr>
          <p:cNvPr id="77" name="Google Shape;77;p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78" name="Google Shape;78;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79" name="Google Shape;79;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80" name="Google Shape;80;p6" descr="A group of people shaking hands&#10;&#10;Description automatically generated with low confidence"/>
          <p:cNvPicPr preferRelativeResize="0"/>
          <p:nvPr/>
        </p:nvPicPr>
        <p:blipFill rotWithShape="1">
          <a:blip r:embed="rId4">
            <a:alphaModFix/>
          </a:blip>
          <a:srcRect/>
          <a:stretch/>
        </p:blipFill>
        <p:spPr>
          <a:xfrm>
            <a:off x="5025226" y="1417427"/>
            <a:ext cx="3466100" cy="256882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7"/>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PERSONAL SELLING</a:t>
            </a:r>
            <a:endParaRPr b="1">
              <a:latin typeface="Arial"/>
              <a:ea typeface="Arial"/>
              <a:cs typeface="Arial"/>
              <a:sym typeface="Arial"/>
            </a:endParaRPr>
          </a:p>
        </p:txBody>
      </p:sp>
      <p:sp>
        <p:nvSpPr>
          <p:cNvPr id="86" name="Google Shape;86;p7"/>
          <p:cNvSpPr txBox="1">
            <a:spLocks noGrp="1"/>
          </p:cNvSpPr>
          <p:nvPr>
            <p:ph type="body" idx="1"/>
          </p:nvPr>
        </p:nvSpPr>
        <p:spPr>
          <a:xfrm>
            <a:off x="938500" y="993422"/>
            <a:ext cx="7172100" cy="329250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solidFill>
                  <a:schemeClr val="lt2"/>
                </a:solidFill>
                <a:latin typeface="Arial"/>
                <a:ea typeface="Arial"/>
                <a:cs typeface="Arial"/>
                <a:sym typeface="Arial"/>
              </a:rPr>
              <a:t>Benefits to personal selling:</a:t>
            </a:r>
            <a:endParaRPr/>
          </a:p>
          <a:p>
            <a:pPr marL="0" lvl="0" indent="0" algn="l" rtl="0">
              <a:lnSpc>
                <a:spcPct val="100000"/>
              </a:lnSpc>
              <a:spcBef>
                <a:spcPts val="0"/>
              </a:spcBef>
              <a:spcAft>
                <a:spcPts val="0"/>
              </a:spcAft>
              <a:buSzPts val="1150"/>
              <a:buNone/>
            </a:pPr>
            <a:endParaRPr sz="900">
              <a:latin typeface="Arial"/>
              <a:ea typeface="Arial"/>
              <a:cs typeface="Arial"/>
              <a:sym typeface="Arial"/>
            </a:endParaRPr>
          </a:p>
          <a:p>
            <a:pPr marL="395288" lvl="0" indent="-395288" algn="l" rtl="0">
              <a:lnSpc>
                <a:spcPct val="100000"/>
              </a:lnSpc>
              <a:spcBef>
                <a:spcPts val="0"/>
              </a:spcBef>
              <a:spcAft>
                <a:spcPts val="0"/>
              </a:spcAft>
              <a:buSzPts val="1150"/>
              <a:buChar char="●"/>
            </a:pPr>
            <a:r>
              <a:rPr lang="en-US" sz="1400">
                <a:latin typeface="Arial"/>
                <a:ea typeface="Arial"/>
                <a:cs typeface="Arial"/>
                <a:sym typeface="Arial"/>
              </a:rPr>
              <a:t>The salesperson can immediately tailor the message he or she is communicating based on the prospective customer’s response, feedback and buying signals.</a:t>
            </a:r>
            <a:endParaRPr/>
          </a:p>
          <a:p>
            <a:pPr marL="395288" lvl="0" indent="-395288" algn="l" rtl="0">
              <a:lnSpc>
                <a:spcPct val="100000"/>
              </a:lnSpc>
              <a:spcBef>
                <a:spcPts val="600"/>
              </a:spcBef>
              <a:spcAft>
                <a:spcPts val="0"/>
              </a:spcAft>
              <a:buSzPts val="1150"/>
              <a:buChar char="●"/>
            </a:pPr>
            <a:r>
              <a:rPr lang="en-US" sz="1400">
                <a:latin typeface="Arial"/>
                <a:ea typeface="Arial"/>
                <a:cs typeface="Arial"/>
                <a:sym typeface="Arial"/>
              </a:rPr>
              <a:t>It allows for the communication of more information specifically relating to the customer needs than any other form of promotion.</a:t>
            </a:r>
            <a:endParaRPr/>
          </a:p>
          <a:p>
            <a:pPr marL="395288" lvl="0" indent="-395288" algn="l" rtl="0">
              <a:lnSpc>
                <a:spcPct val="100000"/>
              </a:lnSpc>
              <a:spcBef>
                <a:spcPts val="600"/>
              </a:spcBef>
              <a:spcAft>
                <a:spcPts val="0"/>
              </a:spcAft>
              <a:buSzPts val="1150"/>
              <a:buChar char="●"/>
            </a:pPr>
            <a:r>
              <a:rPr lang="en-US" sz="1400">
                <a:latin typeface="Arial"/>
                <a:ea typeface="Arial"/>
                <a:cs typeface="Arial"/>
                <a:sym typeface="Arial"/>
              </a:rPr>
              <a:t>Potentially confusing or complex information can be explained, and the salesperson can be assured that the prospective customer has a complete understanding of the information being conveyed.</a:t>
            </a:r>
            <a:endParaRPr/>
          </a:p>
          <a:p>
            <a:pPr marL="395288" lvl="0" indent="-395288" algn="l" rtl="0">
              <a:lnSpc>
                <a:spcPct val="100000"/>
              </a:lnSpc>
              <a:spcBef>
                <a:spcPts val="600"/>
              </a:spcBef>
              <a:spcAft>
                <a:spcPts val="0"/>
              </a:spcAft>
              <a:buSzPts val="1150"/>
              <a:buChar char="●"/>
            </a:pPr>
            <a:r>
              <a:rPr lang="en-US" sz="1400">
                <a:latin typeface="Arial"/>
                <a:ea typeface="Arial"/>
                <a:cs typeface="Arial"/>
                <a:sym typeface="Arial"/>
              </a:rPr>
              <a:t>The likelihood of the customer paying attention to the information being shared is greatly increased because the communication is face-to-face.</a:t>
            </a:r>
            <a:endParaRPr/>
          </a:p>
          <a:p>
            <a:pPr marL="395288" lvl="0" indent="-395288" algn="l" rtl="0">
              <a:lnSpc>
                <a:spcPct val="100000"/>
              </a:lnSpc>
              <a:spcBef>
                <a:spcPts val="600"/>
              </a:spcBef>
              <a:spcAft>
                <a:spcPts val="1600"/>
              </a:spcAft>
              <a:buSzPts val="1150"/>
              <a:buChar char="●"/>
            </a:pPr>
            <a:r>
              <a:rPr lang="en-US" sz="1400">
                <a:latin typeface="Arial"/>
                <a:ea typeface="Arial"/>
                <a:cs typeface="Arial"/>
                <a:sym typeface="Arial"/>
              </a:rPr>
              <a:t>Personal selling provides the best opportunity to establish solid working relationships, enhancing the probability of developing long term relationships with consumers. </a:t>
            </a:r>
            <a:endParaRPr/>
          </a:p>
        </p:txBody>
      </p:sp>
      <p:cxnSp>
        <p:nvCxnSpPr>
          <p:cNvPr id="87" name="Google Shape;87;p7"/>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88" name="Google Shape;88;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89" name="Google Shape;89;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8"/>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TYPES OF SALES</a:t>
            </a:r>
            <a:endParaRPr b="1">
              <a:latin typeface="Arial"/>
              <a:ea typeface="Arial"/>
              <a:cs typeface="Arial"/>
              <a:sym typeface="Arial"/>
            </a:endParaRPr>
          </a:p>
        </p:txBody>
      </p:sp>
      <p:sp>
        <p:nvSpPr>
          <p:cNvPr id="95" name="Google Shape;95;p8"/>
          <p:cNvSpPr txBox="1">
            <a:spLocks noGrp="1"/>
          </p:cNvSpPr>
          <p:nvPr>
            <p:ph type="body" idx="1"/>
          </p:nvPr>
        </p:nvSpPr>
        <p:spPr>
          <a:xfrm>
            <a:off x="938500" y="993422"/>
            <a:ext cx="7172100" cy="329250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a:solidFill>
                  <a:srgbClr val="EF8600"/>
                </a:solidFill>
                <a:latin typeface="Arial"/>
                <a:ea typeface="Arial"/>
                <a:cs typeface="Arial"/>
                <a:sym typeface="Arial"/>
              </a:rPr>
              <a:t>PERSONAL SELLING CATEGORIES</a:t>
            </a:r>
            <a:endParaRPr/>
          </a:p>
          <a:p>
            <a:pPr marL="0" lvl="0" indent="0" algn="l" rtl="0">
              <a:lnSpc>
                <a:spcPct val="100000"/>
              </a:lnSpc>
              <a:spcBef>
                <a:spcPts val="0"/>
              </a:spcBef>
              <a:spcAft>
                <a:spcPts val="0"/>
              </a:spcAft>
              <a:buSzPts val="1150"/>
              <a:buNone/>
            </a:pPr>
            <a:endParaRPr sz="1800" b="1">
              <a:solidFill>
                <a:srgbClr val="EF8600"/>
              </a:solidFill>
              <a:latin typeface="Arial"/>
              <a:ea typeface="Arial"/>
              <a:cs typeface="Arial"/>
              <a:sym typeface="Arial"/>
            </a:endParaRPr>
          </a:p>
          <a:p>
            <a:pPr marL="0" lvl="0" indent="0" algn="l" rtl="0">
              <a:lnSpc>
                <a:spcPct val="100000"/>
              </a:lnSpc>
              <a:spcBef>
                <a:spcPts val="0"/>
              </a:spcBef>
              <a:spcAft>
                <a:spcPts val="0"/>
              </a:spcAft>
              <a:buSzPts val="1150"/>
              <a:buNone/>
            </a:pPr>
            <a:r>
              <a:rPr lang="en-US" sz="1400" b="1">
                <a:latin typeface="Arial"/>
                <a:ea typeface="Arial"/>
                <a:cs typeface="Arial"/>
                <a:sym typeface="Arial"/>
              </a:rPr>
              <a:t>Inside sales </a:t>
            </a:r>
            <a:r>
              <a:rPr lang="en-US" sz="1400">
                <a:latin typeface="Arial"/>
                <a:ea typeface="Arial"/>
                <a:cs typeface="Arial"/>
                <a:sym typeface="Arial"/>
              </a:rPr>
              <a:t>professionals typically sell company products and services over the phone, online, or other means of communication from inside the company’s office.</a:t>
            </a:r>
            <a:endParaRPr/>
          </a:p>
          <a:p>
            <a:pPr marL="395288" lvl="0" indent="-322263" algn="l" rtl="0">
              <a:lnSpc>
                <a:spcPct val="100000"/>
              </a:lnSpc>
              <a:spcBef>
                <a:spcPts val="0"/>
              </a:spcBef>
              <a:spcAft>
                <a:spcPts val="0"/>
              </a:spcAft>
              <a:buSzPts val="1150"/>
              <a:buNone/>
            </a:pPr>
            <a:endParaRPr sz="1400">
              <a:latin typeface="Arial"/>
              <a:ea typeface="Arial"/>
              <a:cs typeface="Arial"/>
              <a:sym typeface="Arial"/>
            </a:endParaRPr>
          </a:p>
          <a:p>
            <a:pPr marL="0" lvl="0" indent="0" algn="l" rtl="0">
              <a:lnSpc>
                <a:spcPct val="100000"/>
              </a:lnSpc>
              <a:spcBef>
                <a:spcPts val="600"/>
              </a:spcBef>
              <a:spcAft>
                <a:spcPts val="0"/>
              </a:spcAft>
              <a:buSzPts val="1150"/>
              <a:buNone/>
            </a:pPr>
            <a:r>
              <a:rPr lang="en-US" sz="1400">
                <a:latin typeface="Arial"/>
                <a:ea typeface="Arial"/>
                <a:cs typeface="Arial"/>
                <a:sym typeface="Arial"/>
              </a:rPr>
              <a:t>In team sports, an inside sales staff is often utilized for products and services that require minimal investment levels, such as mini ticket packages.</a:t>
            </a:r>
            <a:endParaRPr/>
          </a:p>
          <a:p>
            <a:pPr marL="395288" lvl="0" indent="-322263" algn="l" rtl="0">
              <a:lnSpc>
                <a:spcPct val="100000"/>
              </a:lnSpc>
              <a:spcBef>
                <a:spcPts val="600"/>
              </a:spcBef>
              <a:spcAft>
                <a:spcPts val="0"/>
              </a:spcAft>
              <a:buSzPts val="1150"/>
              <a:buNone/>
            </a:pPr>
            <a:endParaRPr sz="1400">
              <a:latin typeface="Arial"/>
              <a:ea typeface="Arial"/>
              <a:cs typeface="Arial"/>
              <a:sym typeface="Arial"/>
            </a:endParaRPr>
          </a:p>
          <a:p>
            <a:pPr marL="395288" lvl="0" indent="-395288" algn="l" rtl="0">
              <a:lnSpc>
                <a:spcPct val="100000"/>
              </a:lnSpc>
              <a:spcBef>
                <a:spcPts val="600"/>
              </a:spcBef>
              <a:spcAft>
                <a:spcPts val="0"/>
              </a:spcAft>
              <a:buSzPts val="1150"/>
              <a:buChar char="●"/>
            </a:pPr>
            <a:r>
              <a:rPr lang="en-US" sz="1400">
                <a:latin typeface="Arial"/>
                <a:ea typeface="Arial"/>
                <a:cs typeface="Arial"/>
                <a:sym typeface="Arial"/>
              </a:rPr>
              <a:t>An inside sales staff consists primarily of telemarketers.</a:t>
            </a:r>
            <a:endParaRPr/>
          </a:p>
          <a:p>
            <a:pPr marL="852488" lvl="1" indent="-395288" algn="l" rtl="0">
              <a:lnSpc>
                <a:spcPct val="100000"/>
              </a:lnSpc>
              <a:spcBef>
                <a:spcPts val="600"/>
              </a:spcBef>
              <a:spcAft>
                <a:spcPts val="0"/>
              </a:spcAft>
              <a:buSzPts val="1150"/>
              <a:buChar char="○"/>
            </a:pPr>
            <a:r>
              <a:rPr lang="en-US" sz="1400" b="1">
                <a:latin typeface="Arial"/>
                <a:ea typeface="Arial"/>
                <a:cs typeface="Arial"/>
                <a:sym typeface="Arial"/>
              </a:rPr>
              <a:t>Telemarketers</a:t>
            </a:r>
            <a:r>
              <a:rPr lang="en-US" sz="1400">
                <a:latin typeface="Arial"/>
                <a:ea typeface="Arial"/>
                <a:cs typeface="Arial"/>
                <a:sym typeface="Arial"/>
              </a:rPr>
              <a:t> are sales professionals that make outbound telephone calls to prospective customers in order to sell company products and services.</a:t>
            </a:r>
            <a:endParaRPr/>
          </a:p>
          <a:p>
            <a:pPr marL="395288" lvl="0" indent="-395288" algn="l" rtl="0">
              <a:lnSpc>
                <a:spcPct val="100000"/>
              </a:lnSpc>
              <a:spcBef>
                <a:spcPts val="600"/>
              </a:spcBef>
              <a:spcAft>
                <a:spcPts val="600"/>
              </a:spcAft>
              <a:buSzPts val="1150"/>
              <a:buNone/>
            </a:pPr>
            <a:endParaRPr sz="1400">
              <a:latin typeface="Arial"/>
              <a:ea typeface="Arial"/>
              <a:cs typeface="Arial"/>
              <a:sym typeface="Arial"/>
            </a:endParaRPr>
          </a:p>
        </p:txBody>
      </p:sp>
      <p:cxnSp>
        <p:nvCxnSpPr>
          <p:cNvPr id="96" name="Google Shape;96;p8"/>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97" name="Google Shape;97;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98" name="Google Shape;98;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9"/>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TYPES OF SALES</a:t>
            </a:r>
            <a:endParaRPr b="1">
              <a:latin typeface="Arial"/>
              <a:ea typeface="Arial"/>
              <a:cs typeface="Arial"/>
              <a:sym typeface="Arial"/>
            </a:endParaRPr>
          </a:p>
        </p:txBody>
      </p:sp>
      <p:sp>
        <p:nvSpPr>
          <p:cNvPr id="104" name="Google Shape;104;p9"/>
          <p:cNvSpPr txBox="1">
            <a:spLocks noGrp="1"/>
          </p:cNvSpPr>
          <p:nvPr>
            <p:ph type="body" idx="1"/>
          </p:nvPr>
        </p:nvSpPr>
        <p:spPr>
          <a:xfrm>
            <a:off x="938500" y="993422"/>
            <a:ext cx="7172100" cy="329250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a:solidFill>
                  <a:srgbClr val="EF8600"/>
                </a:solidFill>
                <a:latin typeface="Arial"/>
                <a:ea typeface="Arial"/>
                <a:cs typeface="Arial"/>
                <a:sym typeface="Arial"/>
              </a:rPr>
              <a:t>PERSONAL SELLING CATEGORIES</a:t>
            </a:r>
            <a:endParaRPr/>
          </a:p>
          <a:p>
            <a:pPr marL="0" lvl="0" indent="0" algn="l" rtl="0">
              <a:lnSpc>
                <a:spcPct val="100000"/>
              </a:lnSpc>
              <a:spcBef>
                <a:spcPts val="0"/>
              </a:spcBef>
              <a:spcAft>
                <a:spcPts val="0"/>
              </a:spcAft>
              <a:buSzPts val="1150"/>
              <a:buNone/>
            </a:pPr>
            <a:endParaRPr sz="900">
              <a:latin typeface="Arial"/>
              <a:ea typeface="Arial"/>
              <a:cs typeface="Arial"/>
              <a:sym typeface="Arial"/>
            </a:endParaRPr>
          </a:p>
          <a:p>
            <a:pPr marL="395288" lvl="0" indent="-395288" algn="l" rtl="0">
              <a:lnSpc>
                <a:spcPct val="100000"/>
              </a:lnSpc>
              <a:spcBef>
                <a:spcPts val="0"/>
              </a:spcBef>
              <a:spcAft>
                <a:spcPts val="0"/>
              </a:spcAft>
              <a:buSzPts val="1150"/>
              <a:buChar char="●"/>
            </a:pPr>
            <a:r>
              <a:rPr lang="en-US" sz="1600" b="1">
                <a:latin typeface="Arial"/>
                <a:ea typeface="Arial"/>
                <a:cs typeface="Arial"/>
                <a:sym typeface="Arial"/>
              </a:rPr>
              <a:t>Outside Sales</a:t>
            </a:r>
            <a:endParaRPr/>
          </a:p>
          <a:p>
            <a:pPr marL="1138238" lvl="1" indent="-285750" algn="l" rtl="0">
              <a:lnSpc>
                <a:spcPct val="100000"/>
              </a:lnSpc>
              <a:spcBef>
                <a:spcPts val="0"/>
              </a:spcBef>
              <a:spcAft>
                <a:spcPts val="0"/>
              </a:spcAft>
              <a:buSzPts val="1150"/>
              <a:buChar char="○"/>
            </a:pPr>
            <a:r>
              <a:rPr lang="en-US" sz="1600">
                <a:latin typeface="Arial"/>
                <a:ea typeface="Arial"/>
                <a:cs typeface="Arial"/>
                <a:sym typeface="Arial"/>
              </a:rPr>
              <a:t>Outside sales professionals primarily communicate with potential customers in person, either onsite or at the prospect’s place of business</a:t>
            </a:r>
            <a:endParaRPr/>
          </a:p>
          <a:p>
            <a:pPr marL="1138238" lvl="1" indent="-212725" algn="l" rtl="0">
              <a:lnSpc>
                <a:spcPct val="100000"/>
              </a:lnSpc>
              <a:spcBef>
                <a:spcPts val="0"/>
              </a:spcBef>
              <a:spcAft>
                <a:spcPts val="0"/>
              </a:spcAft>
              <a:buSzPts val="1150"/>
              <a:buNone/>
            </a:pPr>
            <a:endParaRPr sz="1600">
              <a:latin typeface="Arial"/>
              <a:ea typeface="Arial"/>
              <a:cs typeface="Arial"/>
              <a:sym typeface="Arial"/>
            </a:endParaRPr>
          </a:p>
          <a:p>
            <a:pPr marL="395288" lvl="0" indent="-395288" algn="l" rtl="0">
              <a:lnSpc>
                <a:spcPct val="100000"/>
              </a:lnSpc>
              <a:spcBef>
                <a:spcPts val="0"/>
              </a:spcBef>
              <a:spcAft>
                <a:spcPts val="0"/>
              </a:spcAft>
              <a:buSzPts val="1150"/>
              <a:buChar char="●"/>
            </a:pPr>
            <a:r>
              <a:rPr lang="en-US" sz="1600">
                <a:latin typeface="Arial"/>
                <a:ea typeface="Arial"/>
                <a:cs typeface="Arial"/>
                <a:sym typeface="Arial"/>
              </a:rPr>
              <a:t>Outside sales positions could include a ticket sales or sponsorship sales position.</a:t>
            </a:r>
            <a:endParaRPr/>
          </a:p>
          <a:p>
            <a:pPr marL="395288" lvl="0" indent="-395288" algn="l" rtl="0">
              <a:lnSpc>
                <a:spcPct val="100000"/>
              </a:lnSpc>
              <a:spcBef>
                <a:spcPts val="600"/>
              </a:spcBef>
              <a:spcAft>
                <a:spcPts val="0"/>
              </a:spcAft>
              <a:buSzPts val="1150"/>
              <a:buChar char="●"/>
            </a:pPr>
            <a:r>
              <a:rPr lang="en-US" sz="1600">
                <a:latin typeface="Arial"/>
                <a:ea typeface="Arial"/>
                <a:cs typeface="Arial"/>
                <a:sym typeface="Arial"/>
              </a:rPr>
              <a:t>Can also be referred to as “field sales” or “external sales”</a:t>
            </a:r>
            <a:endParaRPr/>
          </a:p>
          <a:p>
            <a:pPr marL="395288" lvl="0" indent="-395288" algn="l" rtl="0">
              <a:lnSpc>
                <a:spcPct val="100000"/>
              </a:lnSpc>
              <a:spcBef>
                <a:spcPts val="600"/>
              </a:spcBef>
              <a:spcAft>
                <a:spcPts val="600"/>
              </a:spcAft>
              <a:buSzPts val="1150"/>
              <a:buNone/>
            </a:pPr>
            <a:endParaRPr sz="1400">
              <a:latin typeface="Arial"/>
              <a:ea typeface="Arial"/>
              <a:cs typeface="Arial"/>
              <a:sym typeface="Arial"/>
            </a:endParaRPr>
          </a:p>
        </p:txBody>
      </p:sp>
      <p:cxnSp>
        <p:nvCxnSpPr>
          <p:cNvPr id="105" name="Google Shape;105;p9"/>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06" name="Google Shape;106;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07" name="Google Shape;107;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1094</Words>
  <Application>Microsoft Macintosh PowerPoint</Application>
  <PresentationFormat>On-screen Show (16:9)</PresentationFormat>
  <Paragraphs>123</Paragraphs>
  <Slides>17</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Montserrat</vt:lpstr>
      <vt:lpstr>Oswald</vt:lpstr>
      <vt:lpstr>Futuristic Background by Slidesgo</vt:lpstr>
      <vt:lpstr>UNDERSTANDING SALES</vt:lpstr>
      <vt:lpstr>TIME OUT!</vt:lpstr>
      <vt:lpstr>SALES</vt:lpstr>
      <vt:lpstr>SALES</vt:lpstr>
      <vt:lpstr>SALES</vt:lpstr>
      <vt:lpstr>TYPES OF SALES</vt:lpstr>
      <vt:lpstr>PERSONAL SELLING</vt:lpstr>
      <vt:lpstr>TYPES OF SALES</vt:lpstr>
      <vt:lpstr>TYPES OF SALES</vt:lpstr>
      <vt:lpstr>TYPES OF SALES</vt:lpstr>
      <vt:lpstr>SALES METHODS</vt:lpstr>
      <vt:lpstr>SALES METHODS</vt:lpstr>
      <vt:lpstr>SALES METHODS</vt:lpstr>
      <vt:lpstr>SALES METHODS</vt:lpstr>
      <vt:lpstr>SALES METHODS</vt:lpstr>
      <vt:lpstr>SALES METHODS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SALES</dc:title>
  <dc:creator>Kelly, Bob</dc:creator>
  <cp:lastModifiedBy>Chris Lindauer</cp:lastModifiedBy>
  <cp:revision>1</cp:revision>
  <dcterms:modified xsi:type="dcterms:W3CDTF">2022-08-16T02:32:10Z</dcterms:modified>
</cp:coreProperties>
</file>