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Montserrat" pitchFamily="2" charset="77"/>
      <p:regular r:id="rId23"/>
      <p:bold r:id="rId24"/>
      <p:italic r:id="rId25"/>
      <p:boldItalic r:id="rId26"/>
    </p:embeddedFont>
    <p:embeddedFont>
      <p:font typeface="Oswald" pitchFamily="2" charset="77"/>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jgd2ZX6S1cu3bnDKTgvFTtgz/jj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 name="Google Shape;2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493db0b94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g1493db0b949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493db0b949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1493db0b949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493db0b949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g1493db0b949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1493db0b949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1493db0b949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493db0b949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g1493db0b949_0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Google Shape;3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 name="Google Shape;3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 name="Google Shape;4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7"/>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7"/>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8"/>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4"/>
        <p:cNvGrpSpPr/>
        <p:nvPr/>
      </p:nvGrpSpPr>
      <p:grpSpPr>
        <a:xfrm>
          <a:off x="0" y="0"/>
          <a:ext cx="0" cy="0"/>
          <a:chOff x="0" y="0"/>
          <a:chExt cx="0" cy="0"/>
        </a:xfrm>
      </p:grpSpPr>
      <p:sp>
        <p:nvSpPr>
          <p:cNvPr id="15" name="Google Shape;15;p19"/>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19"/>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2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0" name="Google Shape;20;p21"/>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1" name="Google Shape;21;p21"/>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1"/>
          <p:cNvSpPr txBox="1">
            <a:spLocks noGrp="1"/>
          </p:cNvSpPr>
          <p:nvPr>
            <p:ph type="ctrTitle"/>
          </p:nvPr>
        </p:nvSpPr>
        <p:spPr>
          <a:xfrm>
            <a:off x="2175900" y="1950100"/>
            <a:ext cx="47922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SOCIAL ISSUES</a:t>
            </a:r>
            <a:endParaRPr/>
          </a:p>
        </p:txBody>
      </p:sp>
      <p:sp>
        <p:nvSpPr>
          <p:cNvPr id="27" name="Google Shape;27;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11.6</a:t>
            </a:r>
            <a:endParaRPr sz="2200" b="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 name="Google Shape;29;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g1493db0b949_0_4"/>
          <p:cNvSpPr txBox="1">
            <a:spLocks noGrp="1"/>
          </p:cNvSpPr>
          <p:nvPr>
            <p:ph type="title"/>
          </p:nvPr>
        </p:nvSpPr>
        <p:spPr>
          <a:xfrm>
            <a:off x="938499" y="445025"/>
            <a:ext cx="7381500" cy="64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ATTENTION TO MENTAL HEALTH</a:t>
            </a:r>
            <a:endParaRPr/>
          </a:p>
        </p:txBody>
      </p:sp>
      <p:cxnSp>
        <p:nvCxnSpPr>
          <p:cNvPr id="109" name="Google Shape;109;g1493db0b949_0_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10" name="Google Shape;110;g1493db0b949_0_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1" name="Google Shape;111;g1493db0b949_0_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112" name="Google Shape;112;g1493db0b949_0_4"/>
          <p:cNvSpPr/>
          <p:nvPr/>
        </p:nvSpPr>
        <p:spPr>
          <a:xfrm>
            <a:off x="966650" y="1013125"/>
            <a:ext cx="7605900" cy="2851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dirty="0">
                <a:solidFill>
                  <a:schemeClr val="lt1"/>
                </a:solidFill>
              </a:rPr>
              <a:t>More and more athletes are speaking out as advocates for not only generating awareness for mental health but also being mindful of their mental health.</a:t>
            </a:r>
          </a:p>
          <a:p>
            <a:pPr marL="0" marR="0" lvl="0" indent="0" algn="l" rtl="0">
              <a:lnSpc>
                <a:spcPct val="100000"/>
              </a:lnSpc>
              <a:spcBef>
                <a:spcPts val="0"/>
              </a:spcBef>
              <a:spcAft>
                <a:spcPts val="0"/>
              </a:spcAft>
              <a:buNone/>
            </a:pPr>
            <a:r>
              <a:rPr lang="en-US" sz="1600" dirty="0">
                <a:solidFill>
                  <a:schemeClr val="lt1"/>
                </a:solidFill>
              </a:rPr>
              <a:t>  </a:t>
            </a:r>
            <a:endParaRPr sz="1600" dirty="0">
              <a:solidFill>
                <a:schemeClr val="lt1"/>
              </a:solidFill>
            </a:endParaRPr>
          </a:p>
          <a:p>
            <a:pPr marL="457200" marR="0" lvl="0" indent="-317500" algn="l" rtl="0">
              <a:lnSpc>
                <a:spcPct val="100000"/>
              </a:lnSpc>
              <a:spcBef>
                <a:spcPts val="500"/>
              </a:spcBef>
              <a:spcAft>
                <a:spcPts val="0"/>
              </a:spcAft>
              <a:buClr>
                <a:schemeClr val="lt1"/>
              </a:buClr>
              <a:buSzPts val="1400"/>
              <a:buChar char="●"/>
            </a:pPr>
            <a:r>
              <a:rPr lang="en-US" sz="1600" dirty="0">
                <a:solidFill>
                  <a:schemeClr val="lt1"/>
                </a:solidFill>
              </a:rPr>
              <a:t>When Lindsey Vonn, one of the most iconic athletes in U.S. history, first went public about her long-time battle with depression, she became one of the first prominent athletes to publicly discuss mental health.  </a:t>
            </a:r>
            <a:endParaRPr sz="1600" dirty="0">
              <a:solidFill>
                <a:schemeClr val="lt1"/>
              </a:solidFill>
            </a:endParaRPr>
          </a:p>
          <a:p>
            <a:pPr marL="457200" marR="0" lvl="0" indent="-317500" algn="l" rtl="0">
              <a:lnSpc>
                <a:spcPct val="100000"/>
              </a:lnSpc>
              <a:spcBef>
                <a:spcPts val="500"/>
              </a:spcBef>
              <a:spcAft>
                <a:spcPts val="0"/>
              </a:spcAft>
              <a:buClr>
                <a:schemeClr val="lt1"/>
              </a:buClr>
              <a:buSzPts val="1400"/>
              <a:buChar char="●"/>
            </a:pPr>
            <a:r>
              <a:rPr lang="en-US" sz="1600" dirty="0">
                <a:solidFill>
                  <a:schemeClr val="lt1"/>
                </a:solidFill>
              </a:rPr>
              <a:t>Two years later, Michael Phelps, the most decorated Olympian in history, spoke of  his mental health struggles and the stigma associated with it.  More have followed suit, and three athletes in particular, have prioritized addressing their mental health over competition, despite the inevitable backlash that would follow.</a:t>
            </a:r>
            <a:endParaRPr sz="1600" dirty="0">
              <a:solidFill>
                <a:schemeClr val="lt1"/>
              </a:solidFill>
            </a:endParaRPr>
          </a:p>
          <a:p>
            <a:pPr marL="0" marR="0" lvl="0" indent="0" algn="l" rtl="0">
              <a:lnSpc>
                <a:spcPct val="100000"/>
              </a:lnSpc>
              <a:spcBef>
                <a:spcPts val="500"/>
              </a:spcBef>
              <a:spcAft>
                <a:spcPts val="0"/>
              </a:spcAft>
              <a:buNone/>
            </a:pPr>
            <a:endParaRPr sz="1600" dirty="0">
              <a:solidFill>
                <a:schemeClr val="lt1"/>
              </a:solidFill>
            </a:endParaRPr>
          </a:p>
          <a:p>
            <a:pPr marL="0" marR="0" lvl="0" indent="0" algn="l" rtl="0">
              <a:lnSpc>
                <a:spcPct val="100000"/>
              </a:lnSpc>
              <a:spcBef>
                <a:spcPts val="500"/>
              </a:spcBef>
              <a:spcAft>
                <a:spcPts val="500"/>
              </a:spcAft>
              <a:buNone/>
            </a:pPr>
            <a:endParaRPr sz="1600" dirty="0">
              <a:solidFill>
                <a:schemeClr val="l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1493db0b949_0_14"/>
          <p:cNvSpPr txBox="1">
            <a:spLocks noGrp="1"/>
          </p:cNvSpPr>
          <p:nvPr>
            <p:ph type="title"/>
          </p:nvPr>
        </p:nvSpPr>
        <p:spPr>
          <a:xfrm>
            <a:off x="938499" y="445025"/>
            <a:ext cx="7381500" cy="64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ATTENTION TO MENTAL HEALTH</a:t>
            </a:r>
            <a:endParaRPr/>
          </a:p>
        </p:txBody>
      </p:sp>
      <p:cxnSp>
        <p:nvCxnSpPr>
          <p:cNvPr id="118" name="Google Shape;118;g1493db0b949_0_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19" name="Google Shape;119;g1493db0b949_0_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0" name="Google Shape;120;g1493db0b949_0_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121" name="Google Shape;121;g1493db0b949_0_14"/>
          <p:cNvSpPr/>
          <p:nvPr/>
        </p:nvSpPr>
        <p:spPr>
          <a:xfrm>
            <a:off x="966650" y="1013125"/>
            <a:ext cx="7605900" cy="3429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b="1">
                <a:solidFill>
                  <a:schemeClr val="lt1"/>
                </a:solidFill>
              </a:rPr>
              <a:t>2021:  </a:t>
            </a:r>
            <a:r>
              <a:rPr lang="en-US" sz="1600">
                <a:solidFill>
                  <a:schemeClr val="lt1"/>
                </a:solidFill>
              </a:rPr>
              <a:t>Simone Biles, considered by most as the greatest gymnast of all time, stunned the world when she withdrew from team all-around final competition at the Olympic Games to focus instead on her mental health.</a:t>
            </a:r>
            <a:endParaRPr sz="1600">
              <a:solidFill>
                <a:schemeClr val="lt1"/>
              </a:solidFill>
            </a:endParaRPr>
          </a:p>
          <a:p>
            <a:pPr marL="0" marR="0" lvl="0" indent="0" algn="l" rtl="0">
              <a:lnSpc>
                <a:spcPct val="100000"/>
              </a:lnSpc>
              <a:spcBef>
                <a:spcPts val="1000"/>
              </a:spcBef>
              <a:spcAft>
                <a:spcPts val="0"/>
              </a:spcAft>
              <a:buNone/>
            </a:pPr>
            <a:r>
              <a:rPr lang="en-US" sz="1600" b="1">
                <a:solidFill>
                  <a:schemeClr val="lt1"/>
                </a:solidFill>
              </a:rPr>
              <a:t>2021:  </a:t>
            </a:r>
            <a:r>
              <a:rPr lang="en-US" sz="1600">
                <a:solidFill>
                  <a:schemeClr val="lt1"/>
                </a:solidFill>
              </a:rPr>
              <a:t>Tennis star Naomi Osaka, one of the highest-paid female athletes in the world who has struggled with anxiety and depression for many years, pulled out of the French Open to tend to her mental health.</a:t>
            </a:r>
            <a:endParaRPr sz="1600">
              <a:solidFill>
                <a:schemeClr val="lt1"/>
              </a:solidFill>
            </a:endParaRPr>
          </a:p>
          <a:p>
            <a:pPr marL="0" marR="0" lvl="0" indent="0" algn="l" rtl="0">
              <a:lnSpc>
                <a:spcPct val="100000"/>
              </a:lnSpc>
              <a:spcBef>
                <a:spcPts val="1000"/>
              </a:spcBef>
              <a:spcAft>
                <a:spcPts val="0"/>
              </a:spcAft>
              <a:buNone/>
            </a:pPr>
            <a:r>
              <a:rPr lang="en-US" sz="1600">
                <a:solidFill>
                  <a:schemeClr val="lt1"/>
                </a:solidFill>
              </a:rPr>
              <a:t>Osaka would later publish an essay in Time Magazine saying “it’s OK to not be OK.”</a:t>
            </a:r>
            <a:endParaRPr sz="1600">
              <a:solidFill>
                <a:schemeClr val="lt1"/>
              </a:solidFill>
            </a:endParaRPr>
          </a:p>
          <a:p>
            <a:pPr marL="0" marR="0" lvl="0" indent="0" algn="l" rtl="0">
              <a:lnSpc>
                <a:spcPct val="100000"/>
              </a:lnSpc>
              <a:spcBef>
                <a:spcPts val="1000"/>
              </a:spcBef>
              <a:spcAft>
                <a:spcPts val="0"/>
              </a:spcAft>
              <a:buNone/>
            </a:pPr>
            <a:r>
              <a:rPr lang="en-US" sz="1600" b="1">
                <a:solidFill>
                  <a:schemeClr val="lt1"/>
                </a:solidFill>
              </a:rPr>
              <a:t>2021:  </a:t>
            </a:r>
            <a:r>
              <a:rPr lang="en-US" sz="1600">
                <a:solidFill>
                  <a:schemeClr val="lt1"/>
                </a:solidFill>
              </a:rPr>
              <a:t>Calvin Ridley, star wide receiver for the Atlanta Falcons, stepped away from football just five games into the NFL season to focus on his mental health.</a:t>
            </a:r>
            <a:endParaRPr sz="1600">
              <a:solidFill>
                <a:schemeClr val="lt1"/>
              </a:solidFill>
            </a:endParaRPr>
          </a:p>
          <a:p>
            <a:pPr marL="0" marR="0" lvl="0" indent="0" algn="l" rtl="0">
              <a:lnSpc>
                <a:spcPct val="100000"/>
              </a:lnSpc>
              <a:spcBef>
                <a:spcPts val="1000"/>
              </a:spcBef>
              <a:spcAft>
                <a:spcPts val="0"/>
              </a:spcAft>
              <a:buNone/>
            </a:pPr>
            <a:endParaRPr sz="1600">
              <a:solidFill>
                <a:schemeClr val="lt1"/>
              </a:solidFill>
            </a:endParaRPr>
          </a:p>
          <a:p>
            <a:pPr marL="0" marR="0" lvl="0" indent="0" algn="l" rtl="0">
              <a:lnSpc>
                <a:spcPct val="100000"/>
              </a:lnSpc>
              <a:spcBef>
                <a:spcPts val="1000"/>
              </a:spcBef>
              <a:spcAft>
                <a:spcPts val="1000"/>
              </a:spcAft>
              <a:buNone/>
            </a:pPr>
            <a:endParaRPr sz="1600">
              <a:solidFill>
                <a:schemeClr val="l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0"/>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SOCIAL JUSTICE</a:t>
            </a:r>
            <a:endParaRPr/>
          </a:p>
        </p:txBody>
      </p:sp>
      <p:sp>
        <p:nvSpPr>
          <p:cNvPr id="127" name="Google Shape;127;p10"/>
          <p:cNvSpPr txBox="1">
            <a:spLocks noGrp="1"/>
          </p:cNvSpPr>
          <p:nvPr>
            <p:ph type="body" idx="1"/>
          </p:nvPr>
        </p:nvSpPr>
        <p:spPr>
          <a:xfrm>
            <a:off x="938499" y="1051800"/>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After the 2020 murder of George Floyd sparked protests around the country, the sports and entertainment world took the opportunity to use their position of influence as a platform to fight for racial injustice and police brutality.</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400">
                <a:latin typeface="Arial"/>
                <a:ea typeface="Arial"/>
                <a:cs typeface="Arial"/>
                <a:sym typeface="Arial"/>
              </a:rPr>
              <a:t>●	After Floyd's death, the Minnesota Twins made multiple statements in support of the racial and social justice movement and removed a statue of the team's former owner Calvin Griffith, who made explicitly racist comments in the past. The Twins also donated $25 million to the racial justice movement in the Twin Cities. </a:t>
            </a:r>
            <a:endParaRPr/>
          </a:p>
          <a:p>
            <a:pPr marL="463550" lvl="0" indent="-463550" algn="l" rtl="0">
              <a:lnSpc>
                <a:spcPct val="100000"/>
              </a:lnSpc>
              <a:spcBef>
                <a:spcPts val="1200"/>
              </a:spcBef>
              <a:spcAft>
                <a:spcPts val="1200"/>
              </a:spcAft>
              <a:buSzPts val="1150"/>
              <a:buNone/>
            </a:pPr>
            <a:r>
              <a:rPr lang="en-US" sz="1400">
                <a:latin typeface="Arial"/>
                <a:ea typeface="Arial"/>
                <a:cs typeface="Arial"/>
                <a:sym typeface="Arial"/>
              </a:rPr>
              <a:t>●	When NBA players resumed the 2019-20 season “in the bubble” during the COVID-19 health crisis, many players included messages of social justice on their jerseys instead of their names while the league unveiled a basketball court that prominently displayed the message “Black Lives Matter”.</a:t>
            </a:r>
            <a:endParaRPr/>
          </a:p>
        </p:txBody>
      </p:sp>
      <p:cxnSp>
        <p:nvCxnSpPr>
          <p:cNvPr id="128" name="Google Shape;128;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29" name="Google Shape;129;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0" name="Google Shape;130;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1"/>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SPORTSMANSHIP</a:t>
            </a:r>
            <a:endParaRPr/>
          </a:p>
        </p:txBody>
      </p:sp>
      <p:sp>
        <p:nvSpPr>
          <p:cNvPr id="136" name="Google Shape;136;p11"/>
          <p:cNvSpPr txBox="1">
            <a:spLocks noGrp="1"/>
          </p:cNvSpPr>
          <p:nvPr>
            <p:ph type="body" idx="1"/>
          </p:nvPr>
        </p:nvSpPr>
        <p:spPr>
          <a:xfrm>
            <a:off x="938499" y="1090993"/>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Sportsmanship and the spirit of competition (competing in a moral and ethical manner and not with a “win at all costs” mentality) often fall by the wayside when stakes are the highest.</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400">
                <a:latin typeface="Arial"/>
                <a:ea typeface="Arial"/>
                <a:cs typeface="Arial"/>
                <a:sym typeface="Arial"/>
              </a:rPr>
              <a:t>●	U.S. women’s soccer star Hope Solo was criticized for being “unsportsmanlike” with her comments when she called the Swedish team “a bunch of cowards” following the team’s loss to Sweden in the 2016 Summer Games in Rio</a:t>
            </a:r>
            <a:endParaRPr/>
          </a:p>
          <a:p>
            <a:pPr marL="463550" lvl="0" indent="-463550" algn="l" rtl="0">
              <a:lnSpc>
                <a:spcPct val="100000"/>
              </a:lnSpc>
              <a:spcBef>
                <a:spcPts val="1200"/>
              </a:spcBef>
              <a:spcAft>
                <a:spcPts val="1200"/>
              </a:spcAft>
              <a:buSzPts val="1150"/>
              <a:buNone/>
            </a:pPr>
            <a:r>
              <a:rPr lang="en-US" sz="1400">
                <a:latin typeface="Arial"/>
                <a:ea typeface="Arial"/>
                <a:cs typeface="Arial"/>
                <a:sym typeface="Arial"/>
              </a:rPr>
              <a:t>●	In 2020, the Houston Astros were criticized by many fans and media members when Major League Baseball confirmed they found evidence of the team orchestrating an elaborate “sign-stealing” scandal during the 2017 playoffs when the team went on to win the World Series</a:t>
            </a:r>
            <a:endParaRPr/>
          </a:p>
        </p:txBody>
      </p:sp>
      <p:cxnSp>
        <p:nvCxnSpPr>
          <p:cNvPr id="137" name="Google Shape;137;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8" name="Google Shape;138;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9" name="Google Shape;139;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2"/>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SPORTSMANSHIP</a:t>
            </a:r>
            <a:endParaRPr/>
          </a:p>
        </p:txBody>
      </p:sp>
      <p:sp>
        <p:nvSpPr>
          <p:cNvPr id="145" name="Google Shape;145;p12"/>
          <p:cNvSpPr txBox="1">
            <a:spLocks noGrp="1"/>
          </p:cNvSpPr>
          <p:nvPr>
            <p:ph type="body" idx="1"/>
          </p:nvPr>
        </p:nvSpPr>
        <p:spPr>
          <a:xfrm>
            <a:off x="938500" y="1000125"/>
            <a:ext cx="7172100" cy="328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latin typeface="Arial"/>
                <a:ea typeface="Arial"/>
                <a:cs typeface="Arial"/>
                <a:sym typeface="Arial"/>
              </a:rPr>
              <a:t>Poor sportsmanship can even trickle down to all levels of sport.</a:t>
            </a:r>
            <a:endParaRPr sz="1400">
              <a:latin typeface="Arial"/>
              <a:ea typeface="Arial"/>
              <a:cs typeface="Arial"/>
              <a:sym typeface="Arial"/>
            </a:endParaRPr>
          </a:p>
          <a:p>
            <a:pPr marL="457200" lvl="0" indent="-317500" algn="l" rtl="0">
              <a:lnSpc>
                <a:spcPct val="100000"/>
              </a:lnSpc>
              <a:spcBef>
                <a:spcPts val="1000"/>
              </a:spcBef>
              <a:spcAft>
                <a:spcPts val="0"/>
              </a:spcAft>
              <a:buSzPts val="1400"/>
              <a:buFont typeface="Arial"/>
              <a:buChar char="●"/>
            </a:pPr>
            <a:r>
              <a:rPr lang="en-US" sz="1400">
                <a:latin typeface="Arial"/>
                <a:ea typeface="Arial"/>
                <a:cs typeface="Arial"/>
                <a:sym typeface="Arial"/>
              </a:rPr>
              <a:t>A cheating scandal rocked the 2014 Little League World Series when the U.S. champion, Jackie Robinson West out of Chicago, allegedly used ineligible players.</a:t>
            </a:r>
            <a:endParaRPr sz="1400"/>
          </a:p>
          <a:p>
            <a:pPr marL="457200" lvl="0" indent="-317500" algn="l" rtl="0">
              <a:lnSpc>
                <a:spcPct val="100000"/>
              </a:lnSpc>
              <a:spcBef>
                <a:spcPts val="1000"/>
              </a:spcBef>
              <a:spcAft>
                <a:spcPts val="0"/>
              </a:spcAft>
              <a:buSzPts val="1400"/>
              <a:buFont typeface="Arial"/>
              <a:buChar char="●"/>
            </a:pPr>
            <a:r>
              <a:rPr lang="en-US" sz="1400">
                <a:latin typeface="Arial"/>
                <a:ea typeface="Arial"/>
                <a:cs typeface="Arial"/>
                <a:sym typeface="Arial"/>
              </a:rPr>
              <a:t>In 2019, a New Hampshire Little League coach accused a Rhode Island team of cheating (stealing signs) in a tournament game leading up to the Little League World Series.</a:t>
            </a:r>
            <a:endParaRPr sz="1400">
              <a:latin typeface="Arial"/>
              <a:ea typeface="Arial"/>
              <a:cs typeface="Arial"/>
              <a:sym typeface="Arial"/>
            </a:endParaRPr>
          </a:p>
          <a:p>
            <a:pPr marL="457200" lvl="0" indent="-317500" algn="l" rtl="0">
              <a:lnSpc>
                <a:spcPct val="100000"/>
              </a:lnSpc>
              <a:spcBef>
                <a:spcPts val="1000"/>
              </a:spcBef>
              <a:spcAft>
                <a:spcPts val="0"/>
              </a:spcAft>
              <a:buSzPts val="1400"/>
              <a:buFont typeface="Arial"/>
              <a:buChar char="●"/>
            </a:pPr>
            <a:r>
              <a:rPr lang="en-US" sz="1400">
                <a:latin typeface="Arial"/>
                <a:ea typeface="Arial"/>
                <a:cs typeface="Arial"/>
                <a:sym typeface="Arial"/>
              </a:rPr>
              <a:t>In 2022, Miami Dolphins owner Stephen Ross was fined $1.5 million and suspended from participating in team events and operations through October 17th for violating the NFL’s tampering policies by having improper conversations with quarterback Tom Brady and the agent for Sean Payton, then the head coach of the New Orleans Saints. The team was also stripped of its first-round draft pick in 2023. </a:t>
            </a:r>
            <a:endParaRPr sz="1400">
              <a:latin typeface="Arial"/>
              <a:ea typeface="Arial"/>
              <a:cs typeface="Arial"/>
              <a:sym typeface="Arial"/>
            </a:endParaRPr>
          </a:p>
          <a:p>
            <a:pPr marL="463550" lvl="0" indent="-463550" algn="l" rtl="0">
              <a:lnSpc>
                <a:spcPct val="100000"/>
              </a:lnSpc>
              <a:spcBef>
                <a:spcPts val="1000"/>
              </a:spcBef>
              <a:spcAft>
                <a:spcPts val="0"/>
              </a:spcAft>
              <a:buNone/>
            </a:pPr>
            <a:endParaRPr sz="1400">
              <a:latin typeface="Arial"/>
              <a:ea typeface="Arial"/>
              <a:cs typeface="Arial"/>
              <a:sym typeface="Arial"/>
            </a:endParaRPr>
          </a:p>
          <a:p>
            <a:pPr marL="463550" lvl="0" indent="-463550" algn="l" rtl="0">
              <a:lnSpc>
                <a:spcPct val="100000"/>
              </a:lnSpc>
              <a:spcBef>
                <a:spcPts val="1000"/>
              </a:spcBef>
              <a:spcAft>
                <a:spcPts val="1000"/>
              </a:spcAft>
              <a:buSzPts val="1150"/>
              <a:buNone/>
            </a:pPr>
            <a:endParaRPr sz="1400">
              <a:latin typeface="Arial"/>
              <a:ea typeface="Arial"/>
              <a:cs typeface="Arial"/>
              <a:sym typeface="Arial"/>
            </a:endParaRPr>
          </a:p>
        </p:txBody>
      </p:sp>
      <p:cxnSp>
        <p:nvCxnSpPr>
          <p:cNvPr id="146" name="Google Shape;146;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47" name="Google Shape;147;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8" name="Google Shape;148;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3"/>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SEXUAL ASSAULT AND HARASSMENT </a:t>
            </a:r>
            <a:endParaRPr/>
          </a:p>
        </p:txBody>
      </p:sp>
      <p:sp>
        <p:nvSpPr>
          <p:cNvPr id="154" name="Google Shape;154;p13"/>
          <p:cNvSpPr txBox="1">
            <a:spLocks noGrp="1"/>
          </p:cNvSpPr>
          <p:nvPr>
            <p:ph type="body" idx="1"/>
          </p:nvPr>
        </p:nvSpPr>
        <p:spPr>
          <a:xfrm>
            <a:off x="938500" y="818275"/>
            <a:ext cx="7634100" cy="321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2018 saw the launch of the #metoo movement, as sexual assault and harassment allegations became rampant in the sports and entertainment industry, shining a light on how much work the industry must do to create a safer environment for women.</a:t>
            </a:r>
            <a:endParaRPr sz="1600">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Nearly a dozen high profile executives at Nike were exiled from the company based on claims of harassment in the workplace.</a:t>
            </a:r>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In 2021, Ex–USA Gymnastics and Michigan State athletics doctor Larry Nassar was sentenced to up to 175 years in prison for sexually abusing more than 250 women and girls. </a:t>
            </a:r>
            <a:endParaRPr sz="1600">
              <a:latin typeface="Arial"/>
              <a:ea typeface="Arial"/>
              <a:cs typeface="Arial"/>
              <a:sym typeface="Arial"/>
            </a:endParaRPr>
          </a:p>
          <a:p>
            <a:pPr marL="457200" lvl="0" indent="-330200" algn="l" rtl="0">
              <a:lnSpc>
                <a:spcPct val="100000"/>
              </a:lnSpc>
              <a:spcBef>
                <a:spcPts val="800"/>
              </a:spcBef>
              <a:spcAft>
                <a:spcPts val="800"/>
              </a:spcAft>
              <a:buSzPts val="1600"/>
              <a:buFont typeface="Arial"/>
              <a:buChar char="●"/>
            </a:pPr>
            <a:r>
              <a:rPr lang="en-US" sz="1600">
                <a:latin typeface="Arial"/>
                <a:ea typeface="Arial"/>
                <a:cs typeface="Arial"/>
                <a:sym typeface="Arial"/>
              </a:rPr>
              <a:t>Following nearly a year and a half of accusations, denial, civil lawsuits, and speculation, the NFL suspended Cleveland Browns’ star quarterback Deshaun Watson for 11-games, including a $5 million fine and mandatory counseling in response to more than two dozen accusations of sexual harassment and sexual assault. </a:t>
            </a:r>
            <a:endParaRPr sz="1600">
              <a:latin typeface="Arial"/>
              <a:ea typeface="Arial"/>
              <a:cs typeface="Arial"/>
              <a:sym typeface="Arial"/>
            </a:endParaRPr>
          </a:p>
        </p:txBody>
      </p:sp>
      <p:cxnSp>
        <p:nvCxnSpPr>
          <p:cNvPr id="155" name="Google Shape;155;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56" name="Google Shape;156;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7" name="Google Shape;157;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4"/>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COMPENSATION FOR COLLEGE ATHLETES</a:t>
            </a:r>
            <a:endParaRPr/>
          </a:p>
        </p:txBody>
      </p:sp>
      <p:sp>
        <p:nvSpPr>
          <p:cNvPr id="163" name="Google Shape;163;p14"/>
          <p:cNvSpPr txBox="1">
            <a:spLocks noGrp="1"/>
          </p:cNvSpPr>
          <p:nvPr>
            <p:ph type="body" idx="1"/>
          </p:nvPr>
        </p:nvSpPr>
        <p:spPr>
          <a:xfrm>
            <a:off x="938499" y="112199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In 2021, the NCAA began to allow its athletes to monetize their </a:t>
            </a:r>
            <a:r>
              <a:rPr lang="en-US" sz="1600" b="1">
                <a:solidFill>
                  <a:srgbClr val="EF8600"/>
                </a:solidFill>
                <a:latin typeface="Arial"/>
                <a:ea typeface="Arial"/>
                <a:cs typeface="Arial"/>
                <a:sym typeface="Arial"/>
              </a:rPr>
              <a:t>name, image and likeness</a:t>
            </a:r>
            <a:r>
              <a:rPr lang="en-US" sz="1600">
                <a:latin typeface="Arial"/>
                <a:ea typeface="Arial"/>
                <a:cs typeface="Arial"/>
                <a:sym typeface="Arial"/>
              </a:rPr>
              <a:t>, or </a:t>
            </a:r>
            <a:r>
              <a:rPr lang="en-US" sz="1600" b="1">
                <a:solidFill>
                  <a:srgbClr val="EF8600"/>
                </a:solidFill>
                <a:latin typeface="Arial"/>
                <a:ea typeface="Arial"/>
                <a:cs typeface="Arial"/>
                <a:sym typeface="Arial"/>
              </a:rPr>
              <a:t>NIL</a:t>
            </a:r>
            <a:r>
              <a:rPr lang="en-US" sz="1600">
                <a:latin typeface="Arial"/>
                <a:ea typeface="Arial"/>
                <a:cs typeface="Arial"/>
                <a:sym typeface="Arial"/>
              </a:rPr>
              <a:t>.</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a:latin typeface="Arial"/>
                <a:ea typeface="Arial"/>
                <a:cs typeface="Arial"/>
                <a:sym typeface="Arial"/>
              </a:rPr>
              <a:t>●	It took less than a month for the University of Alabama’s quarterback to cash in on the new rules as Bryce Young rang up over $1 million in Name, Image and Likeness endorsement deals, despite the fact that he had only thrown 22 pass attempts in his entire college career</a:t>
            </a:r>
            <a:endParaRPr/>
          </a:p>
          <a:p>
            <a:pPr marL="463550" lvl="0" indent="-463550" algn="l" rtl="0">
              <a:lnSpc>
                <a:spcPct val="100000"/>
              </a:lnSpc>
              <a:spcBef>
                <a:spcPts val="1200"/>
              </a:spcBef>
              <a:spcAft>
                <a:spcPts val="1200"/>
              </a:spcAft>
              <a:buSzPts val="1150"/>
              <a:buNone/>
            </a:pPr>
            <a:r>
              <a:rPr lang="en-US" sz="1600">
                <a:latin typeface="Arial"/>
                <a:ea typeface="Arial"/>
                <a:cs typeface="Arial"/>
                <a:sym typeface="Arial"/>
              </a:rPr>
              <a:t>●	Syracuse basketball star (and the son of the team’s coach), Buddy “Buckets” Boeheim, became the first college athlete in the new NIL era to sell gear with his name and also have it licensed with the trademark of the university</a:t>
            </a:r>
            <a:endParaRPr/>
          </a:p>
        </p:txBody>
      </p:sp>
      <p:cxnSp>
        <p:nvCxnSpPr>
          <p:cNvPr id="164" name="Google Shape;164;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1493db0b949_0_26"/>
          <p:cNvSpPr txBox="1">
            <a:spLocks noGrp="1"/>
          </p:cNvSpPr>
          <p:nvPr>
            <p:ph type="title"/>
          </p:nvPr>
        </p:nvSpPr>
        <p:spPr>
          <a:xfrm>
            <a:off x="938499" y="445025"/>
            <a:ext cx="7381500" cy="64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COMPENSATION FOR COLLEGE ATHLETES</a:t>
            </a:r>
            <a:endParaRPr/>
          </a:p>
        </p:txBody>
      </p:sp>
      <p:sp>
        <p:nvSpPr>
          <p:cNvPr id="172" name="Google Shape;172;g1493db0b949_0_26"/>
          <p:cNvSpPr txBox="1">
            <a:spLocks noGrp="1"/>
          </p:cNvSpPr>
          <p:nvPr>
            <p:ph type="body" idx="1"/>
          </p:nvPr>
        </p:nvSpPr>
        <p:spPr>
          <a:xfrm>
            <a:off x="938500" y="831275"/>
            <a:ext cx="7776900" cy="3330600"/>
          </a:xfrm>
          <a:prstGeom prst="rect">
            <a:avLst/>
          </a:prstGeom>
          <a:noFill/>
          <a:ln>
            <a:noFill/>
          </a:ln>
        </p:spPr>
        <p:txBody>
          <a:bodyPr spcFirstLastPara="1" wrap="square" lIns="91425" tIns="91425" rIns="91425" bIns="91425" anchor="t" anchorCtr="0">
            <a:noAutofit/>
          </a:bodyPr>
          <a:lstStyle/>
          <a:p>
            <a:pPr marL="463550" lvl="0" indent="-463550" algn="l" rtl="0">
              <a:lnSpc>
                <a:spcPct val="100000"/>
              </a:lnSpc>
              <a:spcBef>
                <a:spcPts val="0"/>
              </a:spcBef>
              <a:spcAft>
                <a:spcPts val="0"/>
              </a:spcAft>
              <a:buNone/>
            </a:pPr>
            <a:r>
              <a:rPr lang="en-US" sz="1600" b="1">
                <a:latin typeface="Arial"/>
                <a:ea typeface="Arial"/>
                <a:cs typeface="Arial"/>
                <a:sym typeface="Arial"/>
              </a:rPr>
              <a:t>How have athletes benefited from NIL?</a:t>
            </a:r>
            <a:endParaRPr sz="1600" b="1">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In year one of NIL, athletes throughout the country cashed in, earning thousands of dollars in income through deals that NCAA rules had previously restricted.</a:t>
            </a:r>
            <a:endParaRPr sz="1600">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Some athletes have incredible earning potential with millions of dollars up for grabs in the NIL space.</a:t>
            </a:r>
            <a:endParaRPr sz="1600">
              <a:latin typeface="Arial"/>
              <a:ea typeface="Arial"/>
              <a:cs typeface="Arial"/>
              <a:sym typeface="Arial"/>
            </a:endParaRPr>
          </a:p>
          <a:p>
            <a:pPr marL="457200" lvl="0" indent="-330200" algn="l" rtl="0">
              <a:lnSpc>
                <a:spcPct val="100000"/>
              </a:lnSpc>
              <a:spcBef>
                <a:spcPts val="800"/>
              </a:spcBef>
              <a:spcAft>
                <a:spcPts val="800"/>
              </a:spcAft>
              <a:buSzPts val="1600"/>
              <a:buFont typeface="Arial"/>
              <a:buChar char="●"/>
            </a:pPr>
            <a:r>
              <a:rPr lang="en-US" sz="1600">
                <a:latin typeface="Arial"/>
                <a:ea typeface="Arial"/>
                <a:cs typeface="Arial"/>
                <a:sym typeface="Arial"/>
              </a:rPr>
              <a:t>The recruiting and NIL website On3 estimated that Arch Manning, a high school senior who had recently committed to play football at the University of Texas in 2023, could generate nearly $3.5 million in NIL earnings.  The only other athletes with a higher potential NIL valuation from On3 were Bronny James (son of LeBron James) at $7.2 million and Mikey Williams at $4 million.  Alabama QB Bryce Young was ranked 4th on the list with earning potential of $3.2 million while Ohio State QB CJ Stroud rounded out the top five at $2.5 million.</a:t>
            </a:r>
            <a:endParaRPr sz="1600">
              <a:latin typeface="Arial"/>
              <a:ea typeface="Arial"/>
              <a:cs typeface="Arial"/>
              <a:sym typeface="Arial"/>
            </a:endParaRPr>
          </a:p>
        </p:txBody>
      </p:sp>
      <p:cxnSp>
        <p:nvCxnSpPr>
          <p:cNvPr id="173" name="Google Shape;173;g1493db0b949_0_2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74" name="Google Shape;174;g1493db0b949_0_2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5" name="Google Shape;175;g1493db0b949_0_2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1493db0b949_0_35"/>
          <p:cNvSpPr txBox="1">
            <a:spLocks noGrp="1"/>
          </p:cNvSpPr>
          <p:nvPr>
            <p:ph type="title"/>
          </p:nvPr>
        </p:nvSpPr>
        <p:spPr>
          <a:xfrm>
            <a:off x="938499" y="445025"/>
            <a:ext cx="7381500" cy="64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COMPENSATION FOR COLLEGE ATHLETES</a:t>
            </a:r>
            <a:endParaRPr/>
          </a:p>
        </p:txBody>
      </p:sp>
      <p:sp>
        <p:nvSpPr>
          <p:cNvPr id="181" name="Google Shape;181;g1493db0b949_0_35"/>
          <p:cNvSpPr txBox="1">
            <a:spLocks noGrp="1"/>
          </p:cNvSpPr>
          <p:nvPr>
            <p:ph type="body" idx="1"/>
          </p:nvPr>
        </p:nvSpPr>
        <p:spPr>
          <a:xfrm>
            <a:off x="938500" y="831275"/>
            <a:ext cx="7776900" cy="333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How have brands responded to NIL?</a:t>
            </a:r>
            <a:endParaRPr sz="1600" b="1">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Isn’t just local car dealerships and restaurants, national brands have partnered with college athletes for NIL deals.</a:t>
            </a:r>
            <a:endParaRPr sz="1600">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Just prior to the start of the 2022-23 football season, Auburn Tigers quarterback T.J. Finley inked a deal with Amazon, becoming the first college athlete to sign a NIL deal with the company</a:t>
            </a:r>
            <a:endParaRPr sz="1600">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Rather than pursuing deals with individual athletes, Adidas created a NIL network for up to 50,000 college athletes to become paid endorsers for the brand.</a:t>
            </a:r>
            <a:endParaRPr sz="1600">
              <a:latin typeface="Arial"/>
              <a:ea typeface="Arial"/>
              <a:cs typeface="Arial"/>
              <a:sym typeface="Arial"/>
            </a:endParaRPr>
          </a:p>
          <a:p>
            <a:pPr marL="457200" lvl="0" indent="-330200" algn="l" rtl="0">
              <a:lnSpc>
                <a:spcPct val="100000"/>
              </a:lnSpc>
              <a:spcBef>
                <a:spcPts val="800"/>
              </a:spcBef>
              <a:spcAft>
                <a:spcPts val="800"/>
              </a:spcAft>
              <a:buSzPts val="1600"/>
              <a:buFont typeface="Arial"/>
              <a:buChar char="●"/>
            </a:pPr>
            <a:r>
              <a:rPr lang="en-US" sz="1600">
                <a:latin typeface="Arial"/>
                <a:ea typeface="Arial"/>
                <a:cs typeface="Arial"/>
                <a:sym typeface="Arial"/>
              </a:rPr>
              <a:t>NIL deals offer brands an opportunity to get creative with their marketing. </a:t>
            </a:r>
            <a:endParaRPr sz="1600">
              <a:latin typeface="Arial"/>
              <a:ea typeface="Arial"/>
              <a:cs typeface="Arial"/>
              <a:sym typeface="Arial"/>
            </a:endParaRPr>
          </a:p>
        </p:txBody>
      </p:sp>
      <p:cxnSp>
        <p:nvCxnSpPr>
          <p:cNvPr id="182" name="Google Shape;182;g1493db0b949_0_3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83" name="Google Shape;183;g1493db0b949_0_3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4" name="Google Shape;184;g1493db0b949_0_3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1493db0b949_0_44"/>
          <p:cNvSpPr txBox="1">
            <a:spLocks noGrp="1"/>
          </p:cNvSpPr>
          <p:nvPr>
            <p:ph type="title"/>
          </p:nvPr>
        </p:nvSpPr>
        <p:spPr>
          <a:xfrm>
            <a:off x="938499" y="445025"/>
            <a:ext cx="7381500" cy="64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SPORTSWASHING</a:t>
            </a:r>
            <a:endParaRPr/>
          </a:p>
        </p:txBody>
      </p:sp>
      <p:sp>
        <p:nvSpPr>
          <p:cNvPr id="190" name="Google Shape;190;g1493db0b949_0_44"/>
          <p:cNvSpPr txBox="1">
            <a:spLocks noGrp="1"/>
          </p:cNvSpPr>
          <p:nvPr>
            <p:ph type="body" idx="1"/>
          </p:nvPr>
        </p:nvSpPr>
        <p:spPr>
          <a:xfrm>
            <a:off x="938500" y="831275"/>
            <a:ext cx="7776900" cy="333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Sportswashing</a:t>
            </a:r>
            <a:r>
              <a:rPr lang="en-US" sz="1600">
                <a:latin typeface="Arial"/>
                <a:ea typeface="Arial"/>
                <a:cs typeface="Arial"/>
                <a:sym typeface="Arial"/>
              </a:rPr>
              <a:t> is the practice of an organizational or governmental effort to leverage sports to reshape or improve their image.  Most often, this occurs through the sponsorship of an event and/or its athletes, or by hosting an event (typically a mega-event).  </a:t>
            </a:r>
            <a:endParaRPr sz="1600">
              <a:latin typeface="Arial"/>
              <a:ea typeface="Arial"/>
              <a:cs typeface="Arial"/>
              <a:sym typeface="Arial"/>
            </a:endParaRPr>
          </a:p>
          <a:p>
            <a:pPr marL="0" lvl="0" indent="0" algn="l" rtl="0">
              <a:lnSpc>
                <a:spcPct val="100000"/>
              </a:lnSpc>
              <a:spcBef>
                <a:spcPts val="800"/>
              </a:spcBef>
              <a:spcAft>
                <a:spcPts val="0"/>
              </a:spcAft>
              <a:buNone/>
            </a:pPr>
            <a:r>
              <a:rPr lang="en-US" sz="1600">
                <a:latin typeface="Arial"/>
                <a:ea typeface="Arial"/>
                <a:cs typeface="Arial"/>
                <a:sym typeface="Arial"/>
              </a:rPr>
              <a:t>Globally, sportswashing is a tactic that can be used as a political strategy for directing attention away from controversies or scandals, including human rights allegations and corruption. </a:t>
            </a:r>
            <a:endParaRPr sz="1600">
              <a:latin typeface="Arial"/>
              <a:ea typeface="Arial"/>
              <a:cs typeface="Arial"/>
              <a:sym typeface="Arial"/>
            </a:endParaRPr>
          </a:p>
          <a:p>
            <a:pPr marL="0" lvl="0" indent="0" algn="l" rtl="0">
              <a:lnSpc>
                <a:spcPct val="100000"/>
              </a:lnSpc>
              <a:spcBef>
                <a:spcPts val="800"/>
              </a:spcBef>
              <a:spcAft>
                <a:spcPts val="0"/>
              </a:spcAft>
              <a:buNone/>
            </a:pPr>
            <a:r>
              <a:rPr lang="en-US" sz="1600" b="1">
                <a:latin typeface="Arial"/>
                <a:ea typeface="Arial"/>
                <a:cs typeface="Arial"/>
                <a:sym typeface="Arial"/>
              </a:rPr>
              <a:t>EXAMPLE: 2022:  LIV Golf</a:t>
            </a:r>
            <a:endParaRPr sz="1600" b="1">
              <a:latin typeface="Arial"/>
              <a:ea typeface="Arial"/>
              <a:cs typeface="Arial"/>
              <a:sym typeface="Arial"/>
            </a:endParaRPr>
          </a:p>
          <a:p>
            <a:pPr marL="457200" lvl="0" indent="-330200" algn="l" rtl="0">
              <a:lnSpc>
                <a:spcPct val="100000"/>
              </a:lnSpc>
              <a:spcBef>
                <a:spcPts val="800"/>
              </a:spcBef>
              <a:spcAft>
                <a:spcPts val="0"/>
              </a:spcAft>
              <a:buSzPts val="1600"/>
              <a:buFont typeface="Arial"/>
              <a:buChar char="●"/>
            </a:pPr>
            <a:r>
              <a:rPr lang="en-US" sz="1600">
                <a:latin typeface="Arial"/>
                <a:ea typeface="Arial"/>
                <a:cs typeface="Arial"/>
                <a:sym typeface="Arial"/>
              </a:rPr>
              <a:t>Saudi Arabia spent billions of dollars to create an upstart professional golf league, luring some of the biggest stars in the game to join the tour, diverting the world’s attention away from criticism of the Saudi government.</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Saudi Arabia also has its sights set on hosting major global sporting events, saying the Olympic Games would be an “ultimate goal” for the country.  </a:t>
            </a:r>
            <a:endParaRPr sz="1600">
              <a:latin typeface="Arial"/>
              <a:ea typeface="Arial"/>
              <a:cs typeface="Arial"/>
              <a:sym typeface="Arial"/>
            </a:endParaRPr>
          </a:p>
          <a:p>
            <a:pPr marL="0" lvl="0" indent="0" algn="l" rtl="0">
              <a:lnSpc>
                <a:spcPct val="100000"/>
              </a:lnSpc>
              <a:spcBef>
                <a:spcPts val="800"/>
              </a:spcBef>
              <a:spcAft>
                <a:spcPts val="0"/>
              </a:spcAft>
              <a:buNone/>
            </a:pPr>
            <a:endParaRPr sz="1600">
              <a:latin typeface="Arial"/>
              <a:ea typeface="Arial"/>
              <a:cs typeface="Arial"/>
              <a:sym typeface="Arial"/>
            </a:endParaRPr>
          </a:p>
          <a:p>
            <a:pPr marL="0" lvl="0" indent="0" algn="l" rtl="0">
              <a:lnSpc>
                <a:spcPct val="100000"/>
              </a:lnSpc>
              <a:spcBef>
                <a:spcPts val="800"/>
              </a:spcBef>
              <a:spcAft>
                <a:spcPts val="800"/>
              </a:spcAft>
              <a:buNone/>
            </a:pPr>
            <a:endParaRPr sz="1600">
              <a:latin typeface="Arial"/>
              <a:ea typeface="Arial"/>
              <a:cs typeface="Arial"/>
              <a:sym typeface="Arial"/>
            </a:endParaRPr>
          </a:p>
        </p:txBody>
      </p:sp>
      <p:cxnSp>
        <p:nvCxnSpPr>
          <p:cNvPr id="191" name="Google Shape;191;g1493db0b949_0_4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92" name="Google Shape;192;g1493db0b949_0_4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3" name="Google Shape;193;g1493db0b949_0_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Google Shape;35;p2"/>
          <p:cNvSpPr txBox="1">
            <a:spLocks noGrp="1"/>
          </p:cNvSpPr>
          <p:nvPr>
            <p:ph type="title"/>
          </p:nvPr>
        </p:nvSpPr>
        <p:spPr>
          <a:xfrm>
            <a:off x="938499" y="445025"/>
            <a:ext cx="7426567"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ISSUES IN SPORTS &amp; ENTERTAINMENT </a:t>
            </a:r>
            <a:endParaRPr/>
          </a:p>
        </p:txBody>
      </p:sp>
      <p:sp>
        <p:nvSpPr>
          <p:cNvPr id="36" name="Google Shape;36;p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2000" b="1">
                <a:solidFill>
                  <a:srgbClr val="EF8600"/>
                </a:solidFill>
                <a:latin typeface="Arial"/>
                <a:ea typeface="Arial"/>
                <a:cs typeface="Arial"/>
                <a:sym typeface="Arial"/>
              </a:rPr>
              <a:t>Social issues </a:t>
            </a:r>
            <a:r>
              <a:rPr lang="en-US" sz="2000">
                <a:latin typeface="Arial"/>
                <a:ea typeface="Arial"/>
                <a:cs typeface="Arial"/>
                <a:sym typeface="Arial"/>
              </a:rPr>
              <a:t>in sports and entertainment refer to everything from the ethical actions of athletes, entertainers and sport/entertainment organizations to the sports and entertainment industry’s efforts to do their part to positively impact society.</a:t>
            </a:r>
            <a:endParaRPr sz="2000">
              <a:latin typeface="Arial"/>
              <a:ea typeface="Arial"/>
              <a:cs typeface="Arial"/>
              <a:sym typeface="Arial"/>
            </a:endParaRPr>
          </a:p>
        </p:txBody>
      </p:sp>
      <p:cxnSp>
        <p:nvCxnSpPr>
          <p:cNvPr id="37" name="Google Shape;37;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8" name="Google Shape;38;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9" name="Google Shape;199;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00" name="Google Shape;200;p15"/>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Google Shape;44;p3"/>
          <p:cNvSpPr txBox="1">
            <a:spLocks noGrp="1"/>
          </p:cNvSpPr>
          <p:nvPr>
            <p:ph type="title"/>
          </p:nvPr>
        </p:nvSpPr>
        <p:spPr>
          <a:xfrm>
            <a:off x="5352083" y="1262761"/>
            <a:ext cx="2837400" cy="57337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1900" b="1">
                <a:latin typeface="Arial"/>
                <a:ea typeface="Arial"/>
                <a:cs typeface="Arial"/>
                <a:sym typeface="Arial"/>
              </a:rPr>
              <a:t>ETHICS</a:t>
            </a:r>
            <a:endParaRPr sz="1900" b="1">
              <a:latin typeface="Arial"/>
              <a:ea typeface="Arial"/>
              <a:cs typeface="Arial"/>
              <a:sym typeface="Arial"/>
            </a:endParaRPr>
          </a:p>
        </p:txBody>
      </p:sp>
      <p:sp>
        <p:nvSpPr>
          <p:cNvPr id="45" name="Google Shape;45;p3"/>
          <p:cNvSpPr txBox="1">
            <a:spLocks noGrp="1"/>
          </p:cNvSpPr>
          <p:nvPr>
            <p:ph type="body" idx="1"/>
          </p:nvPr>
        </p:nvSpPr>
        <p:spPr>
          <a:xfrm>
            <a:off x="5352083" y="1861761"/>
            <a:ext cx="2956034" cy="156506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sz="1400" b="1">
                <a:solidFill>
                  <a:srgbClr val="EF8600"/>
                </a:solidFill>
                <a:latin typeface="Arial"/>
                <a:ea typeface="Arial"/>
                <a:cs typeface="Arial"/>
                <a:sym typeface="Arial"/>
              </a:rPr>
              <a:t>Ethics</a:t>
            </a:r>
            <a:r>
              <a:rPr lang="en-US" sz="1400">
                <a:solidFill>
                  <a:srgbClr val="EF8600"/>
                </a:solidFill>
                <a:latin typeface="Arial"/>
                <a:ea typeface="Arial"/>
                <a:cs typeface="Arial"/>
                <a:sym typeface="Arial"/>
              </a:rPr>
              <a:t> </a:t>
            </a:r>
            <a:r>
              <a:rPr lang="en-US" sz="1400">
                <a:solidFill>
                  <a:schemeClr val="lt1"/>
                </a:solidFill>
                <a:latin typeface="Arial"/>
                <a:ea typeface="Arial"/>
                <a:cs typeface="Arial"/>
                <a:sym typeface="Arial"/>
              </a:rPr>
              <a:t>are the moral standards by which people judge behavior.  </a:t>
            </a:r>
            <a:endParaRPr/>
          </a:p>
          <a:p>
            <a:pPr marL="0" lvl="0" indent="0" algn="l" rtl="0">
              <a:lnSpc>
                <a:spcPct val="100000"/>
              </a:lnSpc>
              <a:spcBef>
                <a:spcPts val="0"/>
              </a:spcBef>
              <a:spcAft>
                <a:spcPts val="0"/>
              </a:spcAft>
              <a:buSzPts val="1600"/>
              <a:buNone/>
            </a:pPr>
            <a:endParaRPr sz="1400">
              <a:solidFill>
                <a:schemeClr val="lt1"/>
              </a:solidFill>
              <a:latin typeface="Arial"/>
              <a:ea typeface="Arial"/>
              <a:cs typeface="Arial"/>
              <a:sym typeface="Arial"/>
            </a:endParaRPr>
          </a:p>
          <a:p>
            <a:pPr marL="0" lvl="0" indent="0" algn="l" rtl="0">
              <a:lnSpc>
                <a:spcPct val="100000"/>
              </a:lnSpc>
              <a:spcBef>
                <a:spcPts val="0"/>
              </a:spcBef>
              <a:spcAft>
                <a:spcPts val="0"/>
              </a:spcAft>
              <a:buSzPts val="1600"/>
              <a:buNone/>
            </a:pPr>
            <a:r>
              <a:rPr lang="en-US" sz="1400">
                <a:solidFill>
                  <a:schemeClr val="lt1"/>
                </a:solidFill>
                <a:latin typeface="Arial"/>
                <a:ea typeface="Arial"/>
                <a:cs typeface="Arial"/>
                <a:sym typeface="Arial"/>
              </a:rPr>
              <a:t>Words often associated with ethical behavior could include respect, honesty, integrity, respectfulness, confidentiality, non-discriminating, legal and socially responsible.</a:t>
            </a:r>
            <a:endParaRPr/>
          </a:p>
        </p:txBody>
      </p:sp>
      <p:cxnSp>
        <p:nvCxnSpPr>
          <p:cNvPr id="46" name="Google Shape;46;p3"/>
          <p:cNvCxnSpPr/>
          <p:nvPr/>
        </p:nvCxnSpPr>
        <p:spPr>
          <a:xfrm>
            <a:off x="5142854" y="1549446"/>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7" name="Google Shape;47;p3"/>
          <p:cNvPicPr preferRelativeResize="0"/>
          <p:nvPr/>
        </p:nvPicPr>
        <p:blipFill rotWithShape="1">
          <a:blip r:embed="rId3">
            <a:alphaModFix/>
          </a:blip>
          <a:srcRect l="22281" r="22281"/>
          <a:stretch/>
        </p:blipFill>
        <p:spPr>
          <a:xfrm>
            <a:off x="-422250" y="-236700"/>
            <a:ext cx="4714800" cy="5616900"/>
          </a:xfrm>
          <a:prstGeom prst="flowChartDelay">
            <a:avLst/>
          </a:prstGeom>
          <a:noFill/>
          <a:ln>
            <a:noFill/>
          </a:ln>
        </p:spPr>
      </p:pic>
      <p:pic>
        <p:nvPicPr>
          <p:cNvPr id="48" name="Google Shape;48;p3"/>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49" name="Google Shape;49;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4"/>
          <p:cNvSpPr txBox="1">
            <a:spLocks noGrp="1"/>
          </p:cNvSpPr>
          <p:nvPr>
            <p:ph type="title"/>
          </p:nvPr>
        </p:nvSpPr>
        <p:spPr>
          <a:xfrm>
            <a:off x="938500" y="445025"/>
            <a:ext cx="72670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ISSUES IN SPORTS &amp; ENTERTAINMENT </a:t>
            </a:r>
            <a:endParaRPr b="1">
              <a:latin typeface="Arial"/>
              <a:ea typeface="Arial"/>
              <a:cs typeface="Arial"/>
              <a:sym typeface="Arial"/>
            </a:endParaRPr>
          </a:p>
        </p:txBody>
      </p:sp>
      <p:sp>
        <p:nvSpPr>
          <p:cNvPr id="55" name="Google Shape;55;p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latin typeface="Arial"/>
                <a:ea typeface="Arial"/>
                <a:cs typeface="Arial"/>
                <a:sym typeface="Arial"/>
              </a:rPr>
              <a:t>Examples of current social issues in sports and entertainment:</a:t>
            </a:r>
            <a:endParaRPr/>
          </a:p>
          <a:p>
            <a:pPr marL="457200" lvl="0" indent="-342900" algn="l" rtl="0">
              <a:lnSpc>
                <a:spcPct val="100000"/>
              </a:lnSpc>
              <a:spcBef>
                <a:spcPts val="1200"/>
              </a:spcBef>
              <a:spcAft>
                <a:spcPts val="0"/>
              </a:spcAft>
              <a:buSzPts val="1800"/>
              <a:buFont typeface="Arial"/>
              <a:buChar char="●"/>
            </a:pPr>
            <a:r>
              <a:rPr lang="en-US" sz="1800">
                <a:latin typeface="Arial"/>
                <a:ea typeface="Arial"/>
                <a:cs typeface="Arial"/>
                <a:sym typeface="Arial"/>
              </a:rPr>
              <a:t>“Greening” of sports and entertainment</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Gender equality in sports and entertainment</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Racial equality in sports and entertainment</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Social justice</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Attention to mental health</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Sportsmanship</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Sexual Assault and Harassment </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Compensation for college athletes</a:t>
            </a:r>
            <a:endParaRPr sz="1800">
              <a:latin typeface="Arial"/>
              <a:ea typeface="Arial"/>
              <a:cs typeface="Arial"/>
              <a:sym typeface="Arial"/>
            </a:endParaRPr>
          </a:p>
          <a:p>
            <a:pPr marL="457200" lvl="0" indent="-342900" algn="l" rtl="0">
              <a:lnSpc>
                <a:spcPct val="100000"/>
              </a:lnSpc>
              <a:spcBef>
                <a:spcPts val="0"/>
              </a:spcBef>
              <a:spcAft>
                <a:spcPts val="0"/>
              </a:spcAft>
              <a:buSzPts val="1800"/>
              <a:buFont typeface="Arial"/>
              <a:buChar char="●"/>
            </a:pPr>
            <a:r>
              <a:rPr lang="en-US" sz="1800">
                <a:latin typeface="Arial"/>
                <a:ea typeface="Arial"/>
                <a:cs typeface="Arial"/>
                <a:sym typeface="Arial"/>
              </a:rPr>
              <a:t>“Sportswashing”</a:t>
            </a:r>
            <a:endParaRPr sz="1800">
              <a:latin typeface="Arial"/>
              <a:ea typeface="Arial"/>
              <a:cs typeface="Arial"/>
              <a:sym typeface="Arial"/>
            </a:endParaRPr>
          </a:p>
          <a:p>
            <a:pPr marL="463550" lvl="0" indent="-463550" algn="l" rtl="0">
              <a:lnSpc>
                <a:spcPct val="100000"/>
              </a:lnSpc>
              <a:spcBef>
                <a:spcPts val="1200"/>
              </a:spcBef>
              <a:spcAft>
                <a:spcPts val="0"/>
              </a:spcAft>
              <a:buNone/>
            </a:pPr>
            <a:endParaRPr sz="1800">
              <a:latin typeface="Arial"/>
              <a:ea typeface="Arial"/>
              <a:cs typeface="Arial"/>
              <a:sym typeface="Arial"/>
            </a:endParaRPr>
          </a:p>
          <a:p>
            <a:pPr marL="463550" lvl="0" indent="-463550" algn="l" rtl="0">
              <a:lnSpc>
                <a:spcPct val="100000"/>
              </a:lnSpc>
              <a:spcBef>
                <a:spcPts val="1200"/>
              </a:spcBef>
              <a:spcAft>
                <a:spcPts val="0"/>
              </a:spcAft>
              <a:buSzPts val="1150"/>
              <a:buNone/>
            </a:pPr>
            <a:endParaRPr sz="1800">
              <a:latin typeface="Arial"/>
              <a:ea typeface="Arial"/>
              <a:cs typeface="Arial"/>
              <a:sym typeface="Arial"/>
            </a:endParaRPr>
          </a:p>
        </p:txBody>
      </p:sp>
      <p:cxnSp>
        <p:nvCxnSpPr>
          <p:cNvPr id="56" name="Google Shape;56;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7" name="Google Shape;57;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8" name="Google Shape;58;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5"/>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“GREENING” OF SPORTS AND ENTERTAINMENT</a:t>
            </a:r>
            <a:endParaRPr/>
          </a:p>
        </p:txBody>
      </p:sp>
      <p:sp>
        <p:nvSpPr>
          <p:cNvPr id="64" name="Google Shape;64;p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Today’s consumer is more aware of how their buying decisions affect society and the environment around them and are willing to make choices in their product purchases to have an impact on the world around them.</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a:latin typeface="Arial"/>
                <a:ea typeface="Arial"/>
                <a:cs typeface="Arial"/>
                <a:sym typeface="Arial"/>
              </a:rPr>
              <a:t>●	Adidas partnered with Parley on an initiative that would take ocean waste and transform it into clothing and sneakers and recently launched a sneaker made entirely of yarns and filaments reclaimed and recycled from ocean waste and illegal deep-sea gillnets</a:t>
            </a:r>
            <a:endParaRPr sz="1600">
              <a:latin typeface="Arial"/>
              <a:ea typeface="Arial"/>
              <a:cs typeface="Arial"/>
              <a:sym typeface="Arial"/>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1600"/>
              </a:spcBef>
              <a:spcAft>
                <a:spcPts val="1600"/>
              </a:spcAft>
              <a:buSzPts val="1150"/>
              <a:buNone/>
            </a:pPr>
            <a:r>
              <a:rPr lang="en-US" sz="1600">
                <a:latin typeface="Arial"/>
                <a:ea typeface="Arial"/>
                <a:cs typeface="Arial"/>
                <a:sym typeface="Arial"/>
              </a:rPr>
              <a:t>●	Puma announced plans to launch a greener packaging initiative by phasing out the traditional cardboard shoe box and replacing it with a new package that includes a bag, ultimately using 65% less cardboard. </a:t>
            </a:r>
            <a:endParaRPr sz="1600">
              <a:latin typeface="Arial"/>
              <a:ea typeface="Arial"/>
              <a:cs typeface="Arial"/>
              <a:sym typeface="Arial"/>
            </a:endParaRPr>
          </a:p>
        </p:txBody>
      </p:sp>
      <p:cxnSp>
        <p:nvCxnSpPr>
          <p:cNvPr id="65" name="Google Shape;65;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6" name="Google Shape;66;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7" name="Google Shape;67;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6"/>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GENDER EQUALITY IN SPORTS &amp; ENTERTAINMENT</a:t>
            </a:r>
            <a:endParaRPr/>
          </a:p>
        </p:txBody>
      </p:sp>
      <p:sp>
        <p:nvSpPr>
          <p:cNvPr id="73" name="Google Shape;73;p6"/>
          <p:cNvSpPr txBox="1">
            <a:spLocks noGrp="1"/>
          </p:cNvSpPr>
          <p:nvPr>
            <p:ph type="body" idx="1"/>
          </p:nvPr>
        </p:nvSpPr>
        <p:spPr>
          <a:xfrm>
            <a:off x="1026200" y="994255"/>
            <a:ext cx="7179301"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solidFill>
                  <a:schemeClr val="lt2"/>
                </a:solidFill>
                <a:latin typeface="Arial"/>
                <a:ea typeface="Arial"/>
                <a:cs typeface="Arial"/>
                <a:sym typeface="Arial"/>
              </a:rPr>
              <a:t>Title IX </a:t>
            </a:r>
            <a:r>
              <a:rPr lang="en-US" sz="1800">
                <a:latin typeface="Arial"/>
                <a:ea typeface="Arial"/>
                <a:cs typeface="Arial"/>
                <a:sym typeface="Arial"/>
              </a:rPr>
              <a:t>is a federal law enacted in the United States in 1972 that mandates equal educational and athletic opportunities for students of both genders. </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a:latin typeface="Arial"/>
                <a:ea typeface="Arial"/>
                <a:cs typeface="Arial"/>
                <a:sym typeface="Arial"/>
              </a:rPr>
              <a:t>●	According to the Women’s Sports Foundation, one in thirty-five high school girls played sports forty years ago; one in three do today. Before Title IX, fewer than 16,000 women participated in college sports; today that number exceeds 200,000.</a:t>
            </a:r>
            <a:endParaRPr/>
          </a:p>
          <a:p>
            <a:pPr marL="463550" lvl="0" indent="-46355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a:latin typeface="Arial"/>
                <a:ea typeface="Arial"/>
                <a:cs typeface="Arial"/>
                <a:sym typeface="Arial"/>
              </a:rPr>
              <a:t>●	In 2022, EA Sports announced that the cover of its popular NHL video game franchise would feature a woman for the first time, with Canada’s Women’s National Team member Sarah Nurse gracing the cover of NHL 23 along with Travor Zegras of the Anaheim Ducks.</a:t>
            </a:r>
            <a:endParaRPr sz="1600">
              <a:latin typeface="Arial"/>
              <a:ea typeface="Arial"/>
              <a:cs typeface="Arial"/>
              <a:sym typeface="Arial"/>
            </a:endParaRPr>
          </a:p>
        </p:txBody>
      </p:sp>
      <p:cxnSp>
        <p:nvCxnSpPr>
          <p:cNvPr id="74" name="Google Shape;74;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5" name="Google Shape;75;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7"/>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GENDER EQUALITY IN SPORTS &amp; ENTERTAINMENT</a:t>
            </a:r>
            <a:endParaRPr/>
          </a:p>
        </p:txBody>
      </p:sp>
      <p:sp>
        <p:nvSpPr>
          <p:cNvPr id="82" name="Google Shape;82;p7"/>
          <p:cNvSpPr txBox="1">
            <a:spLocks noGrp="1"/>
          </p:cNvSpPr>
          <p:nvPr>
            <p:ph type="body" idx="1"/>
          </p:nvPr>
        </p:nvSpPr>
        <p:spPr>
          <a:xfrm>
            <a:off x="938500" y="1000125"/>
            <a:ext cx="7556100" cy="328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latin typeface="Arial"/>
                <a:ea typeface="Arial"/>
                <a:cs typeface="Arial"/>
                <a:sym typeface="Arial"/>
              </a:rPr>
              <a:t>Despite the progress that women’s sports have made since the law was enacted, disparity remains.</a:t>
            </a:r>
            <a:endParaRPr sz="1400">
              <a:latin typeface="Arial"/>
              <a:ea typeface="Arial"/>
              <a:cs typeface="Arial"/>
              <a:sym typeface="Arial"/>
            </a:endParaRPr>
          </a:p>
          <a:p>
            <a:pPr marL="457200" lvl="0"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Male and female golfers and basketball players receive drastically different levels of compensation. </a:t>
            </a:r>
            <a:endParaRPr sz="1400"/>
          </a:p>
          <a:p>
            <a:pPr marL="914400" lvl="1"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In 2015, the LPGA offered $61.6 million in total prize money, compared to the PGA which offered $320 million.</a:t>
            </a:r>
            <a:endParaRPr sz="1400">
              <a:latin typeface="Arial"/>
              <a:ea typeface="Arial"/>
              <a:cs typeface="Arial"/>
              <a:sym typeface="Arial"/>
            </a:endParaRPr>
          </a:p>
          <a:p>
            <a:pPr marL="457200" lvl="0" indent="-317500" algn="l" rtl="0">
              <a:lnSpc>
                <a:spcPct val="100000"/>
              </a:lnSpc>
              <a:spcBef>
                <a:spcPts val="500"/>
              </a:spcBef>
              <a:spcAft>
                <a:spcPts val="0"/>
              </a:spcAft>
              <a:buSzPts val="1400"/>
              <a:buFont typeface="Arial"/>
              <a:buChar char="●"/>
            </a:pPr>
            <a:r>
              <a:rPr lang="en-US" sz="1400">
                <a:latin typeface="Arial"/>
                <a:ea typeface="Arial"/>
                <a:cs typeface="Arial"/>
                <a:sym typeface="Arial"/>
              </a:rPr>
              <a:t>In Forbes’ annual ranking of highest-paid athletes in 2021, just two women made the ranks (Naomi Osaka and Serena Williams) and no female athlete from any other sport besides tennis has ever made the list.</a:t>
            </a:r>
            <a:endParaRPr sz="1400">
              <a:latin typeface="Arial"/>
              <a:ea typeface="Arial"/>
              <a:cs typeface="Arial"/>
              <a:sym typeface="Arial"/>
            </a:endParaRPr>
          </a:p>
          <a:p>
            <a:pPr marL="457200" lvl="0" indent="-317500" algn="l" rtl="0">
              <a:lnSpc>
                <a:spcPct val="100000"/>
              </a:lnSpc>
              <a:spcBef>
                <a:spcPts val="500"/>
              </a:spcBef>
              <a:spcAft>
                <a:spcPts val="500"/>
              </a:spcAft>
              <a:buSzPts val="1400"/>
              <a:buFont typeface="Arial"/>
              <a:buChar char="●"/>
            </a:pPr>
            <a:r>
              <a:rPr lang="en-US" sz="1400">
                <a:latin typeface="Arial"/>
                <a:ea typeface="Arial"/>
                <a:cs typeface="Arial"/>
                <a:sym typeface="Arial"/>
              </a:rPr>
              <a:t>Long overdue, in 2022, the U.S. Soccer Federation announced it reached a deal to pay the U.S. Men’s National Team and the U.S. Women’s National Team equally, eliminating the pay gap that female players had been fighting for while agreeing to a settlement that would provide the women’s team $22 million in back pay. </a:t>
            </a:r>
            <a:endParaRPr sz="1400">
              <a:latin typeface="Arial"/>
              <a:ea typeface="Arial"/>
              <a:cs typeface="Arial"/>
              <a:sym typeface="Arial"/>
            </a:endParaRPr>
          </a:p>
        </p:txBody>
      </p:sp>
      <p:cxnSp>
        <p:nvCxnSpPr>
          <p:cNvPr id="83" name="Google Shape;83;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4" name="Google Shape;84;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8"/>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RACIAL EQUALITY IN SPORTS &amp; ENTERTAINMENT</a:t>
            </a:r>
            <a:endParaRPr/>
          </a:p>
        </p:txBody>
      </p:sp>
      <p:sp>
        <p:nvSpPr>
          <p:cNvPr id="91" name="Google Shape;91;p8"/>
          <p:cNvSpPr txBox="1">
            <a:spLocks noGrp="1"/>
          </p:cNvSpPr>
          <p:nvPr>
            <p:ph type="body" idx="1"/>
          </p:nvPr>
        </p:nvSpPr>
        <p:spPr>
          <a:xfrm>
            <a:off x="938499" y="1090993"/>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Hiring practices in the sports and entertainment industry have historically demonstrated a racial imbalance.</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63550" lvl="0" indent="-463550" algn="l" rtl="0">
              <a:lnSpc>
                <a:spcPct val="100000"/>
              </a:lnSpc>
              <a:spcBef>
                <a:spcPts val="0"/>
              </a:spcBef>
              <a:spcAft>
                <a:spcPts val="0"/>
              </a:spcAft>
              <a:buSzPts val="1150"/>
              <a:buNone/>
            </a:pPr>
            <a:r>
              <a:rPr lang="en-US" sz="1600">
                <a:latin typeface="Arial"/>
                <a:ea typeface="Arial"/>
                <a:cs typeface="Arial"/>
                <a:sym typeface="Arial"/>
              </a:rPr>
              <a:t>●	In 2003, the National Football League established the Rooney Rule, requiring all NFL teams to interview minority candidates for head coaching and senior football operations positions.</a:t>
            </a:r>
            <a:endParaRPr/>
          </a:p>
          <a:p>
            <a:pPr marL="920750" lvl="1" indent="-463550" algn="l" rtl="0">
              <a:lnSpc>
                <a:spcPct val="100000"/>
              </a:lnSpc>
              <a:spcBef>
                <a:spcPts val="1200"/>
              </a:spcBef>
              <a:spcAft>
                <a:spcPts val="1200"/>
              </a:spcAft>
              <a:buSzPts val="1150"/>
              <a:buNone/>
            </a:pPr>
            <a:r>
              <a:rPr lang="en-US" sz="1600">
                <a:latin typeface="Arial"/>
                <a:ea typeface="Arial"/>
                <a:cs typeface="Arial"/>
                <a:sym typeface="Arial"/>
              </a:rPr>
              <a:t>o	In 2020, NFL owners approved changes to the Rooney Rule aimed at improving diversity in coach and front-office hiring, also discussing an addition to the rule that would have rewarded minority hiring with draft-pick compensation</a:t>
            </a:r>
            <a:endParaRPr/>
          </a:p>
        </p:txBody>
      </p:sp>
      <p:cxnSp>
        <p:nvCxnSpPr>
          <p:cNvPr id="92" name="Google Shape;92;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3" name="Google Shape;93;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4" name="Google Shape;94;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9"/>
          <p:cNvSpPr txBox="1">
            <a:spLocks noGrp="1"/>
          </p:cNvSpPr>
          <p:nvPr>
            <p:ph type="title"/>
          </p:nvPr>
        </p:nvSpPr>
        <p:spPr>
          <a:xfrm>
            <a:off x="938499" y="445025"/>
            <a:ext cx="7381411"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RACIAL EQUALITY IN SPORTS &amp; ENTERTAINMENT</a:t>
            </a:r>
            <a:endParaRPr/>
          </a:p>
        </p:txBody>
      </p:sp>
      <p:cxnSp>
        <p:nvCxnSpPr>
          <p:cNvPr id="100" name="Google Shape;100;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1" name="Google Shape;101;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2" name="Google Shape;102;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103" name="Google Shape;103;p9"/>
          <p:cNvSpPr/>
          <p:nvPr/>
        </p:nvSpPr>
        <p:spPr>
          <a:xfrm>
            <a:off x="966650" y="1279088"/>
            <a:ext cx="7056850" cy="25853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Unfortunately, with regards to racism, the industry still has much room for improvement. </a:t>
            </a:r>
            <a:endParaRPr dirty="0"/>
          </a:p>
          <a:p>
            <a:pPr marL="0" marR="0" lvl="0" indent="0" algn="l" rtl="0">
              <a:lnSpc>
                <a:spcPct val="100000"/>
              </a:lnSpc>
              <a:spcBef>
                <a:spcPts val="0"/>
              </a:spcBef>
              <a:spcAft>
                <a:spcPts val="0"/>
              </a:spcAft>
              <a:buNone/>
            </a:pPr>
            <a:endParaRPr sz="18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The University of Central Florida's Institute for Diversity and Ethics in Sport recorded 25 acts of racism in sports in the United States in 2019, down from 52 in 2018.  Internationally, there were 131 instances of racism in sports in 2019, down from 137 the previous year, demonstrating a slight decrease but showing racism in sports is still prevalent.</a:t>
            </a:r>
            <a:endParaRPr dirty="0"/>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2334</Words>
  <Application>Microsoft Macintosh PowerPoint</Application>
  <PresentationFormat>On-screen Show (16:9)</PresentationFormat>
  <Paragraphs>118</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Montserrat</vt:lpstr>
      <vt:lpstr>Oswald</vt:lpstr>
      <vt:lpstr>Arial</vt:lpstr>
      <vt:lpstr>Futuristic Background by Slidesgo</vt:lpstr>
      <vt:lpstr>SOCIAL ISSUES</vt:lpstr>
      <vt:lpstr>SOCIAL ISSUES IN SPORTS &amp; ENTERTAINMENT </vt:lpstr>
      <vt:lpstr>ETHICS</vt:lpstr>
      <vt:lpstr>SOCIAL ISSUES IN SPORTS &amp; ENTERTAINMENT </vt:lpstr>
      <vt:lpstr>“GREENING” OF SPORTS AND ENTERTAINMENT</vt:lpstr>
      <vt:lpstr>GENDER EQUALITY IN SPORTS &amp; ENTERTAINMENT</vt:lpstr>
      <vt:lpstr>GENDER EQUALITY IN SPORTS &amp; ENTERTAINMENT</vt:lpstr>
      <vt:lpstr>RACIAL EQUALITY IN SPORTS &amp; ENTERTAINMENT</vt:lpstr>
      <vt:lpstr>RACIAL EQUALITY IN SPORTS &amp; ENTERTAINMENT</vt:lpstr>
      <vt:lpstr>ATTENTION TO MENTAL HEALTH</vt:lpstr>
      <vt:lpstr>ATTENTION TO MENTAL HEALTH</vt:lpstr>
      <vt:lpstr>SOCIAL JUSTICE</vt:lpstr>
      <vt:lpstr>SPORTSMANSHIP</vt:lpstr>
      <vt:lpstr>SPORTSMANSHIP</vt:lpstr>
      <vt:lpstr>SEXUAL ASSAULT AND HARASSMENT </vt:lpstr>
      <vt:lpstr>COMPENSATION FOR COLLEGE ATHLETES</vt:lpstr>
      <vt:lpstr>COMPENSATION FOR COLLEGE ATHLETES</vt:lpstr>
      <vt:lpstr>COMPENSATION FOR COLLEGE ATHLETES</vt:lpstr>
      <vt:lpstr>SPORTSWASHING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ISSUES</dc:title>
  <dc:creator>Kelly, Bob</dc:creator>
  <cp:lastModifiedBy>Chris Lindauer</cp:lastModifiedBy>
  <cp:revision>1</cp:revision>
  <dcterms:modified xsi:type="dcterms:W3CDTF">2022-08-31T20:21:12Z</dcterms:modified>
</cp:coreProperties>
</file>