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4"/>
  </p:notesMasterIdLst>
  <p:sldIdLst>
    <p:sldId id="256" r:id="rId2"/>
    <p:sldId id="310" r:id="rId3"/>
    <p:sldId id="311" r:id="rId4"/>
    <p:sldId id="312" r:id="rId5"/>
    <p:sldId id="345" r:id="rId6"/>
    <p:sldId id="313" r:id="rId7"/>
    <p:sldId id="314" r:id="rId8"/>
    <p:sldId id="315" r:id="rId9"/>
    <p:sldId id="316" r:id="rId10"/>
    <p:sldId id="317" r:id="rId11"/>
    <p:sldId id="318" r:id="rId12"/>
    <p:sldId id="344"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23"/>
    <p:restoredTop sz="94694"/>
  </p:normalViewPr>
  <p:slideViewPr>
    <p:cSldViewPr snapToGrid="0">
      <p:cViewPr varScale="1">
        <p:scale>
          <a:sx n="111" d="100"/>
          <a:sy n="111" d="100"/>
        </p:scale>
        <p:origin x="208" y="10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4052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9407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621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9521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9551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8416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1296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8666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22658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0291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450622" y="1927050"/>
            <a:ext cx="6242755"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TICKET SALES CYCLE</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9.3</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 sz="700" dirty="0">
                <a:solidFill>
                  <a:schemeClr val="accent5"/>
                </a:solidFill>
              </a:rPr>
              <a:t>Copyright 2022. Sports Career Consulting, LLC.</a:t>
            </a:r>
            <a:endParaRPr sz="700" dirty="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213086"/>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600" b="1" dirty="0">
                <a:solidFill>
                  <a:schemeClr val="accent1">
                    <a:lumMod val="75000"/>
                  </a:schemeClr>
                </a:solidFill>
                <a:latin typeface="Arial"/>
                <a:ea typeface="Arial"/>
                <a:cs typeface="Arial"/>
                <a:sym typeface="Arial"/>
              </a:rPr>
              <a:t>Heavy users </a:t>
            </a:r>
            <a:r>
              <a:rPr lang="en-US" sz="1600" dirty="0">
                <a:solidFill>
                  <a:schemeClr val="bg1"/>
                </a:solidFill>
                <a:latin typeface="Arial"/>
                <a:ea typeface="Arial"/>
                <a:cs typeface="Arial"/>
                <a:sym typeface="Arial"/>
              </a:rPr>
              <a:t>participate or attend more than half the times possible.  Heavy users are the most important group to an organization, and it is critical to an organization’s success that they keep them as loyal consumers and frequent buyers of the product or service.</a:t>
            </a:r>
            <a:endParaRPr lang="en-US" sz="900" dirty="0">
              <a:solidFill>
                <a:schemeClr val="bg1"/>
              </a:solidFill>
              <a:latin typeface="Arial"/>
              <a:ea typeface="Arial"/>
              <a:cs typeface="Arial"/>
              <a:sym typeface="Arial"/>
            </a:endParaRPr>
          </a:p>
          <a:p>
            <a:pPr marL="0" lvl="0" indent="0" algn="l" rtl="0">
              <a:spcBef>
                <a:spcPts val="0"/>
              </a:spcBef>
              <a:spcAft>
                <a:spcPts val="1600"/>
              </a:spcAft>
              <a:buNone/>
            </a:pPr>
            <a:r>
              <a:rPr lang="en-US" sz="1600" dirty="0">
                <a:latin typeface="Arial"/>
                <a:ea typeface="Arial"/>
                <a:cs typeface="Arial"/>
                <a:sym typeface="Arial"/>
              </a:rPr>
              <a:t>Examples of heavy users:</a:t>
            </a:r>
          </a:p>
          <a:p>
            <a:pPr marL="0" lvl="0" indent="0" algn="l" defTabSz="463550" rtl="0">
              <a:spcBef>
                <a:spcPts val="0"/>
              </a:spcBef>
              <a:spcAft>
                <a:spcPts val="600"/>
              </a:spcAft>
              <a:buNone/>
            </a:pPr>
            <a:r>
              <a:rPr lang="en-US" sz="1600" dirty="0">
                <a:latin typeface="Arial"/>
                <a:ea typeface="Arial"/>
                <a:cs typeface="Arial"/>
                <a:sym typeface="Arial"/>
              </a:rPr>
              <a:t>●	Season ticket holders</a:t>
            </a:r>
          </a:p>
          <a:p>
            <a:pPr marL="463550" lvl="0" indent="-463550" algn="l" defTabSz="463550" rtl="0">
              <a:spcBef>
                <a:spcPts val="0"/>
              </a:spcBef>
              <a:spcAft>
                <a:spcPts val="600"/>
              </a:spcAft>
              <a:buNone/>
            </a:pPr>
            <a:r>
              <a:rPr lang="en-US" sz="1600" dirty="0">
                <a:latin typeface="Arial"/>
                <a:ea typeface="Arial"/>
                <a:cs typeface="Arial"/>
                <a:sym typeface="Arial"/>
              </a:rPr>
              <a:t>●	John Cena fans that see every one of his films in the theater and purchase or stream the films when they are released digitally.</a:t>
            </a:r>
          </a:p>
          <a:p>
            <a:pPr marL="463550" lvl="0" indent="-463550" algn="l" defTabSz="463550" rtl="0">
              <a:spcBef>
                <a:spcPts val="0"/>
              </a:spcBef>
              <a:spcAft>
                <a:spcPts val="600"/>
              </a:spcAft>
              <a:buNone/>
            </a:pPr>
            <a:r>
              <a:rPr lang="en-US" sz="1600" dirty="0">
                <a:latin typeface="Arial"/>
                <a:ea typeface="Arial"/>
                <a:cs typeface="Arial"/>
                <a:sym typeface="Arial"/>
              </a:rPr>
              <a:t>●	Fans of the Zac Brown Band who see the concerts each time they visit the fan’s city and purchase and stream all of their music.</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4124635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57108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DESCENDING THE ESCALATOR</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142113"/>
            <a:ext cx="3220032" cy="3420905"/>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600" b="1" dirty="0">
                <a:solidFill>
                  <a:schemeClr val="accent1">
                    <a:lumMod val="75000"/>
                  </a:schemeClr>
                </a:solidFill>
                <a:latin typeface="Arial"/>
                <a:ea typeface="Arial"/>
                <a:cs typeface="Arial"/>
                <a:sym typeface="Arial"/>
              </a:rPr>
              <a:t>Descending the escalator </a:t>
            </a:r>
            <a:r>
              <a:rPr lang="en-US" sz="1600" dirty="0">
                <a:solidFill>
                  <a:schemeClr val="bg1"/>
                </a:solidFill>
                <a:latin typeface="Arial"/>
                <a:ea typeface="Arial"/>
                <a:cs typeface="Arial"/>
                <a:sym typeface="Arial"/>
              </a:rPr>
              <a:t>occurs when consumers downgrade or eliminate their participation.  </a:t>
            </a:r>
          </a:p>
          <a:p>
            <a:pPr marL="0" lvl="0" indent="0" algn="l" rtl="0">
              <a:spcBef>
                <a:spcPts val="0"/>
              </a:spcBef>
              <a:spcAft>
                <a:spcPts val="1200"/>
              </a:spcAft>
              <a:buNone/>
            </a:pPr>
            <a:r>
              <a:rPr lang="en-US" sz="1600" dirty="0">
                <a:solidFill>
                  <a:schemeClr val="bg1"/>
                </a:solidFill>
                <a:latin typeface="Arial"/>
                <a:ea typeface="Arial"/>
                <a:cs typeface="Arial"/>
                <a:sym typeface="Arial"/>
              </a:rPr>
              <a:t>This is caused by consumer over-commitment or over-purchase and is often a byproduct of fan disconnect or discord with “their” team, event, or favorite performers.</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pic>
        <p:nvPicPr>
          <p:cNvPr id="7" name="Picture 3">
            <a:extLst>
              <a:ext uri="{FF2B5EF4-FFF2-40B4-BE49-F238E27FC236}">
                <a16:creationId xmlns:a16="http://schemas.microsoft.com/office/drawing/2014/main" id="{55BD6D88-8ECA-384A-B760-40E534B41288}"/>
              </a:ext>
            </a:extLst>
          </p:cNvPr>
          <p:cNvPicPr>
            <a:picLocks noChangeAspect="1"/>
          </p:cNvPicPr>
          <p:nvPr/>
        </p:nvPicPr>
        <p:blipFill>
          <a:blip r:embed="rId4"/>
          <a:srcRect/>
          <a:stretch>
            <a:fillRect/>
          </a:stretch>
        </p:blipFill>
        <p:spPr>
          <a:xfrm>
            <a:off x="4572000" y="1292861"/>
            <a:ext cx="3780589" cy="2523543"/>
          </a:xfrm>
          <a:prstGeom prst="rect">
            <a:avLst/>
          </a:prstGeom>
        </p:spPr>
      </p:pic>
    </p:spTree>
    <p:extLst>
      <p:ext uri="{BB962C8B-B14F-4D97-AF65-F5344CB8AC3E}">
        <p14:creationId xmlns:p14="http://schemas.microsoft.com/office/powerpoint/2010/main" val="1994822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TICKET SALES CYCLE</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83733"/>
            <a:ext cx="7172100" cy="320219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b="1" dirty="0">
                <a:latin typeface="Arial"/>
                <a:ea typeface="Arial"/>
                <a:cs typeface="Arial"/>
                <a:sym typeface="Arial"/>
              </a:rPr>
              <a:t>The ultimate goal of sports and entertainment promotion is to “increase overall consumption of products or services through increased awareness and interest”.</a:t>
            </a:r>
          </a:p>
          <a:p>
            <a:pPr marL="0" lvl="0" indent="0" algn="l" rtl="0">
              <a:spcBef>
                <a:spcPts val="0"/>
              </a:spcBef>
              <a:spcAft>
                <a:spcPts val="0"/>
              </a:spcAft>
              <a:buNone/>
            </a:pPr>
            <a:endParaRPr lang="en-US" sz="1400" dirty="0">
              <a:latin typeface="Arial"/>
              <a:ea typeface="Arial"/>
              <a:cs typeface="Arial"/>
              <a:sym typeface="Arial"/>
            </a:endParaRPr>
          </a:p>
          <a:p>
            <a:pPr marL="0" lvl="0" indent="0" algn="l" rtl="0">
              <a:spcBef>
                <a:spcPts val="0"/>
              </a:spcBef>
              <a:spcAft>
                <a:spcPts val="600"/>
              </a:spcAft>
              <a:buNone/>
            </a:pPr>
            <a:r>
              <a:rPr lang="en-US" sz="1400" dirty="0">
                <a:latin typeface="Arial"/>
                <a:ea typeface="Arial"/>
                <a:cs typeface="Arial"/>
                <a:sym typeface="Arial"/>
              </a:rPr>
              <a:t>Tickets sales and television broadcast strategies frequently align – if an event does not sell enough tickets, oftentimes the TV provider will ‘blackout’ the game, meaning they do not televise the event on local TV. </a:t>
            </a:r>
          </a:p>
          <a:p>
            <a:pPr marL="0" lvl="0" indent="0" algn="l" rtl="0">
              <a:spcBef>
                <a:spcPts val="0"/>
              </a:spcBef>
              <a:spcAft>
                <a:spcPts val="600"/>
              </a:spcAft>
              <a:buNone/>
            </a:pPr>
            <a:endParaRPr lang="en-US" sz="1400" dirty="0">
              <a:latin typeface="Arial"/>
              <a:ea typeface="Arial"/>
              <a:cs typeface="Arial"/>
              <a:sym typeface="Arial"/>
            </a:endParaRPr>
          </a:p>
          <a:p>
            <a:pPr marL="0" lvl="0" indent="0" algn="l" rtl="0">
              <a:spcBef>
                <a:spcPts val="0"/>
              </a:spcBef>
              <a:spcAft>
                <a:spcPts val="600"/>
              </a:spcAft>
              <a:buNone/>
            </a:pPr>
            <a:r>
              <a:rPr lang="en-US" sz="1400" dirty="0">
                <a:latin typeface="Arial"/>
                <a:ea typeface="Arial"/>
                <a:cs typeface="Arial"/>
                <a:sym typeface="Arial"/>
              </a:rPr>
              <a:t>Sports and entertainment marketers achieve that goal by progressively gaining consumer commitment.  This model is called the </a:t>
            </a:r>
            <a:r>
              <a:rPr lang="en-US" sz="1400" b="1" dirty="0">
                <a:latin typeface="Arial"/>
                <a:ea typeface="Arial"/>
                <a:cs typeface="Arial"/>
                <a:sym typeface="Arial"/>
              </a:rPr>
              <a:t>frequency escalator</a:t>
            </a:r>
            <a:r>
              <a:rPr lang="en-US" sz="1400" dirty="0">
                <a:latin typeface="Arial"/>
                <a:ea typeface="Arial"/>
                <a:cs typeface="Arial"/>
                <a:sym typeface="Arial"/>
              </a:rPr>
              <a:t>.</a:t>
            </a:r>
          </a:p>
          <a:p>
            <a:pPr marL="0" lvl="0" indent="0" algn="l" rtl="0">
              <a:spcBef>
                <a:spcPts val="0"/>
              </a:spcBef>
              <a:spcAft>
                <a:spcPts val="0"/>
              </a:spcAft>
              <a:buNone/>
            </a:pPr>
            <a:endParaRPr dirty="0">
              <a:latin typeface="Arial"/>
              <a:ea typeface="Arial"/>
              <a:cs typeface="Arial"/>
              <a:sym typeface="Arial"/>
            </a:endParaRP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84607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 </a:t>
            </a:r>
            <a:r>
              <a:rPr lang="en-US" sz="1800" b="1" dirty="0">
                <a:solidFill>
                  <a:schemeClr val="accent1">
                    <a:lumMod val="75000"/>
                  </a:schemeClr>
                </a:solidFill>
                <a:latin typeface="Arial"/>
                <a:ea typeface="Arial"/>
                <a:cs typeface="Arial"/>
                <a:sym typeface="Arial"/>
              </a:rPr>
              <a:t>frequency escalator </a:t>
            </a:r>
            <a:r>
              <a:rPr lang="en-US" sz="1800" dirty="0">
                <a:latin typeface="Arial"/>
                <a:ea typeface="Arial"/>
                <a:cs typeface="Arial"/>
                <a:sym typeface="Arial"/>
              </a:rPr>
              <a:t>is a marketing tool that examines the attendance levels of fans.</a:t>
            </a:r>
          </a:p>
          <a:p>
            <a:pPr marL="0" lvl="0" indent="0" algn="l" rtl="0">
              <a:spcBef>
                <a:spcPts val="0"/>
              </a:spcBef>
              <a:spcAft>
                <a:spcPts val="0"/>
              </a:spcAft>
              <a:buNone/>
            </a:pPr>
            <a:endParaRPr sz="1800" dirty="0">
              <a:latin typeface="Arial"/>
              <a:ea typeface="Arial"/>
              <a:cs typeface="Arial"/>
              <a:sym typeface="Arial"/>
            </a:endParaRPr>
          </a:p>
          <a:p>
            <a:pPr marL="0" lvl="0" indent="0" algn="l" rtl="0">
              <a:spcBef>
                <a:spcPts val="0"/>
              </a:spcBef>
              <a:spcAft>
                <a:spcPts val="1600"/>
              </a:spcAft>
              <a:buNone/>
            </a:pPr>
            <a:r>
              <a:rPr lang="en-US" sz="1800" dirty="0">
                <a:latin typeface="Arial"/>
                <a:ea typeface="Arial"/>
                <a:cs typeface="Arial"/>
                <a:sym typeface="Arial"/>
              </a:rPr>
              <a:t>The basic concept of the escalator places the focus primarily on encouraging those fans already attending games to attend with more frequency with an increased level of commitment rather than trying to entice new fans to come to a game or event.</a:t>
            </a: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49808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 frequency escalator categorizes various consumer (fan) groups by usage level as follows:</a:t>
            </a:r>
          </a:p>
          <a:p>
            <a:pPr marL="0" lvl="0" indent="0" algn="l" rtl="0">
              <a:spcBef>
                <a:spcPts val="0"/>
              </a:spcBef>
              <a:spcAft>
                <a:spcPts val="0"/>
              </a:spcAft>
              <a:buNone/>
            </a:pPr>
            <a:endParaRPr sz="1800" dirty="0">
              <a:latin typeface="Arial"/>
              <a:ea typeface="Arial"/>
              <a:cs typeface="Arial"/>
              <a:sym typeface="Arial"/>
            </a:endParaRPr>
          </a:p>
          <a:p>
            <a:pPr marL="457200" lvl="0" indent="-301625" algn="l" rtl="0">
              <a:spcBef>
                <a:spcPts val="0"/>
              </a:spcBef>
              <a:spcAft>
                <a:spcPts val="0"/>
              </a:spcAft>
              <a:buClr>
                <a:schemeClr val="accent1"/>
              </a:buClr>
              <a:buSzPts val="1150"/>
              <a:buFont typeface="Montserrat"/>
              <a:buAutoNum type="arabicPeriod"/>
            </a:pPr>
            <a:r>
              <a:rPr lang="en-US" sz="1800" dirty="0">
                <a:latin typeface="Arial"/>
                <a:ea typeface="Arial"/>
                <a:cs typeface="Arial"/>
                <a:sym typeface="Arial"/>
              </a:rPr>
              <a:t>Unaware consumer</a:t>
            </a:r>
          </a:p>
          <a:p>
            <a:pPr marL="457200" lvl="0" indent="-301625" algn="l" rtl="0">
              <a:spcBef>
                <a:spcPts val="0"/>
              </a:spcBef>
              <a:spcAft>
                <a:spcPts val="0"/>
              </a:spcAft>
              <a:buClr>
                <a:schemeClr val="accent1"/>
              </a:buClr>
              <a:buSzPts val="1150"/>
              <a:buFont typeface="Montserrat"/>
              <a:buAutoNum type="arabicPeriod"/>
            </a:pPr>
            <a:r>
              <a:rPr lang="en-US" sz="1800" dirty="0">
                <a:latin typeface="Arial"/>
                <a:ea typeface="Arial"/>
                <a:cs typeface="Arial"/>
                <a:sym typeface="Arial"/>
              </a:rPr>
              <a:t>Indirect user</a:t>
            </a:r>
          </a:p>
          <a:p>
            <a:pPr marL="457200" lvl="0" indent="-301625" algn="l" rtl="0">
              <a:spcBef>
                <a:spcPts val="0"/>
              </a:spcBef>
              <a:spcAft>
                <a:spcPts val="0"/>
              </a:spcAft>
              <a:buClr>
                <a:schemeClr val="accent1"/>
              </a:buClr>
              <a:buSzPts val="1150"/>
              <a:buFont typeface="Montserrat"/>
              <a:buAutoNum type="arabicPeriod"/>
            </a:pPr>
            <a:r>
              <a:rPr lang="en-US" sz="1800" dirty="0">
                <a:latin typeface="Arial"/>
                <a:ea typeface="Arial"/>
                <a:cs typeface="Arial"/>
                <a:sym typeface="Arial"/>
              </a:rPr>
              <a:t>Light user</a:t>
            </a:r>
          </a:p>
          <a:p>
            <a:pPr marL="457200" lvl="0" indent="-301625" algn="l" rtl="0">
              <a:spcBef>
                <a:spcPts val="0"/>
              </a:spcBef>
              <a:spcAft>
                <a:spcPts val="0"/>
              </a:spcAft>
              <a:buClr>
                <a:schemeClr val="accent1"/>
              </a:buClr>
              <a:buSzPts val="1150"/>
              <a:buFont typeface="Montserrat"/>
              <a:buAutoNum type="arabicPeriod"/>
            </a:pPr>
            <a:r>
              <a:rPr lang="en-US" sz="1800" dirty="0">
                <a:latin typeface="Arial"/>
                <a:ea typeface="Arial"/>
                <a:cs typeface="Arial"/>
                <a:sym typeface="Arial"/>
              </a:rPr>
              <a:t>Medium user</a:t>
            </a:r>
          </a:p>
          <a:p>
            <a:pPr marL="457200" lvl="0" indent="-301625" algn="l" rtl="0">
              <a:spcBef>
                <a:spcPts val="0"/>
              </a:spcBef>
              <a:spcAft>
                <a:spcPts val="0"/>
              </a:spcAft>
              <a:buClr>
                <a:schemeClr val="accent1"/>
              </a:buClr>
              <a:buSzPts val="1150"/>
              <a:buFont typeface="Montserrat"/>
              <a:buAutoNum type="arabicPeriod"/>
            </a:pPr>
            <a:r>
              <a:rPr lang="en-US" sz="1800" dirty="0">
                <a:latin typeface="Arial"/>
                <a:ea typeface="Arial"/>
                <a:cs typeface="Arial"/>
                <a:sym typeface="Arial"/>
              </a:rPr>
              <a:t>Heavy user</a:t>
            </a: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212644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endParaRPr b="1"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
        <p:nvSpPr>
          <p:cNvPr id="11" name="AutoShape 9">
            <a:extLst>
              <a:ext uri="{FF2B5EF4-FFF2-40B4-BE49-F238E27FC236}">
                <a16:creationId xmlns:a16="http://schemas.microsoft.com/office/drawing/2014/main" id="{5D2071AB-8686-BC4A-8F05-826E07DC1A7C}"/>
              </a:ext>
            </a:extLst>
          </p:cNvPr>
          <p:cNvSpPr>
            <a:spLocks noChangeArrowheads="1"/>
          </p:cNvSpPr>
          <p:nvPr/>
        </p:nvSpPr>
        <p:spPr bwMode="auto">
          <a:xfrm>
            <a:off x="806395" y="3645784"/>
            <a:ext cx="2505900" cy="775142"/>
          </a:xfrm>
          <a:prstGeom prst="cube">
            <a:avLst>
              <a:gd name="adj" fmla="val 25000"/>
            </a:avLst>
          </a:prstGeom>
          <a:solidFill>
            <a:srgbClr val="FFE499"/>
          </a:solidFill>
          <a:ln w="9525">
            <a:solidFill>
              <a:srgbClr val="000000"/>
            </a:solidFill>
            <a:miter lim="800000"/>
            <a:headEnd/>
            <a:tailEnd/>
          </a:ln>
          <a:effectLst>
            <a:outerShdw dist="89803" dir="2700000" algn="ctr" rotWithShape="0">
              <a:schemeClr val="bg2"/>
            </a:outerShdw>
          </a:effectLst>
        </p:spPr>
        <p:txBody>
          <a:bodyPr wrap="none" anchor="ctr"/>
          <a:lstStyle/>
          <a:p>
            <a:pPr algn="ctr">
              <a:lnSpc>
                <a:spcPct val="90000"/>
              </a:lnSpc>
              <a:defRPr/>
            </a:pPr>
            <a:r>
              <a:rPr lang="en-US" sz="2400" b="1" dirty="0">
                <a:solidFill>
                  <a:srgbClr val="000000"/>
                </a:solidFill>
                <a:latin typeface="Verdana" pitchFamily="34" charset="0"/>
                <a:ea typeface="+mn-ea"/>
              </a:rPr>
              <a:t>Non-User</a:t>
            </a:r>
          </a:p>
        </p:txBody>
      </p:sp>
      <p:sp>
        <p:nvSpPr>
          <p:cNvPr id="12" name="AutoShape 10">
            <a:extLst>
              <a:ext uri="{FF2B5EF4-FFF2-40B4-BE49-F238E27FC236}">
                <a16:creationId xmlns:a16="http://schemas.microsoft.com/office/drawing/2014/main" id="{46674103-753E-694C-8DE1-2E7F20AD4CFC}"/>
              </a:ext>
            </a:extLst>
          </p:cNvPr>
          <p:cNvSpPr>
            <a:spLocks noChangeArrowheads="1"/>
          </p:cNvSpPr>
          <p:nvPr/>
        </p:nvSpPr>
        <p:spPr bwMode="auto">
          <a:xfrm>
            <a:off x="2153478" y="3025059"/>
            <a:ext cx="2708082" cy="834481"/>
          </a:xfrm>
          <a:prstGeom prst="cube">
            <a:avLst>
              <a:gd name="adj" fmla="val 25000"/>
            </a:avLst>
          </a:prstGeom>
          <a:solidFill>
            <a:srgbClr val="FFCF49"/>
          </a:solidFill>
          <a:ln w="9525">
            <a:solidFill>
              <a:srgbClr val="000000"/>
            </a:solidFill>
            <a:miter lim="800000"/>
            <a:headEnd/>
            <a:tailEnd/>
          </a:ln>
          <a:effectLst>
            <a:outerShdw dist="89803" dir="2700000" algn="ctr" rotWithShape="0">
              <a:schemeClr val="bg2"/>
            </a:outerShdw>
          </a:effectLst>
        </p:spPr>
        <p:txBody>
          <a:bodyPr wrap="none" anchor="ctr"/>
          <a:lstStyle/>
          <a:p>
            <a:pPr algn="ctr">
              <a:lnSpc>
                <a:spcPct val="90000"/>
              </a:lnSpc>
              <a:defRPr/>
            </a:pPr>
            <a:r>
              <a:rPr lang="en-US" sz="2400" b="1" dirty="0">
                <a:solidFill>
                  <a:srgbClr val="000000"/>
                </a:solidFill>
                <a:latin typeface="Verdana" pitchFamily="34" charset="0"/>
                <a:ea typeface="+mn-ea"/>
              </a:rPr>
              <a:t>Indirect User</a:t>
            </a:r>
          </a:p>
        </p:txBody>
      </p:sp>
      <p:sp>
        <p:nvSpPr>
          <p:cNvPr id="13" name="AutoShape 11">
            <a:extLst>
              <a:ext uri="{FF2B5EF4-FFF2-40B4-BE49-F238E27FC236}">
                <a16:creationId xmlns:a16="http://schemas.microsoft.com/office/drawing/2014/main" id="{7A38B549-795B-EF49-8350-7744D8009942}"/>
              </a:ext>
            </a:extLst>
          </p:cNvPr>
          <p:cNvSpPr>
            <a:spLocks noChangeArrowheads="1"/>
          </p:cNvSpPr>
          <p:nvPr/>
        </p:nvSpPr>
        <p:spPr bwMode="auto">
          <a:xfrm>
            <a:off x="3507519" y="2329580"/>
            <a:ext cx="2386054" cy="778565"/>
          </a:xfrm>
          <a:prstGeom prst="cube">
            <a:avLst>
              <a:gd name="adj" fmla="val 25000"/>
            </a:avLst>
          </a:prstGeom>
          <a:solidFill>
            <a:srgbClr val="F8B700"/>
          </a:solidFill>
          <a:ln w="9525">
            <a:solidFill>
              <a:srgbClr val="000000"/>
            </a:solidFill>
            <a:miter lim="800000"/>
            <a:headEnd/>
            <a:tailEnd/>
          </a:ln>
          <a:effectLst>
            <a:outerShdw dist="89803" dir="2700000" algn="ctr" rotWithShape="0">
              <a:schemeClr val="bg2"/>
            </a:outerShdw>
          </a:effectLst>
        </p:spPr>
        <p:txBody>
          <a:bodyPr wrap="none" anchor="ctr"/>
          <a:lstStyle/>
          <a:p>
            <a:pPr algn="ctr">
              <a:lnSpc>
                <a:spcPct val="90000"/>
              </a:lnSpc>
              <a:defRPr/>
            </a:pPr>
            <a:r>
              <a:rPr lang="en-US" sz="2400" b="1" dirty="0">
                <a:solidFill>
                  <a:srgbClr val="000000"/>
                </a:solidFill>
                <a:latin typeface="Verdana" pitchFamily="34" charset="0"/>
                <a:ea typeface="+mn-ea"/>
              </a:rPr>
              <a:t>Light User</a:t>
            </a:r>
          </a:p>
        </p:txBody>
      </p:sp>
      <p:sp>
        <p:nvSpPr>
          <p:cNvPr id="15" name="AutoShape 8">
            <a:extLst>
              <a:ext uri="{FF2B5EF4-FFF2-40B4-BE49-F238E27FC236}">
                <a16:creationId xmlns:a16="http://schemas.microsoft.com/office/drawing/2014/main" id="{BC503166-0C7D-7A42-85CA-B019E13B212D}"/>
              </a:ext>
            </a:extLst>
          </p:cNvPr>
          <p:cNvSpPr>
            <a:spLocks noChangeArrowheads="1"/>
          </p:cNvSpPr>
          <p:nvPr/>
        </p:nvSpPr>
        <p:spPr bwMode="auto">
          <a:xfrm>
            <a:off x="4700546" y="1578185"/>
            <a:ext cx="2590800" cy="778565"/>
          </a:xfrm>
          <a:prstGeom prst="cube">
            <a:avLst>
              <a:gd name="adj" fmla="val 25000"/>
            </a:avLst>
          </a:prstGeom>
          <a:solidFill>
            <a:srgbClr val="CC9900"/>
          </a:solidFill>
          <a:ln w="9525">
            <a:solidFill>
              <a:srgbClr val="000000"/>
            </a:solidFill>
            <a:miter lim="800000"/>
            <a:headEnd/>
            <a:tailEnd/>
          </a:ln>
          <a:effectLst>
            <a:outerShdw dist="89803" dir="2700000" algn="ctr" rotWithShape="0">
              <a:schemeClr val="bg2"/>
            </a:outerShdw>
          </a:effectLst>
        </p:spPr>
        <p:txBody>
          <a:bodyPr wrap="none" anchor="ctr"/>
          <a:lstStyle/>
          <a:p>
            <a:pPr algn="ctr">
              <a:lnSpc>
                <a:spcPct val="90000"/>
              </a:lnSpc>
              <a:defRPr/>
            </a:pPr>
            <a:r>
              <a:rPr lang="en-US" sz="2400" b="1" dirty="0">
                <a:solidFill>
                  <a:srgbClr val="000000"/>
                </a:solidFill>
                <a:latin typeface="Verdana" pitchFamily="34" charset="0"/>
                <a:ea typeface="+mn-ea"/>
              </a:rPr>
              <a:t>Medium User</a:t>
            </a:r>
          </a:p>
        </p:txBody>
      </p:sp>
      <p:sp>
        <p:nvSpPr>
          <p:cNvPr id="16" name="AutoShape 12">
            <a:extLst>
              <a:ext uri="{FF2B5EF4-FFF2-40B4-BE49-F238E27FC236}">
                <a16:creationId xmlns:a16="http://schemas.microsoft.com/office/drawing/2014/main" id="{0C35F714-256B-0644-A376-B524CAF57051}"/>
              </a:ext>
            </a:extLst>
          </p:cNvPr>
          <p:cNvSpPr>
            <a:spLocks noChangeArrowheads="1"/>
          </p:cNvSpPr>
          <p:nvPr/>
        </p:nvSpPr>
        <p:spPr bwMode="auto">
          <a:xfrm>
            <a:off x="5993296" y="1021849"/>
            <a:ext cx="2291963" cy="719487"/>
          </a:xfrm>
          <a:prstGeom prst="cube">
            <a:avLst>
              <a:gd name="adj" fmla="val 25000"/>
            </a:avLst>
          </a:prstGeom>
          <a:solidFill>
            <a:srgbClr val="990000"/>
          </a:solidFill>
          <a:ln w="9525">
            <a:solidFill>
              <a:srgbClr val="000000"/>
            </a:solidFill>
            <a:miter lim="800000"/>
            <a:headEnd/>
            <a:tailEnd/>
          </a:ln>
          <a:effectLst>
            <a:outerShdw dist="89803" dir="2700000" algn="ctr" rotWithShape="0">
              <a:schemeClr val="bg2"/>
            </a:outerShdw>
          </a:effectLst>
        </p:spPr>
        <p:txBody>
          <a:bodyPr wrap="none" anchor="ctr"/>
          <a:lstStyle/>
          <a:p>
            <a:pPr algn="ctr">
              <a:lnSpc>
                <a:spcPct val="90000"/>
              </a:lnSpc>
              <a:defRPr/>
            </a:pPr>
            <a:r>
              <a:rPr lang="en-US" sz="2400" b="1" dirty="0">
                <a:solidFill>
                  <a:srgbClr val="000000"/>
                </a:solidFill>
                <a:latin typeface="Verdana" pitchFamily="34" charset="0"/>
                <a:ea typeface="+mn-ea"/>
              </a:rPr>
              <a:t>Heavy User</a:t>
            </a:r>
          </a:p>
        </p:txBody>
      </p:sp>
    </p:spTree>
    <p:extLst>
      <p:ext uri="{BB962C8B-B14F-4D97-AF65-F5344CB8AC3E}">
        <p14:creationId xmlns:p14="http://schemas.microsoft.com/office/powerpoint/2010/main" val="131134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12"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0-#ppt_w/2"/>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12"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0-#ppt_w/2"/>
                                          </p:val>
                                        </p:tav>
                                        <p:tav tm="100000">
                                          <p:val>
                                            <p:strVal val="#ppt_x"/>
                                          </p:val>
                                        </p:tav>
                                      </p:tavLst>
                                    </p:anim>
                                    <p:anim calcmode="lin" valueType="num">
                                      <p:cBhvr additive="base">
                                        <p:cTn id="2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3" grpId="0" animBg="1" autoUpdateAnimBg="0"/>
      <p:bldP spid="15" grpId="0" animBg="1" autoUpdateAnimBg="0"/>
      <p:bldP spid="16"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The </a:t>
            </a:r>
            <a:r>
              <a:rPr lang="en-US" sz="1600" b="1" dirty="0">
                <a:solidFill>
                  <a:schemeClr val="accent1">
                    <a:lumMod val="75000"/>
                  </a:schemeClr>
                </a:solidFill>
                <a:latin typeface="Arial"/>
                <a:ea typeface="Arial"/>
                <a:cs typeface="Arial"/>
                <a:sym typeface="Arial"/>
              </a:rPr>
              <a:t>unaware consumer </a:t>
            </a:r>
            <a:r>
              <a:rPr lang="en-US" sz="1600" dirty="0">
                <a:latin typeface="Arial"/>
                <a:ea typeface="Arial"/>
                <a:cs typeface="Arial"/>
                <a:sym typeface="Arial"/>
              </a:rPr>
              <a:t>does not know a product or service exists and therefore does not attend games or events.</a:t>
            </a:r>
          </a:p>
          <a:p>
            <a:pPr marL="0" lvl="0" indent="0" algn="l" rtl="0">
              <a:spcBef>
                <a:spcPts val="0"/>
              </a:spcBef>
              <a:spcAft>
                <a:spcPts val="0"/>
              </a:spcAft>
              <a:buNone/>
            </a:pPr>
            <a:endParaRPr lang="en-US" sz="1600" dirty="0">
              <a:latin typeface="Arial"/>
              <a:ea typeface="Arial"/>
              <a:cs typeface="Arial"/>
              <a:sym typeface="Arial"/>
            </a:endParaRPr>
          </a:p>
          <a:p>
            <a:pPr marL="0" lvl="0" indent="0" algn="l" rtl="0">
              <a:spcBef>
                <a:spcPts val="0"/>
              </a:spcBef>
              <a:spcAft>
                <a:spcPts val="600"/>
              </a:spcAft>
              <a:buNone/>
            </a:pPr>
            <a:r>
              <a:rPr lang="en-US" sz="1600" dirty="0">
                <a:latin typeface="Arial"/>
                <a:ea typeface="Arial"/>
                <a:cs typeface="Arial"/>
                <a:sym typeface="Arial"/>
              </a:rPr>
              <a:t>The sports and entertainment marketer reaches this group of consumers through:</a:t>
            </a:r>
            <a:br>
              <a:rPr lang="en-US" sz="1600" dirty="0">
                <a:latin typeface="Arial"/>
                <a:ea typeface="Arial"/>
                <a:cs typeface="Arial"/>
                <a:sym typeface="Arial"/>
              </a:rPr>
            </a:br>
            <a:endParaRPr lang="en-US" sz="1600" dirty="0">
              <a:latin typeface="Arial"/>
              <a:ea typeface="Arial"/>
              <a:cs typeface="Arial"/>
              <a:sym typeface="Arial"/>
            </a:endParaRPr>
          </a:p>
          <a:p>
            <a:pPr marL="0" lvl="0" indent="0" algn="l" defTabSz="463550" rtl="0">
              <a:spcBef>
                <a:spcPts val="0"/>
              </a:spcBef>
              <a:spcAft>
                <a:spcPts val="600"/>
              </a:spcAft>
              <a:buNone/>
            </a:pPr>
            <a:r>
              <a:rPr lang="en-US" sz="1600" dirty="0">
                <a:latin typeface="Arial"/>
                <a:ea typeface="Arial"/>
                <a:cs typeface="Arial"/>
                <a:sym typeface="Arial"/>
              </a:rPr>
              <a:t>●	Advertising</a:t>
            </a:r>
          </a:p>
          <a:p>
            <a:pPr marL="0" lvl="0" indent="0" algn="l" defTabSz="463550" rtl="0">
              <a:spcBef>
                <a:spcPts val="0"/>
              </a:spcBef>
              <a:spcAft>
                <a:spcPts val="600"/>
              </a:spcAft>
              <a:buNone/>
            </a:pPr>
            <a:r>
              <a:rPr lang="en-US" sz="1600" dirty="0">
                <a:latin typeface="Arial"/>
                <a:ea typeface="Arial"/>
                <a:cs typeface="Arial"/>
                <a:sym typeface="Arial"/>
              </a:rPr>
              <a:t>●	Publicity</a:t>
            </a:r>
          </a:p>
          <a:p>
            <a:pPr marL="0" lvl="0" indent="0" algn="l" defTabSz="463550" rtl="0">
              <a:spcBef>
                <a:spcPts val="0"/>
              </a:spcBef>
              <a:spcAft>
                <a:spcPts val="600"/>
              </a:spcAft>
              <a:buNone/>
            </a:pPr>
            <a:r>
              <a:rPr lang="en-US" sz="1600" dirty="0">
                <a:latin typeface="Arial"/>
                <a:ea typeface="Arial"/>
                <a:cs typeface="Arial"/>
                <a:sym typeface="Arial"/>
              </a:rPr>
              <a:t>●	Promotional items such as pocket schedules, magnet schedules etc.</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828403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The </a:t>
            </a:r>
            <a:r>
              <a:rPr lang="en-US" sz="1600" b="1" dirty="0">
                <a:solidFill>
                  <a:schemeClr val="accent1">
                    <a:lumMod val="75000"/>
                  </a:schemeClr>
                </a:solidFill>
                <a:latin typeface="Arial"/>
                <a:ea typeface="Arial"/>
                <a:cs typeface="Arial"/>
                <a:sym typeface="Arial"/>
              </a:rPr>
              <a:t>indirect user </a:t>
            </a:r>
            <a:r>
              <a:rPr lang="en-US" sz="1600" dirty="0">
                <a:latin typeface="Arial"/>
                <a:ea typeface="Arial"/>
                <a:cs typeface="Arial"/>
                <a:sym typeface="Arial"/>
              </a:rPr>
              <a:t>is aware of the product or service, but does not directly participate by attending events, but rather consumes via another source (television, radio etc.). </a:t>
            </a:r>
          </a:p>
          <a:p>
            <a:pPr marL="0" lvl="0" indent="0" algn="l" rtl="0">
              <a:spcBef>
                <a:spcPts val="0"/>
              </a:spcBef>
              <a:spcAft>
                <a:spcPts val="0"/>
              </a:spcAft>
              <a:buNone/>
            </a:pPr>
            <a:endParaRPr lang="en-US" sz="1600" dirty="0">
              <a:latin typeface="Arial"/>
              <a:ea typeface="Arial"/>
              <a:cs typeface="Arial"/>
              <a:sym typeface="Arial"/>
            </a:endParaRPr>
          </a:p>
          <a:p>
            <a:pPr marL="0" lvl="0" indent="0" algn="l" rtl="0">
              <a:spcBef>
                <a:spcPts val="0"/>
              </a:spcBef>
              <a:spcAft>
                <a:spcPts val="600"/>
              </a:spcAft>
              <a:buNone/>
            </a:pPr>
            <a:r>
              <a:rPr lang="en-US" sz="1600" dirty="0">
                <a:latin typeface="Arial"/>
                <a:ea typeface="Arial"/>
                <a:cs typeface="Arial"/>
                <a:sym typeface="Arial"/>
              </a:rPr>
              <a:t>This group of consumers can be reached through:</a:t>
            </a:r>
            <a:br>
              <a:rPr lang="en-US" sz="1600" dirty="0">
                <a:latin typeface="Arial"/>
                <a:ea typeface="Arial"/>
                <a:cs typeface="Arial"/>
                <a:sym typeface="Arial"/>
              </a:rPr>
            </a:br>
            <a:endParaRPr lang="en-US" sz="1600" dirty="0">
              <a:latin typeface="Arial"/>
              <a:ea typeface="Arial"/>
              <a:cs typeface="Arial"/>
              <a:sym typeface="Arial"/>
            </a:endParaRPr>
          </a:p>
          <a:p>
            <a:pPr marL="0" lvl="0" indent="0" algn="l" defTabSz="463550" rtl="0">
              <a:spcBef>
                <a:spcPts val="0"/>
              </a:spcBef>
              <a:spcAft>
                <a:spcPts val="600"/>
              </a:spcAft>
              <a:buNone/>
            </a:pPr>
            <a:r>
              <a:rPr lang="en-US" sz="1600" dirty="0">
                <a:latin typeface="Arial"/>
                <a:ea typeface="Arial"/>
                <a:cs typeface="Arial"/>
                <a:sym typeface="Arial"/>
              </a:rPr>
              <a:t>●	Promotional tickets</a:t>
            </a:r>
          </a:p>
          <a:p>
            <a:pPr marL="0" lvl="0" indent="0" algn="l" defTabSz="463550" rtl="0">
              <a:spcBef>
                <a:spcPts val="0"/>
              </a:spcBef>
              <a:spcAft>
                <a:spcPts val="600"/>
              </a:spcAft>
              <a:buNone/>
            </a:pPr>
            <a:r>
              <a:rPr lang="en-US" sz="1600" dirty="0">
                <a:latin typeface="Arial"/>
                <a:ea typeface="Arial"/>
                <a:cs typeface="Arial"/>
                <a:sym typeface="Arial"/>
              </a:rPr>
              <a:t>●	Individual and single game tickets</a:t>
            </a:r>
          </a:p>
          <a:p>
            <a:pPr marL="0" lvl="0" indent="0" algn="l" defTabSz="463550" rtl="0">
              <a:spcBef>
                <a:spcPts val="0"/>
              </a:spcBef>
              <a:spcAft>
                <a:spcPts val="600"/>
              </a:spcAft>
              <a:buNone/>
            </a:pPr>
            <a:r>
              <a:rPr lang="en-US" sz="1600" dirty="0">
                <a:latin typeface="Arial"/>
                <a:ea typeface="Arial"/>
                <a:cs typeface="Arial"/>
                <a:sym typeface="Arial"/>
              </a:rPr>
              <a:t>●	Theme nights</a:t>
            </a:r>
          </a:p>
          <a:p>
            <a:pPr marL="0" lvl="0" indent="0" algn="l" defTabSz="463550" rtl="0">
              <a:spcBef>
                <a:spcPts val="0"/>
              </a:spcBef>
              <a:spcAft>
                <a:spcPts val="600"/>
              </a:spcAft>
              <a:buNone/>
            </a:pPr>
            <a:r>
              <a:rPr lang="en-US" sz="1600" dirty="0">
                <a:latin typeface="Arial"/>
                <a:ea typeface="Arial"/>
                <a:cs typeface="Arial"/>
                <a:sym typeface="Arial"/>
              </a:rPr>
              <a:t>●	Group nights</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32650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indent="0">
              <a:buNone/>
            </a:pPr>
            <a:r>
              <a:rPr lang="en-US" sz="1600" b="1" dirty="0">
                <a:solidFill>
                  <a:schemeClr val="accent1">
                    <a:lumMod val="75000"/>
                  </a:schemeClr>
                </a:solidFill>
                <a:latin typeface="Arial"/>
                <a:ea typeface="Arial"/>
                <a:cs typeface="Arial"/>
                <a:sym typeface="Arial"/>
              </a:rPr>
              <a:t>Light users </a:t>
            </a:r>
            <a:r>
              <a:rPr lang="en-US" sz="1600" dirty="0">
                <a:latin typeface="Arial"/>
                <a:ea typeface="Arial"/>
                <a:cs typeface="Arial"/>
                <a:sym typeface="Arial"/>
              </a:rPr>
              <a:t>attend games and events for promotional giveaways, team performance and social interaction. The marketer’s goal with this group is to encourage them to become medium users (purchase a mini plan ticket package).</a:t>
            </a:r>
          </a:p>
          <a:p>
            <a:pPr marL="0" lvl="0" indent="0" algn="l" rtl="0">
              <a:spcBef>
                <a:spcPts val="0"/>
              </a:spcBef>
              <a:spcAft>
                <a:spcPts val="0"/>
              </a:spcAft>
              <a:buNone/>
            </a:pPr>
            <a:endParaRPr lang="en-US" sz="1600" dirty="0">
              <a:latin typeface="Arial"/>
              <a:ea typeface="Arial"/>
              <a:cs typeface="Arial"/>
              <a:sym typeface="Arial"/>
            </a:endParaRPr>
          </a:p>
          <a:p>
            <a:pPr marL="0" lvl="0" indent="0" algn="l" rtl="0">
              <a:spcBef>
                <a:spcPts val="0"/>
              </a:spcBef>
              <a:spcAft>
                <a:spcPts val="600"/>
              </a:spcAft>
              <a:buNone/>
            </a:pPr>
            <a:r>
              <a:rPr lang="en-US" sz="1600" dirty="0">
                <a:latin typeface="Arial"/>
                <a:ea typeface="Arial"/>
                <a:cs typeface="Arial"/>
                <a:sym typeface="Arial"/>
              </a:rPr>
              <a:t>The sports and entertainment marketer reaches light users through:</a:t>
            </a:r>
            <a:br>
              <a:rPr lang="en-US" sz="1600" dirty="0">
                <a:latin typeface="Arial"/>
                <a:ea typeface="Arial"/>
                <a:cs typeface="Arial"/>
                <a:sym typeface="Arial"/>
              </a:rPr>
            </a:br>
            <a:endParaRPr lang="en-US" sz="1600" dirty="0">
              <a:latin typeface="Arial"/>
              <a:ea typeface="Arial"/>
              <a:cs typeface="Arial"/>
              <a:sym typeface="Arial"/>
            </a:endParaRPr>
          </a:p>
          <a:p>
            <a:pPr marL="0" lvl="0" indent="0" algn="l" defTabSz="463550" rtl="0">
              <a:spcBef>
                <a:spcPts val="0"/>
              </a:spcBef>
              <a:spcAft>
                <a:spcPts val="600"/>
              </a:spcAft>
              <a:buNone/>
            </a:pPr>
            <a:r>
              <a:rPr lang="en-US" sz="1600" dirty="0">
                <a:latin typeface="Arial"/>
                <a:ea typeface="Arial"/>
                <a:cs typeface="Arial"/>
                <a:sym typeface="Arial"/>
              </a:rPr>
              <a:t>●	More promotions, giveaways etc.</a:t>
            </a:r>
          </a:p>
          <a:p>
            <a:pPr marL="463550" lvl="0" indent="-463550" algn="l" defTabSz="463550" rtl="0">
              <a:spcBef>
                <a:spcPts val="0"/>
              </a:spcBef>
              <a:spcAft>
                <a:spcPts val="600"/>
              </a:spcAft>
              <a:buNone/>
            </a:pPr>
            <a:r>
              <a:rPr lang="en-US" sz="1600" dirty="0">
                <a:latin typeface="Arial"/>
                <a:ea typeface="Arial"/>
                <a:cs typeface="Arial"/>
                <a:sym typeface="Arial"/>
              </a:rPr>
              <a:t>●	Packaging strategies (offer the most popular opponents with a limited-edition bobble head doll etc.)</a:t>
            </a:r>
          </a:p>
          <a:p>
            <a:pPr marL="463550" lvl="0" indent="-463550" algn="l" defTabSz="463550" rtl="0">
              <a:spcBef>
                <a:spcPts val="0"/>
              </a:spcBef>
              <a:spcAft>
                <a:spcPts val="600"/>
              </a:spcAft>
              <a:buNone/>
            </a:pPr>
            <a:endParaRPr lang="en-US" sz="1600" dirty="0">
              <a:latin typeface="Arial"/>
              <a:ea typeface="Arial"/>
              <a:cs typeface="Arial"/>
              <a:sym typeface="Arial"/>
            </a:endParaRPr>
          </a:p>
          <a:p>
            <a:pPr marL="463550" lvl="0" indent="-463550" algn="l" defTabSz="463550" rtl="0">
              <a:spcBef>
                <a:spcPts val="0"/>
              </a:spcBef>
              <a:spcAft>
                <a:spcPts val="600"/>
              </a:spcAft>
              <a:buNone/>
            </a:pPr>
            <a:endParaRPr lang="en-US" sz="1600" dirty="0">
              <a:latin typeface="Arial"/>
              <a:ea typeface="Arial"/>
              <a:cs typeface="Arial"/>
              <a:sym typeface="Arial"/>
            </a:endParaRPr>
          </a:p>
          <a:p>
            <a:pPr marL="463550" lvl="0" indent="-463550" algn="l" defTabSz="463550" rtl="0">
              <a:spcBef>
                <a:spcPts val="0"/>
              </a:spcBef>
              <a:spcAft>
                <a:spcPts val="600"/>
              </a:spcAft>
              <a:buNone/>
            </a:pPr>
            <a:endParaRPr lang="en-US" sz="1600" dirty="0">
              <a:latin typeface="Arial"/>
              <a:ea typeface="Arial"/>
              <a:cs typeface="Arial"/>
              <a:sym typeface="Arial"/>
            </a:endParaRP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773376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FREQUENCY ESCALATOR</a:t>
            </a:r>
            <a:br>
              <a:rPr lang="en-US" b="1" dirty="0">
                <a:latin typeface="Arial"/>
                <a:ea typeface="Arial"/>
                <a:cs typeface="Arial"/>
                <a:sym typeface="Arial"/>
              </a:rPr>
            </a:b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55193"/>
            <a:ext cx="7172100" cy="321308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b="1" dirty="0">
                <a:solidFill>
                  <a:schemeClr val="accent1">
                    <a:lumMod val="75000"/>
                  </a:schemeClr>
                </a:solidFill>
                <a:latin typeface="Arial"/>
                <a:ea typeface="Arial"/>
                <a:cs typeface="Arial"/>
                <a:sym typeface="Arial"/>
              </a:rPr>
              <a:t>Medium users </a:t>
            </a:r>
            <a:r>
              <a:rPr lang="en-US" sz="1600" dirty="0">
                <a:solidFill>
                  <a:schemeClr val="bg1"/>
                </a:solidFill>
                <a:latin typeface="Arial"/>
                <a:ea typeface="Arial"/>
                <a:cs typeface="Arial"/>
                <a:sym typeface="Arial"/>
              </a:rPr>
              <a:t>attend less than half the time possible.</a:t>
            </a:r>
          </a:p>
          <a:p>
            <a:pPr marL="0" lvl="0" indent="0" algn="l" rtl="0">
              <a:spcBef>
                <a:spcPts val="0"/>
              </a:spcBef>
              <a:spcAft>
                <a:spcPts val="0"/>
              </a:spcAft>
              <a:buNone/>
            </a:pPr>
            <a:endParaRPr lang="en-US" sz="900" dirty="0">
              <a:solidFill>
                <a:schemeClr val="bg1"/>
              </a:solidFill>
              <a:latin typeface="Arial"/>
              <a:ea typeface="Arial"/>
              <a:cs typeface="Arial"/>
              <a:sym typeface="Arial"/>
            </a:endParaRPr>
          </a:p>
          <a:p>
            <a:pPr marL="0" lvl="0" indent="0" algn="l" rtl="0">
              <a:spcBef>
                <a:spcPts val="0"/>
              </a:spcBef>
              <a:spcAft>
                <a:spcPts val="600"/>
              </a:spcAft>
              <a:buNone/>
            </a:pPr>
            <a:r>
              <a:rPr lang="en-US" sz="1600" dirty="0">
                <a:latin typeface="Arial"/>
                <a:ea typeface="Arial"/>
                <a:cs typeface="Arial"/>
                <a:sym typeface="Arial"/>
              </a:rPr>
              <a:t>Keys to reaching this group include:</a:t>
            </a:r>
            <a:br>
              <a:rPr lang="en-US" sz="1600" dirty="0">
                <a:latin typeface="Arial"/>
                <a:ea typeface="Arial"/>
                <a:cs typeface="Arial"/>
                <a:sym typeface="Arial"/>
              </a:rPr>
            </a:br>
            <a:endParaRPr lang="en-US" sz="1600" dirty="0">
              <a:latin typeface="Arial"/>
              <a:ea typeface="Arial"/>
              <a:cs typeface="Arial"/>
              <a:sym typeface="Arial"/>
            </a:endParaRPr>
          </a:p>
          <a:p>
            <a:pPr marL="0" lvl="0" indent="0" algn="l" defTabSz="463550" rtl="0">
              <a:spcBef>
                <a:spcPts val="0"/>
              </a:spcBef>
              <a:spcAft>
                <a:spcPts val="600"/>
              </a:spcAft>
              <a:buNone/>
            </a:pPr>
            <a:r>
              <a:rPr lang="en-US" sz="1600" dirty="0">
                <a:latin typeface="Arial"/>
                <a:ea typeface="Arial"/>
                <a:cs typeface="Arial"/>
                <a:sym typeface="Arial"/>
              </a:rPr>
              <a:t>●	Good service; developing a relationship with the customer.</a:t>
            </a:r>
          </a:p>
          <a:p>
            <a:pPr marL="0" lvl="0" indent="0" algn="l" defTabSz="463550" rtl="0">
              <a:spcBef>
                <a:spcPts val="0"/>
              </a:spcBef>
              <a:spcAft>
                <a:spcPts val="600"/>
              </a:spcAft>
              <a:buNone/>
            </a:pPr>
            <a:r>
              <a:rPr lang="en-US" sz="1600" dirty="0">
                <a:latin typeface="Arial"/>
                <a:ea typeface="Arial"/>
                <a:cs typeface="Arial"/>
                <a:sym typeface="Arial"/>
              </a:rPr>
              <a:t>●	Appeal to their pride and feeling of prestige for the team affiliation. </a:t>
            </a:r>
          </a:p>
          <a:p>
            <a:pPr marL="463550" lvl="0" indent="-463550" algn="l" defTabSz="463550" rtl="0">
              <a:spcBef>
                <a:spcPts val="0"/>
              </a:spcBef>
              <a:spcAft>
                <a:spcPts val="600"/>
              </a:spcAft>
              <a:buNone/>
            </a:pPr>
            <a:r>
              <a:rPr lang="en-US" sz="1600" dirty="0">
                <a:latin typeface="Arial"/>
                <a:ea typeface="Arial"/>
                <a:cs typeface="Arial"/>
                <a:sym typeface="Arial"/>
              </a:rPr>
              <a:t>●	Encourage them with additional benefits such as improved seat locations and special discounts.</a:t>
            </a:r>
          </a:p>
          <a:p>
            <a:pPr marL="463550" lvl="0" indent="-463550" algn="l" defTabSz="463550" rtl="0">
              <a:spcBef>
                <a:spcPts val="0"/>
              </a:spcBef>
              <a:spcAft>
                <a:spcPts val="600"/>
              </a:spcAft>
              <a:buNone/>
            </a:pPr>
            <a:r>
              <a:rPr lang="en-US" sz="1600" dirty="0">
                <a:latin typeface="Arial"/>
                <a:ea typeface="Arial"/>
                <a:cs typeface="Arial"/>
                <a:sym typeface="Arial"/>
              </a:rPr>
              <a:t>●	Show them the value of their participation and further reward of advancing to the next stage of the escalator.</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2022.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580338377"/>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764</Words>
  <Application>Microsoft Macintosh PowerPoint</Application>
  <PresentationFormat>On-screen Show (16:9)</PresentationFormat>
  <Paragraphs>78</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Montserrat</vt:lpstr>
      <vt:lpstr>Oswald</vt:lpstr>
      <vt:lpstr>Verdana</vt:lpstr>
      <vt:lpstr>Futuristic Background by Slidesgo</vt:lpstr>
      <vt:lpstr>TICKET SALES CYCLE</vt:lpstr>
      <vt:lpstr>THE TICKET SALES CYCLE</vt:lpstr>
      <vt:lpstr>THE FREQUENCY ESCALATOR</vt:lpstr>
      <vt:lpstr>THE FREQUENCY ESCALATOR</vt:lpstr>
      <vt:lpstr>THE FREQUENCY ESCALATOR</vt:lpstr>
      <vt:lpstr>THE FREQUENCY ESCALATOR </vt:lpstr>
      <vt:lpstr>THE FREQUENCY ESCALATOR </vt:lpstr>
      <vt:lpstr>THE FREQUENCY ESCALATOR </vt:lpstr>
      <vt:lpstr>THE FREQUENCY ESCALATOR </vt:lpstr>
      <vt:lpstr>THE FREQUENCY ESCALATOR </vt:lpstr>
      <vt:lpstr>DESCENDING THE ESCALATOR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TICKET SALES CYCLE</dc:title>
  <dc:creator>Kelly, Bob</dc:creator>
  <cp:lastModifiedBy>Chris Lindauer</cp:lastModifiedBy>
  <cp:revision>7</cp:revision>
  <dcterms:modified xsi:type="dcterms:W3CDTF">2022-08-31T20:34:43Z</dcterms:modified>
</cp:coreProperties>
</file>