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7"/>
  </p:notesMasterIdLst>
  <p:sldIdLst>
    <p:sldId id="256" r:id="rId2"/>
    <p:sldId id="257" r:id="rId3"/>
    <p:sldId id="310" r:id="rId4"/>
    <p:sldId id="311" r:id="rId5"/>
    <p:sldId id="269" r:id="rId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85" d="100"/>
          <a:sy n="85" d="100"/>
        </p:scale>
        <p:origin x="88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44909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7290233416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7290233416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12515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7f9262ee2f_0_244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57"/>
        <p:cNvGrpSpPr/>
        <p:nvPr/>
      </p:nvGrpSpPr>
      <p:grpSpPr>
        <a:xfrm>
          <a:off x="0" y="0"/>
          <a:ext cx="0" cy="0"/>
          <a:chOff x="0" y="0"/>
          <a:chExt cx="0" cy="0"/>
        </a:xfrm>
      </p:grpSpPr>
      <p:sp>
        <p:nvSpPr>
          <p:cNvPr id="58" name="Google Shape;58;p16"/>
          <p:cNvSpPr txBox="1">
            <a:spLocks noGrp="1"/>
          </p:cNvSpPr>
          <p:nvPr>
            <p:ph type="ctrTitle"/>
          </p:nvPr>
        </p:nvSpPr>
        <p:spPr>
          <a:xfrm>
            <a:off x="1850525" y="1157925"/>
            <a:ext cx="5442900" cy="2603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000"/>
              <a:buNone/>
              <a:defRPr sz="3000" b="1">
                <a:solidFill>
                  <a:schemeClr val="lt1"/>
                </a:solidFill>
              </a:defRPr>
            </a:lvl1pPr>
            <a:lvl2pPr lvl="1" algn="ctr" rtl="0">
              <a:spcBef>
                <a:spcPts val="0"/>
              </a:spcBef>
              <a:spcAft>
                <a:spcPts val="0"/>
              </a:spcAft>
              <a:buClr>
                <a:schemeClr val="lt1"/>
              </a:buClr>
              <a:buSzPts val="3000"/>
              <a:buNone/>
              <a:defRPr sz="3000" b="1">
                <a:solidFill>
                  <a:schemeClr val="lt1"/>
                </a:solidFill>
              </a:defRPr>
            </a:lvl2pPr>
            <a:lvl3pPr lvl="2" algn="ctr" rtl="0">
              <a:spcBef>
                <a:spcPts val="0"/>
              </a:spcBef>
              <a:spcAft>
                <a:spcPts val="0"/>
              </a:spcAft>
              <a:buClr>
                <a:schemeClr val="lt1"/>
              </a:buClr>
              <a:buSzPts val="3000"/>
              <a:buNone/>
              <a:defRPr sz="3000" b="1">
                <a:solidFill>
                  <a:schemeClr val="lt1"/>
                </a:solidFill>
              </a:defRPr>
            </a:lvl3pPr>
            <a:lvl4pPr lvl="3" algn="ctr" rtl="0">
              <a:spcBef>
                <a:spcPts val="0"/>
              </a:spcBef>
              <a:spcAft>
                <a:spcPts val="0"/>
              </a:spcAft>
              <a:buClr>
                <a:schemeClr val="lt1"/>
              </a:buClr>
              <a:buSzPts val="3000"/>
              <a:buNone/>
              <a:defRPr sz="3000" b="1">
                <a:solidFill>
                  <a:schemeClr val="lt1"/>
                </a:solidFill>
              </a:defRPr>
            </a:lvl4pPr>
            <a:lvl5pPr lvl="4" algn="ctr" rtl="0">
              <a:spcBef>
                <a:spcPts val="0"/>
              </a:spcBef>
              <a:spcAft>
                <a:spcPts val="0"/>
              </a:spcAft>
              <a:buClr>
                <a:schemeClr val="lt1"/>
              </a:buClr>
              <a:buSzPts val="3000"/>
              <a:buNone/>
              <a:defRPr sz="3000" b="1">
                <a:solidFill>
                  <a:schemeClr val="lt1"/>
                </a:solidFill>
              </a:defRPr>
            </a:lvl5pPr>
            <a:lvl6pPr lvl="5" algn="ctr" rtl="0">
              <a:spcBef>
                <a:spcPts val="0"/>
              </a:spcBef>
              <a:spcAft>
                <a:spcPts val="0"/>
              </a:spcAft>
              <a:buClr>
                <a:schemeClr val="lt1"/>
              </a:buClr>
              <a:buSzPts val="3000"/>
              <a:buNone/>
              <a:defRPr sz="3000" b="1">
                <a:solidFill>
                  <a:schemeClr val="lt1"/>
                </a:solidFill>
              </a:defRPr>
            </a:lvl6pPr>
            <a:lvl7pPr lvl="6" algn="ctr" rtl="0">
              <a:spcBef>
                <a:spcPts val="0"/>
              </a:spcBef>
              <a:spcAft>
                <a:spcPts val="0"/>
              </a:spcAft>
              <a:buClr>
                <a:schemeClr val="lt1"/>
              </a:buClr>
              <a:buSzPts val="3000"/>
              <a:buNone/>
              <a:defRPr sz="3000" b="1">
                <a:solidFill>
                  <a:schemeClr val="lt1"/>
                </a:solidFill>
              </a:defRPr>
            </a:lvl7pPr>
            <a:lvl8pPr lvl="7" algn="ctr" rtl="0">
              <a:spcBef>
                <a:spcPts val="0"/>
              </a:spcBef>
              <a:spcAft>
                <a:spcPts val="0"/>
              </a:spcAft>
              <a:buClr>
                <a:schemeClr val="lt1"/>
              </a:buClr>
              <a:buSzPts val="3000"/>
              <a:buNone/>
              <a:defRPr sz="3000" b="1">
                <a:solidFill>
                  <a:schemeClr val="lt1"/>
                </a:solidFill>
              </a:defRPr>
            </a:lvl8pPr>
            <a:lvl9pPr lvl="8" algn="ctr" rtl="0">
              <a:spcBef>
                <a:spcPts val="0"/>
              </a:spcBef>
              <a:spcAft>
                <a:spcPts val="0"/>
              </a:spcAft>
              <a:buClr>
                <a:schemeClr val="lt1"/>
              </a:buClr>
              <a:buSzPts val="3000"/>
              <a:buNone/>
              <a:defRPr sz="3000" b="1">
                <a:solidFill>
                  <a:schemeClr val="lt1"/>
                </a:solidFill>
              </a:defRPr>
            </a:lvl9pPr>
          </a:lstStyle>
          <a:p>
            <a:endParaRPr/>
          </a:p>
        </p:txBody>
      </p:sp>
      <p:sp>
        <p:nvSpPr>
          <p:cNvPr id="59" name="Google Shape;59;p16"/>
          <p:cNvSpPr txBox="1">
            <a:spLocks noGrp="1"/>
          </p:cNvSpPr>
          <p:nvPr>
            <p:ph type="subTitle" idx="1"/>
          </p:nvPr>
        </p:nvSpPr>
        <p:spPr>
          <a:xfrm>
            <a:off x="2481900" y="3945600"/>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7">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8" r:id="rId3"/>
    <p:sldLayoutId id="2147483659" r:id="rId4"/>
    <p:sldLayoutId id="2147483662"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642533" y="1950074"/>
            <a:ext cx="5858933"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SALES PROFESSIONALS</a:t>
            </a: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7.5</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dirty="0">
                <a:solidFill>
                  <a:schemeClr val="accent5"/>
                </a:solidFill>
              </a:rPr>
              <a:t>©</a:t>
            </a:r>
            <a:r>
              <a:rPr lang="en" sz="1300" dirty="0">
                <a:solidFill>
                  <a:schemeClr val="accent5"/>
                </a:solidFill>
              </a:rPr>
              <a:t> </a:t>
            </a:r>
            <a:r>
              <a:rPr lang="en-US" sz="700" dirty="0">
                <a:solidFill>
                  <a:schemeClr val="accent5"/>
                </a:solidFill>
              </a:rPr>
              <a:t>Copyright 2022</a:t>
            </a:r>
            <a:r>
              <a:rPr lang="en" sz="700" dirty="0">
                <a:solidFill>
                  <a:schemeClr val="accent5"/>
                </a:solidFill>
              </a:rPr>
              <a:t>. Sports Career Consulting, LLC.</a:t>
            </a:r>
            <a:endParaRPr sz="700" dirty="0">
              <a:solidFill>
                <a:schemeClr val="accent5"/>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449144"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WHAT MAKES A GOOD SALES PROFESSIONAL? </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061156"/>
            <a:ext cx="7172100" cy="322476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Arial"/>
                <a:ea typeface="Arial"/>
                <a:cs typeface="Arial"/>
                <a:sym typeface="Arial"/>
              </a:rPr>
              <a:t>A good sales professional typically embodies some combination of the following traits and characteristics:</a:t>
            </a:r>
          </a:p>
          <a:p>
            <a:pPr marL="0" lvl="0" indent="0" algn="l" rtl="0">
              <a:spcBef>
                <a:spcPts val="0"/>
              </a:spcBef>
              <a:spcAft>
                <a:spcPts val="0"/>
              </a:spcAft>
              <a:buNone/>
            </a:pPr>
            <a:endParaRPr dirty="0">
              <a:latin typeface="Arial"/>
              <a:ea typeface="Arial"/>
              <a:cs typeface="Arial"/>
              <a:sym typeface="Arial"/>
            </a:endParaRPr>
          </a:p>
          <a:p>
            <a:pPr defTabSz="519113">
              <a:buClr>
                <a:schemeClr val="accent1"/>
              </a:buClr>
            </a:pPr>
            <a:r>
              <a:rPr lang="en-US" dirty="0">
                <a:latin typeface="Arial"/>
                <a:ea typeface="Arial"/>
                <a:cs typeface="Arial"/>
                <a:sym typeface="Arial"/>
              </a:rPr>
              <a:t>Belief in the product</a:t>
            </a:r>
          </a:p>
          <a:p>
            <a:pPr defTabSz="519113">
              <a:buClr>
                <a:schemeClr val="accent1"/>
              </a:buClr>
            </a:pPr>
            <a:r>
              <a:rPr lang="en-US" dirty="0">
                <a:latin typeface="Arial"/>
                <a:ea typeface="Arial"/>
                <a:cs typeface="Arial"/>
                <a:sym typeface="Arial"/>
              </a:rPr>
              <a:t>Good listener</a:t>
            </a:r>
          </a:p>
          <a:p>
            <a:pPr defTabSz="519113">
              <a:buClr>
                <a:schemeClr val="accent1"/>
              </a:buClr>
            </a:pPr>
            <a:r>
              <a:rPr lang="en-US" dirty="0">
                <a:latin typeface="Arial"/>
                <a:ea typeface="Arial"/>
                <a:cs typeface="Arial"/>
                <a:sym typeface="Arial"/>
              </a:rPr>
              <a:t>Sense of humor</a:t>
            </a:r>
          </a:p>
          <a:p>
            <a:pPr defTabSz="519113">
              <a:buClr>
                <a:schemeClr val="accent1"/>
              </a:buClr>
            </a:pPr>
            <a:r>
              <a:rPr lang="en-US" dirty="0">
                <a:latin typeface="Arial"/>
                <a:ea typeface="Arial"/>
                <a:cs typeface="Arial"/>
                <a:sym typeface="Arial"/>
              </a:rPr>
              <a:t>Self-motivated and self-disciplined</a:t>
            </a:r>
          </a:p>
          <a:p>
            <a:pPr defTabSz="519113">
              <a:buClr>
                <a:schemeClr val="accent1"/>
              </a:buClr>
            </a:pPr>
            <a:r>
              <a:rPr lang="en-US" dirty="0">
                <a:latin typeface="Arial"/>
                <a:ea typeface="Arial"/>
                <a:cs typeface="Arial"/>
                <a:sym typeface="Arial"/>
              </a:rPr>
              <a:t>Strong work ethic</a:t>
            </a:r>
          </a:p>
          <a:p>
            <a:pPr defTabSz="519113">
              <a:buClr>
                <a:schemeClr val="accent1"/>
              </a:buClr>
            </a:pPr>
            <a:r>
              <a:rPr lang="en-US" dirty="0">
                <a:latin typeface="Arial"/>
                <a:ea typeface="Arial"/>
                <a:cs typeface="Arial"/>
                <a:sym typeface="Arial"/>
              </a:rPr>
              <a:t>Personable</a:t>
            </a:r>
          </a:p>
          <a:p>
            <a:pPr defTabSz="519113">
              <a:buClr>
                <a:schemeClr val="accent1"/>
              </a:buClr>
            </a:pPr>
            <a:r>
              <a:rPr lang="en-US" dirty="0">
                <a:latin typeface="Arial"/>
                <a:ea typeface="Arial"/>
                <a:cs typeface="Arial"/>
                <a:sym typeface="Arial"/>
              </a:rPr>
              <a:t>Knowledgeable</a:t>
            </a:r>
          </a:p>
          <a:p>
            <a:pPr defTabSz="519113">
              <a:buClr>
                <a:schemeClr val="accent1"/>
              </a:buClr>
            </a:pPr>
            <a:r>
              <a:rPr lang="en-US" dirty="0">
                <a:latin typeface="Arial"/>
                <a:ea typeface="Arial"/>
                <a:cs typeface="Arial"/>
                <a:sym typeface="Arial"/>
              </a:rPr>
              <a:t>Someone who asks questions and listens</a:t>
            </a:r>
          </a:p>
          <a:p>
            <a:pPr defTabSz="519113">
              <a:buClr>
                <a:schemeClr val="accent1"/>
              </a:buClr>
            </a:pPr>
            <a:r>
              <a:rPr lang="en-US" dirty="0">
                <a:latin typeface="Arial"/>
                <a:ea typeface="Arial"/>
                <a:cs typeface="Arial"/>
                <a:sym typeface="Arial"/>
              </a:rPr>
              <a:t>Self-confident (not to be confused with arrogant!)</a:t>
            </a:r>
          </a:p>
          <a:p>
            <a:pPr defTabSz="519113">
              <a:buClr>
                <a:schemeClr val="accent1"/>
              </a:buClr>
            </a:pPr>
            <a:r>
              <a:rPr lang="en-US" dirty="0">
                <a:latin typeface="Arial"/>
                <a:ea typeface="Arial"/>
                <a:cs typeface="Arial"/>
                <a:sym typeface="Arial"/>
              </a:rPr>
              <a:t>Strong ability to build relationships</a:t>
            </a:r>
          </a:p>
          <a:p>
            <a:pPr defTabSz="519113">
              <a:buClr>
                <a:schemeClr val="accent1"/>
              </a:buClr>
            </a:pPr>
            <a:r>
              <a:rPr lang="en-US" dirty="0">
                <a:latin typeface="Arial"/>
                <a:ea typeface="Arial"/>
                <a:cs typeface="Arial"/>
                <a:sym typeface="Arial"/>
              </a:rPr>
              <a:t>Capable of handling the inevitable frequent rejection</a:t>
            </a:r>
          </a:p>
          <a:p>
            <a:pPr defTabSz="519113">
              <a:buClr>
                <a:schemeClr val="accent1"/>
              </a:buClr>
            </a:pPr>
            <a:r>
              <a:rPr lang="en-US" dirty="0">
                <a:latin typeface="Arial"/>
                <a:ea typeface="Arial"/>
                <a:cs typeface="Arial"/>
                <a:sym typeface="Arial"/>
              </a:rPr>
              <a:t>Effective time management skills</a:t>
            </a: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449144"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WHAT MAKES A GOOD SALES PROFESSIONAL? </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061156"/>
            <a:ext cx="7172100" cy="322476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400" dirty="0">
                <a:latin typeface="Arial"/>
                <a:ea typeface="Arial"/>
                <a:cs typeface="Arial"/>
                <a:sym typeface="Arial"/>
              </a:rPr>
              <a:t>Successful sales professionals develop and hone their sales skills over time. For example, good salespeople will never lose contact with prospective customers.</a:t>
            </a:r>
          </a:p>
          <a:p>
            <a:pPr marL="0" lvl="0" indent="0" algn="l" rtl="0">
              <a:spcBef>
                <a:spcPts val="0"/>
              </a:spcBef>
              <a:spcAft>
                <a:spcPts val="0"/>
              </a:spcAft>
              <a:buNone/>
            </a:pPr>
            <a:endParaRPr lang="en-US" sz="1400" dirty="0">
              <a:latin typeface="Arial"/>
              <a:ea typeface="Arial"/>
              <a:cs typeface="Arial"/>
              <a:sym typeface="Arial"/>
            </a:endParaRPr>
          </a:p>
          <a:p>
            <a:pPr marL="0" lvl="0" indent="0" algn="l" rtl="0">
              <a:spcBef>
                <a:spcPts val="0"/>
              </a:spcBef>
              <a:spcAft>
                <a:spcPts val="0"/>
              </a:spcAft>
              <a:buNone/>
            </a:pPr>
            <a:r>
              <a:rPr lang="en-US" sz="1400" dirty="0">
                <a:latin typeface="Arial"/>
                <a:ea typeface="Arial"/>
                <a:cs typeface="Arial"/>
                <a:sym typeface="Arial"/>
              </a:rPr>
              <a:t>Other skills that successful sales professionals develop include:</a:t>
            </a:r>
          </a:p>
          <a:p>
            <a:pPr marL="0" lvl="0" indent="0" algn="l" rtl="0">
              <a:spcBef>
                <a:spcPts val="0"/>
              </a:spcBef>
              <a:spcAft>
                <a:spcPts val="0"/>
              </a:spcAft>
              <a:buNone/>
            </a:pPr>
            <a:endParaRPr sz="1400" dirty="0">
              <a:latin typeface="Arial"/>
              <a:ea typeface="Arial"/>
              <a:cs typeface="Arial"/>
              <a:sym typeface="Arial"/>
            </a:endParaRPr>
          </a:p>
          <a:p>
            <a:pPr defTabSz="519113">
              <a:spcAft>
                <a:spcPts val="600"/>
              </a:spcAft>
              <a:buClr>
                <a:schemeClr val="accent1"/>
              </a:buClr>
            </a:pPr>
            <a:r>
              <a:rPr lang="en-US" sz="1400" dirty="0">
                <a:latin typeface="Arial"/>
                <a:ea typeface="Arial"/>
                <a:cs typeface="Arial"/>
                <a:sym typeface="Arial"/>
              </a:rPr>
              <a:t>Consistently ask for the sale </a:t>
            </a:r>
          </a:p>
          <a:p>
            <a:pPr defTabSz="519113">
              <a:spcAft>
                <a:spcPts val="600"/>
              </a:spcAft>
              <a:buClr>
                <a:schemeClr val="accent1"/>
              </a:buClr>
            </a:pPr>
            <a:r>
              <a:rPr lang="en-US" sz="1400" dirty="0">
                <a:latin typeface="Arial"/>
                <a:ea typeface="Arial"/>
                <a:cs typeface="Arial"/>
                <a:sym typeface="Arial"/>
              </a:rPr>
              <a:t>Follow up with customers after the sale with the same dedication they demonstrated before the sale (building strong relationships)</a:t>
            </a:r>
          </a:p>
          <a:p>
            <a:pPr defTabSz="519113">
              <a:spcAft>
                <a:spcPts val="600"/>
              </a:spcAft>
              <a:buClr>
                <a:schemeClr val="accent1"/>
              </a:buClr>
            </a:pPr>
            <a:r>
              <a:rPr lang="en-US" sz="1400" dirty="0">
                <a:latin typeface="Arial"/>
                <a:ea typeface="Arial"/>
                <a:cs typeface="Arial"/>
                <a:sym typeface="Arial"/>
              </a:rPr>
              <a:t>Developing a “game plan” to devise a sales strategy that best caters to their strengths</a:t>
            </a:r>
          </a:p>
          <a:p>
            <a:pPr lvl="1" defTabSz="519113">
              <a:spcBef>
                <a:spcPts val="0"/>
              </a:spcBef>
              <a:spcAft>
                <a:spcPts val="600"/>
              </a:spcAft>
              <a:buClr>
                <a:schemeClr val="accent1"/>
              </a:buClr>
            </a:pPr>
            <a:r>
              <a:rPr lang="en-US" sz="1400" dirty="0">
                <a:latin typeface="Arial"/>
                <a:ea typeface="Arial"/>
                <a:cs typeface="Arial"/>
                <a:sym typeface="Arial"/>
              </a:rPr>
              <a:t>A quality game plan includes gaining knowledge not only of company products and services, but of the backgrounds of prospective customers</a:t>
            </a:r>
          </a:p>
          <a:p>
            <a:pPr defTabSz="519113">
              <a:spcAft>
                <a:spcPts val="600"/>
              </a:spcAft>
              <a:buClr>
                <a:schemeClr val="accent1"/>
              </a:buClr>
            </a:pPr>
            <a:r>
              <a:rPr lang="en-US" sz="1400" dirty="0">
                <a:latin typeface="Arial"/>
                <a:ea typeface="Arial"/>
                <a:cs typeface="Arial"/>
                <a:sym typeface="Arial"/>
              </a:rPr>
              <a:t>Devise and implement effective time management plans</a:t>
            </a:r>
          </a:p>
          <a:p>
            <a:pPr marL="0" lvl="0" indent="0" algn="l" rtl="0">
              <a:spcBef>
                <a:spcPts val="0"/>
              </a:spcBef>
              <a:spcAft>
                <a:spcPts val="1600"/>
              </a:spcAft>
              <a:buNone/>
            </a:pPr>
            <a:endParaRPr sz="14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417150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43"/>
          <p:cNvSpPr txBox="1">
            <a:spLocks noGrp="1"/>
          </p:cNvSpPr>
          <p:nvPr>
            <p:ph type="subTitle" idx="1"/>
          </p:nvPr>
        </p:nvSpPr>
        <p:spPr>
          <a:xfrm>
            <a:off x="2481899" y="4329422"/>
            <a:ext cx="4180200" cy="46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Arial"/>
                <a:ea typeface="Arial"/>
                <a:cs typeface="Arial"/>
                <a:sym typeface="Arial"/>
              </a:rPr>
              <a:t>Rick Campbell, former Vice-President of Premium Seating for Comcast-</a:t>
            </a:r>
            <a:r>
              <a:rPr lang="en-US" dirty="0" err="1">
                <a:latin typeface="Arial"/>
                <a:ea typeface="Arial"/>
                <a:cs typeface="Arial"/>
                <a:sym typeface="Arial"/>
              </a:rPr>
              <a:t>Spectacor</a:t>
            </a:r>
            <a:r>
              <a:rPr lang="en-US" dirty="0">
                <a:latin typeface="Arial"/>
                <a:ea typeface="Arial"/>
                <a:cs typeface="Arial"/>
                <a:sym typeface="Arial"/>
              </a:rPr>
              <a:t> (Philadelphia Flyers and Philadelphia 76ers)</a:t>
            </a:r>
            <a:endParaRPr dirty="0">
              <a:latin typeface="Arial"/>
              <a:ea typeface="Arial"/>
              <a:cs typeface="Arial"/>
              <a:sym typeface="Arial"/>
            </a:endParaRPr>
          </a:p>
        </p:txBody>
      </p:sp>
      <p:sp>
        <p:nvSpPr>
          <p:cNvPr id="4" name="Flowchart: Connector 3">
            <a:extLst>
              <a:ext uri="{FF2B5EF4-FFF2-40B4-BE49-F238E27FC236}">
                <a16:creationId xmlns:a16="http://schemas.microsoft.com/office/drawing/2014/main" id="{00B584D2-60BA-4579-99E3-43677BB34B81}"/>
              </a:ext>
            </a:extLst>
          </p:cNvPr>
          <p:cNvSpPr/>
          <p:nvPr/>
        </p:nvSpPr>
        <p:spPr>
          <a:xfrm>
            <a:off x="2262180" y="141244"/>
            <a:ext cx="4619639" cy="4188178"/>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“We look for salespeople who are self-driven with a desire to learn, along with a sense of self confidence, knowledgeable about the industry, and a likeable personality.  Building, maintaining and nurturing relationships are incredibly important to the sales cycle, so we want someone we know can be effective in that area.  Finally, we want someone who can display a track record of excellence and can show how a strong work ethic led to those previous successes."</a:t>
            </a:r>
          </a:p>
        </p:txBody>
      </p:sp>
    </p:spTree>
    <p:extLst>
      <p:ext uri="{BB962C8B-B14F-4D97-AF65-F5344CB8AC3E}">
        <p14:creationId xmlns:p14="http://schemas.microsoft.com/office/powerpoint/2010/main" val="890547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pic>
        <p:nvPicPr>
          <p:cNvPr id="289" name="Google Shape;289;p51"/>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320</Words>
  <Application>Microsoft Office PowerPoint</Application>
  <PresentationFormat>On-screen Show (16:9)</PresentationFormat>
  <Paragraphs>32</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Montserrat</vt:lpstr>
      <vt:lpstr>Oswald</vt:lpstr>
      <vt:lpstr>Futuristic Background by Slidesgo</vt:lpstr>
      <vt:lpstr>SALES PROFESSIONALS</vt:lpstr>
      <vt:lpstr>WHAT MAKES A GOOD SALES PROFESSIONAL? </vt:lpstr>
      <vt:lpstr>WHAT MAKES A GOOD SALES PROFESSIONAL?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SALES PROFESSIONALS</dc:title>
  <dc:creator>Kelly, Bob</dc:creator>
  <cp:lastModifiedBy>Kelly, Bob</cp:lastModifiedBy>
  <cp:revision>4</cp:revision>
  <dcterms:modified xsi:type="dcterms:W3CDTF">2022-07-27T17:24:28Z</dcterms:modified>
</cp:coreProperties>
</file>