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</p:sldMasterIdLst>
  <p:notesMasterIdLst>
    <p:notesMasterId r:id="rId11"/>
  </p:notesMasterIdLst>
  <p:sldIdLst>
    <p:sldId id="256" r:id="rId2"/>
    <p:sldId id="310" r:id="rId3"/>
    <p:sldId id="311" r:id="rId4"/>
    <p:sldId id="312" r:id="rId5"/>
    <p:sldId id="313" r:id="rId6"/>
    <p:sldId id="262" r:id="rId7"/>
    <p:sldId id="314" r:id="rId8"/>
    <p:sldId id="345" r:id="rId9"/>
    <p:sldId id="34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786499-A691-4837-8752-AE60FA23A306}">
  <a:tblStyle styleId="{0E786499-A691-4837-8752-AE60FA23A3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5" d="100"/>
          <a:sy n="85" d="100"/>
        </p:scale>
        <p:origin x="8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3070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380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3028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0021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7f9262ee2f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7f9262ee2f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0866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6710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5" name="Google Shape;14615;g7f9262ee2f_0_24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6" name="Google Shape;14616;g7f9262ee2f_0_24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">
  <p:cSld name="Title + Three Columns 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>
            <a:spLocks noGrp="1"/>
          </p:cNvSpPr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subTitle" idx="1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title" idx="2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subTitle" idx="3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title" idx="5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ubTitle" idx="6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1064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8" r:id="rId3"/>
    <p:sldLayoutId id="2147483659" r:id="rId4"/>
    <p:sldLayoutId id="2147483684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1994398" y="1950074"/>
            <a:ext cx="5155203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Sales Strategies, Skills and Techniques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dirty="0">
                <a:latin typeface="Arial"/>
                <a:ea typeface="Arial"/>
                <a:cs typeface="Arial"/>
                <a:sym typeface="Arial"/>
              </a:rPr>
              <a:t>LESSON 7.3</a:t>
            </a:r>
            <a:endParaRPr sz="2200" b="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5"/>
                </a:solidFill>
              </a:rPr>
              <a:t>©</a:t>
            </a:r>
            <a:r>
              <a:rPr lang="en" sz="1300" dirty="0">
                <a:solidFill>
                  <a:schemeClr val="accent5"/>
                </a:solidFill>
              </a:rPr>
              <a:t> </a:t>
            </a:r>
            <a:r>
              <a:rPr lang="en-US" sz="700" dirty="0">
                <a:solidFill>
                  <a:schemeClr val="accent5"/>
                </a:solidFill>
              </a:rPr>
              <a:t>Copyright 2022</a:t>
            </a:r>
            <a:r>
              <a:rPr lang="en" sz="700" dirty="0">
                <a:solidFill>
                  <a:schemeClr val="accent5"/>
                </a:solidFill>
              </a:rPr>
              <a:t>. Sports Career Consulting, LLC.</a:t>
            </a:r>
            <a:endParaRPr sz="7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878122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THREE TYPES OF PERSONAL SALES STRATEGIES: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Collaborative Selling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: The salesperson and client take time to understand one another and develop a relationship according to the salesperson’s offer and the client’s needs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Transactional</a:t>
            </a:r>
            <a:r>
              <a:rPr lang="en-US" sz="18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selling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: The salesperson and client have limited interaction and the sale is based mostly on price or a specific element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Team</a:t>
            </a:r>
            <a:r>
              <a:rPr lang="en-US" sz="18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selling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: A variation of collaborative selling that includes multiple people from the selling or buying organization, or both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15693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SALES SKILLS &amp; TECHNIQUES</a:t>
            </a: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2577201" y="1848386"/>
            <a:ext cx="1497943" cy="5234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defTabSz="338138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latin typeface="Arial"/>
                <a:ea typeface="Arial"/>
                <a:cs typeface="Arial"/>
                <a:sym typeface="Arial"/>
              </a:rPr>
              <a:t>Referrals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F5012A4-287F-3F47-8EE8-2854E3889159}"/>
              </a:ext>
            </a:extLst>
          </p:cNvPr>
          <p:cNvSpPr/>
          <p:nvPr/>
        </p:nvSpPr>
        <p:spPr>
          <a:xfrm>
            <a:off x="711642" y="1059413"/>
            <a:ext cx="7144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FFFF"/>
              </a:buClr>
              <a:buSzPts val="1150"/>
            </a:pPr>
            <a:r>
              <a:rPr lang="en-US" sz="2000" dirty="0">
                <a:solidFill>
                  <a:srgbClr val="FFFFFF"/>
                </a:solidFill>
              </a:rPr>
              <a:t>Sports &amp; entertainment sales skills and techniques include: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D50293-6C8F-CF46-86F7-B22A6B5D848C}"/>
              </a:ext>
            </a:extLst>
          </p:cNvPr>
          <p:cNvSpPr/>
          <p:nvPr/>
        </p:nvSpPr>
        <p:spPr>
          <a:xfrm>
            <a:off x="271652" y="1890258"/>
            <a:ext cx="16674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338138">
              <a:buClr>
                <a:srgbClr val="FFFFFF"/>
              </a:buClr>
              <a:buSzPts val="1150"/>
            </a:pPr>
            <a:r>
              <a:rPr lang="en-US" sz="2000" b="1" dirty="0">
                <a:solidFill>
                  <a:srgbClr val="FFFFFF"/>
                </a:solidFill>
              </a:rPr>
              <a:t>Prospecting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FC5BDA-1A81-174D-9831-9E2557174F00}"/>
              </a:ext>
            </a:extLst>
          </p:cNvPr>
          <p:cNvSpPr/>
          <p:nvPr/>
        </p:nvSpPr>
        <p:spPr>
          <a:xfrm>
            <a:off x="4713249" y="1910033"/>
            <a:ext cx="15808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338138">
              <a:buClr>
                <a:srgbClr val="FFFFFF"/>
              </a:buClr>
              <a:buSzPts val="1150"/>
            </a:pPr>
            <a:r>
              <a:rPr lang="en-US" sz="2000" b="1" dirty="0">
                <a:solidFill>
                  <a:srgbClr val="FFFFFF"/>
                </a:solidFill>
              </a:rPr>
              <a:t>Networking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314269-4C02-CB44-8845-172195A5E33B}"/>
              </a:ext>
            </a:extLst>
          </p:cNvPr>
          <p:cNvSpPr/>
          <p:nvPr/>
        </p:nvSpPr>
        <p:spPr>
          <a:xfrm>
            <a:off x="6932236" y="1910033"/>
            <a:ext cx="1636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338138">
              <a:buClr>
                <a:srgbClr val="FFFFFF"/>
              </a:buClr>
              <a:buSzPts val="1150"/>
            </a:pPr>
            <a:r>
              <a:rPr lang="en-US" sz="2000" b="1" dirty="0">
                <a:solidFill>
                  <a:srgbClr val="FFFFFF"/>
                </a:solidFill>
              </a:rPr>
              <a:t>Cold calling</a:t>
            </a:r>
          </a:p>
        </p:txBody>
      </p:sp>
      <p:cxnSp>
        <p:nvCxnSpPr>
          <p:cNvPr id="11" name="Google Shape;227;p44">
            <a:extLst>
              <a:ext uri="{FF2B5EF4-FFF2-40B4-BE49-F238E27FC236}">
                <a16:creationId xmlns:a16="http://schemas.microsoft.com/office/drawing/2014/main" id="{3093025A-FE60-BB4F-AEAF-736F2ACAC21F}"/>
              </a:ext>
            </a:extLst>
          </p:cNvPr>
          <p:cNvCxnSpPr/>
          <p:nvPr/>
        </p:nvCxnSpPr>
        <p:spPr>
          <a:xfrm>
            <a:off x="890300" y="2458596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12" name="Google Shape;227;p44">
            <a:extLst>
              <a:ext uri="{FF2B5EF4-FFF2-40B4-BE49-F238E27FC236}">
                <a16:creationId xmlns:a16="http://schemas.microsoft.com/office/drawing/2014/main" id="{CB1141A6-B9EF-F54F-8FC6-BCCB9C0FD43A}"/>
              </a:ext>
            </a:extLst>
          </p:cNvPr>
          <p:cNvCxnSpPr/>
          <p:nvPr/>
        </p:nvCxnSpPr>
        <p:spPr>
          <a:xfrm>
            <a:off x="3097788" y="2458596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13" name="Google Shape;227;p44">
            <a:extLst>
              <a:ext uri="{FF2B5EF4-FFF2-40B4-BE49-F238E27FC236}">
                <a16:creationId xmlns:a16="http://schemas.microsoft.com/office/drawing/2014/main" id="{1AA8CBA9-E035-0848-ADE9-A2E9E3BD9336}"/>
              </a:ext>
            </a:extLst>
          </p:cNvPr>
          <p:cNvCxnSpPr/>
          <p:nvPr/>
        </p:nvCxnSpPr>
        <p:spPr>
          <a:xfrm>
            <a:off x="5367790" y="2458596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14" name="Google Shape;227;p44">
            <a:extLst>
              <a:ext uri="{FF2B5EF4-FFF2-40B4-BE49-F238E27FC236}">
                <a16:creationId xmlns:a16="http://schemas.microsoft.com/office/drawing/2014/main" id="{AACB0B09-CF98-AD4E-AF1A-A9573069CF8C}"/>
              </a:ext>
            </a:extLst>
          </p:cNvPr>
          <p:cNvCxnSpPr/>
          <p:nvPr/>
        </p:nvCxnSpPr>
        <p:spPr>
          <a:xfrm>
            <a:off x="7614829" y="2458596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5" name="Picture 2">
            <a:extLst>
              <a:ext uri="{FF2B5EF4-FFF2-40B4-BE49-F238E27FC236}">
                <a16:creationId xmlns:a16="http://schemas.microsoft.com/office/drawing/2014/main" id="{B465640E-83FE-1549-B934-9D81D2F5BB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7275651" y="2760653"/>
            <a:ext cx="1025610" cy="1099849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55E5D937-5CFF-0F47-A3B4-C95F2F7456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4953802" y="2605384"/>
            <a:ext cx="1246695" cy="1300334"/>
          </a:xfrm>
          <a:prstGeom prst="rect">
            <a:avLst/>
          </a:prstGeom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8E8C70D7-25C5-FF4B-9306-92A7A5F008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2792136" y="2721050"/>
            <a:ext cx="1086512" cy="1145203"/>
          </a:xfrm>
          <a:prstGeom prst="rect">
            <a:avLst/>
          </a:prstGeom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id="{F90172EA-87FB-A644-AE58-A02699F46C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471350" y="2660408"/>
            <a:ext cx="1381500" cy="130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12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PROSPECTING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6583434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Prospecting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 is the process of consistently researching for and seeking out new customers for an organization’s products and services.  This is a very detail-oriented process requiring careful research and analysis.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Sales professionals may explore several avenues when prospecting to develop quality sales leads:</a:t>
            </a:r>
          </a:p>
          <a:p>
            <a:pPr marL="0" lvl="0" indent="0" algn="l" defTabSz="519113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●	Trade Shows</a:t>
            </a:r>
          </a:p>
          <a:p>
            <a:pPr marL="0" lvl="0" indent="0" algn="l" defTabSz="519113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●	Industry Events</a:t>
            </a:r>
          </a:p>
          <a:p>
            <a:pPr marL="0" lvl="0" indent="0" algn="l" defTabSz="519113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●	Networking Events</a:t>
            </a:r>
          </a:p>
          <a:p>
            <a:pPr marL="0" lvl="0" indent="0" algn="l" defTabSz="519113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●	Consumer Lists</a:t>
            </a:r>
          </a:p>
          <a:p>
            <a:pPr marL="0" lvl="0" indent="0" algn="l" defTabSz="519113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●	Directories</a:t>
            </a:r>
          </a:p>
          <a:p>
            <a:pPr marL="0" lvl="0" indent="0" algn="l" defTabSz="519113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●	Industry Publications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7AAD0466-664A-124B-8BA0-E31462AE7D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577150" y="2571750"/>
            <a:ext cx="1881430" cy="177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961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REFERRALS</a:t>
            </a: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016000"/>
            <a:ext cx="5311225" cy="3269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Referrals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occur when an existing customer recommends another organization or individual to a sales professional as a potential customer.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Sports and entertainment organizations encourage sales referrals through promotion: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3550" lvl="0" indent="-46355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●	The Vancouver Whitecaps offered a 12% discount on season ticket packages and a 6% “commission” (credited to their account) for fans who refer friends to purchase season tickets.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6796FD64-89AA-8E45-AD30-12DEDF5D59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17472" y="1840247"/>
            <a:ext cx="1388028" cy="146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435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4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REFERRALS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1" name="Google Shape;221;p4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22" name="Google Shape;222;p44"/>
          <p:cNvSpPr txBox="1">
            <a:spLocks noGrp="1"/>
          </p:cNvSpPr>
          <p:nvPr>
            <p:ph type="title"/>
          </p:nvPr>
        </p:nvSpPr>
        <p:spPr>
          <a:xfrm>
            <a:off x="4783522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36%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44"/>
          <p:cNvSpPr txBox="1">
            <a:spLocks noGrp="1"/>
          </p:cNvSpPr>
          <p:nvPr>
            <p:ph type="subTitle" idx="1"/>
          </p:nvPr>
        </p:nvSpPr>
        <p:spPr>
          <a:xfrm>
            <a:off x="4677385" y="3461422"/>
            <a:ext cx="230109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36% of U.S. soccer fans aged 26-39 became soccer fans due to influence from their friends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44"/>
          <p:cNvSpPr txBox="1">
            <a:spLocks noGrp="1"/>
          </p:cNvSpPr>
          <p:nvPr>
            <p:ph type="title" idx="5"/>
          </p:nvPr>
        </p:nvSpPr>
        <p:spPr>
          <a:xfrm>
            <a:off x="2293472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60-70%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44"/>
          <p:cNvSpPr txBox="1">
            <a:spLocks noGrp="1"/>
          </p:cNvSpPr>
          <p:nvPr>
            <p:ph type="subTitle" idx="6"/>
          </p:nvPr>
        </p:nvSpPr>
        <p:spPr>
          <a:xfrm>
            <a:off x="2293472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Between 60% and 70% of all fitness industry sales are the direct result of referrals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6" name="Google Shape;226;p44"/>
          <p:cNvCxnSpPr/>
          <p:nvPr/>
        </p:nvCxnSpPr>
        <p:spPr>
          <a:xfrm>
            <a:off x="5681122" y="3388898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227" name="Google Shape;227;p44"/>
          <p:cNvCxnSpPr/>
          <p:nvPr/>
        </p:nvCxnSpPr>
        <p:spPr>
          <a:xfrm>
            <a:off x="3191075" y="3388898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28" name="Google Shape;228;p44"/>
          <p:cNvSpPr/>
          <p:nvPr/>
        </p:nvSpPr>
        <p:spPr>
          <a:xfrm>
            <a:off x="2984675" y="1887150"/>
            <a:ext cx="684600" cy="684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44"/>
          <p:cNvSpPr/>
          <p:nvPr/>
        </p:nvSpPr>
        <p:spPr>
          <a:xfrm>
            <a:off x="5474722" y="1887150"/>
            <a:ext cx="684600" cy="684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0" name="Google Shape;23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32" name="Google Shape;232;p44"/>
          <p:cNvSpPr txBox="1"/>
          <p:nvPr/>
        </p:nvSpPr>
        <p:spPr>
          <a:xfrm>
            <a:off x="938500" y="1082850"/>
            <a:ext cx="6845827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en-US" sz="1600" dirty="0">
                <a:solidFill>
                  <a:schemeClr val="lt1"/>
                </a:solidFill>
              </a:rPr>
              <a:t>Referrals provide an extremely effective means for generating new sales.  </a:t>
            </a:r>
          </a:p>
        </p:txBody>
      </p:sp>
      <p:sp>
        <p:nvSpPr>
          <p:cNvPr id="233" name="Google Shape;233;p44"/>
          <p:cNvSpPr txBox="1"/>
          <p:nvPr/>
        </p:nvSpPr>
        <p:spPr>
          <a:xfrm>
            <a:off x="160400" y="4781425"/>
            <a:ext cx="3681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Source: Plunkett Research</a:t>
            </a:r>
            <a:endParaRPr sz="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EC7C6B6F-9DF3-BA4F-B326-B430CB1210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3024633" y="1927489"/>
            <a:ext cx="604677" cy="603921"/>
          </a:xfrm>
          <a:prstGeom prst="rect">
            <a:avLst/>
          </a:prstGeom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346AB806-F039-754C-8BE7-75DA8481E0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520703" y="1927489"/>
            <a:ext cx="603921" cy="60392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cs typeface="Arial"/>
                <a:sym typeface="Arial"/>
              </a:rPr>
              <a:t>NETWORKING</a:t>
            </a: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016000"/>
            <a:ext cx="4126481" cy="3269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Networking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occurs when a group of like-minded business professionals gather to help each other to cultivate sales.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buNone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Business-to-business</a:t>
            </a:r>
            <a:r>
              <a:rPr lang="en-US" sz="16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(also known as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B2B</a:t>
            </a:r>
            <a:r>
              <a:rPr lang="en-US" sz="16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marketing</a:t>
            </a:r>
            <a:r>
              <a:rPr lang="en-US" sz="16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) involves activities one business makes in effort to sell their products and services to another business, rather than to the individual consumer.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03CA1A38-FD17-084D-8535-5D4991D1AA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788094" y="1089329"/>
            <a:ext cx="2557702" cy="266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331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COLD CALLING</a:t>
            </a: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016000"/>
            <a:ext cx="4810293" cy="3269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Cold calling </a:t>
            </a:r>
            <a:r>
              <a:rPr lang="en-US" sz="18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refers to a sales professional’s effort to generate new business through outgoing telephone calls without any previous communication with the prospective customer.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This technique is generally a less productive means for generating sales than other techniques (networking and referrals) because the personal relationship element is non-existent.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BA1EE69-395B-8E4F-8FC6-C21A6000D5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488265" y="1608146"/>
            <a:ext cx="1908412" cy="204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067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19" name="Google Shape;1461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20" name="Google Shape;14620;p9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4A538-E812-48E8-9A7A-656E1701A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370" y="2300949"/>
            <a:ext cx="2353260" cy="8169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492</Words>
  <Application>Microsoft Office PowerPoint</Application>
  <PresentationFormat>On-screen Show (16:9)</PresentationFormat>
  <Paragraphs>56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Montserrat</vt:lpstr>
      <vt:lpstr>Oswald</vt:lpstr>
      <vt:lpstr>Futuristic Background by Slidesgo</vt:lpstr>
      <vt:lpstr>Sales Strategies, Skills and Techniques</vt:lpstr>
      <vt:lpstr>THREE TYPES OF PERSONAL SALES STRATEGIES:</vt:lpstr>
      <vt:lpstr>SALES SKILLS &amp; TECHNIQUES</vt:lpstr>
      <vt:lpstr>PROSPECTING</vt:lpstr>
      <vt:lpstr>REFERRALS</vt:lpstr>
      <vt:lpstr>REFERRALS</vt:lpstr>
      <vt:lpstr>NETWORKING</vt:lpstr>
      <vt:lpstr>COLD CALLING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Strategies, Skills and Techniques</dc:title>
  <dc:creator>Kelly, Bob</dc:creator>
  <cp:lastModifiedBy>Kelly, Bob</cp:lastModifiedBy>
  <cp:revision>6</cp:revision>
  <dcterms:modified xsi:type="dcterms:W3CDTF">2022-07-27T17:23:22Z</dcterms:modified>
</cp:coreProperties>
</file>