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31"/>
  </p:notesMasterIdLst>
  <p:sldIdLst>
    <p:sldId id="256" r:id="rId3"/>
    <p:sldId id="257" r:id="rId4"/>
    <p:sldId id="258" r:id="rId5"/>
    <p:sldId id="259" r:id="rId6"/>
    <p:sldId id="260" r:id="rId7"/>
    <p:sldId id="261" r:id="rId8"/>
    <p:sldId id="262" r:id="rId9"/>
    <p:sldId id="263" r:id="rId10"/>
    <p:sldId id="264" r:id="rId11"/>
    <p:sldId id="265"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5143500" type="screen16x9"/>
  <p:notesSz cx="6858000" cy="9144000"/>
  <p:embeddedFontLst>
    <p:embeddedFont>
      <p:font typeface="Montserrat" pitchFamily="2" charset="77"/>
      <p:regular r:id="rId32"/>
      <p:bold r:id="rId33"/>
      <p:italic r:id="rId34"/>
      <p:boldItalic r:id="rId35"/>
    </p:embeddedFont>
    <p:embeddedFont>
      <p:font typeface="Oswald" pitchFamily="2" charset="77"/>
      <p:regular r:id="rId36"/>
      <p:bold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gJffGA6NqGSc4aKxx5Ab8glflVc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font" Target="fonts/font3.fntdata"/><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font" Target="fonts/font6.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5.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4.fntdata"/><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8" name="Google Shape;25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4" name="Google Shape;29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4946494c4b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4946494c4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8" name="Google Shape;308;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7" name="Google Shape;317;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5" name="Google Shape;335;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4" name="Google Shape;344;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4" name="Google Shape;35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2" name="Google Shape;37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1" name="Google Shape;381;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2" name="Google Shape;392;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1" name="Google Shape;401;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0" name="Google Shape;410;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0" name="Google Shape;420;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9" name="Google Shape;429;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2" name="Google Shape;19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1" name="Google Shape;21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1" name="Google Shape;22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30"/>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30"/>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8"/>
        <p:cNvGrpSpPr/>
        <p:nvPr/>
      </p:nvGrpSpPr>
      <p:grpSpPr>
        <a:xfrm>
          <a:off x="0" y="0"/>
          <a:ext cx="0" cy="0"/>
          <a:chOff x="0" y="0"/>
          <a:chExt cx="0" cy="0"/>
        </a:xfrm>
      </p:grpSpPr>
      <p:sp>
        <p:nvSpPr>
          <p:cNvPr id="39" name="Google Shape;39;p40"/>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0" name="Google Shape;40;p40"/>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41" name="Google Shape;41;p40"/>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41"/>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4"/>
        <p:cNvGrpSpPr/>
        <p:nvPr/>
      </p:nvGrpSpPr>
      <p:grpSpPr>
        <a:xfrm>
          <a:off x="0" y="0"/>
          <a:ext cx="0" cy="0"/>
          <a:chOff x="0" y="0"/>
          <a:chExt cx="0" cy="0"/>
        </a:xfrm>
      </p:grpSpPr>
      <p:sp>
        <p:nvSpPr>
          <p:cNvPr id="45" name="Google Shape;45;p42"/>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6" name="Google Shape;46;p42"/>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7"/>
        <p:cNvGrpSpPr/>
        <p:nvPr/>
      </p:nvGrpSpPr>
      <p:grpSpPr>
        <a:xfrm>
          <a:off x="0" y="0"/>
          <a:ext cx="0" cy="0"/>
          <a:chOff x="0" y="0"/>
          <a:chExt cx="0" cy="0"/>
        </a:xfrm>
      </p:grpSpPr>
      <p:sp>
        <p:nvSpPr>
          <p:cNvPr id="48" name="Google Shape;48;p43"/>
          <p:cNvSpPr txBox="1">
            <a:spLocks noGrp="1"/>
          </p:cNvSpPr>
          <p:nvPr>
            <p:ph type="title"/>
          </p:nvPr>
        </p:nvSpPr>
        <p:spPr>
          <a:xfrm>
            <a:off x="929477" y="436183"/>
            <a:ext cx="2746500" cy="4090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a:endParaRPr/>
          </a:p>
        </p:txBody>
      </p:sp>
      <p:pic>
        <p:nvPicPr>
          <p:cNvPr id="49" name="Google Shape;49;p43"/>
          <p:cNvPicPr preferRelativeResize="0"/>
          <p:nvPr/>
        </p:nvPicPr>
        <p:blipFill rotWithShape="1">
          <a:blip r:embed="rId2">
            <a:alphaModFix/>
          </a:blip>
          <a:srcRect/>
          <a:stretch/>
        </p:blipFill>
        <p:spPr>
          <a:xfrm rot="5400000">
            <a:off x="3278924" y="414050"/>
            <a:ext cx="7626551" cy="2883799"/>
          </a:xfrm>
          <a:prstGeom prst="rect">
            <a:avLst/>
          </a:prstGeom>
          <a:noFill/>
          <a:ln>
            <a:noFill/>
          </a:ln>
        </p:spPr>
      </p:pic>
      <p:pic>
        <p:nvPicPr>
          <p:cNvPr id="50" name="Google Shape;50;p43"/>
          <p:cNvPicPr preferRelativeResize="0"/>
          <p:nvPr/>
        </p:nvPicPr>
        <p:blipFill rotWithShape="1">
          <a:blip r:embed="rId2">
            <a:alphaModFix/>
          </a:blip>
          <a:src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1"/>
        <p:cNvGrpSpPr/>
        <p:nvPr/>
      </p:nvGrpSpPr>
      <p:grpSpPr>
        <a:xfrm>
          <a:off x="0" y="0"/>
          <a:ext cx="0" cy="0"/>
          <a:chOff x="0" y="0"/>
          <a:chExt cx="0" cy="0"/>
        </a:xfrm>
      </p:grpSpPr>
      <p:sp>
        <p:nvSpPr>
          <p:cNvPr id="52" name="Google Shape;52;p44"/>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53" name="Google Shape;53;p44"/>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54" name="Google Shape;54;p44"/>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5"/>
        <p:cNvGrpSpPr/>
        <p:nvPr/>
      </p:nvGrpSpPr>
      <p:grpSpPr>
        <a:xfrm>
          <a:off x="0" y="0"/>
          <a:ext cx="0" cy="0"/>
          <a:chOff x="0" y="0"/>
          <a:chExt cx="0" cy="0"/>
        </a:xfrm>
      </p:grpSpPr>
      <p:sp>
        <p:nvSpPr>
          <p:cNvPr id="56" name="Google Shape;56;p45"/>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7"/>
        <p:cNvGrpSpPr/>
        <p:nvPr/>
      </p:nvGrpSpPr>
      <p:grpSpPr>
        <a:xfrm>
          <a:off x="0" y="0"/>
          <a:ext cx="0" cy="0"/>
          <a:chOff x="0" y="0"/>
          <a:chExt cx="0" cy="0"/>
        </a:xfrm>
      </p:grpSpPr>
      <p:sp>
        <p:nvSpPr>
          <p:cNvPr id="58" name="Google Shape;58;p46"/>
          <p:cNvSpPr txBox="1">
            <a:spLocks noGrp="1"/>
          </p:cNvSpPr>
          <p:nvPr>
            <p:ph type="title"/>
          </p:nvPr>
        </p:nvSpPr>
        <p:spPr>
          <a:xfrm>
            <a:off x="1920750" y="1634425"/>
            <a:ext cx="5302500" cy="1116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59" name="Google Shape;59;p46"/>
          <p:cNvSpPr txBox="1">
            <a:spLocks noGrp="1"/>
          </p:cNvSpPr>
          <p:nvPr>
            <p:ph type="body" idx="1"/>
          </p:nvPr>
        </p:nvSpPr>
        <p:spPr>
          <a:xfrm>
            <a:off x="2786550" y="3094475"/>
            <a:ext cx="3570900" cy="567000"/>
          </a:xfrm>
          <a:prstGeom prst="rect">
            <a:avLst/>
          </a:prstGeom>
          <a:noFill/>
          <a:ln>
            <a:noFill/>
          </a:ln>
        </p:spPr>
        <p:txBody>
          <a:bodyPr spcFirstLastPara="1" wrap="square" lIns="91425" tIns="91425" rIns="91425" bIns="91425" anchor="t" anchorCtr="0">
            <a:noAutofit/>
          </a:bodyPr>
          <a:lstStyle>
            <a:lvl1pPr marL="457200" lvl="0" indent="-342900" algn="ctr">
              <a:lnSpc>
                <a:spcPct val="100000"/>
              </a:lnSpc>
              <a:spcBef>
                <a:spcPts val="0"/>
              </a:spcBef>
              <a:spcAft>
                <a:spcPts val="0"/>
              </a:spcAft>
              <a:buClr>
                <a:schemeClr val="accent1"/>
              </a:buClr>
              <a:buSzPts val="1800"/>
              <a:buChar char="●"/>
              <a:defRPr>
                <a:solidFill>
                  <a:schemeClr val="accent1"/>
                </a:solidFill>
              </a:defRPr>
            </a:lvl1pPr>
            <a:lvl2pPr marL="914400" lvl="1" indent="-342900" algn="ctr">
              <a:lnSpc>
                <a:spcPct val="100000"/>
              </a:lnSpc>
              <a:spcBef>
                <a:spcPts val="1600"/>
              </a:spcBef>
              <a:spcAft>
                <a:spcPts val="0"/>
              </a:spcAft>
              <a:buClr>
                <a:schemeClr val="accent1"/>
              </a:buClr>
              <a:buSzPts val="1800"/>
              <a:buChar char="○"/>
              <a:defRPr sz="1800">
                <a:solidFill>
                  <a:schemeClr val="accent1"/>
                </a:solidFill>
              </a:defRPr>
            </a:lvl2pPr>
            <a:lvl3pPr marL="1371600" lvl="2" indent="-342900" algn="ctr">
              <a:lnSpc>
                <a:spcPct val="100000"/>
              </a:lnSpc>
              <a:spcBef>
                <a:spcPts val="1600"/>
              </a:spcBef>
              <a:spcAft>
                <a:spcPts val="0"/>
              </a:spcAft>
              <a:buClr>
                <a:schemeClr val="accent1"/>
              </a:buClr>
              <a:buSzPts val="1800"/>
              <a:buChar char="■"/>
              <a:defRPr sz="1800">
                <a:solidFill>
                  <a:schemeClr val="accent1"/>
                </a:solidFill>
              </a:defRPr>
            </a:lvl3pPr>
            <a:lvl4pPr marL="1828800" lvl="3" indent="-342900" algn="ctr">
              <a:lnSpc>
                <a:spcPct val="100000"/>
              </a:lnSpc>
              <a:spcBef>
                <a:spcPts val="1600"/>
              </a:spcBef>
              <a:spcAft>
                <a:spcPts val="0"/>
              </a:spcAft>
              <a:buClr>
                <a:schemeClr val="accent1"/>
              </a:buClr>
              <a:buSzPts val="1800"/>
              <a:buChar char="●"/>
              <a:defRPr sz="1800">
                <a:solidFill>
                  <a:schemeClr val="accent1"/>
                </a:solidFill>
              </a:defRPr>
            </a:lvl4pPr>
            <a:lvl5pPr marL="2286000" lvl="4" indent="-342900" algn="ctr">
              <a:lnSpc>
                <a:spcPct val="100000"/>
              </a:lnSpc>
              <a:spcBef>
                <a:spcPts val="1600"/>
              </a:spcBef>
              <a:spcAft>
                <a:spcPts val="0"/>
              </a:spcAft>
              <a:buClr>
                <a:schemeClr val="accent1"/>
              </a:buClr>
              <a:buSzPts val="1800"/>
              <a:buChar char="○"/>
              <a:defRPr sz="1800">
                <a:solidFill>
                  <a:schemeClr val="accent1"/>
                </a:solidFill>
              </a:defRPr>
            </a:lvl5pPr>
            <a:lvl6pPr marL="2743200" lvl="5" indent="-342900" algn="ctr">
              <a:lnSpc>
                <a:spcPct val="100000"/>
              </a:lnSpc>
              <a:spcBef>
                <a:spcPts val="1600"/>
              </a:spcBef>
              <a:spcAft>
                <a:spcPts val="0"/>
              </a:spcAft>
              <a:buClr>
                <a:schemeClr val="accent1"/>
              </a:buClr>
              <a:buSzPts val="1800"/>
              <a:buChar char="■"/>
              <a:defRPr sz="1800">
                <a:solidFill>
                  <a:schemeClr val="accent1"/>
                </a:solidFill>
              </a:defRPr>
            </a:lvl6pPr>
            <a:lvl7pPr marL="3200400" lvl="6" indent="-342900" algn="ctr">
              <a:lnSpc>
                <a:spcPct val="100000"/>
              </a:lnSpc>
              <a:spcBef>
                <a:spcPts val="1600"/>
              </a:spcBef>
              <a:spcAft>
                <a:spcPts val="0"/>
              </a:spcAft>
              <a:buClr>
                <a:schemeClr val="accent1"/>
              </a:buClr>
              <a:buSzPts val="1800"/>
              <a:buChar char="●"/>
              <a:defRPr sz="1800">
                <a:solidFill>
                  <a:schemeClr val="accent1"/>
                </a:solidFill>
              </a:defRPr>
            </a:lvl7pPr>
            <a:lvl8pPr marL="3657600" lvl="7" indent="-342900" algn="ctr">
              <a:lnSpc>
                <a:spcPct val="100000"/>
              </a:lnSpc>
              <a:spcBef>
                <a:spcPts val="1600"/>
              </a:spcBef>
              <a:spcAft>
                <a:spcPts val="0"/>
              </a:spcAft>
              <a:buClr>
                <a:schemeClr val="accent1"/>
              </a:buClr>
              <a:buSzPts val="1800"/>
              <a:buChar char="○"/>
              <a:defRPr sz="1800">
                <a:solidFill>
                  <a:schemeClr val="accent1"/>
                </a:solidFill>
              </a:defRPr>
            </a:lvl8pPr>
            <a:lvl9pPr marL="4114800" lvl="8" indent="-342900" algn="ctr">
              <a:lnSpc>
                <a:spcPct val="100000"/>
              </a:lnSpc>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Bullet Points">
  <p:cSld name="Title + Bullet Points">
    <p:spTree>
      <p:nvGrpSpPr>
        <p:cNvPr id="1" name="Shape 61"/>
        <p:cNvGrpSpPr/>
        <p:nvPr/>
      </p:nvGrpSpPr>
      <p:grpSpPr>
        <a:xfrm>
          <a:off x="0" y="0"/>
          <a:ext cx="0" cy="0"/>
          <a:chOff x="0" y="0"/>
          <a:chExt cx="0" cy="0"/>
        </a:xfrm>
      </p:grpSpPr>
      <p:sp>
        <p:nvSpPr>
          <p:cNvPr id="62" name="Google Shape;62;p4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63" name="Google Shape;63;p48"/>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64"/>
        <p:cNvGrpSpPr/>
        <p:nvPr/>
      </p:nvGrpSpPr>
      <p:grpSpPr>
        <a:xfrm>
          <a:off x="0" y="0"/>
          <a:ext cx="0" cy="0"/>
          <a:chOff x="0" y="0"/>
          <a:chExt cx="0" cy="0"/>
        </a:xfrm>
      </p:grpSpPr>
      <p:sp>
        <p:nvSpPr>
          <p:cNvPr id="65" name="Google Shape;65;p49"/>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6" name="Google Shape;66;p49"/>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7" name="Google Shape;67;p49"/>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8" name="Google Shape;68;p49"/>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49"/>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0" name="Google Shape;70;p49"/>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49"/>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72" name="Google Shape;72;p49"/>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73" name="Google Shape;73;p49"/>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1"/>
        <p:cNvGrpSpPr/>
        <p:nvPr/>
      </p:nvGrpSpPr>
      <p:grpSpPr>
        <a:xfrm>
          <a:off x="0" y="0"/>
          <a:ext cx="0" cy="0"/>
          <a:chOff x="0" y="0"/>
          <a:chExt cx="0" cy="0"/>
        </a:xfrm>
      </p:grpSpPr>
      <p:sp>
        <p:nvSpPr>
          <p:cNvPr id="12" name="Google Shape;12;p31"/>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31"/>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Text">
  <p:cSld name="Big Text">
    <p:spTree>
      <p:nvGrpSpPr>
        <p:cNvPr id="1" name="Shape 74"/>
        <p:cNvGrpSpPr/>
        <p:nvPr/>
      </p:nvGrpSpPr>
      <p:grpSpPr>
        <a:xfrm>
          <a:off x="0" y="0"/>
          <a:ext cx="0" cy="0"/>
          <a:chOff x="0" y="0"/>
          <a:chExt cx="0" cy="0"/>
        </a:xfrm>
      </p:grpSpPr>
      <p:sp>
        <p:nvSpPr>
          <p:cNvPr id="75" name="Google Shape;75;p50"/>
          <p:cNvSpPr txBox="1">
            <a:spLocks noGrp="1"/>
          </p:cNvSpPr>
          <p:nvPr>
            <p:ph type="ctrTitle"/>
          </p:nvPr>
        </p:nvSpPr>
        <p:spPr>
          <a:xfrm>
            <a:off x="4285500" y="2832875"/>
            <a:ext cx="3657300" cy="644700"/>
          </a:xfrm>
          <a:prstGeom prst="rect">
            <a:avLst/>
          </a:prstGeom>
          <a:noFill/>
          <a:ln>
            <a:noFill/>
          </a:ln>
          <a:effectLst>
            <a:outerShdw blurRad="100013" dist="19050" dir="5400000" algn="bl" rotWithShape="0">
              <a:srgbClr val="76A5AF">
                <a:alpha val="87843"/>
              </a:srgbClr>
            </a:outerShdw>
          </a:effectLst>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76" name="Google Shape;76;p50"/>
          <p:cNvSpPr txBox="1">
            <a:spLocks noGrp="1"/>
          </p:cNvSpPr>
          <p:nvPr>
            <p:ph type="subTitle" idx="1"/>
          </p:nvPr>
        </p:nvSpPr>
        <p:spPr>
          <a:xfrm>
            <a:off x="4144050" y="3549850"/>
            <a:ext cx="394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77"/>
        <p:cNvGrpSpPr/>
        <p:nvPr/>
      </p:nvGrpSpPr>
      <p:grpSpPr>
        <a:xfrm>
          <a:off x="0" y="0"/>
          <a:ext cx="0" cy="0"/>
          <a:chOff x="0" y="0"/>
          <a:chExt cx="0" cy="0"/>
        </a:xfrm>
      </p:grpSpPr>
      <p:sp>
        <p:nvSpPr>
          <p:cNvPr id="78" name="Google Shape;78;p51"/>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79" name="Google Shape;79;p51"/>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Two Columns">
  <p:cSld name="Title + Two Columns">
    <p:spTree>
      <p:nvGrpSpPr>
        <p:cNvPr id="1" name="Shape 80"/>
        <p:cNvGrpSpPr/>
        <p:nvPr/>
      </p:nvGrpSpPr>
      <p:grpSpPr>
        <a:xfrm>
          <a:off x="0" y="0"/>
          <a:ext cx="0" cy="0"/>
          <a:chOff x="0" y="0"/>
          <a:chExt cx="0" cy="0"/>
        </a:xfrm>
      </p:grpSpPr>
      <p:sp>
        <p:nvSpPr>
          <p:cNvPr id="81" name="Google Shape;81;p52"/>
          <p:cNvSpPr txBox="1">
            <a:spLocks noGrp="1"/>
          </p:cNvSpPr>
          <p:nvPr>
            <p:ph type="title"/>
          </p:nvPr>
        </p:nvSpPr>
        <p:spPr>
          <a:xfrm>
            <a:off x="1937338"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2" name="Google Shape;82;p52"/>
          <p:cNvSpPr txBox="1">
            <a:spLocks noGrp="1"/>
          </p:cNvSpPr>
          <p:nvPr>
            <p:ph type="subTitle" idx="1"/>
          </p:nvPr>
        </p:nvSpPr>
        <p:spPr>
          <a:xfrm>
            <a:off x="1937338"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3" name="Google Shape;83;p52"/>
          <p:cNvSpPr txBox="1">
            <a:spLocks noGrp="1"/>
          </p:cNvSpPr>
          <p:nvPr>
            <p:ph type="title" idx="2"/>
          </p:nvPr>
        </p:nvSpPr>
        <p:spPr>
          <a:xfrm>
            <a:off x="4816563"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4" name="Google Shape;84;p52"/>
          <p:cNvSpPr txBox="1">
            <a:spLocks noGrp="1"/>
          </p:cNvSpPr>
          <p:nvPr>
            <p:ph type="subTitle" idx="3"/>
          </p:nvPr>
        </p:nvSpPr>
        <p:spPr>
          <a:xfrm>
            <a:off x="4816563"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5" name="Google Shape;85;p52"/>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86"/>
        <p:cNvGrpSpPr/>
        <p:nvPr/>
      </p:nvGrpSpPr>
      <p:grpSpPr>
        <a:xfrm>
          <a:off x="0" y="0"/>
          <a:ext cx="0" cy="0"/>
          <a:chOff x="0" y="0"/>
          <a:chExt cx="0" cy="0"/>
        </a:xfrm>
      </p:grpSpPr>
      <p:sp>
        <p:nvSpPr>
          <p:cNvPr id="87" name="Google Shape;87;p53"/>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8" name="Google Shape;88;p53"/>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9" name="Google Shape;89;p53"/>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0" name="Google Shape;90;p53"/>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1" name="Google Shape;91;p53"/>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92" name="Google Shape;92;p53"/>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3" name="Google Shape;93;p53"/>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text">
  <p:cSld name="1_Big text">
    <p:spTree>
      <p:nvGrpSpPr>
        <p:cNvPr id="1" name="Shape 94"/>
        <p:cNvGrpSpPr/>
        <p:nvPr/>
      </p:nvGrpSpPr>
      <p:grpSpPr>
        <a:xfrm>
          <a:off x="0" y="0"/>
          <a:ext cx="0" cy="0"/>
          <a:chOff x="0" y="0"/>
          <a:chExt cx="0" cy="0"/>
        </a:xfrm>
      </p:grpSpPr>
      <p:sp>
        <p:nvSpPr>
          <p:cNvPr id="95" name="Google Shape;95;p54"/>
          <p:cNvSpPr txBox="1">
            <a:spLocks noGrp="1"/>
          </p:cNvSpPr>
          <p:nvPr>
            <p:ph type="ctrTitle"/>
          </p:nvPr>
        </p:nvSpPr>
        <p:spPr>
          <a:xfrm>
            <a:off x="1273500" y="1369000"/>
            <a:ext cx="6597000" cy="2109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4500"/>
              <a:buNone/>
              <a:defRPr sz="45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96" name="Google Shape;96;p54"/>
          <p:cNvSpPr txBox="1">
            <a:spLocks noGrp="1"/>
          </p:cNvSpPr>
          <p:nvPr>
            <p:ph type="subTitle" idx="1"/>
          </p:nvPr>
        </p:nvSpPr>
        <p:spPr>
          <a:xfrm>
            <a:off x="2481900" y="2519525"/>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97"/>
        <p:cNvGrpSpPr/>
        <p:nvPr/>
      </p:nvGrpSpPr>
      <p:grpSpPr>
        <a:xfrm>
          <a:off x="0" y="0"/>
          <a:ext cx="0" cy="0"/>
          <a:chOff x="0" y="0"/>
          <a:chExt cx="0" cy="0"/>
        </a:xfrm>
      </p:grpSpPr>
      <p:sp>
        <p:nvSpPr>
          <p:cNvPr id="98" name="Google Shape;98;p55"/>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Design 1">
  <p:cSld name="Title + Design 1">
    <p:spTree>
      <p:nvGrpSpPr>
        <p:cNvPr id="1" name="Shape 99"/>
        <p:cNvGrpSpPr/>
        <p:nvPr/>
      </p:nvGrpSpPr>
      <p:grpSpPr>
        <a:xfrm>
          <a:off x="0" y="0"/>
          <a:ext cx="0" cy="0"/>
          <a:chOff x="0" y="0"/>
          <a:chExt cx="0" cy="0"/>
        </a:xfrm>
      </p:grpSpPr>
      <p:sp>
        <p:nvSpPr>
          <p:cNvPr id="100" name="Google Shape;100;p56"/>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Design 2">
  <p:cSld name="Title + Design 2">
    <p:spTree>
      <p:nvGrpSpPr>
        <p:cNvPr id="1" name="Shape 101"/>
        <p:cNvGrpSpPr/>
        <p:nvPr/>
      </p:nvGrpSpPr>
      <p:grpSpPr>
        <a:xfrm>
          <a:off x="0" y="0"/>
          <a:ext cx="0" cy="0"/>
          <a:chOff x="0" y="0"/>
          <a:chExt cx="0" cy="0"/>
        </a:xfrm>
      </p:grpSpPr>
      <p:sp>
        <p:nvSpPr>
          <p:cNvPr id="102" name="Google Shape;102;p57"/>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Design 3">
  <p:cSld name="Title + Design 3">
    <p:spTree>
      <p:nvGrpSpPr>
        <p:cNvPr id="1" name="Shape 103"/>
        <p:cNvGrpSpPr/>
        <p:nvPr/>
      </p:nvGrpSpPr>
      <p:grpSpPr>
        <a:xfrm>
          <a:off x="0" y="0"/>
          <a:ext cx="0" cy="0"/>
          <a:chOff x="0" y="0"/>
          <a:chExt cx="0" cy="0"/>
        </a:xfrm>
      </p:grpSpPr>
      <p:sp>
        <p:nvSpPr>
          <p:cNvPr id="104" name="Google Shape;104;p58"/>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wo Lists">
  <p:cSld name="Title + Two Lists">
    <p:spTree>
      <p:nvGrpSpPr>
        <p:cNvPr id="1" name="Shape 105"/>
        <p:cNvGrpSpPr/>
        <p:nvPr/>
      </p:nvGrpSpPr>
      <p:grpSpPr>
        <a:xfrm>
          <a:off x="0" y="0"/>
          <a:ext cx="0" cy="0"/>
          <a:chOff x="0" y="0"/>
          <a:chExt cx="0" cy="0"/>
        </a:xfrm>
      </p:grpSpPr>
      <p:sp>
        <p:nvSpPr>
          <p:cNvPr id="106" name="Google Shape;106;p59"/>
          <p:cNvSpPr txBox="1">
            <a:spLocks noGrp="1"/>
          </p:cNvSpPr>
          <p:nvPr>
            <p:ph type="title"/>
          </p:nvPr>
        </p:nvSpPr>
        <p:spPr>
          <a:xfrm>
            <a:off x="938500" y="445025"/>
            <a:ext cx="4964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07" name="Google Shape;107;p59"/>
          <p:cNvSpPr txBox="1">
            <a:spLocks noGrp="1"/>
          </p:cNvSpPr>
          <p:nvPr>
            <p:ph type="body" idx="1"/>
          </p:nvPr>
        </p:nvSpPr>
        <p:spPr>
          <a:xfrm>
            <a:off x="1067241"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08" name="Google Shape;108;p59"/>
          <p:cNvSpPr txBox="1">
            <a:spLocks noGrp="1"/>
          </p:cNvSpPr>
          <p:nvPr>
            <p:ph type="body" idx="2"/>
          </p:nvPr>
        </p:nvSpPr>
        <p:spPr>
          <a:xfrm>
            <a:off x="4673852"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09" name="Google Shape;109;p59"/>
          <p:cNvSpPr txBox="1">
            <a:spLocks noGrp="1"/>
          </p:cNvSpPr>
          <p:nvPr>
            <p:ph type="title" idx="3"/>
          </p:nvPr>
        </p:nvSpPr>
        <p:spPr>
          <a:xfrm>
            <a:off x="12134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0" name="Google Shape;110;p59"/>
          <p:cNvSpPr txBox="1">
            <a:spLocks noGrp="1"/>
          </p:cNvSpPr>
          <p:nvPr>
            <p:ph type="title" idx="4"/>
          </p:nvPr>
        </p:nvSpPr>
        <p:spPr>
          <a:xfrm>
            <a:off x="48200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4"/>
        <p:cNvGrpSpPr/>
        <p:nvPr/>
      </p:nvGrpSpPr>
      <p:grpSpPr>
        <a:xfrm>
          <a:off x="0" y="0"/>
          <a:ext cx="0" cy="0"/>
          <a:chOff x="0" y="0"/>
          <a:chExt cx="0" cy="0"/>
        </a:xfrm>
      </p:grpSpPr>
      <p:sp>
        <p:nvSpPr>
          <p:cNvPr id="15" name="Google Shape;15;p32"/>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32"/>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111"/>
        <p:cNvGrpSpPr/>
        <p:nvPr/>
      </p:nvGrpSpPr>
      <p:grpSpPr>
        <a:xfrm>
          <a:off x="0" y="0"/>
          <a:ext cx="0" cy="0"/>
          <a:chOff x="0" y="0"/>
          <a:chExt cx="0" cy="0"/>
        </a:xfrm>
      </p:grpSpPr>
      <p:sp>
        <p:nvSpPr>
          <p:cNvPr id="112" name="Google Shape;112;p60"/>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13" name="Google Shape;113;p60"/>
          <p:cNvSpPr txBox="1">
            <a:spLocks noGrp="1"/>
          </p:cNvSpPr>
          <p:nvPr>
            <p:ph type="title" idx="2"/>
          </p:nvPr>
        </p:nvSpPr>
        <p:spPr>
          <a:xfrm>
            <a:off x="89838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4" name="Google Shape;114;p60"/>
          <p:cNvSpPr txBox="1">
            <a:spLocks noGrp="1"/>
          </p:cNvSpPr>
          <p:nvPr>
            <p:ph type="subTitle" idx="1"/>
          </p:nvPr>
        </p:nvSpPr>
        <p:spPr>
          <a:xfrm>
            <a:off x="89838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5" name="Google Shape;115;p60"/>
          <p:cNvSpPr txBox="1">
            <a:spLocks noGrp="1"/>
          </p:cNvSpPr>
          <p:nvPr>
            <p:ph type="title" idx="3"/>
          </p:nvPr>
        </p:nvSpPr>
        <p:spPr>
          <a:xfrm>
            <a:off x="279026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6" name="Google Shape;116;p60"/>
          <p:cNvSpPr txBox="1">
            <a:spLocks noGrp="1"/>
          </p:cNvSpPr>
          <p:nvPr>
            <p:ph type="subTitle" idx="4"/>
          </p:nvPr>
        </p:nvSpPr>
        <p:spPr>
          <a:xfrm>
            <a:off x="279026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7" name="Google Shape;117;p60"/>
          <p:cNvSpPr txBox="1">
            <a:spLocks noGrp="1"/>
          </p:cNvSpPr>
          <p:nvPr>
            <p:ph type="title" idx="5"/>
          </p:nvPr>
        </p:nvSpPr>
        <p:spPr>
          <a:xfrm>
            <a:off x="468213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8" name="Google Shape;118;p60"/>
          <p:cNvSpPr txBox="1">
            <a:spLocks noGrp="1"/>
          </p:cNvSpPr>
          <p:nvPr>
            <p:ph type="subTitle" idx="6"/>
          </p:nvPr>
        </p:nvSpPr>
        <p:spPr>
          <a:xfrm>
            <a:off x="468213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9" name="Google Shape;119;p60"/>
          <p:cNvSpPr txBox="1">
            <a:spLocks noGrp="1"/>
          </p:cNvSpPr>
          <p:nvPr>
            <p:ph type="title" idx="7"/>
          </p:nvPr>
        </p:nvSpPr>
        <p:spPr>
          <a:xfrm>
            <a:off x="657401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0" name="Google Shape;120;p60"/>
          <p:cNvSpPr txBox="1">
            <a:spLocks noGrp="1"/>
          </p:cNvSpPr>
          <p:nvPr>
            <p:ph type="subTitle" idx="8"/>
          </p:nvPr>
        </p:nvSpPr>
        <p:spPr>
          <a:xfrm>
            <a:off x="657401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121"/>
        <p:cNvGrpSpPr/>
        <p:nvPr/>
      </p:nvGrpSpPr>
      <p:grpSpPr>
        <a:xfrm>
          <a:off x="0" y="0"/>
          <a:ext cx="0" cy="0"/>
          <a:chOff x="0" y="0"/>
          <a:chExt cx="0" cy="0"/>
        </a:xfrm>
      </p:grpSpPr>
      <p:sp>
        <p:nvSpPr>
          <p:cNvPr id="122" name="Google Shape;122;p61"/>
          <p:cNvSpPr txBox="1">
            <a:spLocks noGrp="1"/>
          </p:cNvSpPr>
          <p:nvPr>
            <p:ph type="title"/>
          </p:nvPr>
        </p:nvSpPr>
        <p:spPr>
          <a:xfrm>
            <a:off x="4996800" y="6618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23" name="Google Shape;123;p61"/>
          <p:cNvSpPr txBox="1">
            <a:spLocks noGrp="1"/>
          </p:cNvSpPr>
          <p:nvPr>
            <p:ph type="subTitle" idx="1"/>
          </p:nvPr>
        </p:nvSpPr>
        <p:spPr>
          <a:xfrm>
            <a:off x="4911000" y="12658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24" name="Google Shape;124;p61"/>
          <p:cNvSpPr txBox="1">
            <a:spLocks noGrp="1"/>
          </p:cNvSpPr>
          <p:nvPr>
            <p:ph type="title" idx="2"/>
          </p:nvPr>
        </p:nvSpPr>
        <p:spPr>
          <a:xfrm>
            <a:off x="4996800" y="209919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25" name="Google Shape;125;p61"/>
          <p:cNvSpPr txBox="1">
            <a:spLocks noGrp="1"/>
          </p:cNvSpPr>
          <p:nvPr>
            <p:ph type="subTitle" idx="3"/>
          </p:nvPr>
        </p:nvSpPr>
        <p:spPr>
          <a:xfrm>
            <a:off x="4911000" y="270320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26" name="Google Shape;126;p61"/>
          <p:cNvSpPr txBox="1">
            <a:spLocks noGrp="1"/>
          </p:cNvSpPr>
          <p:nvPr>
            <p:ph type="title" idx="4"/>
          </p:nvPr>
        </p:nvSpPr>
        <p:spPr>
          <a:xfrm>
            <a:off x="4996800" y="35365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27" name="Google Shape;127;p61"/>
          <p:cNvSpPr txBox="1">
            <a:spLocks noGrp="1"/>
          </p:cNvSpPr>
          <p:nvPr>
            <p:ph type="subTitle" idx="5"/>
          </p:nvPr>
        </p:nvSpPr>
        <p:spPr>
          <a:xfrm>
            <a:off x="4911000" y="41405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Six Columns  ">
  <p:cSld name="Title + Six Columns  ">
    <p:spTree>
      <p:nvGrpSpPr>
        <p:cNvPr id="1" name="Shape 128"/>
        <p:cNvGrpSpPr/>
        <p:nvPr/>
      </p:nvGrpSpPr>
      <p:grpSpPr>
        <a:xfrm>
          <a:off x="0" y="0"/>
          <a:ext cx="0" cy="0"/>
          <a:chOff x="0" y="0"/>
          <a:chExt cx="0" cy="0"/>
        </a:xfrm>
      </p:grpSpPr>
      <p:sp>
        <p:nvSpPr>
          <p:cNvPr id="129" name="Google Shape;129;p62"/>
          <p:cNvSpPr txBox="1">
            <a:spLocks noGrp="1"/>
          </p:cNvSpPr>
          <p:nvPr>
            <p:ph type="title"/>
          </p:nvPr>
        </p:nvSpPr>
        <p:spPr>
          <a:xfrm>
            <a:off x="353849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0" name="Google Shape;130;p62"/>
          <p:cNvSpPr txBox="1">
            <a:spLocks noGrp="1"/>
          </p:cNvSpPr>
          <p:nvPr>
            <p:ph type="subTitle" idx="1"/>
          </p:nvPr>
        </p:nvSpPr>
        <p:spPr>
          <a:xfrm>
            <a:off x="3538498"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1" name="Google Shape;131;p62"/>
          <p:cNvSpPr txBox="1">
            <a:spLocks noGrp="1"/>
          </p:cNvSpPr>
          <p:nvPr>
            <p:ph type="title" idx="2"/>
          </p:nvPr>
        </p:nvSpPr>
        <p:spPr>
          <a:xfrm>
            <a:off x="6028553"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2" name="Google Shape;132;p62"/>
          <p:cNvSpPr txBox="1">
            <a:spLocks noGrp="1"/>
          </p:cNvSpPr>
          <p:nvPr>
            <p:ph type="subTitle" idx="3"/>
          </p:nvPr>
        </p:nvSpPr>
        <p:spPr>
          <a:xfrm>
            <a:off x="6028552"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3" name="Google Shape;133;p62"/>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4" name="Google Shape;134;p62"/>
          <p:cNvSpPr txBox="1">
            <a:spLocks noGrp="1"/>
          </p:cNvSpPr>
          <p:nvPr>
            <p:ph type="title" idx="5"/>
          </p:nvPr>
        </p:nvSpPr>
        <p:spPr>
          <a:xfrm>
            <a:off x="104844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5" name="Google Shape;135;p62"/>
          <p:cNvSpPr txBox="1">
            <a:spLocks noGrp="1"/>
          </p:cNvSpPr>
          <p:nvPr>
            <p:ph type="subTitle" idx="6"/>
          </p:nvPr>
        </p:nvSpPr>
        <p:spPr>
          <a:xfrm>
            <a:off x="1048450"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6" name="Google Shape;136;p62"/>
          <p:cNvSpPr txBox="1">
            <a:spLocks noGrp="1"/>
          </p:cNvSpPr>
          <p:nvPr>
            <p:ph type="title" idx="7"/>
          </p:nvPr>
        </p:nvSpPr>
        <p:spPr>
          <a:xfrm>
            <a:off x="353849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7" name="Google Shape;137;p62"/>
          <p:cNvSpPr txBox="1">
            <a:spLocks noGrp="1"/>
          </p:cNvSpPr>
          <p:nvPr>
            <p:ph type="subTitle" idx="8"/>
          </p:nvPr>
        </p:nvSpPr>
        <p:spPr>
          <a:xfrm>
            <a:off x="3538498"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8" name="Google Shape;138;p62"/>
          <p:cNvSpPr txBox="1">
            <a:spLocks noGrp="1"/>
          </p:cNvSpPr>
          <p:nvPr>
            <p:ph type="title" idx="9"/>
          </p:nvPr>
        </p:nvSpPr>
        <p:spPr>
          <a:xfrm>
            <a:off x="6028553"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9" name="Google Shape;139;p62"/>
          <p:cNvSpPr txBox="1">
            <a:spLocks noGrp="1"/>
          </p:cNvSpPr>
          <p:nvPr>
            <p:ph type="subTitle" idx="13"/>
          </p:nvPr>
        </p:nvSpPr>
        <p:spPr>
          <a:xfrm>
            <a:off x="6028552"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40" name="Google Shape;140;p62"/>
          <p:cNvSpPr txBox="1">
            <a:spLocks noGrp="1"/>
          </p:cNvSpPr>
          <p:nvPr>
            <p:ph type="title" idx="14"/>
          </p:nvPr>
        </p:nvSpPr>
        <p:spPr>
          <a:xfrm>
            <a:off x="104844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1" name="Google Shape;141;p62"/>
          <p:cNvSpPr txBox="1">
            <a:spLocks noGrp="1"/>
          </p:cNvSpPr>
          <p:nvPr>
            <p:ph type="subTitle" idx="15"/>
          </p:nvPr>
        </p:nvSpPr>
        <p:spPr>
          <a:xfrm>
            <a:off x="1048450"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Four Columns 1">
  <p:cSld name="Title + Four Columns 1">
    <p:spTree>
      <p:nvGrpSpPr>
        <p:cNvPr id="1" name="Shape 142"/>
        <p:cNvGrpSpPr/>
        <p:nvPr/>
      </p:nvGrpSpPr>
      <p:grpSpPr>
        <a:xfrm>
          <a:off x="0" y="0"/>
          <a:ext cx="0" cy="0"/>
          <a:chOff x="0" y="0"/>
          <a:chExt cx="0" cy="0"/>
        </a:xfrm>
      </p:grpSpPr>
      <p:sp>
        <p:nvSpPr>
          <p:cNvPr id="143" name="Google Shape;143;p63"/>
          <p:cNvSpPr txBox="1">
            <a:spLocks noGrp="1"/>
          </p:cNvSpPr>
          <p:nvPr>
            <p:ph type="title"/>
          </p:nvPr>
        </p:nvSpPr>
        <p:spPr>
          <a:xfrm>
            <a:off x="938500" y="445025"/>
            <a:ext cx="50436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44" name="Google Shape;144;p63"/>
          <p:cNvSpPr txBox="1">
            <a:spLocks noGrp="1"/>
          </p:cNvSpPr>
          <p:nvPr>
            <p:ph type="title" idx="2"/>
          </p:nvPr>
        </p:nvSpPr>
        <p:spPr>
          <a:xfrm>
            <a:off x="1338238" y="2359825"/>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5" name="Google Shape;145;p63"/>
          <p:cNvSpPr txBox="1">
            <a:spLocks noGrp="1"/>
          </p:cNvSpPr>
          <p:nvPr>
            <p:ph type="subTitle" idx="1"/>
          </p:nvPr>
        </p:nvSpPr>
        <p:spPr>
          <a:xfrm>
            <a:off x="1338238" y="1713051"/>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6" name="Google Shape;146;p63"/>
          <p:cNvSpPr txBox="1">
            <a:spLocks noGrp="1"/>
          </p:cNvSpPr>
          <p:nvPr>
            <p:ph type="title" idx="3"/>
          </p:nvPr>
        </p:nvSpPr>
        <p:spPr>
          <a:xfrm>
            <a:off x="1338238" y="3988950"/>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7" name="Google Shape;147;p63"/>
          <p:cNvSpPr txBox="1">
            <a:spLocks noGrp="1"/>
          </p:cNvSpPr>
          <p:nvPr>
            <p:ph type="subTitle" idx="4"/>
          </p:nvPr>
        </p:nvSpPr>
        <p:spPr>
          <a:xfrm>
            <a:off x="1338238" y="3342176"/>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8" name="Google Shape;148;p63"/>
          <p:cNvSpPr txBox="1">
            <a:spLocks noGrp="1"/>
          </p:cNvSpPr>
          <p:nvPr>
            <p:ph type="title" idx="5"/>
          </p:nvPr>
        </p:nvSpPr>
        <p:spPr>
          <a:xfrm>
            <a:off x="5078163" y="2359825"/>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9" name="Google Shape;149;p63"/>
          <p:cNvSpPr txBox="1">
            <a:spLocks noGrp="1"/>
          </p:cNvSpPr>
          <p:nvPr>
            <p:ph type="subTitle" idx="6"/>
          </p:nvPr>
        </p:nvSpPr>
        <p:spPr>
          <a:xfrm>
            <a:off x="5078163" y="1713051"/>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50" name="Google Shape;150;p63"/>
          <p:cNvSpPr txBox="1">
            <a:spLocks noGrp="1"/>
          </p:cNvSpPr>
          <p:nvPr>
            <p:ph type="title" idx="7"/>
          </p:nvPr>
        </p:nvSpPr>
        <p:spPr>
          <a:xfrm>
            <a:off x="5078163" y="3988950"/>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51" name="Google Shape;151;p63"/>
          <p:cNvSpPr txBox="1">
            <a:spLocks noGrp="1"/>
          </p:cNvSpPr>
          <p:nvPr>
            <p:ph type="subTitle" idx="8"/>
          </p:nvPr>
        </p:nvSpPr>
        <p:spPr>
          <a:xfrm>
            <a:off x="5078163" y="3342176"/>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Text">
  <p:cSld name="Title + Text">
    <p:spTree>
      <p:nvGrpSpPr>
        <p:cNvPr id="1" name="Shape 152"/>
        <p:cNvGrpSpPr/>
        <p:nvPr/>
      </p:nvGrpSpPr>
      <p:grpSpPr>
        <a:xfrm>
          <a:off x="0" y="0"/>
          <a:ext cx="0" cy="0"/>
          <a:chOff x="0" y="0"/>
          <a:chExt cx="0" cy="0"/>
        </a:xfrm>
      </p:grpSpPr>
      <p:sp>
        <p:nvSpPr>
          <p:cNvPr id="153" name="Google Shape;153;p64"/>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54" name="Google Shape;154;p64"/>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 Text 2">
  <p:cSld name="Title + Text 2">
    <p:spTree>
      <p:nvGrpSpPr>
        <p:cNvPr id="1" name="Shape 155"/>
        <p:cNvGrpSpPr/>
        <p:nvPr/>
      </p:nvGrpSpPr>
      <p:grpSpPr>
        <a:xfrm>
          <a:off x="0" y="0"/>
          <a:ext cx="0" cy="0"/>
          <a:chOff x="0" y="0"/>
          <a:chExt cx="0" cy="0"/>
        </a:xfrm>
      </p:grpSpPr>
      <p:sp>
        <p:nvSpPr>
          <p:cNvPr id="156" name="Google Shape;156;p65"/>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7" name="Google Shape;157;p65"/>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One Column">
  <p:cSld name="One Column">
    <p:spTree>
      <p:nvGrpSpPr>
        <p:cNvPr id="1" name="Shape 158"/>
        <p:cNvGrpSpPr/>
        <p:nvPr/>
      </p:nvGrpSpPr>
      <p:grpSpPr>
        <a:xfrm>
          <a:off x="0" y="0"/>
          <a:ext cx="0" cy="0"/>
          <a:chOff x="0" y="0"/>
          <a:chExt cx="0" cy="0"/>
        </a:xfrm>
      </p:grpSpPr>
      <p:sp>
        <p:nvSpPr>
          <p:cNvPr id="159" name="Google Shape;159;p66"/>
          <p:cNvSpPr txBox="1">
            <a:spLocks noGrp="1"/>
          </p:cNvSpPr>
          <p:nvPr>
            <p:ph type="title"/>
          </p:nvPr>
        </p:nvSpPr>
        <p:spPr>
          <a:xfrm>
            <a:off x="2062800" y="2442050"/>
            <a:ext cx="5018400" cy="598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60" name="Google Shape;160;p66"/>
          <p:cNvSpPr txBox="1">
            <a:spLocks noGrp="1"/>
          </p:cNvSpPr>
          <p:nvPr>
            <p:ph type="subTitle" idx="1"/>
          </p:nvPr>
        </p:nvSpPr>
        <p:spPr>
          <a:xfrm>
            <a:off x="2896500" y="3391325"/>
            <a:ext cx="3351000" cy="1197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hanks + Credits">
  <p:cSld name="Thanks + Credits">
    <p:spTree>
      <p:nvGrpSpPr>
        <p:cNvPr id="1" name="Shape 161"/>
        <p:cNvGrpSpPr/>
        <p:nvPr/>
      </p:nvGrpSpPr>
      <p:grpSpPr>
        <a:xfrm>
          <a:off x="0" y="0"/>
          <a:ext cx="0" cy="0"/>
          <a:chOff x="0" y="0"/>
          <a:chExt cx="0" cy="0"/>
        </a:xfrm>
      </p:grpSpPr>
      <p:sp>
        <p:nvSpPr>
          <p:cNvPr id="162" name="Google Shape;162;p67"/>
          <p:cNvSpPr txBox="1">
            <a:spLocks noGrp="1"/>
          </p:cNvSpPr>
          <p:nvPr>
            <p:ph type="title"/>
          </p:nvPr>
        </p:nvSpPr>
        <p:spPr>
          <a:xfrm>
            <a:off x="924870" y="760375"/>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63" name="Google Shape;163;p67"/>
          <p:cNvSpPr txBox="1">
            <a:spLocks noGrp="1"/>
          </p:cNvSpPr>
          <p:nvPr>
            <p:ph type="subTitle" idx="1"/>
          </p:nvPr>
        </p:nvSpPr>
        <p:spPr>
          <a:xfrm>
            <a:off x="924875" y="1684275"/>
            <a:ext cx="3305400" cy="1092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64" name="Google Shape;164;p67"/>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300"/>
              </a:spcBef>
              <a:spcAft>
                <a:spcPts val="0"/>
              </a:spcAft>
              <a:buClr>
                <a:srgbClr val="000000"/>
              </a:buClr>
              <a:buSzPts val="1000"/>
              <a:buFont typeface="Arial"/>
              <a:buNone/>
            </a:pPr>
            <a:r>
              <a:rPr lang="en-US" sz="1000" b="0" i="0" u="none" strike="noStrike" cap="none">
                <a:solidFill>
                  <a:schemeClr val="accent1"/>
                </a:solidFill>
                <a:latin typeface="Montserrat"/>
                <a:ea typeface="Montserrat"/>
                <a:cs typeface="Montserrat"/>
                <a:sym typeface="Montserrat"/>
              </a:rPr>
              <a:t>CREDITS: This presentation template was created by </a:t>
            </a:r>
            <a:r>
              <a:rPr lang="en-US" sz="1000" b="0" i="0" u="none" strike="noStrike" cap="none">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US" sz="1000" b="0" i="0" u="none" strike="noStrike" cap="none">
                <a:solidFill>
                  <a:schemeClr val="accent1"/>
                </a:solidFill>
                <a:latin typeface="Montserrat"/>
                <a:ea typeface="Montserrat"/>
                <a:cs typeface="Montserrat"/>
                <a:sym typeface="Montserrat"/>
              </a:rPr>
              <a:t>, including icons by </a:t>
            </a:r>
            <a:r>
              <a:rPr lang="en-US" sz="1000" b="0" i="0" u="none" strike="noStrike" cap="none">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US" sz="1000" b="0" i="0" u="none" strike="noStrike" cap="none">
                <a:solidFill>
                  <a:schemeClr val="accent1"/>
                </a:solidFill>
                <a:latin typeface="Montserrat"/>
                <a:ea typeface="Montserrat"/>
                <a:cs typeface="Montserrat"/>
                <a:sym typeface="Montserrat"/>
              </a:rPr>
              <a:t>, and infographics &amp; images by </a:t>
            </a:r>
            <a:r>
              <a:rPr lang="en-US" sz="1000" b="0" i="0" u="none" strike="noStrike" cap="none">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US" sz="1000" b="0" i="0" u="none" strike="noStrike" cap="none">
                <a:solidFill>
                  <a:schemeClr val="accent1"/>
                </a:solidFill>
                <a:latin typeface="Montserrat"/>
                <a:ea typeface="Montserrat"/>
                <a:cs typeface="Montserrat"/>
                <a:sym typeface="Montserrat"/>
              </a:rPr>
              <a:t>. </a:t>
            </a:r>
            <a:endParaRPr sz="1000" b="0" i="0" u="none" strike="noStrike" cap="none">
              <a:solidFill>
                <a:schemeClr val="accent1"/>
              </a:solidFill>
              <a:latin typeface="Montserrat"/>
              <a:ea typeface="Montserrat"/>
              <a:cs typeface="Montserrat"/>
              <a:sym typeface="Montserrat"/>
            </a:endParaRPr>
          </a:p>
          <a:p>
            <a:pPr marL="0" marR="0" lvl="0" indent="0" algn="l" rtl="0">
              <a:lnSpc>
                <a:spcPct val="100000"/>
              </a:lnSpc>
              <a:spcBef>
                <a:spcPts val="300"/>
              </a:spcBef>
              <a:spcAft>
                <a:spcPts val="0"/>
              </a:spcAft>
              <a:buClr>
                <a:srgbClr val="000000"/>
              </a:buClr>
              <a:buSzPts val="1000"/>
              <a:buFont typeface="Arial"/>
              <a:buNone/>
            </a:pPr>
            <a:endParaRPr sz="1000" b="0" i="0" u="none" strike="noStrike" cap="none">
              <a:solidFill>
                <a:schemeClr val="accent1"/>
              </a:solidFill>
              <a:latin typeface="Montserrat"/>
              <a:ea typeface="Montserrat"/>
              <a:cs typeface="Montserrat"/>
              <a:sym typeface="Montserra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spTree>
      <p:nvGrpSpPr>
        <p:cNvPr id="1" name="Shape 165"/>
        <p:cNvGrpSpPr/>
        <p:nvPr/>
      </p:nvGrpSpPr>
      <p:grpSpPr>
        <a:xfrm>
          <a:off x="0" y="0"/>
          <a:ext cx="0" cy="0"/>
          <a:chOff x="0" y="0"/>
          <a:chExt cx="0" cy="0"/>
        </a:xfrm>
      </p:grpSpPr>
      <p:sp>
        <p:nvSpPr>
          <p:cNvPr id="166" name="Google Shape;166;p68"/>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7" name="Google Shape;167;p68"/>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 list">
  <p:cSld name="Title + list">
    <p:spTree>
      <p:nvGrpSpPr>
        <p:cNvPr id="1" name="Shape 168"/>
        <p:cNvGrpSpPr/>
        <p:nvPr/>
      </p:nvGrpSpPr>
      <p:grpSpPr>
        <a:xfrm>
          <a:off x="0" y="0"/>
          <a:ext cx="0" cy="0"/>
          <a:chOff x="0" y="0"/>
          <a:chExt cx="0" cy="0"/>
        </a:xfrm>
      </p:grpSpPr>
      <p:sp>
        <p:nvSpPr>
          <p:cNvPr id="169" name="Google Shape;169;p6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70" name="Google Shape;170;p69"/>
          <p:cNvSpPr txBox="1">
            <a:spLocks noGrp="1"/>
          </p:cNvSpPr>
          <p:nvPr>
            <p:ph type="body" idx="1"/>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3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0" name="Google Shape;20;p36"/>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1" name="Google Shape;21;p36"/>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25"/>
        <p:cNvGrpSpPr/>
        <p:nvPr/>
      </p:nvGrpSpPr>
      <p:grpSpPr>
        <a:xfrm>
          <a:off x="0" y="0"/>
          <a:ext cx="0" cy="0"/>
          <a:chOff x="0" y="0"/>
          <a:chExt cx="0" cy="0"/>
        </a:xfrm>
      </p:grpSpPr>
      <p:sp>
        <p:nvSpPr>
          <p:cNvPr id="26" name="Google Shape;26;p34"/>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7" name="Google Shape;27;p34"/>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8"/>
        <p:cNvGrpSpPr/>
        <p:nvPr/>
      </p:nvGrpSpPr>
      <p:grpSpPr>
        <a:xfrm>
          <a:off x="0" y="0"/>
          <a:ext cx="0" cy="0"/>
          <a:chOff x="0" y="0"/>
          <a:chExt cx="0" cy="0"/>
        </a:xfrm>
      </p:grpSpPr>
      <p:sp>
        <p:nvSpPr>
          <p:cNvPr id="29" name="Google Shape;29;p37"/>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30" name="Google Shape;30;p37"/>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38"/>
          <p:cNvSpPr txBox="1">
            <a:spLocks noGrp="1"/>
          </p:cNvSpPr>
          <p:nvPr>
            <p:ph type="title"/>
          </p:nvPr>
        </p:nvSpPr>
        <p:spPr>
          <a:xfrm>
            <a:off x="3762670" y="3177750"/>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33" name="Google Shape;33;p38"/>
          <p:cNvSpPr txBox="1">
            <a:spLocks noGrp="1"/>
          </p:cNvSpPr>
          <p:nvPr>
            <p:ph type="title" idx="2"/>
          </p:nvPr>
        </p:nvSpPr>
        <p:spPr>
          <a:xfrm>
            <a:off x="1048270" y="3287500"/>
            <a:ext cx="2412900" cy="931500"/>
          </a:xfrm>
          <a:prstGeom prst="rect">
            <a:avLst/>
          </a:prstGeom>
          <a:noFill/>
          <a:ln>
            <a:noFill/>
          </a:ln>
          <a:effectLst>
            <a:outerShdw blurRad="114300" dist="28575" dir="6360000" algn="bl" rotWithShape="0">
              <a:schemeClr val="accent1">
                <a:alpha val="49803"/>
              </a:schemeClr>
            </a:outerShdw>
          </a:effectLst>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34" name="Google Shape;34;p38"/>
          <p:cNvSpPr txBox="1">
            <a:spLocks noGrp="1"/>
          </p:cNvSpPr>
          <p:nvPr>
            <p:ph type="subTitle" idx="1"/>
          </p:nvPr>
        </p:nvSpPr>
        <p:spPr>
          <a:xfrm>
            <a:off x="3762670" y="3720650"/>
            <a:ext cx="3068700" cy="464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5"/>
        <p:cNvGrpSpPr/>
        <p:nvPr/>
      </p:nvGrpSpPr>
      <p:grpSpPr>
        <a:xfrm>
          <a:off x="0" y="0"/>
          <a:ext cx="0" cy="0"/>
          <a:chOff x="0" y="0"/>
          <a:chExt cx="0" cy="0"/>
        </a:xfrm>
      </p:grpSpPr>
      <p:sp>
        <p:nvSpPr>
          <p:cNvPr id="36" name="Google Shape;36;p3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7" name="Google Shape;37;p39"/>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3" Type="http://schemas.openxmlformats.org/officeDocument/2006/relationships/slideLayout" Target="../slideLayouts/slideLayout8.xml"/><Relationship Id="rId21" Type="http://schemas.openxmlformats.org/officeDocument/2006/relationships/slideLayout" Target="../slideLayouts/slideLayout26.xml"/><Relationship Id="rId34" Type="http://schemas.openxmlformats.org/officeDocument/2006/relationships/slideLayout" Target="../slideLayouts/slideLayout39.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29" Type="http://schemas.openxmlformats.org/officeDocument/2006/relationships/slideLayout" Target="../slideLayouts/slideLayout34.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image" Target="../media/image1.jpg"/><Relationship Id="rId10" Type="http://schemas.openxmlformats.org/officeDocument/2006/relationships/slideLayout" Target="../slideLayouts/slideLayout15.xml"/><Relationship Id="rId19" Type="http://schemas.openxmlformats.org/officeDocument/2006/relationships/slideLayout" Target="../slideLayouts/slideLayout24.xml"/><Relationship Id="rId31" Type="http://schemas.openxmlformats.org/officeDocument/2006/relationships/slideLayout" Target="../slideLayouts/slideLayout36.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theme" Target="../theme/theme2.xml"/><Relationship Id="rId8"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7">
            <a:alphaModFix/>
          </a:blip>
          <a:stretch>
            <a:fillRect/>
          </a:stretch>
        </a:blipFill>
        <a:effectLst/>
      </p:bgPr>
    </p:bg>
    <p:spTree>
      <p:nvGrpSpPr>
        <p:cNvPr id="1" name="Shape 5"/>
        <p:cNvGrpSpPr/>
        <p:nvPr/>
      </p:nvGrpSpPr>
      <p:grpSpPr>
        <a:xfrm>
          <a:off x="0" y="0"/>
          <a:ext cx="0" cy="0"/>
          <a:chOff x="0" y="0"/>
          <a:chExt cx="0" cy="0"/>
        </a:xfrm>
      </p:grpSpPr>
      <p:sp>
        <p:nvSpPr>
          <p:cNvPr id="6" name="Google Shape;6;p2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36">
            <a:alphaModFix/>
          </a:blip>
          <a:stretch>
            <a:fillRect/>
          </a:stretch>
        </a:blipFill>
        <a:effectLst/>
      </p:bgPr>
    </p:bg>
    <p:spTree>
      <p:nvGrpSpPr>
        <p:cNvPr id="1" name="Shape 22"/>
        <p:cNvGrpSpPr/>
        <p:nvPr/>
      </p:nvGrpSpPr>
      <p:grpSpPr>
        <a:xfrm>
          <a:off x="0" y="0"/>
          <a:ext cx="0" cy="0"/>
          <a:chOff x="0" y="0"/>
          <a:chExt cx="0" cy="0"/>
        </a:xfrm>
      </p:grpSpPr>
      <p:sp>
        <p:nvSpPr>
          <p:cNvPr id="23" name="Google Shape;23;p3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24" name="Google Shape;24;p3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76" r:id="rId22"/>
    <p:sldLayoutId id="2147483677" r:id="rId23"/>
    <p:sldLayoutId id="2147483678" r:id="rId24"/>
    <p:sldLayoutId id="2147483679" r:id="rId25"/>
    <p:sldLayoutId id="2147483680" r:id="rId26"/>
    <p:sldLayoutId id="2147483681" r:id="rId27"/>
    <p:sldLayoutId id="2147483682" r:id="rId28"/>
    <p:sldLayoutId id="2147483683" r:id="rId29"/>
    <p:sldLayoutId id="2147483684" r:id="rId30"/>
    <p:sldLayoutId id="2147483685" r:id="rId31"/>
    <p:sldLayoutId id="2147483686" r:id="rId32"/>
    <p:sldLayoutId id="2147483687" r:id="rId33"/>
    <p:sldLayoutId id="2147483688"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
          <p:cNvSpPr txBox="1">
            <a:spLocks noGrp="1"/>
          </p:cNvSpPr>
          <p:nvPr>
            <p:ph type="ctrTitle"/>
          </p:nvPr>
        </p:nvSpPr>
        <p:spPr>
          <a:xfrm>
            <a:off x="2175900" y="1950100"/>
            <a:ext cx="4792200"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PUBLICITY</a:t>
            </a:r>
            <a:endParaRPr>
              <a:latin typeface="Arial"/>
              <a:ea typeface="Arial"/>
              <a:cs typeface="Arial"/>
              <a:sym typeface="Arial"/>
            </a:endParaRPr>
          </a:p>
        </p:txBody>
      </p:sp>
      <p:sp>
        <p:nvSpPr>
          <p:cNvPr id="176" name="Google Shape;176;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11.2</a:t>
            </a:r>
            <a:endParaRPr sz="2200" b="0">
              <a:latin typeface="Arial"/>
              <a:ea typeface="Arial"/>
              <a:cs typeface="Arial"/>
              <a:sym typeface="Arial"/>
            </a:endParaRPr>
          </a:p>
        </p:txBody>
      </p:sp>
      <p:cxnSp>
        <p:nvCxnSpPr>
          <p:cNvPr id="177" name="Google Shape;177;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78" name="Google Shape;178;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9" name="Google Shape;179;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b="0" i="0" u="none" strike="noStrike" cap="none">
                <a:solidFill>
                  <a:schemeClr val="accent5"/>
                </a:solidFill>
                <a:latin typeface="Arial"/>
                <a:ea typeface="Arial"/>
                <a:cs typeface="Arial"/>
                <a:sym typeface="Arial"/>
              </a:rPr>
              <a:t>Copyright 2022.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10"/>
          <p:cNvSpPr txBox="1">
            <a:spLocks noGrp="1"/>
          </p:cNvSpPr>
          <p:nvPr>
            <p:ph type="title"/>
          </p:nvPr>
        </p:nvSpPr>
        <p:spPr>
          <a:xfrm>
            <a:off x="938500" y="494070"/>
            <a:ext cx="5735700" cy="55292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800" b="1">
                <a:latin typeface="Arial"/>
                <a:ea typeface="Arial"/>
                <a:cs typeface="Arial"/>
                <a:sym typeface="Arial"/>
              </a:rPr>
              <a:t>NEGATIVE PUBLICITY</a:t>
            </a:r>
            <a:endParaRPr/>
          </a:p>
        </p:txBody>
      </p:sp>
      <p:sp>
        <p:nvSpPr>
          <p:cNvPr id="261" name="Google Shape;261;p10"/>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solidFill>
                  <a:schemeClr val="lt1"/>
                </a:solidFill>
                <a:latin typeface="Arial"/>
                <a:ea typeface="Arial"/>
                <a:cs typeface="Arial"/>
                <a:sym typeface="Arial"/>
              </a:rPr>
              <a:t>Some of the most common sources of negative publicity are:</a:t>
            </a:r>
            <a:endParaRPr/>
          </a:p>
          <a:p>
            <a:pPr marL="0" lvl="0" indent="0" algn="l" rtl="0">
              <a:lnSpc>
                <a:spcPct val="100000"/>
              </a:lnSpc>
              <a:spcBef>
                <a:spcPts val="600"/>
              </a:spcBef>
              <a:spcAft>
                <a:spcPts val="0"/>
              </a:spcAft>
              <a:buSzPts val="1150"/>
              <a:buNone/>
            </a:pPr>
            <a:endParaRPr sz="1600">
              <a:solidFill>
                <a:schemeClr val="lt1"/>
              </a:solidFill>
              <a:latin typeface="Arial"/>
              <a:ea typeface="Arial"/>
              <a:cs typeface="Arial"/>
              <a:sym typeface="Arial"/>
            </a:endParaRPr>
          </a:p>
          <a:p>
            <a:pPr marL="342900" lvl="0" indent="-342900" algn="l" rtl="0">
              <a:lnSpc>
                <a:spcPct val="100000"/>
              </a:lnSpc>
              <a:spcBef>
                <a:spcPts val="600"/>
              </a:spcBef>
              <a:spcAft>
                <a:spcPts val="0"/>
              </a:spcAft>
              <a:buSzPts val="1150"/>
              <a:buFont typeface="Arial"/>
              <a:buAutoNum type="arabicPeriod"/>
            </a:pPr>
            <a:r>
              <a:rPr lang="en-US" sz="1600">
                <a:solidFill>
                  <a:schemeClr val="lt1"/>
                </a:solidFill>
                <a:latin typeface="Arial"/>
                <a:ea typeface="Arial"/>
                <a:cs typeface="Arial"/>
                <a:sym typeface="Arial"/>
              </a:rPr>
              <a:t>Inflated contracts of athletes and entertainers</a:t>
            </a:r>
            <a:endParaRPr/>
          </a:p>
          <a:p>
            <a:pPr marL="342900" lvl="0" indent="-342900" algn="l" rtl="0">
              <a:lnSpc>
                <a:spcPct val="100000"/>
              </a:lnSpc>
              <a:spcBef>
                <a:spcPts val="600"/>
              </a:spcBef>
              <a:spcAft>
                <a:spcPts val="0"/>
              </a:spcAft>
              <a:buSzPts val="1150"/>
              <a:buFont typeface="Arial"/>
              <a:buAutoNum type="arabicPeriod"/>
            </a:pPr>
            <a:r>
              <a:rPr lang="en-US" sz="1600">
                <a:solidFill>
                  <a:schemeClr val="lt1"/>
                </a:solidFill>
                <a:latin typeface="Arial"/>
                <a:ea typeface="Arial"/>
                <a:cs typeface="Arial"/>
                <a:sym typeface="Arial"/>
              </a:rPr>
              <a:t>Gambling </a:t>
            </a:r>
            <a:endParaRPr/>
          </a:p>
          <a:p>
            <a:pPr marL="342900" lvl="0" indent="-342900" algn="l" rtl="0">
              <a:lnSpc>
                <a:spcPct val="100000"/>
              </a:lnSpc>
              <a:spcBef>
                <a:spcPts val="600"/>
              </a:spcBef>
              <a:spcAft>
                <a:spcPts val="0"/>
              </a:spcAft>
              <a:buSzPts val="1150"/>
              <a:buFont typeface="Arial"/>
              <a:buAutoNum type="arabicPeriod"/>
            </a:pPr>
            <a:r>
              <a:rPr lang="en-US" sz="1600">
                <a:solidFill>
                  <a:schemeClr val="lt1"/>
                </a:solidFill>
                <a:latin typeface="Arial"/>
                <a:ea typeface="Arial"/>
                <a:cs typeface="Arial"/>
                <a:sym typeface="Arial"/>
              </a:rPr>
              <a:t>Violence</a:t>
            </a:r>
            <a:endParaRPr/>
          </a:p>
          <a:p>
            <a:pPr marL="342900" lvl="0" indent="-342900" algn="l" rtl="0">
              <a:lnSpc>
                <a:spcPct val="100000"/>
              </a:lnSpc>
              <a:spcBef>
                <a:spcPts val="600"/>
              </a:spcBef>
              <a:spcAft>
                <a:spcPts val="0"/>
              </a:spcAft>
              <a:buSzPts val="1150"/>
              <a:buFont typeface="Arial"/>
              <a:buAutoNum type="arabicPeriod"/>
            </a:pPr>
            <a:r>
              <a:rPr lang="en-US" sz="1600">
                <a:solidFill>
                  <a:schemeClr val="lt1"/>
                </a:solidFill>
                <a:latin typeface="Arial"/>
                <a:ea typeface="Arial"/>
                <a:cs typeface="Arial"/>
                <a:sym typeface="Arial"/>
              </a:rPr>
              <a:t>Performance enhancing drugs</a:t>
            </a:r>
            <a:endParaRPr/>
          </a:p>
          <a:p>
            <a:pPr marL="342900" lvl="0" indent="-342900" algn="l" rtl="0">
              <a:lnSpc>
                <a:spcPct val="100000"/>
              </a:lnSpc>
              <a:spcBef>
                <a:spcPts val="600"/>
              </a:spcBef>
              <a:spcAft>
                <a:spcPts val="0"/>
              </a:spcAft>
              <a:buSzPts val="1150"/>
              <a:buFont typeface="Arial"/>
              <a:buAutoNum type="arabicPeriod"/>
            </a:pPr>
            <a:r>
              <a:rPr lang="en-US" sz="1600">
                <a:solidFill>
                  <a:schemeClr val="lt1"/>
                </a:solidFill>
                <a:latin typeface="Arial"/>
                <a:ea typeface="Arial"/>
                <a:cs typeface="Arial"/>
                <a:sym typeface="Arial"/>
              </a:rPr>
              <a:t>Escalating costs for attending events</a:t>
            </a:r>
            <a:endParaRPr/>
          </a:p>
          <a:p>
            <a:pPr marL="342900" lvl="0" indent="-342900" algn="l" rtl="0">
              <a:lnSpc>
                <a:spcPct val="100000"/>
              </a:lnSpc>
              <a:spcBef>
                <a:spcPts val="600"/>
              </a:spcBef>
              <a:spcAft>
                <a:spcPts val="0"/>
              </a:spcAft>
              <a:buSzPts val="1150"/>
              <a:buFont typeface="Arial"/>
              <a:buAutoNum type="arabicPeriod"/>
            </a:pPr>
            <a:r>
              <a:rPr lang="en-US" sz="1600">
                <a:solidFill>
                  <a:schemeClr val="lt1"/>
                </a:solidFill>
                <a:latin typeface="Arial"/>
                <a:ea typeface="Arial"/>
                <a:cs typeface="Arial"/>
                <a:sym typeface="Arial"/>
              </a:rPr>
              <a:t>Recruiting violations and unethical behavior in collegiate sports</a:t>
            </a:r>
            <a:endParaRPr/>
          </a:p>
          <a:p>
            <a:pPr marL="0" lvl="0" indent="0" algn="l" rtl="0">
              <a:lnSpc>
                <a:spcPct val="100000"/>
              </a:lnSpc>
              <a:spcBef>
                <a:spcPts val="600"/>
              </a:spcBef>
              <a:spcAft>
                <a:spcPts val="600"/>
              </a:spcAft>
              <a:buSzPts val="1150"/>
              <a:buNone/>
            </a:pPr>
            <a:endParaRPr sz="1600">
              <a:solidFill>
                <a:schemeClr val="lt1"/>
              </a:solidFill>
              <a:latin typeface="Arial"/>
              <a:ea typeface="Arial"/>
              <a:cs typeface="Arial"/>
              <a:sym typeface="Arial"/>
            </a:endParaRPr>
          </a:p>
        </p:txBody>
      </p:sp>
      <p:cxnSp>
        <p:nvCxnSpPr>
          <p:cNvPr id="262" name="Google Shape;262;p10"/>
          <p:cNvCxnSpPr/>
          <p:nvPr/>
        </p:nvCxnSpPr>
        <p:spPr>
          <a:xfrm>
            <a:off x="1043350" y="49407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63" name="Google Shape;263;p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64" name="Google Shape;264;p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11"/>
          <p:cNvSpPr txBox="1">
            <a:spLocks noGrp="1"/>
          </p:cNvSpPr>
          <p:nvPr>
            <p:ph type="title"/>
          </p:nvPr>
        </p:nvSpPr>
        <p:spPr>
          <a:xfrm>
            <a:off x="938500" y="494070"/>
            <a:ext cx="5735700" cy="83801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800" b="1">
                <a:latin typeface="Arial"/>
                <a:ea typeface="Arial"/>
                <a:cs typeface="Arial"/>
                <a:sym typeface="Arial"/>
              </a:rPr>
              <a:t>NEGATIVE PUBLICITY</a:t>
            </a:r>
            <a:br>
              <a:rPr lang="en-US" sz="1400" b="1">
                <a:latin typeface="Arial"/>
                <a:ea typeface="Arial"/>
                <a:cs typeface="Arial"/>
                <a:sym typeface="Arial"/>
              </a:rPr>
            </a:br>
            <a:r>
              <a:rPr lang="en-US" sz="1800" b="1">
                <a:latin typeface="Arial"/>
                <a:ea typeface="Arial"/>
                <a:cs typeface="Arial"/>
                <a:sym typeface="Arial"/>
              </a:rPr>
              <a:t>Inflated Contracts Of Athletes And Entertainers</a:t>
            </a:r>
            <a:endParaRPr/>
          </a:p>
        </p:txBody>
      </p:sp>
      <p:sp>
        <p:nvSpPr>
          <p:cNvPr id="270" name="Google Shape;270;p11"/>
          <p:cNvSpPr txBox="1">
            <a:spLocks noGrp="1"/>
          </p:cNvSpPr>
          <p:nvPr>
            <p:ph type="body" idx="1"/>
          </p:nvPr>
        </p:nvSpPr>
        <p:spPr>
          <a:xfrm>
            <a:off x="938500" y="1418194"/>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200">
                <a:solidFill>
                  <a:schemeClr val="lt1"/>
                </a:solidFill>
                <a:latin typeface="Arial"/>
                <a:ea typeface="Arial"/>
                <a:cs typeface="Arial"/>
                <a:sym typeface="Arial"/>
              </a:rPr>
              <a:t>Athletes are making more money now than ever, and some tend to flaunt their riches</a:t>
            </a:r>
            <a:endParaRPr sz="1200">
              <a:solidFill>
                <a:schemeClr val="lt1"/>
              </a:solidFill>
              <a:latin typeface="Arial"/>
              <a:ea typeface="Arial"/>
              <a:cs typeface="Arial"/>
              <a:sym typeface="Arial"/>
            </a:endParaRPr>
          </a:p>
          <a:p>
            <a:pPr marL="463550" lvl="0" indent="-466725" algn="l" rtl="0">
              <a:lnSpc>
                <a:spcPct val="100000"/>
              </a:lnSpc>
              <a:spcBef>
                <a:spcPts val="600"/>
              </a:spcBef>
              <a:spcAft>
                <a:spcPts val="0"/>
              </a:spcAft>
              <a:buSzPts val="1200"/>
              <a:buChar char="●"/>
            </a:pPr>
            <a:r>
              <a:rPr lang="en-US" sz="1200">
                <a:latin typeface="Arial"/>
                <a:ea typeface="Arial"/>
                <a:cs typeface="Arial"/>
                <a:sym typeface="Arial"/>
              </a:rPr>
              <a:t>In 2022, the Washington Nationals traded their star outfielder, Juan Soto, after he rejected an offer that would have been the richest contract in MLB history</a:t>
            </a:r>
            <a:endParaRPr sz="1200">
              <a:latin typeface="Arial"/>
              <a:ea typeface="Arial"/>
              <a:cs typeface="Arial"/>
              <a:sym typeface="Arial"/>
            </a:endParaRPr>
          </a:p>
          <a:p>
            <a:pPr marL="914400" lvl="1" indent="-304800" algn="l" rtl="0">
              <a:lnSpc>
                <a:spcPct val="100000"/>
              </a:lnSpc>
              <a:spcBef>
                <a:spcPts val="600"/>
              </a:spcBef>
              <a:spcAft>
                <a:spcPts val="0"/>
              </a:spcAft>
              <a:buSzPts val="1200"/>
              <a:buChar char="○"/>
            </a:pPr>
            <a:r>
              <a:rPr lang="en-US" sz="1200">
                <a:latin typeface="Arial"/>
                <a:ea typeface="Arial"/>
                <a:cs typeface="Arial"/>
                <a:sym typeface="Arial"/>
              </a:rPr>
              <a:t>The deal was worth a reported $440 million over 15-years, which would have topped the 12-year, $426.5 million deal that Mike Trout signed with the Los Angeles Angels in 2019.</a:t>
            </a:r>
            <a:endParaRPr sz="1200">
              <a:latin typeface="Arial"/>
              <a:ea typeface="Arial"/>
              <a:cs typeface="Arial"/>
              <a:sym typeface="Arial"/>
            </a:endParaRPr>
          </a:p>
          <a:p>
            <a:pPr marL="914400" lvl="1" indent="-304800" algn="l" rtl="0">
              <a:lnSpc>
                <a:spcPct val="100000"/>
              </a:lnSpc>
              <a:spcBef>
                <a:spcPts val="600"/>
              </a:spcBef>
              <a:spcAft>
                <a:spcPts val="0"/>
              </a:spcAft>
              <a:buSzPts val="1200"/>
              <a:buFont typeface="Arial"/>
              <a:buChar char="○"/>
            </a:pPr>
            <a:r>
              <a:rPr lang="en-US" sz="1200">
                <a:latin typeface="Arial"/>
                <a:ea typeface="Arial"/>
                <a:cs typeface="Arial"/>
                <a:sym typeface="Arial"/>
              </a:rPr>
              <a:t>Over the course of his contract, Trout will make $97,374 per day. Compare that to the median household income in the U.S. at $61,372 per year, according to the latest census data.</a:t>
            </a:r>
            <a:endParaRPr sz="1200">
              <a:latin typeface="Arial"/>
              <a:ea typeface="Arial"/>
              <a:cs typeface="Arial"/>
              <a:sym typeface="Arial"/>
            </a:endParaRPr>
          </a:p>
          <a:p>
            <a:pPr marL="457200" lvl="0" indent="-304800" algn="l" rtl="0">
              <a:lnSpc>
                <a:spcPct val="100000"/>
              </a:lnSpc>
              <a:spcBef>
                <a:spcPts val="600"/>
              </a:spcBef>
              <a:spcAft>
                <a:spcPts val="0"/>
              </a:spcAft>
              <a:buSzPts val="1200"/>
              <a:buFont typeface="Arial"/>
              <a:buChar char="●"/>
            </a:pPr>
            <a:r>
              <a:rPr lang="en-US" sz="1200">
                <a:latin typeface="Arial"/>
                <a:ea typeface="Arial"/>
                <a:cs typeface="Arial"/>
                <a:sym typeface="Arial"/>
              </a:rPr>
              <a:t>Soto was traded to the San Diego Padres, who had just signed their star shortstop, Fernando Tatis, to a 14-year, $340 million contract in 2021, and would later be suspended for 80 games after testing positive for a banned substance.  The Padres also signed superstar Manny Machado to a 10-year, $300 million deal in 2019, the richest deal in MLB history at the time.  </a:t>
            </a:r>
            <a:endParaRPr sz="1200">
              <a:latin typeface="Arial"/>
              <a:ea typeface="Arial"/>
              <a:cs typeface="Arial"/>
              <a:sym typeface="Arial"/>
            </a:endParaRPr>
          </a:p>
          <a:p>
            <a:pPr marL="457200" lvl="0" indent="-304800" algn="l" rtl="0">
              <a:lnSpc>
                <a:spcPct val="100000"/>
              </a:lnSpc>
              <a:spcBef>
                <a:spcPts val="600"/>
              </a:spcBef>
              <a:spcAft>
                <a:spcPts val="0"/>
              </a:spcAft>
              <a:buSzPts val="1200"/>
              <a:buFont typeface="Arial"/>
              <a:buChar char="●"/>
            </a:pPr>
            <a:r>
              <a:rPr lang="en-US" sz="1200">
                <a:latin typeface="Arial"/>
                <a:ea typeface="Arial"/>
                <a:cs typeface="Arial"/>
                <a:sym typeface="Arial"/>
              </a:rPr>
              <a:t>Considering the MLB labor dispute when owners locked out players that resulted in the cancellation of Spring Training in 2022, fans were understandably frustrated </a:t>
            </a:r>
            <a:endParaRPr sz="1200">
              <a:latin typeface="Arial"/>
              <a:ea typeface="Arial"/>
              <a:cs typeface="Arial"/>
              <a:sym typeface="Arial"/>
            </a:endParaRPr>
          </a:p>
        </p:txBody>
      </p:sp>
      <p:cxnSp>
        <p:nvCxnSpPr>
          <p:cNvPr id="271" name="Google Shape;271;p11"/>
          <p:cNvCxnSpPr/>
          <p:nvPr/>
        </p:nvCxnSpPr>
        <p:spPr>
          <a:xfrm>
            <a:off x="1043350" y="49407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72" name="Google Shape;272;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73" name="Google Shape;273;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13"/>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288" name="Google Shape;288;p13"/>
          <p:cNvSpPr txBox="1">
            <a:spLocks noGrp="1"/>
          </p:cNvSpPr>
          <p:nvPr>
            <p:ph type="subTitle" idx="1"/>
          </p:nvPr>
        </p:nvSpPr>
        <p:spPr>
          <a:xfrm>
            <a:off x="572425" y="1387033"/>
            <a:ext cx="7823044" cy="2048400"/>
          </a:xfrm>
          <a:prstGeom prst="rect">
            <a:avLst/>
          </a:prstGeom>
          <a:noFill/>
          <a:ln>
            <a:noFill/>
          </a:ln>
        </p:spPr>
        <p:txBody>
          <a:bodyPr spcFirstLastPara="1" wrap="square" lIns="91425" tIns="91425" rIns="91425" bIns="91425" anchor="t" anchorCtr="0">
            <a:noAutofit/>
          </a:bodyPr>
          <a:lstStyle/>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In your opinion, could the legalization of gambling change the industry? </a:t>
            </a:r>
            <a:endParaRPr/>
          </a:p>
          <a:p>
            <a:pPr marL="285750" lvl="0" indent="-171450" algn="l" rtl="0">
              <a:lnSpc>
                <a:spcPct val="100000"/>
              </a:lnSpc>
              <a:spcBef>
                <a:spcPts val="0"/>
              </a:spcBef>
              <a:spcAft>
                <a:spcPts val="0"/>
              </a:spcAft>
              <a:buSzPts val="1800"/>
              <a:buFont typeface="Arial"/>
              <a:buNone/>
            </a:pPr>
            <a:endParaRPr>
              <a:latin typeface="Arial"/>
              <a:ea typeface="Arial"/>
              <a:cs typeface="Arial"/>
              <a:sym typeface="Arial"/>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Who stands to gain from the new law?  </a:t>
            </a:r>
            <a:endParaRPr/>
          </a:p>
          <a:p>
            <a:pPr marL="285750" lvl="0" indent="-171450" algn="l" rtl="0">
              <a:lnSpc>
                <a:spcPct val="100000"/>
              </a:lnSpc>
              <a:spcBef>
                <a:spcPts val="0"/>
              </a:spcBef>
              <a:spcAft>
                <a:spcPts val="0"/>
              </a:spcAft>
              <a:buSzPts val="1800"/>
              <a:buFont typeface="Arial"/>
              <a:buNone/>
            </a:pPr>
            <a:endParaRPr>
              <a:latin typeface="Arial"/>
              <a:ea typeface="Arial"/>
              <a:cs typeface="Arial"/>
              <a:sym typeface="Arial"/>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Who might be influenced negatively?  </a:t>
            </a:r>
            <a:endParaRPr/>
          </a:p>
          <a:p>
            <a:pPr marL="285750" lvl="0" indent="-171450" algn="l" rtl="0">
              <a:lnSpc>
                <a:spcPct val="100000"/>
              </a:lnSpc>
              <a:spcBef>
                <a:spcPts val="0"/>
              </a:spcBef>
              <a:spcAft>
                <a:spcPts val="0"/>
              </a:spcAft>
              <a:buSzPts val="1800"/>
              <a:buFont typeface="Arial"/>
              <a:buNone/>
            </a:pPr>
            <a:endParaRPr>
              <a:latin typeface="Arial"/>
              <a:ea typeface="Arial"/>
              <a:cs typeface="Arial"/>
              <a:sym typeface="Arial"/>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Could we see match fixing or point shaving?  How can that be prevented?</a:t>
            </a:r>
            <a:endParaRPr/>
          </a:p>
          <a:p>
            <a:pPr marL="285750" lvl="0" indent="-171450" algn="l" rtl="0">
              <a:lnSpc>
                <a:spcPct val="100000"/>
              </a:lnSpc>
              <a:spcBef>
                <a:spcPts val="0"/>
              </a:spcBef>
              <a:spcAft>
                <a:spcPts val="0"/>
              </a:spcAft>
              <a:buSzPts val="1800"/>
              <a:buFont typeface="Arial"/>
              <a:buNone/>
            </a:pPr>
            <a:endParaRPr>
              <a:latin typeface="Arial"/>
              <a:ea typeface="Arial"/>
              <a:cs typeface="Arial"/>
              <a:sym typeface="Arial"/>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Considering the potential for gambling addiction, is it ethical to allow the practice of betting on sports?  </a:t>
            </a:r>
            <a:endParaRPr/>
          </a:p>
          <a:p>
            <a:pPr marL="0" lvl="0" indent="0" algn="l" rtl="0">
              <a:lnSpc>
                <a:spcPct val="100000"/>
              </a:lnSpc>
              <a:spcBef>
                <a:spcPts val="0"/>
              </a:spcBef>
              <a:spcAft>
                <a:spcPts val="0"/>
              </a:spcAft>
              <a:buSzPts val="1800"/>
              <a:buNone/>
            </a:pPr>
            <a:br>
              <a:rPr lang="en-US">
                <a:latin typeface="Arial"/>
                <a:ea typeface="Arial"/>
                <a:cs typeface="Arial"/>
                <a:sym typeface="Arial"/>
              </a:rPr>
            </a:br>
            <a:br>
              <a:rPr lang="en-US">
                <a:latin typeface="Arial"/>
                <a:ea typeface="Arial"/>
                <a:cs typeface="Arial"/>
                <a:sym typeface="Arial"/>
              </a:rPr>
            </a:br>
            <a:endParaRPr>
              <a:latin typeface="Arial"/>
              <a:ea typeface="Arial"/>
              <a:cs typeface="Arial"/>
              <a:sym typeface="Arial"/>
            </a:endParaRPr>
          </a:p>
        </p:txBody>
      </p:sp>
      <p:pic>
        <p:nvPicPr>
          <p:cNvPr id="289" name="Google Shape;289;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90" name="Google Shape;290;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pic>
        <p:nvPicPr>
          <p:cNvPr id="291" name="Google Shape;291;p13"/>
          <p:cNvPicPr preferRelativeResize="0"/>
          <p:nvPr/>
        </p:nvPicPr>
        <p:blipFill rotWithShape="1">
          <a:blip r:embed="rId4">
            <a:alphaModFix/>
          </a:blip>
          <a:srcRect/>
          <a:stretch/>
        </p:blipFill>
        <p:spPr>
          <a:xfrm>
            <a:off x="572425" y="128150"/>
            <a:ext cx="1145575" cy="116095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14"/>
          <p:cNvSpPr txBox="1">
            <a:spLocks noGrp="1"/>
          </p:cNvSpPr>
          <p:nvPr>
            <p:ph type="title"/>
          </p:nvPr>
        </p:nvSpPr>
        <p:spPr>
          <a:xfrm>
            <a:off x="938500" y="494070"/>
            <a:ext cx="5735700" cy="83801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800" b="1">
                <a:latin typeface="Arial"/>
                <a:ea typeface="Arial"/>
                <a:cs typeface="Arial"/>
                <a:sym typeface="Arial"/>
              </a:rPr>
              <a:t>NEGATIVE PUBLICITY</a:t>
            </a:r>
            <a:br>
              <a:rPr lang="en-US" sz="1400" b="1">
                <a:latin typeface="Arial"/>
                <a:ea typeface="Arial"/>
                <a:cs typeface="Arial"/>
                <a:sym typeface="Arial"/>
              </a:rPr>
            </a:br>
            <a:r>
              <a:rPr lang="en-US" sz="1800" b="1">
                <a:latin typeface="Arial"/>
                <a:ea typeface="Arial"/>
                <a:cs typeface="Arial"/>
                <a:sym typeface="Arial"/>
              </a:rPr>
              <a:t>Violence </a:t>
            </a:r>
            <a:endParaRPr/>
          </a:p>
        </p:txBody>
      </p:sp>
      <p:sp>
        <p:nvSpPr>
          <p:cNvPr id="297" name="Google Shape;297;p14"/>
          <p:cNvSpPr txBox="1">
            <a:spLocks noGrp="1"/>
          </p:cNvSpPr>
          <p:nvPr>
            <p:ph type="body" idx="1"/>
          </p:nvPr>
        </p:nvSpPr>
        <p:spPr>
          <a:xfrm>
            <a:off x="938500" y="1490605"/>
            <a:ext cx="7172100" cy="3039900"/>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600" dirty="0">
                <a:solidFill>
                  <a:schemeClr val="lt1"/>
                </a:solidFill>
                <a:latin typeface="Arial"/>
                <a:ea typeface="Arial"/>
                <a:cs typeface="Arial"/>
                <a:sym typeface="Arial"/>
              </a:rPr>
              <a:t>●	Boxer Floyd Mayweather has a long history of domestic violence issues, some dating back at least five years when they resurfaced prior to his 2015 bout with Manny Pacquiao.</a:t>
            </a:r>
            <a:endParaRPr dirty="0"/>
          </a:p>
          <a:p>
            <a:pPr marL="463550" lvl="0" indent="-463550" algn="l" rtl="0">
              <a:lnSpc>
                <a:spcPct val="100000"/>
              </a:lnSpc>
              <a:spcBef>
                <a:spcPts val="600"/>
              </a:spcBef>
              <a:spcAft>
                <a:spcPts val="0"/>
              </a:spcAft>
              <a:buSzPts val="1150"/>
              <a:buNone/>
            </a:pPr>
            <a:r>
              <a:rPr lang="en-US" sz="1600" dirty="0">
                <a:solidFill>
                  <a:schemeClr val="lt1"/>
                </a:solidFill>
                <a:latin typeface="Arial"/>
                <a:ea typeface="Arial"/>
                <a:cs typeface="Arial"/>
                <a:sym typeface="Arial"/>
              </a:rPr>
              <a:t>●	NASCAR suspended Sprint Cup driver Kurt Busch just two days before the Daytona 500 (for actions detrimental to stock car racing) after a judge ruled he almost surely choked and beat a former girlfriend. </a:t>
            </a:r>
            <a:endParaRPr dirty="0"/>
          </a:p>
          <a:p>
            <a:pPr marL="463550" indent="-463550">
              <a:spcBef>
                <a:spcPts val="600"/>
              </a:spcBef>
              <a:spcAft>
                <a:spcPts val="600"/>
              </a:spcAft>
              <a:buNone/>
            </a:pPr>
            <a:r>
              <a:rPr lang="en-US" sz="1600" dirty="0">
                <a:solidFill>
                  <a:schemeClr val="lt1"/>
                </a:solidFill>
                <a:latin typeface="Arial"/>
                <a:ea typeface="Arial"/>
                <a:cs typeface="Arial"/>
                <a:sym typeface="Arial"/>
              </a:rPr>
              <a:t>●	</a:t>
            </a:r>
            <a:r>
              <a:rPr lang="en-US" sz="1600" dirty="0">
                <a:latin typeface="Arial"/>
                <a:ea typeface="Arial"/>
                <a:cs typeface="Arial"/>
                <a:sym typeface="Arial"/>
              </a:rPr>
              <a:t>In 2022, MLB suspended Dodgers’ star pitcher Trevor Bauer without pay for two seasons with a 324-game ban after accusations of assaulting a woman in 2022.  Another allegation from 2017 was also discovered during the league’s investigation.</a:t>
            </a:r>
            <a:endParaRPr dirty="0"/>
          </a:p>
        </p:txBody>
      </p:sp>
      <p:cxnSp>
        <p:nvCxnSpPr>
          <p:cNvPr id="298" name="Google Shape;298;p14"/>
          <p:cNvCxnSpPr/>
          <p:nvPr/>
        </p:nvCxnSpPr>
        <p:spPr>
          <a:xfrm>
            <a:off x="1043350" y="49407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99" name="Google Shape;299;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0" name="Google Shape;300;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pic>
        <p:nvPicPr>
          <p:cNvPr id="305" name="Google Shape;305;g14946494c4b_0_0"/>
          <p:cNvPicPr preferRelativeResize="0"/>
          <p:nvPr/>
        </p:nvPicPr>
        <p:blipFill>
          <a:blip r:embed="rId3">
            <a:alphaModFix/>
          </a:blip>
          <a:stretch>
            <a:fillRect/>
          </a:stretch>
        </p:blipFill>
        <p:spPr>
          <a:xfrm>
            <a:off x="2557463" y="557213"/>
            <a:ext cx="4029075" cy="40290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15"/>
          <p:cNvSpPr txBox="1">
            <a:spLocks noGrp="1"/>
          </p:cNvSpPr>
          <p:nvPr>
            <p:ph type="title"/>
          </p:nvPr>
        </p:nvSpPr>
        <p:spPr>
          <a:xfrm>
            <a:off x="938500" y="494070"/>
            <a:ext cx="5735700" cy="83801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800" b="1">
                <a:latin typeface="Arial"/>
                <a:ea typeface="Arial"/>
                <a:cs typeface="Arial"/>
                <a:sym typeface="Arial"/>
              </a:rPr>
              <a:t>NEGATIVE PUBLICITY</a:t>
            </a:r>
            <a:br>
              <a:rPr lang="en-US" sz="1400" b="1">
                <a:latin typeface="Arial"/>
                <a:ea typeface="Arial"/>
                <a:cs typeface="Arial"/>
                <a:sym typeface="Arial"/>
              </a:rPr>
            </a:br>
            <a:r>
              <a:rPr lang="en-US" sz="1800" b="1">
                <a:latin typeface="Arial"/>
                <a:ea typeface="Arial"/>
                <a:cs typeface="Arial"/>
                <a:sym typeface="Arial"/>
              </a:rPr>
              <a:t>Performance Enhancing Drugs </a:t>
            </a:r>
            <a:endParaRPr/>
          </a:p>
        </p:txBody>
      </p:sp>
      <p:sp>
        <p:nvSpPr>
          <p:cNvPr id="311" name="Google Shape;311;p15"/>
          <p:cNvSpPr txBox="1">
            <a:spLocks noGrp="1"/>
          </p:cNvSpPr>
          <p:nvPr>
            <p:ph type="body" idx="1"/>
          </p:nvPr>
        </p:nvSpPr>
        <p:spPr>
          <a:xfrm>
            <a:off x="910950" y="1490605"/>
            <a:ext cx="7172100" cy="3039900"/>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600" dirty="0">
                <a:solidFill>
                  <a:schemeClr val="lt1"/>
                </a:solidFill>
                <a:latin typeface="Arial"/>
                <a:ea typeface="Arial"/>
                <a:cs typeface="Arial"/>
                <a:sym typeface="Arial"/>
              </a:rPr>
              <a:t>●	UFC star Jon Jones had his license to fight revoked last year, fined $205,000 and was facing a potential 4-year ban after a second violation of the league’s doping policy.</a:t>
            </a:r>
            <a:endParaRPr dirty="0"/>
          </a:p>
          <a:p>
            <a:pPr marL="463550" indent="-463550">
              <a:spcBef>
                <a:spcPts val="600"/>
              </a:spcBef>
              <a:spcAft>
                <a:spcPts val="600"/>
              </a:spcAft>
              <a:buNone/>
            </a:pPr>
            <a:r>
              <a:rPr lang="en-US" sz="1600" dirty="0">
                <a:solidFill>
                  <a:schemeClr val="lt1"/>
                </a:solidFill>
                <a:latin typeface="Arial"/>
                <a:ea typeface="Arial"/>
                <a:cs typeface="Arial"/>
                <a:sym typeface="Arial"/>
              </a:rPr>
              <a:t>●	</a:t>
            </a:r>
            <a:r>
              <a:rPr lang="en-US" sz="1600" dirty="0">
                <a:latin typeface="Arial"/>
                <a:ea typeface="Arial"/>
                <a:cs typeface="Arial"/>
                <a:sym typeface="Arial"/>
              </a:rPr>
              <a:t>In 2022, San Diego Padres star Fernando </a:t>
            </a:r>
            <a:r>
              <a:rPr lang="en-US" sz="1600" dirty="0" err="1">
                <a:latin typeface="Arial"/>
                <a:ea typeface="Arial"/>
                <a:cs typeface="Arial"/>
                <a:sym typeface="Arial"/>
              </a:rPr>
              <a:t>Tatis</a:t>
            </a:r>
            <a:r>
              <a:rPr lang="en-US" sz="1600" dirty="0">
                <a:latin typeface="Arial"/>
                <a:ea typeface="Arial"/>
                <a:cs typeface="Arial"/>
                <a:sym typeface="Arial"/>
              </a:rPr>
              <a:t> was suspended for 80-games for violating Major League Baseball’s performance enhancing drug policy</a:t>
            </a:r>
            <a:endParaRPr dirty="0"/>
          </a:p>
        </p:txBody>
      </p:sp>
      <p:cxnSp>
        <p:nvCxnSpPr>
          <p:cNvPr id="312" name="Google Shape;312;p15"/>
          <p:cNvCxnSpPr/>
          <p:nvPr/>
        </p:nvCxnSpPr>
        <p:spPr>
          <a:xfrm>
            <a:off x="1043350" y="49407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13" name="Google Shape;313;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4" name="Google Shape;314;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16"/>
          <p:cNvSpPr txBox="1">
            <a:spLocks noGrp="1"/>
          </p:cNvSpPr>
          <p:nvPr>
            <p:ph type="title"/>
          </p:nvPr>
        </p:nvSpPr>
        <p:spPr>
          <a:xfrm>
            <a:off x="938500" y="494070"/>
            <a:ext cx="5735700" cy="83801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800" b="1">
                <a:latin typeface="Arial"/>
                <a:ea typeface="Arial"/>
                <a:cs typeface="Arial"/>
                <a:sym typeface="Arial"/>
              </a:rPr>
              <a:t>NEGATIVE PUBLICITY</a:t>
            </a:r>
            <a:br>
              <a:rPr lang="en-US" sz="1400" b="1">
                <a:latin typeface="Arial"/>
                <a:ea typeface="Arial"/>
                <a:cs typeface="Arial"/>
                <a:sym typeface="Arial"/>
              </a:rPr>
            </a:br>
            <a:r>
              <a:rPr lang="en-US" sz="1800" b="1">
                <a:latin typeface="Arial"/>
                <a:ea typeface="Arial"/>
                <a:cs typeface="Arial"/>
                <a:sym typeface="Arial"/>
              </a:rPr>
              <a:t>Escalating Costs For Attending Events</a:t>
            </a:r>
            <a:endParaRPr/>
          </a:p>
        </p:txBody>
      </p:sp>
      <p:sp>
        <p:nvSpPr>
          <p:cNvPr id="320" name="Google Shape;320;p16"/>
          <p:cNvSpPr txBox="1">
            <a:spLocks noGrp="1"/>
          </p:cNvSpPr>
          <p:nvPr>
            <p:ph type="body" idx="1"/>
          </p:nvPr>
        </p:nvSpPr>
        <p:spPr>
          <a:xfrm>
            <a:off x="938500" y="1490605"/>
            <a:ext cx="7172100" cy="3039900"/>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600">
                <a:solidFill>
                  <a:schemeClr val="lt1"/>
                </a:solidFill>
                <a:latin typeface="Arial"/>
                <a:ea typeface="Arial"/>
                <a:cs typeface="Arial"/>
                <a:sym typeface="Arial"/>
              </a:rPr>
              <a:t>●	A whopping 63 percent of respondents to an Associated Press poll suggested that the high price of attending MLB games was “by far the biggest problem in Major League Baseball”.</a:t>
            </a:r>
            <a:endParaRPr/>
          </a:p>
          <a:p>
            <a:pPr marL="463550" lvl="0" indent="-463550" algn="l" rtl="0">
              <a:lnSpc>
                <a:spcPct val="100000"/>
              </a:lnSpc>
              <a:spcBef>
                <a:spcPts val="1200"/>
              </a:spcBef>
              <a:spcAft>
                <a:spcPts val="600"/>
              </a:spcAft>
              <a:buSzPts val="1150"/>
              <a:buNone/>
            </a:pPr>
            <a:r>
              <a:rPr lang="en-US" sz="1600">
                <a:solidFill>
                  <a:schemeClr val="lt1"/>
                </a:solidFill>
                <a:latin typeface="Arial"/>
                <a:ea typeface="Arial"/>
                <a:cs typeface="Arial"/>
                <a:sym typeface="Arial"/>
              </a:rPr>
              <a:t>●	According to the </a:t>
            </a:r>
            <a:r>
              <a:rPr lang="en-US" sz="1600" i="1">
                <a:solidFill>
                  <a:schemeClr val="lt1"/>
                </a:solidFill>
                <a:latin typeface="Arial"/>
                <a:ea typeface="Arial"/>
                <a:cs typeface="Arial"/>
                <a:sym typeface="Arial"/>
              </a:rPr>
              <a:t>Sports Business Journal</a:t>
            </a:r>
            <a:r>
              <a:rPr lang="en-US" sz="1600">
                <a:solidFill>
                  <a:schemeClr val="lt1"/>
                </a:solidFill>
                <a:latin typeface="Arial"/>
                <a:ea typeface="Arial"/>
                <a:cs typeface="Arial"/>
                <a:sym typeface="Arial"/>
              </a:rPr>
              <a:t>, average ticket prices for entertainment include:  Broadway shows ($88), Disney (adult $85), NFL ($77), NHL ($57), NBA ($48), MLB ($27).</a:t>
            </a:r>
            <a:endParaRPr/>
          </a:p>
        </p:txBody>
      </p:sp>
      <p:cxnSp>
        <p:nvCxnSpPr>
          <p:cNvPr id="321" name="Google Shape;321;p16"/>
          <p:cNvCxnSpPr/>
          <p:nvPr/>
        </p:nvCxnSpPr>
        <p:spPr>
          <a:xfrm>
            <a:off x="1043350" y="49407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22" name="Google Shape;322;p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23" name="Google Shape;323;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17"/>
          <p:cNvSpPr txBox="1">
            <a:spLocks noGrp="1"/>
          </p:cNvSpPr>
          <p:nvPr>
            <p:ph type="title"/>
          </p:nvPr>
        </p:nvSpPr>
        <p:spPr>
          <a:xfrm>
            <a:off x="526237" y="504088"/>
            <a:ext cx="8091525" cy="83801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800" b="1">
                <a:latin typeface="Arial"/>
                <a:ea typeface="Arial"/>
                <a:cs typeface="Arial"/>
                <a:sym typeface="Arial"/>
              </a:rPr>
              <a:t>NEGATIVE PUBLICITY</a:t>
            </a:r>
            <a:br>
              <a:rPr lang="en-US" sz="1400" b="1">
                <a:latin typeface="Arial"/>
                <a:ea typeface="Arial"/>
                <a:cs typeface="Arial"/>
                <a:sym typeface="Arial"/>
              </a:rPr>
            </a:br>
            <a:r>
              <a:rPr lang="en-US" sz="1800" b="1">
                <a:latin typeface="Arial"/>
                <a:ea typeface="Arial"/>
                <a:cs typeface="Arial"/>
                <a:sym typeface="Arial"/>
              </a:rPr>
              <a:t>Recruiting Violations And Other Unethical Behavior In Collegiate Sports</a:t>
            </a:r>
            <a:endParaRPr/>
          </a:p>
        </p:txBody>
      </p:sp>
      <p:sp>
        <p:nvSpPr>
          <p:cNvPr id="329" name="Google Shape;329;p17"/>
          <p:cNvSpPr txBox="1">
            <a:spLocks noGrp="1"/>
          </p:cNvSpPr>
          <p:nvPr>
            <p:ph type="body" idx="1"/>
          </p:nvPr>
        </p:nvSpPr>
        <p:spPr>
          <a:xfrm>
            <a:off x="938499" y="1490605"/>
            <a:ext cx="7172100" cy="3039900"/>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600">
                <a:solidFill>
                  <a:schemeClr val="lt1"/>
                </a:solidFill>
                <a:latin typeface="Arial"/>
                <a:ea typeface="Arial"/>
                <a:cs typeface="Arial"/>
                <a:sym typeface="Arial"/>
              </a:rPr>
              <a:t>●	2016:  The USA Gymnastics sexual abuse scandal rocks the country when Larry Nassar was accused of abusing hundreds of athletes under the guise of “treatment” while employed by both Team USA and Michigan State University as a team physician </a:t>
            </a:r>
            <a:endParaRPr/>
          </a:p>
          <a:p>
            <a:pPr marL="463550" lvl="0" indent="-463550" algn="l" rtl="0">
              <a:lnSpc>
                <a:spcPct val="100000"/>
              </a:lnSpc>
              <a:spcBef>
                <a:spcPts val="1200"/>
              </a:spcBef>
              <a:spcAft>
                <a:spcPts val="0"/>
              </a:spcAft>
              <a:buSzPts val="1150"/>
              <a:buNone/>
            </a:pPr>
            <a:r>
              <a:rPr lang="en-US" sz="1600">
                <a:solidFill>
                  <a:schemeClr val="lt1"/>
                </a:solidFill>
                <a:latin typeface="Arial"/>
                <a:ea typeface="Arial"/>
                <a:cs typeface="Arial"/>
                <a:sym typeface="Arial"/>
              </a:rPr>
              <a:t>●	2017:  The University of North Carolina went to court in 2017 to battle allegations of academic fraud that span nearly a decade.</a:t>
            </a:r>
            <a:endParaRPr/>
          </a:p>
          <a:p>
            <a:pPr marL="463550" lvl="0" indent="-463550" algn="l" rtl="0">
              <a:lnSpc>
                <a:spcPct val="100000"/>
              </a:lnSpc>
              <a:spcBef>
                <a:spcPts val="1200"/>
              </a:spcBef>
              <a:spcAft>
                <a:spcPts val="1200"/>
              </a:spcAft>
              <a:buSzPts val="1150"/>
              <a:buNone/>
            </a:pPr>
            <a:r>
              <a:rPr lang="en-US" sz="1600">
                <a:solidFill>
                  <a:schemeClr val="lt1"/>
                </a:solidFill>
                <a:latin typeface="Arial"/>
                <a:ea typeface="Arial"/>
                <a:cs typeface="Arial"/>
                <a:sym typeface="Arial"/>
              </a:rPr>
              <a:t>●	2020:  Michigan State again faces controversy when the University’s football program faced NCAA sanctions after reports of a sexual assault scandal </a:t>
            </a:r>
            <a:endParaRPr/>
          </a:p>
        </p:txBody>
      </p:sp>
      <p:cxnSp>
        <p:nvCxnSpPr>
          <p:cNvPr id="330" name="Google Shape;330;p17"/>
          <p:cNvCxnSpPr/>
          <p:nvPr/>
        </p:nvCxnSpPr>
        <p:spPr>
          <a:xfrm>
            <a:off x="641014" y="486094"/>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31" name="Google Shape;331;p1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32" name="Google Shape;332;p1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18"/>
          <p:cNvSpPr txBox="1">
            <a:spLocks noGrp="1"/>
          </p:cNvSpPr>
          <p:nvPr>
            <p:ph type="title"/>
          </p:nvPr>
        </p:nvSpPr>
        <p:spPr>
          <a:xfrm>
            <a:off x="938499" y="445025"/>
            <a:ext cx="6975011" cy="80847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MEDIA RELATIONS</a:t>
            </a:r>
            <a:br>
              <a:rPr lang="en-US" sz="1800" b="1">
                <a:latin typeface="Arial"/>
                <a:ea typeface="Arial"/>
                <a:cs typeface="Arial"/>
                <a:sym typeface="Arial"/>
              </a:rPr>
            </a:br>
            <a:r>
              <a:rPr lang="en-US" sz="1800" b="1">
                <a:latin typeface="Arial"/>
                <a:ea typeface="Arial"/>
                <a:cs typeface="Arial"/>
                <a:sym typeface="Arial"/>
              </a:rPr>
              <a:t>Three approaches to media relations</a:t>
            </a:r>
            <a:endParaRPr sz="1800" b="1">
              <a:latin typeface="Arial"/>
              <a:ea typeface="Arial"/>
              <a:cs typeface="Arial"/>
              <a:sym typeface="Arial"/>
            </a:endParaRPr>
          </a:p>
        </p:txBody>
      </p:sp>
      <p:sp>
        <p:nvSpPr>
          <p:cNvPr id="338" name="Google Shape;338;p18"/>
          <p:cNvSpPr txBox="1">
            <a:spLocks noGrp="1"/>
          </p:cNvSpPr>
          <p:nvPr>
            <p:ph type="body" idx="1"/>
          </p:nvPr>
        </p:nvSpPr>
        <p:spPr>
          <a:xfrm>
            <a:off x="938499" y="1348794"/>
            <a:ext cx="7172100" cy="3228190"/>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600">
                <a:latin typeface="Arial"/>
                <a:ea typeface="Arial"/>
                <a:cs typeface="Arial"/>
                <a:sym typeface="Arial"/>
              </a:rPr>
              <a:t>1.	</a:t>
            </a:r>
            <a:r>
              <a:rPr lang="en-US" sz="1600" b="1">
                <a:solidFill>
                  <a:srgbClr val="EF8600"/>
                </a:solidFill>
                <a:latin typeface="Arial"/>
                <a:ea typeface="Arial"/>
                <a:cs typeface="Arial"/>
                <a:sym typeface="Arial"/>
              </a:rPr>
              <a:t>Reactive</a:t>
            </a:r>
            <a:endParaRPr/>
          </a:p>
          <a:p>
            <a:pPr marL="920750" lvl="1" indent="-463550" algn="l" rtl="0">
              <a:lnSpc>
                <a:spcPct val="100000"/>
              </a:lnSpc>
              <a:spcBef>
                <a:spcPts val="0"/>
              </a:spcBef>
              <a:spcAft>
                <a:spcPts val="0"/>
              </a:spcAft>
              <a:buSzPts val="1150"/>
              <a:buNone/>
            </a:pPr>
            <a:r>
              <a:rPr lang="en-US" sz="1600">
                <a:latin typeface="Arial"/>
                <a:ea typeface="Arial"/>
                <a:cs typeface="Arial"/>
                <a:sym typeface="Arial"/>
              </a:rPr>
              <a:t>o	Responds to informational and other inquiries from media sources and external entities.</a:t>
            </a:r>
            <a:endParaRPr/>
          </a:p>
          <a:p>
            <a:pPr marL="920750" lvl="1" indent="-463550" algn="l" rtl="0">
              <a:lnSpc>
                <a:spcPct val="100000"/>
              </a:lnSpc>
              <a:spcBef>
                <a:spcPts val="0"/>
              </a:spcBef>
              <a:spcAft>
                <a:spcPts val="0"/>
              </a:spcAft>
              <a:buSzPts val="1150"/>
              <a:buNone/>
            </a:pPr>
            <a:r>
              <a:rPr lang="en-US" sz="1600">
                <a:latin typeface="Arial"/>
                <a:ea typeface="Arial"/>
                <a:cs typeface="Arial"/>
                <a:sym typeface="Arial"/>
              </a:rPr>
              <a:t>o	Player interviews, appearances, biographies, profiles etc. </a:t>
            </a:r>
            <a:endParaRPr/>
          </a:p>
          <a:p>
            <a:pPr marL="463550" lvl="0" indent="-463550" algn="l" rtl="0">
              <a:lnSpc>
                <a:spcPct val="100000"/>
              </a:lnSpc>
              <a:spcBef>
                <a:spcPts val="0"/>
              </a:spcBef>
              <a:spcAft>
                <a:spcPts val="0"/>
              </a:spcAft>
              <a:buSzPts val="1150"/>
              <a:buNone/>
            </a:pPr>
            <a:r>
              <a:rPr lang="en-US" sz="1600">
                <a:latin typeface="Arial"/>
                <a:ea typeface="Arial"/>
                <a:cs typeface="Arial"/>
                <a:sym typeface="Arial"/>
              </a:rPr>
              <a:t>2.	</a:t>
            </a:r>
            <a:r>
              <a:rPr lang="en-US" sz="1600" b="1">
                <a:solidFill>
                  <a:srgbClr val="EF8600"/>
                </a:solidFill>
                <a:latin typeface="Arial"/>
                <a:ea typeface="Arial"/>
                <a:cs typeface="Arial"/>
                <a:sym typeface="Arial"/>
              </a:rPr>
              <a:t>Proactive</a:t>
            </a:r>
            <a:endParaRPr/>
          </a:p>
          <a:p>
            <a:pPr marL="920750" lvl="1" indent="-463550" algn="l" rtl="0">
              <a:lnSpc>
                <a:spcPct val="100000"/>
              </a:lnSpc>
              <a:spcBef>
                <a:spcPts val="0"/>
              </a:spcBef>
              <a:spcAft>
                <a:spcPts val="0"/>
              </a:spcAft>
              <a:buSzPts val="1150"/>
              <a:buNone/>
            </a:pPr>
            <a:r>
              <a:rPr lang="en-US" sz="1600">
                <a:latin typeface="Arial"/>
                <a:ea typeface="Arial"/>
                <a:cs typeface="Arial"/>
                <a:sym typeface="Arial"/>
              </a:rPr>
              <a:t>o	The point of initiation is the organization rather than an external entity or media source.</a:t>
            </a:r>
            <a:endParaRPr/>
          </a:p>
          <a:p>
            <a:pPr marL="920750" lvl="1" indent="-463550" algn="l" rtl="0">
              <a:lnSpc>
                <a:spcPct val="100000"/>
              </a:lnSpc>
              <a:spcBef>
                <a:spcPts val="0"/>
              </a:spcBef>
              <a:spcAft>
                <a:spcPts val="0"/>
              </a:spcAft>
              <a:buSzPts val="1150"/>
              <a:buNone/>
            </a:pPr>
            <a:r>
              <a:rPr lang="en-US" sz="1600">
                <a:latin typeface="Arial"/>
                <a:ea typeface="Arial"/>
                <a:cs typeface="Arial"/>
                <a:sym typeface="Arial"/>
              </a:rPr>
              <a:t>o	Organizations take the initiative in providing information and creating publicity. </a:t>
            </a:r>
            <a:endParaRPr/>
          </a:p>
          <a:p>
            <a:pPr marL="457200" lvl="1" indent="0" algn="l" rtl="0">
              <a:lnSpc>
                <a:spcPct val="100000"/>
              </a:lnSpc>
              <a:spcBef>
                <a:spcPts val="0"/>
              </a:spcBef>
              <a:spcAft>
                <a:spcPts val="0"/>
              </a:spcAft>
              <a:buSzPts val="1150"/>
              <a:buNone/>
            </a:pPr>
            <a:r>
              <a:rPr lang="en-US" sz="1600">
                <a:latin typeface="Arial"/>
                <a:ea typeface="Arial"/>
                <a:cs typeface="Arial"/>
                <a:sym typeface="Arial"/>
              </a:rPr>
              <a:t>o	Distribution of press kits, press releases.</a:t>
            </a:r>
            <a:endParaRPr/>
          </a:p>
          <a:p>
            <a:pPr marL="463550" lvl="0" indent="-463550" algn="l" rtl="0">
              <a:lnSpc>
                <a:spcPct val="100000"/>
              </a:lnSpc>
              <a:spcBef>
                <a:spcPts val="0"/>
              </a:spcBef>
              <a:spcAft>
                <a:spcPts val="0"/>
              </a:spcAft>
              <a:buSzPts val="1150"/>
              <a:buNone/>
            </a:pPr>
            <a:r>
              <a:rPr lang="en-US" sz="1600">
                <a:latin typeface="Arial"/>
                <a:ea typeface="Arial"/>
                <a:cs typeface="Arial"/>
                <a:sym typeface="Arial"/>
              </a:rPr>
              <a:t>3.	</a:t>
            </a:r>
            <a:r>
              <a:rPr lang="en-US" sz="1600" b="1">
                <a:solidFill>
                  <a:srgbClr val="EF8600"/>
                </a:solidFill>
                <a:latin typeface="Arial"/>
                <a:ea typeface="Arial"/>
                <a:cs typeface="Arial"/>
                <a:sym typeface="Arial"/>
              </a:rPr>
              <a:t>Interactive</a:t>
            </a:r>
            <a:endParaRPr/>
          </a:p>
          <a:p>
            <a:pPr marL="920750" lvl="1" indent="-463550" algn="l" rtl="0">
              <a:lnSpc>
                <a:spcPct val="100000"/>
              </a:lnSpc>
              <a:spcBef>
                <a:spcPts val="0"/>
              </a:spcBef>
              <a:spcAft>
                <a:spcPts val="0"/>
              </a:spcAft>
              <a:buSzPts val="1150"/>
              <a:buNone/>
            </a:pPr>
            <a:r>
              <a:rPr lang="en-US" sz="1600">
                <a:latin typeface="Arial"/>
                <a:ea typeface="Arial"/>
                <a:cs typeface="Arial"/>
                <a:sym typeface="Arial"/>
              </a:rPr>
              <a:t>o	Refers to an organization’s effort to create and maintain a strong relationship with the media. </a:t>
            </a:r>
            <a:endParaRPr/>
          </a:p>
          <a:p>
            <a:pPr marL="0" lvl="0" indent="0" algn="l" rtl="0">
              <a:lnSpc>
                <a:spcPct val="100000"/>
              </a:lnSpc>
              <a:spcBef>
                <a:spcPts val="0"/>
              </a:spcBef>
              <a:spcAft>
                <a:spcPts val="1600"/>
              </a:spcAft>
              <a:buSzPts val="1150"/>
              <a:buNone/>
            </a:pPr>
            <a:endParaRPr sz="1600">
              <a:latin typeface="Arial"/>
              <a:ea typeface="Arial"/>
              <a:cs typeface="Arial"/>
              <a:sym typeface="Arial"/>
            </a:endParaRPr>
          </a:p>
        </p:txBody>
      </p:sp>
      <p:cxnSp>
        <p:nvCxnSpPr>
          <p:cNvPr id="339" name="Google Shape;339;p1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40" name="Google Shape;340;p1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41" name="Google Shape;341;p1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19"/>
          <p:cNvSpPr txBox="1">
            <a:spLocks noGrp="1"/>
          </p:cNvSpPr>
          <p:nvPr>
            <p:ph type="title"/>
          </p:nvPr>
        </p:nvSpPr>
        <p:spPr>
          <a:xfrm>
            <a:off x="5352082" y="1549446"/>
            <a:ext cx="2837400" cy="57337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sz="1900" b="1">
                <a:latin typeface="Arial"/>
                <a:ea typeface="Arial"/>
                <a:cs typeface="Arial"/>
                <a:sym typeface="Arial"/>
              </a:rPr>
              <a:t>COMMUNITY RELATIONS</a:t>
            </a:r>
            <a:endParaRPr sz="1900" b="1">
              <a:latin typeface="Arial"/>
              <a:ea typeface="Arial"/>
              <a:cs typeface="Arial"/>
              <a:sym typeface="Arial"/>
            </a:endParaRPr>
          </a:p>
        </p:txBody>
      </p:sp>
      <p:sp>
        <p:nvSpPr>
          <p:cNvPr id="347" name="Google Shape;347;p19"/>
          <p:cNvSpPr txBox="1">
            <a:spLocks noGrp="1"/>
          </p:cNvSpPr>
          <p:nvPr>
            <p:ph type="body" idx="1"/>
          </p:nvPr>
        </p:nvSpPr>
        <p:spPr>
          <a:xfrm>
            <a:off x="5352082" y="2174077"/>
            <a:ext cx="3036539" cy="156506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400" b="1">
                <a:solidFill>
                  <a:schemeClr val="lt2"/>
                </a:solidFill>
                <a:latin typeface="Arial"/>
                <a:ea typeface="Arial"/>
                <a:cs typeface="Arial"/>
                <a:sym typeface="Arial"/>
              </a:rPr>
              <a:t>Community relations</a:t>
            </a:r>
            <a:r>
              <a:rPr lang="en-US" sz="1400">
                <a:latin typeface="Arial"/>
                <a:ea typeface="Arial"/>
                <a:cs typeface="Arial"/>
                <a:sym typeface="Arial"/>
              </a:rPr>
              <a:t> focus on an individual or organization’s commitment to bettering their respective community.</a:t>
            </a:r>
            <a:endParaRPr/>
          </a:p>
          <a:p>
            <a:pPr marL="0" lvl="0" indent="0" algn="l" rtl="0">
              <a:lnSpc>
                <a:spcPct val="100000"/>
              </a:lnSpc>
              <a:spcBef>
                <a:spcPts val="0"/>
              </a:spcBef>
              <a:spcAft>
                <a:spcPts val="0"/>
              </a:spcAft>
              <a:buSzPts val="1600"/>
              <a:buNone/>
            </a:pPr>
            <a:endParaRPr sz="1400">
              <a:latin typeface="Arial"/>
              <a:ea typeface="Arial"/>
              <a:cs typeface="Arial"/>
              <a:sym typeface="Arial"/>
            </a:endParaRPr>
          </a:p>
        </p:txBody>
      </p:sp>
      <p:cxnSp>
        <p:nvCxnSpPr>
          <p:cNvPr id="348" name="Google Shape;348;p19"/>
          <p:cNvCxnSpPr/>
          <p:nvPr/>
        </p:nvCxnSpPr>
        <p:spPr>
          <a:xfrm>
            <a:off x="5142854" y="1549446"/>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49" name="Google Shape;349;p19"/>
          <p:cNvPicPr preferRelativeResize="0"/>
          <p:nvPr/>
        </p:nvPicPr>
        <p:blipFill rotWithShape="1">
          <a:blip r:embed="rId3">
            <a:alphaModFix/>
          </a:blip>
          <a:srcRect l="26392" r="26392"/>
          <a:stretch/>
        </p:blipFill>
        <p:spPr>
          <a:xfrm>
            <a:off x="-142800" y="-164154"/>
            <a:ext cx="4714800" cy="5616900"/>
          </a:xfrm>
          <a:prstGeom prst="flowChartDelay">
            <a:avLst/>
          </a:prstGeom>
          <a:noFill/>
          <a:ln>
            <a:noFill/>
          </a:ln>
        </p:spPr>
      </p:pic>
      <p:pic>
        <p:nvPicPr>
          <p:cNvPr id="350" name="Google Shape;350;p19"/>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51" name="Google Shape;351;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
          <p:cNvSpPr txBox="1">
            <a:spLocks noGrp="1"/>
          </p:cNvSpPr>
          <p:nvPr>
            <p:ph type="title"/>
          </p:nvPr>
        </p:nvSpPr>
        <p:spPr>
          <a:xfrm>
            <a:off x="5352083" y="1671990"/>
            <a:ext cx="2837400" cy="57337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sz="1900" b="1">
                <a:latin typeface="Arial"/>
                <a:ea typeface="Arial"/>
                <a:cs typeface="Arial"/>
                <a:sym typeface="Arial"/>
              </a:rPr>
              <a:t>PUBLICITY</a:t>
            </a:r>
            <a:endParaRPr sz="1900" b="1">
              <a:latin typeface="Arial"/>
              <a:ea typeface="Arial"/>
              <a:cs typeface="Arial"/>
              <a:sym typeface="Arial"/>
            </a:endParaRPr>
          </a:p>
        </p:txBody>
      </p:sp>
      <p:sp>
        <p:nvSpPr>
          <p:cNvPr id="185" name="Google Shape;185;p2"/>
          <p:cNvSpPr txBox="1">
            <a:spLocks noGrp="1"/>
          </p:cNvSpPr>
          <p:nvPr>
            <p:ph type="body" idx="1"/>
          </p:nvPr>
        </p:nvSpPr>
        <p:spPr>
          <a:xfrm>
            <a:off x="5352083" y="2330372"/>
            <a:ext cx="2956034" cy="156506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400" b="1">
                <a:solidFill>
                  <a:schemeClr val="lt2"/>
                </a:solidFill>
                <a:latin typeface="Arial"/>
                <a:ea typeface="Arial"/>
                <a:cs typeface="Arial"/>
                <a:sym typeface="Arial"/>
              </a:rPr>
              <a:t>Publicity</a:t>
            </a:r>
            <a:r>
              <a:rPr lang="en-US" sz="1400">
                <a:latin typeface="Arial"/>
                <a:ea typeface="Arial"/>
                <a:cs typeface="Arial"/>
                <a:sym typeface="Arial"/>
              </a:rPr>
              <a:t> is public information about a company/team, good, or service appearing in the mass media as a news item at no cost to the organization. </a:t>
            </a:r>
            <a:endParaRPr/>
          </a:p>
        </p:txBody>
      </p:sp>
      <p:cxnSp>
        <p:nvCxnSpPr>
          <p:cNvPr id="186" name="Google Shape;186;p2"/>
          <p:cNvCxnSpPr/>
          <p:nvPr/>
        </p:nvCxnSpPr>
        <p:spPr>
          <a:xfrm>
            <a:off x="5142854" y="1549446"/>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87" name="Google Shape;187;p2"/>
          <p:cNvPicPr preferRelativeResize="0"/>
          <p:nvPr/>
        </p:nvPicPr>
        <p:blipFill rotWithShape="1">
          <a:blip r:embed="rId3">
            <a:alphaModFix/>
          </a:blip>
          <a:srcRect l="18785" r="18785"/>
          <a:stretch/>
        </p:blipFill>
        <p:spPr>
          <a:xfrm>
            <a:off x="-422250" y="-236700"/>
            <a:ext cx="4714800" cy="5616900"/>
          </a:xfrm>
          <a:prstGeom prst="flowChartDelay">
            <a:avLst/>
          </a:prstGeom>
          <a:noFill/>
          <a:ln>
            <a:noFill/>
          </a:ln>
        </p:spPr>
      </p:pic>
      <p:pic>
        <p:nvPicPr>
          <p:cNvPr id="188" name="Google Shape;188;p2"/>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189" name="Google Shape;189;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20"/>
          <p:cNvSpPr txBox="1">
            <a:spLocks noGrp="1"/>
          </p:cNvSpPr>
          <p:nvPr>
            <p:ph type="title"/>
          </p:nvPr>
        </p:nvSpPr>
        <p:spPr>
          <a:xfrm>
            <a:off x="938499" y="445025"/>
            <a:ext cx="6975011" cy="80847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COMMUNITY RELATIONS</a:t>
            </a:r>
            <a:br>
              <a:rPr lang="en-US" sz="1800" b="1">
                <a:latin typeface="Arial"/>
                <a:ea typeface="Arial"/>
                <a:cs typeface="Arial"/>
                <a:sym typeface="Arial"/>
              </a:rPr>
            </a:br>
            <a:endParaRPr sz="1800" b="1">
              <a:latin typeface="Arial"/>
              <a:ea typeface="Arial"/>
              <a:cs typeface="Arial"/>
              <a:sym typeface="Arial"/>
            </a:endParaRPr>
          </a:p>
        </p:txBody>
      </p:sp>
      <p:sp>
        <p:nvSpPr>
          <p:cNvPr id="357" name="Google Shape;357;p20"/>
          <p:cNvSpPr txBox="1">
            <a:spLocks noGrp="1"/>
          </p:cNvSpPr>
          <p:nvPr>
            <p:ph type="body" idx="1"/>
          </p:nvPr>
        </p:nvSpPr>
        <p:spPr>
          <a:xfrm>
            <a:off x="938500" y="1253499"/>
            <a:ext cx="7172100" cy="322819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Community relations are typically implemented one of five ways:</a:t>
            </a:r>
            <a:endParaRPr/>
          </a:p>
          <a:p>
            <a:pPr marL="0" lvl="0" indent="0" algn="l" rtl="0">
              <a:lnSpc>
                <a:spcPct val="100000"/>
              </a:lnSpc>
              <a:spcBef>
                <a:spcPts val="1800"/>
              </a:spcBef>
              <a:spcAft>
                <a:spcPts val="0"/>
              </a:spcAft>
              <a:buSzPts val="1150"/>
              <a:buNone/>
            </a:pPr>
            <a:r>
              <a:rPr lang="en-US" sz="1800">
                <a:latin typeface="Arial"/>
                <a:ea typeface="Arial"/>
                <a:cs typeface="Arial"/>
                <a:sym typeface="Arial"/>
              </a:rPr>
              <a:t>1.	Player or celebrity initiated</a:t>
            </a:r>
            <a:endParaRPr/>
          </a:p>
          <a:p>
            <a:pPr marL="0" lvl="0" indent="0" algn="l" rtl="0">
              <a:lnSpc>
                <a:spcPct val="100000"/>
              </a:lnSpc>
              <a:spcBef>
                <a:spcPts val="600"/>
              </a:spcBef>
              <a:spcAft>
                <a:spcPts val="0"/>
              </a:spcAft>
              <a:buSzPts val="1150"/>
              <a:buNone/>
            </a:pPr>
            <a:r>
              <a:rPr lang="en-US" sz="1800">
                <a:latin typeface="Arial"/>
                <a:ea typeface="Arial"/>
                <a:cs typeface="Arial"/>
                <a:sym typeface="Arial"/>
              </a:rPr>
              <a:t>2.	Team or organization initiated</a:t>
            </a:r>
            <a:endParaRPr/>
          </a:p>
          <a:p>
            <a:pPr marL="0" lvl="0" indent="0" algn="l" rtl="0">
              <a:lnSpc>
                <a:spcPct val="100000"/>
              </a:lnSpc>
              <a:spcBef>
                <a:spcPts val="600"/>
              </a:spcBef>
              <a:spcAft>
                <a:spcPts val="0"/>
              </a:spcAft>
              <a:buSzPts val="1150"/>
              <a:buNone/>
            </a:pPr>
            <a:r>
              <a:rPr lang="en-US" sz="1800">
                <a:latin typeface="Arial"/>
                <a:ea typeface="Arial"/>
                <a:cs typeface="Arial"/>
                <a:sym typeface="Arial"/>
              </a:rPr>
              <a:t>3.	League or governing body initiated</a:t>
            </a:r>
            <a:endParaRPr/>
          </a:p>
          <a:p>
            <a:pPr marL="0" lvl="0" indent="0" algn="l" rtl="0">
              <a:lnSpc>
                <a:spcPct val="100000"/>
              </a:lnSpc>
              <a:spcBef>
                <a:spcPts val="600"/>
              </a:spcBef>
              <a:spcAft>
                <a:spcPts val="0"/>
              </a:spcAft>
              <a:buSzPts val="1150"/>
              <a:buNone/>
            </a:pPr>
            <a:r>
              <a:rPr lang="en-US" sz="1800">
                <a:latin typeface="Arial"/>
                <a:ea typeface="Arial"/>
                <a:cs typeface="Arial"/>
                <a:sym typeface="Arial"/>
              </a:rPr>
              <a:t>4.	Community initiated</a:t>
            </a:r>
            <a:endParaRPr/>
          </a:p>
          <a:p>
            <a:pPr marL="0" lvl="0" indent="0" algn="l" rtl="0">
              <a:lnSpc>
                <a:spcPct val="100000"/>
              </a:lnSpc>
              <a:spcBef>
                <a:spcPts val="600"/>
              </a:spcBef>
              <a:spcAft>
                <a:spcPts val="0"/>
              </a:spcAft>
              <a:buSzPts val="1150"/>
              <a:buNone/>
            </a:pPr>
            <a:r>
              <a:rPr lang="en-US" sz="1800">
                <a:latin typeface="Arial"/>
                <a:ea typeface="Arial"/>
                <a:cs typeface="Arial"/>
                <a:sym typeface="Arial"/>
              </a:rPr>
              <a:t>5.	Brand initiated</a:t>
            </a:r>
            <a:endParaRPr/>
          </a:p>
          <a:p>
            <a:pPr marL="0" lvl="0" indent="0" algn="l" rtl="0">
              <a:lnSpc>
                <a:spcPct val="100000"/>
              </a:lnSpc>
              <a:spcBef>
                <a:spcPts val="600"/>
              </a:spcBef>
              <a:spcAft>
                <a:spcPts val="1600"/>
              </a:spcAft>
              <a:buSzPts val="1150"/>
              <a:buNone/>
            </a:pPr>
            <a:endParaRPr>
              <a:latin typeface="Arial"/>
              <a:ea typeface="Arial"/>
              <a:cs typeface="Arial"/>
              <a:sym typeface="Arial"/>
            </a:endParaRPr>
          </a:p>
        </p:txBody>
      </p:sp>
      <p:cxnSp>
        <p:nvCxnSpPr>
          <p:cNvPr id="358" name="Google Shape;358;p2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59" name="Google Shape;359;p2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60" name="Google Shape;360;p2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21"/>
          <p:cNvSpPr txBox="1">
            <a:spLocks noGrp="1"/>
          </p:cNvSpPr>
          <p:nvPr>
            <p:ph type="title"/>
          </p:nvPr>
        </p:nvSpPr>
        <p:spPr>
          <a:xfrm>
            <a:off x="938499" y="445025"/>
            <a:ext cx="6975011" cy="80847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COMMUNITY RELATIONS</a:t>
            </a:r>
            <a:br>
              <a:rPr lang="en-US" b="1">
                <a:latin typeface="Arial"/>
                <a:ea typeface="Arial"/>
                <a:cs typeface="Arial"/>
                <a:sym typeface="Arial"/>
              </a:rPr>
            </a:br>
            <a:r>
              <a:rPr lang="en-US" sz="1800" b="1">
                <a:latin typeface="Arial"/>
                <a:ea typeface="Arial"/>
                <a:cs typeface="Arial"/>
                <a:sym typeface="Arial"/>
              </a:rPr>
              <a:t>Player or celebrity initiated</a:t>
            </a:r>
            <a:br>
              <a:rPr lang="en-US" sz="1800" b="1">
                <a:latin typeface="Arial"/>
                <a:ea typeface="Arial"/>
                <a:cs typeface="Arial"/>
                <a:sym typeface="Arial"/>
              </a:rPr>
            </a:br>
            <a:endParaRPr sz="1800" b="1">
              <a:latin typeface="Arial"/>
              <a:ea typeface="Arial"/>
              <a:cs typeface="Arial"/>
              <a:sym typeface="Arial"/>
            </a:endParaRPr>
          </a:p>
        </p:txBody>
      </p:sp>
      <p:sp>
        <p:nvSpPr>
          <p:cNvPr id="366" name="Google Shape;366;p21"/>
          <p:cNvSpPr txBox="1">
            <a:spLocks noGrp="1"/>
          </p:cNvSpPr>
          <p:nvPr>
            <p:ph type="body" idx="1"/>
          </p:nvPr>
        </p:nvSpPr>
        <p:spPr>
          <a:xfrm>
            <a:off x="938499" y="1438735"/>
            <a:ext cx="7172100" cy="3228190"/>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800" dirty="0">
                <a:latin typeface="Arial"/>
                <a:ea typeface="Arial"/>
                <a:cs typeface="Arial"/>
                <a:sym typeface="Arial"/>
              </a:rPr>
              <a:t>●	The Michael J. Fox Foundation auctioned off a limited-edition collection of Nike shoes inspired by the actor's Back to the Future character. The high-profile auction raised $9.4 million for the foundation, the largest private funder of Parkinson's disease research in the world.</a:t>
            </a:r>
            <a:endParaRPr dirty="0"/>
          </a:p>
          <a:p>
            <a:pPr marL="463550" indent="-463550">
              <a:spcBef>
                <a:spcPts val="1800"/>
              </a:spcBef>
              <a:spcAft>
                <a:spcPts val="1800"/>
              </a:spcAft>
              <a:buNone/>
            </a:pPr>
            <a:r>
              <a:rPr lang="en-US" sz="1800" dirty="0">
                <a:latin typeface="Arial"/>
                <a:ea typeface="Arial"/>
                <a:cs typeface="Arial"/>
                <a:sym typeface="Arial"/>
              </a:rPr>
              <a:t>●	In 2022, Los Angeles Lakers star and former University of Kentucky basketball player Anthony Davis donated $350,000 to aid in recovery efforts after floods devastated Eastern Kentucky</a:t>
            </a:r>
            <a:endParaRPr sz="1800" dirty="0">
              <a:latin typeface="Arial"/>
              <a:ea typeface="Arial"/>
              <a:cs typeface="Arial"/>
              <a:sym typeface="Arial"/>
            </a:endParaRPr>
          </a:p>
        </p:txBody>
      </p:sp>
      <p:cxnSp>
        <p:nvCxnSpPr>
          <p:cNvPr id="367" name="Google Shape;367;p2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68" name="Google Shape;368;p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69" name="Google Shape;369;p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22"/>
          <p:cNvSpPr txBox="1">
            <a:spLocks noGrp="1"/>
          </p:cNvSpPr>
          <p:nvPr>
            <p:ph type="title"/>
          </p:nvPr>
        </p:nvSpPr>
        <p:spPr>
          <a:xfrm>
            <a:off x="938499" y="445025"/>
            <a:ext cx="6975011" cy="80847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COMMUNITY RELATIONS</a:t>
            </a:r>
            <a:br>
              <a:rPr lang="en-US" b="1">
                <a:latin typeface="Arial"/>
                <a:ea typeface="Arial"/>
                <a:cs typeface="Arial"/>
                <a:sym typeface="Arial"/>
              </a:rPr>
            </a:br>
            <a:r>
              <a:rPr lang="en-US" sz="1800" b="1">
                <a:latin typeface="Arial"/>
                <a:ea typeface="Arial"/>
                <a:cs typeface="Arial"/>
                <a:sym typeface="Arial"/>
              </a:rPr>
              <a:t>Team or organization initiated</a:t>
            </a:r>
            <a:br>
              <a:rPr lang="en-US" sz="1800" b="1">
                <a:latin typeface="Arial"/>
                <a:ea typeface="Arial"/>
                <a:cs typeface="Arial"/>
                <a:sym typeface="Arial"/>
              </a:rPr>
            </a:br>
            <a:endParaRPr sz="1800" b="1">
              <a:latin typeface="Arial"/>
              <a:ea typeface="Arial"/>
              <a:cs typeface="Arial"/>
              <a:sym typeface="Arial"/>
            </a:endParaRPr>
          </a:p>
        </p:txBody>
      </p:sp>
      <p:sp>
        <p:nvSpPr>
          <p:cNvPr id="375" name="Google Shape;375;p22"/>
          <p:cNvSpPr txBox="1">
            <a:spLocks noGrp="1"/>
          </p:cNvSpPr>
          <p:nvPr>
            <p:ph type="body" idx="1"/>
          </p:nvPr>
        </p:nvSpPr>
        <p:spPr>
          <a:xfrm>
            <a:off x="938499" y="1421833"/>
            <a:ext cx="7172100" cy="330764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According to Sports Business Journal, professional sports teams donate millions of dollars every year to charitable organizations, including three teams that were nominated for “Organization of the Year” in 2022:</a:t>
            </a:r>
            <a:endParaRPr sz="1600">
              <a:latin typeface="Arial"/>
              <a:ea typeface="Arial"/>
              <a:cs typeface="Arial"/>
              <a:sym typeface="Arial"/>
            </a:endParaRPr>
          </a:p>
          <a:p>
            <a:pPr marL="457200" lvl="0" indent="-330200" algn="l" rtl="0">
              <a:lnSpc>
                <a:spcPct val="100000"/>
              </a:lnSpc>
              <a:spcBef>
                <a:spcPts val="600"/>
              </a:spcBef>
              <a:spcAft>
                <a:spcPts val="0"/>
              </a:spcAft>
              <a:buSzPts val="1600"/>
              <a:buFont typeface="Arial"/>
              <a:buChar char="●"/>
            </a:pPr>
            <a:r>
              <a:rPr lang="en-US" sz="1600">
                <a:latin typeface="Arial"/>
                <a:ea typeface="Arial"/>
                <a:cs typeface="Arial"/>
                <a:sym typeface="Arial"/>
              </a:rPr>
              <a:t>Austin FC’s nonprofit arm, 4ATX Foundation, donating over $738,000 to local organizations </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Golden State Warriors “Warriors Community Foundation” creation of a $1.85 million grant which was distributed to a total of 51 nonprofits </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The Tampa Bay Lightning donating $5.2 million to the local community</a:t>
            </a:r>
            <a:endParaRPr sz="1600">
              <a:latin typeface="Arial"/>
              <a:ea typeface="Arial"/>
              <a:cs typeface="Arial"/>
              <a:sym typeface="Arial"/>
            </a:endParaRPr>
          </a:p>
          <a:p>
            <a:pPr marL="463550" lvl="0" indent="-463550" algn="l" rtl="0">
              <a:lnSpc>
                <a:spcPct val="100000"/>
              </a:lnSpc>
              <a:spcBef>
                <a:spcPts val="600"/>
              </a:spcBef>
              <a:spcAft>
                <a:spcPts val="0"/>
              </a:spcAft>
              <a:buNone/>
            </a:pPr>
            <a:endParaRPr sz="1600">
              <a:latin typeface="Arial"/>
              <a:ea typeface="Arial"/>
              <a:cs typeface="Arial"/>
              <a:sym typeface="Arial"/>
            </a:endParaRPr>
          </a:p>
          <a:p>
            <a:pPr marL="463550" lvl="0" indent="-463550" algn="l" rtl="0">
              <a:lnSpc>
                <a:spcPct val="100000"/>
              </a:lnSpc>
              <a:spcBef>
                <a:spcPts val="600"/>
              </a:spcBef>
              <a:spcAft>
                <a:spcPts val="600"/>
              </a:spcAft>
              <a:buSzPts val="1150"/>
              <a:buNone/>
            </a:pPr>
            <a:endParaRPr sz="2000">
              <a:latin typeface="Arial"/>
              <a:ea typeface="Arial"/>
              <a:cs typeface="Arial"/>
              <a:sym typeface="Arial"/>
            </a:endParaRPr>
          </a:p>
        </p:txBody>
      </p:sp>
      <p:cxnSp>
        <p:nvCxnSpPr>
          <p:cNvPr id="376" name="Google Shape;376;p2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77" name="Google Shape;377;p2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78" name="Google Shape;378;p2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23"/>
          <p:cNvSpPr txBox="1">
            <a:spLocks noGrp="1"/>
          </p:cNvSpPr>
          <p:nvPr>
            <p:ph type="title"/>
          </p:nvPr>
        </p:nvSpPr>
        <p:spPr>
          <a:xfrm>
            <a:off x="938499" y="445025"/>
            <a:ext cx="6975011" cy="80847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COMMUNITY RELATIONS</a:t>
            </a:r>
            <a:br>
              <a:rPr lang="en-US" b="1">
                <a:latin typeface="Arial"/>
                <a:ea typeface="Arial"/>
                <a:cs typeface="Arial"/>
                <a:sym typeface="Arial"/>
              </a:rPr>
            </a:br>
            <a:r>
              <a:rPr lang="en-US" sz="1800" b="1">
                <a:latin typeface="Arial"/>
                <a:ea typeface="Arial"/>
                <a:cs typeface="Arial"/>
                <a:sym typeface="Arial"/>
              </a:rPr>
              <a:t>League Or Governing Body Initiated</a:t>
            </a:r>
            <a:endParaRPr sz="1800" b="1">
              <a:latin typeface="Arial"/>
              <a:ea typeface="Arial"/>
              <a:cs typeface="Arial"/>
              <a:sym typeface="Arial"/>
            </a:endParaRPr>
          </a:p>
        </p:txBody>
      </p:sp>
      <p:sp>
        <p:nvSpPr>
          <p:cNvPr id="384" name="Google Shape;384;p23"/>
          <p:cNvSpPr txBox="1">
            <a:spLocks noGrp="1"/>
          </p:cNvSpPr>
          <p:nvPr>
            <p:ph type="body" idx="1"/>
          </p:nvPr>
        </p:nvSpPr>
        <p:spPr>
          <a:xfrm>
            <a:off x="938499" y="1421833"/>
            <a:ext cx="2850701" cy="3307645"/>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600"/>
              </a:spcAft>
              <a:buSzPts val="1150"/>
              <a:buNone/>
            </a:pPr>
            <a:r>
              <a:rPr lang="en-US" sz="1800">
                <a:latin typeface="Arial"/>
                <a:ea typeface="Arial"/>
                <a:cs typeface="Arial"/>
                <a:sym typeface="Arial"/>
              </a:rPr>
              <a:t>●	The NFL is engaged in an effort to fight childhood obesity with the NFL Play 60 program</a:t>
            </a:r>
            <a:endParaRPr/>
          </a:p>
        </p:txBody>
      </p:sp>
      <p:cxnSp>
        <p:nvCxnSpPr>
          <p:cNvPr id="385" name="Google Shape;385;p2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86" name="Google Shape;386;p2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87" name="Google Shape;387;p2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388" name="Google Shape;388;p23"/>
          <p:cNvSpPr/>
          <p:nvPr/>
        </p:nvSpPr>
        <p:spPr>
          <a:xfrm>
            <a:off x="4854924" y="951747"/>
            <a:ext cx="3950352" cy="3475979"/>
          </a:xfrm>
          <a:prstGeom prst="flowChartConnector">
            <a:avLst/>
          </a:prstGeom>
          <a:solidFill>
            <a:schemeClr val="accent1"/>
          </a:solidFill>
          <a:ln w="25400" cap="flat" cmpd="sng">
            <a:solidFill>
              <a:srgbClr val="BA7C2E"/>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“As a brand and leader that believes in the power of sport, the promise of young fans and whose players embody health and fitness; the NFL and its Clubs are committed to reversing the effects of the childhood obesity epidemic. NFL PLAY 60 is a national youth health and fitness campaign focused on increasing the wellness of young fans by encouraging them to be active for at least 60 minutes a day.”</a:t>
            </a:r>
            <a:endParaRPr/>
          </a:p>
        </p:txBody>
      </p:sp>
      <p:pic>
        <p:nvPicPr>
          <p:cNvPr id="389" name="Google Shape;389;p23" descr="Play 60 | NFL.com"/>
          <p:cNvPicPr preferRelativeResize="0"/>
          <p:nvPr/>
        </p:nvPicPr>
        <p:blipFill rotWithShape="1">
          <a:blip r:embed="rId4">
            <a:alphaModFix/>
          </a:blip>
          <a:srcRect/>
          <a:stretch/>
        </p:blipFill>
        <p:spPr>
          <a:xfrm>
            <a:off x="1283300" y="2637600"/>
            <a:ext cx="2505900" cy="25059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24"/>
          <p:cNvSpPr txBox="1">
            <a:spLocks noGrp="1"/>
          </p:cNvSpPr>
          <p:nvPr>
            <p:ph type="title"/>
          </p:nvPr>
        </p:nvSpPr>
        <p:spPr>
          <a:xfrm>
            <a:off x="938499" y="445025"/>
            <a:ext cx="6975011" cy="80847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COMMUNITY RELATIONS</a:t>
            </a:r>
            <a:br>
              <a:rPr lang="en-US" b="1">
                <a:latin typeface="Arial"/>
                <a:ea typeface="Arial"/>
                <a:cs typeface="Arial"/>
                <a:sym typeface="Arial"/>
              </a:rPr>
            </a:br>
            <a:r>
              <a:rPr lang="en-US" sz="1800" b="1">
                <a:latin typeface="Arial"/>
                <a:ea typeface="Arial"/>
                <a:cs typeface="Arial"/>
                <a:sym typeface="Arial"/>
              </a:rPr>
              <a:t>Community Initiated</a:t>
            </a:r>
            <a:endParaRPr sz="1800" b="1">
              <a:latin typeface="Arial"/>
              <a:ea typeface="Arial"/>
              <a:cs typeface="Arial"/>
              <a:sym typeface="Arial"/>
            </a:endParaRPr>
          </a:p>
        </p:txBody>
      </p:sp>
      <p:sp>
        <p:nvSpPr>
          <p:cNvPr id="395" name="Google Shape;395;p24"/>
          <p:cNvSpPr txBox="1">
            <a:spLocks noGrp="1"/>
          </p:cNvSpPr>
          <p:nvPr>
            <p:ph type="body" idx="1"/>
          </p:nvPr>
        </p:nvSpPr>
        <p:spPr>
          <a:xfrm>
            <a:off x="910950" y="1667820"/>
            <a:ext cx="7172100" cy="3307645"/>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600"/>
              </a:spcAft>
              <a:buSzPts val="1150"/>
              <a:buChar char="●"/>
            </a:pPr>
            <a:r>
              <a:rPr lang="en-US" sz="1800">
                <a:latin typeface="Arial"/>
                <a:ea typeface="Arial"/>
                <a:cs typeface="Arial"/>
                <a:sym typeface="Arial"/>
              </a:rPr>
              <a:t>The state of West Virginia was hit hard by floods in 2016.  Community officials called on West Virginia University to help with relief efforts.  WVU responded by launching the Dollars for Disaster Donation program in which jars were placed around campus and various WVU athletic teams hosted drop-off sites to collect water and other needed items.</a:t>
            </a:r>
            <a:endParaRPr/>
          </a:p>
        </p:txBody>
      </p:sp>
      <p:cxnSp>
        <p:nvCxnSpPr>
          <p:cNvPr id="396" name="Google Shape;396;p2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97" name="Google Shape;397;p2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98" name="Google Shape;398;p2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25"/>
          <p:cNvSpPr txBox="1">
            <a:spLocks noGrp="1"/>
          </p:cNvSpPr>
          <p:nvPr>
            <p:ph type="title"/>
          </p:nvPr>
        </p:nvSpPr>
        <p:spPr>
          <a:xfrm>
            <a:off x="938499" y="445025"/>
            <a:ext cx="6975011" cy="80847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COMMUNITY RELATIONS</a:t>
            </a:r>
            <a:br>
              <a:rPr lang="en-US" b="1">
                <a:latin typeface="Arial"/>
                <a:ea typeface="Arial"/>
                <a:cs typeface="Arial"/>
                <a:sym typeface="Arial"/>
              </a:rPr>
            </a:br>
            <a:r>
              <a:rPr lang="en-US" sz="1800" b="1">
                <a:latin typeface="Arial"/>
                <a:ea typeface="Arial"/>
                <a:cs typeface="Arial"/>
                <a:sym typeface="Arial"/>
              </a:rPr>
              <a:t>Brand Initiated</a:t>
            </a:r>
            <a:endParaRPr sz="1800" b="1">
              <a:latin typeface="Arial"/>
              <a:ea typeface="Arial"/>
              <a:cs typeface="Arial"/>
              <a:sym typeface="Arial"/>
            </a:endParaRPr>
          </a:p>
        </p:txBody>
      </p:sp>
      <p:sp>
        <p:nvSpPr>
          <p:cNvPr id="404" name="Google Shape;404;p25"/>
          <p:cNvSpPr txBox="1">
            <a:spLocks noGrp="1"/>
          </p:cNvSpPr>
          <p:nvPr>
            <p:ph type="body" idx="1"/>
          </p:nvPr>
        </p:nvSpPr>
        <p:spPr>
          <a:xfrm>
            <a:off x="938499" y="1512372"/>
            <a:ext cx="7172100" cy="3307645"/>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800">
                <a:latin typeface="Arial"/>
                <a:ea typeface="Arial"/>
                <a:cs typeface="Arial"/>
                <a:sym typeface="Arial"/>
              </a:rPr>
              <a:t>●	Last year, Nike distributed $250,000 to 26 Portland area community groups through the Nike Community Impact Fund of The Oregon Community Foundation.</a:t>
            </a:r>
            <a:endParaRPr/>
          </a:p>
          <a:p>
            <a:pPr marL="920750" lvl="1" indent="-463550" algn="l" rtl="0">
              <a:lnSpc>
                <a:spcPct val="100000"/>
              </a:lnSpc>
              <a:spcBef>
                <a:spcPts val="600"/>
              </a:spcBef>
              <a:spcAft>
                <a:spcPts val="600"/>
              </a:spcAft>
              <a:buSzPts val="1150"/>
              <a:buNone/>
            </a:pPr>
            <a:r>
              <a:rPr lang="en-US" sz="1800">
                <a:latin typeface="Arial"/>
                <a:ea typeface="Arial"/>
                <a:cs typeface="Arial"/>
                <a:sym typeface="Arial"/>
              </a:rPr>
              <a:t>o	The program aims to provide area youth with positive experiences through “sports and physical activity, and advance healthier, supportive and more inclusive communities</a:t>
            </a:r>
            <a:endParaRPr/>
          </a:p>
        </p:txBody>
      </p:sp>
      <p:cxnSp>
        <p:nvCxnSpPr>
          <p:cNvPr id="405" name="Google Shape;405;p2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06" name="Google Shape;406;p2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07" name="Google Shape;407;p2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26"/>
          <p:cNvSpPr txBox="1">
            <a:spLocks noGrp="1"/>
          </p:cNvSpPr>
          <p:nvPr>
            <p:ph type="title"/>
          </p:nvPr>
        </p:nvSpPr>
        <p:spPr>
          <a:xfrm>
            <a:off x="5352082" y="1578607"/>
            <a:ext cx="3036525" cy="57337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sz="1900" b="1">
                <a:latin typeface="Arial"/>
                <a:ea typeface="Arial"/>
                <a:cs typeface="Arial"/>
                <a:sym typeface="Arial"/>
              </a:rPr>
              <a:t>ATHLETE &amp; CELEBRITY FOUNDATIONS</a:t>
            </a:r>
            <a:endParaRPr sz="1900" b="1">
              <a:latin typeface="Arial"/>
              <a:ea typeface="Arial"/>
              <a:cs typeface="Arial"/>
              <a:sym typeface="Arial"/>
            </a:endParaRPr>
          </a:p>
        </p:txBody>
      </p:sp>
      <p:sp>
        <p:nvSpPr>
          <p:cNvPr id="413" name="Google Shape;413;p26"/>
          <p:cNvSpPr txBox="1">
            <a:spLocks noGrp="1"/>
          </p:cNvSpPr>
          <p:nvPr>
            <p:ph type="body" idx="1"/>
          </p:nvPr>
        </p:nvSpPr>
        <p:spPr>
          <a:xfrm>
            <a:off x="5352082" y="2174077"/>
            <a:ext cx="3036539" cy="156506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400">
                <a:solidFill>
                  <a:schemeClr val="lt1"/>
                </a:solidFill>
                <a:latin typeface="Arial"/>
                <a:ea typeface="Arial"/>
                <a:cs typeface="Arial"/>
                <a:sym typeface="Arial"/>
              </a:rPr>
              <a:t>A</a:t>
            </a:r>
            <a:r>
              <a:rPr lang="en-US" sz="1400" b="1">
                <a:solidFill>
                  <a:schemeClr val="lt2"/>
                </a:solidFill>
                <a:latin typeface="Arial"/>
                <a:ea typeface="Arial"/>
                <a:cs typeface="Arial"/>
                <a:sym typeface="Arial"/>
              </a:rPr>
              <a:t> foundation </a:t>
            </a:r>
            <a:r>
              <a:rPr lang="en-US" sz="1400">
                <a:latin typeface="Arial"/>
                <a:ea typeface="Arial"/>
                <a:cs typeface="Arial"/>
                <a:sym typeface="Arial"/>
              </a:rPr>
              <a:t>is an association established by an organization, athlete or celebrity to maintain, assist, or finance other institutions or programs that are of an educational, charitable, or social nature</a:t>
            </a:r>
            <a:endParaRPr/>
          </a:p>
        </p:txBody>
      </p:sp>
      <p:cxnSp>
        <p:nvCxnSpPr>
          <p:cNvPr id="414" name="Google Shape;414;p26"/>
          <p:cNvCxnSpPr/>
          <p:nvPr/>
        </p:nvCxnSpPr>
        <p:spPr>
          <a:xfrm>
            <a:off x="5142854" y="1549446"/>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15" name="Google Shape;415;p26"/>
          <p:cNvPicPr preferRelativeResize="0"/>
          <p:nvPr/>
        </p:nvPicPr>
        <p:blipFill rotWithShape="1">
          <a:blip r:embed="rId3">
            <a:alphaModFix/>
          </a:blip>
          <a:srcRect/>
          <a:stretch/>
        </p:blipFill>
        <p:spPr>
          <a:xfrm>
            <a:off x="514685" y="1210520"/>
            <a:ext cx="4257417" cy="2793930"/>
          </a:xfrm>
          <a:prstGeom prst="rect">
            <a:avLst/>
          </a:prstGeom>
          <a:noFill/>
          <a:ln>
            <a:noFill/>
          </a:ln>
        </p:spPr>
      </p:pic>
      <p:pic>
        <p:nvPicPr>
          <p:cNvPr id="416" name="Google Shape;416;p26"/>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417" name="Google Shape;417;p2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27"/>
          <p:cNvSpPr txBox="1">
            <a:spLocks noGrp="1"/>
          </p:cNvSpPr>
          <p:nvPr>
            <p:ph type="title"/>
          </p:nvPr>
        </p:nvSpPr>
        <p:spPr>
          <a:xfrm>
            <a:off x="938499" y="422448"/>
            <a:ext cx="6975011" cy="80847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FOUNDATIONS</a:t>
            </a:r>
            <a:endParaRPr sz="1800" b="1">
              <a:latin typeface="Arial"/>
              <a:ea typeface="Arial"/>
              <a:cs typeface="Arial"/>
              <a:sym typeface="Arial"/>
            </a:endParaRPr>
          </a:p>
        </p:txBody>
      </p:sp>
      <p:sp>
        <p:nvSpPr>
          <p:cNvPr id="423" name="Google Shape;423;p27"/>
          <p:cNvSpPr txBox="1">
            <a:spLocks noGrp="1"/>
          </p:cNvSpPr>
          <p:nvPr>
            <p:ph type="body" idx="1"/>
          </p:nvPr>
        </p:nvSpPr>
        <p:spPr>
          <a:xfrm>
            <a:off x="938500" y="948268"/>
            <a:ext cx="7172100" cy="3533422"/>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800" dirty="0">
                <a:latin typeface="Arial"/>
                <a:ea typeface="Arial"/>
                <a:cs typeface="Arial"/>
                <a:sym typeface="Arial"/>
              </a:rPr>
              <a:t>●	Derek Jeter formed his foundation during his rookie season with the New York Yankees.  The foundation’s mission states aims to 1) create signature programs which will acknowledge and reward youths who avoid drugs and alcohol and those who choose healthy lifestyles 2) fund organizations which help prevent and treat teenage substance abuse and 3) leverage the integrity and popularity of Derek Jeter by hosting special events for today’s youth which serve as a platform for his message.</a:t>
            </a:r>
            <a:endParaRPr dirty="0"/>
          </a:p>
          <a:p>
            <a:pPr marL="463550" lvl="0" indent="-463550" algn="l" rtl="0">
              <a:lnSpc>
                <a:spcPct val="100000"/>
              </a:lnSpc>
              <a:spcBef>
                <a:spcPts val="600"/>
              </a:spcBef>
              <a:spcAft>
                <a:spcPts val="0"/>
              </a:spcAft>
              <a:buSzPts val="1150"/>
              <a:buNone/>
            </a:pPr>
            <a:endParaRPr sz="1800" dirty="0">
              <a:latin typeface="Arial"/>
              <a:ea typeface="Arial"/>
              <a:cs typeface="Arial"/>
              <a:sym typeface="Arial"/>
            </a:endParaRPr>
          </a:p>
          <a:p>
            <a:pPr marL="463550" lvl="0" indent="-463550" algn="l" rtl="0">
              <a:lnSpc>
                <a:spcPct val="100000"/>
              </a:lnSpc>
              <a:spcBef>
                <a:spcPts val="600"/>
              </a:spcBef>
              <a:spcAft>
                <a:spcPts val="600"/>
              </a:spcAft>
              <a:buSzPts val="1150"/>
              <a:buNone/>
            </a:pPr>
            <a:r>
              <a:rPr lang="en-US" sz="1800" dirty="0">
                <a:latin typeface="Arial"/>
                <a:ea typeface="Arial"/>
                <a:cs typeface="Arial"/>
                <a:sym typeface="Arial"/>
              </a:rPr>
              <a:t>●</a:t>
            </a:r>
            <a:r>
              <a:rPr lang="en-US" sz="1800">
                <a:latin typeface="Arial"/>
                <a:ea typeface="Arial"/>
                <a:cs typeface="Arial"/>
                <a:sym typeface="Arial"/>
              </a:rPr>
              <a:t>	Stephen </a:t>
            </a:r>
            <a:r>
              <a:rPr lang="en-US" sz="1800" dirty="0">
                <a:latin typeface="Arial"/>
                <a:ea typeface="Arial"/>
                <a:cs typeface="Arial"/>
                <a:sym typeface="Arial"/>
              </a:rPr>
              <a:t>Curry and his wife Ayesha launched the Eat. Learn. Play. Foundation to address nutrition, education and recreation needs for Oakland area youth.</a:t>
            </a:r>
            <a:endParaRPr dirty="0"/>
          </a:p>
        </p:txBody>
      </p:sp>
      <p:cxnSp>
        <p:nvCxnSpPr>
          <p:cNvPr id="424" name="Google Shape;424;p2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25" name="Google Shape;425;p2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26" name="Google Shape;426;p2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pic>
        <p:nvPicPr>
          <p:cNvPr id="431" name="Google Shape;431;p2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32" name="Google Shape;432;p2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433" name="Google Shape;433;p28"/>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
          <p:cNvSpPr txBox="1">
            <a:spLocks noGrp="1"/>
          </p:cNvSpPr>
          <p:nvPr>
            <p:ph type="title"/>
          </p:nvPr>
        </p:nvSpPr>
        <p:spPr>
          <a:xfrm>
            <a:off x="938500" y="445025"/>
            <a:ext cx="72670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PUBLICITY</a:t>
            </a:r>
            <a:endParaRPr b="1">
              <a:latin typeface="Arial"/>
              <a:ea typeface="Arial"/>
              <a:cs typeface="Arial"/>
              <a:sym typeface="Arial"/>
            </a:endParaRPr>
          </a:p>
        </p:txBody>
      </p:sp>
      <p:sp>
        <p:nvSpPr>
          <p:cNvPr id="195" name="Google Shape;195;p3"/>
          <p:cNvSpPr txBox="1">
            <a:spLocks noGrp="1"/>
          </p:cNvSpPr>
          <p:nvPr>
            <p:ph type="body" idx="1"/>
          </p:nvPr>
        </p:nvSpPr>
        <p:spPr>
          <a:xfrm>
            <a:off x="938500" y="1115568"/>
            <a:ext cx="7172100" cy="343105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In the world of sports and entertainment communication, publicity is generated and defined by three primary components: </a:t>
            </a:r>
            <a:endParaRPr/>
          </a:p>
          <a:p>
            <a:pPr marL="342900" lvl="0" indent="-342900" algn="l" rtl="0">
              <a:lnSpc>
                <a:spcPct val="100000"/>
              </a:lnSpc>
              <a:spcBef>
                <a:spcPts val="1200"/>
              </a:spcBef>
              <a:spcAft>
                <a:spcPts val="0"/>
              </a:spcAft>
              <a:buSzPts val="1150"/>
              <a:buFont typeface="Arial"/>
              <a:buAutoNum type="arabicPeriod"/>
            </a:pPr>
            <a:r>
              <a:rPr lang="en-US" sz="1800">
                <a:latin typeface="Arial"/>
                <a:ea typeface="Arial"/>
                <a:cs typeface="Arial"/>
                <a:sym typeface="Arial"/>
              </a:rPr>
              <a:t>Public relations</a:t>
            </a:r>
            <a:endParaRPr/>
          </a:p>
          <a:p>
            <a:pPr marL="342900" lvl="0" indent="-342900" algn="l" rtl="0">
              <a:lnSpc>
                <a:spcPct val="100000"/>
              </a:lnSpc>
              <a:spcBef>
                <a:spcPts val="0"/>
              </a:spcBef>
              <a:spcAft>
                <a:spcPts val="0"/>
              </a:spcAft>
              <a:buSzPts val="1150"/>
              <a:buAutoNum type="arabicPeriod"/>
            </a:pPr>
            <a:r>
              <a:rPr lang="en-US" sz="1800">
                <a:latin typeface="Arial"/>
                <a:ea typeface="Arial"/>
                <a:cs typeface="Arial"/>
                <a:sym typeface="Arial"/>
              </a:rPr>
              <a:t>Media relations</a:t>
            </a:r>
            <a:endParaRPr/>
          </a:p>
          <a:p>
            <a:pPr marL="342900" lvl="0" indent="-342900" algn="l" rtl="0">
              <a:lnSpc>
                <a:spcPct val="100000"/>
              </a:lnSpc>
              <a:spcBef>
                <a:spcPts val="0"/>
              </a:spcBef>
              <a:spcAft>
                <a:spcPts val="0"/>
              </a:spcAft>
              <a:buSzPts val="1150"/>
              <a:buAutoNum type="arabicPeriod"/>
            </a:pPr>
            <a:r>
              <a:rPr lang="en-US" sz="1800">
                <a:latin typeface="Arial"/>
                <a:ea typeface="Arial"/>
                <a:cs typeface="Arial"/>
                <a:sym typeface="Arial"/>
              </a:rPr>
              <a:t>Community relations</a:t>
            </a:r>
            <a:endParaRPr/>
          </a:p>
          <a:p>
            <a:pPr marL="342900" lvl="0" indent="-269875"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The biggest disadvantage of publicity is that it cannot be controlled by the organization, athlete, or entertainer.</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1600"/>
              </a:spcAft>
              <a:buSzPts val="1150"/>
              <a:buNone/>
            </a:pPr>
            <a:endParaRPr sz="1600">
              <a:latin typeface="Arial"/>
              <a:ea typeface="Arial"/>
              <a:cs typeface="Arial"/>
              <a:sym typeface="Arial"/>
            </a:endParaRPr>
          </a:p>
        </p:txBody>
      </p:sp>
      <p:cxnSp>
        <p:nvCxnSpPr>
          <p:cNvPr id="196" name="Google Shape;196;p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97" name="Google Shape;197;p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98" name="Google Shape;198;p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4"/>
          <p:cNvSpPr txBox="1">
            <a:spLocks noGrp="1"/>
          </p:cNvSpPr>
          <p:nvPr>
            <p:ph type="title"/>
          </p:nvPr>
        </p:nvSpPr>
        <p:spPr>
          <a:xfrm>
            <a:off x="5352083" y="1497158"/>
            <a:ext cx="2837400" cy="57337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PUBLIC RELATIONS</a:t>
            </a:r>
            <a:endParaRPr sz="2000" b="1">
              <a:latin typeface="Arial"/>
              <a:ea typeface="Arial"/>
              <a:cs typeface="Arial"/>
              <a:sym typeface="Arial"/>
            </a:endParaRPr>
          </a:p>
        </p:txBody>
      </p:sp>
      <p:sp>
        <p:nvSpPr>
          <p:cNvPr id="204" name="Google Shape;204;p4"/>
          <p:cNvSpPr txBox="1">
            <a:spLocks noGrp="1"/>
          </p:cNvSpPr>
          <p:nvPr>
            <p:ph type="body" idx="1"/>
          </p:nvPr>
        </p:nvSpPr>
        <p:spPr>
          <a:xfrm>
            <a:off x="5352083" y="2092628"/>
            <a:ext cx="2730965" cy="156506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b="1">
                <a:solidFill>
                  <a:schemeClr val="lt2"/>
                </a:solidFill>
                <a:latin typeface="Arial"/>
                <a:ea typeface="Arial"/>
                <a:cs typeface="Arial"/>
                <a:sym typeface="Arial"/>
              </a:rPr>
              <a:t>Public relations</a:t>
            </a:r>
            <a:r>
              <a:rPr lang="en-US">
                <a:latin typeface="Arial"/>
                <a:ea typeface="Arial"/>
                <a:cs typeface="Arial"/>
                <a:sym typeface="Arial"/>
              </a:rPr>
              <a:t> are activities that promote the image and communications an organization has with its employees, customers and public.</a:t>
            </a:r>
            <a:endParaRPr/>
          </a:p>
        </p:txBody>
      </p:sp>
      <p:cxnSp>
        <p:nvCxnSpPr>
          <p:cNvPr id="205" name="Google Shape;205;p4"/>
          <p:cNvCxnSpPr/>
          <p:nvPr/>
        </p:nvCxnSpPr>
        <p:spPr>
          <a:xfrm>
            <a:off x="5142854" y="1549446"/>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06" name="Google Shape;206;p4"/>
          <p:cNvPicPr preferRelativeResize="0"/>
          <p:nvPr/>
        </p:nvPicPr>
        <p:blipFill rotWithShape="1">
          <a:blip r:embed="rId3">
            <a:alphaModFix/>
          </a:blip>
          <a:srcRect l="11877" r="11876"/>
          <a:stretch/>
        </p:blipFill>
        <p:spPr>
          <a:xfrm>
            <a:off x="-142800" y="-236700"/>
            <a:ext cx="4714800" cy="5616900"/>
          </a:xfrm>
          <a:prstGeom prst="flowChartDelay">
            <a:avLst/>
          </a:prstGeom>
          <a:noFill/>
          <a:ln>
            <a:noFill/>
          </a:ln>
        </p:spPr>
      </p:pic>
      <p:pic>
        <p:nvPicPr>
          <p:cNvPr id="207" name="Google Shape;207;p4"/>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208" name="Google Shape;208;p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5"/>
          <p:cNvSpPr txBox="1">
            <a:spLocks noGrp="1"/>
          </p:cNvSpPr>
          <p:nvPr>
            <p:ph type="title"/>
          </p:nvPr>
        </p:nvSpPr>
        <p:spPr>
          <a:xfrm>
            <a:off x="5352082" y="1549446"/>
            <a:ext cx="2837400" cy="57337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sz="1900" b="1">
                <a:latin typeface="Arial"/>
                <a:ea typeface="Arial"/>
                <a:cs typeface="Arial"/>
                <a:sym typeface="Arial"/>
              </a:rPr>
              <a:t>MEDIA RELATIONS</a:t>
            </a:r>
            <a:endParaRPr sz="1900" b="1">
              <a:latin typeface="Arial"/>
              <a:ea typeface="Arial"/>
              <a:cs typeface="Arial"/>
              <a:sym typeface="Arial"/>
            </a:endParaRPr>
          </a:p>
        </p:txBody>
      </p:sp>
      <p:sp>
        <p:nvSpPr>
          <p:cNvPr id="214" name="Google Shape;214;p5"/>
          <p:cNvSpPr txBox="1">
            <a:spLocks noGrp="1"/>
          </p:cNvSpPr>
          <p:nvPr>
            <p:ph type="body" idx="1"/>
          </p:nvPr>
        </p:nvSpPr>
        <p:spPr>
          <a:xfrm>
            <a:off x="5352082" y="2174077"/>
            <a:ext cx="3036539" cy="156506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400" b="1">
                <a:solidFill>
                  <a:schemeClr val="lt2"/>
                </a:solidFill>
                <a:latin typeface="Arial"/>
                <a:ea typeface="Arial"/>
                <a:cs typeface="Arial"/>
                <a:sym typeface="Arial"/>
              </a:rPr>
              <a:t>Media relations</a:t>
            </a:r>
            <a:r>
              <a:rPr lang="en-US" sz="1400">
                <a:latin typeface="Arial"/>
                <a:ea typeface="Arial"/>
                <a:cs typeface="Arial"/>
                <a:sym typeface="Arial"/>
              </a:rPr>
              <a:t> refers to the relationship between an organization and the media. The goal of media relations is to develop and maintain a positive relationship with mass media outlets.</a:t>
            </a:r>
            <a:endParaRPr/>
          </a:p>
        </p:txBody>
      </p:sp>
      <p:cxnSp>
        <p:nvCxnSpPr>
          <p:cNvPr id="215" name="Google Shape;215;p5"/>
          <p:cNvCxnSpPr/>
          <p:nvPr/>
        </p:nvCxnSpPr>
        <p:spPr>
          <a:xfrm>
            <a:off x="5142854" y="1549446"/>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16" name="Google Shape;216;p5"/>
          <p:cNvPicPr preferRelativeResize="0"/>
          <p:nvPr/>
        </p:nvPicPr>
        <p:blipFill rotWithShape="1">
          <a:blip r:embed="rId3">
            <a:alphaModFix/>
          </a:blip>
          <a:srcRect l="22108" r="22108"/>
          <a:stretch/>
        </p:blipFill>
        <p:spPr>
          <a:xfrm>
            <a:off x="-422250" y="-236700"/>
            <a:ext cx="4714800" cy="5616900"/>
          </a:xfrm>
          <a:prstGeom prst="flowChartDelay">
            <a:avLst/>
          </a:prstGeom>
          <a:noFill/>
          <a:ln>
            <a:noFill/>
          </a:ln>
        </p:spPr>
      </p:pic>
      <p:pic>
        <p:nvPicPr>
          <p:cNvPr id="217" name="Google Shape;217;p5"/>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218" name="Google Shape;218;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6"/>
          <p:cNvSpPr txBox="1">
            <a:spLocks noGrp="1"/>
          </p:cNvSpPr>
          <p:nvPr>
            <p:ph type="title"/>
          </p:nvPr>
        </p:nvSpPr>
        <p:spPr>
          <a:xfrm>
            <a:off x="938499" y="445025"/>
            <a:ext cx="6975011" cy="80847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MEDIA RELATIONS</a:t>
            </a:r>
            <a:br>
              <a:rPr lang="en-US" sz="1800" b="1">
                <a:latin typeface="Arial"/>
                <a:ea typeface="Arial"/>
                <a:cs typeface="Arial"/>
                <a:sym typeface="Arial"/>
              </a:rPr>
            </a:br>
            <a:r>
              <a:rPr lang="en-US" sz="1800" b="1">
                <a:latin typeface="Arial"/>
                <a:ea typeface="Arial"/>
                <a:cs typeface="Arial"/>
                <a:sym typeface="Arial"/>
              </a:rPr>
              <a:t>Media’s impact on sports and entertainment publicity efforts </a:t>
            </a:r>
            <a:endParaRPr sz="1800" b="1">
              <a:latin typeface="Arial"/>
              <a:ea typeface="Arial"/>
              <a:cs typeface="Arial"/>
              <a:sym typeface="Arial"/>
            </a:endParaRPr>
          </a:p>
        </p:txBody>
      </p:sp>
      <p:sp>
        <p:nvSpPr>
          <p:cNvPr id="224" name="Google Shape;224;p6"/>
          <p:cNvSpPr txBox="1">
            <a:spLocks noGrp="1"/>
          </p:cNvSpPr>
          <p:nvPr>
            <p:ph type="body" idx="1"/>
          </p:nvPr>
        </p:nvSpPr>
        <p:spPr>
          <a:xfrm>
            <a:off x="938500" y="1253499"/>
            <a:ext cx="7172100" cy="303242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The “magnifying glass effect” of media coverage refers to the constant media coverage of newsworthy events taking place featuring sports and entertainment news related items has proven to be an effective strategy for media organizations.  </a:t>
            </a:r>
            <a:endParaRPr/>
          </a:p>
          <a:p>
            <a:pPr marL="0" lvl="0" indent="0" algn="l" rtl="0">
              <a:lnSpc>
                <a:spcPct val="100000"/>
              </a:lnSpc>
              <a:spcBef>
                <a:spcPts val="1600"/>
              </a:spcBef>
              <a:spcAft>
                <a:spcPts val="0"/>
              </a:spcAft>
              <a:buSzPts val="1150"/>
              <a:buNone/>
            </a:pPr>
            <a:r>
              <a:rPr lang="en-US" sz="1600">
                <a:latin typeface="Arial"/>
                <a:ea typeface="Arial"/>
                <a:cs typeface="Arial"/>
                <a:sym typeface="Arial"/>
              </a:rPr>
              <a:t>It is the type of content that helps media companies to:</a:t>
            </a:r>
            <a:endParaRPr/>
          </a:p>
          <a:p>
            <a:pPr marL="0" lvl="0" indent="0" algn="l" rtl="0">
              <a:lnSpc>
                <a:spcPct val="100000"/>
              </a:lnSpc>
              <a:spcBef>
                <a:spcPts val="1600"/>
              </a:spcBef>
              <a:spcAft>
                <a:spcPts val="0"/>
              </a:spcAft>
              <a:buSzPts val="1150"/>
              <a:buNone/>
            </a:pPr>
            <a:r>
              <a:rPr lang="en-US" sz="1600">
                <a:latin typeface="Arial"/>
                <a:ea typeface="Arial"/>
                <a:cs typeface="Arial"/>
                <a:sym typeface="Arial"/>
              </a:rPr>
              <a:t>●	Increase circulation</a:t>
            </a:r>
            <a:endParaRPr/>
          </a:p>
          <a:p>
            <a:pPr marL="0" lvl="0" indent="0" algn="l" rtl="0">
              <a:lnSpc>
                <a:spcPct val="100000"/>
              </a:lnSpc>
              <a:spcBef>
                <a:spcPts val="600"/>
              </a:spcBef>
              <a:spcAft>
                <a:spcPts val="0"/>
              </a:spcAft>
              <a:buSzPts val="1150"/>
              <a:buNone/>
            </a:pPr>
            <a:r>
              <a:rPr lang="en-US" sz="1600">
                <a:latin typeface="Arial"/>
                <a:ea typeface="Arial"/>
                <a:cs typeface="Arial"/>
                <a:sym typeface="Arial"/>
              </a:rPr>
              <a:t>●	Boost ratings</a:t>
            </a:r>
            <a:endParaRPr/>
          </a:p>
          <a:p>
            <a:pPr marL="0" lvl="0" indent="0" algn="l" rtl="0">
              <a:lnSpc>
                <a:spcPct val="100000"/>
              </a:lnSpc>
              <a:spcBef>
                <a:spcPts val="600"/>
              </a:spcBef>
              <a:spcAft>
                <a:spcPts val="0"/>
              </a:spcAft>
              <a:buSzPts val="1150"/>
              <a:buNone/>
            </a:pPr>
            <a:r>
              <a:rPr lang="en-US" sz="1600">
                <a:latin typeface="Arial"/>
                <a:ea typeface="Arial"/>
                <a:cs typeface="Arial"/>
                <a:sym typeface="Arial"/>
              </a:rPr>
              <a:t>●	Amplify the number of readers/listeners </a:t>
            </a:r>
            <a:endParaRPr/>
          </a:p>
          <a:p>
            <a:pPr marL="0" lvl="0" indent="0" algn="l" rtl="0">
              <a:lnSpc>
                <a:spcPct val="100000"/>
              </a:lnSpc>
              <a:spcBef>
                <a:spcPts val="600"/>
              </a:spcBef>
              <a:spcAft>
                <a:spcPts val="0"/>
              </a:spcAft>
              <a:buSzPts val="1150"/>
              <a:buNone/>
            </a:pPr>
            <a:r>
              <a:rPr lang="en-US" sz="1600">
                <a:latin typeface="Arial"/>
                <a:ea typeface="Arial"/>
                <a:cs typeface="Arial"/>
                <a:sym typeface="Arial"/>
              </a:rPr>
              <a:t>●	Generate clicks</a:t>
            </a:r>
            <a:endParaRPr/>
          </a:p>
          <a:p>
            <a:pPr marL="0" lvl="0" indent="0" algn="l" rtl="0">
              <a:lnSpc>
                <a:spcPct val="100000"/>
              </a:lnSpc>
              <a:spcBef>
                <a:spcPts val="600"/>
              </a:spcBef>
              <a:spcAft>
                <a:spcPts val="1600"/>
              </a:spcAft>
              <a:buSzPts val="1150"/>
              <a:buNone/>
            </a:pPr>
            <a:endParaRPr>
              <a:latin typeface="Arial"/>
              <a:ea typeface="Arial"/>
              <a:cs typeface="Arial"/>
              <a:sym typeface="Arial"/>
            </a:endParaRPr>
          </a:p>
        </p:txBody>
      </p:sp>
      <p:cxnSp>
        <p:nvCxnSpPr>
          <p:cNvPr id="225" name="Google Shape;225;p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26" name="Google Shape;226;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27" name="Google Shape;227;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7"/>
          <p:cNvSpPr txBox="1">
            <a:spLocks noGrp="1"/>
          </p:cNvSpPr>
          <p:nvPr>
            <p:ph type="title"/>
          </p:nvPr>
        </p:nvSpPr>
        <p:spPr>
          <a:xfrm>
            <a:off x="938500" y="494070"/>
            <a:ext cx="5735700" cy="55292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800" b="1">
                <a:latin typeface="Arial"/>
                <a:ea typeface="Arial"/>
                <a:cs typeface="Arial"/>
                <a:sym typeface="Arial"/>
              </a:rPr>
              <a:t>CLICKBAIT</a:t>
            </a:r>
            <a:endParaRPr sz="2800" b="1">
              <a:latin typeface="Arial"/>
              <a:ea typeface="Arial"/>
              <a:cs typeface="Arial"/>
              <a:sym typeface="Arial"/>
            </a:endParaRPr>
          </a:p>
        </p:txBody>
      </p:sp>
      <p:sp>
        <p:nvSpPr>
          <p:cNvPr id="233" name="Google Shape;233;p7"/>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600"/>
              </a:spcAft>
              <a:buSzPts val="1150"/>
              <a:buNone/>
            </a:pPr>
            <a:r>
              <a:rPr lang="en-US" sz="1800" b="1">
                <a:solidFill>
                  <a:srgbClr val="EF8600"/>
                </a:solidFill>
                <a:latin typeface="Arial"/>
                <a:ea typeface="Arial"/>
                <a:cs typeface="Arial"/>
                <a:sym typeface="Arial"/>
              </a:rPr>
              <a:t>“Clickbait”</a:t>
            </a:r>
            <a:r>
              <a:rPr lang="en-US" sz="1800">
                <a:solidFill>
                  <a:srgbClr val="EF8600"/>
                </a:solidFill>
                <a:latin typeface="Arial"/>
                <a:ea typeface="Arial"/>
                <a:cs typeface="Arial"/>
                <a:sym typeface="Arial"/>
              </a:rPr>
              <a:t> </a:t>
            </a:r>
            <a:r>
              <a:rPr lang="en-US" sz="1800">
                <a:solidFill>
                  <a:schemeClr val="lt1"/>
                </a:solidFill>
                <a:latin typeface="Arial"/>
                <a:ea typeface="Arial"/>
                <a:cs typeface="Arial"/>
                <a:sym typeface="Arial"/>
              </a:rPr>
              <a:t>refers to headlines or other content, typically online or posted on social media, whose goal is to attract consumer attention in a way that leads visitors to click on a particular web page.  These headlines are often manipulated, drawing consumer attention by leaving out a key piece of information. </a:t>
            </a:r>
            <a:br>
              <a:rPr lang="en-US" sz="1800">
                <a:solidFill>
                  <a:schemeClr val="lt1"/>
                </a:solidFill>
                <a:latin typeface="Arial"/>
                <a:ea typeface="Arial"/>
                <a:cs typeface="Arial"/>
                <a:sym typeface="Arial"/>
              </a:rPr>
            </a:br>
            <a:br>
              <a:rPr lang="en-US" sz="1800">
                <a:solidFill>
                  <a:schemeClr val="lt1"/>
                </a:solidFill>
                <a:latin typeface="Arial"/>
                <a:ea typeface="Arial"/>
                <a:cs typeface="Arial"/>
                <a:sym typeface="Arial"/>
              </a:rPr>
            </a:br>
            <a:r>
              <a:rPr lang="en-US" sz="1800">
                <a:solidFill>
                  <a:schemeClr val="lt1"/>
                </a:solidFill>
                <a:latin typeface="Arial"/>
                <a:ea typeface="Arial"/>
                <a:cs typeface="Arial"/>
                <a:sym typeface="Arial"/>
              </a:rPr>
              <a:t>The use of clickbait represents a form of journalism that can draw admonishment and is considered by some to be unethical. </a:t>
            </a:r>
            <a:endParaRPr/>
          </a:p>
        </p:txBody>
      </p:sp>
      <p:cxnSp>
        <p:nvCxnSpPr>
          <p:cNvPr id="234" name="Google Shape;234;p7"/>
          <p:cNvCxnSpPr/>
          <p:nvPr/>
        </p:nvCxnSpPr>
        <p:spPr>
          <a:xfrm>
            <a:off x="1043350" y="49407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35" name="Google Shape;235;p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6" name="Google Shape;236;p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8"/>
          <p:cNvSpPr txBox="1">
            <a:spLocks noGrp="1"/>
          </p:cNvSpPr>
          <p:nvPr>
            <p:ph type="title"/>
          </p:nvPr>
        </p:nvSpPr>
        <p:spPr>
          <a:xfrm>
            <a:off x="938500" y="494070"/>
            <a:ext cx="5735700" cy="55292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800" b="1">
                <a:latin typeface="Arial"/>
                <a:ea typeface="Arial"/>
                <a:cs typeface="Arial"/>
                <a:sym typeface="Arial"/>
              </a:rPr>
              <a:t>MEDIA BLITZ</a:t>
            </a:r>
            <a:endParaRPr/>
          </a:p>
        </p:txBody>
      </p:sp>
      <p:sp>
        <p:nvSpPr>
          <p:cNvPr id="242" name="Google Shape;242;p8"/>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2000">
                <a:solidFill>
                  <a:schemeClr val="lt1"/>
                </a:solidFill>
                <a:latin typeface="Arial"/>
                <a:ea typeface="Arial"/>
                <a:cs typeface="Arial"/>
                <a:sym typeface="Arial"/>
              </a:rPr>
              <a:t>A</a:t>
            </a:r>
            <a:r>
              <a:rPr lang="en-US" sz="2000">
                <a:solidFill>
                  <a:srgbClr val="EF8600"/>
                </a:solidFill>
                <a:latin typeface="Arial"/>
                <a:ea typeface="Arial"/>
                <a:cs typeface="Arial"/>
                <a:sym typeface="Arial"/>
              </a:rPr>
              <a:t> </a:t>
            </a:r>
            <a:r>
              <a:rPr lang="en-US" sz="2000" b="1">
                <a:solidFill>
                  <a:srgbClr val="EF8600"/>
                </a:solidFill>
                <a:latin typeface="Arial"/>
                <a:ea typeface="Arial"/>
                <a:cs typeface="Arial"/>
                <a:sym typeface="Arial"/>
              </a:rPr>
              <a:t>media blitz </a:t>
            </a:r>
            <a:r>
              <a:rPr lang="en-US" sz="2000">
                <a:solidFill>
                  <a:schemeClr val="lt1"/>
                </a:solidFill>
                <a:latin typeface="Arial"/>
                <a:ea typeface="Arial"/>
                <a:cs typeface="Arial"/>
                <a:sym typeface="Arial"/>
              </a:rPr>
              <a:t>is a term used to reference an intense communications campaign which utilizes various aspects of media to reach as many consumers as possible.  </a:t>
            </a:r>
            <a:endParaRPr/>
          </a:p>
          <a:p>
            <a:pPr marL="0" lvl="0" indent="0" algn="l" rtl="0">
              <a:lnSpc>
                <a:spcPct val="100000"/>
              </a:lnSpc>
              <a:spcBef>
                <a:spcPts val="600"/>
              </a:spcBef>
              <a:spcAft>
                <a:spcPts val="0"/>
              </a:spcAft>
              <a:buSzPts val="1150"/>
              <a:buNone/>
            </a:pPr>
            <a:endParaRPr sz="2000">
              <a:solidFill>
                <a:schemeClr val="lt1"/>
              </a:solidFill>
              <a:latin typeface="Arial"/>
              <a:ea typeface="Arial"/>
              <a:cs typeface="Arial"/>
              <a:sym typeface="Arial"/>
            </a:endParaRPr>
          </a:p>
          <a:p>
            <a:pPr marL="0" lvl="0" indent="0" algn="l" rtl="0">
              <a:lnSpc>
                <a:spcPct val="100000"/>
              </a:lnSpc>
              <a:spcBef>
                <a:spcPts val="600"/>
              </a:spcBef>
              <a:spcAft>
                <a:spcPts val="0"/>
              </a:spcAft>
              <a:buSzPts val="1150"/>
              <a:buNone/>
            </a:pPr>
            <a:r>
              <a:rPr lang="en-US" sz="2000">
                <a:solidFill>
                  <a:schemeClr val="lt1"/>
                </a:solidFill>
                <a:latin typeface="Arial"/>
                <a:ea typeface="Arial"/>
                <a:cs typeface="Arial"/>
                <a:sym typeface="Arial"/>
              </a:rPr>
              <a:t>For example, every year, the NBA engages in a daylong media blitz to kick off coverage of the NBA All-Star Game and the celebrity-driven events that surround the game.</a:t>
            </a:r>
            <a:endParaRPr/>
          </a:p>
          <a:p>
            <a:pPr marL="0" lvl="0" indent="0" algn="l" rtl="0">
              <a:lnSpc>
                <a:spcPct val="100000"/>
              </a:lnSpc>
              <a:spcBef>
                <a:spcPts val="600"/>
              </a:spcBef>
              <a:spcAft>
                <a:spcPts val="600"/>
              </a:spcAft>
              <a:buSzPts val="1150"/>
              <a:buNone/>
            </a:pPr>
            <a:endParaRPr sz="2000">
              <a:solidFill>
                <a:schemeClr val="lt1"/>
              </a:solidFill>
              <a:latin typeface="Arial"/>
              <a:ea typeface="Arial"/>
              <a:cs typeface="Arial"/>
              <a:sym typeface="Arial"/>
            </a:endParaRPr>
          </a:p>
        </p:txBody>
      </p:sp>
      <p:cxnSp>
        <p:nvCxnSpPr>
          <p:cNvPr id="243" name="Google Shape;243;p8"/>
          <p:cNvCxnSpPr/>
          <p:nvPr/>
        </p:nvCxnSpPr>
        <p:spPr>
          <a:xfrm>
            <a:off x="1043350" y="49407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44" name="Google Shape;244;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45" name="Google Shape;245;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9"/>
          <p:cNvSpPr txBox="1">
            <a:spLocks noGrp="1"/>
          </p:cNvSpPr>
          <p:nvPr>
            <p:ph type="title"/>
          </p:nvPr>
        </p:nvSpPr>
        <p:spPr>
          <a:xfrm>
            <a:off x="938500" y="494070"/>
            <a:ext cx="5735700" cy="55292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800" b="1">
                <a:latin typeface="Arial"/>
                <a:ea typeface="Arial"/>
                <a:cs typeface="Arial"/>
                <a:sym typeface="Arial"/>
              </a:rPr>
              <a:t>NEGATIVE PUBLICITY</a:t>
            </a:r>
            <a:endParaRPr/>
          </a:p>
        </p:txBody>
      </p:sp>
      <p:sp>
        <p:nvSpPr>
          <p:cNvPr id="251" name="Google Shape;251;p9"/>
          <p:cNvSpPr txBox="1">
            <a:spLocks noGrp="1"/>
          </p:cNvSpPr>
          <p:nvPr>
            <p:ph type="body" idx="1"/>
          </p:nvPr>
        </p:nvSpPr>
        <p:spPr>
          <a:xfrm>
            <a:off x="938500" y="1771535"/>
            <a:ext cx="3542060" cy="196351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600"/>
              </a:spcAft>
              <a:buSzPts val="1150"/>
              <a:buNone/>
            </a:pPr>
            <a:r>
              <a:rPr lang="en-US" sz="1800">
                <a:solidFill>
                  <a:schemeClr val="lt1"/>
                </a:solidFill>
                <a:latin typeface="Arial"/>
                <a:ea typeface="Arial"/>
                <a:cs typeface="Arial"/>
                <a:sym typeface="Arial"/>
              </a:rPr>
              <a:t>A perception exists that the media tends to seek out and report stories with negative connotations implicating sports and entertainment organizations, celebrities and athletes.</a:t>
            </a:r>
            <a:endParaRPr/>
          </a:p>
        </p:txBody>
      </p:sp>
      <p:cxnSp>
        <p:nvCxnSpPr>
          <p:cNvPr id="252" name="Google Shape;252;p9"/>
          <p:cNvCxnSpPr/>
          <p:nvPr/>
        </p:nvCxnSpPr>
        <p:spPr>
          <a:xfrm>
            <a:off x="1043350" y="49407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53" name="Google Shape;253;p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54" name="Google Shape;254;p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55" name="Google Shape;255;p9"/>
          <p:cNvPicPr preferRelativeResize="0"/>
          <p:nvPr/>
        </p:nvPicPr>
        <p:blipFill rotWithShape="1">
          <a:blip r:embed="rId4">
            <a:alphaModFix/>
          </a:blip>
          <a:srcRect/>
          <a:stretch/>
        </p:blipFill>
        <p:spPr>
          <a:xfrm>
            <a:off x="5151847" y="1230942"/>
            <a:ext cx="3044706" cy="3044706"/>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2100</Words>
  <Application>Microsoft Macintosh PowerPoint</Application>
  <PresentationFormat>On-screen Show (16:9)</PresentationFormat>
  <Paragraphs>140</Paragraphs>
  <Slides>28</Slides>
  <Notes>28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28</vt:i4>
      </vt:variant>
    </vt:vector>
  </HeadingPairs>
  <TitlesOfParts>
    <vt:vector size="33" baseType="lpstr">
      <vt:lpstr>Montserrat</vt:lpstr>
      <vt:lpstr>Oswald</vt:lpstr>
      <vt:lpstr>Arial</vt:lpstr>
      <vt:lpstr>Futuristic Background by Slidesgo</vt:lpstr>
      <vt:lpstr>1_Futuristic Background by Slidesgo</vt:lpstr>
      <vt:lpstr>PUBLICITY</vt:lpstr>
      <vt:lpstr>PUBLICITY</vt:lpstr>
      <vt:lpstr>PUBLICITY</vt:lpstr>
      <vt:lpstr>PUBLIC RELATIONS</vt:lpstr>
      <vt:lpstr>MEDIA RELATIONS</vt:lpstr>
      <vt:lpstr>MEDIA RELATIONS Media’s impact on sports and entertainment publicity efforts </vt:lpstr>
      <vt:lpstr>CLICKBAIT</vt:lpstr>
      <vt:lpstr>MEDIA BLITZ</vt:lpstr>
      <vt:lpstr>NEGATIVE PUBLICITY</vt:lpstr>
      <vt:lpstr>NEGATIVE PUBLICITY</vt:lpstr>
      <vt:lpstr>NEGATIVE PUBLICITY Inflated Contracts Of Athletes And Entertainers</vt:lpstr>
      <vt:lpstr>TIME OUT!</vt:lpstr>
      <vt:lpstr>NEGATIVE PUBLICITY Violence </vt:lpstr>
      <vt:lpstr>PowerPoint Presentation</vt:lpstr>
      <vt:lpstr>NEGATIVE PUBLICITY Performance Enhancing Drugs </vt:lpstr>
      <vt:lpstr>NEGATIVE PUBLICITY Escalating Costs For Attending Events</vt:lpstr>
      <vt:lpstr>NEGATIVE PUBLICITY Recruiting Violations And Other Unethical Behavior In Collegiate Sports</vt:lpstr>
      <vt:lpstr>MEDIA RELATIONS Three approaches to media relations</vt:lpstr>
      <vt:lpstr>COMMUNITY RELATIONS</vt:lpstr>
      <vt:lpstr>COMMUNITY RELATIONS </vt:lpstr>
      <vt:lpstr>COMMUNITY RELATIONS Player or celebrity initiated </vt:lpstr>
      <vt:lpstr>COMMUNITY RELATIONS Team or organization initiated </vt:lpstr>
      <vt:lpstr>COMMUNITY RELATIONS League Or Governing Body Initiated</vt:lpstr>
      <vt:lpstr>COMMUNITY RELATIONS Community Initiated</vt:lpstr>
      <vt:lpstr>COMMUNITY RELATIONS Brand Initiated</vt:lpstr>
      <vt:lpstr>ATHLETE &amp; CELEBRITY FOUNDATIONS</vt:lpstr>
      <vt:lpstr>FOUNDATIONS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PUBLICITY</dc:title>
  <dc:creator>Kelly, Bob</dc:creator>
  <cp:lastModifiedBy>Chris Lindauer</cp:lastModifiedBy>
  <cp:revision>1</cp:revision>
  <dcterms:modified xsi:type="dcterms:W3CDTF">2022-08-31T20:14:07Z</dcterms:modified>
</cp:coreProperties>
</file>