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22"/>
  </p:notesMasterIdLst>
  <p:sldIdLst>
    <p:sldId id="256" r:id="rId3"/>
    <p:sldId id="258" r:id="rId4"/>
    <p:sldId id="257" r:id="rId5"/>
    <p:sldId id="310" r:id="rId6"/>
    <p:sldId id="312" r:id="rId7"/>
    <p:sldId id="313" r:id="rId8"/>
    <p:sldId id="314" r:id="rId9"/>
    <p:sldId id="315" r:id="rId10"/>
    <p:sldId id="345" r:id="rId11"/>
    <p:sldId id="347" r:id="rId12"/>
    <p:sldId id="346" r:id="rId13"/>
    <p:sldId id="316" r:id="rId14"/>
    <p:sldId id="317" r:id="rId15"/>
    <p:sldId id="319" r:id="rId16"/>
    <p:sldId id="320" r:id="rId17"/>
    <p:sldId id="318" r:id="rId18"/>
    <p:sldId id="266" r:id="rId19"/>
    <p:sldId id="322" r:id="rId20"/>
    <p:sldId id="344"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24"/>
    <p:restoredTop sz="94744"/>
  </p:normalViewPr>
  <p:slideViewPr>
    <p:cSldViewPr snapToGrid="0">
      <p:cViewPr varScale="1">
        <p:scale>
          <a:sx n="154" d="100"/>
          <a:sy n="154" d="100"/>
        </p:scale>
        <p:origin x="72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28544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5854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8969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2266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446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1899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b838429023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b838429023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59835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8338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4919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274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2427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52425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0678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extLst>
      <p:ext uri="{BB962C8B-B14F-4D97-AF65-F5344CB8AC3E}">
        <p14:creationId xmlns:p14="http://schemas.microsoft.com/office/powerpoint/2010/main" val="508834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extLst>
      <p:ext uri="{BB962C8B-B14F-4D97-AF65-F5344CB8AC3E}">
        <p14:creationId xmlns:p14="http://schemas.microsoft.com/office/powerpoint/2010/main" val="63975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extLst>
      <p:ext uri="{BB962C8B-B14F-4D97-AF65-F5344CB8AC3E}">
        <p14:creationId xmlns:p14="http://schemas.microsoft.com/office/powerpoint/2010/main" val="2516860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223884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668244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extLst>
      <p:ext uri="{BB962C8B-B14F-4D97-AF65-F5344CB8AC3E}">
        <p14:creationId xmlns:p14="http://schemas.microsoft.com/office/powerpoint/2010/main" val="3544201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extLst>
      <p:ext uri="{BB962C8B-B14F-4D97-AF65-F5344CB8AC3E}">
        <p14:creationId xmlns:p14="http://schemas.microsoft.com/office/powerpoint/2010/main" val="19609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jp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 id="2147483690" r:id="rId5"/>
    <p:sldLayoutId id="2147483691"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1044475156"/>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ideo" Target="https://www.youtube.com/embed/9lF2mZttFMM?feature=oembed" TargetMode="External"/><Relationship Id="rId5" Type="http://schemas.openxmlformats.org/officeDocument/2006/relationships/image" Target="../media/image7.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175900" y="1950100"/>
            <a:ext cx="47922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SPONSORSHIP</a:t>
            </a:r>
            <a:endParaRPr dirty="0">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8.1</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US" sz="700" dirty="0">
                <a:solidFill>
                  <a:schemeClr val="accent5"/>
                </a:solidFill>
              </a:rPr>
              <a:t>Copyright 2022</a:t>
            </a:r>
            <a:r>
              <a:rPr lang="en" sz="700" dirty="0">
                <a:solidFill>
                  <a:schemeClr val="accent5"/>
                </a:solidFill>
              </a:rPr>
              <a:t>. Sports Career Consulting, LLC.</a:t>
            </a:r>
            <a:endParaRPr sz="700" dirty="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03990" cy="941400"/>
          </a:xfrm>
          <a:prstGeom prst="rect">
            <a:avLst/>
          </a:prstGeom>
        </p:spPr>
        <p:txBody>
          <a:bodyPr spcFirstLastPara="1" wrap="square" lIns="91425" tIns="91425" rIns="91425" bIns="91425" anchor="t" anchorCtr="0">
            <a:noAutofit/>
          </a:bodyPr>
          <a:lstStyle/>
          <a:p>
            <a:pPr lvl="0"/>
            <a:r>
              <a:rPr lang="en-US" b="1" dirty="0">
                <a:latin typeface="Arial"/>
                <a:ea typeface="Arial"/>
                <a:cs typeface="Arial"/>
                <a:sym typeface="Arial"/>
              </a:rPr>
              <a:t>Right To Use Various Designations Or Phrases</a:t>
            </a:r>
          </a:p>
        </p:txBody>
      </p:sp>
      <p:sp>
        <p:nvSpPr>
          <p:cNvPr id="172" name="Google Shape;172;p39"/>
          <p:cNvSpPr txBox="1">
            <a:spLocks noGrp="1"/>
          </p:cNvSpPr>
          <p:nvPr>
            <p:ph type="body" idx="1"/>
          </p:nvPr>
        </p:nvSpPr>
        <p:spPr>
          <a:xfrm>
            <a:off x="938499" y="1159906"/>
            <a:ext cx="7810390" cy="515042"/>
          </a:xfrm>
          <a:prstGeom prst="rect">
            <a:avLst/>
          </a:prstGeom>
        </p:spPr>
        <p:txBody>
          <a:bodyPr spcFirstLastPara="1" wrap="square" lIns="91425" tIns="91425" rIns="91425" bIns="91425" anchor="t" anchorCtr="0">
            <a:noAutofit/>
          </a:bodyPr>
          <a:lstStyle/>
          <a:p>
            <a:pPr marL="0" lvl="0" indent="0">
              <a:spcAft>
                <a:spcPts val="1200"/>
              </a:spcAft>
              <a:buNone/>
            </a:pPr>
            <a:r>
              <a:rPr lang="en-US" sz="1400" dirty="0">
                <a:latin typeface="Arial"/>
                <a:ea typeface="Arial"/>
                <a:cs typeface="Arial"/>
                <a:sym typeface="Arial"/>
              </a:rPr>
              <a:t>For example, the NFL sells title rights to its end of the year awards that allows it sponsors to align with the league using a variety of designations or phrases.  </a:t>
            </a:r>
          </a:p>
          <a:p>
            <a:pPr marL="0" lvl="0" indent="0">
              <a:spcAft>
                <a:spcPts val="1200"/>
              </a:spcAft>
              <a:buNone/>
            </a:pPr>
            <a:r>
              <a:rPr lang="en-US" sz="1400" dirty="0">
                <a:latin typeface="Arial"/>
                <a:ea typeface="Arial"/>
                <a:cs typeface="Arial"/>
                <a:sym typeface="Arial"/>
              </a:rPr>
              <a:t>NFL Award Winners Last Season:</a:t>
            </a:r>
          </a:p>
          <a:p>
            <a:pPr marL="0" lvl="0" indent="0">
              <a:buNone/>
            </a:pPr>
            <a:r>
              <a:rPr lang="en-US" sz="1400" dirty="0">
                <a:latin typeface="Arial"/>
                <a:ea typeface="Arial"/>
                <a:cs typeface="Arial"/>
                <a:sym typeface="Arial"/>
              </a:rPr>
              <a:t>●  Most Valuable Player “Delivered” by Pizza Hut (Aaron Rodgers, Green Bay Packers) </a:t>
            </a:r>
          </a:p>
          <a:p>
            <a:pPr marL="0" lvl="0" indent="0">
              <a:buNone/>
            </a:pPr>
            <a:r>
              <a:rPr lang="en-US" sz="1400" dirty="0">
                <a:latin typeface="Arial"/>
                <a:ea typeface="Arial"/>
                <a:cs typeface="Arial"/>
                <a:sym typeface="Arial"/>
              </a:rPr>
              <a:t>●  Defensive Player of the Year Presented by Castrol (T.J. Watt, Pittsburgh Steelers)</a:t>
            </a:r>
          </a:p>
          <a:p>
            <a:pPr marL="0" lvl="0" indent="0">
              <a:buNone/>
            </a:pPr>
            <a:r>
              <a:rPr lang="en-US" sz="1400" dirty="0">
                <a:latin typeface="Arial"/>
                <a:ea typeface="Arial"/>
                <a:cs typeface="Arial"/>
                <a:sym typeface="Arial"/>
              </a:rPr>
              <a:t>●  Pepsi Rookie of the Year (</a:t>
            </a:r>
            <a:r>
              <a:rPr lang="en-US" sz="1400" dirty="0" err="1">
                <a:latin typeface="Arial"/>
                <a:ea typeface="Arial"/>
                <a:cs typeface="Arial"/>
                <a:sym typeface="Arial"/>
              </a:rPr>
              <a:t>Ja’Marr</a:t>
            </a:r>
            <a:r>
              <a:rPr lang="en-US" sz="1400" dirty="0">
                <a:latin typeface="Arial"/>
                <a:ea typeface="Arial"/>
                <a:cs typeface="Arial"/>
                <a:sym typeface="Arial"/>
              </a:rPr>
              <a:t> Chase, Cincinnati Bengals)</a:t>
            </a:r>
          </a:p>
          <a:p>
            <a:pPr marL="0" lvl="0" indent="0">
              <a:buNone/>
            </a:pPr>
            <a:r>
              <a:rPr lang="en-US" sz="1400" dirty="0">
                <a:latin typeface="Arial"/>
                <a:ea typeface="Arial"/>
                <a:cs typeface="Arial"/>
                <a:sym typeface="Arial"/>
              </a:rPr>
              <a:t>●  Bridgestone Best Moment of the Year (Justin Tucker’s record-breaking 66-yard field goal)</a:t>
            </a:r>
          </a:p>
          <a:p>
            <a:pPr marL="0" lvl="0" indent="0">
              <a:buNone/>
            </a:pPr>
            <a:r>
              <a:rPr lang="en-US" sz="1400" dirty="0">
                <a:latin typeface="Arial"/>
                <a:ea typeface="Arial"/>
                <a:cs typeface="Arial"/>
                <a:sym typeface="Arial"/>
              </a:rPr>
              <a:t>●  Offensive Player of the Year Presented by Microsoft (Cooper </a:t>
            </a:r>
            <a:r>
              <a:rPr lang="en-US" sz="1400" dirty="0" err="1">
                <a:latin typeface="Arial"/>
                <a:ea typeface="Arial"/>
                <a:cs typeface="Arial"/>
                <a:sym typeface="Arial"/>
              </a:rPr>
              <a:t>Kupp</a:t>
            </a:r>
            <a:r>
              <a:rPr lang="en-US" sz="1400" dirty="0">
                <a:latin typeface="Arial"/>
                <a:ea typeface="Arial"/>
                <a:cs typeface="Arial"/>
                <a:sym typeface="Arial"/>
              </a:rPr>
              <a:t>, Los Angeles Rams)</a:t>
            </a:r>
          </a:p>
          <a:p>
            <a:pPr marL="0" lvl="0" indent="0">
              <a:buNone/>
            </a:pPr>
            <a:r>
              <a:rPr lang="en-US" sz="1400" dirty="0">
                <a:latin typeface="Arial"/>
                <a:ea typeface="Arial"/>
                <a:cs typeface="Arial"/>
                <a:sym typeface="Arial"/>
              </a:rPr>
              <a:t>●  Defensive Rookie of the Year Presented by Old Spice (Micah Parsons, Dallas Cowboys)</a:t>
            </a:r>
          </a:p>
          <a:p>
            <a:pPr marL="225425" lvl="0" indent="-225425">
              <a:buNone/>
            </a:pPr>
            <a:r>
              <a:rPr lang="en-US" sz="1400" dirty="0">
                <a:latin typeface="Arial"/>
                <a:ea typeface="Arial"/>
                <a:cs typeface="Arial"/>
                <a:sym typeface="Arial"/>
              </a:rPr>
              <a:t>●  FedEx Air &amp; Ground Players of the Year (Tom Brady, Tampa Bay Buccaneers and Jonathan Taylor, Indianapolis Colts)</a:t>
            </a: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718330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pic>
        <p:nvPicPr>
          <p:cNvPr id="191" name="Google Shape;191;p41"/>
          <p:cNvPicPr preferRelativeResize="0"/>
          <p:nvPr/>
        </p:nvPicPr>
        <p:blipFill>
          <a:blip r:embed="rId4">
            <a:alphaModFix/>
          </a:blip>
          <a:stretch>
            <a:fillRect/>
          </a:stretch>
        </p:blipFill>
        <p:spPr>
          <a:xfrm>
            <a:off x="572425" y="128150"/>
            <a:ext cx="1145575" cy="1160955"/>
          </a:xfrm>
          <a:prstGeom prst="rect">
            <a:avLst/>
          </a:prstGeom>
          <a:noFill/>
          <a:ln>
            <a:noFill/>
          </a:ln>
        </p:spPr>
      </p:pic>
      <p:sp>
        <p:nvSpPr>
          <p:cNvPr id="9" name="Google Shape;188;p41">
            <a:extLst>
              <a:ext uri="{FF2B5EF4-FFF2-40B4-BE49-F238E27FC236}">
                <a16:creationId xmlns:a16="http://schemas.microsoft.com/office/drawing/2014/main" id="{BE86F070-7AA3-324A-AD50-3CBA5DC0D1E0}"/>
              </a:ext>
            </a:extLst>
          </p:cNvPr>
          <p:cNvSpPr txBox="1">
            <a:spLocks noGrp="1"/>
          </p:cNvSpPr>
          <p:nvPr>
            <p:ph type="subTitle" idx="1"/>
          </p:nvPr>
        </p:nvSpPr>
        <p:spPr>
          <a:xfrm>
            <a:off x="572425" y="1416361"/>
            <a:ext cx="7712100" cy="20484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Have you ever noticed any phrases or designations relating to a sponsorship on the products you buy?</a:t>
            </a:r>
          </a:p>
          <a:p>
            <a:pPr marL="0" lvl="0" indent="0"/>
            <a:endParaRPr lang="en-US" dirty="0">
              <a:latin typeface="Arial"/>
              <a:ea typeface="Arial"/>
              <a:cs typeface="Arial"/>
              <a:sym typeface="Arial"/>
            </a:endParaRPr>
          </a:p>
          <a:p>
            <a:pPr marL="0" lvl="0" indent="0"/>
            <a:r>
              <a:rPr lang="en-US" dirty="0">
                <a:latin typeface="Arial"/>
                <a:ea typeface="Arial"/>
                <a:cs typeface="Arial"/>
                <a:sym typeface="Arial"/>
              </a:rPr>
              <a:t>If so, did you know that company paid for the right to use that phrase on the wrapper, label or packaging?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6647633"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WHAT MAKES SPONSORSHIP EFFECTIVE? </a:t>
            </a:r>
          </a:p>
        </p:txBody>
      </p:sp>
      <p:sp>
        <p:nvSpPr>
          <p:cNvPr id="172" name="Google Shape;172;p39"/>
          <p:cNvSpPr txBox="1">
            <a:spLocks noGrp="1"/>
          </p:cNvSpPr>
          <p:nvPr>
            <p:ph type="body" idx="1"/>
          </p:nvPr>
        </p:nvSpPr>
        <p:spPr>
          <a:xfrm>
            <a:off x="938500" y="1016000"/>
            <a:ext cx="7172100" cy="32699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Sponsorship can be an effective marketing tool because it allows companies to reach consumers by appealing to their lifestyle. The sponsor’s message is often communicated more effectively when consumers are participating in something they enjoy, such as attending a sporting event or a movie. </a:t>
            </a:r>
            <a:endParaRPr sz="1600" dirty="0">
              <a:latin typeface="Arial"/>
              <a:ea typeface="Arial"/>
              <a:cs typeface="Arial"/>
              <a:sym typeface="Arial"/>
            </a:endParaRPr>
          </a:p>
          <a:p>
            <a:pPr marL="0" lvl="0" indent="0" algn="l" rtl="0">
              <a:spcBef>
                <a:spcPts val="0"/>
              </a:spcBef>
              <a:spcAft>
                <a:spcPts val="0"/>
              </a:spcAft>
              <a:buNone/>
            </a:pPr>
            <a:endParaRPr sz="1600" dirty="0">
              <a:latin typeface="Arial"/>
              <a:ea typeface="Arial"/>
              <a:cs typeface="Arial"/>
              <a:sym typeface="Arial"/>
            </a:endParaRPr>
          </a:p>
          <a:p>
            <a:pPr marL="0" lvl="0" indent="0" algn="l" rtl="0">
              <a:spcBef>
                <a:spcPts val="0"/>
              </a:spcBef>
              <a:spcAft>
                <a:spcPts val="1600"/>
              </a:spcAft>
              <a:buNone/>
            </a:pPr>
            <a:r>
              <a:rPr lang="en-US" sz="1600" dirty="0">
                <a:latin typeface="Arial"/>
                <a:ea typeface="Arial"/>
                <a:cs typeface="Arial"/>
                <a:sym typeface="Arial"/>
              </a:rPr>
              <a:t>Because sports and entertainment properties often enjoy high levels of brand loyalty, an affiliation as a sponsor can help to drive sales.</a:t>
            </a:r>
          </a:p>
          <a:p>
            <a:pPr marL="0" lvl="0" indent="0" algn="l" rtl="0">
              <a:spcBef>
                <a:spcPts val="0"/>
              </a:spcBef>
              <a:spcAft>
                <a:spcPts val="1600"/>
              </a:spcAft>
              <a:buNone/>
            </a:pPr>
            <a:r>
              <a:rPr lang="en-US" sz="1600" dirty="0">
                <a:latin typeface="Arial"/>
                <a:ea typeface="Arial"/>
                <a:cs typeface="Arial"/>
                <a:sym typeface="Arial"/>
              </a:rPr>
              <a:t>Sponsorships can help companies to reach segments they normally would not.</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81484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529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SPONSORSHIP</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Five common ways businesses implement sponsorship programs:</a:t>
            </a:r>
          </a:p>
          <a:p>
            <a:pPr marL="0" lvl="0" indent="0" algn="l" rtl="0">
              <a:spcBef>
                <a:spcPts val="0"/>
              </a:spcBef>
              <a:spcAft>
                <a:spcPts val="0"/>
              </a:spcAft>
              <a:buNone/>
            </a:pPr>
            <a:endParaRPr sz="1800" dirty="0">
              <a:latin typeface="Arial"/>
              <a:ea typeface="Arial"/>
              <a:cs typeface="Arial"/>
              <a:sym typeface="Arial"/>
            </a:endParaRPr>
          </a:p>
          <a:p>
            <a:pPr marL="457200" lvl="0" indent="-301625" algn="l" rtl="0">
              <a:spcBef>
                <a:spcPts val="0"/>
              </a:spcBef>
              <a:spcAft>
                <a:spcPts val="600"/>
              </a:spcAft>
              <a:buClr>
                <a:schemeClr val="accent1"/>
              </a:buClr>
              <a:buSzPts val="1150"/>
              <a:buFont typeface="Montserrat"/>
              <a:buAutoNum type="arabicPeriod"/>
            </a:pPr>
            <a:r>
              <a:rPr lang="en-US" sz="1800" dirty="0">
                <a:latin typeface="Arial"/>
                <a:ea typeface="Arial"/>
                <a:cs typeface="Arial"/>
                <a:sym typeface="Arial"/>
              </a:rPr>
              <a:t>Retail promotions</a:t>
            </a:r>
          </a:p>
          <a:p>
            <a:pPr marL="457200" lvl="0" indent="-301625" algn="l" rtl="0">
              <a:spcBef>
                <a:spcPts val="0"/>
              </a:spcBef>
              <a:spcAft>
                <a:spcPts val="600"/>
              </a:spcAft>
              <a:buClr>
                <a:schemeClr val="accent1"/>
              </a:buClr>
              <a:buSzPts val="1150"/>
              <a:buFont typeface="Montserrat"/>
              <a:buAutoNum type="arabicPeriod"/>
            </a:pPr>
            <a:r>
              <a:rPr lang="en-US" sz="1800" dirty="0">
                <a:latin typeface="Arial"/>
                <a:ea typeface="Arial"/>
                <a:cs typeface="Arial"/>
                <a:sym typeface="Arial"/>
              </a:rPr>
              <a:t>Brand awareness (impressions)</a:t>
            </a:r>
          </a:p>
          <a:p>
            <a:pPr marL="457200" lvl="0" indent="-301625" algn="l" rtl="0">
              <a:spcBef>
                <a:spcPts val="0"/>
              </a:spcBef>
              <a:spcAft>
                <a:spcPts val="600"/>
              </a:spcAft>
              <a:buClr>
                <a:schemeClr val="accent1"/>
              </a:buClr>
              <a:buSzPts val="1150"/>
              <a:buFont typeface="Montserrat"/>
              <a:buAutoNum type="arabicPeriod"/>
            </a:pPr>
            <a:r>
              <a:rPr lang="en-US" sz="1800" dirty="0">
                <a:latin typeface="Arial"/>
                <a:ea typeface="Arial"/>
                <a:cs typeface="Arial"/>
                <a:sym typeface="Arial"/>
              </a:rPr>
              <a:t>Venue/event on-site promotion</a:t>
            </a:r>
          </a:p>
          <a:p>
            <a:pPr marL="457200" lvl="0" indent="-301625" algn="l" rtl="0">
              <a:spcBef>
                <a:spcPts val="0"/>
              </a:spcBef>
              <a:spcAft>
                <a:spcPts val="600"/>
              </a:spcAft>
              <a:buClr>
                <a:schemeClr val="accent1"/>
              </a:buClr>
              <a:buSzPts val="1150"/>
              <a:buFont typeface="Montserrat"/>
              <a:buAutoNum type="arabicPeriod"/>
            </a:pPr>
            <a:r>
              <a:rPr lang="en-US" sz="1800" dirty="0">
                <a:latin typeface="Arial"/>
                <a:ea typeface="Arial"/>
                <a:cs typeface="Arial"/>
                <a:sym typeface="Arial"/>
              </a:rPr>
              <a:t>Relationship management</a:t>
            </a:r>
          </a:p>
          <a:p>
            <a:pPr marL="457200" lvl="0" indent="-301625" algn="l" rtl="0">
              <a:spcBef>
                <a:spcPts val="0"/>
              </a:spcBef>
              <a:spcAft>
                <a:spcPts val="600"/>
              </a:spcAft>
              <a:buClr>
                <a:schemeClr val="accent1"/>
              </a:buClr>
              <a:buSzPts val="1150"/>
              <a:buFont typeface="Montserrat"/>
              <a:buAutoNum type="arabicPeriod"/>
            </a:pPr>
            <a:r>
              <a:rPr lang="en-US" sz="1800" dirty="0">
                <a:latin typeface="Arial"/>
                <a:ea typeface="Arial"/>
                <a:cs typeface="Arial"/>
                <a:sym typeface="Arial"/>
              </a:rPr>
              <a:t>Introduce new products</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727986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529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SPONSORSHIP IMPLEMENTATION </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800" b="1" dirty="0">
                <a:solidFill>
                  <a:schemeClr val="tx2"/>
                </a:solidFill>
                <a:latin typeface="Arial"/>
                <a:ea typeface="Arial"/>
                <a:cs typeface="Arial"/>
                <a:sym typeface="Arial"/>
              </a:rPr>
              <a:t>Retail Promotions:  </a:t>
            </a:r>
            <a:r>
              <a:rPr lang="en-US" sz="1800" dirty="0">
                <a:latin typeface="Arial"/>
                <a:ea typeface="Arial"/>
                <a:cs typeface="Arial"/>
                <a:sym typeface="Arial"/>
              </a:rPr>
              <a:t>The goal of a retail promotion is to drive traffic to a sponsor’s place of business or boost in-store sales at other retail locations like supermarkets.  This includes point of sale promotions.</a:t>
            </a:r>
          </a:p>
          <a:p>
            <a:pPr marL="0" lvl="0" indent="0" algn="l" rtl="0">
              <a:spcBef>
                <a:spcPts val="0"/>
              </a:spcBef>
              <a:spcAft>
                <a:spcPts val="1200"/>
              </a:spcAft>
              <a:buNone/>
            </a:pPr>
            <a:endParaRPr sz="1800" dirty="0">
              <a:latin typeface="Arial"/>
              <a:ea typeface="Arial"/>
              <a:cs typeface="Arial"/>
              <a:sym typeface="Arial"/>
            </a:endParaRPr>
          </a:p>
          <a:p>
            <a:pPr marL="576263" lvl="0" indent="-420688" algn="l" defTabSz="576263" rtl="0">
              <a:spcBef>
                <a:spcPts val="0"/>
              </a:spcBef>
              <a:spcAft>
                <a:spcPts val="600"/>
              </a:spcAft>
              <a:buClr>
                <a:schemeClr val="accent1"/>
              </a:buClr>
              <a:buSzPts val="1150"/>
              <a:buNone/>
            </a:pPr>
            <a:r>
              <a:rPr lang="en-US" sz="1800" dirty="0">
                <a:latin typeface="Arial"/>
                <a:ea typeface="Arial"/>
                <a:cs typeface="Arial"/>
                <a:sym typeface="Arial"/>
              </a:rPr>
              <a:t>●	Each year, snack and beverage brands roll out creative point of purchase displays at supermarkets and grocery stores in the lead up to the Super Bowl and March Madness.</a:t>
            </a: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776999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529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SPONSORSHIP IMPLEMENTATION</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800" b="1" dirty="0">
                <a:solidFill>
                  <a:schemeClr val="accent1">
                    <a:lumMod val="75000"/>
                  </a:schemeClr>
                </a:solidFill>
                <a:latin typeface="Arial"/>
                <a:ea typeface="Arial"/>
                <a:cs typeface="Arial"/>
                <a:sym typeface="Arial"/>
              </a:rPr>
              <a:t>Brand awareness </a:t>
            </a:r>
            <a:r>
              <a:rPr lang="en-US" sz="1800" dirty="0">
                <a:latin typeface="Arial"/>
                <a:ea typeface="Arial"/>
                <a:cs typeface="Arial"/>
                <a:sym typeface="Arial"/>
              </a:rPr>
              <a:t>refers to the number of people the sponsorship will reach, essentially measuring the promotion’s level of visibility.</a:t>
            </a:r>
          </a:p>
          <a:p>
            <a:pPr marL="285750" indent="-285750">
              <a:spcAft>
                <a:spcPts val="1200"/>
              </a:spcAft>
            </a:pPr>
            <a:r>
              <a:rPr lang="en-US" sz="1600" dirty="0">
                <a:latin typeface="Arial"/>
                <a:ea typeface="Arial"/>
                <a:cs typeface="Arial"/>
                <a:sym typeface="Arial"/>
              </a:rPr>
              <a:t>A sponsorship will focus on maximizing impressions, which describes the total number of consumers exposed to the promotional activity.</a:t>
            </a:r>
          </a:p>
          <a:p>
            <a:pPr marL="285750" indent="-285750">
              <a:spcAft>
                <a:spcPts val="1200"/>
              </a:spcAft>
            </a:pPr>
            <a:r>
              <a:rPr lang="en-US" sz="1600" dirty="0">
                <a:latin typeface="Arial"/>
                <a:ea typeface="Arial"/>
                <a:cs typeface="Arial"/>
                <a:sym typeface="Arial"/>
              </a:rPr>
              <a:t>While impressions are still important, they are no longer an exclusive motivation for a sponsor to engage in a relationship.</a:t>
            </a:r>
          </a:p>
          <a:p>
            <a:pPr marL="225425" lvl="0" indent="-225425" algn="l" rtl="0">
              <a:spcBef>
                <a:spcPts val="0"/>
              </a:spcBef>
              <a:spcAft>
                <a:spcPts val="1200"/>
              </a:spcAft>
              <a:buNone/>
            </a:pPr>
            <a:r>
              <a:rPr lang="en-US" sz="1600" dirty="0">
                <a:latin typeface="Arial"/>
                <a:ea typeface="Arial"/>
                <a:cs typeface="Arial"/>
                <a:sym typeface="Arial"/>
              </a:rPr>
              <a:t>●  Tiger Woods turned heads at the 2022 Masters when he appeared on the course wearing </a:t>
            </a:r>
            <a:r>
              <a:rPr lang="en-US" sz="1600" dirty="0" err="1">
                <a:latin typeface="Arial"/>
                <a:ea typeface="Arial"/>
                <a:cs typeface="Arial"/>
                <a:sym typeface="Arial"/>
              </a:rPr>
              <a:t>FootJoy</a:t>
            </a:r>
            <a:r>
              <a:rPr lang="en-US" sz="1600" dirty="0">
                <a:latin typeface="Arial"/>
                <a:ea typeface="Arial"/>
                <a:cs typeface="Arial"/>
                <a:sym typeface="Arial"/>
              </a:rPr>
              <a:t> golf shoes.  According to Apex Marketing, a sponsorship evaluation firm, the </a:t>
            </a:r>
            <a:r>
              <a:rPr lang="en-US" sz="1600" dirty="0" err="1">
                <a:latin typeface="Arial"/>
                <a:ea typeface="Arial"/>
                <a:cs typeface="Arial"/>
                <a:sym typeface="Arial"/>
              </a:rPr>
              <a:t>FootJoy</a:t>
            </a:r>
            <a:r>
              <a:rPr lang="en-US" sz="1600" dirty="0">
                <a:latin typeface="Arial"/>
                <a:ea typeface="Arial"/>
                <a:cs typeface="Arial"/>
                <a:sym typeface="Arial"/>
              </a:rPr>
              <a:t> brand gained nearly $10 million in advertising value because Woods didn’t cover the </a:t>
            </a:r>
            <a:r>
              <a:rPr lang="en-US" sz="1600" dirty="0" err="1">
                <a:latin typeface="Arial"/>
                <a:ea typeface="Arial"/>
                <a:cs typeface="Arial"/>
                <a:sym typeface="Arial"/>
              </a:rPr>
              <a:t>FootJoy</a:t>
            </a:r>
            <a:r>
              <a:rPr lang="en-US" sz="1600" dirty="0">
                <a:latin typeface="Arial"/>
                <a:ea typeface="Arial"/>
                <a:cs typeface="Arial"/>
                <a:sym typeface="Arial"/>
              </a:rPr>
              <a:t> logos, despite being sponsored by Nike. </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754572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8134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SPONSORSHIP IMPLEMENTATION</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buNone/>
            </a:pPr>
            <a:r>
              <a:rPr lang="en-US" sz="1400" b="1" dirty="0">
                <a:solidFill>
                  <a:schemeClr val="tx2"/>
                </a:solidFill>
                <a:latin typeface="Arial"/>
                <a:ea typeface="Arial"/>
                <a:cs typeface="Arial"/>
                <a:sym typeface="Arial"/>
              </a:rPr>
              <a:t>Venue/event on-site promotion:  </a:t>
            </a:r>
            <a:r>
              <a:rPr lang="en-US" sz="1400" dirty="0">
                <a:latin typeface="Arial"/>
                <a:ea typeface="Arial"/>
                <a:cs typeface="Arial"/>
                <a:sym typeface="Arial"/>
              </a:rPr>
              <a:t>Engaging in promotional activities at venues (stadiums, ballparks, arenas) will allow a company to connect with the audience of the event.</a:t>
            </a:r>
          </a:p>
          <a:p>
            <a:pPr marL="0" lvl="0" indent="0" algn="l" rtl="0">
              <a:spcBef>
                <a:spcPts val="0"/>
              </a:spcBef>
              <a:spcAft>
                <a:spcPts val="0"/>
              </a:spcAft>
              <a:buNone/>
            </a:pPr>
            <a:endParaRPr lang="en-US" sz="1400" dirty="0">
              <a:latin typeface="Arial"/>
              <a:ea typeface="Arial"/>
              <a:cs typeface="Arial"/>
              <a:sym typeface="Arial"/>
            </a:endParaRPr>
          </a:p>
          <a:p>
            <a:pPr marL="0" lvl="0" indent="0" algn="l" rtl="0">
              <a:spcBef>
                <a:spcPts val="0"/>
              </a:spcBef>
              <a:spcAft>
                <a:spcPts val="0"/>
              </a:spcAft>
              <a:buNone/>
            </a:pPr>
            <a:r>
              <a:rPr lang="en-US" sz="1400" dirty="0">
                <a:latin typeface="Arial"/>
                <a:ea typeface="Arial"/>
                <a:cs typeface="Arial"/>
                <a:sym typeface="Arial"/>
              </a:rPr>
              <a:t>This is important because it helps fans to recognize which companies are supporting the event and engage with the brand in a way that traditional advertising would not provide.</a:t>
            </a:r>
            <a:endParaRPr sz="1400" dirty="0">
              <a:latin typeface="Arial"/>
              <a:ea typeface="Arial"/>
              <a:cs typeface="Arial"/>
              <a:sym typeface="Arial"/>
            </a:endParaRPr>
          </a:p>
          <a:p>
            <a:pPr marL="155575" lvl="0" indent="0" algn="l" rtl="0">
              <a:spcBef>
                <a:spcPts val="0"/>
              </a:spcBef>
              <a:spcAft>
                <a:spcPts val="0"/>
              </a:spcAft>
              <a:buClr>
                <a:schemeClr val="accent1"/>
              </a:buClr>
              <a:buSzPts val="1150"/>
              <a:buNone/>
            </a:pPr>
            <a:endParaRPr lang="en-US" sz="1400" dirty="0">
              <a:latin typeface="Arial"/>
              <a:ea typeface="Arial"/>
              <a:cs typeface="Arial"/>
              <a:sym typeface="Arial"/>
            </a:endParaRPr>
          </a:p>
          <a:p>
            <a:pPr marL="155575" lvl="0" indent="0" algn="l" rtl="0">
              <a:spcBef>
                <a:spcPts val="0"/>
              </a:spcBef>
              <a:spcAft>
                <a:spcPts val="0"/>
              </a:spcAft>
              <a:buClr>
                <a:schemeClr val="accent1"/>
              </a:buClr>
              <a:buSzPts val="1150"/>
              <a:buNone/>
            </a:pPr>
            <a:endParaRPr sz="1400" dirty="0">
              <a:latin typeface="Arial"/>
              <a:ea typeface="Arial"/>
              <a:cs typeface="Arial"/>
              <a:sym typeface="Arial"/>
            </a:endParaRPr>
          </a:p>
          <a:p>
            <a:pPr marL="338138" lvl="0" indent="-338138" algn="l" defTabSz="338138" rtl="0">
              <a:spcBef>
                <a:spcPts val="0"/>
              </a:spcBef>
              <a:spcAft>
                <a:spcPts val="1600"/>
              </a:spcAft>
              <a:buNone/>
            </a:pPr>
            <a:r>
              <a:rPr lang="en-US" sz="1400" dirty="0">
                <a:latin typeface="Arial"/>
                <a:ea typeface="Arial"/>
                <a:cs typeface="Arial"/>
                <a:sym typeface="Arial"/>
              </a:rPr>
              <a:t>●	The Portland Trail Blazers teamed up with sponsor Green Sports Alliance to host an Eco Summit event where over 20 of the team’s sponsors were invited (as well as all company employees) to participate. </a:t>
            </a:r>
          </a:p>
          <a:p>
            <a:pPr marL="744538" lvl="1" indent="-287338" defTabSz="282575">
              <a:spcBef>
                <a:spcPts val="0"/>
              </a:spcBef>
              <a:spcAft>
                <a:spcPts val="1600"/>
              </a:spcAft>
              <a:buNone/>
            </a:pPr>
            <a:r>
              <a:rPr lang="en-US" sz="1400" dirty="0">
                <a:latin typeface="Arial"/>
                <a:ea typeface="Arial"/>
                <a:cs typeface="Arial"/>
                <a:sym typeface="Arial"/>
              </a:rPr>
              <a:t>o	Educational and interactive booths along with panel discussions generated networking opportunities for all in attendance. </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910302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9" name="Google Shape;269;p48"/>
          <p:cNvSpPr txBox="1">
            <a:spLocks noGrp="1"/>
          </p:cNvSpPr>
          <p:nvPr>
            <p:ph type="subTitle" idx="1"/>
          </p:nvPr>
        </p:nvSpPr>
        <p:spPr>
          <a:xfrm>
            <a:off x="3398975" y="2509559"/>
            <a:ext cx="2067000" cy="12351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A business with a national client base might encourage its sales staff to entertain prospective customers in the company’s hospitality area at the Indianapolis 500.</a:t>
            </a:r>
          </a:p>
        </p:txBody>
      </p:sp>
      <p:sp>
        <p:nvSpPr>
          <p:cNvPr id="271" name="Google Shape;271;p48"/>
          <p:cNvSpPr txBox="1">
            <a:spLocks noGrp="1"/>
          </p:cNvSpPr>
          <p:nvPr>
            <p:ph type="subTitle" idx="3"/>
          </p:nvPr>
        </p:nvSpPr>
        <p:spPr>
          <a:xfrm>
            <a:off x="6453141" y="2509559"/>
            <a:ext cx="2067000" cy="12351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A Washington D.C. area business might reward its employees with a group outing to see the Nationals play.</a:t>
            </a:r>
            <a:endParaRPr dirty="0">
              <a:latin typeface="Arial"/>
              <a:ea typeface="Arial"/>
              <a:cs typeface="Arial"/>
              <a:sym typeface="Arial"/>
            </a:endParaRPr>
          </a:p>
        </p:txBody>
      </p:sp>
      <p:sp>
        <p:nvSpPr>
          <p:cNvPr id="272" name="Google Shape;272;p48"/>
          <p:cNvSpPr txBox="1">
            <a:spLocks noGrp="1"/>
          </p:cNvSpPr>
          <p:nvPr>
            <p:ph type="title" idx="4"/>
          </p:nvPr>
        </p:nvSpPr>
        <p:spPr>
          <a:xfrm>
            <a:off x="681275" y="1687793"/>
            <a:ext cx="19764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400" b="1" dirty="0">
                <a:latin typeface="Arial"/>
                <a:ea typeface="Arial"/>
                <a:cs typeface="Arial"/>
                <a:sym typeface="Arial"/>
              </a:rPr>
              <a:t>CURRENT </a:t>
            </a:r>
            <a:br>
              <a:rPr lang="en" sz="1400" b="1" dirty="0">
                <a:latin typeface="Arial"/>
                <a:ea typeface="Arial"/>
                <a:cs typeface="Arial"/>
                <a:sym typeface="Arial"/>
              </a:rPr>
            </a:br>
            <a:r>
              <a:rPr lang="en" sz="1400" b="1" dirty="0">
                <a:latin typeface="Arial"/>
                <a:ea typeface="Arial"/>
                <a:cs typeface="Arial"/>
                <a:sym typeface="Arial"/>
              </a:rPr>
              <a:t>CUSTOMERS</a:t>
            </a:r>
            <a:endParaRPr sz="1400" b="1" dirty="0">
              <a:latin typeface="Arial"/>
              <a:ea typeface="Arial"/>
              <a:cs typeface="Arial"/>
              <a:sym typeface="Arial"/>
            </a:endParaRPr>
          </a:p>
        </p:txBody>
      </p:sp>
      <p:sp>
        <p:nvSpPr>
          <p:cNvPr id="273" name="Google Shape;273;p48"/>
          <p:cNvSpPr txBox="1">
            <a:spLocks noGrp="1"/>
          </p:cNvSpPr>
          <p:nvPr>
            <p:ph type="subTitle" idx="5"/>
          </p:nvPr>
        </p:nvSpPr>
        <p:spPr>
          <a:xfrm>
            <a:off x="635975" y="2509559"/>
            <a:ext cx="2067000" cy="1235100"/>
          </a:xfrm>
          <a:prstGeom prst="rect">
            <a:avLst/>
          </a:prstGeom>
        </p:spPr>
        <p:txBody>
          <a:bodyPr spcFirstLastPara="1" wrap="square" lIns="91425" tIns="91425" rIns="91425" bIns="91425" anchor="t" anchorCtr="0">
            <a:noAutofit/>
          </a:bodyPr>
          <a:lstStyle/>
          <a:p>
            <a:pPr marL="0" lvl="0" indent="0"/>
            <a:r>
              <a:rPr lang="en-US" dirty="0">
                <a:latin typeface="Arial"/>
                <a:ea typeface="Arial"/>
                <a:cs typeface="Arial"/>
                <a:sym typeface="Arial"/>
              </a:rPr>
              <a:t>A Houston area business might choose to reward existing customers by inviting them to enjoy a Rockets game in the company’s luxury suite or premium seats.</a:t>
            </a:r>
          </a:p>
        </p:txBody>
      </p:sp>
      <p:cxnSp>
        <p:nvCxnSpPr>
          <p:cNvPr id="276" name="Google Shape;276;p48"/>
          <p:cNvCxnSpPr/>
          <p:nvPr/>
        </p:nvCxnSpPr>
        <p:spPr>
          <a:xfrm>
            <a:off x="1470875" y="2392946"/>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79" name="Google Shape;279;p48"/>
          <p:cNvSpPr txBox="1"/>
          <p:nvPr/>
        </p:nvSpPr>
        <p:spPr>
          <a:xfrm>
            <a:off x="160400" y="4781425"/>
            <a:ext cx="36816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lt1"/>
                </a:solidFill>
                <a:latin typeface="Montserrat"/>
                <a:ea typeface="Montserrat"/>
                <a:cs typeface="Montserrat"/>
                <a:sym typeface="Montserrat"/>
              </a:rPr>
              <a:t>Source: Price Waterhouse Cooper</a:t>
            </a:r>
            <a:endParaRPr sz="800">
              <a:solidFill>
                <a:schemeClr val="lt1"/>
              </a:solidFill>
              <a:latin typeface="Montserrat"/>
              <a:ea typeface="Montserrat"/>
              <a:cs typeface="Montserrat"/>
              <a:sym typeface="Montserrat"/>
            </a:endParaRPr>
          </a:p>
        </p:txBody>
      </p:sp>
      <p:pic>
        <p:nvPicPr>
          <p:cNvPr id="280" name="Google Shape;280;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1" name="Google Shape;281;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82" name="Google Shape;282;p48"/>
          <p:cNvSpPr txBox="1">
            <a:spLocks noGrp="1"/>
          </p:cNvSpPr>
          <p:nvPr>
            <p:ph type="title" idx="6"/>
          </p:nvPr>
        </p:nvSpPr>
        <p:spPr>
          <a:xfrm>
            <a:off x="605074" y="369988"/>
            <a:ext cx="6655575" cy="548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800" b="1" dirty="0">
                <a:latin typeface="Arial"/>
                <a:ea typeface="Arial"/>
                <a:cs typeface="Arial"/>
                <a:sym typeface="Arial"/>
              </a:rPr>
              <a:t>SPONSORSHIP IMPLEMENTATION</a:t>
            </a:r>
            <a:endParaRPr sz="2800" b="1" dirty="0">
              <a:latin typeface="Arial"/>
              <a:ea typeface="Arial"/>
              <a:cs typeface="Arial"/>
              <a:sym typeface="Arial"/>
            </a:endParaRPr>
          </a:p>
        </p:txBody>
      </p:sp>
      <p:cxnSp>
        <p:nvCxnSpPr>
          <p:cNvPr id="283" name="Google Shape;283;p48"/>
          <p:cNvCxnSpPr/>
          <p:nvPr/>
        </p:nvCxnSpPr>
        <p:spPr>
          <a:xfrm>
            <a:off x="681275" y="3097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84" name="Google Shape;284;p48"/>
          <p:cNvSpPr txBox="1"/>
          <p:nvPr/>
        </p:nvSpPr>
        <p:spPr>
          <a:xfrm>
            <a:off x="605074" y="893455"/>
            <a:ext cx="7223310" cy="430857"/>
          </a:xfrm>
          <a:prstGeom prst="rect">
            <a:avLst/>
          </a:prstGeom>
          <a:noFill/>
          <a:ln>
            <a:noFill/>
          </a:ln>
        </p:spPr>
        <p:txBody>
          <a:bodyPr spcFirstLastPara="1" wrap="square" lIns="91425" tIns="91425" rIns="91425" bIns="91425" anchor="t" anchorCtr="0">
            <a:spAutoFit/>
          </a:bodyPr>
          <a:lstStyle/>
          <a:p>
            <a:pPr lvl="0"/>
            <a:r>
              <a:rPr lang="en-US" sz="1600" dirty="0">
                <a:solidFill>
                  <a:schemeClr val="lt1"/>
                </a:solidFill>
              </a:rPr>
              <a:t>Sponsorship can assist in </a:t>
            </a:r>
            <a:r>
              <a:rPr lang="en-US" sz="1600" b="1" dirty="0">
                <a:solidFill>
                  <a:schemeClr val="tx2"/>
                </a:solidFill>
              </a:rPr>
              <a:t>relationship management </a:t>
            </a:r>
            <a:r>
              <a:rPr lang="en-US" sz="1600" dirty="0">
                <a:solidFill>
                  <a:schemeClr val="lt1"/>
                </a:solidFill>
              </a:rPr>
              <a:t>in three key areas:</a:t>
            </a:r>
          </a:p>
        </p:txBody>
      </p:sp>
      <p:sp>
        <p:nvSpPr>
          <p:cNvPr id="34" name="Google Shape;272;p48">
            <a:extLst>
              <a:ext uri="{FF2B5EF4-FFF2-40B4-BE49-F238E27FC236}">
                <a16:creationId xmlns:a16="http://schemas.microsoft.com/office/drawing/2014/main" id="{4061BB79-725D-B042-8B9C-323DCFD82F63}"/>
              </a:ext>
            </a:extLst>
          </p:cNvPr>
          <p:cNvSpPr txBox="1">
            <a:spLocks/>
          </p:cNvSpPr>
          <p:nvPr/>
        </p:nvSpPr>
        <p:spPr>
          <a:xfrm>
            <a:off x="3444275" y="1682772"/>
            <a:ext cx="1976400" cy="548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9pPr>
          </a:lstStyle>
          <a:p>
            <a:r>
              <a:rPr lang="en-US" sz="1400" b="1" dirty="0">
                <a:latin typeface="Arial"/>
                <a:ea typeface="Arial"/>
                <a:cs typeface="Arial"/>
                <a:sym typeface="Arial"/>
              </a:rPr>
              <a:t>NEW </a:t>
            </a:r>
            <a:br>
              <a:rPr lang="en-US" sz="1400" b="1" dirty="0">
                <a:latin typeface="Arial"/>
                <a:ea typeface="Arial"/>
                <a:cs typeface="Arial"/>
                <a:sym typeface="Arial"/>
              </a:rPr>
            </a:br>
            <a:r>
              <a:rPr lang="en-US" sz="1400" b="1" dirty="0">
                <a:latin typeface="Arial"/>
                <a:ea typeface="Arial"/>
                <a:cs typeface="Arial"/>
                <a:sym typeface="Arial"/>
              </a:rPr>
              <a:t>CUSTOMERS</a:t>
            </a:r>
          </a:p>
        </p:txBody>
      </p:sp>
      <p:cxnSp>
        <p:nvCxnSpPr>
          <p:cNvPr id="35" name="Google Shape;276;p48">
            <a:extLst>
              <a:ext uri="{FF2B5EF4-FFF2-40B4-BE49-F238E27FC236}">
                <a16:creationId xmlns:a16="http://schemas.microsoft.com/office/drawing/2014/main" id="{B79D3FB6-4389-214C-91A2-950232415947}"/>
              </a:ext>
            </a:extLst>
          </p:cNvPr>
          <p:cNvCxnSpPr/>
          <p:nvPr/>
        </p:nvCxnSpPr>
        <p:spPr>
          <a:xfrm>
            <a:off x="4233875" y="238792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36" name="Google Shape;272;p48">
            <a:extLst>
              <a:ext uri="{FF2B5EF4-FFF2-40B4-BE49-F238E27FC236}">
                <a16:creationId xmlns:a16="http://schemas.microsoft.com/office/drawing/2014/main" id="{9EB3B3AA-3464-324E-A578-F71D5645DEA7}"/>
              </a:ext>
            </a:extLst>
          </p:cNvPr>
          <p:cNvSpPr txBox="1">
            <a:spLocks/>
          </p:cNvSpPr>
          <p:nvPr/>
        </p:nvSpPr>
        <p:spPr>
          <a:xfrm>
            <a:off x="6486325" y="1630162"/>
            <a:ext cx="1976400" cy="548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9pPr>
          </a:lstStyle>
          <a:p>
            <a:r>
              <a:rPr lang="en-US" sz="1400" b="1" dirty="0">
                <a:latin typeface="Arial"/>
                <a:ea typeface="Arial"/>
                <a:cs typeface="Arial"/>
                <a:sym typeface="Arial"/>
              </a:rPr>
              <a:t>STAFF AND EMPLOYEES</a:t>
            </a:r>
          </a:p>
        </p:txBody>
      </p:sp>
      <p:cxnSp>
        <p:nvCxnSpPr>
          <p:cNvPr id="37" name="Google Shape;276;p48">
            <a:extLst>
              <a:ext uri="{FF2B5EF4-FFF2-40B4-BE49-F238E27FC236}">
                <a16:creationId xmlns:a16="http://schemas.microsoft.com/office/drawing/2014/main" id="{2A14330E-2D21-134C-9A0F-3C35F1899824}"/>
              </a:ext>
            </a:extLst>
          </p:cNvPr>
          <p:cNvCxnSpPr/>
          <p:nvPr/>
        </p:nvCxnSpPr>
        <p:spPr>
          <a:xfrm>
            <a:off x="7275925" y="233531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SPONSORSHIP IMPLEMENTATION</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10950" y="1865785"/>
            <a:ext cx="7172100" cy="1138672"/>
          </a:xfrm>
          <a:prstGeom prst="rect">
            <a:avLst/>
          </a:prstGeom>
        </p:spPr>
        <p:txBody>
          <a:bodyPr spcFirstLastPara="1" wrap="square" lIns="91425" tIns="91425" rIns="91425" bIns="91425" anchor="t" anchorCtr="0">
            <a:noAutofit/>
          </a:bodyPr>
          <a:lstStyle/>
          <a:p>
            <a:pPr marL="282575" indent="-282575" defTabSz="282575"/>
            <a:r>
              <a:rPr lang="en-US" sz="1600" dirty="0">
                <a:latin typeface="Arial"/>
                <a:ea typeface="Arial"/>
                <a:cs typeface="Arial"/>
                <a:sym typeface="Arial"/>
              </a:rPr>
              <a:t>For example, Ford may sponsor a test drive promotion at a NASCAR event, offering an opportunity for fans to drive a new car model.  </a:t>
            </a:r>
          </a:p>
          <a:p>
            <a:pPr marL="282575" indent="-282575" defTabSz="282575"/>
            <a:endParaRPr lang="en-US" sz="1600" dirty="0">
              <a:latin typeface="Arial"/>
              <a:ea typeface="Arial"/>
              <a:cs typeface="Arial"/>
              <a:sym typeface="Arial"/>
            </a:endParaRPr>
          </a:p>
          <a:p>
            <a:pPr marL="285750" indent="-285750" defTabSz="282575"/>
            <a:r>
              <a:rPr lang="en-US" sz="1600" dirty="0">
                <a:latin typeface="Arial"/>
                <a:ea typeface="Arial"/>
                <a:cs typeface="Arial"/>
                <a:sym typeface="Arial"/>
              </a:rPr>
              <a:t>The promotion would enable Ford to capture the information of an identifiable number of the program’s participants, generating leads (potentially leading to new sales) while amplifying brand awareness.</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 name="Rectangle 1">
            <a:extLst>
              <a:ext uri="{FF2B5EF4-FFF2-40B4-BE49-F238E27FC236}">
                <a16:creationId xmlns:a16="http://schemas.microsoft.com/office/drawing/2014/main" id="{C59A920A-1412-AD41-8C37-D21F3629D28F}"/>
              </a:ext>
            </a:extLst>
          </p:cNvPr>
          <p:cNvSpPr/>
          <p:nvPr/>
        </p:nvSpPr>
        <p:spPr>
          <a:xfrm>
            <a:off x="938500" y="1043142"/>
            <a:ext cx="7267000" cy="646331"/>
          </a:xfrm>
          <a:prstGeom prst="rect">
            <a:avLst/>
          </a:prstGeom>
        </p:spPr>
        <p:txBody>
          <a:bodyPr wrap="square">
            <a:spAutoFit/>
          </a:bodyPr>
          <a:lstStyle/>
          <a:p>
            <a:r>
              <a:rPr lang="en-US" sz="1800" b="1" dirty="0">
                <a:solidFill>
                  <a:srgbClr val="FFAB40">
                    <a:lumMod val="75000"/>
                  </a:srgbClr>
                </a:solidFill>
              </a:rPr>
              <a:t>Introduce new products:  </a:t>
            </a:r>
            <a:r>
              <a:rPr lang="en-US" sz="1800" dirty="0">
                <a:solidFill>
                  <a:schemeClr val="bg1"/>
                </a:solidFill>
              </a:rPr>
              <a:t>Brands often leverage their sponsorships as a tool for introducing new products</a:t>
            </a:r>
            <a:endParaRPr lang="en-US" dirty="0"/>
          </a:p>
        </p:txBody>
      </p:sp>
    </p:spTree>
    <p:extLst>
      <p:ext uri="{BB962C8B-B14F-4D97-AF65-F5344CB8AC3E}">
        <p14:creationId xmlns:p14="http://schemas.microsoft.com/office/powerpoint/2010/main" val="3008258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5411400" y="1388855"/>
            <a:ext cx="2837400" cy="51237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000" b="1" dirty="0">
                <a:latin typeface="Arial"/>
                <a:ea typeface="Arial"/>
                <a:cs typeface="Arial"/>
                <a:sym typeface="Arial"/>
              </a:rPr>
              <a:t>SPONSORSHIP</a:t>
            </a:r>
            <a:endParaRPr sz="2000" b="1" dirty="0">
              <a:latin typeface="Arial"/>
              <a:ea typeface="Arial"/>
              <a:cs typeface="Arial"/>
              <a:sym typeface="Arial"/>
            </a:endParaRPr>
          </a:p>
        </p:txBody>
      </p:sp>
      <p:sp>
        <p:nvSpPr>
          <p:cNvPr id="181" name="Google Shape;181;p40"/>
          <p:cNvSpPr txBox="1">
            <a:spLocks noGrp="1"/>
          </p:cNvSpPr>
          <p:nvPr>
            <p:ph type="body" idx="1"/>
          </p:nvPr>
        </p:nvSpPr>
        <p:spPr>
          <a:xfrm>
            <a:off x="5411399" y="1901225"/>
            <a:ext cx="2912793" cy="2765700"/>
          </a:xfrm>
          <a:prstGeom prst="rect">
            <a:avLst/>
          </a:prstGeom>
        </p:spPr>
        <p:txBody>
          <a:bodyPr spcFirstLastPara="1" wrap="square" lIns="91425" tIns="91425" rIns="91425" bIns="91425" anchor="t" anchorCtr="0">
            <a:noAutofit/>
          </a:bodyPr>
          <a:lstStyle/>
          <a:p>
            <a:pPr marL="0" lvl="0" indent="0">
              <a:buNone/>
            </a:pPr>
            <a:r>
              <a:rPr lang="en-US" b="1" dirty="0">
                <a:solidFill>
                  <a:schemeClr val="tx2"/>
                </a:solidFill>
                <a:latin typeface="Arial"/>
                <a:ea typeface="Arial"/>
                <a:cs typeface="Arial"/>
                <a:sym typeface="Arial"/>
              </a:rPr>
              <a:t>Sponsorship</a:t>
            </a:r>
            <a:r>
              <a:rPr lang="en-US" dirty="0">
                <a:solidFill>
                  <a:schemeClr val="bg1"/>
                </a:solidFill>
                <a:latin typeface="Arial"/>
                <a:ea typeface="Arial"/>
                <a:cs typeface="Arial"/>
                <a:sym typeface="Arial"/>
              </a:rPr>
              <a:t> </a:t>
            </a:r>
            <a:r>
              <a:rPr lang="en-US" dirty="0">
                <a:latin typeface="Arial"/>
                <a:ea typeface="Arial"/>
                <a:cs typeface="Arial"/>
                <a:sym typeface="Arial"/>
              </a:rPr>
              <a:t>is a form of marketing in which companies align their name, brand, or logo with sports/entertainment properties or events for the purpose of achieving future profits.</a:t>
            </a:r>
            <a:endParaRPr dirty="0">
              <a:latin typeface="Arial"/>
              <a:ea typeface="Arial"/>
              <a:cs typeface="Arial"/>
              <a:sym typeface="Arial"/>
            </a:endParaRPr>
          </a:p>
        </p:txBody>
      </p:sp>
      <p:cxnSp>
        <p:nvCxnSpPr>
          <p:cNvPr id="182" name="Google Shape;182;p40"/>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3" name="Google Shape;183;p40"/>
          <p:cNvPicPr preferRelativeResize="0"/>
          <p:nvPr/>
        </p:nvPicPr>
        <p:blipFill>
          <a:blip r:embed="rId3"/>
          <a:srcRect l="22108" r="22108"/>
          <a:stretch/>
        </p:blipFill>
        <p:spPr>
          <a:xfrm>
            <a:off x="-436624" y="-236700"/>
            <a:ext cx="4714800" cy="5616900"/>
          </a:xfrm>
          <a:prstGeom prst="flowChartDelay">
            <a:avLst/>
          </a:prstGeom>
          <a:noFill/>
          <a:ln>
            <a:noFill/>
          </a:ln>
        </p:spPr>
      </p:pic>
      <p:pic>
        <p:nvPicPr>
          <p:cNvPr id="184" name="Google Shape;184;p40"/>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SPONSORSHIP</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Sponsorship examples:</a:t>
            </a:r>
          </a:p>
          <a:p>
            <a:pPr marL="0" lvl="0" indent="0" algn="l" rtl="0">
              <a:spcBef>
                <a:spcPts val="0"/>
              </a:spcBef>
              <a:spcAft>
                <a:spcPts val="0"/>
              </a:spcAft>
              <a:buNone/>
            </a:pPr>
            <a:endParaRPr sz="1800" dirty="0">
              <a:latin typeface="Arial"/>
              <a:ea typeface="Arial"/>
              <a:cs typeface="Arial"/>
              <a:sym typeface="Arial"/>
            </a:endParaRPr>
          </a:p>
          <a:p>
            <a:pPr defTabSz="463550">
              <a:spcAft>
                <a:spcPts val="600"/>
              </a:spcAft>
              <a:buClr>
                <a:schemeClr val="accent1"/>
              </a:buClr>
            </a:pPr>
            <a:r>
              <a:rPr lang="en-US" sz="1800" dirty="0">
                <a:latin typeface="Arial"/>
                <a:ea typeface="Arial"/>
                <a:cs typeface="Arial"/>
                <a:sym typeface="Arial"/>
              </a:rPr>
              <a:t>Kaiser Permanente investing in naming rights to rebrand the 11-acre plaza surrounding the Golden State Warriors’ new Chase Center arena as “Thrive City” — after Kaiser’s “Thrive” health and wellness slogan</a:t>
            </a:r>
          </a:p>
          <a:p>
            <a:pPr defTabSz="463550">
              <a:spcAft>
                <a:spcPts val="600"/>
              </a:spcAft>
              <a:buClr>
                <a:schemeClr val="accent1"/>
              </a:buClr>
            </a:pPr>
            <a:r>
              <a:rPr lang="en-US" sz="1800" dirty="0">
                <a:latin typeface="Arial"/>
                <a:ea typeface="Arial"/>
                <a:cs typeface="Arial"/>
                <a:sym typeface="Arial"/>
              </a:rPr>
              <a:t>Major corporations sponsoring NCAA college football bowl games</a:t>
            </a:r>
          </a:p>
          <a:p>
            <a:pPr defTabSz="463550">
              <a:spcAft>
                <a:spcPts val="600"/>
              </a:spcAft>
              <a:buClr>
                <a:schemeClr val="accent1"/>
              </a:buClr>
            </a:pPr>
            <a:r>
              <a:rPr lang="en-US" sz="1800" dirty="0">
                <a:latin typeface="Arial"/>
                <a:ea typeface="Arial"/>
                <a:cs typeface="Arial"/>
                <a:sym typeface="Arial"/>
              </a:rPr>
              <a:t>Mountain Dew sponsoring the Action Sports Tour</a:t>
            </a:r>
          </a:p>
          <a:p>
            <a:pPr defTabSz="463550">
              <a:spcAft>
                <a:spcPts val="600"/>
              </a:spcAft>
              <a:buClr>
                <a:schemeClr val="accent1"/>
              </a:buClr>
            </a:pPr>
            <a:r>
              <a:rPr lang="en-US" sz="1800" dirty="0">
                <a:latin typeface="Arial"/>
                <a:ea typeface="Arial"/>
                <a:cs typeface="Arial"/>
                <a:sym typeface="Arial"/>
              </a:rPr>
              <a:t>Visa spending millions to sponsor the 2021 Summer Olympic Games in Tokyo</a:t>
            </a:r>
          </a:p>
          <a:p>
            <a:pPr marL="0" lvl="0" indent="0" algn="l" rtl="0">
              <a:spcBef>
                <a:spcPts val="0"/>
              </a:spcBef>
              <a:spcAft>
                <a:spcPts val="1600"/>
              </a:spcAft>
              <a:buNone/>
            </a:pP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SPONSORSHIP PACKAGES</a:t>
            </a:r>
          </a:p>
        </p:txBody>
      </p:sp>
      <p:sp>
        <p:nvSpPr>
          <p:cNvPr id="172" name="Google Shape;172;p39"/>
          <p:cNvSpPr txBox="1">
            <a:spLocks noGrp="1"/>
          </p:cNvSpPr>
          <p:nvPr>
            <p:ph type="body" idx="1"/>
          </p:nvPr>
        </p:nvSpPr>
        <p:spPr>
          <a:xfrm>
            <a:off x="759801" y="1199372"/>
            <a:ext cx="7766961"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Brands can align with the sponsored party in a variety of ways, including:</a:t>
            </a:r>
          </a:p>
          <a:p>
            <a:pPr marL="0" lvl="0" indent="0" algn="l" rtl="0">
              <a:spcBef>
                <a:spcPts val="0"/>
              </a:spcBef>
              <a:spcAft>
                <a:spcPts val="0"/>
              </a:spcAft>
              <a:buNone/>
            </a:pPr>
            <a:endParaRPr lang="en-US" sz="1600" dirty="0">
              <a:latin typeface="Arial"/>
              <a:ea typeface="Arial"/>
              <a:cs typeface="Arial"/>
              <a:sym typeface="Arial"/>
            </a:endParaRPr>
          </a:p>
          <a:p>
            <a:pPr marL="0" lvl="0" indent="0" algn="l" defTabSz="338138" rtl="0">
              <a:spcBef>
                <a:spcPts val="0"/>
              </a:spcBef>
              <a:spcAft>
                <a:spcPts val="600"/>
              </a:spcAft>
              <a:buNone/>
            </a:pPr>
            <a:r>
              <a:rPr lang="en-US" sz="1600" dirty="0">
                <a:latin typeface="Arial"/>
                <a:ea typeface="Arial"/>
                <a:cs typeface="Arial"/>
                <a:sym typeface="Arial"/>
              </a:rPr>
              <a:t>●	Right to use team or event marks, logos, names, or trademarks</a:t>
            </a:r>
          </a:p>
          <a:p>
            <a:pPr marL="0" lvl="0" indent="0" algn="l" defTabSz="338138" rtl="0">
              <a:spcBef>
                <a:spcPts val="0"/>
              </a:spcBef>
              <a:spcAft>
                <a:spcPts val="600"/>
              </a:spcAft>
              <a:buNone/>
            </a:pPr>
            <a:r>
              <a:rPr lang="en-US" sz="1600" dirty="0">
                <a:latin typeface="Arial"/>
                <a:ea typeface="Arial"/>
                <a:cs typeface="Arial"/>
                <a:sym typeface="Arial"/>
              </a:rPr>
              <a:t>●	Potential for exclusive association</a:t>
            </a:r>
          </a:p>
          <a:p>
            <a:pPr marL="0" lvl="0" indent="0" algn="l" defTabSz="338138" rtl="0">
              <a:spcBef>
                <a:spcPts val="0"/>
              </a:spcBef>
              <a:spcAft>
                <a:spcPts val="600"/>
              </a:spcAft>
              <a:buNone/>
            </a:pPr>
            <a:r>
              <a:rPr lang="en-US" sz="1600" dirty="0">
                <a:latin typeface="Arial"/>
                <a:ea typeface="Arial"/>
                <a:cs typeface="Arial"/>
                <a:sym typeface="Arial"/>
              </a:rPr>
              <a:t>●	Opportunity for title or presenting sponsorships</a:t>
            </a:r>
          </a:p>
          <a:p>
            <a:pPr marL="0" lvl="0" indent="0" algn="l" defTabSz="338138" rtl="0">
              <a:spcBef>
                <a:spcPts val="0"/>
              </a:spcBef>
              <a:spcAft>
                <a:spcPts val="600"/>
              </a:spcAft>
              <a:buNone/>
            </a:pPr>
            <a:r>
              <a:rPr lang="en-US" sz="1600" dirty="0">
                <a:latin typeface="Arial"/>
                <a:ea typeface="Arial"/>
                <a:cs typeface="Arial"/>
                <a:sym typeface="Arial"/>
              </a:rPr>
              <a:t>●	Right to use various designations or phrases</a:t>
            </a:r>
          </a:p>
          <a:p>
            <a:pPr marL="0" lvl="0" indent="0" algn="l" defTabSz="338138" rtl="0">
              <a:spcBef>
                <a:spcPts val="0"/>
              </a:spcBef>
              <a:spcAft>
                <a:spcPts val="600"/>
              </a:spcAft>
              <a:buNone/>
            </a:pPr>
            <a:r>
              <a:rPr lang="en-US" sz="1600" dirty="0">
                <a:latin typeface="Arial"/>
                <a:ea typeface="Arial"/>
                <a:cs typeface="Arial"/>
                <a:sym typeface="Arial"/>
              </a:rPr>
              <a:t>●	Right to conduct promotional activities</a:t>
            </a:r>
          </a:p>
          <a:p>
            <a:pPr marL="0" lvl="0" indent="0" algn="l" defTabSz="338138" rtl="0">
              <a:spcBef>
                <a:spcPts val="0"/>
              </a:spcBef>
              <a:spcAft>
                <a:spcPts val="600"/>
              </a:spcAft>
              <a:buNone/>
            </a:pPr>
            <a:r>
              <a:rPr lang="en-US" sz="1600" dirty="0">
                <a:latin typeface="Arial"/>
                <a:ea typeface="Arial"/>
                <a:cs typeface="Arial"/>
                <a:sym typeface="Arial"/>
              </a:rPr>
              <a:t>●	Additional forms of company exposure and media time (billboards, commercials)</a:t>
            </a:r>
          </a:p>
          <a:p>
            <a:pPr marL="0" lvl="0" indent="0" algn="l" defTabSz="338138" rtl="0">
              <a:spcBef>
                <a:spcPts val="0"/>
              </a:spcBef>
              <a:spcAft>
                <a:spcPts val="600"/>
              </a:spcAft>
              <a:buNone/>
            </a:pPr>
            <a:r>
              <a:rPr lang="en-US" sz="1600" dirty="0">
                <a:latin typeface="Arial"/>
                <a:ea typeface="Arial"/>
                <a:cs typeface="Arial"/>
                <a:sym typeface="Arial"/>
              </a:rPr>
              <a:t>●	Product and merchandise (game tickets, licensed merchandise)</a:t>
            </a: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355805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2670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Right To Use Team Or Event Marks, Logos, Names Or Trademarks</a:t>
            </a:r>
          </a:p>
        </p:txBody>
      </p:sp>
      <p:sp>
        <p:nvSpPr>
          <p:cNvPr id="172" name="Google Shape;172;p39"/>
          <p:cNvSpPr txBox="1">
            <a:spLocks noGrp="1"/>
          </p:cNvSpPr>
          <p:nvPr>
            <p:ph type="body" idx="1"/>
          </p:nvPr>
        </p:nvSpPr>
        <p:spPr>
          <a:xfrm>
            <a:off x="938500" y="1417427"/>
            <a:ext cx="7172100" cy="49246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As an official partner of the Portland Timbers Major League Soccer franchise, Alaska Airlines rebranded an airplane using the Timbers name, logo and team colors.</a:t>
            </a:r>
            <a:endParaRPr sz="1600" dirty="0">
              <a:latin typeface="Arial"/>
              <a:ea typeface="Arial"/>
              <a:cs typeface="Arial"/>
              <a:sym typeface="Arial"/>
            </a:endParaRP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1E3F48D2-FCB5-4B7C-A7BB-01B417F35C2F}"/>
              </a:ext>
            </a:extLst>
          </p:cNvPr>
          <p:cNvPicPr>
            <a:picLocks noChangeAspect="1"/>
          </p:cNvPicPr>
          <p:nvPr/>
        </p:nvPicPr>
        <p:blipFill>
          <a:blip r:embed="rId4"/>
          <a:stretch>
            <a:fillRect/>
          </a:stretch>
        </p:blipFill>
        <p:spPr>
          <a:xfrm>
            <a:off x="2314514" y="2703273"/>
            <a:ext cx="4514972" cy="1542036"/>
          </a:xfrm>
          <a:prstGeom prst="rect">
            <a:avLst/>
          </a:prstGeom>
        </p:spPr>
      </p:pic>
    </p:spTree>
    <p:extLst>
      <p:ext uri="{BB962C8B-B14F-4D97-AF65-F5344CB8AC3E}">
        <p14:creationId xmlns:p14="http://schemas.microsoft.com/office/powerpoint/2010/main" val="2266812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6907278" cy="64596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POTENTIAL FOR EXCLUSIVE ASSOCIATION</a:t>
            </a:r>
          </a:p>
        </p:txBody>
      </p:sp>
      <p:sp>
        <p:nvSpPr>
          <p:cNvPr id="172" name="Google Shape;172;p39"/>
          <p:cNvSpPr txBox="1">
            <a:spLocks noGrp="1"/>
          </p:cNvSpPr>
          <p:nvPr>
            <p:ph type="body" idx="1"/>
          </p:nvPr>
        </p:nvSpPr>
        <p:spPr>
          <a:xfrm>
            <a:off x="910950" y="1051800"/>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b="1" dirty="0">
                <a:solidFill>
                  <a:schemeClr val="accent1">
                    <a:lumMod val="75000"/>
                  </a:schemeClr>
                </a:solidFill>
                <a:latin typeface="Arial"/>
                <a:ea typeface="Arial"/>
                <a:cs typeface="Arial"/>
                <a:sym typeface="Arial"/>
              </a:rPr>
              <a:t>Exclusivity</a:t>
            </a:r>
            <a:r>
              <a:rPr lang="en-US" sz="1600" dirty="0">
                <a:latin typeface="Arial"/>
                <a:ea typeface="Arial"/>
                <a:cs typeface="Arial"/>
                <a:sym typeface="Arial"/>
              </a:rPr>
              <a:t> provides a sponsor the unique opportunity to be the only company sponsoring in a particular product category.  </a:t>
            </a:r>
          </a:p>
          <a:p>
            <a:pPr marL="0" lvl="0" indent="0" algn="l" rtl="0">
              <a:spcBef>
                <a:spcPts val="0"/>
              </a:spcBef>
              <a:spcAft>
                <a:spcPts val="0"/>
              </a:spcAft>
              <a:buNone/>
            </a:pPr>
            <a:endParaRPr lang="en-US" sz="1600" dirty="0">
              <a:latin typeface="Arial"/>
              <a:ea typeface="Arial"/>
              <a:cs typeface="Arial"/>
              <a:sym typeface="Arial"/>
            </a:endParaRPr>
          </a:p>
          <a:p>
            <a:pPr marL="0" lvl="0" indent="0" algn="l" rtl="0">
              <a:spcBef>
                <a:spcPts val="0"/>
              </a:spcBef>
              <a:spcAft>
                <a:spcPts val="0"/>
              </a:spcAft>
              <a:buNone/>
            </a:pPr>
            <a:r>
              <a:rPr lang="en-US" sz="1600" dirty="0">
                <a:latin typeface="Arial"/>
                <a:ea typeface="Arial"/>
                <a:cs typeface="Arial"/>
                <a:sym typeface="Arial"/>
              </a:rPr>
              <a:t>If Bank of America holds exclusivity rights as part of its package to sponsor a golf event, no other bank will have an opportunity to participate in the event as a sponsor.</a:t>
            </a:r>
            <a:endParaRPr sz="1600" dirty="0">
              <a:latin typeface="Arial"/>
              <a:ea typeface="Arial"/>
              <a:cs typeface="Arial"/>
              <a:sym typeface="Arial"/>
            </a:endParaRPr>
          </a:p>
          <a:p>
            <a:pPr marL="0" lvl="0" indent="0" algn="l" rtl="0">
              <a:spcBef>
                <a:spcPts val="0"/>
              </a:spcBef>
              <a:spcAft>
                <a:spcPts val="1600"/>
              </a:spcAft>
              <a:buNone/>
            </a:pPr>
            <a:endParaRPr lang="en-US" sz="1600" dirty="0">
              <a:latin typeface="Arial"/>
              <a:ea typeface="Arial"/>
              <a:cs typeface="Arial"/>
              <a:sym typeface="Arial"/>
            </a:endParaRPr>
          </a:p>
          <a:p>
            <a:pPr marL="338138" lvl="0" indent="-338138" algn="l" defTabSz="338138" rtl="0">
              <a:spcBef>
                <a:spcPts val="0"/>
              </a:spcBef>
              <a:spcAft>
                <a:spcPts val="1600"/>
              </a:spcAft>
              <a:buNone/>
            </a:pPr>
            <a:r>
              <a:rPr lang="en-US" sz="1600" dirty="0">
                <a:latin typeface="Arial"/>
                <a:ea typeface="Arial"/>
                <a:cs typeface="Arial"/>
                <a:sym typeface="Arial"/>
              </a:rPr>
              <a:t>●	Mastercard invested in an exclusive esports sponsorship with Riot Games to become the exclusive financial services partner for the League of Legends Championship Series. As part of the sponsorship, Mastercard introduced “Together Start Something Priceless,” a League of Legends community driven content series that will showcase unique stories of League of Legends players around the world.</a:t>
            </a: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31274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7267000" cy="64596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1" dirty="0">
                <a:latin typeface="Arial"/>
                <a:ea typeface="Arial"/>
                <a:cs typeface="Arial"/>
                <a:sym typeface="Arial"/>
              </a:rPr>
              <a:t>OPPORTUNITY FOR TITLE OR PRESENTING SPONSORSHIPS</a:t>
            </a:r>
          </a:p>
        </p:txBody>
      </p:sp>
      <p:sp>
        <p:nvSpPr>
          <p:cNvPr id="172" name="Google Shape;172;p39"/>
          <p:cNvSpPr txBox="1">
            <a:spLocks noGrp="1"/>
          </p:cNvSpPr>
          <p:nvPr>
            <p:ph type="body" idx="1"/>
          </p:nvPr>
        </p:nvSpPr>
        <p:spPr>
          <a:xfrm>
            <a:off x="938500" y="1001488"/>
            <a:ext cx="7085000" cy="40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The 2023 Major League Baseball All Star Game will be Presented by Mastercard. </a:t>
            </a:r>
          </a:p>
          <a:p>
            <a:pPr marL="0" lvl="0" indent="0" algn="l" rtl="0">
              <a:spcBef>
                <a:spcPts val="0"/>
              </a:spcBef>
              <a:spcAft>
                <a:spcPts val="0"/>
              </a:spcAft>
              <a:buNone/>
            </a:pPr>
            <a:endParaRPr lang="en-US" sz="1600" dirty="0">
              <a:latin typeface="Arial"/>
              <a:ea typeface="Arial"/>
              <a:cs typeface="Arial"/>
              <a:sym typeface="Arial"/>
            </a:endParaRPr>
          </a:p>
          <a:p>
            <a:pPr marL="0" lvl="0" indent="0" algn="l" rtl="0">
              <a:spcBef>
                <a:spcPts val="0"/>
              </a:spcBef>
              <a:spcAft>
                <a:spcPts val="0"/>
              </a:spcAft>
              <a:buNone/>
            </a:pPr>
            <a:r>
              <a:rPr lang="en-US" sz="1600" dirty="0">
                <a:latin typeface="Arial"/>
                <a:ea typeface="Arial"/>
                <a:cs typeface="Arial"/>
                <a:sym typeface="Arial"/>
              </a:rPr>
              <a:t>The sponsorship provides the brand with the opportunity for presenting rights.</a:t>
            </a:r>
            <a:endParaRPr sz="1600" dirty="0">
              <a:latin typeface="Arial"/>
              <a:ea typeface="Arial"/>
              <a:cs typeface="Arial"/>
              <a:sym typeface="Arial"/>
            </a:endParaRP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711B8B3F-24E9-4486-8602-9D127D4E5129}"/>
              </a:ext>
            </a:extLst>
          </p:cNvPr>
          <p:cNvPicPr>
            <a:picLocks noChangeAspect="1"/>
          </p:cNvPicPr>
          <p:nvPr/>
        </p:nvPicPr>
        <p:blipFill>
          <a:blip r:embed="rId4"/>
          <a:stretch>
            <a:fillRect/>
          </a:stretch>
        </p:blipFill>
        <p:spPr>
          <a:xfrm>
            <a:off x="1026199" y="2529369"/>
            <a:ext cx="6711683" cy="1685184"/>
          </a:xfrm>
          <a:prstGeom prst="rect">
            <a:avLst/>
          </a:prstGeom>
        </p:spPr>
      </p:pic>
    </p:spTree>
    <p:extLst>
      <p:ext uri="{BB962C8B-B14F-4D97-AF65-F5344CB8AC3E}">
        <p14:creationId xmlns:p14="http://schemas.microsoft.com/office/powerpoint/2010/main" val="548810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0399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RIGHT TO CONDUCT PROMOTIONAL ACTIVITIES</a:t>
            </a:r>
          </a:p>
        </p:txBody>
      </p:sp>
      <p:sp>
        <p:nvSpPr>
          <p:cNvPr id="172" name="Google Shape;172;p39"/>
          <p:cNvSpPr txBox="1">
            <a:spLocks noGrp="1"/>
          </p:cNvSpPr>
          <p:nvPr>
            <p:ph type="body" idx="1"/>
          </p:nvPr>
        </p:nvSpPr>
        <p:spPr>
          <a:xfrm>
            <a:off x="985950" y="995421"/>
            <a:ext cx="7172100" cy="51504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Bank of America launched a promotion that featured a Major League Baseball trivia competition in conjunction with the brand’s sponsorship of the league.  By investing in an MLB sponsorship, the bank enjoys the rights to conduct promotional activities like this one.</a:t>
            </a:r>
            <a:endParaRPr sz="1600" dirty="0">
              <a:latin typeface="Arial"/>
              <a:ea typeface="Arial"/>
              <a:cs typeface="Arial"/>
              <a:sym typeface="Arial"/>
            </a:endParaRP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BA603754-2DE0-4CDE-A15C-2228D3680A9A}"/>
              </a:ext>
            </a:extLst>
          </p:cNvPr>
          <p:cNvPicPr>
            <a:picLocks noChangeAspect="1"/>
          </p:cNvPicPr>
          <p:nvPr/>
        </p:nvPicPr>
        <p:blipFill>
          <a:blip r:embed="rId4"/>
          <a:stretch>
            <a:fillRect/>
          </a:stretch>
        </p:blipFill>
        <p:spPr>
          <a:xfrm>
            <a:off x="1951227" y="2550036"/>
            <a:ext cx="5241545" cy="1725679"/>
          </a:xfrm>
          <a:prstGeom prst="rect">
            <a:avLst/>
          </a:prstGeom>
        </p:spPr>
      </p:pic>
    </p:spTree>
    <p:extLst>
      <p:ext uri="{BB962C8B-B14F-4D97-AF65-F5344CB8AC3E}">
        <p14:creationId xmlns:p14="http://schemas.microsoft.com/office/powerpoint/2010/main" val="4119277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7403990" cy="941400"/>
          </a:xfrm>
          <a:prstGeom prst="rect">
            <a:avLst/>
          </a:prstGeom>
        </p:spPr>
        <p:txBody>
          <a:bodyPr spcFirstLastPara="1" wrap="square" lIns="91425" tIns="91425" rIns="91425" bIns="91425" anchor="t" anchorCtr="0">
            <a:noAutofit/>
          </a:bodyPr>
          <a:lstStyle/>
          <a:p>
            <a:pPr lvl="0"/>
            <a:r>
              <a:rPr lang="en-US" b="1" dirty="0">
                <a:latin typeface="Arial"/>
                <a:ea typeface="Arial"/>
                <a:cs typeface="Arial"/>
                <a:sym typeface="Arial"/>
              </a:rPr>
              <a:t>Right To Use Various Designations Or Phrases</a:t>
            </a:r>
          </a:p>
        </p:txBody>
      </p:sp>
      <p:sp>
        <p:nvSpPr>
          <p:cNvPr id="172" name="Google Shape;172;p39"/>
          <p:cNvSpPr txBox="1">
            <a:spLocks noGrp="1"/>
          </p:cNvSpPr>
          <p:nvPr>
            <p:ph type="body" idx="1"/>
          </p:nvPr>
        </p:nvSpPr>
        <p:spPr>
          <a:xfrm>
            <a:off x="938499" y="1159906"/>
            <a:ext cx="2803250" cy="515042"/>
          </a:xfrm>
          <a:prstGeom prst="rect">
            <a:avLst/>
          </a:prstGeom>
        </p:spPr>
        <p:txBody>
          <a:bodyPr spcFirstLastPara="1" wrap="square" lIns="91425" tIns="91425" rIns="91425" bIns="91425" anchor="t" anchorCtr="0">
            <a:noAutofit/>
          </a:bodyPr>
          <a:lstStyle/>
          <a:p>
            <a:pPr marL="0" lvl="0" indent="0">
              <a:buNone/>
            </a:pPr>
            <a:r>
              <a:rPr lang="en-US" sz="1600" dirty="0">
                <a:latin typeface="Arial"/>
                <a:ea typeface="Arial"/>
                <a:cs typeface="Arial"/>
                <a:sym typeface="Arial"/>
              </a:rPr>
              <a:t>Other popular designations or phrases that connect a brand to a property or event through sponsorship include:</a:t>
            </a:r>
          </a:p>
          <a:p>
            <a:pPr marL="0" lvl="0" indent="0">
              <a:buNone/>
            </a:pPr>
            <a:endParaRPr lang="en-US" sz="1600" dirty="0">
              <a:latin typeface="Arial"/>
              <a:ea typeface="Arial"/>
              <a:cs typeface="Arial"/>
              <a:sym typeface="Arial"/>
            </a:endParaRPr>
          </a:p>
          <a:p>
            <a:pPr marL="0" lvl="0" indent="0">
              <a:buNone/>
            </a:pPr>
            <a:r>
              <a:rPr lang="en-US" sz="1600" dirty="0">
                <a:latin typeface="Arial"/>
                <a:ea typeface="Arial"/>
                <a:cs typeface="Arial"/>
                <a:sym typeface="Arial"/>
              </a:rPr>
              <a:t>“Official broadcaster of…”</a:t>
            </a:r>
          </a:p>
          <a:p>
            <a:pPr marL="0" lvl="0" indent="0">
              <a:buNone/>
            </a:pPr>
            <a:r>
              <a:rPr lang="en-US" sz="1600" dirty="0">
                <a:latin typeface="Arial"/>
                <a:ea typeface="Arial"/>
                <a:cs typeface="Arial"/>
                <a:sym typeface="Arial"/>
              </a:rPr>
              <a:t>“Official product of…”</a:t>
            </a:r>
          </a:p>
          <a:p>
            <a:pPr marL="0" lvl="0" indent="0">
              <a:buNone/>
            </a:pPr>
            <a:r>
              <a:rPr lang="en-US" sz="1600" dirty="0">
                <a:latin typeface="Arial"/>
                <a:ea typeface="Arial"/>
                <a:cs typeface="Arial"/>
                <a:sym typeface="Arial"/>
              </a:rPr>
              <a:t>“Official sponsor of…”</a:t>
            </a:r>
          </a:p>
          <a:p>
            <a:pPr marL="0" lvl="0" indent="0">
              <a:buNone/>
            </a:pPr>
            <a:r>
              <a:rPr lang="en-US" sz="1600" dirty="0">
                <a:latin typeface="Arial"/>
                <a:ea typeface="Arial"/>
                <a:cs typeface="Arial"/>
                <a:sym typeface="Arial"/>
              </a:rPr>
              <a:t>“Brought to you by…”</a:t>
            </a:r>
          </a:p>
          <a:p>
            <a:pPr marL="0" lvl="0" indent="0">
              <a:buNone/>
            </a:pPr>
            <a:r>
              <a:rPr lang="en-US" sz="1600" dirty="0">
                <a:latin typeface="Arial"/>
                <a:ea typeface="Arial"/>
                <a:cs typeface="Arial"/>
                <a:sym typeface="Arial"/>
              </a:rPr>
              <a:t>“Presented by…”</a:t>
            </a:r>
          </a:p>
          <a:p>
            <a:pPr marL="0" lvl="0" indent="0" algn="l" rtl="0">
              <a:spcBef>
                <a:spcPts val="0"/>
              </a:spcBef>
              <a:spcAft>
                <a:spcPts val="1600"/>
              </a:spcAft>
              <a:buNone/>
            </a:pPr>
            <a:endParaRPr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Online Media 2" descr="NFL Pepsi Theme Commercial">
            <a:hlinkClick r:id="" action="ppaction://media"/>
            <a:extLst>
              <a:ext uri="{FF2B5EF4-FFF2-40B4-BE49-F238E27FC236}">
                <a16:creationId xmlns:a16="http://schemas.microsoft.com/office/drawing/2014/main" id="{9B9C53DF-6351-1C4E-8BB0-1E20BCBA275C}"/>
              </a:ext>
            </a:extLst>
          </p:cNvPr>
          <p:cNvPicPr>
            <a:picLocks noRot="1" noChangeAspect="1"/>
          </p:cNvPicPr>
          <p:nvPr>
            <a:videoFile r:link="rId1"/>
          </p:nvPr>
        </p:nvPicPr>
        <p:blipFill>
          <a:blip r:embed="rId5"/>
          <a:stretch>
            <a:fillRect/>
          </a:stretch>
        </p:blipFill>
        <p:spPr>
          <a:xfrm>
            <a:off x="4504965" y="1386425"/>
            <a:ext cx="3837524" cy="2168201"/>
          </a:xfrm>
          <a:prstGeom prst="rect">
            <a:avLst/>
          </a:prstGeom>
        </p:spPr>
      </p:pic>
    </p:spTree>
    <p:extLst>
      <p:ext uri="{BB962C8B-B14F-4D97-AF65-F5344CB8AC3E}">
        <p14:creationId xmlns:p14="http://schemas.microsoft.com/office/powerpoint/2010/main" val="382033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1498</Words>
  <Application>Microsoft Macintosh PowerPoint</Application>
  <PresentationFormat>On-screen Show (16:9)</PresentationFormat>
  <Paragraphs>120</Paragraphs>
  <Slides>19</Slides>
  <Notes>19</Notes>
  <HiddenSlides>0</HiddenSlides>
  <MMClips>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19</vt:i4>
      </vt:variant>
    </vt:vector>
  </HeadingPairs>
  <TitlesOfParts>
    <vt:vector size="24" baseType="lpstr">
      <vt:lpstr>Arial</vt:lpstr>
      <vt:lpstr>Montserrat</vt:lpstr>
      <vt:lpstr>Oswald</vt:lpstr>
      <vt:lpstr>Futuristic Background by Slidesgo</vt:lpstr>
      <vt:lpstr>1_Futuristic Background by Slidesgo</vt:lpstr>
      <vt:lpstr>SPONSORSHIP</vt:lpstr>
      <vt:lpstr>SPONSORSHIP</vt:lpstr>
      <vt:lpstr>SPONSORSHIP</vt:lpstr>
      <vt:lpstr>SPONSORSHIP PACKAGES</vt:lpstr>
      <vt:lpstr>Right To Use Team Or Event Marks, Logos, Names Or Trademarks</vt:lpstr>
      <vt:lpstr>POTENTIAL FOR EXCLUSIVE ASSOCIATION</vt:lpstr>
      <vt:lpstr>OPPORTUNITY FOR TITLE OR PRESENTING SPONSORSHIPS</vt:lpstr>
      <vt:lpstr>RIGHT TO CONDUCT PROMOTIONAL ACTIVITIES</vt:lpstr>
      <vt:lpstr>Right To Use Various Designations Or Phrases</vt:lpstr>
      <vt:lpstr>Right To Use Various Designations Or Phrases</vt:lpstr>
      <vt:lpstr>TIME OUT!</vt:lpstr>
      <vt:lpstr>WHAT MAKES SPONSORSHIP EFFECTIVE? </vt:lpstr>
      <vt:lpstr>SPONSORSHIP</vt:lpstr>
      <vt:lpstr>SPONSORSHIP IMPLEMENTATION  </vt:lpstr>
      <vt:lpstr>SPONSORSHIP IMPLEMENTATION </vt:lpstr>
      <vt:lpstr>SPONSORSHIP IMPLEMENTATION </vt:lpstr>
      <vt:lpstr>CURRENT  CUSTOMERS</vt:lpstr>
      <vt:lpstr>SPONSORSHIP IMPLEMENTATION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SPONSORSHIP</dc:title>
  <dc:creator>Kelly, Bob</dc:creator>
  <cp:lastModifiedBy>Chris Lindauer</cp:lastModifiedBy>
  <cp:revision>20</cp:revision>
  <dcterms:modified xsi:type="dcterms:W3CDTF">2022-08-31T17:53:00Z</dcterms:modified>
</cp:coreProperties>
</file>