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83" r:id="rId1"/>
  </p:sldMasterIdLst>
  <p:notesMasterIdLst>
    <p:notesMasterId r:id="rId18"/>
  </p:notesMasterIdLst>
  <p:sldIdLst>
    <p:sldId id="256" r:id="rId2"/>
    <p:sldId id="310" r:id="rId3"/>
    <p:sldId id="311" r:id="rId4"/>
    <p:sldId id="312" r:id="rId5"/>
    <p:sldId id="313" r:id="rId6"/>
    <p:sldId id="314" r:id="rId7"/>
    <p:sldId id="315" r:id="rId8"/>
    <p:sldId id="316" r:id="rId9"/>
    <p:sldId id="317" r:id="rId10"/>
    <p:sldId id="318" r:id="rId11"/>
    <p:sldId id="319" r:id="rId12"/>
    <p:sldId id="320" r:id="rId13"/>
    <p:sldId id="321" r:id="rId14"/>
    <p:sldId id="322" r:id="rId15"/>
    <p:sldId id="323" r:id="rId16"/>
    <p:sldId id="344" r:id="rId17"/>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0E786499-A691-4837-8752-AE60FA23A306}">
  <a:tblStyle styleId="{0E786499-A691-4837-8752-AE60FA23A306}"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6115"/>
    <p:restoredTop sz="94694"/>
  </p:normalViewPr>
  <p:slideViewPr>
    <p:cSldViewPr snapToGrid="0">
      <p:cViewPr varScale="1">
        <p:scale>
          <a:sx n="107" d="100"/>
          <a:sy n="107" d="100"/>
        </p:scale>
        <p:origin x="160" y="105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8"/>
        <p:cNvGrpSpPr/>
        <p:nvPr/>
      </p:nvGrpSpPr>
      <p:grpSpPr>
        <a:xfrm>
          <a:off x="0" y="0"/>
          <a:ext cx="0" cy="0"/>
          <a:chOff x="0" y="0"/>
          <a:chExt cx="0" cy="0"/>
        </a:xfrm>
      </p:grpSpPr>
      <p:sp>
        <p:nvSpPr>
          <p:cNvPr id="159" name="Google Shape;159;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0" name="Google Shape;160;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
        <p:cNvGrpSpPr/>
        <p:nvPr/>
      </p:nvGrpSpPr>
      <p:grpSpPr>
        <a:xfrm>
          <a:off x="0" y="0"/>
          <a:ext cx="0" cy="0"/>
          <a:chOff x="0" y="0"/>
          <a:chExt cx="0" cy="0"/>
        </a:xfrm>
      </p:grpSpPr>
      <p:sp>
        <p:nvSpPr>
          <p:cNvPr id="168" name="Google Shape;168;g7f9262ee2f_0_2626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9" name="Google Shape;169;g7f9262ee2f_0_2626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50109099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
        <p:cNvGrpSpPr/>
        <p:nvPr/>
      </p:nvGrpSpPr>
      <p:grpSpPr>
        <a:xfrm>
          <a:off x="0" y="0"/>
          <a:ext cx="0" cy="0"/>
          <a:chOff x="0" y="0"/>
          <a:chExt cx="0" cy="0"/>
        </a:xfrm>
      </p:grpSpPr>
      <p:sp>
        <p:nvSpPr>
          <p:cNvPr id="168" name="Google Shape;168;g7f9262ee2f_0_2626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9" name="Google Shape;169;g7f9262ee2f_0_2626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95443519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
        <p:cNvGrpSpPr/>
        <p:nvPr/>
      </p:nvGrpSpPr>
      <p:grpSpPr>
        <a:xfrm>
          <a:off x="0" y="0"/>
          <a:ext cx="0" cy="0"/>
          <a:chOff x="0" y="0"/>
          <a:chExt cx="0" cy="0"/>
        </a:xfrm>
      </p:grpSpPr>
      <p:sp>
        <p:nvSpPr>
          <p:cNvPr id="168" name="Google Shape;168;g7f9262ee2f_0_2626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9" name="Google Shape;169;g7f9262ee2f_0_2626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26260847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
        <p:cNvGrpSpPr/>
        <p:nvPr/>
      </p:nvGrpSpPr>
      <p:grpSpPr>
        <a:xfrm>
          <a:off x="0" y="0"/>
          <a:ext cx="0" cy="0"/>
          <a:chOff x="0" y="0"/>
          <a:chExt cx="0" cy="0"/>
        </a:xfrm>
      </p:grpSpPr>
      <p:sp>
        <p:nvSpPr>
          <p:cNvPr id="168" name="Google Shape;168;g7f9262ee2f_0_2626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9" name="Google Shape;169;g7f9262ee2f_0_2626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81398433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
        <p:cNvGrpSpPr/>
        <p:nvPr/>
      </p:nvGrpSpPr>
      <p:grpSpPr>
        <a:xfrm>
          <a:off x="0" y="0"/>
          <a:ext cx="0" cy="0"/>
          <a:chOff x="0" y="0"/>
          <a:chExt cx="0" cy="0"/>
        </a:xfrm>
      </p:grpSpPr>
      <p:sp>
        <p:nvSpPr>
          <p:cNvPr id="168" name="Google Shape;168;g7f9262ee2f_0_2626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9" name="Google Shape;169;g7f9262ee2f_0_2626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6719264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
        <p:cNvGrpSpPr/>
        <p:nvPr/>
      </p:nvGrpSpPr>
      <p:grpSpPr>
        <a:xfrm>
          <a:off x="0" y="0"/>
          <a:ext cx="0" cy="0"/>
          <a:chOff x="0" y="0"/>
          <a:chExt cx="0" cy="0"/>
        </a:xfrm>
      </p:grpSpPr>
      <p:sp>
        <p:nvSpPr>
          <p:cNvPr id="168" name="Google Shape;168;g7f9262ee2f_0_2626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9" name="Google Shape;169;g7f9262ee2f_0_2626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73045968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14"/>
        <p:cNvGrpSpPr/>
        <p:nvPr/>
      </p:nvGrpSpPr>
      <p:grpSpPr>
        <a:xfrm>
          <a:off x="0" y="0"/>
          <a:ext cx="0" cy="0"/>
          <a:chOff x="0" y="0"/>
          <a:chExt cx="0" cy="0"/>
        </a:xfrm>
      </p:grpSpPr>
      <p:sp>
        <p:nvSpPr>
          <p:cNvPr id="14615" name="Google Shape;14615;g7f9262ee2f_0_2444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616" name="Google Shape;14616;g7f9262ee2f_0_2444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
        <p:cNvGrpSpPr/>
        <p:nvPr/>
      </p:nvGrpSpPr>
      <p:grpSpPr>
        <a:xfrm>
          <a:off x="0" y="0"/>
          <a:ext cx="0" cy="0"/>
          <a:chOff x="0" y="0"/>
          <a:chExt cx="0" cy="0"/>
        </a:xfrm>
      </p:grpSpPr>
      <p:sp>
        <p:nvSpPr>
          <p:cNvPr id="168" name="Google Shape;168;g7f9262ee2f_0_2626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9" name="Google Shape;169;g7f9262ee2f_0_2626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19465619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
        <p:cNvGrpSpPr/>
        <p:nvPr/>
      </p:nvGrpSpPr>
      <p:grpSpPr>
        <a:xfrm>
          <a:off x="0" y="0"/>
          <a:ext cx="0" cy="0"/>
          <a:chOff x="0" y="0"/>
          <a:chExt cx="0" cy="0"/>
        </a:xfrm>
      </p:grpSpPr>
      <p:sp>
        <p:nvSpPr>
          <p:cNvPr id="168" name="Google Shape;168;g7f9262ee2f_0_2626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9" name="Google Shape;169;g7f9262ee2f_0_2626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08657333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
        <p:cNvGrpSpPr/>
        <p:nvPr/>
      </p:nvGrpSpPr>
      <p:grpSpPr>
        <a:xfrm>
          <a:off x="0" y="0"/>
          <a:ext cx="0" cy="0"/>
          <a:chOff x="0" y="0"/>
          <a:chExt cx="0" cy="0"/>
        </a:xfrm>
      </p:grpSpPr>
      <p:sp>
        <p:nvSpPr>
          <p:cNvPr id="168" name="Google Shape;168;g7f9262ee2f_0_2626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9" name="Google Shape;169;g7f9262ee2f_0_2626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05000631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
        <p:cNvGrpSpPr/>
        <p:nvPr/>
      </p:nvGrpSpPr>
      <p:grpSpPr>
        <a:xfrm>
          <a:off x="0" y="0"/>
          <a:ext cx="0" cy="0"/>
          <a:chOff x="0" y="0"/>
          <a:chExt cx="0" cy="0"/>
        </a:xfrm>
      </p:grpSpPr>
      <p:sp>
        <p:nvSpPr>
          <p:cNvPr id="168" name="Google Shape;168;g7f9262ee2f_0_2626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9" name="Google Shape;169;g7f9262ee2f_0_2626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41174101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
        <p:cNvGrpSpPr/>
        <p:nvPr/>
      </p:nvGrpSpPr>
      <p:grpSpPr>
        <a:xfrm>
          <a:off x="0" y="0"/>
          <a:ext cx="0" cy="0"/>
          <a:chOff x="0" y="0"/>
          <a:chExt cx="0" cy="0"/>
        </a:xfrm>
      </p:grpSpPr>
      <p:sp>
        <p:nvSpPr>
          <p:cNvPr id="168" name="Google Shape;168;g7f9262ee2f_0_2626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9" name="Google Shape;169;g7f9262ee2f_0_2626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43885978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
        <p:cNvGrpSpPr/>
        <p:nvPr/>
      </p:nvGrpSpPr>
      <p:grpSpPr>
        <a:xfrm>
          <a:off x="0" y="0"/>
          <a:ext cx="0" cy="0"/>
          <a:chOff x="0" y="0"/>
          <a:chExt cx="0" cy="0"/>
        </a:xfrm>
      </p:grpSpPr>
      <p:sp>
        <p:nvSpPr>
          <p:cNvPr id="168" name="Google Shape;168;g7f9262ee2f_0_2626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9" name="Google Shape;169;g7f9262ee2f_0_2626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76401316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
        <p:cNvGrpSpPr/>
        <p:nvPr/>
      </p:nvGrpSpPr>
      <p:grpSpPr>
        <a:xfrm>
          <a:off x="0" y="0"/>
          <a:ext cx="0" cy="0"/>
          <a:chOff x="0" y="0"/>
          <a:chExt cx="0" cy="0"/>
        </a:xfrm>
      </p:grpSpPr>
      <p:sp>
        <p:nvSpPr>
          <p:cNvPr id="168" name="Google Shape;168;g7f9262ee2f_0_2626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9" name="Google Shape;169;g7f9262ee2f_0_2626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46594583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
        <p:cNvGrpSpPr/>
        <p:nvPr/>
      </p:nvGrpSpPr>
      <p:grpSpPr>
        <a:xfrm>
          <a:off x="0" y="0"/>
          <a:ext cx="0" cy="0"/>
          <a:chOff x="0" y="0"/>
          <a:chExt cx="0" cy="0"/>
        </a:xfrm>
      </p:grpSpPr>
      <p:sp>
        <p:nvSpPr>
          <p:cNvPr id="168" name="Google Shape;168;g7f9262ee2f_0_2626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9" name="Google Shape;169;g7f9262ee2f_0_2626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06128526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2175900" y="1950100"/>
            <a:ext cx="4792200" cy="644700"/>
          </a:xfrm>
          <a:prstGeom prst="rect">
            <a:avLst/>
          </a:prstGeom>
        </p:spPr>
        <p:txBody>
          <a:bodyPr spcFirstLastPara="1" wrap="square" lIns="91425" tIns="91425" rIns="91425" bIns="91425" anchor="b" anchorCtr="0">
            <a:noAutofit/>
          </a:bodyPr>
          <a:lstStyle>
            <a:lvl1pPr lvl="0" algn="ctr">
              <a:spcBef>
                <a:spcPts val="0"/>
              </a:spcBef>
              <a:spcAft>
                <a:spcPts val="0"/>
              </a:spcAft>
              <a:buClr>
                <a:schemeClr val="lt1"/>
              </a:buClr>
              <a:buSzPts val="3600"/>
              <a:buNone/>
              <a:defRPr sz="3600" b="1">
                <a:solidFill>
                  <a:schemeClr val="lt1"/>
                </a:solidFill>
              </a:defRPr>
            </a:lvl1pPr>
            <a:lvl2pPr lvl="1" algn="ctr">
              <a:spcBef>
                <a:spcPts val="0"/>
              </a:spcBef>
              <a:spcAft>
                <a:spcPts val="0"/>
              </a:spcAft>
              <a:buClr>
                <a:schemeClr val="lt1"/>
              </a:buClr>
              <a:buSzPts val="3600"/>
              <a:buNone/>
              <a:defRPr sz="3600" b="1">
                <a:solidFill>
                  <a:schemeClr val="lt1"/>
                </a:solidFill>
              </a:defRPr>
            </a:lvl2pPr>
            <a:lvl3pPr lvl="2" algn="ctr">
              <a:spcBef>
                <a:spcPts val="0"/>
              </a:spcBef>
              <a:spcAft>
                <a:spcPts val="0"/>
              </a:spcAft>
              <a:buClr>
                <a:schemeClr val="lt1"/>
              </a:buClr>
              <a:buSzPts val="3600"/>
              <a:buNone/>
              <a:defRPr sz="3600" b="1">
                <a:solidFill>
                  <a:schemeClr val="lt1"/>
                </a:solidFill>
              </a:defRPr>
            </a:lvl3pPr>
            <a:lvl4pPr lvl="3" algn="ctr">
              <a:spcBef>
                <a:spcPts val="0"/>
              </a:spcBef>
              <a:spcAft>
                <a:spcPts val="0"/>
              </a:spcAft>
              <a:buClr>
                <a:schemeClr val="lt1"/>
              </a:buClr>
              <a:buSzPts val="3600"/>
              <a:buNone/>
              <a:defRPr sz="3600" b="1">
                <a:solidFill>
                  <a:schemeClr val="lt1"/>
                </a:solidFill>
              </a:defRPr>
            </a:lvl4pPr>
            <a:lvl5pPr lvl="4" algn="ctr">
              <a:spcBef>
                <a:spcPts val="0"/>
              </a:spcBef>
              <a:spcAft>
                <a:spcPts val="0"/>
              </a:spcAft>
              <a:buClr>
                <a:schemeClr val="lt1"/>
              </a:buClr>
              <a:buSzPts val="3600"/>
              <a:buNone/>
              <a:defRPr sz="3600" b="1">
                <a:solidFill>
                  <a:schemeClr val="lt1"/>
                </a:solidFill>
              </a:defRPr>
            </a:lvl5pPr>
            <a:lvl6pPr lvl="5" algn="ctr">
              <a:spcBef>
                <a:spcPts val="0"/>
              </a:spcBef>
              <a:spcAft>
                <a:spcPts val="0"/>
              </a:spcAft>
              <a:buClr>
                <a:schemeClr val="lt1"/>
              </a:buClr>
              <a:buSzPts val="3600"/>
              <a:buNone/>
              <a:defRPr sz="3600" b="1">
                <a:solidFill>
                  <a:schemeClr val="lt1"/>
                </a:solidFill>
              </a:defRPr>
            </a:lvl6pPr>
            <a:lvl7pPr lvl="6" algn="ctr">
              <a:spcBef>
                <a:spcPts val="0"/>
              </a:spcBef>
              <a:spcAft>
                <a:spcPts val="0"/>
              </a:spcAft>
              <a:buClr>
                <a:schemeClr val="lt1"/>
              </a:buClr>
              <a:buSzPts val="3600"/>
              <a:buNone/>
              <a:defRPr sz="3600" b="1">
                <a:solidFill>
                  <a:schemeClr val="lt1"/>
                </a:solidFill>
              </a:defRPr>
            </a:lvl7pPr>
            <a:lvl8pPr lvl="7" algn="ctr">
              <a:spcBef>
                <a:spcPts val="0"/>
              </a:spcBef>
              <a:spcAft>
                <a:spcPts val="0"/>
              </a:spcAft>
              <a:buClr>
                <a:schemeClr val="lt1"/>
              </a:buClr>
              <a:buSzPts val="3600"/>
              <a:buNone/>
              <a:defRPr sz="3600" b="1">
                <a:solidFill>
                  <a:schemeClr val="lt1"/>
                </a:solidFill>
              </a:defRPr>
            </a:lvl8pPr>
            <a:lvl9pPr lvl="8" algn="ctr">
              <a:spcBef>
                <a:spcPts val="0"/>
              </a:spcBef>
              <a:spcAft>
                <a:spcPts val="0"/>
              </a:spcAft>
              <a:buClr>
                <a:schemeClr val="lt1"/>
              </a:buClr>
              <a:buSzPts val="3600"/>
              <a:buNone/>
              <a:defRPr sz="3600" b="1">
                <a:solidFill>
                  <a:schemeClr val="lt1"/>
                </a:solidFill>
              </a:defRPr>
            </a:lvl9pPr>
          </a:lstStyle>
          <a:p>
            <a:endParaRPr/>
          </a:p>
        </p:txBody>
      </p:sp>
      <p:sp>
        <p:nvSpPr>
          <p:cNvPr id="10" name="Google Shape;10;p2"/>
          <p:cNvSpPr txBox="1">
            <a:spLocks noGrp="1"/>
          </p:cNvSpPr>
          <p:nvPr>
            <p:ph type="subTitle" idx="1"/>
          </p:nvPr>
        </p:nvSpPr>
        <p:spPr>
          <a:xfrm>
            <a:off x="2044200" y="3704650"/>
            <a:ext cx="5055600" cy="4647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Clr>
                <a:schemeClr val="accent1"/>
              </a:buClr>
              <a:buSzPts val="1400"/>
              <a:buNone/>
              <a:defRPr sz="1400">
                <a:solidFill>
                  <a:schemeClr val="accent1"/>
                </a:solidFill>
              </a:defRPr>
            </a:lvl1pPr>
            <a:lvl2pPr lvl="1" algn="ctr">
              <a:lnSpc>
                <a:spcPct val="100000"/>
              </a:lnSpc>
              <a:spcBef>
                <a:spcPts val="0"/>
              </a:spcBef>
              <a:spcAft>
                <a:spcPts val="0"/>
              </a:spcAft>
              <a:buClr>
                <a:schemeClr val="lt1"/>
              </a:buClr>
              <a:buSzPts val="1800"/>
              <a:buNone/>
              <a:defRPr sz="1800">
                <a:solidFill>
                  <a:schemeClr val="lt1"/>
                </a:solidFill>
              </a:defRPr>
            </a:lvl2pPr>
            <a:lvl3pPr lvl="2" algn="ctr">
              <a:lnSpc>
                <a:spcPct val="100000"/>
              </a:lnSpc>
              <a:spcBef>
                <a:spcPts val="0"/>
              </a:spcBef>
              <a:spcAft>
                <a:spcPts val="0"/>
              </a:spcAft>
              <a:buClr>
                <a:schemeClr val="lt1"/>
              </a:buClr>
              <a:buSzPts val="1800"/>
              <a:buNone/>
              <a:defRPr sz="1800">
                <a:solidFill>
                  <a:schemeClr val="lt1"/>
                </a:solidFill>
              </a:defRPr>
            </a:lvl3pPr>
            <a:lvl4pPr lvl="3" algn="ctr">
              <a:lnSpc>
                <a:spcPct val="100000"/>
              </a:lnSpc>
              <a:spcBef>
                <a:spcPts val="0"/>
              </a:spcBef>
              <a:spcAft>
                <a:spcPts val="0"/>
              </a:spcAft>
              <a:buClr>
                <a:schemeClr val="lt1"/>
              </a:buClr>
              <a:buSzPts val="1800"/>
              <a:buNone/>
              <a:defRPr sz="1800">
                <a:solidFill>
                  <a:schemeClr val="lt1"/>
                </a:solidFill>
              </a:defRPr>
            </a:lvl4pPr>
            <a:lvl5pPr lvl="4" algn="ctr">
              <a:lnSpc>
                <a:spcPct val="100000"/>
              </a:lnSpc>
              <a:spcBef>
                <a:spcPts val="0"/>
              </a:spcBef>
              <a:spcAft>
                <a:spcPts val="0"/>
              </a:spcAft>
              <a:buClr>
                <a:schemeClr val="lt1"/>
              </a:buClr>
              <a:buSzPts val="1800"/>
              <a:buNone/>
              <a:defRPr sz="1800">
                <a:solidFill>
                  <a:schemeClr val="lt1"/>
                </a:solidFill>
              </a:defRPr>
            </a:lvl5pPr>
            <a:lvl6pPr lvl="5" algn="ctr">
              <a:lnSpc>
                <a:spcPct val="100000"/>
              </a:lnSpc>
              <a:spcBef>
                <a:spcPts val="0"/>
              </a:spcBef>
              <a:spcAft>
                <a:spcPts val="0"/>
              </a:spcAft>
              <a:buClr>
                <a:schemeClr val="lt1"/>
              </a:buClr>
              <a:buSzPts val="1800"/>
              <a:buNone/>
              <a:defRPr sz="1800">
                <a:solidFill>
                  <a:schemeClr val="lt1"/>
                </a:solidFill>
              </a:defRPr>
            </a:lvl6pPr>
            <a:lvl7pPr lvl="6" algn="ctr">
              <a:lnSpc>
                <a:spcPct val="100000"/>
              </a:lnSpc>
              <a:spcBef>
                <a:spcPts val="0"/>
              </a:spcBef>
              <a:spcAft>
                <a:spcPts val="0"/>
              </a:spcAft>
              <a:buClr>
                <a:schemeClr val="lt1"/>
              </a:buClr>
              <a:buSzPts val="1800"/>
              <a:buNone/>
              <a:defRPr sz="1800">
                <a:solidFill>
                  <a:schemeClr val="lt1"/>
                </a:solidFill>
              </a:defRPr>
            </a:lvl7pPr>
            <a:lvl8pPr lvl="7" algn="ctr">
              <a:lnSpc>
                <a:spcPct val="100000"/>
              </a:lnSpc>
              <a:spcBef>
                <a:spcPts val="0"/>
              </a:spcBef>
              <a:spcAft>
                <a:spcPts val="0"/>
              </a:spcAft>
              <a:buClr>
                <a:schemeClr val="lt1"/>
              </a:buClr>
              <a:buSzPts val="1800"/>
              <a:buNone/>
              <a:defRPr sz="1800">
                <a:solidFill>
                  <a:schemeClr val="lt1"/>
                </a:solidFill>
              </a:defRPr>
            </a:lvl8pPr>
            <a:lvl9pPr lvl="8" algn="ctr">
              <a:lnSpc>
                <a:spcPct val="100000"/>
              </a:lnSpc>
              <a:spcBef>
                <a:spcPts val="0"/>
              </a:spcBef>
              <a:spcAft>
                <a:spcPts val="0"/>
              </a:spcAft>
              <a:buClr>
                <a:schemeClr val="lt1"/>
              </a:buClr>
              <a:buSzPts val="1800"/>
              <a:buNone/>
              <a:defRPr sz="1800">
                <a:solidFill>
                  <a:schemeClr val="lt1"/>
                </a:solidFill>
              </a:defRPr>
            </a:lvl9p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18"/>
        <p:cNvGrpSpPr/>
        <p:nvPr/>
      </p:nvGrpSpPr>
      <p:grpSpPr>
        <a:xfrm>
          <a:off x="0" y="0"/>
          <a:ext cx="0" cy="0"/>
          <a:chOff x="0" y="0"/>
          <a:chExt cx="0" cy="0"/>
        </a:xfrm>
      </p:grpSpPr>
      <p:sp>
        <p:nvSpPr>
          <p:cNvPr id="19" name="Google Shape;19;p5"/>
          <p:cNvSpPr txBox="1">
            <a:spLocks noGrp="1"/>
          </p:cNvSpPr>
          <p:nvPr>
            <p:ph type="title"/>
          </p:nvPr>
        </p:nvSpPr>
        <p:spPr>
          <a:xfrm>
            <a:off x="938500" y="445025"/>
            <a:ext cx="46293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
        <p:nvSpPr>
          <p:cNvPr id="20" name="Google Shape;20;p5"/>
          <p:cNvSpPr txBox="1">
            <a:spLocks noGrp="1"/>
          </p:cNvSpPr>
          <p:nvPr>
            <p:ph type="body" idx="1"/>
          </p:nvPr>
        </p:nvSpPr>
        <p:spPr>
          <a:xfrm>
            <a:off x="938500" y="1659275"/>
            <a:ext cx="3186900" cy="2760900"/>
          </a:xfrm>
          <a:prstGeom prst="rect">
            <a:avLst/>
          </a:prstGeom>
        </p:spPr>
        <p:txBody>
          <a:bodyPr spcFirstLastPara="1" wrap="square" lIns="91425" tIns="91425" rIns="91425" bIns="91425" anchor="t" anchorCtr="0">
            <a:noAutofit/>
          </a:bodyPr>
          <a:lstStyle>
            <a:lvl1pPr marL="457200" lvl="0" indent="-317500" rtl="0">
              <a:spcBef>
                <a:spcPts val="0"/>
              </a:spcBef>
              <a:spcAft>
                <a:spcPts val="0"/>
              </a:spcAft>
              <a:buClr>
                <a:schemeClr val="lt1"/>
              </a:buClr>
              <a:buSzPts val="1400"/>
              <a:buChar char="●"/>
              <a:defRPr sz="1400">
                <a:solidFill>
                  <a:schemeClr val="lt1"/>
                </a:solidFill>
              </a:defRPr>
            </a:lvl1pPr>
            <a:lvl2pPr marL="914400" lvl="1" indent="-317500" rtl="0">
              <a:spcBef>
                <a:spcPts val="1600"/>
              </a:spcBef>
              <a:spcAft>
                <a:spcPts val="0"/>
              </a:spcAft>
              <a:buClr>
                <a:schemeClr val="lt1"/>
              </a:buClr>
              <a:buSzPts val="1400"/>
              <a:buChar char="○"/>
              <a:defRPr>
                <a:solidFill>
                  <a:schemeClr val="lt1"/>
                </a:solidFill>
              </a:defRPr>
            </a:lvl2pPr>
            <a:lvl3pPr marL="1371600" lvl="2" indent="-317500" rtl="0">
              <a:spcBef>
                <a:spcPts val="1600"/>
              </a:spcBef>
              <a:spcAft>
                <a:spcPts val="0"/>
              </a:spcAft>
              <a:buClr>
                <a:schemeClr val="lt1"/>
              </a:buClr>
              <a:buSzPts val="1400"/>
              <a:buChar char="■"/>
              <a:defRPr>
                <a:solidFill>
                  <a:schemeClr val="lt1"/>
                </a:solidFill>
              </a:defRPr>
            </a:lvl3pPr>
            <a:lvl4pPr marL="1828800" lvl="3" indent="-317500" rtl="0">
              <a:spcBef>
                <a:spcPts val="1600"/>
              </a:spcBef>
              <a:spcAft>
                <a:spcPts val="0"/>
              </a:spcAft>
              <a:buClr>
                <a:schemeClr val="lt1"/>
              </a:buClr>
              <a:buSzPts val="1400"/>
              <a:buChar char="●"/>
              <a:defRPr>
                <a:solidFill>
                  <a:schemeClr val="lt1"/>
                </a:solidFill>
              </a:defRPr>
            </a:lvl4pPr>
            <a:lvl5pPr marL="2286000" lvl="4" indent="-317500" rtl="0">
              <a:spcBef>
                <a:spcPts val="1600"/>
              </a:spcBef>
              <a:spcAft>
                <a:spcPts val="0"/>
              </a:spcAft>
              <a:buClr>
                <a:schemeClr val="lt1"/>
              </a:buClr>
              <a:buSzPts val="1400"/>
              <a:buChar char="○"/>
              <a:defRPr>
                <a:solidFill>
                  <a:schemeClr val="lt1"/>
                </a:solidFill>
              </a:defRPr>
            </a:lvl5pPr>
            <a:lvl6pPr marL="2743200" lvl="5" indent="-317500" rtl="0">
              <a:spcBef>
                <a:spcPts val="1600"/>
              </a:spcBef>
              <a:spcAft>
                <a:spcPts val="0"/>
              </a:spcAft>
              <a:buClr>
                <a:schemeClr val="lt1"/>
              </a:buClr>
              <a:buSzPts val="1400"/>
              <a:buChar char="■"/>
              <a:defRPr>
                <a:solidFill>
                  <a:schemeClr val="lt1"/>
                </a:solidFill>
              </a:defRPr>
            </a:lvl6pPr>
            <a:lvl7pPr marL="3200400" lvl="6" indent="-317500" rtl="0">
              <a:spcBef>
                <a:spcPts val="1600"/>
              </a:spcBef>
              <a:spcAft>
                <a:spcPts val="0"/>
              </a:spcAft>
              <a:buClr>
                <a:schemeClr val="lt1"/>
              </a:buClr>
              <a:buSzPts val="1400"/>
              <a:buChar char="●"/>
              <a:defRPr>
                <a:solidFill>
                  <a:schemeClr val="lt1"/>
                </a:solidFill>
              </a:defRPr>
            </a:lvl7pPr>
            <a:lvl8pPr marL="3657600" lvl="7" indent="-317500" rtl="0">
              <a:spcBef>
                <a:spcPts val="1600"/>
              </a:spcBef>
              <a:spcAft>
                <a:spcPts val="0"/>
              </a:spcAft>
              <a:buClr>
                <a:schemeClr val="lt1"/>
              </a:buClr>
              <a:buSzPts val="1400"/>
              <a:buChar char="○"/>
              <a:defRPr>
                <a:solidFill>
                  <a:schemeClr val="lt1"/>
                </a:solidFill>
              </a:defRPr>
            </a:lvl8pPr>
            <a:lvl9pPr marL="4114800" lvl="8" indent="-317500" rtl="0">
              <a:spcBef>
                <a:spcPts val="1600"/>
              </a:spcBef>
              <a:spcAft>
                <a:spcPts val="1600"/>
              </a:spcAft>
              <a:buClr>
                <a:schemeClr val="lt1"/>
              </a:buClr>
              <a:buSzPts val="1400"/>
              <a:buChar char="■"/>
              <a:defRPr>
                <a:solidFill>
                  <a:schemeClr val="lt1"/>
                </a:solidFill>
              </a:defRPr>
            </a:lvl9pPr>
          </a:lstStyle>
          <a:p>
            <a:endParaRPr/>
          </a:p>
        </p:txBody>
      </p:sp>
      <p:sp>
        <p:nvSpPr>
          <p:cNvPr id="21" name="Google Shape;21;p5"/>
          <p:cNvSpPr txBox="1">
            <a:spLocks noGrp="1"/>
          </p:cNvSpPr>
          <p:nvPr>
            <p:ph type="body" idx="2"/>
          </p:nvPr>
        </p:nvSpPr>
        <p:spPr>
          <a:xfrm>
            <a:off x="5037525" y="1659275"/>
            <a:ext cx="3186900" cy="2760900"/>
          </a:xfrm>
          <a:prstGeom prst="rect">
            <a:avLst/>
          </a:prstGeom>
        </p:spPr>
        <p:txBody>
          <a:bodyPr spcFirstLastPara="1" wrap="square" lIns="91425" tIns="91425" rIns="91425" bIns="91425" anchor="t" anchorCtr="0">
            <a:noAutofit/>
          </a:bodyPr>
          <a:lstStyle>
            <a:lvl1pPr marL="457200" lvl="0" indent="-317500" rtl="0">
              <a:spcBef>
                <a:spcPts val="0"/>
              </a:spcBef>
              <a:spcAft>
                <a:spcPts val="0"/>
              </a:spcAft>
              <a:buClr>
                <a:schemeClr val="lt1"/>
              </a:buClr>
              <a:buSzPts val="1400"/>
              <a:buChar char="●"/>
              <a:defRPr sz="1400">
                <a:solidFill>
                  <a:schemeClr val="lt1"/>
                </a:solidFill>
              </a:defRPr>
            </a:lvl1pPr>
            <a:lvl2pPr marL="914400" lvl="1" indent="-317500" rtl="0">
              <a:spcBef>
                <a:spcPts val="1600"/>
              </a:spcBef>
              <a:spcAft>
                <a:spcPts val="0"/>
              </a:spcAft>
              <a:buClr>
                <a:schemeClr val="lt1"/>
              </a:buClr>
              <a:buSzPts val="1400"/>
              <a:buChar char="○"/>
              <a:defRPr>
                <a:solidFill>
                  <a:schemeClr val="lt1"/>
                </a:solidFill>
              </a:defRPr>
            </a:lvl2pPr>
            <a:lvl3pPr marL="1371600" lvl="2" indent="-317500" rtl="0">
              <a:spcBef>
                <a:spcPts val="1600"/>
              </a:spcBef>
              <a:spcAft>
                <a:spcPts val="0"/>
              </a:spcAft>
              <a:buClr>
                <a:schemeClr val="lt1"/>
              </a:buClr>
              <a:buSzPts val="1400"/>
              <a:buChar char="■"/>
              <a:defRPr>
                <a:solidFill>
                  <a:schemeClr val="lt1"/>
                </a:solidFill>
              </a:defRPr>
            </a:lvl3pPr>
            <a:lvl4pPr marL="1828800" lvl="3" indent="-317500" rtl="0">
              <a:spcBef>
                <a:spcPts val="1600"/>
              </a:spcBef>
              <a:spcAft>
                <a:spcPts val="0"/>
              </a:spcAft>
              <a:buClr>
                <a:schemeClr val="lt1"/>
              </a:buClr>
              <a:buSzPts val="1400"/>
              <a:buChar char="●"/>
              <a:defRPr>
                <a:solidFill>
                  <a:schemeClr val="lt1"/>
                </a:solidFill>
              </a:defRPr>
            </a:lvl4pPr>
            <a:lvl5pPr marL="2286000" lvl="4" indent="-317500" rtl="0">
              <a:spcBef>
                <a:spcPts val="1600"/>
              </a:spcBef>
              <a:spcAft>
                <a:spcPts val="0"/>
              </a:spcAft>
              <a:buClr>
                <a:schemeClr val="lt1"/>
              </a:buClr>
              <a:buSzPts val="1400"/>
              <a:buChar char="○"/>
              <a:defRPr>
                <a:solidFill>
                  <a:schemeClr val="lt1"/>
                </a:solidFill>
              </a:defRPr>
            </a:lvl5pPr>
            <a:lvl6pPr marL="2743200" lvl="5" indent="-317500" rtl="0">
              <a:spcBef>
                <a:spcPts val="1600"/>
              </a:spcBef>
              <a:spcAft>
                <a:spcPts val="0"/>
              </a:spcAft>
              <a:buClr>
                <a:schemeClr val="lt1"/>
              </a:buClr>
              <a:buSzPts val="1400"/>
              <a:buChar char="■"/>
              <a:defRPr>
                <a:solidFill>
                  <a:schemeClr val="lt1"/>
                </a:solidFill>
              </a:defRPr>
            </a:lvl6pPr>
            <a:lvl7pPr marL="3200400" lvl="6" indent="-317500" rtl="0">
              <a:spcBef>
                <a:spcPts val="1600"/>
              </a:spcBef>
              <a:spcAft>
                <a:spcPts val="0"/>
              </a:spcAft>
              <a:buClr>
                <a:schemeClr val="lt1"/>
              </a:buClr>
              <a:buSzPts val="1400"/>
              <a:buChar char="●"/>
              <a:defRPr>
                <a:solidFill>
                  <a:schemeClr val="lt1"/>
                </a:solidFill>
              </a:defRPr>
            </a:lvl7pPr>
            <a:lvl8pPr marL="3657600" lvl="7" indent="-317500" rtl="0">
              <a:spcBef>
                <a:spcPts val="1600"/>
              </a:spcBef>
              <a:spcAft>
                <a:spcPts val="0"/>
              </a:spcAft>
              <a:buClr>
                <a:schemeClr val="lt1"/>
              </a:buClr>
              <a:buSzPts val="1400"/>
              <a:buChar char="○"/>
              <a:defRPr>
                <a:solidFill>
                  <a:schemeClr val="lt1"/>
                </a:solidFill>
              </a:defRPr>
            </a:lvl8pPr>
            <a:lvl9pPr marL="4114800" lvl="8" indent="-317500" rtl="0">
              <a:spcBef>
                <a:spcPts val="1600"/>
              </a:spcBef>
              <a:spcAft>
                <a:spcPts val="1600"/>
              </a:spcAft>
              <a:buClr>
                <a:schemeClr val="lt1"/>
              </a:buClr>
              <a:buSzPts val="1400"/>
              <a:buChar char="■"/>
              <a:defRPr>
                <a:solidFill>
                  <a:schemeClr val="lt1"/>
                </a:solidFill>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0"/>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 Bullet Points">
  <p:cSld name="CAPTION_ONLY_3">
    <p:spTree>
      <p:nvGrpSpPr>
        <p:cNvPr id="1" name="Shape 41"/>
        <p:cNvGrpSpPr/>
        <p:nvPr/>
      </p:nvGrpSpPr>
      <p:grpSpPr>
        <a:xfrm>
          <a:off x="0" y="0"/>
          <a:ext cx="0" cy="0"/>
          <a:chOff x="0" y="0"/>
          <a:chExt cx="0" cy="0"/>
        </a:xfrm>
      </p:grpSpPr>
      <p:sp>
        <p:nvSpPr>
          <p:cNvPr id="42" name="Google Shape;42;p13"/>
          <p:cNvSpPr txBox="1">
            <a:spLocks noGrp="1"/>
          </p:cNvSpPr>
          <p:nvPr>
            <p:ph type="title"/>
          </p:nvPr>
        </p:nvSpPr>
        <p:spPr>
          <a:xfrm>
            <a:off x="938500" y="445025"/>
            <a:ext cx="57357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
        <p:nvSpPr>
          <p:cNvPr id="43" name="Google Shape;43;p13"/>
          <p:cNvSpPr txBox="1">
            <a:spLocks noGrp="1"/>
          </p:cNvSpPr>
          <p:nvPr>
            <p:ph type="body" idx="1"/>
          </p:nvPr>
        </p:nvSpPr>
        <p:spPr>
          <a:xfrm>
            <a:off x="938500" y="1246025"/>
            <a:ext cx="7172100" cy="3039900"/>
          </a:xfrm>
          <a:prstGeom prst="rect">
            <a:avLst/>
          </a:prstGeom>
        </p:spPr>
        <p:txBody>
          <a:bodyPr spcFirstLastPara="1" wrap="square" lIns="91425" tIns="91425" rIns="91425" bIns="91425" anchor="t" anchorCtr="0">
            <a:noAutofit/>
          </a:bodyPr>
          <a:lstStyle>
            <a:lvl1pPr marL="457200" lvl="0" indent="-301625" rtl="0">
              <a:spcBef>
                <a:spcPts val="0"/>
              </a:spcBef>
              <a:spcAft>
                <a:spcPts val="0"/>
              </a:spcAft>
              <a:buClr>
                <a:schemeClr val="lt1"/>
              </a:buClr>
              <a:buSzPts val="1150"/>
              <a:buChar char="●"/>
              <a:defRPr sz="1150">
                <a:solidFill>
                  <a:schemeClr val="lt1"/>
                </a:solidFill>
              </a:defRPr>
            </a:lvl1pPr>
            <a:lvl2pPr marL="914400" lvl="1" indent="-301625" rtl="0">
              <a:spcBef>
                <a:spcPts val="1600"/>
              </a:spcBef>
              <a:spcAft>
                <a:spcPts val="0"/>
              </a:spcAft>
              <a:buClr>
                <a:schemeClr val="lt1"/>
              </a:buClr>
              <a:buSzPts val="1150"/>
              <a:buChar char="○"/>
              <a:defRPr sz="1150">
                <a:solidFill>
                  <a:schemeClr val="lt1"/>
                </a:solidFill>
              </a:defRPr>
            </a:lvl2pPr>
            <a:lvl3pPr marL="1371600" lvl="2" indent="-301625" rtl="0">
              <a:spcBef>
                <a:spcPts val="1600"/>
              </a:spcBef>
              <a:spcAft>
                <a:spcPts val="0"/>
              </a:spcAft>
              <a:buClr>
                <a:schemeClr val="lt1"/>
              </a:buClr>
              <a:buSzPts val="1150"/>
              <a:buChar char="■"/>
              <a:defRPr sz="1150">
                <a:solidFill>
                  <a:schemeClr val="lt1"/>
                </a:solidFill>
              </a:defRPr>
            </a:lvl3pPr>
            <a:lvl4pPr marL="1828800" lvl="3" indent="-301625" rtl="0">
              <a:spcBef>
                <a:spcPts val="1600"/>
              </a:spcBef>
              <a:spcAft>
                <a:spcPts val="0"/>
              </a:spcAft>
              <a:buClr>
                <a:schemeClr val="lt1"/>
              </a:buClr>
              <a:buSzPts val="1150"/>
              <a:buChar char="●"/>
              <a:defRPr sz="1150">
                <a:solidFill>
                  <a:schemeClr val="lt1"/>
                </a:solidFill>
              </a:defRPr>
            </a:lvl4pPr>
            <a:lvl5pPr marL="2286000" lvl="4" indent="-301625" rtl="0">
              <a:spcBef>
                <a:spcPts val="1600"/>
              </a:spcBef>
              <a:spcAft>
                <a:spcPts val="0"/>
              </a:spcAft>
              <a:buClr>
                <a:schemeClr val="lt1"/>
              </a:buClr>
              <a:buSzPts val="1150"/>
              <a:buChar char="○"/>
              <a:defRPr sz="1150">
                <a:solidFill>
                  <a:schemeClr val="lt1"/>
                </a:solidFill>
              </a:defRPr>
            </a:lvl5pPr>
            <a:lvl6pPr marL="2743200" lvl="5" indent="-301625" rtl="0">
              <a:spcBef>
                <a:spcPts val="1600"/>
              </a:spcBef>
              <a:spcAft>
                <a:spcPts val="0"/>
              </a:spcAft>
              <a:buClr>
                <a:schemeClr val="lt1"/>
              </a:buClr>
              <a:buSzPts val="1150"/>
              <a:buChar char="■"/>
              <a:defRPr sz="1150">
                <a:solidFill>
                  <a:schemeClr val="lt1"/>
                </a:solidFill>
              </a:defRPr>
            </a:lvl6pPr>
            <a:lvl7pPr marL="3200400" lvl="6" indent="-301625" rtl="0">
              <a:spcBef>
                <a:spcPts val="1600"/>
              </a:spcBef>
              <a:spcAft>
                <a:spcPts val="0"/>
              </a:spcAft>
              <a:buClr>
                <a:schemeClr val="lt1"/>
              </a:buClr>
              <a:buSzPts val="1150"/>
              <a:buChar char="●"/>
              <a:defRPr sz="1150">
                <a:solidFill>
                  <a:schemeClr val="lt1"/>
                </a:solidFill>
              </a:defRPr>
            </a:lvl7pPr>
            <a:lvl8pPr marL="3657600" lvl="7" indent="-301625" rtl="0">
              <a:spcBef>
                <a:spcPts val="1600"/>
              </a:spcBef>
              <a:spcAft>
                <a:spcPts val="0"/>
              </a:spcAft>
              <a:buClr>
                <a:schemeClr val="lt1"/>
              </a:buClr>
              <a:buSzPts val="1150"/>
              <a:buChar char="○"/>
              <a:defRPr sz="1150">
                <a:solidFill>
                  <a:schemeClr val="lt1"/>
                </a:solidFill>
              </a:defRPr>
            </a:lvl8pPr>
            <a:lvl9pPr marL="4114800" lvl="8" indent="-301625" rtl="0">
              <a:spcBef>
                <a:spcPts val="1600"/>
              </a:spcBef>
              <a:spcAft>
                <a:spcPts val="1600"/>
              </a:spcAft>
              <a:buClr>
                <a:schemeClr val="lt1"/>
              </a:buClr>
              <a:buSzPts val="1150"/>
              <a:buChar char="■"/>
              <a:defRPr sz="1150">
                <a:solidFill>
                  <a:schemeClr val="lt1"/>
                </a:solidFill>
              </a:defRPr>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blipFill>
          <a:blip r:embed="rId6">
            <a:alphaModFix/>
          </a:blip>
          <a:stretch>
            <a:fillRect/>
          </a:stretch>
        </a:blip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lvl="0">
              <a:spcBef>
                <a:spcPts val="0"/>
              </a:spcBef>
              <a:spcAft>
                <a:spcPts val="0"/>
              </a:spcAft>
              <a:buClr>
                <a:schemeClr val="lt1"/>
              </a:buClr>
              <a:buSzPts val="2800"/>
              <a:buFont typeface="Montserrat"/>
              <a:buNone/>
              <a:defRPr sz="2800">
                <a:solidFill>
                  <a:schemeClr val="lt1"/>
                </a:solidFill>
                <a:latin typeface="Montserrat"/>
                <a:ea typeface="Montserrat"/>
                <a:cs typeface="Montserrat"/>
                <a:sym typeface="Montserrat"/>
              </a:defRPr>
            </a:lvl1pPr>
            <a:lvl2pPr lvl="1">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2pPr>
            <a:lvl3pPr lvl="2">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3pPr>
            <a:lvl4pPr lvl="3">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4pPr>
            <a:lvl5pPr lvl="4">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5pPr>
            <a:lvl6pPr lvl="5">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6pPr>
            <a:lvl7pPr lvl="6">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7pPr>
            <a:lvl8pPr lvl="7">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8pPr>
            <a:lvl9pPr lvl="8">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lvl="0" indent="-342900">
              <a:lnSpc>
                <a:spcPct val="100000"/>
              </a:lnSpc>
              <a:spcBef>
                <a:spcPts val="0"/>
              </a:spcBef>
              <a:spcAft>
                <a:spcPts val="0"/>
              </a:spcAft>
              <a:buClr>
                <a:schemeClr val="dk2"/>
              </a:buClr>
              <a:buSzPts val="1800"/>
              <a:buFont typeface="Montserrat"/>
              <a:buChar char="●"/>
              <a:defRPr sz="1800">
                <a:solidFill>
                  <a:schemeClr val="dk2"/>
                </a:solidFill>
                <a:latin typeface="Montserrat"/>
                <a:ea typeface="Montserrat"/>
                <a:cs typeface="Montserrat"/>
                <a:sym typeface="Montserrat"/>
              </a:defRPr>
            </a:lvl1pPr>
            <a:lvl2pPr marL="914400" lvl="1" indent="-317500">
              <a:lnSpc>
                <a:spcPct val="100000"/>
              </a:lnSpc>
              <a:spcBef>
                <a:spcPts val="160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2pPr>
            <a:lvl3pPr marL="1371600" lvl="2" indent="-317500">
              <a:lnSpc>
                <a:spcPct val="100000"/>
              </a:lnSpc>
              <a:spcBef>
                <a:spcPts val="160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3pPr>
            <a:lvl4pPr marL="1828800" lvl="3" indent="-317500">
              <a:lnSpc>
                <a:spcPct val="100000"/>
              </a:lnSpc>
              <a:spcBef>
                <a:spcPts val="160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4pPr>
            <a:lvl5pPr marL="2286000" lvl="4" indent="-317500">
              <a:lnSpc>
                <a:spcPct val="100000"/>
              </a:lnSpc>
              <a:spcBef>
                <a:spcPts val="160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5pPr>
            <a:lvl6pPr marL="2743200" lvl="5" indent="-317500">
              <a:lnSpc>
                <a:spcPct val="100000"/>
              </a:lnSpc>
              <a:spcBef>
                <a:spcPts val="160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6pPr>
            <a:lvl7pPr marL="3200400" lvl="6" indent="-317500">
              <a:lnSpc>
                <a:spcPct val="100000"/>
              </a:lnSpc>
              <a:spcBef>
                <a:spcPts val="160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7pPr>
            <a:lvl8pPr marL="3657600" lvl="7" indent="-317500">
              <a:lnSpc>
                <a:spcPct val="100000"/>
              </a:lnSpc>
              <a:spcBef>
                <a:spcPts val="160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8pPr>
            <a:lvl9pPr marL="4114800" lvl="8" indent="-317500">
              <a:lnSpc>
                <a:spcPct val="100000"/>
              </a:lnSpc>
              <a:spcBef>
                <a:spcPts val="1600"/>
              </a:spcBef>
              <a:spcAft>
                <a:spcPts val="1600"/>
              </a:spcAft>
              <a:buClr>
                <a:schemeClr val="dk2"/>
              </a:buClr>
              <a:buSzPts val="1400"/>
              <a:buFont typeface="Montserrat"/>
              <a:buChar char="■"/>
              <a:defRPr>
                <a:solidFill>
                  <a:schemeClr val="dk2"/>
                </a:solidFill>
                <a:latin typeface="Montserrat"/>
                <a:ea typeface="Montserrat"/>
                <a:cs typeface="Montserrat"/>
                <a:sym typeface="Montserrat"/>
              </a:defRPr>
            </a:lvl9pPr>
          </a:lstStyle>
          <a:p>
            <a:endParaRPr/>
          </a:p>
        </p:txBody>
      </p:sp>
    </p:spTree>
  </p:cSld>
  <p:clrMap bg1="lt1" tx1="dk1" bg2="dk2" tx2="lt2" accent1="accent1" accent2="accent2" accent3="accent3" accent4="accent4" accent5="accent5" accent6="accent6" hlink="hlink" folHlink="folHlink"/>
  <p:sldLayoutIdLst>
    <p:sldLayoutId id="2147483648" r:id="rId1"/>
    <p:sldLayoutId id="2147483651" r:id="rId2"/>
    <p:sldLayoutId id="2147483658" r:id="rId3"/>
    <p:sldLayoutId id="2147483659" r:id="rId4"/>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xml"/><Relationship Id="rId1" Type="http://schemas.openxmlformats.org/officeDocument/2006/relationships/slideLayout" Target="../slideLayouts/slideLayout4.xml"/><Relationship Id="rId4" Type="http://schemas.openxmlformats.org/officeDocument/2006/relationships/image" Target="../media/image7.jpeg"/></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1.xml"/><Relationship Id="rId1" Type="http://schemas.openxmlformats.org/officeDocument/2006/relationships/slideLayout" Target="../slideLayouts/slideLayout4.xml"/><Relationship Id="rId4" Type="http://schemas.openxmlformats.org/officeDocument/2006/relationships/image" Target="../media/image8.jpeg"/></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2.xml"/><Relationship Id="rId1" Type="http://schemas.openxmlformats.org/officeDocument/2006/relationships/slideLayout" Target="../slideLayouts/slideLayout4.xml"/><Relationship Id="rId4" Type="http://schemas.openxmlformats.org/officeDocument/2006/relationships/image" Target="../media/image9.png"/></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3.xml"/><Relationship Id="rId1" Type="http://schemas.openxmlformats.org/officeDocument/2006/relationships/slideLayout" Target="../slideLayouts/slideLayout4.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jpg"/></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4.xml"/><Relationship Id="rId1" Type="http://schemas.openxmlformats.org/officeDocument/2006/relationships/slideLayout" Target="../slideLayouts/slideLayout4.xml"/><Relationship Id="rId4" Type="http://schemas.openxmlformats.org/officeDocument/2006/relationships/image" Target="../media/image13.jpeg"/></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6.xml"/><Relationship Id="rId1" Type="http://schemas.openxmlformats.org/officeDocument/2006/relationships/slideLayout" Target="../slideLayouts/slideLayout3.xml"/><Relationship Id="rId4" Type="http://schemas.openxmlformats.org/officeDocument/2006/relationships/image" Target="../media/image14.pn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4.xml"/><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4.xml"/><Relationship Id="rId5" Type="http://schemas.openxmlformats.org/officeDocument/2006/relationships/image" Target="../media/image5.jpeg"/><Relationship Id="rId4" Type="http://schemas.openxmlformats.org/officeDocument/2006/relationships/image" Target="../media/image4.jpeg"/></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4.xml"/><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61"/>
        <p:cNvGrpSpPr/>
        <p:nvPr/>
      </p:nvGrpSpPr>
      <p:grpSpPr>
        <a:xfrm>
          <a:off x="0" y="0"/>
          <a:ext cx="0" cy="0"/>
          <a:chOff x="0" y="0"/>
          <a:chExt cx="0" cy="0"/>
        </a:xfrm>
      </p:grpSpPr>
      <p:sp>
        <p:nvSpPr>
          <p:cNvPr id="162" name="Google Shape;162;p38"/>
          <p:cNvSpPr txBox="1">
            <a:spLocks noGrp="1"/>
          </p:cNvSpPr>
          <p:nvPr>
            <p:ph type="ctrTitle"/>
          </p:nvPr>
        </p:nvSpPr>
        <p:spPr>
          <a:xfrm>
            <a:off x="1326444" y="1950074"/>
            <a:ext cx="6491112" cy="644700"/>
          </a:xfrm>
          <a:prstGeom prst="rect">
            <a:avLst/>
          </a:prstGeom>
          <a:effectLst>
            <a:outerShdw blurRad="142875" dist="19050" dir="8760000" algn="bl" rotWithShape="0">
              <a:srgbClr val="76A5AF">
                <a:alpha val="50000"/>
              </a:srgbClr>
            </a:outerShdw>
          </a:effectLst>
        </p:spPr>
        <p:txBody>
          <a:bodyPr spcFirstLastPara="1" wrap="square" lIns="91425" tIns="91425" rIns="91425" bIns="91425" anchor="b" anchorCtr="0">
            <a:noAutofit/>
          </a:bodyPr>
          <a:lstStyle/>
          <a:p>
            <a:pPr marL="0" lvl="0" indent="0" algn="ctr" rtl="0">
              <a:spcBef>
                <a:spcPts val="0"/>
              </a:spcBef>
              <a:spcAft>
                <a:spcPts val="0"/>
              </a:spcAft>
              <a:buNone/>
            </a:pPr>
            <a:r>
              <a:rPr lang="en-US" dirty="0">
                <a:latin typeface="Arial"/>
                <a:ea typeface="Arial"/>
                <a:cs typeface="Arial"/>
                <a:sym typeface="Arial"/>
              </a:rPr>
              <a:t>TICKETING TECHNOLOGIES </a:t>
            </a:r>
          </a:p>
        </p:txBody>
      </p:sp>
      <p:sp>
        <p:nvSpPr>
          <p:cNvPr id="163" name="Google Shape;163;p38"/>
          <p:cNvSpPr txBox="1">
            <a:spLocks noGrp="1"/>
          </p:cNvSpPr>
          <p:nvPr>
            <p:ph type="ctrTitle"/>
          </p:nvPr>
        </p:nvSpPr>
        <p:spPr>
          <a:xfrm>
            <a:off x="2941650" y="2624375"/>
            <a:ext cx="3260700" cy="464700"/>
          </a:xfrm>
          <a:prstGeom prst="rect">
            <a:avLst/>
          </a:prstGeom>
          <a:effectLst>
            <a:outerShdw blurRad="100013" dist="19050" dir="8460000" algn="bl" rotWithShape="0">
              <a:srgbClr val="76A5AF">
                <a:alpha val="50000"/>
              </a:srgbClr>
            </a:outerShdw>
          </a:effectLst>
        </p:spPr>
        <p:txBody>
          <a:bodyPr spcFirstLastPara="1" wrap="square" lIns="91425" tIns="91425" rIns="91425" bIns="91425" anchor="b" anchorCtr="0">
            <a:noAutofit/>
          </a:bodyPr>
          <a:lstStyle/>
          <a:p>
            <a:pPr marL="0" lvl="0" indent="0" algn="ctr" rtl="0">
              <a:spcBef>
                <a:spcPts val="0"/>
              </a:spcBef>
              <a:spcAft>
                <a:spcPts val="0"/>
              </a:spcAft>
              <a:buNone/>
            </a:pPr>
            <a:r>
              <a:rPr lang="en" sz="2200" b="0" dirty="0">
                <a:latin typeface="Arial"/>
                <a:ea typeface="Arial"/>
                <a:cs typeface="Arial"/>
                <a:sym typeface="Arial"/>
              </a:rPr>
              <a:t>LESSON 9.4</a:t>
            </a:r>
            <a:endParaRPr sz="2200" b="0" dirty="0">
              <a:latin typeface="Arial"/>
              <a:ea typeface="Arial"/>
              <a:cs typeface="Arial"/>
              <a:sym typeface="Arial"/>
            </a:endParaRPr>
          </a:p>
        </p:txBody>
      </p:sp>
      <p:cxnSp>
        <p:nvCxnSpPr>
          <p:cNvPr id="164" name="Google Shape;164;p38"/>
          <p:cNvCxnSpPr/>
          <p:nvPr/>
        </p:nvCxnSpPr>
        <p:spPr>
          <a:xfrm>
            <a:off x="3190500" y="2565172"/>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165" name="Google Shape;165;p38"/>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166" name="Google Shape;166;p38"/>
          <p:cNvSpPr txBox="1"/>
          <p:nvPr/>
        </p:nvSpPr>
        <p:spPr>
          <a:xfrm>
            <a:off x="5577150" y="4689025"/>
            <a:ext cx="2505900" cy="3849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700" dirty="0">
                <a:solidFill>
                  <a:schemeClr val="accent5"/>
                </a:solidFill>
              </a:rPr>
              <a:t>©</a:t>
            </a:r>
            <a:r>
              <a:rPr lang="en" sz="1300" dirty="0">
                <a:solidFill>
                  <a:schemeClr val="accent5"/>
                </a:solidFill>
              </a:rPr>
              <a:t> </a:t>
            </a:r>
            <a:r>
              <a:rPr lang="en" sz="700" dirty="0">
                <a:solidFill>
                  <a:schemeClr val="accent5"/>
                </a:solidFill>
              </a:rPr>
              <a:t>Copyright 2022. Sports Career Consulting, LLC.</a:t>
            </a:r>
            <a:endParaRPr sz="700" dirty="0">
              <a:solidFill>
                <a:schemeClr val="accent5"/>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70"/>
        <p:cNvGrpSpPr/>
        <p:nvPr/>
      </p:nvGrpSpPr>
      <p:grpSpPr>
        <a:xfrm>
          <a:off x="0" y="0"/>
          <a:ext cx="0" cy="0"/>
          <a:chOff x="0" y="0"/>
          <a:chExt cx="0" cy="0"/>
        </a:xfrm>
      </p:grpSpPr>
      <p:sp>
        <p:nvSpPr>
          <p:cNvPr id="171" name="Google Shape;171;p39"/>
          <p:cNvSpPr txBox="1">
            <a:spLocks noGrp="1"/>
          </p:cNvSpPr>
          <p:nvPr>
            <p:ph type="title"/>
          </p:nvPr>
        </p:nvSpPr>
        <p:spPr>
          <a:xfrm>
            <a:off x="938500" y="445025"/>
            <a:ext cx="5735700" cy="941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b="1" dirty="0">
                <a:latin typeface="Arial"/>
                <a:ea typeface="Arial"/>
                <a:cs typeface="Arial"/>
                <a:sym typeface="Arial"/>
              </a:rPr>
              <a:t>TICKETING TECHNOLOGIES</a:t>
            </a:r>
            <a:br>
              <a:rPr lang="en" b="1" dirty="0">
                <a:latin typeface="Arial"/>
                <a:ea typeface="Arial"/>
                <a:cs typeface="Arial"/>
                <a:sym typeface="Arial"/>
              </a:rPr>
            </a:br>
            <a:endParaRPr b="1" dirty="0">
              <a:latin typeface="Arial"/>
              <a:ea typeface="Arial"/>
              <a:cs typeface="Arial"/>
              <a:sym typeface="Arial"/>
            </a:endParaRPr>
          </a:p>
        </p:txBody>
      </p:sp>
      <p:sp>
        <p:nvSpPr>
          <p:cNvPr id="172" name="Google Shape;172;p39"/>
          <p:cNvSpPr txBox="1">
            <a:spLocks noGrp="1"/>
          </p:cNvSpPr>
          <p:nvPr>
            <p:ph type="body" idx="1"/>
          </p:nvPr>
        </p:nvSpPr>
        <p:spPr>
          <a:xfrm>
            <a:off x="938500" y="1989495"/>
            <a:ext cx="3259424" cy="1778581"/>
          </a:xfrm>
          <a:prstGeom prst="rect">
            <a:avLst/>
          </a:prstGeom>
        </p:spPr>
        <p:txBody>
          <a:bodyPr spcFirstLastPara="1" wrap="square" lIns="91425" tIns="91425" rIns="91425" bIns="91425" anchor="t" anchorCtr="0">
            <a:noAutofit/>
          </a:bodyPr>
          <a:lstStyle/>
          <a:p>
            <a:pPr marL="463550" indent="-463550" defTabSz="463550">
              <a:spcAft>
                <a:spcPts val="600"/>
              </a:spcAft>
            </a:pPr>
            <a:r>
              <a:rPr lang="en-US" sz="1800" dirty="0">
                <a:solidFill>
                  <a:schemeClr val="bg1"/>
                </a:solidFill>
                <a:latin typeface="Arial"/>
                <a:ea typeface="Arial"/>
                <a:cs typeface="Arial"/>
                <a:sym typeface="Arial"/>
              </a:rPr>
              <a:t>Dynamic pricing</a:t>
            </a:r>
          </a:p>
          <a:p>
            <a:pPr marL="463550" indent="-463550" defTabSz="463550">
              <a:spcAft>
                <a:spcPts val="600"/>
              </a:spcAft>
            </a:pPr>
            <a:r>
              <a:rPr lang="en-US" sz="1800" dirty="0">
                <a:solidFill>
                  <a:schemeClr val="bg1"/>
                </a:solidFill>
                <a:latin typeface="Arial"/>
                <a:ea typeface="Arial"/>
                <a:cs typeface="Arial"/>
                <a:sym typeface="Arial"/>
              </a:rPr>
              <a:t>Digital wallets</a:t>
            </a:r>
          </a:p>
          <a:p>
            <a:pPr marL="463550" indent="-463550" defTabSz="463550">
              <a:spcAft>
                <a:spcPts val="600"/>
              </a:spcAft>
            </a:pPr>
            <a:r>
              <a:rPr lang="en-US" sz="1800" dirty="0">
                <a:solidFill>
                  <a:schemeClr val="bg1"/>
                </a:solidFill>
                <a:latin typeface="Arial"/>
                <a:ea typeface="Arial"/>
                <a:cs typeface="Arial"/>
                <a:sym typeface="Arial"/>
              </a:rPr>
              <a:t>Blockchain</a:t>
            </a:r>
          </a:p>
          <a:p>
            <a:pPr marL="463550" indent="-463550" defTabSz="463550">
              <a:spcAft>
                <a:spcPts val="600"/>
              </a:spcAft>
            </a:pPr>
            <a:r>
              <a:rPr lang="en-US" sz="1800" dirty="0">
                <a:solidFill>
                  <a:schemeClr val="bg1"/>
                </a:solidFill>
                <a:latin typeface="Arial"/>
                <a:ea typeface="Arial"/>
                <a:cs typeface="Arial"/>
                <a:sym typeface="Arial"/>
              </a:rPr>
              <a:t>Sales technology</a:t>
            </a:r>
          </a:p>
          <a:p>
            <a:pPr marL="285750" indent="-285750">
              <a:spcAft>
                <a:spcPts val="600"/>
              </a:spcAft>
            </a:pPr>
            <a:endParaRPr lang="en-US" sz="1400" dirty="0">
              <a:solidFill>
                <a:schemeClr val="bg1"/>
              </a:solidFill>
              <a:latin typeface="Arial"/>
              <a:ea typeface="Arial"/>
              <a:cs typeface="Arial"/>
              <a:sym typeface="Arial"/>
            </a:endParaRPr>
          </a:p>
        </p:txBody>
      </p:sp>
      <p:cxnSp>
        <p:nvCxnSpPr>
          <p:cNvPr id="173" name="Google Shape;173;p39"/>
          <p:cNvCxnSpPr/>
          <p:nvPr/>
        </p:nvCxnSpPr>
        <p:spPr>
          <a:xfrm>
            <a:off x="1026200" y="414022"/>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175" name="Google Shape;175;p39"/>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176" name="Google Shape;176;p39"/>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dirty="0">
                <a:solidFill>
                  <a:schemeClr val="accent5"/>
                </a:solidFill>
                <a:latin typeface="Oswald"/>
                <a:ea typeface="Oswald"/>
                <a:cs typeface="Oswald"/>
                <a:sym typeface="Oswald"/>
              </a:rPr>
              <a:t>©</a:t>
            </a:r>
            <a:r>
              <a:rPr lang="en" dirty="0">
                <a:solidFill>
                  <a:schemeClr val="accent5"/>
                </a:solidFill>
                <a:latin typeface="Oswald"/>
                <a:ea typeface="Oswald"/>
                <a:cs typeface="Oswald"/>
                <a:sym typeface="Oswald"/>
              </a:rPr>
              <a:t> </a:t>
            </a:r>
            <a:r>
              <a:rPr lang="en" sz="800" dirty="0">
                <a:solidFill>
                  <a:schemeClr val="accent5"/>
                </a:solidFill>
                <a:latin typeface="Oswald"/>
                <a:ea typeface="Oswald"/>
                <a:cs typeface="Oswald"/>
                <a:sym typeface="Oswald"/>
              </a:rPr>
              <a:t>Copyright 2022. Sports Career Consulting, LLC.</a:t>
            </a:r>
            <a:endParaRPr sz="800" dirty="0">
              <a:solidFill>
                <a:schemeClr val="accent5"/>
              </a:solidFill>
              <a:latin typeface="Oswald"/>
              <a:ea typeface="Oswald"/>
              <a:cs typeface="Oswald"/>
              <a:sym typeface="Oswald"/>
            </a:endParaRPr>
          </a:p>
        </p:txBody>
      </p:sp>
      <p:sp>
        <p:nvSpPr>
          <p:cNvPr id="2" name="Rectangle 1">
            <a:extLst>
              <a:ext uri="{FF2B5EF4-FFF2-40B4-BE49-F238E27FC236}">
                <a16:creationId xmlns:a16="http://schemas.microsoft.com/office/drawing/2014/main" id="{8058110B-06AD-C04E-AAD8-443340C6199E}"/>
              </a:ext>
            </a:extLst>
          </p:cNvPr>
          <p:cNvSpPr/>
          <p:nvPr/>
        </p:nvSpPr>
        <p:spPr>
          <a:xfrm>
            <a:off x="938500" y="1048095"/>
            <a:ext cx="3802644" cy="400110"/>
          </a:xfrm>
          <a:prstGeom prst="rect">
            <a:avLst/>
          </a:prstGeom>
        </p:spPr>
        <p:txBody>
          <a:bodyPr wrap="none">
            <a:spAutoFit/>
          </a:bodyPr>
          <a:lstStyle/>
          <a:p>
            <a:r>
              <a:rPr lang="en-US" sz="2000" b="1" dirty="0">
                <a:solidFill>
                  <a:srgbClr val="FFAB40"/>
                </a:solidFill>
              </a:rPr>
              <a:t>Pricing And Payment Options</a:t>
            </a:r>
            <a:endParaRPr lang="en-US" sz="2000" dirty="0"/>
          </a:p>
        </p:txBody>
      </p:sp>
      <p:pic>
        <p:nvPicPr>
          <p:cNvPr id="4098" name="Picture 2" descr="Contactless Ticket Support Coming to Apple Wallet for College Sports -  MacRumors">
            <a:extLst>
              <a:ext uri="{FF2B5EF4-FFF2-40B4-BE49-F238E27FC236}">
                <a16:creationId xmlns:a16="http://schemas.microsoft.com/office/drawing/2014/main" id="{E787C9DD-7B5E-6547-A1CB-AFA5276E245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44688" y="1573762"/>
            <a:ext cx="3370824" cy="252811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1207973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70"/>
        <p:cNvGrpSpPr/>
        <p:nvPr/>
      </p:nvGrpSpPr>
      <p:grpSpPr>
        <a:xfrm>
          <a:off x="0" y="0"/>
          <a:ext cx="0" cy="0"/>
          <a:chOff x="0" y="0"/>
          <a:chExt cx="0" cy="0"/>
        </a:xfrm>
      </p:grpSpPr>
      <p:sp>
        <p:nvSpPr>
          <p:cNvPr id="171" name="Google Shape;171;p39"/>
          <p:cNvSpPr txBox="1">
            <a:spLocks noGrp="1"/>
          </p:cNvSpPr>
          <p:nvPr>
            <p:ph type="title"/>
          </p:nvPr>
        </p:nvSpPr>
        <p:spPr>
          <a:xfrm>
            <a:off x="938500" y="445025"/>
            <a:ext cx="5735700" cy="941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b="1" dirty="0">
                <a:latin typeface="Arial"/>
                <a:ea typeface="Arial"/>
                <a:cs typeface="Arial"/>
                <a:sym typeface="Arial"/>
              </a:rPr>
              <a:t>TICKETING TECHNOLOGIES</a:t>
            </a:r>
            <a:br>
              <a:rPr lang="en" b="1" dirty="0">
                <a:latin typeface="Arial"/>
                <a:ea typeface="Arial"/>
                <a:cs typeface="Arial"/>
                <a:sym typeface="Arial"/>
              </a:rPr>
            </a:br>
            <a:endParaRPr b="1" dirty="0">
              <a:latin typeface="Arial"/>
              <a:ea typeface="Arial"/>
              <a:cs typeface="Arial"/>
              <a:sym typeface="Arial"/>
            </a:endParaRPr>
          </a:p>
        </p:txBody>
      </p:sp>
      <p:sp>
        <p:nvSpPr>
          <p:cNvPr id="172" name="Google Shape;172;p39"/>
          <p:cNvSpPr txBox="1">
            <a:spLocks noGrp="1"/>
          </p:cNvSpPr>
          <p:nvPr>
            <p:ph type="body" idx="1"/>
          </p:nvPr>
        </p:nvSpPr>
        <p:spPr>
          <a:xfrm>
            <a:off x="910950" y="1703893"/>
            <a:ext cx="7172100" cy="1735714"/>
          </a:xfrm>
          <a:prstGeom prst="rect">
            <a:avLst/>
          </a:prstGeom>
        </p:spPr>
        <p:txBody>
          <a:bodyPr spcFirstLastPara="1" wrap="square" lIns="91425" tIns="91425" rIns="91425" bIns="91425" anchor="t" anchorCtr="0">
            <a:noAutofit/>
          </a:bodyPr>
          <a:lstStyle/>
          <a:p>
            <a:pPr marL="0" lvl="0" indent="0" rtl="0">
              <a:spcBef>
                <a:spcPts val="0"/>
              </a:spcBef>
              <a:spcAft>
                <a:spcPts val="600"/>
              </a:spcAft>
              <a:buNone/>
            </a:pPr>
            <a:r>
              <a:rPr lang="en-US" sz="1800" b="1" dirty="0">
                <a:solidFill>
                  <a:schemeClr val="accent1">
                    <a:lumMod val="75000"/>
                  </a:schemeClr>
                </a:solidFill>
                <a:latin typeface="Arial"/>
                <a:ea typeface="Arial"/>
                <a:cs typeface="Arial"/>
                <a:sym typeface="Arial"/>
              </a:rPr>
              <a:t>Dynamic ticket pricing </a:t>
            </a:r>
            <a:r>
              <a:rPr lang="en-US" sz="1800" dirty="0">
                <a:solidFill>
                  <a:schemeClr val="bg1"/>
                </a:solidFill>
                <a:latin typeface="Arial"/>
                <a:ea typeface="Arial"/>
                <a:cs typeface="Arial"/>
                <a:sym typeface="Arial"/>
              </a:rPr>
              <a:t>(also referred to as “variable” pricing) refers to the process of adjusting ticket prices on the basis of changing variables like weather, opponent, demand, availability or who is scheduled to pitch on a particular day. </a:t>
            </a:r>
          </a:p>
        </p:txBody>
      </p:sp>
      <p:cxnSp>
        <p:nvCxnSpPr>
          <p:cNvPr id="173" name="Google Shape;173;p39"/>
          <p:cNvCxnSpPr/>
          <p:nvPr/>
        </p:nvCxnSpPr>
        <p:spPr>
          <a:xfrm>
            <a:off x="1026200" y="414022"/>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175" name="Google Shape;175;p39"/>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176" name="Google Shape;176;p39"/>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dirty="0">
                <a:solidFill>
                  <a:schemeClr val="accent5"/>
                </a:solidFill>
                <a:latin typeface="Oswald"/>
                <a:ea typeface="Oswald"/>
                <a:cs typeface="Oswald"/>
                <a:sym typeface="Oswald"/>
              </a:rPr>
              <a:t>©</a:t>
            </a:r>
            <a:r>
              <a:rPr lang="en" dirty="0">
                <a:solidFill>
                  <a:schemeClr val="accent5"/>
                </a:solidFill>
                <a:latin typeface="Oswald"/>
                <a:ea typeface="Oswald"/>
                <a:cs typeface="Oswald"/>
                <a:sym typeface="Oswald"/>
              </a:rPr>
              <a:t> </a:t>
            </a:r>
            <a:r>
              <a:rPr lang="en" sz="800" dirty="0">
                <a:solidFill>
                  <a:schemeClr val="accent5"/>
                </a:solidFill>
                <a:latin typeface="Oswald"/>
                <a:ea typeface="Oswald"/>
                <a:cs typeface="Oswald"/>
                <a:sym typeface="Oswald"/>
              </a:rPr>
              <a:t>Copyright 2022. Sports Career Consulting, LLC.</a:t>
            </a:r>
            <a:endParaRPr sz="800" dirty="0">
              <a:solidFill>
                <a:schemeClr val="accent5"/>
              </a:solidFill>
              <a:latin typeface="Oswald"/>
              <a:ea typeface="Oswald"/>
              <a:cs typeface="Oswald"/>
              <a:sym typeface="Oswald"/>
            </a:endParaRPr>
          </a:p>
        </p:txBody>
      </p:sp>
      <p:sp>
        <p:nvSpPr>
          <p:cNvPr id="2" name="Rectangle 1">
            <a:extLst>
              <a:ext uri="{FF2B5EF4-FFF2-40B4-BE49-F238E27FC236}">
                <a16:creationId xmlns:a16="http://schemas.microsoft.com/office/drawing/2014/main" id="{494E0250-6889-534E-9E30-CD76692ED7F6}"/>
              </a:ext>
            </a:extLst>
          </p:cNvPr>
          <p:cNvSpPr/>
          <p:nvPr/>
        </p:nvSpPr>
        <p:spPr>
          <a:xfrm>
            <a:off x="938500" y="1048095"/>
            <a:ext cx="2193229" cy="400110"/>
          </a:xfrm>
          <a:prstGeom prst="rect">
            <a:avLst/>
          </a:prstGeom>
        </p:spPr>
        <p:txBody>
          <a:bodyPr wrap="none">
            <a:spAutoFit/>
          </a:bodyPr>
          <a:lstStyle/>
          <a:p>
            <a:r>
              <a:rPr lang="en-US" sz="2000" b="1" dirty="0">
                <a:solidFill>
                  <a:srgbClr val="FFAB40"/>
                </a:solidFill>
              </a:rPr>
              <a:t>Dynamic Pricing</a:t>
            </a:r>
            <a:endParaRPr lang="en-US" sz="2000" dirty="0"/>
          </a:p>
        </p:txBody>
      </p:sp>
      <p:pic>
        <p:nvPicPr>
          <p:cNvPr id="5122" name="Picture 2" descr="Warriors Dynamic Ticket Pricing | Golden State Warriors">
            <a:extLst>
              <a:ext uri="{FF2B5EF4-FFF2-40B4-BE49-F238E27FC236}">
                <a16:creationId xmlns:a16="http://schemas.microsoft.com/office/drawing/2014/main" id="{39277DC5-F637-024A-9E0F-2FEC15BDB78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62523" y="3234457"/>
            <a:ext cx="3218953" cy="10452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8949781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70"/>
        <p:cNvGrpSpPr/>
        <p:nvPr/>
      </p:nvGrpSpPr>
      <p:grpSpPr>
        <a:xfrm>
          <a:off x="0" y="0"/>
          <a:ext cx="0" cy="0"/>
          <a:chOff x="0" y="0"/>
          <a:chExt cx="0" cy="0"/>
        </a:xfrm>
      </p:grpSpPr>
      <p:sp>
        <p:nvSpPr>
          <p:cNvPr id="171" name="Google Shape;171;p39"/>
          <p:cNvSpPr txBox="1">
            <a:spLocks noGrp="1"/>
          </p:cNvSpPr>
          <p:nvPr>
            <p:ph type="title"/>
          </p:nvPr>
        </p:nvSpPr>
        <p:spPr>
          <a:xfrm>
            <a:off x="938500" y="445025"/>
            <a:ext cx="5735700" cy="941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b="1" dirty="0">
                <a:latin typeface="Arial"/>
                <a:ea typeface="Arial"/>
                <a:cs typeface="Arial"/>
                <a:sym typeface="Arial"/>
              </a:rPr>
              <a:t>TICKETING TECHNOLOGIES</a:t>
            </a:r>
            <a:br>
              <a:rPr lang="en" b="1" dirty="0">
                <a:latin typeface="Arial"/>
                <a:ea typeface="Arial"/>
                <a:cs typeface="Arial"/>
                <a:sym typeface="Arial"/>
              </a:rPr>
            </a:br>
            <a:endParaRPr b="1" dirty="0">
              <a:latin typeface="Arial"/>
              <a:ea typeface="Arial"/>
              <a:cs typeface="Arial"/>
              <a:sym typeface="Arial"/>
            </a:endParaRPr>
          </a:p>
        </p:txBody>
      </p:sp>
      <p:sp>
        <p:nvSpPr>
          <p:cNvPr id="172" name="Google Shape;172;p39"/>
          <p:cNvSpPr txBox="1">
            <a:spLocks noGrp="1"/>
          </p:cNvSpPr>
          <p:nvPr>
            <p:ph type="body" idx="1"/>
          </p:nvPr>
        </p:nvSpPr>
        <p:spPr>
          <a:xfrm>
            <a:off x="938500" y="1517775"/>
            <a:ext cx="4738731" cy="3039900"/>
          </a:xfrm>
          <a:prstGeom prst="rect">
            <a:avLst/>
          </a:prstGeom>
        </p:spPr>
        <p:txBody>
          <a:bodyPr spcFirstLastPara="1" wrap="square" lIns="91425" tIns="91425" rIns="91425" bIns="91425" anchor="t" anchorCtr="0">
            <a:noAutofit/>
          </a:bodyPr>
          <a:lstStyle/>
          <a:p>
            <a:pPr marL="285750" indent="-285750">
              <a:spcAft>
                <a:spcPts val="600"/>
              </a:spcAft>
            </a:pPr>
            <a:r>
              <a:rPr lang="en-US" sz="1600" dirty="0">
                <a:solidFill>
                  <a:schemeClr val="bg1"/>
                </a:solidFill>
                <a:latin typeface="Arial"/>
                <a:ea typeface="Arial"/>
                <a:cs typeface="Arial"/>
                <a:sym typeface="Arial"/>
              </a:rPr>
              <a:t>Apple Pay and MasterCard teamed up with Major League Baseball to make mobile payments available at Great American Ball Park and the Duke Energy Convention Center for All-Star Game activities in Cincinnati. </a:t>
            </a:r>
          </a:p>
          <a:p>
            <a:pPr marL="285750" indent="-285750">
              <a:spcAft>
                <a:spcPts val="600"/>
              </a:spcAft>
            </a:pPr>
            <a:r>
              <a:rPr lang="en-US" sz="1600" dirty="0">
                <a:solidFill>
                  <a:schemeClr val="bg1"/>
                </a:solidFill>
                <a:latin typeface="Arial"/>
                <a:ea typeface="Arial"/>
                <a:cs typeface="Arial"/>
                <a:sym typeface="Arial"/>
              </a:rPr>
              <a:t>As this type of technology is adopted by more and more fans, digital wallet applications will become mainstream.  For example, in 2021, minor league soccer club Sacramento FC will offer contactless food and beverage orders through a digital wallet that stores payment information on the team’s app.</a:t>
            </a:r>
          </a:p>
        </p:txBody>
      </p:sp>
      <p:cxnSp>
        <p:nvCxnSpPr>
          <p:cNvPr id="173" name="Google Shape;173;p39"/>
          <p:cNvCxnSpPr/>
          <p:nvPr/>
        </p:nvCxnSpPr>
        <p:spPr>
          <a:xfrm>
            <a:off x="1026200" y="414022"/>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175" name="Google Shape;175;p39"/>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176" name="Google Shape;176;p39"/>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dirty="0">
                <a:solidFill>
                  <a:schemeClr val="accent5"/>
                </a:solidFill>
                <a:latin typeface="Oswald"/>
                <a:ea typeface="Oswald"/>
                <a:cs typeface="Oswald"/>
                <a:sym typeface="Oswald"/>
              </a:rPr>
              <a:t>©</a:t>
            </a:r>
            <a:r>
              <a:rPr lang="en" dirty="0">
                <a:solidFill>
                  <a:schemeClr val="accent5"/>
                </a:solidFill>
                <a:latin typeface="Oswald"/>
                <a:ea typeface="Oswald"/>
                <a:cs typeface="Oswald"/>
                <a:sym typeface="Oswald"/>
              </a:rPr>
              <a:t> </a:t>
            </a:r>
            <a:r>
              <a:rPr lang="en" sz="800" dirty="0">
                <a:solidFill>
                  <a:schemeClr val="accent5"/>
                </a:solidFill>
                <a:latin typeface="Oswald"/>
                <a:ea typeface="Oswald"/>
                <a:cs typeface="Oswald"/>
                <a:sym typeface="Oswald"/>
              </a:rPr>
              <a:t>Copyright 2022. Sports Career Consulting, LLC.</a:t>
            </a:r>
            <a:endParaRPr sz="800" dirty="0">
              <a:solidFill>
                <a:schemeClr val="accent5"/>
              </a:solidFill>
              <a:latin typeface="Oswald"/>
              <a:ea typeface="Oswald"/>
              <a:cs typeface="Oswald"/>
              <a:sym typeface="Oswald"/>
            </a:endParaRPr>
          </a:p>
        </p:txBody>
      </p:sp>
      <p:sp>
        <p:nvSpPr>
          <p:cNvPr id="2" name="Rectangle 1">
            <a:extLst>
              <a:ext uri="{FF2B5EF4-FFF2-40B4-BE49-F238E27FC236}">
                <a16:creationId xmlns:a16="http://schemas.microsoft.com/office/drawing/2014/main" id="{C71600A9-1AEF-AA4F-9042-AB1989DAD28E}"/>
              </a:ext>
            </a:extLst>
          </p:cNvPr>
          <p:cNvSpPr/>
          <p:nvPr/>
        </p:nvSpPr>
        <p:spPr>
          <a:xfrm>
            <a:off x="938500" y="1051990"/>
            <a:ext cx="1933543" cy="400110"/>
          </a:xfrm>
          <a:prstGeom prst="rect">
            <a:avLst/>
          </a:prstGeom>
        </p:spPr>
        <p:txBody>
          <a:bodyPr wrap="none">
            <a:spAutoFit/>
          </a:bodyPr>
          <a:lstStyle/>
          <a:p>
            <a:r>
              <a:rPr lang="en-US" sz="2000" b="1" dirty="0">
                <a:solidFill>
                  <a:srgbClr val="FFAB40"/>
                </a:solidFill>
              </a:rPr>
              <a:t>Digital Wallets</a:t>
            </a:r>
            <a:endParaRPr lang="en-US" sz="2000" dirty="0"/>
          </a:p>
        </p:txBody>
      </p:sp>
      <p:pic>
        <p:nvPicPr>
          <p:cNvPr id="6146" name="Picture 2" descr="LAVA.AI - Sports Realtime Experience Pass">
            <a:extLst>
              <a:ext uri="{FF2B5EF4-FFF2-40B4-BE49-F238E27FC236}">
                <a16:creationId xmlns:a16="http://schemas.microsoft.com/office/drawing/2014/main" id="{ED4657B5-3E45-224B-9D6E-D375A837F69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77231" y="466165"/>
            <a:ext cx="3182286" cy="409151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2427681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70"/>
        <p:cNvGrpSpPr/>
        <p:nvPr/>
      </p:nvGrpSpPr>
      <p:grpSpPr>
        <a:xfrm>
          <a:off x="0" y="0"/>
          <a:ext cx="0" cy="0"/>
          <a:chOff x="0" y="0"/>
          <a:chExt cx="0" cy="0"/>
        </a:xfrm>
      </p:grpSpPr>
      <p:sp>
        <p:nvSpPr>
          <p:cNvPr id="171" name="Google Shape;171;p39"/>
          <p:cNvSpPr txBox="1">
            <a:spLocks noGrp="1"/>
          </p:cNvSpPr>
          <p:nvPr>
            <p:ph type="title"/>
          </p:nvPr>
        </p:nvSpPr>
        <p:spPr>
          <a:xfrm>
            <a:off x="938500" y="445025"/>
            <a:ext cx="5735700" cy="941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b="1" dirty="0">
                <a:latin typeface="Arial"/>
                <a:ea typeface="Arial"/>
                <a:cs typeface="Arial"/>
                <a:sym typeface="Arial"/>
              </a:rPr>
              <a:t>TICKETING TECHNOLOGIES</a:t>
            </a:r>
            <a:br>
              <a:rPr lang="en" b="1" dirty="0">
                <a:latin typeface="Arial"/>
                <a:ea typeface="Arial"/>
                <a:cs typeface="Arial"/>
                <a:sym typeface="Arial"/>
              </a:rPr>
            </a:br>
            <a:endParaRPr b="1" dirty="0">
              <a:latin typeface="Arial"/>
              <a:ea typeface="Arial"/>
              <a:cs typeface="Arial"/>
              <a:sym typeface="Arial"/>
            </a:endParaRPr>
          </a:p>
        </p:txBody>
      </p:sp>
      <p:sp>
        <p:nvSpPr>
          <p:cNvPr id="172" name="Google Shape;172;p39"/>
          <p:cNvSpPr txBox="1">
            <a:spLocks noGrp="1"/>
          </p:cNvSpPr>
          <p:nvPr>
            <p:ph type="body" idx="1"/>
          </p:nvPr>
        </p:nvSpPr>
        <p:spPr>
          <a:xfrm>
            <a:off x="938499" y="1581386"/>
            <a:ext cx="4198043" cy="3039900"/>
          </a:xfrm>
          <a:prstGeom prst="rect">
            <a:avLst/>
          </a:prstGeom>
        </p:spPr>
        <p:txBody>
          <a:bodyPr spcFirstLastPara="1" wrap="square" lIns="91425" tIns="91425" rIns="91425" bIns="91425" anchor="t" anchorCtr="0">
            <a:noAutofit/>
          </a:bodyPr>
          <a:lstStyle/>
          <a:p>
            <a:pPr marL="285750" indent="-285750">
              <a:spcAft>
                <a:spcPts val="600"/>
              </a:spcAft>
            </a:pPr>
            <a:r>
              <a:rPr lang="en-US" sz="1600" dirty="0">
                <a:solidFill>
                  <a:schemeClr val="bg1"/>
                </a:solidFill>
                <a:latin typeface="Arial"/>
                <a:ea typeface="Arial"/>
                <a:cs typeface="Arial"/>
                <a:sym typeface="Arial"/>
              </a:rPr>
              <a:t>In 2018, the NBA’s Dallas Mavericks announced that they would accept Bitcoin and other forms of cryptocurrency as payment for tickets, making them the first professional sports team to allow blockchain transactions.  </a:t>
            </a:r>
          </a:p>
          <a:p>
            <a:pPr marL="285750" indent="-285750">
              <a:spcAft>
                <a:spcPts val="600"/>
              </a:spcAft>
            </a:pPr>
            <a:r>
              <a:rPr lang="en-US" sz="1600" dirty="0">
                <a:solidFill>
                  <a:schemeClr val="bg1"/>
                </a:solidFill>
                <a:latin typeface="Arial"/>
                <a:ea typeface="Arial"/>
                <a:cs typeface="Arial"/>
                <a:sym typeface="Arial"/>
              </a:rPr>
              <a:t>In 2021, sports teams like the San Jose Sharks, Sacramento Kings, and Oakland A’s jumped on the trend and began accepting crypto in exchange for tickets, premium seats and luxury suites.</a:t>
            </a:r>
          </a:p>
        </p:txBody>
      </p:sp>
      <p:cxnSp>
        <p:nvCxnSpPr>
          <p:cNvPr id="173" name="Google Shape;173;p39"/>
          <p:cNvCxnSpPr/>
          <p:nvPr/>
        </p:nvCxnSpPr>
        <p:spPr>
          <a:xfrm>
            <a:off x="1026200" y="414022"/>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175" name="Google Shape;175;p39"/>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176" name="Google Shape;176;p39"/>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dirty="0">
                <a:solidFill>
                  <a:schemeClr val="accent5"/>
                </a:solidFill>
                <a:latin typeface="Oswald"/>
                <a:ea typeface="Oswald"/>
                <a:cs typeface="Oswald"/>
                <a:sym typeface="Oswald"/>
              </a:rPr>
              <a:t>©</a:t>
            </a:r>
            <a:r>
              <a:rPr lang="en" dirty="0">
                <a:solidFill>
                  <a:schemeClr val="accent5"/>
                </a:solidFill>
                <a:latin typeface="Oswald"/>
                <a:ea typeface="Oswald"/>
                <a:cs typeface="Oswald"/>
                <a:sym typeface="Oswald"/>
              </a:rPr>
              <a:t> </a:t>
            </a:r>
            <a:r>
              <a:rPr lang="en" sz="800" dirty="0">
                <a:solidFill>
                  <a:schemeClr val="accent5"/>
                </a:solidFill>
                <a:latin typeface="Oswald"/>
                <a:ea typeface="Oswald"/>
                <a:cs typeface="Oswald"/>
                <a:sym typeface="Oswald"/>
              </a:rPr>
              <a:t>Copyright 2022. Sports Career Consulting, LLC.</a:t>
            </a:r>
            <a:endParaRPr sz="800" dirty="0">
              <a:solidFill>
                <a:schemeClr val="accent5"/>
              </a:solidFill>
              <a:latin typeface="Oswald"/>
              <a:ea typeface="Oswald"/>
              <a:cs typeface="Oswald"/>
              <a:sym typeface="Oswald"/>
            </a:endParaRPr>
          </a:p>
        </p:txBody>
      </p:sp>
      <p:sp>
        <p:nvSpPr>
          <p:cNvPr id="2" name="Rectangle 1">
            <a:extLst>
              <a:ext uri="{FF2B5EF4-FFF2-40B4-BE49-F238E27FC236}">
                <a16:creationId xmlns:a16="http://schemas.microsoft.com/office/drawing/2014/main" id="{D27D95C3-DF05-FA46-BC56-E6235F4D53A8}"/>
              </a:ext>
            </a:extLst>
          </p:cNvPr>
          <p:cNvSpPr/>
          <p:nvPr/>
        </p:nvSpPr>
        <p:spPr>
          <a:xfrm>
            <a:off x="938500" y="1078648"/>
            <a:ext cx="1553630" cy="400110"/>
          </a:xfrm>
          <a:prstGeom prst="rect">
            <a:avLst/>
          </a:prstGeom>
        </p:spPr>
        <p:txBody>
          <a:bodyPr wrap="none">
            <a:spAutoFit/>
          </a:bodyPr>
          <a:lstStyle/>
          <a:p>
            <a:r>
              <a:rPr lang="en-US" sz="2000" b="1" dirty="0">
                <a:solidFill>
                  <a:schemeClr val="tx2"/>
                </a:solidFill>
              </a:rPr>
              <a:t>Blockchain</a:t>
            </a:r>
            <a:endParaRPr lang="en-US" sz="2000" dirty="0">
              <a:solidFill>
                <a:schemeClr val="tx2"/>
              </a:solidFill>
            </a:endParaRPr>
          </a:p>
        </p:txBody>
      </p:sp>
      <p:pic>
        <p:nvPicPr>
          <p:cNvPr id="8" name="Picture 7" descr="A baseball player throwing a baseball&#10;&#10;Description automatically generated">
            <a:extLst>
              <a:ext uri="{FF2B5EF4-FFF2-40B4-BE49-F238E27FC236}">
                <a16:creationId xmlns:a16="http://schemas.microsoft.com/office/drawing/2014/main" id="{2F1D4B0D-76A6-504B-83CA-18428E99F4F1}"/>
              </a:ext>
            </a:extLst>
          </p:cNvPr>
          <p:cNvPicPr>
            <a:picLocks noChangeAspect="1"/>
          </p:cNvPicPr>
          <p:nvPr/>
        </p:nvPicPr>
        <p:blipFill>
          <a:blip r:embed="rId4"/>
          <a:stretch>
            <a:fillRect/>
          </a:stretch>
        </p:blipFill>
        <p:spPr>
          <a:xfrm>
            <a:off x="5824178" y="1581385"/>
            <a:ext cx="3033366" cy="2894337"/>
          </a:xfrm>
          <a:prstGeom prst="rect">
            <a:avLst/>
          </a:prstGeom>
        </p:spPr>
      </p:pic>
      <p:pic>
        <p:nvPicPr>
          <p:cNvPr id="9" name="Picture 6" descr="Bitcoin PNG Transparent HD Photo | PNG All">
            <a:extLst>
              <a:ext uri="{FF2B5EF4-FFF2-40B4-BE49-F238E27FC236}">
                <a16:creationId xmlns:a16="http://schemas.microsoft.com/office/drawing/2014/main" id="{303039FE-A8C4-CE44-A05A-2E101539A46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645752" y="2684889"/>
            <a:ext cx="984026" cy="97919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4" descr="Oakland Athletics A Logo transparent PNG - StickPNG">
            <a:extLst>
              <a:ext uri="{FF2B5EF4-FFF2-40B4-BE49-F238E27FC236}">
                <a16:creationId xmlns:a16="http://schemas.microsoft.com/office/drawing/2014/main" id="{25114D43-EBD4-514F-BB52-E6C5D83E3F02}"/>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244634" y="2006600"/>
            <a:ext cx="160501" cy="1605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0215439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70"/>
        <p:cNvGrpSpPr/>
        <p:nvPr/>
      </p:nvGrpSpPr>
      <p:grpSpPr>
        <a:xfrm>
          <a:off x="0" y="0"/>
          <a:ext cx="0" cy="0"/>
          <a:chOff x="0" y="0"/>
          <a:chExt cx="0" cy="0"/>
        </a:xfrm>
      </p:grpSpPr>
      <p:sp>
        <p:nvSpPr>
          <p:cNvPr id="171" name="Google Shape;171;p39"/>
          <p:cNvSpPr txBox="1">
            <a:spLocks noGrp="1"/>
          </p:cNvSpPr>
          <p:nvPr>
            <p:ph type="title"/>
          </p:nvPr>
        </p:nvSpPr>
        <p:spPr>
          <a:xfrm>
            <a:off x="938500" y="445025"/>
            <a:ext cx="5735700" cy="941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b="1" dirty="0">
                <a:latin typeface="Arial"/>
                <a:ea typeface="Arial"/>
                <a:cs typeface="Arial"/>
                <a:sym typeface="Arial"/>
              </a:rPr>
              <a:t>TICKETING TECHNOLOGIES</a:t>
            </a:r>
            <a:br>
              <a:rPr lang="en" b="1" dirty="0">
                <a:latin typeface="Arial"/>
                <a:ea typeface="Arial"/>
                <a:cs typeface="Arial"/>
                <a:sym typeface="Arial"/>
              </a:rPr>
            </a:br>
            <a:endParaRPr b="1" dirty="0">
              <a:latin typeface="Arial"/>
              <a:ea typeface="Arial"/>
              <a:cs typeface="Arial"/>
              <a:sym typeface="Arial"/>
            </a:endParaRPr>
          </a:p>
        </p:txBody>
      </p:sp>
      <p:sp>
        <p:nvSpPr>
          <p:cNvPr id="172" name="Google Shape;172;p39"/>
          <p:cNvSpPr txBox="1">
            <a:spLocks noGrp="1"/>
          </p:cNvSpPr>
          <p:nvPr>
            <p:ph type="body" idx="1"/>
          </p:nvPr>
        </p:nvSpPr>
        <p:spPr>
          <a:xfrm>
            <a:off x="910949" y="1689578"/>
            <a:ext cx="4423051" cy="3039900"/>
          </a:xfrm>
          <a:prstGeom prst="rect">
            <a:avLst/>
          </a:prstGeom>
        </p:spPr>
        <p:txBody>
          <a:bodyPr spcFirstLastPara="1" wrap="square" lIns="91425" tIns="91425" rIns="91425" bIns="91425" anchor="t" anchorCtr="0">
            <a:noAutofit/>
          </a:bodyPr>
          <a:lstStyle/>
          <a:p>
            <a:pPr marL="342900" indent="-342900">
              <a:spcAft>
                <a:spcPts val="600"/>
              </a:spcAft>
            </a:pPr>
            <a:r>
              <a:rPr lang="en-US" sz="1800" dirty="0">
                <a:solidFill>
                  <a:schemeClr val="bg1"/>
                </a:solidFill>
                <a:latin typeface="Arial"/>
                <a:ea typeface="Arial"/>
                <a:cs typeface="Arial"/>
                <a:sym typeface="Arial"/>
              </a:rPr>
              <a:t>Technology helps to improve the sales process by allowing fans to visualize seating options virtually. </a:t>
            </a:r>
            <a:br>
              <a:rPr lang="en-US" sz="1800" dirty="0">
                <a:solidFill>
                  <a:schemeClr val="bg1"/>
                </a:solidFill>
                <a:latin typeface="Arial"/>
                <a:ea typeface="Arial"/>
                <a:cs typeface="Arial"/>
                <a:sym typeface="Arial"/>
              </a:rPr>
            </a:br>
            <a:endParaRPr lang="en-US" sz="1800" dirty="0">
              <a:solidFill>
                <a:schemeClr val="bg1"/>
              </a:solidFill>
              <a:latin typeface="Arial"/>
              <a:ea typeface="Arial"/>
              <a:cs typeface="Arial"/>
              <a:sym typeface="Arial"/>
            </a:endParaRPr>
          </a:p>
          <a:p>
            <a:pPr marL="342900" indent="-342900">
              <a:spcAft>
                <a:spcPts val="600"/>
              </a:spcAft>
            </a:pPr>
            <a:r>
              <a:rPr lang="en-US" sz="1800" dirty="0">
                <a:solidFill>
                  <a:schemeClr val="bg1"/>
                </a:solidFill>
                <a:latin typeface="Arial"/>
                <a:ea typeface="Arial"/>
                <a:cs typeface="Arial"/>
                <a:sym typeface="Arial"/>
              </a:rPr>
              <a:t>Technology has created new, more convenient and interactive ways for fans to see seating locations before making a purchase decision.</a:t>
            </a:r>
          </a:p>
        </p:txBody>
      </p:sp>
      <p:cxnSp>
        <p:nvCxnSpPr>
          <p:cNvPr id="173" name="Google Shape;173;p39"/>
          <p:cNvCxnSpPr/>
          <p:nvPr/>
        </p:nvCxnSpPr>
        <p:spPr>
          <a:xfrm>
            <a:off x="1026200" y="414022"/>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175" name="Google Shape;175;p39"/>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176" name="Google Shape;176;p39"/>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dirty="0">
                <a:solidFill>
                  <a:schemeClr val="accent5"/>
                </a:solidFill>
                <a:latin typeface="Oswald"/>
                <a:ea typeface="Oswald"/>
                <a:cs typeface="Oswald"/>
                <a:sym typeface="Oswald"/>
              </a:rPr>
              <a:t>©</a:t>
            </a:r>
            <a:r>
              <a:rPr lang="en" dirty="0">
                <a:solidFill>
                  <a:schemeClr val="accent5"/>
                </a:solidFill>
                <a:latin typeface="Oswald"/>
                <a:ea typeface="Oswald"/>
                <a:cs typeface="Oswald"/>
                <a:sym typeface="Oswald"/>
              </a:rPr>
              <a:t> </a:t>
            </a:r>
            <a:r>
              <a:rPr lang="en" sz="800" dirty="0">
                <a:solidFill>
                  <a:schemeClr val="accent5"/>
                </a:solidFill>
                <a:latin typeface="Oswald"/>
                <a:ea typeface="Oswald"/>
                <a:cs typeface="Oswald"/>
                <a:sym typeface="Oswald"/>
              </a:rPr>
              <a:t>Copyright 2022. Sports Career Consulting, LLC.</a:t>
            </a:r>
            <a:endParaRPr sz="800" dirty="0">
              <a:solidFill>
                <a:schemeClr val="accent5"/>
              </a:solidFill>
              <a:latin typeface="Oswald"/>
              <a:ea typeface="Oswald"/>
              <a:cs typeface="Oswald"/>
              <a:sym typeface="Oswald"/>
            </a:endParaRPr>
          </a:p>
        </p:txBody>
      </p:sp>
      <p:sp>
        <p:nvSpPr>
          <p:cNvPr id="2" name="Rectangle 1">
            <a:extLst>
              <a:ext uri="{FF2B5EF4-FFF2-40B4-BE49-F238E27FC236}">
                <a16:creationId xmlns:a16="http://schemas.microsoft.com/office/drawing/2014/main" id="{E0AC6B2B-2A2A-F14F-BB24-4DD3FF5E121A}"/>
              </a:ext>
            </a:extLst>
          </p:cNvPr>
          <p:cNvSpPr/>
          <p:nvPr/>
        </p:nvSpPr>
        <p:spPr>
          <a:xfrm>
            <a:off x="938500" y="1109650"/>
            <a:ext cx="2366353" cy="400110"/>
          </a:xfrm>
          <a:prstGeom prst="rect">
            <a:avLst/>
          </a:prstGeom>
        </p:spPr>
        <p:txBody>
          <a:bodyPr wrap="none">
            <a:spAutoFit/>
          </a:bodyPr>
          <a:lstStyle/>
          <a:p>
            <a:r>
              <a:rPr lang="en-US" sz="2000" b="1" dirty="0">
                <a:solidFill>
                  <a:schemeClr val="tx2"/>
                </a:solidFill>
              </a:rPr>
              <a:t>Sales Technology</a:t>
            </a:r>
            <a:endParaRPr lang="en-US" sz="2000" dirty="0">
              <a:solidFill>
                <a:schemeClr val="tx2"/>
              </a:solidFill>
            </a:endParaRPr>
          </a:p>
        </p:txBody>
      </p:sp>
      <p:pic>
        <p:nvPicPr>
          <p:cNvPr id="8" name="Picture 2" descr="StubHub: Event Tickets on the App Store">
            <a:extLst>
              <a:ext uri="{FF2B5EF4-FFF2-40B4-BE49-F238E27FC236}">
                <a16:creationId xmlns:a16="http://schemas.microsoft.com/office/drawing/2014/main" id="{AA6C6845-08EF-E242-BC0B-B757964865D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45384" y="516835"/>
            <a:ext cx="1837665" cy="397465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4019126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70"/>
        <p:cNvGrpSpPr/>
        <p:nvPr/>
      </p:nvGrpSpPr>
      <p:grpSpPr>
        <a:xfrm>
          <a:off x="0" y="0"/>
          <a:ext cx="0" cy="0"/>
          <a:chOff x="0" y="0"/>
          <a:chExt cx="0" cy="0"/>
        </a:xfrm>
      </p:grpSpPr>
      <p:sp>
        <p:nvSpPr>
          <p:cNvPr id="171" name="Google Shape;171;p39"/>
          <p:cNvSpPr txBox="1">
            <a:spLocks noGrp="1"/>
          </p:cNvSpPr>
          <p:nvPr>
            <p:ph type="title"/>
          </p:nvPr>
        </p:nvSpPr>
        <p:spPr>
          <a:xfrm>
            <a:off x="938500" y="445025"/>
            <a:ext cx="5735700" cy="941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b="1" dirty="0">
                <a:latin typeface="Arial"/>
                <a:ea typeface="Arial"/>
                <a:cs typeface="Arial"/>
                <a:sym typeface="Arial"/>
              </a:rPr>
              <a:t>TICKETING TECHNOLOGIES</a:t>
            </a:r>
            <a:br>
              <a:rPr lang="en" b="1" dirty="0">
                <a:latin typeface="Arial"/>
                <a:ea typeface="Arial"/>
                <a:cs typeface="Arial"/>
                <a:sym typeface="Arial"/>
              </a:rPr>
            </a:br>
            <a:endParaRPr b="1" dirty="0">
              <a:latin typeface="Arial"/>
              <a:ea typeface="Arial"/>
              <a:cs typeface="Arial"/>
              <a:sym typeface="Arial"/>
            </a:endParaRPr>
          </a:p>
        </p:txBody>
      </p:sp>
      <p:sp>
        <p:nvSpPr>
          <p:cNvPr id="172" name="Google Shape;172;p39"/>
          <p:cNvSpPr txBox="1">
            <a:spLocks noGrp="1"/>
          </p:cNvSpPr>
          <p:nvPr>
            <p:ph type="body" idx="1"/>
          </p:nvPr>
        </p:nvSpPr>
        <p:spPr>
          <a:xfrm>
            <a:off x="938500" y="1627025"/>
            <a:ext cx="7172100" cy="3039900"/>
          </a:xfrm>
          <a:prstGeom prst="rect">
            <a:avLst/>
          </a:prstGeom>
        </p:spPr>
        <p:txBody>
          <a:bodyPr spcFirstLastPara="1" wrap="square" lIns="91425" tIns="91425" rIns="91425" bIns="91425" anchor="t" anchorCtr="0">
            <a:noAutofit/>
          </a:bodyPr>
          <a:lstStyle/>
          <a:p>
            <a:pPr marL="0" lvl="0" indent="0" rtl="0">
              <a:spcBef>
                <a:spcPts val="0"/>
              </a:spcBef>
              <a:spcAft>
                <a:spcPts val="1800"/>
              </a:spcAft>
              <a:buNone/>
            </a:pPr>
            <a:r>
              <a:rPr lang="en-US" sz="1600" dirty="0">
                <a:solidFill>
                  <a:schemeClr val="bg1"/>
                </a:solidFill>
                <a:latin typeface="Arial"/>
                <a:ea typeface="Arial"/>
                <a:cs typeface="Arial"/>
                <a:sym typeface="Arial"/>
              </a:rPr>
              <a:t>Teams are turning to virtual reality “sales centers” to help boost season ticket sales.  To help sell season tickets to the team’s new $200 million stadium in advance of their inaugural season in 2021, the Major League Soccer expansion Austin FC adopted virtual reality technology.  </a:t>
            </a:r>
          </a:p>
          <a:p>
            <a:pPr marL="0" lvl="0" indent="0" rtl="0">
              <a:spcBef>
                <a:spcPts val="0"/>
              </a:spcBef>
              <a:spcAft>
                <a:spcPts val="600"/>
              </a:spcAft>
              <a:buNone/>
            </a:pPr>
            <a:r>
              <a:rPr lang="en-US" sz="1600" dirty="0">
                <a:solidFill>
                  <a:schemeClr val="bg1"/>
                </a:solidFill>
                <a:latin typeface="Arial"/>
                <a:ea typeface="Arial"/>
                <a:cs typeface="Arial"/>
                <a:sym typeface="Arial"/>
              </a:rPr>
              <a:t>The digital technology provided fans with a 360-degree view from any seat inside the new venue, allowing prospective ticket buyers to get a feel for the stadium and their sightlines prior to making decisions on a seat location. 65 The VR “show” starts by putting fans at the center circle on the field, giving a 360-degree view of what the stadium will look like from the vantage point of a player waiting for the opening whistle</a:t>
            </a:r>
            <a:r>
              <a:rPr lang="en-US" sz="2000" dirty="0">
                <a:solidFill>
                  <a:schemeClr val="bg1"/>
                </a:solidFill>
                <a:latin typeface="Arial"/>
                <a:ea typeface="Arial"/>
                <a:cs typeface="Arial"/>
                <a:sym typeface="Arial"/>
              </a:rPr>
              <a:t>.</a:t>
            </a:r>
          </a:p>
        </p:txBody>
      </p:sp>
      <p:cxnSp>
        <p:nvCxnSpPr>
          <p:cNvPr id="173" name="Google Shape;173;p39"/>
          <p:cNvCxnSpPr/>
          <p:nvPr/>
        </p:nvCxnSpPr>
        <p:spPr>
          <a:xfrm>
            <a:off x="1026200" y="414022"/>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175" name="Google Shape;175;p39"/>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176" name="Google Shape;176;p39"/>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dirty="0">
                <a:solidFill>
                  <a:schemeClr val="accent5"/>
                </a:solidFill>
                <a:latin typeface="Oswald"/>
                <a:ea typeface="Oswald"/>
                <a:cs typeface="Oswald"/>
                <a:sym typeface="Oswald"/>
              </a:rPr>
              <a:t>©</a:t>
            </a:r>
            <a:r>
              <a:rPr lang="en" dirty="0">
                <a:solidFill>
                  <a:schemeClr val="accent5"/>
                </a:solidFill>
                <a:latin typeface="Oswald"/>
                <a:ea typeface="Oswald"/>
                <a:cs typeface="Oswald"/>
                <a:sym typeface="Oswald"/>
              </a:rPr>
              <a:t> </a:t>
            </a:r>
            <a:r>
              <a:rPr lang="en" sz="800" dirty="0">
                <a:solidFill>
                  <a:schemeClr val="accent5"/>
                </a:solidFill>
                <a:latin typeface="Oswald"/>
                <a:ea typeface="Oswald"/>
                <a:cs typeface="Oswald"/>
                <a:sym typeface="Oswald"/>
              </a:rPr>
              <a:t>Copyright 2022. Sports Career Consulting, LLC.</a:t>
            </a:r>
            <a:endParaRPr sz="800" dirty="0">
              <a:solidFill>
                <a:schemeClr val="accent5"/>
              </a:solidFill>
              <a:latin typeface="Oswald"/>
              <a:ea typeface="Oswald"/>
              <a:cs typeface="Oswald"/>
              <a:sym typeface="Oswald"/>
            </a:endParaRPr>
          </a:p>
        </p:txBody>
      </p:sp>
      <p:sp>
        <p:nvSpPr>
          <p:cNvPr id="7" name="Rectangle 6">
            <a:extLst>
              <a:ext uri="{FF2B5EF4-FFF2-40B4-BE49-F238E27FC236}">
                <a16:creationId xmlns:a16="http://schemas.microsoft.com/office/drawing/2014/main" id="{20F981B6-22BB-2E4F-9A7C-DEF2890E8287}"/>
              </a:ext>
            </a:extLst>
          </p:cNvPr>
          <p:cNvSpPr/>
          <p:nvPr/>
        </p:nvSpPr>
        <p:spPr>
          <a:xfrm>
            <a:off x="938500" y="1109650"/>
            <a:ext cx="2366353" cy="400110"/>
          </a:xfrm>
          <a:prstGeom prst="rect">
            <a:avLst/>
          </a:prstGeom>
        </p:spPr>
        <p:txBody>
          <a:bodyPr wrap="none">
            <a:spAutoFit/>
          </a:bodyPr>
          <a:lstStyle/>
          <a:p>
            <a:r>
              <a:rPr lang="en-US" sz="2000" b="1" dirty="0">
                <a:solidFill>
                  <a:schemeClr val="tx2"/>
                </a:solidFill>
              </a:rPr>
              <a:t>Sales Technology</a:t>
            </a:r>
            <a:endParaRPr lang="en-US" sz="2000" dirty="0">
              <a:solidFill>
                <a:schemeClr val="tx2"/>
              </a:solidFill>
            </a:endParaRPr>
          </a:p>
        </p:txBody>
      </p:sp>
    </p:spTree>
    <p:extLst>
      <p:ext uri="{BB962C8B-B14F-4D97-AF65-F5344CB8AC3E}">
        <p14:creationId xmlns:p14="http://schemas.microsoft.com/office/powerpoint/2010/main" val="169487162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4617"/>
        <p:cNvGrpSpPr/>
        <p:nvPr/>
      </p:nvGrpSpPr>
      <p:grpSpPr>
        <a:xfrm>
          <a:off x="0" y="0"/>
          <a:ext cx="0" cy="0"/>
          <a:chOff x="0" y="0"/>
          <a:chExt cx="0" cy="0"/>
        </a:xfrm>
      </p:grpSpPr>
      <p:pic>
        <p:nvPicPr>
          <p:cNvPr id="14619" name="Google Shape;14619;p91"/>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14620" name="Google Shape;14620;p91"/>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dirty="0">
                <a:solidFill>
                  <a:schemeClr val="accent5"/>
                </a:solidFill>
                <a:latin typeface="Oswald"/>
                <a:ea typeface="Oswald"/>
                <a:cs typeface="Oswald"/>
                <a:sym typeface="Oswald"/>
              </a:rPr>
              <a:t>©</a:t>
            </a:r>
            <a:r>
              <a:rPr lang="en" dirty="0">
                <a:solidFill>
                  <a:schemeClr val="accent5"/>
                </a:solidFill>
                <a:latin typeface="Oswald"/>
                <a:ea typeface="Oswald"/>
                <a:cs typeface="Oswald"/>
                <a:sym typeface="Oswald"/>
              </a:rPr>
              <a:t> </a:t>
            </a:r>
            <a:r>
              <a:rPr lang="en" sz="800" dirty="0">
                <a:solidFill>
                  <a:schemeClr val="accent5"/>
                </a:solidFill>
                <a:latin typeface="Oswald"/>
                <a:ea typeface="Oswald"/>
                <a:cs typeface="Oswald"/>
                <a:sym typeface="Oswald"/>
              </a:rPr>
              <a:t>Copyright 2022. Sports Career Consulting, LLC.</a:t>
            </a:r>
            <a:endParaRPr sz="800" dirty="0">
              <a:solidFill>
                <a:schemeClr val="accent5"/>
              </a:solidFill>
              <a:latin typeface="Oswald"/>
              <a:ea typeface="Oswald"/>
              <a:cs typeface="Oswald"/>
              <a:sym typeface="Oswald"/>
            </a:endParaRPr>
          </a:p>
        </p:txBody>
      </p:sp>
      <p:pic>
        <p:nvPicPr>
          <p:cNvPr id="3" name="Picture 2">
            <a:extLst>
              <a:ext uri="{FF2B5EF4-FFF2-40B4-BE49-F238E27FC236}">
                <a16:creationId xmlns:a16="http://schemas.microsoft.com/office/drawing/2014/main" id="{4394A538-E812-48E8-9A7A-656E1701ABE4}"/>
              </a:ext>
            </a:extLst>
          </p:cNvPr>
          <p:cNvPicPr>
            <a:picLocks noChangeAspect="1"/>
          </p:cNvPicPr>
          <p:nvPr/>
        </p:nvPicPr>
        <p:blipFill>
          <a:blip r:embed="rId4"/>
          <a:stretch>
            <a:fillRect/>
          </a:stretch>
        </p:blipFill>
        <p:spPr>
          <a:xfrm>
            <a:off x="3395370" y="2300949"/>
            <a:ext cx="2353260" cy="816935"/>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70"/>
        <p:cNvGrpSpPr/>
        <p:nvPr/>
      </p:nvGrpSpPr>
      <p:grpSpPr>
        <a:xfrm>
          <a:off x="0" y="0"/>
          <a:ext cx="0" cy="0"/>
          <a:chOff x="0" y="0"/>
          <a:chExt cx="0" cy="0"/>
        </a:xfrm>
      </p:grpSpPr>
      <p:sp>
        <p:nvSpPr>
          <p:cNvPr id="171" name="Google Shape;171;p39"/>
          <p:cNvSpPr txBox="1">
            <a:spLocks noGrp="1"/>
          </p:cNvSpPr>
          <p:nvPr>
            <p:ph type="title"/>
          </p:nvPr>
        </p:nvSpPr>
        <p:spPr>
          <a:xfrm>
            <a:off x="938500" y="445025"/>
            <a:ext cx="5735700" cy="941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b="1" dirty="0">
                <a:latin typeface="Arial"/>
                <a:ea typeface="Arial"/>
                <a:cs typeface="Arial"/>
                <a:sym typeface="Arial"/>
              </a:rPr>
              <a:t>TICKETING TECHNOLOGIES</a:t>
            </a:r>
            <a:endParaRPr b="1" dirty="0">
              <a:latin typeface="Arial"/>
              <a:ea typeface="Arial"/>
              <a:cs typeface="Arial"/>
              <a:sym typeface="Arial"/>
            </a:endParaRPr>
          </a:p>
        </p:txBody>
      </p:sp>
      <p:sp>
        <p:nvSpPr>
          <p:cNvPr id="172" name="Google Shape;172;p39"/>
          <p:cNvSpPr txBox="1">
            <a:spLocks noGrp="1"/>
          </p:cNvSpPr>
          <p:nvPr>
            <p:ph type="body" idx="1"/>
          </p:nvPr>
        </p:nvSpPr>
        <p:spPr>
          <a:xfrm>
            <a:off x="938500" y="1246025"/>
            <a:ext cx="4221897" cy="3039900"/>
          </a:xfrm>
          <a:prstGeom prst="rect">
            <a:avLst/>
          </a:prstGeom>
        </p:spPr>
        <p:txBody>
          <a:bodyPr spcFirstLastPara="1" wrap="square" lIns="91425" tIns="91425" rIns="91425" bIns="91425" anchor="t" anchorCtr="0">
            <a:noAutofit/>
          </a:bodyPr>
          <a:lstStyle/>
          <a:p>
            <a:pPr marL="0" lvl="0" indent="0" algn="l" rtl="0">
              <a:spcBef>
                <a:spcPts val="0"/>
              </a:spcBef>
              <a:spcAft>
                <a:spcPts val="1200"/>
              </a:spcAft>
              <a:buNone/>
            </a:pPr>
            <a:r>
              <a:rPr lang="en-US" sz="1800" dirty="0">
                <a:latin typeface="Arial"/>
                <a:ea typeface="Arial"/>
                <a:cs typeface="Arial"/>
                <a:sym typeface="Arial"/>
              </a:rPr>
              <a:t>How has technology impacted the ticketing process in sports and entertainment?</a:t>
            </a:r>
          </a:p>
          <a:p>
            <a:pPr marL="285750" indent="-285750" defTabSz="463550"/>
            <a:r>
              <a:rPr lang="en-US" sz="1600" dirty="0">
                <a:latin typeface="Arial"/>
                <a:ea typeface="Arial"/>
                <a:cs typeface="Arial"/>
                <a:sym typeface="Arial"/>
              </a:rPr>
              <a:t>Distribution</a:t>
            </a:r>
          </a:p>
          <a:p>
            <a:pPr marL="285750" indent="-285750" defTabSz="463550"/>
            <a:r>
              <a:rPr lang="en-US" sz="1600" dirty="0">
                <a:latin typeface="Arial"/>
                <a:ea typeface="Arial"/>
                <a:cs typeface="Arial"/>
                <a:sym typeface="Arial"/>
              </a:rPr>
              <a:t>Fan experience</a:t>
            </a:r>
          </a:p>
          <a:p>
            <a:pPr marL="285750" indent="-285750" defTabSz="463550"/>
            <a:r>
              <a:rPr lang="en-US" sz="1600" dirty="0">
                <a:latin typeface="Arial"/>
                <a:ea typeface="Arial"/>
                <a:cs typeface="Arial"/>
                <a:sym typeface="Arial"/>
              </a:rPr>
              <a:t>Data-based marketing and analytics</a:t>
            </a:r>
          </a:p>
          <a:p>
            <a:pPr marL="285750" indent="-285750" defTabSz="463550"/>
            <a:r>
              <a:rPr lang="en-US" sz="1600" dirty="0">
                <a:latin typeface="Arial"/>
                <a:ea typeface="Arial"/>
                <a:cs typeface="Arial"/>
                <a:sym typeface="Arial"/>
              </a:rPr>
              <a:t>Customer service</a:t>
            </a:r>
          </a:p>
          <a:p>
            <a:pPr marL="285750" indent="-285750" defTabSz="463550"/>
            <a:r>
              <a:rPr lang="en-US" sz="1600" dirty="0">
                <a:latin typeface="Arial"/>
                <a:ea typeface="Arial"/>
                <a:cs typeface="Arial"/>
                <a:sym typeface="Arial"/>
              </a:rPr>
              <a:t>Pricing and payment options</a:t>
            </a:r>
          </a:p>
          <a:p>
            <a:pPr marL="0" lvl="0" indent="0" algn="l" rtl="0">
              <a:spcBef>
                <a:spcPts val="0"/>
              </a:spcBef>
              <a:spcAft>
                <a:spcPts val="0"/>
              </a:spcAft>
              <a:buNone/>
            </a:pPr>
            <a:endParaRPr sz="1800" dirty="0">
              <a:latin typeface="Arial"/>
              <a:ea typeface="Arial"/>
              <a:cs typeface="Arial"/>
              <a:sym typeface="Arial"/>
            </a:endParaRPr>
          </a:p>
          <a:p>
            <a:pPr marL="0" lvl="0" indent="0" algn="l" rtl="0">
              <a:spcBef>
                <a:spcPts val="0"/>
              </a:spcBef>
              <a:spcAft>
                <a:spcPts val="1600"/>
              </a:spcAft>
              <a:buNone/>
            </a:pPr>
            <a:endParaRPr dirty="0">
              <a:latin typeface="Arial"/>
              <a:ea typeface="Arial"/>
              <a:cs typeface="Arial"/>
              <a:sym typeface="Arial"/>
            </a:endParaRPr>
          </a:p>
        </p:txBody>
      </p:sp>
      <p:cxnSp>
        <p:nvCxnSpPr>
          <p:cNvPr id="173" name="Google Shape;173;p39"/>
          <p:cNvCxnSpPr/>
          <p:nvPr/>
        </p:nvCxnSpPr>
        <p:spPr>
          <a:xfrm>
            <a:off x="1026200" y="414022"/>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175" name="Google Shape;175;p39"/>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176" name="Google Shape;176;p39"/>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dirty="0">
                <a:solidFill>
                  <a:schemeClr val="accent5"/>
                </a:solidFill>
                <a:latin typeface="Oswald"/>
                <a:ea typeface="Oswald"/>
                <a:cs typeface="Oswald"/>
                <a:sym typeface="Oswald"/>
              </a:rPr>
              <a:t>©</a:t>
            </a:r>
            <a:r>
              <a:rPr lang="en" dirty="0">
                <a:solidFill>
                  <a:schemeClr val="accent5"/>
                </a:solidFill>
                <a:latin typeface="Oswald"/>
                <a:ea typeface="Oswald"/>
                <a:cs typeface="Oswald"/>
                <a:sym typeface="Oswald"/>
              </a:rPr>
              <a:t> </a:t>
            </a:r>
            <a:r>
              <a:rPr lang="en" sz="800" dirty="0">
                <a:solidFill>
                  <a:schemeClr val="accent5"/>
                </a:solidFill>
                <a:latin typeface="Oswald"/>
                <a:ea typeface="Oswald"/>
                <a:cs typeface="Oswald"/>
                <a:sym typeface="Oswald"/>
              </a:rPr>
              <a:t>Copyright 2022. Sports Career Consulting, LLC.</a:t>
            </a:r>
            <a:endParaRPr sz="800" dirty="0">
              <a:solidFill>
                <a:schemeClr val="accent5"/>
              </a:solidFill>
              <a:latin typeface="Oswald"/>
              <a:ea typeface="Oswald"/>
              <a:cs typeface="Oswald"/>
              <a:sym typeface="Oswald"/>
            </a:endParaRPr>
          </a:p>
        </p:txBody>
      </p:sp>
      <p:pic>
        <p:nvPicPr>
          <p:cNvPr id="3074" name="Picture 2" descr="Tickets.com teams up with 3D Digital Venue at new Texas Rangers ballpark -  TheTicketingBusiness News">
            <a:extLst>
              <a:ext uri="{FF2B5EF4-FFF2-40B4-BE49-F238E27FC236}">
                <a16:creationId xmlns:a16="http://schemas.microsoft.com/office/drawing/2014/main" id="{5C720646-C6DA-9647-9300-99B4BFDCE80C}"/>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25304" t="5634" r="21130" b="11077"/>
          <a:stretch/>
        </p:blipFill>
        <p:spPr bwMode="auto">
          <a:xfrm>
            <a:off x="5444711" y="1386425"/>
            <a:ext cx="3045350" cy="21851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2000854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70"/>
        <p:cNvGrpSpPr/>
        <p:nvPr/>
      </p:nvGrpSpPr>
      <p:grpSpPr>
        <a:xfrm>
          <a:off x="0" y="0"/>
          <a:ext cx="0" cy="0"/>
          <a:chOff x="0" y="0"/>
          <a:chExt cx="0" cy="0"/>
        </a:xfrm>
      </p:grpSpPr>
      <p:sp>
        <p:nvSpPr>
          <p:cNvPr id="171" name="Google Shape;171;p39"/>
          <p:cNvSpPr txBox="1">
            <a:spLocks noGrp="1"/>
          </p:cNvSpPr>
          <p:nvPr>
            <p:ph type="title"/>
          </p:nvPr>
        </p:nvSpPr>
        <p:spPr>
          <a:xfrm>
            <a:off x="938500" y="445025"/>
            <a:ext cx="5735700" cy="941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b="1" dirty="0">
                <a:latin typeface="Arial"/>
                <a:ea typeface="Arial"/>
                <a:cs typeface="Arial"/>
                <a:sym typeface="Arial"/>
              </a:rPr>
              <a:t>TICKETING TECHNOLOGIES</a:t>
            </a:r>
            <a:br>
              <a:rPr lang="en" b="1" dirty="0">
                <a:latin typeface="Arial"/>
                <a:ea typeface="Arial"/>
                <a:cs typeface="Arial"/>
                <a:sym typeface="Arial"/>
              </a:rPr>
            </a:br>
            <a:endParaRPr b="1" dirty="0">
              <a:latin typeface="Arial"/>
              <a:ea typeface="Arial"/>
              <a:cs typeface="Arial"/>
              <a:sym typeface="Arial"/>
            </a:endParaRPr>
          </a:p>
        </p:txBody>
      </p:sp>
      <p:sp>
        <p:nvSpPr>
          <p:cNvPr id="172" name="Google Shape;172;p39"/>
          <p:cNvSpPr txBox="1">
            <a:spLocks noGrp="1"/>
          </p:cNvSpPr>
          <p:nvPr>
            <p:ph type="body" idx="1"/>
          </p:nvPr>
        </p:nvSpPr>
        <p:spPr>
          <a:xfrm>
            <a:off x="938501" y="1627025"/>
            <a:ext cx="4476338" cy="3039900"/>
          </a:xfrm>
          <a:prstGeom prst="rect">
            <a:avLst/>
          </a:prstGeom>
        </p:spPr>
        <p:txBody>
          <a:bodyPr spcFirstLastPara="1" wrap="square" lIns="91425" tIns="91425" rIns="91425" bIns="91425" anchor="t" anchorCtr="0">
            <a:noAutofit/>
          </a:bodyPr>
          <a:lstStyle/>
          <a:p>
            <a:pPr marL="0" lvl="0" indent="0" algn="l" rtl="0">
              <a:spcBef>
                <a:spcPts val="0"/>
              </a:spcBef>
              <a:spcAft>
                <a:spcPts val="1200"/>
              </a:spcAft>
              <a:buNone/>
            </a:pPr>
            <a:r>
              <a:rPr lang="en-US" sz="1600" dirty="0">
                <a:latin typeface="Arial"/>
                <a:ea typeface="Arial"/>
                <a:cs typeface="Arial"/>
                <a:sym typeface="Arial"/>
              </a:rPr>
              <a:t>If a fan wishes to purchase tickets to an event, there are a variety of online options.  </a:t>
            </a:r>
          </a:p>
          <a:p>
            <a:pPr marL="285750" indent="-285750">
              <a:spcAft>
                <a:spcPts val="1200"/>
              </a:spcAft>
              <a:tabLst>
                <a:tab pos="463550" algn="l"/>
              </a:tabLst>
            </a:pPr>
            <a:r>
              <a:rPr lang="en-US" sz="1600" dirty="0">
                <a:latin typeface="Arial"/>
                <a:ea typeface="Arial"/>
                <a:cs typeface="Arial"/>
                <a:sym typeface="Arial"/>
              </a:rPr>
              <a:t>Websites (nfl.com, ticketmaster.com, fandango.com)</a:t>
            </a:r>
          </a:p>
          <a:p>
            <a:pPr marL="285750" indent="-285750">
              <a:spcAft>
                <a:spcPts val="1200"/>
              </a:spcAft>
              <a:tabLst>
                <a:tab pos="463550" algn="l"/>
              </a:tabLst>
            </a:pPr>
            <a:r>
              <a:rPr lang="en-US" sz="1600" dirty="0">
                <a:latin typeface="Arial"/>
                <a:ea typeface="Arial"/>
                <a:cs typeface="Arial"/>
                <a:sym typeface="Arial"/>
              </a:rPr>
              <a:t>Secondary market vendors (StubHub, Vivid Seats and </a:t>
            </a:r>
            <a:r>
              <a:rPr lang="en-US" sz="1600" dirty="0" err="1">
                <a:latin typeface="Arial"/>
                <a:ea typeface="Arial"/>
                <a:cs typeface="Arial"/>
                <a:sym typeface="Arial"/>
              </a:rPr>
              <a:t>SeatGeek</a:t>
            </a:r>
            <a:r>
              <a:rPr lang="en-US" sz="1600" dirty="0">
                <a:latin typeface="Arial"/>
                <a:ea typeface="Arial"/>
                <a:cs typeface="Arial"/>
                <a:sym typeface="Arial"/>
              </a:rPr>
              <a:t>)</a:t>
            </a:r>
          </a:p>
          <a:p>
            <a:pPr marL="285750" indent="-285750">
              <a:spcAft>
                <a:spcPts val="1200"/>
              </a:spcAft>
              <a:tabLst>
                <a:tab pos="463550" algn="l"/>
              </a:tabLst>
            </a:pPr>
            <a:r>
              <a:rPr lang="en-US" sz="1600" dirty="0">
                <a:latin typeface="Arial"/>
                <a:ea typeface="Arial"/>
                <a:cs typeface="Arial"/>
                <a:sym typeface="Arial"/>
              </a:rPr>
              <a:t>Apps</a:t>
            </a:r>
          </a:p>
          <a:p>
            <a:pPr marL="285750" indent="-285750">
              <a:spcAft>
                <a:spcPts val="1200"/>
              </a:spcAft>
              <a:tabLst>
                <a:tab pos="463550" algn="l"/>
              </a:tabLst>
            </a:pPr>
            <a:r>
              <a:rPr lang="en-US" sz="1600" dirty="0">
                <a:latin typeface="Arial"/>
                <a:ea typeface="Arial"/>
                <a:cs typeface="Arial"/>
                <a:sym typeface="Arial"/>
              </a:rPr>
              <a:t>Social media platforms</a:t>
            </a:r>
          </a:p>
          <a:p>
            <a:pPr marL="0" lvl="0" indent="0" algn="l" rtl="0">
              <a:spcBef>
                <a:spcPts val="0"/>
              </a:spcBef>
              <a:spcAft>
                <a:spcPts val="1600"/>
              </a:spcAft>
              <a:buNone/>
            </a:pPr>
            <a:endParaRPr sz="1600" dirty="0">
              <a:latin typeface="Arial"/>
              <a:ea typeface="Arial"/>
              <a:cs typeface="Arial"/>
              <a:sym typeface="Arial"/>
            </a:endParaRPr>
          </a:p>
        </p:txBody>
      </p:sp>
      <p:cxnSp>
        <p:nvCxnSpPr>
          <p:cNvPr id="173" name="Google Shape;173;p39"/>
          <p:cNvCxnSpPr/>
          <p:nvPr/>
        </p:nvCxnSpPr>
        <p:spPr>
          <a:xfrm>
            <a:off x="1026200" y="414022"/>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175" name="Google Shape;175;p39"/>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176" name="Google Shape;176;p39"/>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dirty="0">
                <a:solidFill>
                  <a:schemeClr val="accent5"/>
                </a:solidFill>
                <a:latin typeface="Oswald"/>
                <a:ea typeface="Oswald"/>
                <a:cs typeface="Oswald"/>
                <a:sym typeface="Oswald"/>
              </a:rPr>
              <a:t>©</a:t>
            </a:r>
            <a:r>
              <a:rPr lang="en" dirty="0">
                <a:solidFill>
                  <a:schemeClr val="accent5"/>
                </a:solidFill>
                <a:latin typeface="Oswald"/>
                <a:ea typeface="Oswald"/>
                <a:cs typeface="Oswald"/>
                <a:sym typeface="Oswald"/>
              </a:rPr>
              <a:t> </a:t>
            </a:r>
            <a:r>
              <a:rPr lang="en" sz="800" dirty="0">
                <a:solidFill>
                  <a:schemeClr val="accent5"/>
                </a:solidFill>
                <a:latin typeface="Oswald"/>
                <a:ea typeface="Oswald"/>
                <a:cs typeface="Oswald"/>
                <a:sym typeface="Oswald"/>
              </a:rPr>
              <a:t>Copyright 2022. Sports Career Consulting, LLC.</a:t>
            </a:r>
            <a:endParaRPr sz="800" dirty="0">
              <a:solidFill>
                <a:schemeClr val="accent5"/>
              </a:solidFill>
              <a:latin typeface="Oswald"/>
              <a:ea typeface="Oswald"/>
              <a:cs typeface="Oswald"/>
              <a:sym typeface="Oswald"/>
            </a:endParaRPr>
          </a:p>
        </p:txBody>
      </p:sp>
      <p:sp>
        <p:nvSpPr>
          <p:cNvPr id="2" name="Rectangle 1">
            <a:extLst>
              <a:ext uri="{FF2B5EF4-FFF2-40B4-BE49-F238E27FC236}">
                <a16:creationId xmlns:a16="http://schemas.microsoft.com/office/drawing/2014/main" id="{0DA1F68D-B27D-674C-B377-2B6CC6985172}"/>
              </a:ext>
            </a:extLst>
          </p:cNvPr>
          <p:cNvSpPr/>
          <p:nvPr/>
        </p:nvSpPr>
        <p:spPr>
          <a:xfrm>
            <a:off x="938500" y="1017093"/>
            <a:ext cx="1622560" cy="400110"/>
          </a:xfrm>
          <a:prstGeom prst="rect">
            <a:avLst/>
          </a:prstGeom>
        </p:spPr>
        <p:txBody>
          <a:bodyPr wrap="none">
            <a:spAutoFit/>
          </a:bodyPr>
          <a:lstStyle/>
          <a:p>
            <a:r>
              <a:rPr lang="en" sz="2000" b="1" dirty="0">
                <a:solidFill>
                  <a:srgbClr val="FFAB40"/>
                </a:solidFill>
              </a:rPr>
              <a:t>Distribution</a:t>
            </a:r>
            <a:endParaRPr lang="en-US" sz="2000" dirty="0"/>
          </a:p>
        </p:txBody>
      </p:sp>
      <p:pic>
        <p:nvPicPr>
          <p:cNvPr id="9" name="Picture 9" descr="Image result for little caesars paperless tickets">
            <a:extLst>
              <a:ext uri="{FF2B5EF4-FFF2-40B4-BE49-F238E27FC236}">
                <a16:creationId xmlns:a16="http://schemas.microsoft.com/office/drawing/2014/main" id="{CDB62335-300B-7B4F-9647-3467D6BFA49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952067" y="2740070"/>
            <a:ext cx="2795636" cy="15734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2" descr="KC Chiefs, NFL dive into mobile, paperless ticketing world | The ...">
            <a:extLst>
              <a:ext uri="{FF2B5EF4-FFF2-40B4-BE49-F238E27FC236}">
                <a16:creationId xmlns:a16="http://schemas.microsoft.com/office/drawing/2014/main" id="{A181F71C-B80F-D54A-9288-7FA15BD63C2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952067" y="1017092"/>
            <a:ext cx="2816919" cy="15845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9611297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70"/>
        <p:cNvGrpSpPr/>
        <p:nvPr/>
      </p:nvGrpSpPr>
      <p:grpSpPr>
        <a:xfrm>
          <a:off x="0" y="0"/>
          <a:ext cx="0" cy="0"/>
          <a:chOff x="0" y="0"/>
          <a:chExt cx="0" cy="0"/>
        </a:xfrm>
      </p:grpSpPr>
      <p:sp>
        <p:nvSpPr>
          <p:cNvPr id="171" name="Google Shape;171;p39"/>
          <p:cNvSpPr txBox="1">
            <a:spLocks noGrp="1"/>
          </p:cNvSpPr>
          <p:nvPr>
            <p:ph type="title"/>
          </p:nvPr>
        </p:nvSpPr>
        <p:spPr>
          <a:xfrm>
            <a:off x="938500" y="445025"/>
            <a:ext cx="5735700" cy="941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b="1" dirty="0">
                <a:latin typeface="Arial"/>
                <a:ea typeface="Arial"/>
                <a:cs typeface="Arial"/>
                <a:sym typeface="Arial"/>
              </a:rPr>
              <a:t>TICKETING TECHNOLOGIES</a:t>
            </a:r>
            <a:br>
              <a:rPr lang="en" b="1" dirty="0">
                <a:latin typeface="Arial"/>
                <a:ea typeface="Arial"/>
                <a:cs typeface="Arial"/>
                <a:sym typeface="Arial"/>
              </a:rPr>
            </a:br>
            <a:endParaRPr b="1" dirty="0">
              <a:latin typeface="Arial"/>
              <a:ea typeface="Arial"/>
              <a:cs typeface="Arial"/>
              <a:sym typeface="Arial"/>
            </a:endParaRPr>
          </a:p>
        </p:txBody>
      </p:sp>
      <p:sp>
        <p:nvSpPr>
          <p:cNvPr id="172" name="Google Shape;172;p39"/>
          <p:cNvSpPr txBox="1">
            <a:spLocks noGrp="1"/>
          </p:cNvSpPr>
          <p:nvPr>
            <p:ph type="body" idx="1"/>
          </p:nvPr>
        </p:nvSpPr>
        <p:spPr>
          <a:xfrm>
            <a:off x="938500" y="1475135"/>
            <a:ext cx="4638650" cy="3039900"/>
          </a:xfrm>
          <a:prstGeom prst="rect">
            <a:avLst/>
          </a:prstGeom>
        </p:spPr>
        <p:txBody>
          <a:bodyPr spcFirstLastPara="1" wrap="square" lIns="91425" tIns="91425" rIns="91425" bIns="91425" anchor="t" anchorCtr="0">
            <a:noAutofit/>
          </a:bodyPr>
          <a:lstStyle/>
          <a:p>
            <a:pPr marL="0" lvl="0" indent="0" algn="l" rtl="0">
              <a:spcBef>
                <a:spcPts val="0"/>
              </a:spcBef>
              <a:spcAft>
                <a:spcPts val="1800"/>
              </a:spcAft>
              <a:buNone/>
            </a:pPr>
            <a:r>
              <a:rPr lang="en-US" sz="1600" dirty="0">
                <a:latin typeface="Arial"/>
                <a:ea typeface="Arial"/>
                <a:cs typeface="Arial"/>
                <a:sym typeface="Arial"/>
              </a:rPr>
              <a:t>Ticketless entry has become the norm in venues around the world, creating a more seamless, user-friendly experience for fans on game days.  Technology has also made it much easier to share tickets, allowing users to download game tickets directly to their mobile device.</a:t>
            </a:r>
          </a:p>
          <a:p>
            <a:pPr marL="0" lvl="0" indent="0" algn="l" rtl="0">
              <a:spcBef>
                <a:spcPts val="0"/>
              </a:spcBef>
              <a:spcAft>
                <a:spcPts val="1600"/>
              </a:spcAft>
              <a:buNone/>
            </a:pPr>
            <a:r>
              <a:rPr lang="en-US" sz="1600" dirty="0">
                <a:latin typeface="Arial"/>
                <a:ea typeface="Arial"/>
                <a:cs typeface="Arial"/>
                <a:sym typeface="Arial"/>
              </a:rPr>
              <a:t>As of 2020, many organizations had already made the shift to paperless tickets, however, after the COVID-19 health crisis, nearly every sports and entertainment venue will migrate to paperless ticketing protocols.</a:t>
            </a:r>
            <a:endParaRPr sz="1600" dirty="0">
              <a:latin typeface="Arial"/>
              <a:ea typeface="Arial"/>
              <a:cs typeface="Arial"/>
              <a:sym typeface="Arial"/>
            </a:endParaRPr>
          </a:p>
        </p:txBody>
      </p:sp>
      <p:cxnSp>
        <p:nvCxnSpPr>
          <p:cNvPr id="173" name="Google Shape;173;p39"/>
          <p:cNvCxnSpPr/>
          <p:nvPr/>
        </p:nvCxnSpPr>
        <p:spPr>
          <a:xfrm>
            <a:off x="1026200" y="414022"/>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175" name="Google Shape;175;p39"/>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176" name="Google Shape;176;p39"/>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dirty="0">
                <a:solidFill>
                  <a:schemeClr val="accent5"/>
                </a:solidFill>
                <a:latin typeface="Oswald"/>
                <a:ea typeface="Oswald"/>
                <a:cs typeface="Oswald"/>
                <a:sym typeface="Oswald"/>
              </a:rPr>
              <a:t>©</a:t>
            </a:r>
            <a:r>
              <a:rPr lang="en" dirty="0">
                <a:solidFill>
                  <a:schemeClr val="accent5"/>
                </a:solidFill>
                <a:latin typeface="Oswald"/>
                <a:ea typeface="Oswald"/>
                <a:cs typeface="Oswald"/>
                <a:sym typeface="Oswald"/>
              </a:rPr>
              <a:t> </a:t>
            </a:r>
            <a:r>
              <a:rPr lang="en" sz="800" dirty="0">
                <a:solidFill>
                  <a:schemeClr val="accent5"/>
                </a:solidFill>
                <a:latin typeface="Oswald"/>
                <a:ea typeface="Oswald"/>
                <a:cs typeface="Oswald"/>
                <a:sym typeface="Oswald"/>
              </a:rPr>
              <a:t>Copyright 2022. Sports Career Consulting, LLC.</a:t>
            </a:r>
            <a:endParaRPr sz="800" dirty="0">
              <a:solidFill>
                <a:schemeClr val="accent5"/>
              </a:solidFill>
              <a:latin typeface="Oswald"/>
              <a:ea typeface="Oswald"/>
              <a:cs typeface="Oswald"/>
              <a:sym typeface="Oswald"/>
            </a:endParaRPr>
          </a:p>
        </p:txBody>
      </p:sp>
      <p:pic>
        <p:nvPicPr>
          <p:cNvPr id="1026" name="Picture 2" descr="Official Spurs Mobile App | San Antonio Spurs">
            <a:extLst>
              <a:ext uri="{FF2B5EF4-FFF2-40B4-BE49-F238E27FC236}">
                <a16:creationId xmlns:a16="http://schemas.microsoft.com/office/drawing/2014/main" id="{404EA6BC-E8FF-AA4F-BEAA-FE79B3DD678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99600" y="1560415"/>
            <a:ext cx="3010834" cy="2655895"/>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75E1D6B4-C605-7E4C-805D-1F40A2729937}"/>
              </a:ext>
            </a:extLst>
          </p:cNvPr>
          <p:cNvSpPr/>
          <p:nvPr/>
        </p:nvSpPr>
        <p:spPr>
          <a:xfrm>
            <a:off x="938500" y="966918"/>
            <a:ext cx="2081019" cy="400110"/>
          </a:xfrm>
          <a:prstGeom prst="rect">
            <a:avLst/>
          </a:prstGeom>
        </p:spPr>
        <p:txBody>
          <a:bodyPr wrap="none">
            <a:spAutoFit/>
          </a:bodyPr>
          <a:lstStyle/>
          <a:p>
            <a:r>
              <a:rPr lang="en" sz="2000" b="1" dirty="0">
                <a:solidFill>
                  <a:srgbClr val="FFAB40"/>
                </a:solidFill>
              </a:rPr>
              <a:t>Fan Experience</a:t>
            </a:r>
            <a:endParaRPr lang="en-US" sz="2000" dirty="0"/>
          </a:p>
        </p:txBody>
      </p:sp>
    </p:spTree>
    <p:extLst>
      <p:ext uri="{BB962C8B-B14F-4D97-AF65-F5344CB8AC3E}">
        <p14:creationId xmlns:p14="http://schemas.microsoft.com/office/powerpoint/2010/main" val="227888200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70"/>
        <p:cNvGrpSpPr/>
        <p:nvPr/>
      </p:nvGrpSpPr>
      <p:grpSpPr>
        <a:xfrm>
          <a:off x="0" y="0"/>
          <a:ext cx="0" cy="0"/>
          <a:chOff x="0" y="0"/>
          <a:chExt cx="0" cy="0"/>
        </a:xfrm>
      </p:grpSpPr>
      <p:sp>
        <p:nvSpPr>
          <p:cNvPr id="171" name="Google Shape;171;p39"/>
          <p:cNvSpPr txBox="1">
            <a:spLocks noGrp="1"/>
          </p:cNvSpPr>
          <p:nvPr>
            <p:ph type="title"/>
          </p:nvPr>
        </p:nvSpPr>
        <p:spPr>
          <a:xfrm>
            <a:off x="938500" y="445025"/>
            <a:ext cx="5735700" cy="941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b="1" dirty="0">
                <a:latin typeface="Arial"/>
                <a:ea typeface="Arial"/>
                <a:cs typeface="Arial"/>
                <a:sym typeface="Arial"/>
              </a:rPr>
              <a:t>TICKETING TECHNOLOGIES</a:t>
            </a:r>
            <a:br>
              <a:rPr lang="en" b="1" dirty="0">
                <a:latin typeface="Arial"/>
                <a:ea typeface="Arial"/>
                <a:cs typeface="Arial"/>
                <a:sym typeface="Arial"/>
              </a:rPr>
            </a:br>
            <a:endParaRPr b="1" dirty="0">
              <a:latin typeface="Arial"/>
              <a:ea typeface="Arial"/>
              <a:cs typeface="Arial"/>
              <a:sym typeface="Arial"/>
            </a:endParaRPr>
          </a:p>
        </p:txBody>
      </p:sp>
      <p:sp>
        <p:nvSpPr>
          <p:cNvPr id="172" name="Google Shape;172;p39"/>
          <p:cNvSpPr txBox="1">
            <a:spLocks noGrp="1"/>
          </p:cNvSpPr>
          <p:nvPr>
            <p:ph type="body" idx="1"/>
          </p:nvPr>
        </p:nvSpPr>
        <p:spPr>
          <a:xfrm>
            <a:off x="938500" y="1649125"/>
            <a:ext cx="7084999" cy="3039900"/>
          </a:xfrm>
          <a:prstGeom prst="rect">
            <a:avLst/>
          </a:prstGeom>
        </p:spPr>
        <p:txBody>
          <a:bodyPr spcFirstLastPara="1" wrap="square" lIns="91425" tIns="91425" rIns="91425" bIns="91425" anchor="t" anchorCtr="0">
            <a:noAutofit/>
          </a:bodyPr>
          <a:lstStyle/>
          <a:p>
            <a:pPr marL="0" lvl="0" indent="0" algn="l" rtl="0">
              <a:spcBef>
                <a:spcPts val="0"/>
              </a:spcBef>
              <a:spcAft>
                <a:spcPts val="1800"/>
              </a:spcAft>
              <a:buNone/>
            </a:pPr>
            <a:r>
              <a:rPr lang="en-US" sz="1800" b="1" dirty="0">
                <a:solidFill>
                  <a:schemeClr val="accent1">
                    <a:lumMod val="75000"/>
                  </a:schemeClr>
                </a:solidFill>
                <a:latin typeface="Arial"/>
                <a:ea typeface="Arial"/>
                <a:cs typeface="Arial"/>
                <a:sym typeface="Arial"/>
              </a:rPr>
              <a:t>Data-based marketing </a:t>
            </a:r>
            <a:r>
              <a:rPr lang="en-US" sz="1800" dirty="0">
                <a:latin typeface="Arial"/>
                <a:ea typeface="Arial"/>
                <a:cs typeface="Arial"/>
                <a:sym typeface="Arial"/>
              </a:rPr>
              <a:t>is the process of gathering information about existing and prospective customers, entering that information into a centralized database, and using that database to drive marketing efforts.</a:t>
            </a:r>
            <a:endParaRPr sz="1800" dirty="0">
              <a:latin typeface="Arial"/>
              <a:ea typeface="Arial"/>
              <a:cs typeface="Arial"/>
              <a:sym typeface="Arial"/>
            </a:endParaRPr>
          </a:p>
        </p:txBody>
      </p:sp>
      <p:cxnSp>
        <p:nvCxnSpPr>
          <p:cNvPr id="173" name="Google Shape;173;p39"/>
          <p:cNvCxnSpPr/>
          <p:nvPr/>
        </p:nvCxnSpPr>
        <p:spPr>
          <a:xfrm>
            <a:off x="1026200" y="414022"/>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175" name="Google Shape;175;p39"/>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176" name="Google Shape;176;p39"/>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dirty="0">
                <a:solidFill>
                  <a:schemeClr val="accent5"/>
                </a:solidFill>
                <a:latin typeface="Oswald"/>
                <a:ea typeface="Oswald"/>
                <a:cs typeface="Oswald"/>
                <a:sym typeface="Oswald"/>
              </a:rPr>
              <a:t>©</a:t>
            </a:r>
            <a:r>
              <a:rPr lang="en" dirty="0">
                <a:solidFill>
                  <a:schemeClr val="accent5"/>
                </a:solidFill>
                <a:latin typeface="Oswald"/>
                <a:ea typeface="Oswald"/>
                <a:cs typeface="Oswald"/>
                <a:sym typeface="Oswald"/>
              </a:rPr>
              <a:t> </a:t>
            </a:r>
            <a:r>
              <a:rPr lang="en" sz="800" dirty="0">
                <a:solidFill>
                  <a:schemeClr val="accent5"/>
                </a:solidFill>
                <a:latin typeface="Oswald"/>
                <a:ea typeface="Oswald"/>
                <a:cs typeface="Oswald"/>
                <a:sym typeface="Oswald"/>
              </a:rPr>
              <a:t>Copyright 2022. Sports Career Consulting, LLC.</a:t>
            </a:r>
            <a:endParaRPr sz="800" dirty="0">
              <a:solidFill>
                <a:schemeClr val="accent5"/>
              </a:solidFill>
              <a:latin typeface="Oswald"/>
              <a:ea typeface="Oswald"/>
              <a:cs typeface="Oswald"/>
              <a:sym typeface="Oswald"/>
            </a:endParaRPr>
          </a:p>
        </p:txBody>
      </p:sp>
      <p:sp>
        <p:nvSpPr>
          <p:cNvPr id="2" name="Rectangle 1">
            <a:extLst>
              <a:ext uri="{FF2B5EF4-FFF2-40B4-BE49-F238E27FC236}">
                <a16:creationId xmlns:a16="http://schemas.microsoft.com/office/drawing/2014/main" id="{0A165372-A771-BB4A-AFDD-108CCF6FFC2C}"/>
              </a:ext>
            </a:extLst>
          </p:cNvPr>
          <p:cNvSpPr/>
          <p:nvPr/>
        </p:nvSpPr>
        <p:spPr>
          <a:xfrm>
            <a:off x="938500" y="990435"/>
            <a:ext cx="4557658" cy="400110"/>
          </a:xfrm>
          <a:prstGeom prst="rect">
            <a:avLst/>
          </a:prstGeom>
        </p:spPr>
        <p:txBody>
          <a:bodyPr wrap="none">
            <a:spAutoFit/>
          </a:bodyPr>
          <a:lstStyle/>
          <a:p>
            <a:r>
              <a:rPr lang="en-US" sz="2000" b="1" dirty="0">
                <a:solidFill>
                  <a:schemeClr val="tx2"/>
                </a:solidFill>
              </a:rPr>
              <a:t>Data-based marketing and analytics</a:t>
            </a:r>
            <a:endParaRPr lang="en-US" sz="2000" dirty="0">
              <a:solidFill>
                <a:schemeClr val="tx2"/>
              </a:solidFill>
            </a:endParaRPr>
          </a:p>
        </p:txBody>
      </p:sp>
    </p:spTree>
    <p:extLst>
      <p:ext uri="{BB962C8B-B14F-4D97-AF65-F5344CB8AC3E}">
        <p14:creationId xmlns:p14="http://schemas.microsoft.com/office/powerpoint/2010/main" val="222439367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70"/>
        <p:cNvGrpSpPr/>
        <p:nvPr/>
      </p:nvGrpSpPr>
      <p:grpSpPr>
        <a:xfrm>
          <a:off x="0" y="0"/>
          <a:ext cx="0" cy="0"/>
          <a:chOff x="0" y="0"/>
          <a:chExt cx="0" cy="0"/>
        </a:xfrm>
      </p:grpSpPr>
      <p:sp>
        <p:nvSpPr>
          <p:cNvPr id="171" name="Google Shape;171;p39"/>
          <p:cNvSpPr txBox="1">
            <a:spLocks noGrp="1"/>
          </p:cNvSpPr>
          <p:nvPr>
            <p:ph type="title"/>
          </p:nvPr>
        </p:nvSpPr>
        <p:spPr>
          <a:xfrm>
            <a:off x="938500" y="445025"/>
            <a:ext cx="5735700" cy="941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b="1" dirty="0">
                <a:latin typeface="Arial"/>
                <a:ea typeface="Arial"/>
                <a:cs typeface="Arial"/>
                <a:sym typeface="Arial"/>
              </a:rPr>
              <a:t>TICKETING TECHNOLOGIES</a:t>
            </a:r>
            <a:br>
              <a:rPr lang="en" b="1" dirty="0">
                <a:latin typeface="Arial"/>
                <a:ea typeface="Arial"/>
                <a:cs typeface="Arial"/>
                <a:sym typeface="Arial"/>
              </a:rPr>
            </a:br>
            <a:r>
              <a:rPr lang="en-US" sz="1800" b="1" dirty="0">
                <a:latin typeface="Arial"/>
                <a:ea typeface="Arial"/>
                <a:cs typeface="Arial"/>
                <a:sym typeface="Arial"/>
              </a:rPr>
              <a:t>Data-based marketing and analytics</a:t>
            </a:r>
            <a:endParaRPr b="1" dirty="0">
              <a:latin typeface="Arial"/>
              <a:ea typeface="Arial"/>
              <a:cs typeface="Arial"/>
              <a:sym typeface="Arial"/>
            </a:endParaRPr>
          </a:p>
        </p:txBody>
      </p:sp>
      <p:sp>
        <p:nvSpPr>
          <p:cNvPr id="172" name="Google Shape;172;p39"/>
          <p:cNvSpPr txBox="1">
            <a:spLocks noGrp="1"/>
          </p:cNvSpPr>
          <p:nvPr>
            <p:ph type="body" idx="1"/>
          </p:nvPr>
        </p:nvSpPr>
        <p:spPr>
          <a:xfrm>
            <a:off x="938500" y="1246025"/>
            <a:ext cx="7172100" cy="3039900"/>
          </a:xfrm>
          <a:prstGeom prst="rect">
            <a:avLst/>
          </a:prstGeom>
        </p:spPr>
        <p:txBody>
          <a:bodyPr spcFirstLastPara="1" wrap="square" lIns="91425" tIns="91425" rIns="91425" bIns="91425" anchor="t" anchorCtr="0">
            <a:noAutofit/>
          </a:bodyPr>
          <a:lstStyle/>
          <a:p>
            <a:pPr marL="0" lvl="0" indent="0" algn="l" rtl="0">
              <a:spcBef>
                <a:spcPts val="0"/>
              </a:spcBef>
              <a:spcAft>
                <a:spcPts val="600"/>
              </a:spcAft>
              <a:buNone/>
            </a:pPr>
            <a:r>
              <a:rPr lang="en-US" sz="1400" dirty="0">
                <a:solidFill>
                  <a:schemeClr val="bg1"/>
                </a:solidFill>
                <a:latin typeface="Arial"/>
                <a:ea typeface="Arial"/>
                <a:cs typeface="Arial"/>
                <a:sym typeface="Arial"/>
              </a:rPr>
              <a:t>By segmenting fans based on their buying habits and demographic information, an organization can effectively:</a:t>
            </a:r>
          </a:p>
          <a:p>
            <a:pPr marL="0" lvl="0" indent="0" algn="l" defTabSz="463550" rtl="0">
              <a:spcBef>
                <a:spcPts val="0"/>
              </a:spcBef>
              <a:spcAft>
                <a:spcPts val="600"/>
              </a:spcAft>
              <a:buNone/>
            </a:pPr>
            <a:r>
              <a:rPr lang="en-US" sz="1400" dirty="0">
                <a:solidFill>
                  <a:schemeClr val="bg1"/>
                </a:solidFill>
                <a:latin typeface="Arial"/>
                <a:ea typeface="Arial"/>
                <a:cs typeface="Arial"/>
                <a:sym typeface="Arial"/>
              </a:rPr>
              <a:t>●	Generate new business.</a:t>
            </a:r>
          </a:p>
          <a:p>
            <a:pPr marL="0" lvl="0" indent="0" algn="l" defTabSz="463550" rtl="0">
              <a:spcBef>
                <a:spcPts val="0"/>
              </a:spcBef>
              <a:spcAft>
                <a:spcPts val="600"/>
              </a:spcAft>
              <a:buNone/>
            </a:pPr>
            <a:r>
              <a:rPr lang="en-US" sz="1400" dirty="0">
                <a:solidFill>
                  <a:schemeClr val="bg1"/>
                </a:solidFill>
                <a:latin typeface="Arial"/>
                <a:ea typeface="Arial"/>
                <a:cs typeface="Arial"/>
                <a:sym typeface="Arial"/>
              </a:rPr>
              <a:t>●	Boost renewal and retention rates.</a:t>
            </a:r>
          </a:p>
          <a:p>
            <a:pPr marL="0" lvl="0" indent="0" algn="l" defTabSz="463550" rtl="0">
              <a:spcBef>
                <a:spcPts val="0"/>
              </a:spcBef>
              <a:spcAft>
                <a:spcPts val="600"/>
              </a:spcAft>
              <a:buNone/>
            </a:pPr>
            <a:r>
              <a:rPr lang="en-US" sz="1400" dirty="0">
                <a:solidFill>
                  <a:schemeClr val="bg1"/>
                </a:solidFill>
                <a:latin typeface="Arial"/>
                <a:ea typeface="Arial"/>
                <a:cs typeface="Arial"/>
                <a:sym typeface="Arial"/>
              </a:rPr>
              <a:t>●	Establish sales leads.</a:t>
            </a:r>
          </a:p>
          <a:p>
            <a:pPr lvl="1" indent="-457200" defTabSz="463550">
              <a:spcBef>
                <a:spcPts val="0"/>
              </a:spcBef>
              <a:spcAft>
                <a:spcPts val="600"/>
              </a:spcAft>
              <a:buNone/>
            </a:pPr>
            <a:r>
              <a:rPr lang="en-US" sz="1400" dirty="0">
                <a:solidFill>
                  <a:schemeClr val="bg1"/>
                </a:solidFill>
                <a:latin typeface="Arial"/>
                <a:ea typeface="Arial"/>
                <a:cs typeface="Arial"/>
                <a:sym typeface="Arial"/>
              </a:rPr>
              <a:t>o	Most sports and entertainment organizations use database marketing to help qualify leads for their sales staff to make the cold calling process easier.</a:t>
            </a:r>
          </a:p>
          <a:p>
            <a:pPr marL="0" lvl="0" indent="0" algn="l" defTabSz="463550" rtl="0">
              <a:spcBef>
                <a:spcPts val="0"/>
              </a:spcBef>
              <a:spcAft>
                <a:spcPts val="600"/>
              </a:spcAft>
              <a:buNone/>
            </a:pPr>
            <a:r>
              <a:rPr lang="en-US" sz="1400" dirty="0">
                <a:solidFill>
                  <a:schemeClr val="bg1"/>
                </a:solidFill>
                <a:latin typeface="Arial"/>
                <a:ea typeface="Arial"/>
                <a:cs typeface="Arial"/>
                <a:sym typeface="Arial"/>
              </a:rPr>
              <a:t>●	Increase fan loyalty.</a:t>
            </a:r>
          </a:p>
          <a:p>
            <a:pPr marL="0" lvl="0" indent="0" algn="l" defTabSz="463550" rtl="0">
              <a:spcBef>
                <a:spcPts val="0"/>
              </a:spcBef>
              <a:spcAft>
                <a:spcPts val="600"/>
              </a:spcAft>
              <a:buNone/>
            </a:pPr>
            <a:r>
              <a:rPr lang="en-US" sz="1400" dirty="0">
                <a:solidFill>
                  <a:schemeClr val="bg1"/>
                </a:solidFill>
                <a:latin typeface="Arial"/>
                <a:ea typeface="Arial"/>
                <a:cs typeface="Arial"/>
                <a:sym typeface="Arial"/>
              </a:rPr>
              <a:t>●	Strengthen relationships with customers.</a:t>
            </a:r>
          </a:p>
          <a:p>
            <a:pPr lvl="1" indent="-457200" defTabSz="463550">
              <a:spcBef>
                <a:spcPts val="0"/>
              </a:spcBef>
              <a:spcAft>
                <a:spcPts val="600"/>
              </a:spcAft>
              <a:buNone/>
            </a:pPr>
            <a:r>
              <a:rPr lang="en-US" sz="1400" dirty="0">
                <a:solidFill>
                  <a:schemeClr val="bg1"/>
                </a:solidFill>
                <a:latin typeface="Arial"/>
                <a:ea typeface="Arial"/>
                <a:cs typeface="Arial"/>
                <a:sym typeface="Arial"/>
              </a:rPr>
              <a:t>o	Segmentation allows for an organization to gain a better understanding of who their customers are and how best to satisfy customer needs and wants.</a:t>
            </a:r>
          </a:p>
          <a:p>
            <a:pPr marL="0" lvl="0" indent="0" algn="l" defTabSz="463550" rtl="0">
              <a:spcBef>
                <a:spcPts val="0"/>
              </a:spcBef>
              <a:spcAft>
                <a:spcPts val="600"/>
              </a:spcAft>
              <a:buNone/>
            </a:pPr>
            <a:r>
              <a:rPr lang="en-US" sz="1400" dirty="0">
                <a:solidFill>
                  <a:schemeClr val="bg1"/>
                </a:solidFill>
                <a:latin typeface="Arial"/>
                <a:ea typeface="Arial"/>
                <a:cs typeface="Arial"/>
                <a:sym typeface="Arial"/>
              </a:rPr>
              <a:t>●	Improve communications with fans.</a:t>
            </a:r>
          </a:p>
        </p:txBody>
      </p:sp>
      <p:cxnSp>
        <p:nvCxnSpPr>
          <p:cNvPr id="173" name="Google Shape;173;p39"/>
          <p:cNvCxnSpPr/>
          <p:nvPr/>
        </p:nvCxnSpPr>
        <p:spPr>
          <a:xfrm>
            <a:off x="1026200" y="414022"/>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175" name="Google Shape;175;p39"/>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176" name="Google Shape;176;p39"/>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dirty="0">
                <a:solidFill>
                  <a:schemeClr val="accent5"/>
                </a:solidFill>
                <a:latin typeface="Oswald"/>
                <a:ea typeface="Oswald"/>
                <a:cs typeface="Oswald"/>
                <a:sym typeface="Oswald"/>
              </a:rPr>
              <a:t>©</a:t>
            </a:r>
            <a:r>
              <a:rPr lang="en" dirty="0">
                <a:solidFill>
                  <a:schemeClr val="accent5"/>
                </a:solidFill>
                <a:latin typeface="Oswald"/>
                <a:ea typeface="Oswald"/>
                <a:cs typeface="Oswald"/>
                <a:sym typeface="Oswald"/>
              </a:rPr>
              <a:t> </a:t>
            </a:r>
            <a:r>
              <a:rPr lang="en" sz="800" dirty="0">
                <a:solidFill>
                  <a:schemeClr val="accent5"/>
                </a:solidFill>
                <a:latin typeface="Oswald"/>
                <a:ea typeface="Oswald"/>
                <a:cs typeface="Oswald"/>
                <a:sym typeface="Oswald"/>
              </a:rPr>
              <a:t>Copyright 2022. Sports Career Consulting, LLC.</a:t>
            </a:r>
            <a:endParaRPr sz="800" dirty="0">
              <a:solidFill>
                <a:schemeClr val="accent5"/>
              </a:solidFill>
              <a:latin typeface="Oswald"/>
              <a:ea typeface="Oswald"/>
              <a:cs typeface="Oswald"/>
              <a:sym typeface="Oswald"/>
            </a:endParaRPr>
          </a:p>
        </p:txBody>
      </p:sp>
    </p:spTree>
    <p:extLst>
      <p:ext uri="{BB962C8B-B14F-4D97-AF65-F5344CB8AC3E}">
        <p14:creationId xmlns:p14="http://schemas.microsoft.com/office/powerpoint/2010/main" val="256795529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70"/>
        <p:cNvGrpSpPr/>
        <p:nvPr/>
      </p:nvGrpSpPr>
      <p:grpSpPr>
        <a:xfrm>
          <a:off x="0" y="0"/>
          <a:ext cx="0" cy="0"/>
          <a:chOff x="0" y="0"/>
          <a:chExt cx="0" cy="0"/>
        </a:xfrm>
      </p:grpSpPr>
      <p:sp>
        <p:nvSpPr>
          <p:cNvPr id="171" name="Google Shape;171;p39"/>
          <p:cNvSpPr txBox="1">
            <a:spLocks noGrp="1"/>
          </p:cNvSpPr>
          <p:nvPr>
            <p:ph type="title"/>
          </p:nvPr>
        </p:nvSpPr>
        <p:spPr>
          <a:xfrm>
            <a:off x="938500" y="445025"/>
            <a:ext cx="5735700" cy="941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b="1" dirty="0">
                <a:latin typeface="Arial"/>
                <a:ea typeface="Arial"/>
                <a:cs typeface="Arial"/>
                <a:sym typeface="Arial"/>
              </a:rPr>
              <a:t>TICKETING TECHNOLOGIES</a:t>
            </a:r>
            <a:br>
              <a:rPr lang="en" b="1" dirty="0">
                <a:latin typeface="Arial"/>
                <a:ea typeface="Arial"/>
                <a:cs typeface="Arial"/>
                <a:sym typeface="Arial"/>
              </a:rPr>
            </a:br>
            <a:r>
              <a:rPr lang="en-US" sz="1800" b="1" dirty="0">
                <a:latin typeface="Arial"/>
                <a:ea typeface="Arial"/>
                <a:cs typeface="Arial"/>
                <a:sym typeface="Arial"/>
              </a:rPr>
              <a:t>Data-based marketing and analytics</a:t>
            </a:r>
            <a:endParaRPr b="1" dirty="0">
              <a:latin typeface="Arial"/>
              <a:ea typeface="Arial"/>
              <a:cs typeface="Arial"/>
              <a:sym typeface="Arial"/>
            </a:endParaRPr>
          </a:p>
        </p:txBody>
      </p:sp>
      <p:sp>
        <p:nvSpPr>
          <p:cNvPr id="172" name="Google Shape;172;p39"/>
          <p:cNvSpPr txBox="1">
            <a:spLocks noGrp="1"/>
          </p:cNvSpPr>
          <p:nvPr>
            <p:ph type="body" idx="1"/>
          </p:nvPr>
        </p:nvSpPr>
        <p:spPr>
          <a:xfrm>
            <a:off x="938500" y="1246025"/>
            <a:ext cx="7172100" cy="3039900"/>
          </a:xfrm>
          <a:prstGeom prst="rect">
            <a:avLst/>
          </a:prstGeom>
        </p:spPr>
        <p:txBody>
          <a:bodyPr spcFirstLastPara="1" wrap="square" lIns="91425" tIns="91425" rIns="91425" bIns="91425" anchor="t" anchorCtr="0">
            <a:noAutofit/>
          </a:bodyPr>
          <a:lstStyle/>
          <a:p>
            <a:pPr marL="0" lvl="0" indent="0" algn="l" rtl="0">
              <a:spcBef>
                <a:spcPts val="0"/>
              </a:spcBef>
              <a:spcAft>
                <a:spcPts val="1800"/>
              </a:spcAft>
              <a:buNone/>
            </a:pPr>
            <a:r>
              <a:rPr lang="en-US" sz="1400" b="1" dirty="0">
                <a:solidFill>
                  <a:schemeClr val="accent1">
                    <a:lumMod val="75000"/>
                  </a:schemeClr>
                </a:solidFill>
                <a:latin typeface="Arial"/>
                <a:ea typeface="Arial"/>
                <a:cs typeface="Arial"/>
                <a:sym typeface="Arial"/>
              </a:rPr>
              <a:t>Data mining </a:t>
            </a:r>
            <a:r>
              <a:rPr lang="en-US" sz="1400" dirty="0">
                <a:solidFill>
                  <a:schemeClr val="bg1"/>
                </a:solidFill>
                <a:latin typeface="Arial"/>
                <a:ea typeface="Arial"/>
                <a:cs typeface="Arial"/>
                <a:sym typeface="Arial"/>
              </a:rPr>
              <a:t>is a term used to describe the process of collecting and analyzing information within a database to discover information that can help increase an organization’s sales.  The practice is also referred to as “big data” and advanced consumer profiling. </a:t>
            </a:r>
          </a:p>
          <a:p>
            <a:pPr marL="463550" lvl="0" indent="-463550" algn="l" defTabSz="463550" rtl="0">
              <a:spcBef>
                <a:spcPts val="0"/>
              </a:spcBef>
              <a:spcAft>
                <a:spcPts val="600"/>
              </a:spcAft>
              <a:buNone/>
            </a:pPr>
            <a:r>
              <a:rPr lang="en-US" sz="1400" dirty="0">
                <a:solidFill>
                  <a:schemeClr val="bg1"/>
                </a:solidFill>
                <a:latin typeface="Arial"/>
                <a:ea typeface="Arial"/>
                <a:cs typeface="Arial"/>
                <a:sym typeface="Arial"/>
              </a:rPr>
              <a:t>●	Churchill Downs teamed with </a:t>
            </a:r>
            <a:r>
              <a:rPr lang="en-US" sz="1400" dirty="0" err="1">
                <a:solidFill>
                  <a:schemeClr val="bg1"/>
                </a:solidFill>
                <a:latin typeface="Arial"/>
                <a:ea typeface="Arial"/>
                <a:cs typeface="Arial"/>
                <a:sym typeface="Arial"/>
              </a:rPr>
              <a:t>Emarsys</a:t>
            </a:r>
            <a:r>
              <a:rPr lang="en-US" sz="1400" dirty="0">
                <a:solidFill>
                  <a:schemeClr val="bg1"/>
                </a:solidFill>
                <a:latin typeface="Arial"/>
                <a:ea typeface="Arial"/>
                <a:cs typeface="Arial"/>
                <a:sym typeface="Arial"/>
              </a:rPr>
              <a:t>, a marketing cloud company, to improve the level of insight they have on horse racing fans.</a:t>
            </a:r>
          </a:p>
          <a:p>
            <a:pPr marL="920750" lvl="1" indent="-463550" defTabSz="463550">
              <a:spcBef>
                <a:spcPts val="0"/>
              </a:spcBef>
              <a:spcAft>
                <a:spcPts val="600"/>
              </a:spcAft>
              <a:buNone/>
            </a:pPr>
            <a:r>
              <a:rPr lang="en-US" sz="1400" dirty="0">
                <a:solidFill>
                  <a:schemeClr val="bg1"/>
                </a:solidFill>
                <a:latin typeface="Arial"/>
                <a:ea typeface="Arial"/>
                <a:cs typeface="Arial"/>
                <a:sym typeface="Arial"/>
              </a:rPr>
              <a:t>o	Data captured includes fans’ favorite horses, jockeys, trainers as well as how much they bet on races. </a:t>
            </a:r>
          </a:p>
          <a:p>
            <a:pPr marL="1377950" lvl="2" indent="-463550" defTabSz="463550">
              <a:spcBef>
                <a:spcPts val="0"/>
              </a:spcBef>
              <a:spcAft>
                <a:spcPts val="600"/>
              </a:spcAft>
              <a:buNone/>
            </a:pPr>
            <a:r>
              <a:rPr lang="en-US" sz="1400" dirty="0">
                <a:solidFill>
                  <a:schemeClr val="bg1"/>
                </a:solidFill>
                <a:latin typeface="Arial"/>
                <a:ea typeface="Arial"/>
                <a:cs typeface="Arial"/>
                <a:sym typeface="Arial"/>
              </a:rPr>
              <a:t>▪	This information is used to create more targeted and personalized marketing campaigns, resulting in higher profits. </a:t>
            </a:r>
          </a:p>
          <a:p>
            <a:pPr marL="0" lvl="0" indent="0" algn="l" rtl="0">
              <a:spcBef>
                <a:spcPts val="0"/>
              </a:spcBef>
              <a:spcAft>
                <a:spcPts val="600"/>
              </a:spcAft>
              <a:buNone/>
            </a:pPr>
            <a:endParaRPr lang="en-US" sz="1400" dirty="0">
              <a:solidFill>
                <a:schemeClr val="bg1"/>
              </a:solidFill>
              <a:latin typeface="Arial"/>
              <a:ea typeface="Arial"/>
              <a:cs typeface="Arial"/>
              <a:sym typeface="Arial"/>
            </a:endParaRPr>
          </a:p>
        </p:txBody>
      </p:sp>
      <p:cxnSp>
        <p:nvCxnSpPr>
          <p:cNvPr id="173" name="Google Shape;173;p39"/>
          <p:cNvCxnSpPr/>
          <p:nvPr/>
        </p:nvCxnSpPr>
        <p:spPr>
          <a:xfrm>
            <a:off x="1026200" y="414022"/>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175" name="Google Shape;175;p39"/>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176" name="Google Shape;176;p39"/>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dirty="0">
                <a:solidFill>
                  <a:schemeClr val="accent5"/>
                </a:solidFill>
                <a:latin typeface="Oswald"/>
                <a:ea typeface="Oswald"/>
                <a:cs typeface="Oswald"/>
                <a:sym typeface="Oswald"/>
              </a:rPr>
              <a:t>©</a:t>
            </a:r>
            <a:r>
              <a:rPr lang="en" dirty="0">
                <a:solidFill>
                  <a:schemeClr val="accent5"/>
                </a:solidFill>
                <a:latin typeface="Oswald"/>
                <a:ea typeface="Oswald"/>
                <a:cs typeface="Oswald"/>
                <a:sym typeface="Oswald"/>
              </a:rPr>
              <a:t> </a:t>
            </a:r>
            <a:r>
              <a:rPr lang="en" sz="800" dirty="0">
                <a:solidFill>
                  <a:schemeClr val="accent5"/>
                </a:solidFill>
                <a:latin typeface="Oswald"/>
                <a:ea typeface="Oswald"/>
                <a:cs typeface="Oswald"/>
                <a:sym typeface="Oswald"/>
              </a:rPr>
              <a:t>Copyright 2022. Sports Career Consulting, LLC.</a:t>
            </a:r>
            <a:endParaRPr sz="800" dirty="0">
              <a:solidFill>
                <a:schemeClr val="accent5"/>
              </a:solidFill>
              <a:latin typeface="Oswald"/>
              <a:ea typeface="Oswald"/>
              <a:cs typeface="Oswald"/>
              <a:sym typeface="Oswald"/>
            </a:endParaRPr>
          </a:p>
        </p:txBody>
      </p:sp>
    </p:spTree>
    <p:extLst>
      <p:ext uri="{BB962C8B-B14F-4D97-AF65-F5344CB8AC3E}">
        <p14:creationId xmlns:p14="http://schemas.microsoft.com/office/powerpoint/2010/main" val="42233529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70"/>
        <p:cNvGrpSpPr/>
        <p:nvPr/>
      </p:nvGrpSpPr>
      <p:grpSpPr>
        <a:xfrm>
          <a:off x="0" y="0"/>
          <a:ext cx="0" cy="0"/>
          <a:chOff x="0" y="0"/>
          <a:chExt cx="0" cy="0"/>
        </a:xfrm>
      </p:grpSpPr>
      <p:sp>
        <p:nvSpPr>
          <p:cNvPr id="171" name="Google Shape;171;p39"/>
          <p:cNvSpPr txBox="1">
            <a:spLocks noGrp="1"/>
          </p:cNvSpPr>
          <p:nvPr>
            <p:ph type="title"/>
          </p:nvPr>
        </p:nvSpPr>
        <p:spPr>
          <a:xfrm>
            <a:off x="938500" y="445025"/>
            <a:ext cx="5735700" cy="941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b="1" dirty="0">
                <a:latin typeface="Arial"/>
                <a:ea typeface="Arial"/>
                <a:cs typeface="Arial"/>
                <a:sym typeface="Arial"/>
              </a:rPr>
              <a:t>TICKETING TECHNOLOGIES</a:t>
            </a:r>
            <a:br>
              <a:rPr lang="en" b="1" dirty="0">
                <a:latin typeface="Arial"/>
                <a:ea typeface="Arial"/>
                <a:cs typeface="Arial"/>
                <a:sym typeface="Arial"/>
              </a:rPr>
            </a:br>
            <a:r>
              <a:rPr lang="en-US" sz="1800" b="1" dirty="0">
                <a:latin typeface="Arial"/>
                <a:ea typeface="Arial"/>
                <a:cs typeface="Arial"/>
                <a:sym typeface="Arial"/>
              </a:rPr>
              <a:t>Data-based marketing examples</a:t>
            </a:r>
            <a:endParaRPr b="1" dirty="0">
              <a:latin typeface="Arial"/>
              <a:ea typeface="Arial"/>
              <a:cs typeface="Arial"/>
              <a:sym typeface="Arial"/>
            </a:endParaRPr>
          </a:p>
        </p:txBody>
      </p:sp>
      <p:sp>
        <p:nvSpPr>
          <p:cNvPr id="172" name="Google Shape;172;p39"/>
          <p:cNvSpPr txBox="1">
            <a:spLocks noGrp="1"/>
          </p:cNvSpPr>
          <p:nvPr>
            <p:ph type="body" idx="1"/>
          </p:nvPr>
        </p:nvSpPr>
        <p:spPr>
          <a:xfrm>
            <a:off x="938500" y="1246025"/>
            <a:ext cx="7172100" cy="3039900"/>
          </a:xfrm>
          <a:prstGeom prst="rect">
            <a:avLst/>
          </a:prstGeom>
        </p:spPr>
        <p:txBody>
          <a:bodyPr spcFirstLastPara="1" wrap="square" lIns="91425" tIns="91425" rIns="91425" bIns="91425" anchor="t" anchorCtr="0">
            <a:noAutofit/>
          </a:bodyPr>
          <a:lstStyle/>
          <a:p>
            <a:pPr marL="463550" lvl="0" indent="-463550" algn="l" defTabSz="463550" rtl="0">
              <a:spcBef>
                <a:spcPts val="0"/>
              </a:spcBef>
              <a:spcAft>
                <a:spcPts val="1800"/>
              </a:spcAft>
              <a:buNone/>
            </a:pPr>
            <a:r>
              <a:rPr lang="en-US" sz="1400" dirty="0">
                <a:solidFill>
                  <a:schemeClr val="bg1"/>
                </a:solidFill>
                <a:latin typeface="Arial"/>
                <a:ea typeface="Arial"/>
                <a:cs typeface="Arial"/>
                <a:sym typeface="Arial"/>
              </a:rPr>
              <a:t>●	Thanks to an effective data-based marketing strategy, Minor League Baseball’s Indianapolis Indians managed to increase online ticket sales 64% in just one season.  The club’s focus on building and maintaining an extensive database resulted in access to the email addresses for 60,000 previous ticket purchasers and fans who had previously signed up to receive emails from the team. </a:t>
            </a:r>
          </a:p>
          <a:p>
            <a:pPr marL="463550" lvl="0" indent="-463550" algn="l" defTabSz="463550" rtl="0">
              <a:spcBef>
                <a:spcPts val="0"/>
              </a:spcBef>
              <a:spcAft>
                <a:spcPts val="1800"/>
              </a:spcAft>
              <a:buNone/>
            </a:pPr>
            <a:r>
              <a:rPr lang="en-US" sz="1400" dirty="0">
                <a:solidFill>
                  <a:schemeClr val="bg1"/>
                </a:solidFill>
                <a:latin typeface="Arial"/>
                <a:ea typeface="Arial"/>
                <a:cs typeface="Arial"/>
                <a:sym typeface="Arial"/>
              </a:rPr>
              <a:t>●	According to a report in the Sports Business Journal, the average NBA franchise has 500,000 names in its database, with some big-market teams having about 1 million names, allowing them to personalize the sales experience</a:t>
            </a:r>
          </a:p>
        </p:txBody>
      </p:sp>
      <p:cxnSp>
        <p:nvCxnSpPr>
          <p:cNvPr id="173" name="Google Shape;173;p39"/>
          <p:cNvCxnSpPr/>
          <p:nvPr/>
        </p:nvCxnSpPr>
        <p:spPr>
          <a:xfrm>
            <a:off x="1026200" y="414022"/>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175" name="Google Shape;175;p39"/>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176" name="Google Shape;176;p39"/>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dirty="0">
                <a:solidFill>
                  <a:schemeClr val="accent5"/>
                </a:solidFill>
                <a:latin typeface="Oswald"/>
                <a:ea typeface="Oswald"/>
                <a:cs typeface="Oswald"/>
                <a:sym typeface="Oswald"/>
              </a:rPr>
              <a:t>©</a:t>
            </a:r>
            <a:r>
              <a:rPr lang="en" dirty="0">
                <a:solidFill>
                  <a:schemeClr val="accent5"/>
                </a:solidFill>
                <a:latin typeface="Oswald"/>
                <a:ea typeface="Oswald"/>
                <a:cs typeface="Oswald"/>
                <a:sym typeface="Oswald"/>
              </a:rPr>
              <a:t> </a:t>
            </a:r>
            <a:r>
              <a:rPr lang="en" sz="800" dirty="0">
                <a:solidFill>
                  <a:schemeClr val="accent5"/>
                </a:solidFill>
                <a:latin typeface="Oswald"/>
                <a:ea typeface="Oswald"/>
                <a:cs typeface="Oswald"/>
                <a:sym typeface="Oswald"/>
              </a:rPr>
              <a:t>Copyright 2022. Sports Career Consulting, LLC.</a:t>
            </a:r>
            <a:endParaRPr sz="800" dirty="0">
              <a:solidFill>
                <a:schemeClr val="accent5"/>
              </a:solidFill>
              <a:latin typeface="Oswald"/>
              <a:ea typeface="Oswald"/>
              <a:cs typeface="Oswald"/>
              <a:sym typeface="Oswald"/>
            </a:endParaRPr>
          </a:p>
        </p:txBody>
      </p:sp>
    </p:spTree>
    <p:extLst>
      <p:ext uri="{BB962C8B-B14F-4D97-AF65-F5344CB8AC3E}">
        <p14:creationId xmlns:p14="http://schemas.microsoft.com/office/powerpoint/2010/main" val="12046206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70"/>
        <p:cNvGrpSpPr/>
        <p:nvPr/>
      </p:nvGrpSpPr>
      <p:grpSpPr>
        <a:xfrm>
          <a:off x="0" y="0"/>
          <a:ext cx="0" cy="0"/>
          <a:chOff x="0" y="0"/>
          <a:chExt cx="0" cy="0"/>
        </a:xfrm>
      </p:grpSpPr>
      <p:sp>
        <p:nvSpPr>
          <p:cNvPr id="171" name="Google Shape;171;p39"/>
          <p:cNvSpPr txBox="1">
            <a:spLocks noGrp="1"/>
          </p:cNvSpPr>
          <p:nvPr>
            <p:ph type="title"/>
          </p:nvPr>
        </p:nvSpPr>
        <p:spPr>
          <a:xfrm>
            <a:off x="938500" y="445025"/>
            <a:ext cx="5735700" cy="941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b="1" dirty="0">
                <a:latin typeface="Arial"/>
                <a:ea typeface="Arial"/>
                <a:cs typeface="Arial"/>
                <a:sym typeface="Arial"/>
              </a:rPr>
              <a:t>TICKETING TECHNOLOGIES</a:t>
            </a:r>
            <a:br>
              <a:rPr lang="en" b="1" dirty="0">
                <a:latin typeface="Arial"/>
                <a:ea typeface="Arial"/>
                <a:cs typeface="Arial"/>
                <a:sym typeface="Arial"/>
              </a:rPr>
            </a:br>
            <a:r>
              <a:rPr lang="en-US" sz="1800" b="1" dirty="0">
                <a:latin typeface="Arial"/>
                <a:ea typeface="Arial"/>
                <a:cs typeface="Arial"/>
                <a:sym typeface="Arial"/>
              </a:rPr>
              <a:t>Service</a:t>
            </a:r>
            <a:endParaRPr b="1" dirty="0">
              <a:latin typeface="Arial"/>
              <a:ea typeface="Arial"/>
              <a:cs typeface="Arial"/>
              <a:sym typeface="Arial"/>
            </a:endParaRPr>
          </a:p>
        </p:txBody>
      </p:sp>
      <p:sp>
        <p:nvSpPr>
          <p:cNvPr id="172" name="Google Shape;172;p39"/>
          <p:cNvSpPr txBox="1">
            <a:spLocks noGrp="1"/>
          </p:cNvSpPr>
          <p:nvPr>
            <p:ph type="body" idx="1"/>
          </p:nvPr>
        </p:nvSpPr>
        <p:spPr>
          <a:xfrm>
            <a:off x="938500" y="1246025"/>
            <a:ext cx="7172100" cy="3039900"/>
          </a:xfrm>
          <a:prstGeom prst="rect">
            <a:avLst/>
          </a:prstGeom>
        </p:spPr>
        <p:txBody>
          <a:bodyPr spcFirstLastPara="1" wrap="square" lIns="91425" tIns="91425" rIns="91425" bIns="91425" anchor="t" anchorCtr="0">
            <a:noAutofit/>
          </a:bodyPr>
          <a:lstStyle/>
          <a:p>
            <a:pPr marL="463550" lvl="0" indent="-463550" algn="l" defTabSz="463550" rtl="0">
              <a:spcBef>
                <a:spcPts val="0"/>
              </a:spcBef>
              <a:spcAft>
                <a:spcPts val="600"/>
              </a:spcAft>
              <a:buNone/>
            </a:pPr>
            <a:r>
              <a:rPr lang="en-US" sz="1400" dirty="0">
                <a:solidFill>
                  <a:schemeClr val="bg1"/>
                </a:solidFill>
                <a:latin typeface="Arial"/>
                <a:ea typeface="Arial"/>
                <a:cs typeface="Arial"/>
                <a:sym typeface="Arial"/>
              </a:rPr>
              <a:t>○</a:t>
            </a:r>
            <a:r>
              <a:rPr lang="en-US" sz="1400" dirty="0">
                <a:solidFill>
                  <a:schemeClr val="accent1">
                    <a:lumMod val="75000"/>
                  </a:schemeClr>
                </a:solidFill>
                <a:latin typeface="Arial"/>
                <a:ea typeface="Arial"/>
                <a:cs typeface="Arial"/>
                <a:sym typeface="Arial"/>
              </a:rPr>
              <a:t>	</a:t>
            </a:r>
            <a:r>
              <a:rPr lang="en-US" sz="1400" dirty="0">
                <a:solidFill>
                  <a:schemeClr val="bg1"/>
                </a:solidFill>
                <a:latin typeface="Arial"/>
                <a:ea typeface="Arial"/>
                <a:cs typeface="Arial"/>
                <a:sym typeface="Arial"/>
              </a:rPr>
              <a:t>Many organizations have implemented online account manager programs for their season ticket holders as a vehicle for improving customer relations.</a:t>
            </a:r>
          </a:p>
          <a:p>
            <a:pPr marL="920750" lvl="1" indent="-463550" defTabSz="463550">
              <a:spcBef>
                <a:spcPts val="0"/>
              </a:spcBef>
              <a:spcAft>
                <a:spcPts val="600"/>
              </a:spcAft>
              <a:buNone/>
            </a:pPr>
            <a:r>
              <a:rPr lang="en-US" sz="1400" dirty="0">
                <a:solidFill>
                  <a:schemeClr val="bg1"/>
                </a:solidFill>
                <a:latin typeface="Arial"/>
                <a:ea typeface="Arial"/>
                <a:cs typeface="Arial"/>
                <a:sym typeface="Arial"/>
              </a:rPr>
              <a:t>■	Memphis Grizzlies season ticket holders enjoy many benefits via the team’s Website, which allows customers to:  </a:t>
            </a:r>
          </a:p>
          <a:p>
            <a:pPr marL="1377950" lvl="2" indent="-463550" defTabSz="463550">
              <a:spcBef>
                <a:spcPts val="0"/>
              </a:spcBef>
              <a:spcAft>
                <a:spcPts val="600"/>
              </a:spcAft>
              <a:buNone/>
            </a:pPr>
            <a:r>
              <a:rPr lang="en-US" sz="1400" dirty="0">
                <a:solidFill>
                  <a:schemeClr val="bg1"/>
                </a:solidFill>
                <a:latin typeface="Arial"/>
                <a:ea typeface="Arial"/>
                <a:cs typeface="Arial"/>
                <a:sym typeface="Arial"/>
              </a:rPr>
              <a:t>●	Forward tickets electronically, allowing customers to email tickets to friends, family or clients—even at the last minute. </a:t>
            </a:r>
          </a:p>
          <a:p>
            <a:pPr marL="1377950" lvl="2" indent="-463550" defTabSz="463550">
              <a:spcBef>
                <a:spcPts val="0"/>
              </a:spcBef>
              <a:spcAft>
                <a:spcPts val="600"/>
              </a:spcAft>
              <a:buNone/>
            </a:pPr>
            <a:r>
              <a:rPr lang="en-US" sz="1400" dirty="0">
                <a:solidFill>
                  <a:schemeClr val="bg1"/>
                </a:solidFill>
                <a:latin typeface="Arial"/>
                <a:ea typeface="Arial"/>
                <a:cs typeface="Arial"/>
                <a:sym typeface="Arial"/>
              </a:rPr>
              <a:t>●	Manage tickets by tracking ticket usage and managing guest lists online.</a:t>
            </a:r>
          </a:p>
          <a:p>
            <a:pPr marL="1377950" lvl="2" indent="-463550" defTabSz="463550">
              <a:spcBef>
                <a:spcPts val="0"/>
              </a:spcBef>
              <a:spcAft>
                <a:spcPts val="600"/>
              </a:spcAft>
              <a:buNone/>
            </a:pPr>
            <a:r>
              <a:rPr lang="en-US" sz="1400" dirty="0">
                <a:solidFill>
                  <a:schemeClr val="bg1"/>
                </a:solidFill>
                <a:latin typeface="Arial"/>
                <a:ea typeface="Arial"/>
                <a:cs typeface="Arial"/>
                <a:sym typeface="Arial"/>
              </a:rPr>
              <a:t>●	Edit personal profiles to keep account info updated.</a:t>
            </a:r>
          </a:p>
          <a:p>
            <a:pPr marL="1377950" lvl="2" indent="-463550" defTabSz="463550">
              <a:spcBef>
                <a:spcPts val="0"/>
              </a:spcBef>
              <a:spcAft>
                <a:spcPts val="600"/>
              </a:spcAft>
              <a:buNone/>
            </a:pPr>
            <a:r>
              <a:rPr lang="en-US" sz="1400" dirty="0">
                <a:solidFill>
                  <a:schemeClr val="bg1"/>
                </a:solidFill>
                <a:latin typeface="Arial"/>
                <a:ea typeface="Arial"/>
                <a:cs typeface="Arial"/>
                <a:sym typeface="Arial"/>
              </a:rPr>
              <a:t>●	Make payments, view statements, and renew ticket packages. </a:t>
            </a:r>
          </a:p>
          <a:p>
            <a:pPr marL="463550" indent="-463550" defTabSz="463550">
              <a:spcAft>
                <a:spcPts val="600"/>
              </a:spcAft>
              <a:buNone/>
            </a:pPr>
            <a:r>
              <a:rPr lang="en-US" sz="1400" dirty="0">
                <a:solidFill>
                  <a:schemeClr val="bg1"/>
                </a:solidFill>
                <a:latin typeface="Arial"/>
                <a:ea typeface="Arial"/>
                <a:cs typeface="Arial"/>
                <a:sym typeface="Arial"/>
              </a:rPr>
              <a:t>○	Technology makes communication easier and more effective between teams and consumers.</a:t>
            </a:r>
          </a:p>
          <a:p>
            <a:pPr marL="0" lvl="0" indent="0" algn="l" rtl="0">
              <a:spcBef>
                <a:spcPts val="0"/>
              </a:spcBef>
              <a:spcAft>
                <a:spcPts val="600"/>
              </a:spcAft>
              <a:buNone/>
            </a:pPr>
            <a:endParaRPr lang="en-US" sz="1400" dirty="0">
              <a:solidFill>
                <a:schemeClr val="bg1"/>
              </a:solidFill>
              <a:latin typeface="Arial"/>
              <a:ea typeface="Arial"/>
              <a:cs typeface="Arial"/>
              <a:sym typeface="Arial"/>
            </a:endParaRPr>
          </a:p>
        </p:txBody>
      </p:sp>
      <p:cxnSp>
        <p:nvCxnSpPr>
          <p:cNvPr id="173" name="Google Shape;173;p39"/>
          <p:cNvCxnSpPr/>
          <p:nvPr/>
        </p:nvCxnSpPr>
        <p:spPr>
          <a:xfrm>
            <a:off x="1026200" y="414022"/>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175" name="Google Shape;175;p39"/>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176" name="Google Shape;176;p39"/>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dirty="0">
                <a:solidFill>
                  <a:schemeClr val="accent5"/>
                </a:solidFill>
                <a:latin typeface="Oswald"/>
                <a:ea typeface="Oswald"/>
                <a:cs typeface="Oswald"/>
                <a:sym typeface="Oswald"/>
              </a:rPr>
              <a:t>©</a:t>
            </a:r>
            <a:r>
              <a:rPr lang="en" dirty="0">
                <a:solidFill>
                  <a:schemeClr val="accent5"/>
                </a:solidFill>
                <a:latin typeface="Oswald"/>
                <a:ea typeface="Oswald"/>
                <a:cs typeface="Oswald"/>
                <a:sym typeface="Oswald"/>
              </a:rPr>
              <a:t> </a:t>
            </a:r>
            <a:r>
              <a:rPr lang="en" sz="800" dirty="0">
                <a:solidFill>
                  <a:schemeClr val="accent5"/>
                </a:solidFill>
                <a:latin typeface="Oswald"/>
                <a:ea typeface="Oswald"/>
                <a:cs typeface="Oswald"/>
                <a:sym typeface="Oswald"/>
              </a:rPr>
              <a:t>Copyright 2022. Sports Career Consulting, LLC.</a:t>
            </a:r>
            <a:endParaRPr sz="800" dirty="0">
              <a:solidFill>
                <a:schemeClr val="accent5"/>
              </a:solidFill>
              <a:latin typeface="Oswald"/>
              <a:ea typeface="Oswald"/>
              <a:cs typeface="Oswald"/>
              <a:sym typeface="Oswald"/>
            </a:endParaRPr>
          </a:p>
        </p:txBody>
      </p:sp>
    </p:spTree>
    <p:extLst>
      <p:ext uri="{BB962C8B-B14F-4D97-AF65-F5344CB8AC3E}">
        <p14:creationId xmlns:p14="http://schemas.microsoft.com/office/powerpoint/2010/main" val="3929975676"/>
      </p:ext>
    </p:extLst>
  </p:cSld>
  <p:clrMapOvr>
    <a:masterClrMapping/>
  </p:clrMapOvr>
</p:sld>
</file>

<file path=ppt/theme/theme1.xml><?xml version="1.0" encoding="utf-8"?>
<a:theme xmlns:a="http://schemas.openxmlformats.org/drawingml/2006/main" name="Futuristic Background by Slidesgo">
  <a:themeElements>
    <a:clrScheme name="Simple Light">
      <a:dk1>
        <a:srgbClr val="001633"/>
      </a:dk1>
      <a:lt1>
        <a:srgbClr val="FFFFFF"/>
      </a:lt1>
      <a:dk2>
        <a:srgbClr val="85D5E6"/>
      </a:dk2>
      <a:lt2>
        <a:srgbClr val="FFAB40"/>
      </a:lt2>
      <a:accent1>
        <a:srgbClr val="FFAB40"/>
      </a:accent1>
      <a:accent2>
        <a:srgbClr val="85D5E6"/>
      </a:accent2>
      <a:accent3>
        <a:srgbClr val="78909C"/>
      </a:accent3>
      <a:accent4>
        <a:srgbClr val="FFAB40"/>
      </a:accent4>
      <a:accent5>
        <a:srgbClr val="3D85C6"/>
      </a:accent5>
      <a:accent6>
        <a:srgbClr val="001633"/>
      </a:accent6>
      <a:hlink>
        <a:srgbClr val="FFFFFF"/>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69</TotalTime>
  <Words>1253</Words>
  <Application>Microsoft Macintosh PowerPoint</Application>
  <PresentationFormat>On-screen Show (16:9)</PresentationFormat>
  <Paragraphs>90</Paragraphs>
  <Slides>16</Slides>
  <Notes>16</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16</vt:i4>
      </vt:variant>
    </vt:vector>
  </HeadingPairs>
  <TitlesOfParts>
    <vt:vector size="20" baseType="lpstr">
      <vt:lpstr>Arial</vt:lpstr>
      <vt:lpstr>Montserrat</vt:lpstr>
      <vt:lpstr>Oswald</vt:lpstr>
      <vt:lpstr>Futuristic Background by Slidesgo</vt:lpstr>
      <vt:lpstr>TICKETING TECHNOLOGIES </vt:lpstr>
      <vt:lpstr>TICKETING TECHNOLOGIES</vt:lpstr>
      <vt:lpstr>TICKETING TECHNOLOGIES </vt:lpstr>
      <vt:lpstr>TICKETING TECHNOLOGIES </vt:lpstr>
      <vt:lpstr>TICKETING TECHNOLOGIES </vt:lpstr>
      <vt:lpstr>TICKETING TECHNOLOGIES Data-based marketing and analytics</vt:lpstr>
      <vt:lpstr>TICKETING TECHNOLOGIES Data-based marketing and analytics</vt:lpstr>
      <vt:lpstr>TICKETING TECHNOLOGIES Data-based marketing examples</vt:lpstr>
      <vt:lpstr>TICKETING TECHNOLOGIES Service</vt:lpstr>
      <vt:lpstr>TICKETING TECHNOLOGIES </vt:lpstr>
      <vt:lpstr>TICKETING TECHNOLOGIES </vt:lpstr>
      <vt:lpstr>TICKETING TECHNOLOGIES </vt:lpstr>
      <vt:lpstr>TICKETING TECHNOLOGIES </vt:lpstr>
      <vt:lpstr>TICKETING TECHNOLOGIES </vt:lpstr>
      <vt:lpstr>TICKETING TECHNOLOGIES </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TICKETING TECHNOLOGIES </dc:title>
  <dc:creator>Kelly, Bob</dc:creator>
  <cp:lastModifiedBy>Chris Lindauer</cp:lastModifiedBy>
  <cp:revision>11</cp:revision>
  <dcterms:modified xsi:type="dcterms:W3CDTF">2022-08-31T20:42:03Z</dcterms:modified>
</cp:coreProperties>
</file>