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embeddedFontLst>
    <p:embeddedFont>
      <p:font typeface="Montserrat" pitchFamily="2" charset="77"/>
      <p:regular r:id="rId15"/>
      <p:bold r:id="rId16"/>
      <p:italic r:id="rId17"/>
      <p:boldItalic r:id="rId18"/>
    </p:embeddedFont>
    <p:embeddedFont>
      <p:font typeface="Oswald" pitchFamily="2" charset="77"/>
      <p:regular r:id="rId19"/>
      <p:bold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hSdZdA/3LIU7SbCZfEbeEbdmCEs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customschemas.google.com/relationships/presentationmetadata" Target="metadata"/><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 name="Google Shape;2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Google Shape;2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 name="Google Shape;3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 name="Google Shape;3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 name="Google Shape;4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7" name="Google Shape;67;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8" name="Google Shape;7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7" name="Google Shape;87;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4"/>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4"/>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1"/>
        <p:cNvGrpSpPr/>
        <p:nvPr/>
      </p:nvGrpSpPr>
      <p:grpSpPr>
        <a:xfrm>
          <a:off x="0" y="0"/>
          <a:ext cx="0" cy="0"/>
          <a:chOff x="0" y="0"/>
          <a:chExt cx="0" cy="0"/>
        </a:xfrm>
      </p:grpSpPr>
      <p:sp>
        <p:nvSpPr>
          <p:cNvPr id="12" name="Google Shape;12;p15"/>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15"/>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
        <p:cNvGrpSpPr/>
        <p:nvPr/>
      </p:nvGrpSpPr>
      <p:grpSpPr>
        <a:xfrm>
          <a:off x="0" y="0"/>
          <a:ext cx="0" cy="0"/>
          <a:chOff x="0" y="0"/>
          <a:chExt cx="0" cy="0"/>
        </a:xfrm>
      </p:grpSpPr>
      <p:sp>
        <p:nvSpPr>
          <p:cNvPr id="16" name="Google Shape;16;p1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7" name="Google Shape;17;p17"/>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8" name="Google Shape;18;p17"/>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1586089" y="1950074"/>
            <a:ext cx="5971821"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INTEGRATING PUBLICITY</a:t>
            </a:r>
            <a:endParaRPr/>
          </a:p>
        </p:txBody>
      </p:sp>
      <p:sp>
        <p:nvSpPr>
          <p:cNvPr id="24" name="Google Shape;24;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11.4</a:t>
            </a:r>
            <a:endParaRPr sz="2200" b="0">
              <a:latin typeface="Arial"/>
              <a:ea typeface="Arial"/>
              <a:cs typeface="Arial"/>
              <a:sym typeface="Arial"/>
            </a:endParaRPr>
          </a:p>
        </p:txBody>
      </p:sp>
      <p:cxnSp>
        <p:nvCxnSpPr>
          <p:cNvPr id="25" name="Google Shape;25;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6" name="Google Shape;26;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7" name="Google Shape;27;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0"/>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IMPORTANCE OF INTEGRATION</a:t>
            </a:r>
            <a:br>
              <a:rPr lang="en-US" b="1">
                <a:latin typeface="Arial"/>
                <a:ea typeface="Arial"/>
                <a:cs typeface="Arial"/>
                <a:sym typeface="Arial"/>
              </a:rPr>
            </a:br>
            <a:r>
              <a:rPr lang="en-US" sz="1800" b="1">
                <a:latin typeface="Arial"/>
                <a:ea typeface="Arial"/>
                <a:cs typeface="Arial"/>
                <a:sym typeface="Arial"/>
              </a:rPr>
              <a:t>Merchandising</a:t>
            </a:r>
            <a:endParaRPr b="1">
              <a:latin typeface="Arial"/>
              <a:ea typeface="Arial"/>
              <a:cs typeface="Arial"/>
              <a:sym typeface="Arial"/>
            </a:endParaRPr>
          </a:p>
        </p:txBody>
      </p:sp>
      <p:sp>
        <p:nvSpPr>
          <p:cNvPr id="109" name="Google Shape;109;p10"/>
          <p:cNvSpPr txBox="1">
            <a:spLocks noGrp="1"/>
          </p:cNvSpPr>
          <p:nvPr>
            <p:ph type="body" idx="1"/>
          </p:nvPr>
        </p:nvSpPr>
        <p:spPr>
          <a:xfrm>
            <a:off x="985950" y="1274710"/>
            <a:ext cx="7172100" cy="35260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400">
                <a:latin typeface="Arial"/>
                <a:ea typeface="Arial"/>
                <a:cs typeface="Arial"/>
                <a:sym typeface="Arial"/>
              </a:rPr>
              <a:t>Sales of team, player, or celebrity related merchandise tends to slump in the wake of negative publicity while positive publicity or associations can help increase merchandise sales</a:t>
            </a:r>
            <a:endParaRPr/>
          </a:p>
          <a:p>
            <a:pPr marL="0" lvl="0" indent="0" algn="l" rtl="0">
              <a:lnSpc>
                <a:spcPct val="100000"/>
              </a:lnSpc>
              <a:spcBef>
                <a:spcPts val="0"/>
              </a:spcBef>
              <a:spcAft>
                <a:spcPts val="0"/>
              </a:spcAft>
              <a:buSzPts val="1150"/>
              <a:buNone/>
            </a:pPr>
            <a:endParaRPr sz="1400">
              <a:latin typeface="Arial"/>
              <a:ea typeface="Arial"/>
              <a:cs typeface="Arial"/>
              <a:sym typeface="Arial"/>
            </a:endParaRPr>
          </a:p>
          <a:p>
            <a:pPr marL="463550" lvl="0" indent="-463550" algn="l" rtl="0">
              <a:lnSpc>
                <a:spcPct val="100000"/>
              </a:lnSpc>
              <a:spcBef>
                <a:spcPts val="0"/>
              </a:spcBef>
              <a:spcAft>
                <a:spcPts val="0"/>
              </a:spcAft>
              <a:buSzPts val="1150"/>
              <a:buNone/>
            </a:pPr>
            <a:r>
              <a:rPr lang="en-US" sz="1400">
                <a:latin typeface="Arial"/>
                <a:ea typeface="Arial"/>
                <a:cs typeface="Arial"/>
                <a:sym typeface="Arial"/>
              </a:rPr>
              <a:t>●	When news broke that the New York Mets’ would sign former Heisman trophy winning ex-NFL QB Tim Tebow to a minor league baseball contract, sales of jerseys bearing his name shot to #1 among Mets players on MLB’s online store and #3 overall in just one day. </a:t>
            </a:r>
            <a:endParaRPr/>
          </a:p>
          <a:p>
            <a:pPr marL="463550" lvl="0" indent="-463550" algn="l" rtl="0">
              <a:lnSpc>
                <a:spcPct val="100000"/>
              </a:lnSpc>
              <a:spcBef>
                <a:spcPts val="1200"/>
              </a:spcBef>
              <a:spcAft>
                <a:spcPts val="0"/>
              </a:spcAft>
              <a:buSzPts val="1150"/>
              <a:buNone/>
            </a:pPr>
            <a:r>
              <a:rPr lang="en-US" sz="1400">
                <a:latin typeface="Arial"/>
                <a:ea typeface="Arial"/>
                <a:cs typeface="Arial"/>
                <a:sym typeface="Arial"/>
              </a:rPr>
              <a:t>●	When the Loyola University Chicago men’s basketball team advanced to the Final Four in 2018, sales of Ramblers merchandise skyrocketed by 300%.</a:t>
            </a:r>
            <a:endParaRPr/>
          </a:p>
        </p:txBody>
      </p:sp>
      <p:cxnSp>
        <p:nvCxnSpPr>
          <p:cNvPr id="110" name="Google Shape;110;p10"/>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11" name="Google Shape;111;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12" name="Google Shape;112;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11"/>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IMPORTANCE OF INTEGRATION</a:t>
            </a:r>
            <a:br>
              <a:rPr lang="en-US" b="1">
                <a:latin typeface="Arial"/>
                <a:ea typeface="Arial"/>
                <a:cs typeface="Arial"/>
                <a:sym typeface="Arial"/>
              </a:rPr>
            </a:br>
            <a:endParaRPr b="1">
              <a:latin typeface="Arial"/>
              <a:ea typeface="Arial"/>
              <a:cs typeface="Arial"/>
              <a:sym typeface="Arial"/>
            </a:endParaRPr>
          </a:p>
        </p:txBody>
      </p:sp>
      <p:sp>
        <p:nvSpPr>
          <p:cNvPr id="118" name="Google Shape;118;p11"/>
          <p:cNvSpPr txBox="1">
            <a:spLocks noGrp="1"/>
          </p:cNvSpPr>
          <p:nvPr>
            <p:ph type="body" idx="1"/>
          </p:nvPr>
        </p:nvSpPr>
        <p:spPr>
          <a:xfrm>
            <a:off x="959989" y="1174044"/>
            <a:ext cx="7172100" cy="35260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It is critical that an organization effectively communicate internally as well as communicating messages externally.  Considerations include:</a:t>
            </a:r>
            <a:endParaRPr/>
          </a:p>
          <a:p>
            <a:pPr marL="0" lvl="0" indent="0" algn="l" rtl="0">
              <a:lnSpc>
                <a:spcPct val="100000"/>
              </a:lnSpc>
              <a:spcBef>
                <a:spcPts val="0"/>
              </a:spcBef>
              <a:spcAft>
                <a:spcPts val="0"/>
              </a:spcAft>
              <a:buSzPts val="1150"/>
              <a:buNone/>
            </a:pPr>
            <a:endParaRPr sz="1400">
              <a:latin typeface="Arial"/>
              <a:ea typeface="Arial"/>
              <a:cs typeface="Arial"/>
              <a:sym typeface="Arial"/>
            </a:endParaRPr>
          </a:p>
          <a:p>
            <a:pPr marL="463550" lvl="0" indent="-463550" algn="l" rtl="0">
              <a:lnSpc>
                <a:spcPct val="100000"/>
              </a:lnSpc>
              <a:spcBef>
                <a:spcPts val="0"/>
              </a:spcBef>
              <a:spcAft>
                <a:spcPts val="0"/>
              </a:spcAft>
              <a:buSzPts val="1150"/>
              <a:buNone/>
            </a:pPr>
            <a:r>
              <a:rPr lang="en-US" sz="1400">
                <a:latin typeface="Arial"/>
                <a:ea typeface="Arial"/>
                <a:cs typeface="Arial"/>
                <a:sym typeface="Arial"/>
              </a:rPr>
              <a:t>1)	Employees in every department should be on the same page</a:t>
            </a:r>
            <a:endParaRPr/>
          </a:p>
          <a:p>
            <a:pPr marL="463550" lvl="0" indent="-463550" algn="l" rtl="0">
              <a:lnSpc>
                <a:spcPct val="100000"/>
              </a:lnSpc>
              <a:spcBef>
                <a:spcPts val="1200"/>
              </a:spcBef>
              <a:spcAft>
                <a:spcPts val="0"/>
              </a:spcAft>
              <a:buSzPts val="1150"/>
              <a:buNone/>
            </a:pPr>
            <a:r>
              <a:rPr lang="en-US" sz="1400">
                <a:latin typeface="Arial"/>
                <a:ea typeface="Arial"/>
                <a:cs typeface="Arial"/>
                <a:sym typeface="Arial"/>
              </a:rPr>
              <a:t>2)	The workforce should be not only informed, but also involved</a:t>
            </a:r>
            <a:endParaRPr/>
          </a:p>
          <a:p>
            <a:pPr marL="463550" lvl="0" indent="-463550" algn="l" rtl="0">
              <a:lnSpc>
                <a:spcPct val="100000"/>
              </a:lnSpc>
              <a:spcBef>
                <a:spcPts val="1200"/>
              </a:spcBef>
              <a:spcAft>
                <a:spcPts val="0"/>
              </a:spcAft>
              <a:buSzPts val="1150"/>
              <a:buNone/>
            </a:pPr>
            <a:r>
              <a:rPr lang="en-US" sz="1400">
                <a:latin typeface="Arial"/>
                <a:ea typeface="Arial"/>
                <a:cs typeface="Arial"/>
                <a:sym typeface="Arial"/>
              </a:rPr>
              <a:t>3)	Employees should be aware and contributing</a:t>
            </a:r>
            <a:endParaRPr/>
          </a:p>
          <a:p>
            <a:pPr marL="463550" lvl="0" indent="-463550" algn="l" rtl="0">
              <a:lnSpc>
                <a:spcPct val="100000"/>
              </a:lnSpc>
              <a:spcBef>
                <a:spcPts val="1200"/>
              </a:spcBef>
              <a:spcAft>
                <a:spcPts val="0"/>
              </a:spcAft>
              <a:buSzPts val="1150"/>
              <a:buNone/>
            </a:pPr>
            <a:r>
              <a:rPr lang="en-US" sz="1400">
                <a:latin typeface="Arial"/>
                <a:ea typeface="Arial"/>
                <a:cs typeface="Arial"/>
                <a:sym typeface="Arial"/>
              </a:rPr>
              <a:t>4)	The organization must exercise the mentality that each employee is the face of the organization</a:t>
            </a:r>
            <a:endParaRPr/>
          </a:p>
          <a:p>
            <a:pPr marL="463550" lvl="0" indent="-463550" algn="l" rtl="0">
              <a:lnSpc>
                <a:spcPct val="100000"/>
              </a:lnSpc>
              <a:spcBef>
                <a:spcPts val="1200"/>
              </a:spcBef>
              <a:spcAft>
                <a:spcPts val="0"/>
              </a:spcAft>
              <a:buSzPts val="1150"/>
              <a:buNone/>
            </a:pPr>
            <a:r>
              <a:rPr lang="en-US" sz="1400">
                <a:latin typeface="Arial"/>
                <a:ea typeface="Arial"/>
                <a:cs typeface="Arial"/>
                <a:sym typeface="Arial"/>
              </a:rPr>
              <a:t>5)	The staff must realize that they are always representatives of the organization</a:t>
            </a:r>
            <a:endParaRPr/>
          </a:p>
          <a:p>
            <a:pPr marL="0" lvl="0" indent="0" algn="l" rtl="0">
              <a:lnSpc>
                <a:spcPct val="100000"/>
              </a:lnSpc>
              <a:spcBef>
                <a:spcPts val="1200"/>
              </a:spcBef>
              <a:spcAft>
                <a:spcPts val="0"/>
              </a:spcAft>
              <a:buSzPts val="1150"/>
              <a:buNone/>
            </a:pPr>
            <a:endParaRPr sz="1400">
              <a:latin typeface="Arial"/>
              <a:ea typeface="Arial"/>
              <a:cs typeface="Arial"/>
              <a:sym typeface="Arial"/>
            </a:endParaRPr>
          </a:p>
        </p:txBody>
      </p:sp>
      <p:cxnSp>
        <p:nvCxnSpPr>
          <p:cNvPr id="119" name="Google Shape;119;p1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20" name="Google Shape;120;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21" name="Google Shape;121;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pic>
        <p:nvPicPr>
          <p:cNvPr id="126" name="Google Shape;126;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27" name="Google Shape;127;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28" name="Google Shape;128;p12"/>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2" name="Google Shape;32;p2"/>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IMPORTANCE OF INTEGRATION</a:t>
            </a:r>
            <a:endParaRPr/>
          </a:p>
        </p:txBody>
      </p:sp>
      <p:sp>
        <p:nvSpPr>
          <p:cNvPr id="33" name="Google Shape;33;p2"/>
          <p:cNvSpPr txBox="1">
            <a:spLocks noGrp="1"/>
          </p:cNvSpPr>
          <p:nvPr>
            <p:ph type="body" idx="1"/>
          </p:nvPr>
        </p:nvSpPr>
        <p:spPr>
          <a:xfrm>
            <a:off x="938500" y="1150609"/>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Publicity can provide exposure, visibility and awareness for sports and entertainment organizations at all levels.</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0" lvl="0" indent="0" algn="l" rtl="0">
              <a:lnSpc>
                <a:spcPct val="100000"/>
              </a:lnSpc>
              <a:spcBef>
                <a:spcPts val="0"/>
              </a:spcBef>
              <a:spcAft>
                <a:spcPts val="0"/>
              </a:spcAft>
              <a:buSzPts val="1150"/>
              <a:buNone/>
            </a:pPr>
            <a:r>
              <a:rPr lang="en-US" sz="1600">
                <a:latin typeface="Arial"/>
                <a:ea typeface="Arial"/>
                <a:cs typeface="Arial"/>
                <a:sym typeface="Arial"/>
              </a:rPr>
              <a:t>Many businesses successfully leverage that publicity in a way that benefits organizational goals, including:</a:t>
            </a:r>
            <a:endParaRPr/>
          </a:p>
          <a:p>
            <a:pPr marL="0" lvl="0" indent="0" algn="l" rtl="0">
              <a:lnSpc>
                <a:spcPct val="100000"/>
              </a:lnSpc>
              <a:spcBef>
                <a:spcPts val="1600"/>
              </a:spcBef>
              <a:spcAft>
                <a:spcPts val="0"/>
              </a:spcAft>
              <a:buSzPts val="1150"/>
              <a:buNone/>
            </a:pPr>
            <a:r>
              <a:rPr lang="en-US" sz="1600">
                <a:latin typeface="Arial"/>
                <a:ea typeface="Arial"/>
                <a:cs typeface="Arial"/>
                <a:sym typeface="Arial"/>
              </a:rPr>
              <a:t>●	Sales</a:t>
            </a:r>
            <a:endParaRPr/>
          </a:p>
          <a:p>
            <a:pPr marL="0" lvl="0" indent="0" algn="l" rtl="0">
              <a:lnSpc>
                <a:spcPct val="100000"/>
              </a:lnSpc>
              <a:spcBef>
                <a:spcPts val="600"/>
              </a:spcBef>
              <a:spcAft>
                <a:spcPts val="0"/>
              </a:spcAft>
              <a:buSzPts val="1150"/>
              <a:buNone/>
            </a:pPr>
            <a:r>
              <a:rPr lang="en-US" sz="1600">
                <a:latin typeface="Arial"/>
                <a:ea typeface="Arial"/>
                <a:cs typeface="Arial"/>
                <a:sym typeface="Arial"/>
              </a:rPr>
              <a:t>●	Sponsorship and endorsement</a:t>
            </a:r>
            <a:endParaRPr/>
          </a:p>
          <a:p>
            <a:pPr marL="0" lvl="0" indent="0" algn="l" rtl="0">
              <a:lnSpc>
                <a:spcPct val="100000"/>
              </a:lnSpc>
              <a:spcBef>
                <a:spcPts val="600"/>
              </a:spcBef>
              <a:spcAft>
                <a:spcPts val="0"/>
              </a:spcAft>
              <a:buSzPts val="1150"/>
              <a:buNone/>
            </a:pPr>
            <a:r>
              <a:rPr lang="en-US" sz="1600">
                <a:latin typeface="Arial"/>
                <a:ea typeface="Arial"/>
                <a:cs typeface="Arial"/>
                <a:sym typeface="Arial"/>
              </a:rPr>
              <a:t>●	Promotion</a:t>
            </a:r>
            <a:endParaRPr/>
          </a:p>
          <a:p>
            <a:pPr marL="0" lvl="0" indent="0" algn="l" rtl="0">
              <a:lnSpc>
                <a:spcPct val="100000"/>
              </a:lnSpc>
              <a:spcBef>
                <a:spcPts val="600"/>
              </a:spcBef>
              <a:spcAft>
                <a:spcPts val="0"/>
              </a:spcAft>
              <a:buSzPts val="1150"/>
              <a:buNone/>
            </a:pPr>
            <a:r>
              <a:rPr lang="en-US" sz="1600">
                <a:latin typeface="Arial"/>
                <a:ea typeface="Arial"/>
                <a:cs typeface="Arial"/>
                <a:sym typeface="Arial"/>
              </a:rPr>
              <a:t>●	Game operations </a:t>
            </a:r>
            <a:endParaRPr/>
          </a:p>
          <a:p>
            <a:pPr marL="0" lvl="0" indent="0" algn="l" rtl="0">
              <a:lnSpc>
                <a:spcPct val="100000"/>
              </a:lnSpc>
              <a:spcBef>
                <a:spcPts val="600"/>
              </a:spcBef>
              <a:spcAft>
                <a:spcPts val="0"/>
              </a:spcAft>
              <a:buSzPts val="1150"/>
              <a:buNone/>
            </a:pPr>
            <a:r>
              <a:rPr lang="en-US" sz="1600">
                <a:latin typeface="Arial"/>
                <a:ea typeface="Arial"/>
                <a:cs typeface="Arial"/>
                <a:sym typeface="Arial"/>
              </a:rPr>
              <a:t>●	Merchandising</a:t>
            </a:r>
            <a:endParaRPr/>
          </a:p>
          <a:p>
            <a:pPr marL="0" lvl="0" indent="0" algn="l" rtl="0">
              <a:lnSpc>
                <a:spcPct val="100000"/>
              </a:lnSpc>
              <a:spcBef>
                <a:spcPts val="600"/>
              </a:spcBef>
              <a:spcAft>
                <a:spcPts val="0"/>
              </a:spcAft>
              <a:buSzPts val="1150"/>
              <a:buNone/>
            </a:pPr>
            <a:r>
              <a:rPr lang="en-US" sz="1600">
                <a:latin typeface="Arial"/>
                <a:ea typeface="Arial"/>
                <a:cs typeface="Arial"/>
                <a:sym typeface="Arial"/>
              </a:rPr>
              <a:t>●	Viewership and ratings</a:t>
            </a:r>
            <a:endParaRPr/>
          </a:p>
          <a:p>
            <a:pPr marL="0" lvl="0" indent="0" algn="l" rtl="0">
              <a:lnSpc>
                <a:spcPct val="100000"/>
              </a:lnSpc>
              <a:spcBef>
                <a:spcPts val="600"/>
              </a:spcBef>
              <a:spcAft>
                <a:spcPts val="1600"/>
              </a:spcAft>
              <a:buSzPts val="1150"/>
              <a:buNone/>
            </a:pPr>
            <a:endParaRPr sz="1600">
              <a:latin typeface="Arial"/>
              <a:ea typeface="Arial"/>
              <a:cs typeface="Arial"/>
              <a:sym typeface="Arial"/>
            </a:endParaRPr>
          </a:p>
        </p:txBody>
      </p:sp>
      <p:cxnSp>
        <p:nvCxnSpPr>
          <p:cNvPr id="34" name="Google Shape;34;p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5" name="Google Shape;35;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6" name="Google Shape;36;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Google Shape;41;p3"/>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IMPORTANCE OF INTEGRATION</a:t>
            </a:r>
            <a:br>
              <a:rPr lang="en-US" b="1">
                <a:latin typeface="Arial"/>
                <a:ea typeface="Arial"/>
                <a:cs typeface="Arial"/>
                <a:sym typeface="Arial"/>
              </a:rPr>
            </a:br>
            <a:r>
              <a:rPr lang="en-US" sz="1800" b="1">
                <a:latin typeface="Arial"/>
                <a:ea typeface="Arial"/>
                <a:cs typeface="Arial"/>
                <a:sym typeface="Arial"/>
              </a:rPr>
              <a:t>Sales</a:t>
            </a:r>
            <a:endParaRPr b="1">
              <a:latin typeface="Arial"/>
              <a:ea typeface="Arial"/>
              <a:cs typeface="Arial"/>
              <a:sym typeface="Arial"/>
            </a:endParaRPr>
          </a:p>
        </p:txBody>
      </p:sp>
      <p:sp>
        <p:nvSpPr>
          <p:cNvPr id="42" name="Google Shape;42;p3"/>
          <p:cNvSpPr txBox="1">
            <a:spLocks noGrp="1"/>
          </p:cNvSpPr>
          <p:nvPr>
            <p:ph type="body" idx="1"/>
          </p:nvPr>
        </p:nvSpPr>
        <p:spPr>
          <a:xfrm>
            <a:off x="938500" y="1246025"/>
            <a:ext cx="7711800" cy="3420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400">
                <a:latin typeface="Arial"/>
                <a:ea typeface="Arial"/>
                <a:cs typeface="Arial"/>
                <a:sym typeface="Arial"/>
              </a:rPr>
              <a:t>The presence of negative publicity can have an adverse impact on sales.  </a:t>
            </a:r>
            <a:endParaRPr sz="1400">
              <a:latin typeface="Arial"/>
              <a:ea typeface="Arial"/>
              <a:cs typeface="Arial"/>
              <a:sym typeface="Arial"/>
            </a:endParaRPr>
          </a:p>
          <a:p>
            <a:pPr marL="0" lvl="0" indent="0" algn="l" rtl="0">
              <a:lnSpc>
                <a:spcPct val="100000"/>
              </a:lnSpc>
              <a:spcBef>
                <a:spcPts val="500"/>
              </a:spcBef>
              <a:spcAft>
                <a:spcPts val="0"/>
              </a:spcAft>
              <a:buSzPts val="1150"/>
              <a:buNone/>
            </a:pPr>
            <a:r>
              <a:rPr lang="en-US" sz="1400">
                <a:latin typeface="Arial"/>
                <a:ea typeface="Arial"/>
                <a:cs typeface="Arial"/>
                <a:sym typeface="Arial"/>
              </a:rPr>
              <a:t>Consumers have shown a decline in willingness to support organizations who demonstrate an inability to effectively control or manage their image.</a:t>
            </a:r>
            <a:endParaRPr sz="1400">
              <a:latin typeface="Arial"/>
              <a:ea typeface="Arial"/>
              <a:cs typeface="Arial"/>
              <a:sym typeface="Arial"/>
            </a:endParaRPr>
          </a:p>
          <a:p>
            <a:pPr marL="457200" lvl="0" indent="-317500" algn="l" rtl="0">
              <a:lnSpc>
                <a:spcPct val="100000"/>
              </a:lnSpc>
              <a:spcBef>
                <a:spcPts val="500"/>
              </a:spcBef>
              <a:spcAft>
                <a:spcPts val="0"/>
              </a:spcAft>
              <a:buSzPts val="1400"/>
              <a:buFont typeface="Arial"/>
              <a:buChar char="●"/>
            </a:pPr>
            <a:r>
              <a:rPr lang="en-US" sz="1400">
                <a:latin typeface="Arial"/>
                <a:ea typeface="Arial"/>
                <a:cs typeface="Arial"/>
                <a:sym typeface="Arial"/>
              </a:rPr>
              <a:t>A combination of poor on-field performance and consistent negative publicity off the field resulted in an almost 8,000 fans per game drop in attendance for the 2011 Los Angeles Dodgers for the season.</a:t>
            </a:r>
            <a:endParaRPr sz="1400"/>
          </a:p>
          <a:p>
            <a:pPr marL="457200" lvl="0" indent="-317500" algn="l" rtl="0">
              <a:lnSpc>
                <a:spcPct val="100000"/>
              </a:lnSpc>
              <a:spcBef>
                <a:spcPts val="500"/>
              </a:spcBef>
              <a:spcAft>
                <a:spcPts val="0"/>
              </a:spcAft>
              <a:buSzPts val="1400"/>
              <a:buFont typeface="Arial"/>
              <a:buChar char="●"/>
            </a:pPr>
            <a:r>
              <a:rPr lang="en-US" sz="1400">
                <a:latin typeface="Arial"/>
                <a:ea typeface="Arial"/>
                <a:cs typeface="Arial"/>
                <a:sym typeface="Arial"/>
              </a:rPr>
              <a:t>In 2021, several sponsors distanced themselves from the Tokyo Olympic Games in the wake of a whirlwind of negative publicity surrounding the event.</a:t>
            </a:r>
            <a:endParaRPr sz="1400"/>
          </a:p>
          <a:p>
            <a:pPr marL="914400" lvl="1" indent="-317500" algn="l" rtl="0">
              <a:lnSpc>
                <a:spcPct val="100000"/>
              </a:lnSpc>
              <a:spcBef>
                <a:spcPts val="500"/>
              </a:spcBef>
              <a:spcAft>
                <a:spcPts val="0"/>
              </a:spcAft>
              <a:buSzPts val="1400"/>
              <a:buFont typeface="Arial"/>
              <a:buChar char="○"/>
            </a:pPr>
            <a:r>
              <a:rPr lang="en-US" sz="1400">
                <a:latin typeface="Arial"/>
                <a:ea typeface="Arial"/>
                <a:cs typeface="Arial"/>
                <a:sym typeface="Arial"/>
              </a:rPr>
              <a:t>Executives from major Olympic sponsors like Panasonic and Toyota chose not to attend the Tokyo 2020 opening ceremony as Japanese public opinion polls showed a majority of its citizens were against hosting the event as the pandemic continued to surge</a:t>
            </a:r>
            <a:endParaRPr sz="1400">
              <a:latin typeface="Arial"/>
              <a:ea typeface="Arial"/>
              <a:cs typeface="Arial"/>
              <a:sym typeface="Arial"/>
            </a:endParaRPr>
          </a:p>
          <a:p>
            <a:pPr marL="457200" lvl="0" indent="-317500" algn="l" rtl="0">
              <a:lnSpc>
                <a:spcPct val="100000"/>
              </a:lnSpc>
              <a:spcBef>
                <a:spcPts val="500"/>
              </a:spcBef>
              <a:spcAft>
                <a:spcPts val="0"/>
              </a:spcAft>
              <a:buSzPts val="1400"/>
              <a:buFont typeface="Arial"/>
              <a:buChar char="●"/>
            </a:pPr>
            <a:r>
              <a:rPr lang="en-US" sz="1400">
                <a:latin typeface="Arial"/>
                <a:ea typeface="Arial"/>
                <a:cs typeface="Arial"/>
                <a:sym typeface="Arial"/>
              </a:rPr>
              <a:t>In 2022, attendance at the Oakland Coliseum took a nosedive as negative publicity continued to follow the Oakland A’s, with the team sitting in last place in league attendance at the All-Star break.</a:t>
            </a:r>
            <a:endParaRPr sz="1400">
              <a:latin typeface="Arial"/>
              <a:ea typeface="Arial"/>
              <a:cs typeface="Arial"/>
              <a:sym typeface="Arial"/>
            </a:endParaRPr>
          </a:p>
          <a:p>
            <a:pPr marL="457200" lvl="1" indent="0" algn="l" rtl="0">
              <a:lnSpc>
                <a:spcPct val="100000"/>
              </a:lnSpc>
              <a:spcBef>
                <a:spcPts val="500"/>
              </a:spcBef>
              <a:spcAft>
                <a:spcPts val="0"/>
              </a:spcAft>
              <a:buSzPts val="1150"/>
              <a:buNone/>
            </a:pPr>
            <a:endParaRPr sz="1400">
              <a:latin typeface="Arial"/>
              <a:ea typeface="Arial"/>
              <a:cs typeface="Arial"/>
              <a:sym typeface="Arial"/>
            </a:endParaRPr>
          </a:p>
          <a:p>
            <a:pPr marL="463550" lvl="0" indent="-463550" algn="l" rtl="0">
              <a:lnSpc>
                <a:spcPct val="100000"/>
              </a:lnSpc>
              <a:spcBef>
                <a:spcPts val="500"/>
              </a:spcBef>
              <a:spcAft>
                <a:spcPts val="500"/>
              </a:spcAft>
              <a:buSzPts val="1150"/>
              <a:buNone/>
            </a:pPr>
            <a:endParaRPr sz="1400">
              <a:latin typeface="Arial"/>
              <a:ea typeface="Arial"/>
              <a:cs typeface="Arial"/>
              <a:sym typeface="Arial"/>
            </a:endParaRPr>
          </a:p>
        </p:txBody>
      </p:sp>
      <p:cxnSp>
        <p:nvCxnSpPr>
          <p:cNvPr id="43" name="Google Shape;43;p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44" name="Google Shape;44;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5" name="Google Shape;45;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IMPORTANCE OF INTEGRATION</a:t>
            </a:r>
            <a:br>
              <a:rPr lang="en-US" b="1">
                <a:latin typeface="Arial"/>
                <a:ea typeface="Arial"/>
                <a:cs typeface="Arial"/>
                <a:sym typeface="Arial"/>
              </a:rPr>
            </a:br>
            <a:r>
              <a:rPr lang="en-US" sz="1800" b="1">
                <a:latin typeface="Arial"/>
                <a:ea typeface="Arial"/>
                <a:cs typeface="Arial"/>
                <a:sym typeface="Arial"/>
              </a:rPr>
              <a:t>Sales</a:t>
            </a:r>
            <a:endParaRPr b="1">
              <a:latin typeface="Arial"/>
              <a:ea typeface="Arial"/>
              <a:cs typeface="Arial"/>
              <a:sym typeface="Arial"/>
            </a:endParaRPr>
          </a:p>
        </p:txBody>
      </p:sp>
      <p:sp>
        <p:nvSpPr>
          <p:cNvPr id="51" name="Google Shape;51;p4"/>
          <p:cNvSpPr txBox="1">
            <a:spLocks noGrp="1"/>
          </p:cNvSpPr>
          <p:nvPr>
            <p:ph type="body" idx="1"/>
          </p:nvPr>
        </p:nvSpPr>
        <p:spPr>
          <a:xfrm>
            <a:off x="938500" y="1246025"/>
            <a:ext cx="5176053" cy="3420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If a newly released film receives poor reviews from the New York Times or negative reviews through social platforms like Rotten Tomatoes, movie-goers are less likely to flock to the theatre to see it.</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463550" lvl="0" indent="-463550" algn="l" rtl="0">
              <a:lnSpc>
                <a:spcPct val="100000"/>
              </a:lnSpc>
              <a:spcBef>
                <a:spcPts val="0"/>
              </a:spcBef>
              <a:spcAft>
                <a:spcPts val="0"/>
              </a:spcAft>
              <a:buSzPts val="1150"/>
              <a:buNone/>
            </a:pPr>
            <a:r>
              <a:rPr lang="en-US" sz="1400">
                <a:latin typeface="Arial"/>
                <a:ea typeface="Arial"/>
                <a:cs typeface="Arial"/>
                <a:sym typeface="Arial"/>
              </a:rPr>
              <a:t>●	The negative publicity associated with ‘Blackfish’, a documentary drawing attention to SeaWorld’s treatment of killer whales, was still eroding the theme park company’s revenues four years after the film’s release.</a:t>
            </a:r>
            <a:endParaRPr/>
          </a:p>
          <a:p>
            <a:pPr marL="920750" lvl="1" indent="-463550" algn="l" rtl="0">
              <a:lnSpc>
                <a:spcPct val="100000"/>
              </a:lnSpc>
              <a:spcBef>
                <a:spcPts val="1600"/>
              </a:spcBef>
              <a:spcAft>
                <a:spcPts val="0"/>
              </a:spcAft>
              <a:buSzPts val="1150"/>
              <a:buNone/>
            </a:pPr>
            <a:r>
              <a:rPr lang="en-US" sz="1400">
                <a:latin typeface="Arial"/>
                <a:ea typeface="Arial"/>
                <a:cs typeface="Arial"/>
                <a:sym typeface="Arial"/>
              </a:rPr>
              <a:t>o	Despite a heavy investment in marketing and promotional efforts, the company has been unable to reverse the trend of declining attendance. </a:t>
            </a:r>
            <a:endParaRPr/>
          </a:p>
          <a:p>
            <a:pPr marL="463550" lvl="0" indent="-463550" algn="l" rtl="0">
              <a:lnSpc>
                <a:spcPct val="100000"/>
              </a:lnSpc>
              <a:spcBef>
                <a:spcPts val="1600"/>
              </a:spcBef>
              <a:spcAft>
                <a:spcPts val="1600"/>
              </a:spcAft>
              <a:buSzPts val="1150"/>
              <a:buNone/>
            </a:pPr>
            <a:endParaRPr sz="1600">
              <a:latin typeface="Arial"/>
              <a:ea typeface="Arial"/>
              <a:cs typeface="Arial"/>
              <a:sym typeface="Arial"/>
            </a:endParaRPr>
          </a:p>
        </p:txBody>
      </p:sp>
      <p:cxnSp>
        <p:nvCxnSpPr>
          <p:cNvPr id="52" name="Google Shape;52;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53" name="Google Shape;53;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4" name="Google Shape;54;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55" name="Google Shape;55;p4"/>
          <p:cNvPicPr preferRelativeResize="0"/>
          <p:nvPr/>
        </p:nvPicPr>
        <p:blipFill rotWithShape="1">
          <a:blip r:embed="rId4">
            <a:alphaModFix/>
          </a:blip>
          <a:srcRect/>
          <a:stretch/>
        </p:blipFill>
        <p:spPr>
          <a:xfrm>
            <a:off x="6522724" y="1078291"/>
            <a:ext cx="2089805" cy="298691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5"/>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IMPORTANCE OF INTEGRATION</a:t>
            </a:r>
            <a:br>
              <a:rPr lang="en-US" b="1">
                <a:latin typeface="Arial"/>
                <a:ea typeface="Arial"/>
                <a:cs typeface="Arial"/>
                <a:sym typeface="Arial"/>
              </a:rPr>
            </a:br>
            <a:r>
              <a:rPr lang="en-US" sz="1800" b="1">
                <a:latin typeface="Arial"/>
                <a:ea typeface="Arial"/>
                <a:cs typeface="Arial"/>
                <a:sym typeface="Arial"/>
              </a:rPr>
              <a:t>Sales</a:t>
            </a:r>
            <a:endParaRPr b="1">
              <a:latin typeface="Arial"/>
              <a:ea typeface="Arial"/>
              <a:cs typeface="Arial"/>
              <a:sym typeface="Arial"/>
            </a:endParaRPr>
          </a:p>
        </p:txBody>
      </p:sp>
      <p:sp>
        <p:nvSpPr>
          <p:cNvPr id="61" name="Google Shape;61;p5"/>
          <p:cNvSpPr txBox="1">
            <a:spLocks noGrp="1"/>
          </p:cNvSpPr>
          <p:nvPr>
            <p:ph type="body" idx="1"/>
          </p:nvPr>
        </p:nvSpPr>
        <p:spPr>
          <a:xfrm>
            <a:off x="959989" y="1174044"/>
            <a:ext cx="5714211" cy="35260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400" dirty="0">
                <a:latin typeface="Arial"/>
                <a:ea typeface="Arial"/>
                <a:cs typeface="Arial"/>
                <a:sym typeface="Arial"/>
              </a:rPr>
              <a:t>On the flip side, positive publicity can result in a significant uptick in sales</a:t>
            </a:r>
            <a:endParaRPr dirty="0"/>
          </a:p>
          <a:p>
            <a:pPr marL="457200" lvl="0" indent="-301625" algn="l" rtl="0">
              <a:lnSpc>
                <a:spcPct val="100000"/>
              </a:lnSpc>
              <a:spcBef>
                <a:spcPts val="500"/>
              </a:spcBef>
              <a:spcAft>
                <a:spcPts val="0"/>
              </a:spcAft>
              <a:buSzPts val="1150"/>
              <a:buChar char="●"/>
            </a:pPr>
            <a:r>
              <a:rPr lang="en-US" sz="1400" dirty="0">
                <a:latin typeface="Arial"/>
                <a:ea typeface="Arial"/>
                <a:cs typeface="Arial"/>
                <a:sym typeface="Arial"/>
              </a:rPr>
              <a:t>Praised by both critics and fans (97% positive audience rating on Rotten Tomatoes and an average score of 8.3 out of 10), ‘Top Gun: Maverick’ broke numerous box office records.</a:t>
            </a:r>
            <a:endParaRPr sz="1400" dirty="0">
              <a:latin typeface="Arial"/>
              <a:ea typeface="Arial"/>
              <a:cs typeface="Arial"/>
              <a:sym typeface="Arial"/>
            </a:endParaRPr>
          </a:p>
          <a:p>
            <a:pPr marL="914400" lvl="1" indent="-301625" algn="l" rtl="0">
              <a:lnSpc>
                <a:spcPct val="100000"/>
              </a:lnSpc>
              <a:spcBef>
                <a:spcPts val="500"/>
              </a:spcBef>
              <a:spcAft>
                <a:spcPts val="0"/>
              </a:spcAft>
              <a:buSzPts val="1150"/>
              <a:buChar char="○"/>
            </a:pPr>
            <a:r>
              <a:rPr lang="en-US" sz="1400" dirty="0">
                <a:latin typeface="Arial"/>
                <a:ea typeface="Arial"/>
                <a:cs typeface="Arial"/>
                <a:sym typeface="Arial"/>
              </a:rPr>
              <a:t>The film opened with $126.7 million in sales, the highest opening weekend box office haul for any Tom Cruise film and the actor's first film to garner more than $100 million during its debut.</a:t>
            </a:r>
            <a:endParaRPr sz="1400" dirty="0">
              <a:latin typeface="Arial"/>
              <a:ea typeface="Arial"/>
              <a:cs typeface="Arial"/>
              <a:sym typeface="Arial"/>
            </a:endParaRPr>
          </a:p>
          <a:p>
            <a:pPr marL="914400" lvl="1" indent="-301625" algn="l" rtl="0">
              <a:lnSpc>
                <a:spcPct val="100000"/>
              </a:lnSpc>
              <a:spcBef>
                <a:spcPts val="500"/>
              </a:spcBef>
              <a:spcAft>
                <a:spcPts val="0"/>
              </a:spcAft>
              <a:buSzPts val="1150"/>
              <a:buChar char="○"/>
            </a:pPr>
            <a:r>
              <a:rPr lang="en-US" sz="1400" dirty="0">
                <a:latin typeface="Arial"/>
                <a:ea typeface="Arial"/>
                <a:cs typeface="Arial"/>
                <a:sym typeface="Arial"/>
              </a:rPr>
              <a:t>By late August, 13 weeks on the big screen, the film had generated $683 million at the box office in North America, enough to overtake Marvel’s “Avengers: Infinity War” ($678 million) as the sixth-highest grossing movie in domestic box office history.</a:t>
            </a:r>
            <a:endParaRPr sz="1400" dirty="0">
              <a:latin typeface="Arial"/>
              <a:ea typeface="Arial"/>
              <a:cs typeface="Arial"/>
              <a:sym typeface="Arial"/>
            </a:endParaRPr>
          </a:p>
          <a:p>
            <a:pPr marL="463550" lvl="0" indent="-463550" algn="l" rtl="0">
              <a:lnSpc>
                <a:spcPct val="100000"/>
              </a:lnSpc>
              <a:spcBef>
                <a:spcPts val="1600"/>
              </a:spcBef>
              <a:spcAft>
                <a:spcPts val="1600"/>
              </a:spcAft>
              <a:buSzPts val="1150"/>
              <a:buNone/>
            </a:pPr>
            <a:endParaRPr dirty="0">
              <a:latin typeface="Arial"/>
              <a:ea typeface="Arial"/>
              <a:cs typeface="Arial"/>
              <a:sym typeface="Arial"/>
            </a:endParaRPr>
          </a:p>
        </p:txBody>
      </p:sp>
      <p:cxnSp>
        <p:nvCxnSpPr>
          <p:cNvPr id="62" name="Google Shape;62;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63" name="Google Shape;63;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64" name="Google Shape;64;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026" name="Picture 2" descr="Top Gun: Maverick 2022 Movie Unframed Wall Decor Poster 16x24&quot;">
            <a:extLst>
              <a:ext uri="{FF2B5EF4-FFF2-40B4-BE49-F238E27FC236}">
                <a16:creationId xmlns:a16="http://schemas.microsoft.com/office/drawing/2014/main" id="{9F407134-5E90-EAAE-6EBC-B9D8483DC1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0250" y="1349814"/>
            <a:ext cx="1887695" cy="27978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6"/>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a:t>
            </a:r>
            <a:br>
              <a:rPr lang="en-US" b="1">
                <a:latin typeface="Arial"/>
                <a:ea typeface="Arial"/>
                <a:cs typeface="Arial"/>
                <a:sym typeface="Arial"/>
              </a:rPr>
            </a:br>
            <a:r>
              <a:rPr lang="en-US" sz="1800" b="1">
                <a:latin typeface="Arial"/>
                <a:ea typeface="Arial"/>
                <a:cs typeface="Arial"/>
                <a:sym typeface="Arial"/>
              </a:rPr>
              <a:t>Grammy Effect</a:t>
            </a:r>
            <a:endParaRPr b="1">
              <a:latin typeface="Arial"/>
              <a:ea typeface="Arial"/>
              <a:cs typeface="Arial"/>
              <a:sym typeface="Arial"/>
            </a:endParaRPr>
          </a:p>
        </p:txBody>
      </p:sp>
      <p:sp>
        <p:nvSpPr>
          <p:cNvPr id="70" name="Google Shape;70;p6"/>
          <p:cNvSpPr txBox="1">
            <a:spLocks noGrp="1"/>
          </p:cNvSpPr>
          <p:nvPr>
            <p:ph type="body" idx="1"/>
          </p:nvPr>
        </p:nvSpPr>
        <p:spPr>
          <a:xfrm>
            <a:off x="959989" y="1174044"/>
            <a:ext cx="5011441" cy="35260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400">
                <a:latin typeface="Arial"/>
                <a:ea typeface="Arial"/>
                <a:cs typeface="Arial"/>
                <a:sym typeface="Arial"/>
              </a:rPr>
              <a:t>The buzz generated by performing at the annual Grammy Awards typically provides an increase in music sales for featured artists (referred to as the “GRAMMY effect”).  The 2021 Grammys had a major impact on sales for artists and their music.</a:t>
            </a:r>
            <a:endParaRPr/>
          </a:p>
          <a:p>
            <a:pPr marL="0" lvl="0" indent="0" algn="l" rtl="0">
              <a:lnSpc>
                <a:spcPct val="100000"/>
              </a:lnSpc>
              <a:spcBef>
                <a:spcPts val="0"/>
              </a:spcBef>
              <a:spcAft>
                <a:spcPts val="0"/>
              </a:spcAft>
              <a:buSzPts val="1150"/>
              <a:buNone/>
            </a:pPr>
            <a:endParaRPr sz="1400">
              <a:latin typeface="Arial"/>
              <a:ea typeface="Arial"/>
              <a:cs typeface="Arial"/>
              <a:sym typeface="Arial"/>
            </a:endParaRPr>
          </a:p>
          <a:p>
            <a:pPr marL="463550" lvl="0" indent="-463550" algn="l" rtl="0">
              <a:lnSpc>
                <a:spcPct val="100000"/>
              </a:lnSpc>
              <a:spcBef>
                <a:spcPts val="0"/>
              </a:spcBef>
              <a:spcAft>
                <a:spcPts val="1600"/>
              </a:spcAft>
              <a:buSzPts val="1150"/>
              <a:buNone/>
            </a:pPr>
            <a:endParaRPr>
              <a:latin typeface="Arial"/>
              <a:ea typeface="Arial"/>
              <a:cs typeface="Arial"/>
              <a:sym typeface="Arial"/>
            </a:endParaRPr>
          </a:p>
        </p:txBody>
      </p:sp>
      <p:cxnSp>
        <p:nvCxnSpPr>
          <p:cNvPr id="71" name="Google Shape;71;p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72" name="Google Shape;72;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3" name="Google Shape;73;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74" name="Google Shape;74;p6"/>
          <p:cNvPicPr preferRelativeResize="0"/>
          <p:nvPr/>
        </p:nvPicPr>
        <p:blipFill rotWithShape="1">
          <a:blip r:embed="rId4">
            <a:alphaModFix/>
          </a:blip>
          <a:srcRect l="8952" t="13965" r="12667" b="10754"/>
          <a:stretch/>
        </p:blipFill>
        <p:spPr>
          <a:xfrm>
            <a:off x="6410316" y="705827"/>
            <a:ext cx="1965371" cy="1423200"/>
          </a:xfrm>
          <a:prstGeom prst="rect">
            <a:avLst/>
          </a:prstGeom>
          <a:noFill/>
          <a:ln>
            <a:noFill/>
          </a:ln>
        </p:spPr>
      </p:pic>
      <p:sp>
        <p:nvSpPr>
          <p:cNvPr id="75" name="Google Shape;75;p6"/>
          <p:cNvSpPr/>
          <p:nvPr/>
        </p:nvSpPr>
        <p:spPr>
          <a:xfrm>
            <a:off x="1441200" y="2432437"/>
            <a:ext cx="7085561" cy="181588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FFFFFF"/>
              </a:buClr>
              <a:buSzPts val="1150"/>
              <a:buFont typeface="Montserrat"/>
              <a:buChar char="●"/>
            </a:pPr>
            <a:r>
              <a:rPr lang="en-US">
                <a:solidFill>
                  <a:srgbClr val="FFFFFF"/>
                </a:solidFill>
              </a:rPr>
              <a:t>The 2022 Grammys had a major impact on sales for artists and their music.</a:t>
            </a:r>
            <a:endParaRPr>
              <a:solidFill>
                <a:srgbClr val="FFFFFF"/>
              </a:solidFill>
            </a:endParaRPr>
          </a:p>
          <a:p>
            <a:pPr marL="285750" marR="0" lvl="0" indent="-285750" algn="l" rtl="0">
              <a:lnSpc>
                <a:spcPct val="100000"/>
              </a:lnSpc>
              <a:spcBef>
                <a:spcPts val="1000"/>
              </a:spcBef>
              <a:spcAft>
                <a:spcPts val="0"/>
              </a:spcAft>
              <a:buClr>
                <a:srgbClr val="FFFFFF"/>
              </a:buClr>
              <a:buSzPts val="1150"/>
              <a:buFont typeface="Montserrat"/>
              <a:buChar char="●"/>
            </a:pPr>
            <a:r>
              <a:rPr lang="en-US">
                <a:solidFill>
                  <a:srgbClr val="FFFFFF"/>
                </a:solidFill>
              </a:rPr>
              <a:t>After taking home five wins at the 2022 GRAMMYs, Jon Batiste saw a sales boost of over 2,746% for his Album Of The Year-winning project WE ARE. The LP sold 18,000 units in the week following the show, according to Billboard.</a:t>
            </a:r>
            <a:endParaRPr>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7"/>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IMPORTANCE OF INTEGRATION</a:t>
            </a:r>
            <a:br>
              <a:rPr lang="en-US" b="1">
                <a:latin typeface="Arial"/>
                <a:ea typeface="Arial"/>
                <a:cs typeface="Arial"/>
                <a:sym typeface="Arial"/>
              </a:rPr>
            </a:br>
            <a:r>
              <a:rPr lang="en-US" sz="1800" b="1">
                <a:latin typeface="Arial"/>
                <a:ea typeface="Arial"/>
                <a:cs typeface="Arial"/>
                <a:sym typeface="Arial"/>
              </a:rPr>
              <a:t>Sponsorship &amp; Endorsement</a:t>
            </a:r>
            <a:endParaRPr b="1">
              <a:latin typeface="Arial"/>
              <a:ea typeface="Arial"/>
              <a:cs typeface="Arial"/>
              <a:sym typeface="Arial"/>
            </a:endParaRPr>
          </a:p>
        </p:txBody>
      </p:sp>
      <p:sp>
        <p:nvSpPr>
          <p:cNvPr id="81" name="Google Shape;81;p7"/>
          <p:cNvSpPr txBox="1">
            <a:spLocks noGrp="1"/>
          </p:cNvSpPr>
          <p:nvPr>
            <p:ph type="body" idx="1"/>
          </p:nvPr>
        </p:nvSpPr>
        <p:spPr>
          <a:xfrm>
            <a:off x="938500" y="1296810"/>
            <a:ext cx="7172100" cy="35260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dirty="0">
                <a:latin typeface="Arial"/>
                <a:ea typeface="Arial"/>
                <a:cs typeface="Arial"/>
                <a:sym typeface="Arial"/>
              </a:rPr>
              <a:t>Corporations do not want an affiliation with an individual or organization with image problems.</a:t>
            </a:r>
            <a:endParaRPr dirty="0"/>
          </a:p>
          <a:p>
            <a:pPr marL="0" lvl="0" indent="0" algn="l" rtl="0">
              <a:lnSpc>
                <a:spcPct val="100000"/>
              </a:lnSpc>
              <a:spcBef>
                <a:spcPts val="0"/>
              </a:spcBef>
              <a:spcAft>
                <a:spcPts val="0"/>
              </a:spcAft>
              <a:buSzPts val="1150"/>
              <a:buNone/>
            </a:pPr>
            <a:endParaRPr sz="1400" dirty="0">
              <a:latin typeface="Arial"/>
              <a:ea typeface="Arial"/>
              <a:cs typeface="Arial"/>
              <a:sym typeface="Arial"/>
            </a:endParaRPr>
          </a:p>
          <a:p>
            <a:pPr marL="463550" lvl="0" indent="-463550" algn="l" rtl="0">
              <a:lnSpc>
                <a:spcPct val="100000"/>
              </a:lnSpc>
              <a:spcBef>
                <a:spcPts val="0"/>
              </a:spcBef>
              <a:spcAft>
                <a:spcPts val="0"/>
              </a:spcAft>
              <a:buSzPts val="1150"/>
              <a:buNone/>
            </a:pPr>
            <a:r>
              <a:rPr lang="en-US" sz="1600" dirty="0">
                <a:latin typeface="Arial"/>
                <a:ea typeface="Arial"/>
                <a:cs typeface="Arial"/>
                <a:sym typeface="Arial"/>
              </a:rPr>
              <a:t>●	2018:  After Papa John’s founder John </a:t>
            </a:r>
            <a:r>
              <a:rPr lang="en-US" sz="1600" dirty="0" err="1">
                <a:latin typeface="Arial"/>
                <a:ea typeface="Arial"/>
                <a:cs typeface="Arial"/>
                <a:sym typeface="Arial"/>
              </a:rPr>
              <a:t>Schnatter</a:t>
            </a:r>
            <a:r>
              <a:rPr lang="en-US" sz="1600" dirty="0">
                <a:latin typeface="Arial"/>
                <a:ea typeface="Arial"/>
                <a:cs typeface="Arial"/>
                <a:sym typeface="Arial"/>
              </a:rPr>
              <a:t> was heard uttering a racial slur, more than 20 sports teams and leagues either distanced themselves by suspending the relationship or cut ties with the brand altogether, even though Papa John’s was a paying sponsor. </a:t>
            </a:r>
            <a:endParaRPr dirty="0"/>
          </a:p>
          <a:p>
            <a:pPr marL="463550" indent="-463550">
              <a:spcBef>
                <a:spcPts val="1800"/>
              </a:spcBef>
              <a:spcAft>
                <a:spcPts val="600"/>
              </a:spcAft>
              <a:buNone/>
            </a:pPr>
            <a:r>
              <a:rPr lang="en-US" sz="1600" dirty="0">
                <a:latin typeface="Arial"/>
                <a:ea typeface="Arial"/>
                <a:cs typeface="Arial"/>
                <a:sym typeface="Arial"/>
              </a:rPr>
              <a:t>●	2022:  Adidas terminated their relationship with San Diego Padres’ Fernando </a:t>
            </a:r>
            <a:r>
              <a:rPr lang="en-US" sz="1600" dirty="0" err="1">
                <a:latin typeface="Arial"/>
                <a:ea typeface="Arial"/>
                <a:cs typeface="Arial"/>
                <a:sym typeface="Arial"/>
              </a:rPr>
              <a:t>Tatis</a:t>
            </a:r>
            <a:r>
              <a:rPr lang="en-US" sz="1600" dirty="0">
                <a:latin typeface="Arial"/>
                <a:ea typeface="Arial"/>
                <a:cs typeface="Arial"/>
                <a:sym typeface="Arial"/>
              </a:rPr>
              <a:t> Jr. after MLB suspended the star shortstop for PED use, saying that "We believe that sport should be fair. We have a clear policy on doping and can confirm that our partnership with Fernando </a:t>
            </a:r>
            <a:r>
              <a:rPr lang="en-US" sz="1600" dirty="0" err="1">
                <a:latin typeface="Arial"/>
                <a:ea typeface="Arial"/>
                <a:cs typeface="Arial"/>
                <a:sym typeface="Arial"/>
              </a:rPr>
              <a:t>Tatis</a:t>
            </a:r>
            <a:r>
              <a:rPr lang="en-US" sz="1600" dirty="0">
                <a:latin typeface="Arial"/>
                <a:ea typeface="Arial"/>
                <a:cs typeface="Arial"/>
                <a:sym typeface="Arial"/>
              </a:rPr>
              <a:t> Jr. will not continue.” </a:t>
            </a:r>
            <a:endParaRPr sz="1600" dirty="0">
              <a:latin typeface="Arial"/>
              <a:ea typeface="Arial"/>
              <a:cs typeface="Arial"/>
              <a:sym typeface="Arial"/>
            </a:endParaRPr>
          </a:p>
        </p:txBody>
      </p:sp>
      <p:cxnSp>
        <p:nvCxnSpPr>
          <p:cNvPr id="82" name="Google Shape;82;p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83" name="Google Shape;83;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4" name="Google Shape;84;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8"/>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IMPORTANCE OF INTEGRATION</a:t>
            </a:r>
            <a:br>
              <a:rPr lang="en-US" b="1">
                <a:latin typeface="Arial"/>
                <a:ea typeface="Arial"/>
                <a:cs typeface="Arial"/>
                <a:sym typeface="Arial"/>
              </a:rPr>
            </a:br>
            <a:r>
              <a:rPr lang="en-US" sz="1800" b="1">
                <a:latin typeface="Arial"/>
                <a:ea typeface="Arial"/>
                <a:cs typeface="Arial"/>
                <a:sym typeface="Arial"/>
              </a:rPr>
              <a:t>Promotion </a:t>
            </a:r>
            <a:endParaRPr b="1">
              <a:latin typeface="Arial"/>
              <a:ea typeface="Arial"/>
              <a:cs typeface="Arial"/>
              <a:sym typeface="Arial"/>
            </a:endParaRPr>
          </a:p>
        </p:txBody>
      </p:sp>
      <p:sp>
        <p:nvSpPr>
          <p:cNvPr id="90" name="Google Shape;90;p8"/>
          <p:cNvSpPr txBox="1">
            <a:spLocks noGrp="1"/>
          </p:cNvSpPr>
          <p:nvPr>
            <p:ph type="body" idx="1"/>
          </p:nvPr>
        </p:nvSpPr>
        <p:spPr>
          <a:xfrm>
            <a:off x="959989" y="1174044"/>
            <a:ext cx="3747183" cy="35260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a:latin typeface="Arial"/>
                <a:ea typeface="Arial"/>
                <a:cs typeface="Arial"/>
                <a:sym typeface="Arial"/>
              </a:rPr>
              <a:t>Some promotions can be offensive to some consumers</a:t>
            </a:r>
            <a:endParaRPr/>
          </a:p>
          <a:p>
            <a:pPr marL="0" lvl="0" indent="0" algn="l" rtl="0">
              <a:lnSpc>
                <a:spcPct val="100000"/>
              </a:lnSpc>
              <a:spcBef>
                <a:spcPts val="0"/>
              </a:spcBef>
              <a:spcAft>
                <a:spcPts val="0"/>
              </a:spcAft>
              <a:buSzPts val="1150"/>
              <a:buNone/>
            </a:pPr>
            <a:endParaRPr sz="1400">
              <a:latin typeface="Arial"/>
              <a:ea typeface="Arial"/>
              <a:cs typeface="Arial"/>
              <a:sym typeface="Arial"/>
            </a:endParaRPr>
          </a:p>
          <a:p>
            <a:pPr marL="463550" lvl="0" indent="-463550" algn="l" rtl="0">
              <a:lnSpc>
                <a:spcPct val="100000"/>
              </a:lnSpc>
              <a:spcBef>
                <a:spcPts val="0"/>
              </a:spcBef>
              <a:spcAft>
                <a:spcPts val="0"/>
              </a:spcAft>
              <a:buSzPts val="1150"/>
              <a:buChar char="●"/>
            </a:pPr>
            <a:r>
              <a:rPr lang="en-US" sz="1200">
                <a:latin typeface="Arial"/>
                <a:ea typeface="Arial"/>
                <a:cs typeface="Arial"/>
                <a:sym typeface="Arial"/>
              </a:rPr>
              <a:t>MiLB’s Lexington Legends faced significant fan backlash when their ‘Millennials Night’ promotion offended a segment of their fan base.</a:t>
            </a:r>
            <a:endParaRPr/>
          </a:p>
          <a:p>
            <a:pPr marL="463550" lvl="0" indent="-463550" algn="l" rtl="0">
              <a:lnSpc>
                <a:spcPct val="100000"/>
              </a:lnSpc>
              <a:spcBef>
                <a:spcPts val="1800"/>
              </a:spcBef>
              <a:spcAft>
                <a:spcPts val="1800"/>
              </a:spcAft>
              <a:buSzPts val="1150"/>
              <a:buChar char="●"/>
            </a:pPr>
            <a:r>
              <a:rPr lang="en-US" sz="1200">
                <a:latin typeface="Arial"/>
                <a:ea typeface="Arial"/>
                <a:cs typeface="Arial"/>
                <a:sym typeface="Arial"/>
              </a:rPr>
              <a:t>The team promised that, upon entering the park, fans would receive a participation ribbon, stating in a news release: "We know it's a big feat to leave the safe confines of your home with Netflix beaconing you to stay on the couch, so the Legends are ready to congratulate fans on their accomplishment, even if they are still in sweatpants."</a:t>
            </a:r>
            <a:endParaRPr/>
          </a:p>
        </p:txBody>
      </p:sp>
      <p:cxnSp>
        <p:nvCxnSpPr>
          <p:cNvPr id="91" name="Google Shape;91;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92" name="Google Shape;92;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93" name="Google Shape;93;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94" name="Google Shape;94;p8" descr="Image result for lexington legends millennial night"/>
          <p:cNvPicPr preferRelativeResize="0"/>
          <p:nvPr/>
        </p:nvPicPr>
        <p:blipFill rotWithShape="1">
          <a:blip r:embed="rId4">
            <a:alphaModFix/>
          </a:blip>
          <a:srcRect/>
          <a:stretch/>
        </p:blipFill>
        <p:spPr>
          <a:xfrm>
            <a:off x="4794637" y="1601633"/>
            <a:ext cx="3943847" cy="231769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9"/>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IMPORTANCE OF INTEGRATION</a:t>
            </a:r>
            <a:br>
              <a:rPr lang="en-US" b="1">
                <a:latin typeface="Arial"/>
                <a:ea typeface="Arial"/>
                <a:cs typeface="Arial"/>
                <a:sym typeface="Arial"/>
              </a:rPr>
            </a:br>
            <a:r>
              <a:rPr lang="en-US" sz="1800" b="1">
                <a:latin typeface="Arial"/>
                <a:ea typeface="Arial"/>
                <a:cs typeface="Arial"/>
                <a:sym typeface="Arial"/>
              </a:rPr>
              <a:t>Game Operations </a:t>
            </a:r>
            <a:endParaRPr b="1">
              <a:latin typeface="Arial"/>
              <a:ea typeface="Arial"/>
              <a:cs typeface="Arial"/>
              <a:sym typeface="Arial"/>
            </a:endParaRPr>
          </a:p>
        </p:txBody>
      </p:sp>
      <p:sp>
        <p:nvSpPr>
          <p:cNvPr id="100" name="Google Shape;100;p9"/>
          <p:cNvSpPr txBox="1">
            <a:spLocks noGrp="1"/>
          </p:cNvSpPr>
          <p:nvPr>
            <p:ph type="body" idx="1"/>
          </p:nvPr>
        </p:nvSpPr>
        <p:spPr>
          <a:xfrm>
            <a:off x="985950" y="1296810"/>
            <a:ext cx="7172100" cy="35260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Game entertainment can become a source of </a:t>
            </a:r>
            <a:r>
              <a:rPr lang="en-US" sz="1600" u="sng">
                <a:latin typeface="Arial"/>
                <a:ea typeface="Arial"/>
                <a:cs typeface="Arial"/>
                <a:sym typeface="Arial"/>
              </a:rPr>
              <a:t>negative</a:t>
            </a:r>
            <a:r>
              <a:rPr lang="en-US" sz="1600">
                <a:latin typeface="Arial"/>
                <a:ea typeface="Arial"/>
                <a:cs typeface="Arial"/>
                <a:sym typeface="Arial"/>
              </a:rPr>
              <a:t> publicity for a sports franchise.</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0" lvl="0" indent="0" algn="l" rtl="0">
              <a:lnSpc>
                <a:spcPct val="100000"/>
              </a:lnSpc>
              <a:spcBef>
                <a:spcPts val="0"/>
              </a:spcBef>
              <a:spcAft>
                <a:spcPts val="0"/>
              </a:spcAft>
              <a:buSzPts val="1150"/>
              <a:buNone/>
            </a:pPr>
            <a:r>
              <a:rPr lang="en-US" sz="1600">
                <a:latin typeface="Arial"/>
                <a:ea typeface="Arial"/>
                <a:cs typeface="Arial"/>
                <a:sym typeface="Arial"/>
              </a:rPr>
              <a:t>●	Music can be too loud at games</a:t>
            </a:r>
            <a:endParaRPr/>
          </a:p>
          <a:p>
            <a:pPr marL="0" lvl="0" indent="0" algn="l" rtl="0">
              <a:lnSpc>
                <a:spcPct val="100000"/>
              </a:lnSpc>
              <a:spcBef>
                <a:spcPts val="0"/>
              </a:spcBef>
              <a:spcAft>
                <a:spcPts val="0"/>
              </a:spcAft>
              <a:buSzPts val="1150"/>
              <a:buNone/>
            </a:pPr>
            <a:r>
              <a:rPr lang="en-US" sz="1600">
                <a:latin typeface="Arial"/>
                <a:ea typeface="Arial"/>
                <a:cs typeface="Arial"/>
                <a:sym typeface="Arial"/>
              </a:rPr>
              <a:t>●	Particular entertainment acts may be offensive to some fans </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0" lvl="0" indent="0" algn="l" rtl="0">
              <a:lnSpc>
                <a:spcPct val="100000"/>
              </a:lnSpc>
              <a:spcBef>
                <a:spcPts val="0"/>
              </a:spcBef>
              <a:spcAft>
                <a:spcPts val="0"/>
              </a:spcAft>
              <a:buSzPts val="1150"/>
              <a:buNone/>
            </a:pPr>
            <a:r>
              <a:rPr lang="en-US" sz="1600">
                <a:latin typeface="Arial"/>
                <a:ea typeface="Arial"/>
                <a:cs typeface="Arial"/>
                <a:sym typeface="Arial"/>
              </a:rPr>
              <a:t>Game entertainment can also be a valuable source of </a:t>
            </a:r>
            <a:r>
              <a:rPr lang="en-US" sz="1600" u="sng">
                <a:latin typeface="Arial"/>
                <a:ea typeface="Arial"/>
                <a:cs typeface="Arial"/>
                <a:sym typeface="Arial"/>
              </a:rPr>
              <a:t>positive</a:t>
            </a:r>
            <a:r>
              <a:rPr lang="en-US" sz="1600">
                <a:latin typeface="Arial"/>
                <a:ea typeface="Arial"/>
                <a:cs typeface="Arial"/>
                <a:sym typeface="Arial"/>
              </a:rPr>
              <a:t> word-of-mouth advertising.</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463550" lvl="0" indent="-463550" algn="l" rtl="0">
              <a:lnSpc>
                <a:spcPct val="100000"/>
              </a:lnSpc>
              <a:spcBef>
                <a:spcPts val="0"/>
              </a:spcBef>
              <a:spcAft>
                <a:spcPts val="0"/>
              </a:spcAft>
              <a:buSzPts val="1150"/>
              <a:buNone/>
            </a:pPr>
            <a:r>
              <a:rPr lang="en-US" sz="1600">
                <a:latin typeface="Arial"/>
                <a:ea typeface="Arial"/>
                <a:cs typeface="Arial"/>
                <a:sym typeface="Arial"/>
              </a:rPr>
              <a:t>●	A child may choose to wear the face paint to school the next day to show off to friends, sparking interest within the school.  Game entertainment examples like face painting are prevalent among minor league baseball franchises and collegiate athletic events.</a:t>
            </a:r>
            <a:endParaRPr/>
          </a:p>
        </p:txBody>
      </p:sp>
      <p:cxnSp>
        <p:nvCxnSpPr>
          <p:cNvPr id="101" name="Google Shape;101;p9"/>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02" name="Google Shape;102;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03" name="Google Shape;103;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1253</Words>
  <Application>Microsoft Macintosh PowerPoint</Application>
  <PresentationFormat>On-screen Show (16:9)</PresentationFormat>
  <Paragraphs>77</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Montserrat</vt:lpstr>
      <vt:lpstr>Oswald</vt:lpstr>
      <vt:lpstr>Arial</vt:lpstr>
      <vt:lpstr>Futuristic Background by Slidesgo</vt:lpstr>
      <vt:lpstr>INTEGRATING PUBLICITY</vt:lpstr>
      <vt:lpstr>IMPORTANCE OF INTEGRATION</vt:lpstr>
      <vt:lpstr>IMPORTANCE OF INTEGRATION Sales</vt:lpstr>
      <vt:lpstr>IMPORTANCE OF INTEGRATION Sales</vt:lpstr>
      <vt:lpstr>IMPORTANCE OF INTEGRATION Sales</vt:lpstr>
      <vt:lpstr>SALES Grammy Effect</vt:lpstr>
      <vt:lpstr>IMPORTANCE OF INTEGRATION Sponsorship &amp; Endorsement</vt:lpstr>
      <vt:lpstr>IMPORTANCE OF INTEGRATION Promotion </vt:lpstr>
      <vt:lpstr>IMPORTANCE OF INTEGRATION Game Operations </vt:lpstr>
      <vt:lpstr>IMPORTANCE OF INTEGRATION Merchandising</vt:lpstr>
      <vt:lpstr>IMPORTANCE OF INTEGRATION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INTEGRATING PUBLICITY</dc:title>
  <dc:creator>Kelly, Bob</dc:creator>
  <cp:lastModifiedBy>Chris Lindauer</cp:lastModifiedBy>
  <cp:revision>1</cp:revision>
  <dcterms:modified xsi:type="dcterms:W3CDTF">2022-08-31T20:17:50Z</dcterms:modified>
</cp:coreProperties>
</file>