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  <p:embeddedFont>
      <p:font typeface="Montserrat Medium"/>
      <p:regular r:id="rId26"/>
      <p:bold r:id="rId27"/>
      <p:italic r:id="rId28"/>
      <p:boldItalic r:id="rId29"/>
    </p:embeddedFont>
    <p:embeddedFont>
      <p:font typeface="Montserrat ExtraBold"/>
      <p:bold r:id="rId30"/>
      <p:boldItalic r:id="rId31"/>
    </p:embeddedFont>
    <p:embeddedFont>
      <p:font typeface="Oswald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7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Medium-regular.fntdata"/><Relationship Id="rId25" Type="http://schemas.openxmlformats.org/officeDocument/2006/relationships/font" Target="fonts/Montserrat-boldItalic.fntdata"/><Relationship Id="rId28" Type="http://schemas.openxmlformats.org/officeDocument/2006/relationships/font" Target="fonts/MontserratMedium-italic.fntdata"/><Relationship Id="rId27" Type="http://schemas.openxmlformats.org/officeDocument/2006/relationships/font" Target="fonts/MontserratMedium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Medium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ExtraBold-boldItalic.fntdata"/><Relationship Id="rId30" Type="http://schemas.openxmlformats.org/officeDocument/2006/relationships/font" Target="fonts/MontserratExtraBold-bold.fntdata"/><Relationship Id="rId11" Type="http://schemas.openxmlformats.org/officeDocument/2006/relationships/slide" Target="slides/slide7.xml"/><Relationship Id="rId33" Type="http://schemas.openxmlformats.org/officeDocument/2006/relationships/font" Target="fonts/Oswald-bold.fntdata"/><Relationship Id="rId10" Type="http://schemas.openxmlformats.org/officeDocument/2006/relationships/slide" Target="slides/slide6.xml"/><Relationship Id="rId32" Type="http://schemas.openxmlformats.org/officeDocument/2006/relationships/font" Target="fonts/Oswald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3654328b99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13654328b99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3654328b9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3654328b9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3654328b99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3654328b9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3654328b9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13654328b9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3654328b99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13654328b99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3654328b99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13654328b99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36b44aa5c6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136b44aa5c6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116aa8ca21b_0_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g116aa8ca21b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6aa8c9ee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16aa8c9ee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16aa8c9ee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16aa8c9ee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16aa8c9ee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16aa8c9ee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f9262ee2f_0_26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7f9262ee2f_0_26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16aa8c9ee2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16aa8c9ee2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36b44aa5c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136b44aa5c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36b44aa5c6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136b44aa5c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16aa8c9ee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16aa8c9ee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14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4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4"/>
          <p:cNvSpPr txBox="1"/>
          <p:nvPr>
            <p:ph hasCustomPrompt="1"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/>
          <p:nvPr>
            <p:ph hasCustomPrompt="1"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/>
          <p:nvPr>
            <p:ph hasCustomPrompt="1"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rotWithShape="0" algn="bl" dir="5400000" dist="19050">
              <a:srgbClr val="76A5AF">
                <a:alpha val="88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7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8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hasCustomPrompt="1"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rotWithShape="0" algn="bl" dir="6360000" dist="28575">
              <a:schemeClr val="accent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4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25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25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hasCustomPrompt="1"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hasCustomPrompt="1"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26"/>
          <p:cNvSpPr txBox="1"/>
          <p:nvPr>
            <p:ph hasCustomPrompt="1"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27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27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27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7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8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28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28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28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28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3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2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7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2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/>
          <p:nvPr>
            <p:ph type="ctrTitle"/>
          </p:nvPr>
        </p:nvSpPr>
        <p:spPr>
          <a:xfrm>
            <a:off x="2175900" y="1920475"/>
            <a:ext cx="4792200" cy="644700"/>
          </a:xfrm>
          <a:prstGeom prst="rect">
            <a:avLst/>
          </a:prstGeom>
          <a:effectLst>
            <a:outerShdw blurRad="142875" rotWithShape="0" algn="bl" dir="87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POSITIONING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6"/>
          <p:cNvSpPr txBox="1"/>
          <p:nvPr>
            <p:ph type="ctrTitle"/>
          </p:nvPr>
        </p:nvSpPr>
        <p:spPr>
          <a:xfrm>
            <a:off x="2941650" y="2705350"/>
            <a:ext cx="3260700" cy="464700"/>
          </a:xfrm>
          <a:prstGeom prst="rect">
            <a:avLst/>
          </a:prstGeom>
          <a:effectLst>
            <a:outerShdw blurRad="100013" rotWithShape="0" algn="bl" dir="84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MODULE 1 - LESSON 3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" name="Google Shape;160;p36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61" name="Google Shape;16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6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2022.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5"/>
          <p:cNvSpPr txBox="1"/>
          <p:nvPr>
            <p:ph type="title"/>
          </p:nvPr>
        </p:nvSpPr>
        <p:spPr>
          <a:xfrm>
            <a:off x="2369850" y="243200"/>
            <a:ext cx="44043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POSITIONING ERRORS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45"/>
          <p:cNvSpPr txBox="1"/>
          <p:nvPr>
            <p:ph idx="1" type="body"/>
          </p:nvPr>
        </p:nvSpPr>
        <p:spPr>
          <a:xfrm>
            <a:off x="670650" y="1314400"/>
            <a:ext cx="78027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Identifying the correct product distinctions to promote can be the difference between an ineffective positioning strategy and a marketing failure.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Businesses must make sure product distinctions are are legitimate.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If found to be untrue, businesses often face backlash from consumers but also legal consequences.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1" name="Google Shape;241;p45"/>
          <p:cNvCxnSpPr/>
          <p:nvPr/>
        </p:nvCxnSpPr>
        <p:spPr>
          <a:xfrm>
            <a:off x="2927250" y="1020500"/>
            <a:ext cx="3289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42" name="Google Shape;24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6"/>
          <p:cNvSpPr txBox="1"/>
          <p:nvPr>
            <p:ph type="title"/>
          </p:nvPr>
        </p:nvSpPr>
        <p:spPr>
          <a:xfrm>
            <a:off x="4154750" y="348275"/>
            <a:ext cx="34728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 ERROR EXAMPLE: 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600">
                <a:latin typeface="Arial"/>
                <a:ea typeface="Arial"/>
                <a:cs typeface="Arial"/>
                <a:sym typeface="Arial"/>
              </a:rPr>
              <a:t>VOLKSWAGEN</a:t>
            </a:r>
            <a:endParaRPr b="1" sz="2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6"/>
          <p:cNvSpPr txBox="1"/>
          <p:nvPr>
            <p:ph idx="1" type="body"/>
          </p:nvPr>
        </p:nvSpPr>
        <p:spPr>
          <a:xfrm>
            <a:off x="4154750" y="1209150"/>
            <a:ext cx="4761600" cy="33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April 2022: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Volkswagen (VW) misled consumers with an April Fool’s marketing stunt.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VW rolled out a brand campaign suggesting commitment to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electric vehicles that was untrue.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Consumers considered this stunt to be tone-deaf as WV was criminally charged for lying about the emissions levels on their vehicles in 2017.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VW later made a public apology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46"/>
          <p:cNvCxnSpPr/>
          <p:nvPr/>
        </p:nvCxnSpPr>
        <p:spPr>
          <a:xfrm>
            <a:off x="3963900" y="133885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51" name="Google Shape;251;p46"/>
          <p:cNvPicPr preferRelativeResize="0"/>
          <p:nvPr/>
        </p:nvPicPr>
        <p:blipFill rotWithShape="1">
          <a:blip r:embed="rId3">
            <a:alphaModFix/>
          </a:blip>
          <a:srcRect b="0" l="22029" r="22029" t="0"/>
          <a:stretch/>
        </p:blipFill>
        <p:spPr>
          <a:xfrm>
            <a:off x="-962550" y="-236700"/>
            <a:ext cx="4632900" cy="55197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52" name="Google Shape;25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7"/>
          <p:cNvSpPr txBox="1"/>
          <p:nvPr>
            <p:ph type="title"/>
          </p:nvPr>
        </p:nvSpPr>
        <p:spPr>
          <a:xfrm>
            <a:off x="4829175" y="283475"/>
            <a:ext cx="36990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DIFFERENTIATION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47"/>
          <p:cNvSpPr txBox="1"/>
          <p:nvPr>
            <p:ph idx="1" type="body"/>
          </p:nvPr>
        </p:nvSpPr>
        <p:spPr>
          <a:xfrm>
            <a:off x="4829175" y="1209150"/>
            <a:ext cx="3973200" cy="32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Differentiation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in a positioning strategy is when a business determines product characteristics that distinguish their product from those of competitors.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0" name="Google Shape;260;p47"/>
          <p:cNvCxnSpPr/>
          <p:nvPr/>
        </p:nvCxnSpPr>
        <p:spPr>
          <a:xfrm>
            <a:off x="4650825" y="13651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61" name="Google Shape;261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3" name="Google Shape;263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150" y="1057362"/>
            <a:ext cx="4208876" cy="28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8"/>
          <p:cNvSpPr txBox="1"/>
          <p:nvPr>
            <p:ph type="title"/>
          </p:nvPr>
        </p:nvSpPr>
        <p:spPr>
          <a:xfrm>
            <a:off x="4732850" y="286975"/>
            <a:ext cx="36930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DIFFERENTIATION EXAMPLE: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900">
                <a:latin typeface="Arial"/>
                <a:ea typeface="Arial"/>
                <a:cs typeface="Arial"/>
                <a:sym typeface="Arial"/>
              </a:rPr>
              <a:t>TRADER JOE’S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8"/>
          <p:cNvSpPr txBox="1"/>
          <p:nvPr>
            <p:ph idx="1" type="body"/>
          </p:nvPr>
        </p:nvSpPr>
        <p:spPr>
          <a:xfrm>
            <a:off x="4732850" y="1240550"/>
            <a:ext cx="3912000" cy="329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Trader Joe’s differentiates itself from its competitors by positioning the company as a neighborhood store that offers a wide variety of unique, high-quality food items at low price points.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Trader Joe’s also focuses on the shopping experience, creating a friendly atmosphere with clean, organized, and well-stocked stores featuring an adventurous theme, encouraging customers to try new things.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48"/>
          <p:cNvCxnSpPr/>
          <p:nvPr/>
        </p:nvCxnSpPr>
        <p:spPr>
          <a:xfrm>
            <a:off x="4572000" y="16016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71" name="Google Shape;271;p48"/>
          <p:cNvPicPr preferRelativeResize="0"/>
          <p:nvPr/>
        </p:nvPicPr>
        <p:blipFill rotWithShape="1">
          <a:blip r:embed="rId3">
            <a:alphaModFix/>
          </a:blip>
          <a:srcRect b="0" l="18525" r="18525" t="0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72" name="Google Shape;272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80" name="Google Shape;28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0725" y="86500"/>
            <a:ext cx="4602525" cy="460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"/>
          <p:cNvSpPr txBox="1"/>
          <p:nvPr>
            <p:ph type="title"/>
          </p:nvPr>
        </p:nvSpPr>
        <p:spPr>
          <a:xfrm>
            <a:off x="5337175" y="838775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REPOSITIONING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50"/>
          <p:cNvSpPr txBox="1"/>
          <p:nvPr>
            <p:ph idx="1" type="body"/>
          </p:nvPr>
        </p:nvSpPr>
        <p:spPr>
          <a:xfrm>
            <a:off x="5337175" y="1822400"/>
            <a:ext cx="34728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is a marketer’s plan for changing consumers’ perceptions of a brand in comparison to competing brands.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7" name="Google Shape;287;p5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88" name="Google Shape;288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5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0" name="Google Shape;290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925" y="1210727"/>
            <a:ext cx="4223324" cy="272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1"/>
          <p:cNvSpPr txBox="1"/>
          <p:nvPr>
            <p:ph type="title"/>
          </p:nvPr>
        </p:nvSpPr>
        <p:spPr>
          <a:xfrm>
            <a:off x="388550" y="304475"/>
            <a:ext cx="34728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 EXAMPLE: </a:t>
            </a:r>
            <a:br>
              <a:rPr b="1" lang="en" sz="2900">
                <a:latin typeface="Arial"/>
                <a:ea typeface="Arial"/>
                <a:cs typeface="Arial"/>
                <a:sym typeface="Arial"/>
              </a:rPr>
            </a:br>
            <a:r>
              <a:rPr b="1" lang="en" sz="2600">
                <a:latin typeface="Arial"/>
                <a:ea typeface="Arial"/>
                <a:cs typeface="Arial"/>
                <a:sym typeface="Arial"/>
              </a:rPr>
              <a:t>TACO BELL</a:t>
            </a:r>
            <a:endParaRPr b="1" sz="2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51"/>
          <p:cNvSpPr txBox="1"/>
          <p:nvPr>
            <p:ph idx="1" type="body"/>
          </p:nvPr>
        </p:nvSpPr>
        <p:spPr>
          <a:xfrm>
            <a:off x="478025" y="1296325"/>
            <a:ext cx="3472800" cy="33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Taco Bell has had great success, positioning itself as cheap, Mexican fast food.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As sales declined, Taco Bell decided to reposition as a lifestyle brand to help reverse the slide.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Improved customer experience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New “Live Mas!” branding campaign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7" name="Google Shape;297;p51"/>
          <p:cNvCxnSpPr/>
          <p:nvPr/>
        </p:nvCxnSpPr>
        <p:spPr>
          <a:xfrm rot="10800000">
            <a:off x="477925" y="1081775"/>
            <a:ext cx="8131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98" name="Google Shape;29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0" name="Google Shape;30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2925" y="3039225"/>
            <a:ext cx="4698499" cy="1475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51"/>
          <p:cNvSpPr txBox="1"/>
          <p:nvPr/>
        </p:nvSpPr>
        <p:spPr>
          <a:xfrm>
            <a:off x="4379300" y="1296325"/>
            <a:ext cx="4239300" cy="14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New, creative menu items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Digital Marketing and Social Media Strategy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Brand collaborations</a:t>
            </a:r>
            <a:endParaRPr sz="1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5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2. 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8" name="Google Shape;308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39237" y="988362"/>
            <a:ext cx="5265526" cy="31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7"/>
          <p:cNvSpPr txBox="1"/>
          <p:nvPr>
            <p:ph type="title"/>
          </p:nvPr>
        </p:nvSpPr>
        <p:spPr>
          <a:xfrm>
            <a:off x="3153300" y="661600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rial"/>
                <a:ea typeface="Arial"/>
                <a:cs typeface="Arial"/>
                <a:sym typeface="Arial"/>
              </a:rPr>
              <a:t>POSITIONING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37"/>
          <p:cNvSpPr txBox="1"/>
          <p:nvPr>
            <p:ph idx="1" type="body"/>
          </p:nvPr>
        </p:nvSpPr>
        <p:spPr>
          <a:xfrm>
            <a:off x="1372350" y="1617975"/>
            <a:ext cx="6399300" cy="25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b="1" lang="en" sz="1800">
                <a:latin typeface="Arial"/>
                <a:ea typeface="Arial"/>
                <a:cs typeface="Arial"/>
                <a:sym typeface="Arial"/>
              </a:rPr>
              <a:t>Positioning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is how a business fixes their brand, product, or service in the minds of consumers.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well crafted </a:t>
            </a:r>
            <a:r>
              <a:rPr b="1" lang="en" sz="1800">
                <a:latin typeface="Arial"/>
                <a:ea typeface="Arial"/>
                <a:cs typeface="Arial"/>
                <a:sym typeface="Arial"/>
              </a:rPr>
              <a:t>positioning strategy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influences consumer perception in a positive way and helps a consumer distinguish between competing products.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37"/>
          <p:cNvCxnSpPr/>
          <p:nvPr/>
        </p:nvCxnSpPr>
        <p:spPr>
          <a:xfrm rot="10800000">
            <a:off x="3312300" y="1438900"/>
            <a:ext cx="25194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70" name="Google Shape;17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6" name="Google Shape;176;p38"/>
          <p:cNvCxnSpPr/>
          <p:nvPr/>
        </p:nvCxnSpPr>
        <p:spPr>
          <a:xfrm>
            <a:off x="937150" y="952925"/>
            <a:ext cx="42303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77" name="Google Shape;17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8"/>
          <p:cNvSpPr txBox="1"/>
          <p:nvPr/>
        </p:nvSpPr>
        <p:spPr>
          <a:xfrm>
            <a:off x="5517600" y="4670088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9" name="Google Shape;179;p38"/>
          <p:cNvSpPr txBox="1"/>
          <p:nvPr/>
        </p:nvSpPr>
        <p:spPr>
          <a:xfrm>
            <a:off x="803200" y="392550"/>
            <a:ext cx="6167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FFAB40"/>
                </a:solidFill>
              </a:rPr>
              <a:t>POSITIONING EXAMPLES</a:t>
            </a:r>
            <a:endParaRPr b="1" sz="3200">
              <a:solidFill>
                <a:srgbClr val="FFAB40"/>
              </a:solidFill>
            </a:endParaRPr>
          </a:p>
        </p:txBody>
      </p:sp>
      <p:sp>
        <p:nvSpPr>
          <p:cNvPr id="180" name="Google Shape;180;p38"/>
          <p:cNvSpPr txBox="1"/>
          <p:nvPr/>
        </p:nvSpPr>
        <p:spPr>
          <a:xfrm>
            <a:off x="937150" y="1409700"/>
            <a:ext cx="75876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Fashion brands can be positioned as luxury, premium, or designer 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Target’s private label products are positioned as store brands 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Tesla is positioned as an eco-friendly, electric vehicle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lt1"/>
              </a:buClr>
              <a:buSzPts val="1900"/>
              <a:buChar char="●"/>
            </a:pPr>
            <a:r>
              <a:rPr lang="en" sz="1900">
                <a:solidFill>
                  <a:schemeClr val="lt1"/>
                </a:solidFill>
              </a:rPr>
              <a:t>Whole Foods is positioned as a healthy, organic, and natural grocery store</a:t>
            </a:r>
            <a:endParaRPr sz="1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7" name="Google Shape;187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93662" y="134875"/>
            <a:ext cx="3956675" cy="466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0"/>
          <p:cNvSpPr txBox="1"/>
          <p:nvPr>
            <p:ph type="title"/>
          </p:nvPr>
        </p:nvSpPr>
        <p:spPr>
          <a:xfrm>
            <a:off x="658350" y="445025"/>
            <a:ext cx="7973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WHEATIES CASE STUDY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40"/>
          <p:cNvSpPr txBox="1"/>
          <p:nvPr>
            <p:ph idx="1" type="body"/>
          </p:nvPr>
        </p:nvSpPr>
        <p:spPr>
          <a:xfrm>
            <a:off x="516750" y="1042625"/>
            <a:ext cx="62712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General Mills’ Wheaties brand cereal is an example of a brand with an effective and successful positioning strategy.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Positioned as a brand affiliated with athletic performance.</a:t>
            </a:r>
            <a:r>
              <a:rPr lang="en" sz="1600"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1" marL="9144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○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Its slogan, “the breakfast of champions”, has remained since the brand’s introduction in 1924.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When sales declined, the manufacturer introduced a spin-off product taking advantage of consumer perception of the Wheaties brand.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500"/>
              </a:spcBef>
              <a:spcAft>
                <a:spcPts val="15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General Mills developed three formulations of the cereal (dubbed Wheaties Fuel) with the help of a sports nutritionist and world-class athletes.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4" name="Google Shape;194;p40"/>
          <p:cNvCxnSpPr/>
          <p:nvPr/>
        </p:nvCxnSpPr>
        <p:spPr>
          <a:xfrm>
            <a:off x="65835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95" name="Google Shape;19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7" name="Google Shape;19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50013" y="872588"/>
            <a:ext cx="2162175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1"/>
          <p:cNvSpPr txBox="1"/>
          <p:nvPr>
            <p:ph type="title"/>
          </p:nvPr>
        </p:nvSpPr>
        <p:spPr>
          <a:xfrm>
            <a:off x="4555900" y="657625"/>
            <a:ext cx="4318800" cy="3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COMPETITIVE ADVANTAGE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1"/>
          <p:cNvSpPr txBox="1"/>
          <p:nvPr>
            <p:ph idx="1" type="body"/>
          </p:nvPr>
        </p:nvSpPr>
        <p:spPr>
          <a:xfrm>
            <a:off x="4555888" y="1135788"/>
            <a:ext cx="4107600" cy="287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Businesses identify all possible </a:t>
            </a:r>
            <a:r>
              <a:rPr b="1" lang="en" sz="1700">
                <a:latin typeface="Arial"/>
                <a:ea typeface="Arial"/>
                <a:cs typeface="Arial"/>
                <a:sym typeface="Arial"/>
              </a:rPr>
              <a:t>competitive advantages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 to establish an effective positioning strategy, starting with the Unique Selling Proposition (USP)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1700">
                <a:latin typeface="Arial"/>
                <a:ea typeface="Arial"/>
                <a:cs typeface="Arial"/>
                <a:sym typeface="Arial"/>
              </a:rPr>
              <a:t>Unique Selling Proposition: 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The single perceived benefit or feature that makes a product unique.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4" name="Google Shape;204;p41"/>
          <p:cNvCxnSpPr/>
          <p:nvPr/>
        </p:nvCxnSpPr>
        <p:spPr>
          <a:xfrm>
            <a:off x="4455538" y="1195639"/>
            <a:ext cx="0" cy="2752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05" name="Google Shape;205;p41"/>
          <p:cNvPicPr preferRelativeResize="0"/>
          <p:nvPr/>
        </p:nvPicPr>
        <p:blipFill rotWithShape="1">
          <a:blip r:embed="rId3">
            <a:alphaModFix/>
          </a:blip>
          <a:srcRect b="0" l="12802" r="12809" t="0"/>
          <a:stretch/>
        </p:blipFill>
        <p:spPr>
          <a:xfrm>
            <a:off x="-315325" y="-115200"/>
            <a:ext cx="4510500" cy="5373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06" name="Google Shape;206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2"/>
          <p:cNvSpPr txBox="1"/>
          <p:nvPr>
            <p:ph type="title"/>
          </p:nvPr>
        </p:nvSpPr>
        <p:spPr>
          <a:xfrm>
            <a:off x="4837950" y="243200"/>
            <a:ext cx="4223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</a:t>
            </a:r>
            <a:r>
              <a:rPr b="1" lang="en" sz="1600">
                <a:latin typeface="Arial"/>
                <a:ea typeface="Arial"/>
                <a:cs typeface="Arial"/>
                <a:sym typeface="Arial"/>
              </a:rPr>
              <a:t> EXAMPLE:</a:t>
            </a:r>
            <a:r>
              <a:rPr b="1" lang="en" sz="210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lang="en" sz="2100">
                <a:latin typeface="Arial"/>
                <a:ea typeface="Arial"/>
                <a:cs typeface="Arial"/>
                <a:sym typeface="Arial"/>
              </a:rPr>
            </a:br>
            <a:r>
              <a:rPr b="1" lang="en" sz="2100">
                <a:latin typeface="Arial"/>
                <a:ea typeface="Arial"/>
                <a:cs typeface="Arial"/>
                <a:sym typeface="Arial"/>
              </a:rPr>
              <a:t>DOLLAR SHAVE CLUB</a:t>
            </a:r>
            <a:endParaRPr b="1" sz="2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42"/>
          <p:cNvSpPr txBox="1"/>
          <p:nvPr>
            <p:ph idx="1" type="body"/>
          </p:nvPr>
        </p:nvSpPr>
        <p:spPr>
          <a:xfrm>
            <a:off x="4843500" y="1068213"/>
            <a:ext cx="3973200" cy="35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Arial"/>
                <a:ea typeface="Arial"/>
                <a:cs typeface="Arial"/>
                <a:sym typeface="Arial"/>
              </a:rPr>
              <a:t>Dollar Shave Club’s positioning strategy 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focuses on the low cost of its product relative to competing products. This is their </a:t>
            </a:r>
            <a:r>
              <a:rPr b="1" lang="en" sz="1500">
                <a:latin typeface="Arial"/>
                <a:ea typeface="Arial"/>
                <a:cs typeface="Arial"/>
                <a:sym typeface="Arial"/>
              </a:rPr>
              <a:t>unique value proposition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500">
                <a:latin typeface="Arial"/>
                <a:ea typeface="Arial"/>
                <a:cs typeface="Arial"/>
                <a:sym typeface="Arial"/>
              </a:rPr>
              <a:t>PLACE: 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Their subscription-based model allows customers to get the product in the mail rather than travel to the store.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In 4 years Dollar Shave Club gained nearly 50% of the online razor market, a direct result of their successful positioning strategy.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4" name="Google Shape;214;p42"/>
          <p:cNvCxnSpPr/>
          <p:nvPr/>
        </p:nvCxnSpPr>
        <p:spPr>
          <a:xfrm>
            <a:off x="468210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15" name="Google Shape;215;p42"/>
          <p:cNvPicPr preferRelativeResize="0"/>
          <p:nvPr/>
        </p:nvPicPr>
        <p:blipFill rotWithShape="1">
          <a:blip r:embed="rId3">
            <a:alphaModFix/>
          </a:blip>
          <a:srcRect b="0" l="9759" r="24872" t="0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16" name="Google Shape;21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3"/>
          <p:cNvSpPr txBox="1"/>
          <p:nvPr>
            <p:ph type="title"/>
          </p:nvPr>
        </p:nvSpPr>
        <p:spPr>
          <a:xfrm>
            <a:off x="4837950" y="243200"/>
            <a:ext cx="4223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Arial"/>
                <a:ea typeface="Arial"/>
                <a:cs typeface="Arial"/>
                <a:sym typeface="Arial"/>
              </a:rPr>
              <a:t>POSITIONING EXAMPLE:</a:t>
            </a:r>
            <a:r>
              <a:rPr b="1" lang="en" sz="210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lang="en" sz="2100">
                <a:latin typeface="Arial"/>
                <a:ea typeface="Arial"/>
                <a:cs typeface="Arial"/>
                <a:sym typeface="Arial"/>
              </a:rPr>
            </a:br>
            <a:r>
              <a:rPr b="1" lang="en" sz="2100">
                <a:latin typeface="Arial"/>
                <a:ea typeface="Arial"/>
                <a:cs typeface="Arial"/>
                <a:sym typeface="Arial"/>
              </a:rPr>
              <a:t>STARBUCKS</a:t>
            </a:r>
            <a:endParaRPr b="1" sz="2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3"/>
          <p:cNvSpPr txBox="1"/>
          <p:nvPr>
            <p:ph idx="1" type="body"/>
          </p:nvPr>
        </p:nvSpPr>
        <p:spPr>
          <a:xfrm>
            <a:off x="4843500" y="1068213"/>
            <a:ext cx="3973200" cy="35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Starbucks focuses on price and place to build a successful positioning strategy.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Through the company’s </a:t>
            </a:r>
            <a:r>
              <a:rPr b="1" lang="en" sz="1500">
                <a:latin typeface="Arial"/>
                <a:ea typeface="Arial"/>
                <a:cs typeface="Arial"/>
                <a:sym typeface="Arial"/>
              </a:rPr>
              <a:t>“third place” positioning strategy</a:t>
            </a:r>
            <a:r>
              <a:rPr lang="en" sz="1500">
                <a:latin typeface="Arial"/>
                <a:ea typeface="Arial"/>
                <a:cs typeface="Arial"/>
                <a:sym typeface="Arial"/>
              </a:rPr>
              <a:t>, Starbucks wants consumers to view Starbucks locations as a third place where people can build community (with home and work or school being the first two).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43"/>
          <p:cNvCxnSpPr/>
          <p:nvPr/>
        </p:nvCxnSpPr>
        <p:spPr>
          <a:xfrm>
            <a:off x="468210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25" name="Google Shape;225;p43"/>
          <p:cNvPicPr preferRelativeResize="0"/>
          <p:nvPr/>
        </p:nvPicPr>
        <p:blipFill rotWithShape="1">
          <a:blip r:embed="rId3">
            <a:alphaModFix/>
          </a:blip>
          <a:srcRect b="2363" l="0" r="0" t="2353"/>
          <a:stretch/>
        </p:blipFill>
        <p:spPr>
          <a:xfrm>
            <a:off x="0" y="0"/>
            <a:ext cx="4317300" cy="51435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26" name="Google Shape;22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4" name="Google Shape;23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4925" y="152400"/>
            <a:ext cx="5674155" cy="43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