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y="5143500" cx="9144000"/>
  <p:notesSz cx="6858000" cy="9144000"/>
  <p:embeddedFontLst>
    <p:embeddedFont>
      <p:font typeface="Montserrat"/>
      <p:regular r:id="rId28"/>
      <p:bold r:id="rId29"/>
      <p:italic r:id="rId30"/>
      <p:boldItalic r:id="rId31"/>
    </p:embeddedFont>
    <p:embeddedFont>
      <p:font typeface="Montserrat Medium"/>
      <p:regular r:id="rId32"/>
      <p:bold r:id="rId33"/>
      <p:italic r:id="rId34"/>
      <p:boldItalic r:id="rId35"/>
    </p:embeddedFont>
    <p:embeddedFont>
      <p:font typeface="Montserrat ExtraBold"/>
      <p:bold r:id="rId36"/>
      <p:boldItalic r:id="rId37"/>
    </p:embeddedFont>
    <p:embeddedFont>
      <p:font typeface="Oswald"/>
      <p:regular r:id="rId38"/>
      <p:bold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font" Target="fonts/Montserrat-regular.fntdata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ontserrat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Montserrat-boldItalic.fntdata"/><Relationship Id="rId30" Type="http://schemas.openxmlformats.org/officeDocument/2006/relationships/font" Target="fonts/Montserrat-italic.fntdata"/><Relationship Id="rId11" Type="http://schemas.openxmlformats.org/officeDocument/2006/relationships/slide" Target="slides/slide7.xml"/><Relationship Id="rId33" Type="http://schemas.openxmlformats.org/officeDocument/2006/relationships/font" Target="fonts/MontserratMedium-bold.fntdata"/><Relationship Id="rId10" Type="http://schemas.openxmlformats.org/officeDocument/2006/relationships/slide" Target="slides/slide6.xml"/><Relationship Id="rId32" Type="http://schemas.openxmlformats.org/officeDocument/2006/relationships/font" Target="fonts/MontserratMedium-regular.fntdata"/><Relationship Id="rId13" Type="http://schemas.openxmlformats.org/officeDocument/2006/relationships/slide" Target="slides/slide9.xml"/><Relationship Id="rId35" Type="http://schemas.openxmlformats.org/officeDocument/2006/relationships/font" Target="fonts/MontserratMedium-boldItalic.fntdata"/><Relationship Id="rId12" Type="http://schemas.openxmlformats.org/officeDocument/2006/relationships/slide" Target="slides/slide8.xml"/><Relationship Id="rId34" Type="http://schemas.openxmlformats.org/officeDocument/2006/relationships/font" Target="fonts/MontserratMedium-italic.fntdata"/><Relationship Id="rId15" Type="http://schemas.openxmlformats.org/officeDocument/2006/relationships/slide" Target="slides/slide11.xml"/><Relationship Id="rId37" Type="http://schemas.openxmlformats.org/officeDocument/2006/relationships/font" Target="fonts/MontserratExtraBold-boldItalic.fntdata"/><Relationship Id="rId14" Type="http://schemas.openxmlformats.org/officeDocument/2006/relationships/slide" Target="slides/slide10.xml"/><Relationship Id="rId36" Type="http://schemas.openxmlformats.org/officeDocument/2006/relationships/font" Target="fonts/MontserratExtraBold-bold.fntdata"/><Relationship Id="rId17" Type="http://schemas.openxmlformats.org/officeDocument/2006/relationships/slide" Target="slides/slide13.xml"/><Relationship Id="rId39" Type="http://schemas.openxmlformats.org/officeDocument/2006/relationships/font" Target="fonts/Oswald-bold.fntdata"/><Relationship Id="rId16" Type="http://schemas.openxmlformats.org/officeDocument/2006/relationships/slide" Target="slides/slide12.xml"/><Relationship Id="rId38" Type="http://schemas.openxmlformats.org/officeDocument/2006/relationships/font" Target="fonts/Oswald-regular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4332b83e2c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14332b83e2c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116aa8c9ee2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116aa8c9ee2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4332b83e2c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4332b83e2c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4332b83e2c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14332b83e2c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16aa8c9ee2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116aa8c9ee2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13654328b99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13654328b99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4332b83e2c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14332b83e2c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4332b83e2c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14332b83e2c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13654328b99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13654328b9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14332b83e2c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14332b83e2c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16aa8c9e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16aa8c9e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14332b83e2c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14332b83e2c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13654328b99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13654328b99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3654328b99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3654328b99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116aa8ca21b_0_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5" name="Google Shape;355;g116aa8ca21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16aa8c9ee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16aa8c9ee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7f9262ee2f_0_26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7f9262ee2f_0_26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16aa8c9ee2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116aa8c9ee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16aa8c9ee2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16aa8c9ee2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4332b83e2c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14332b83e2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4332b83e2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4332b83e2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4332b83e2c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14332b83e2c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4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4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14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4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14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hasCustomPrompt="1"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/>
          <p:nvPr>
            <p:ph hasCustomPrompt="1"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/>
          <p:nvPr>
            <p:ph hasCustomPrompt="1"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rotWithShape="0" algn="bl" dir="5400000" dist="19050">
              <a:srgbClr val="76A5AF">
                <a:alpha val="88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6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7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17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18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18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8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18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rotWithShape="0" algn="bl" dir="6360000" dist="28575">
              <a:schemeClr val="accent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24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4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4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25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25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25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5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hasCustomPrompt="1"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26"/>
          <p:cNvSpPr txBox="1"/>
          <p:nvPr>
            <p:ph hasCustomPrompt="1"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26"/>
          <p:cNvSpPr txBox="1"/>
          <p:nvPr>
            <p:ph hasCustomPrompt="1"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27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7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7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2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27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27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27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27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27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27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8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8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8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28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28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28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2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30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3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33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3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35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3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1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image" Target="../media/image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Relationship Id="rId4" Type="http://schemas.openxmlformats.org/officeDocument/2006/relationships/image" Target="../media/image12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Relationship Id="rId4" Type="http://schemas.openxmlformats.org/officeDocument/2006/relationships/image" Target="../media/image1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Relationship Id="rId4" Type="http://schemas.openxmlformats.org/officeDocument/2006/relationships/image" Target="../media/image11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6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effectLst>
            <a:outerShdw blurRad="142875" rotWithShape="0" algn="bl" dir="87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PRODUCT DEVELOPMENT &amp; LIFE CYCLE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6"/>
          <p:cNvSpPr txBox="1"/>
          <p:nvPr>
            <p:ph type="ctrTitle"/>
          </p:nvPr>
        </p:nvSpPr>
        <p:spPr>
          <a:xfrm>
            <a:off x="2941650" y="2705350"/>
            <a:ext cx="3260700" cy="464700"/>
          </a:xfrm>
          <a:prstGeom prst="rect">
            <a:avLst/>
          </a:prstGeom>
          <a:effectLst>
            <a:outerShdw blurRad="100013" rotWithShape="0" algn="bl" dir="84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2 - LESSON 3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36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61" name="Google Shape;16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6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2022.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5"/>
          <p:cNvSpPr txBox="1"/>
          <p:nvPr>
            <p:ph type="title"/>
          </p:nvPr>
        </p:nvSpPr>
        <p:spPr>
          <a:xfrm>
            <a:off x="459925" y="657625"/>
            <a:ext cx="8415000" cy="68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 STAGE: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DECLINE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45"/>
          <p:cNvSpPr txBox="1"/>
          <p:nvPr>
            <p:ph idx="1" type="body"/>
          </p:nvPr>
        </p:nvSpPr>
        <p:spPr>
          <a:xfrm>
            <a:off x="523400" y="1508600"/>
            <a:ext cx="8140200" cy="249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As competition intensifies and new and improved products reach the marketplace, it becomes increasingly difficult for a product or service to remain in the maturity phase.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spcBef>
                <a:spcPts val="1000"/>
              </a:spcBef>
              <a:spcAft>
                <a:spcPts val="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When a product or service is unable to continue to meet the wants and needs of consumers. 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spcBef>
                <a:spcPts val="1000"/>
              </a:spcBef>
              <a:spcAft>
                <a:spcPts val="100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Sales decrease and eventually, the product will likely be phased out and discontinued.  </a:t>
            </a:r>
            <a:endParaRPr sz="19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1" name="Google Shape;241;p45"/>
          <p:cNvCxnSpPr/>
          <p:nvPr/>
        </p:nvCxnSpPr>
        <p:spPr>
          <a:xfrm>
            <a:off x="459913" y="150858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42" name="Google Shape;242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4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4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0" name="Google Shape;250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79913" y="463700"/>
            <a:ext cx="5184174" cy="4072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7"/>
          <p:cNvSpPr txBox="1"/>
          <p:nvPr>
            <p:ph type="title"/>
          </p:nvPr>
        </p:nvSpPr>
        <p:spPr>
          <a:xfrm>
            <a:off x="459925" y="657625"/>
            <a:ext cx="8415000" cy="68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 IN THE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HOME ENTERTAINMENT INDUSTRY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47"/>
          <p:cNvSpPr txBox="1"/>
          <p:nvPr>
            <p:ph idx="1" type="body"/>
          </p:nvPr>
        </p:nvSpPr>
        <p:spPr>
          <a:xfrm>
            <a:off x="523400" y="1508600"/>
            <a:ext cx="8140200" cy="249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Video cassettes (VHS tapes)  began to phase out with the introduction of new and better video technologies. 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Laser discs raced through the entire product life cycle in just a few short years. 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The product that displaced video cassettes (VHS), DVDs, and Blu-ray discs, are now in the decline stage. 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Flat screen and smart TVs are in the mature stage of the life cycle while virtual reality products are in the growth stage.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100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Entertainment products in the metaverse are now in the development stage.</a:t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7" name="Google Shape;257;p47"/>
          <p:cNvCxnSpPr/>
          <p:nvPr/>
        </p:nvCxnSpPr>
        <p:spPr>
          <a:xfrm>
            <a:off x="459913" y="150858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58" name="Google Shape;258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4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Google Shape;264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4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66" name="Google Shape;266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2513" y="357650"/>
            <a:ext cx="7038975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9"/>
          <p:cNvSpPr txBox="1"/>
          <p:nvPr>
            <p:ph type="title"/>
          </p:nvPr>
        </p:nvSpPr>
        <p:spPr>
          <a:xfrm>
            <a:off x="4813775" y="673475"/>
            <a:ext cx="42282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latin typeface="Arial"/>
                <a:ea typeface="Arial"/>
                <a:cs typeface="Arial"/>
                <a:sym typeface="Arial"/>
              </a:rPr>
              <a:t>PRODUCT DEVELOPMENT</a:t>
            </a:r>
            <a:endParaRPr b="1" sz="2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49"/>
          <p:cNvSpPr txBox="1"/>
          <p:nvPr>
            <p:ph idx="1" type="body"/>
          </p:nvPr>
        </p:nvSpPr>
        <p:spPr>
          <a:xfrm>
            <a:off x="4813775" y="1540288"/>
            <a:ext cx="4032000" cy="31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Product development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: the process of determining all the steps necessary for creating a new product. 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Product development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helps marketing professionals to make marketing mix decisions about price, promotion, and place.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3" name="Google Shape;273;p49"/>
          <p:cNvCxnSpPr/>
          <p:nvPr/>
        </p:nvCxnSpPr>
        <p:spPr>
          <a:xfrm>
            <a:off x="455807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74" name="Google Shape;274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4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76" name="Google Shape;276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2650" y="1188753"/>
            <a:ext cx="4031877" cy="2765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50"/>
          <p:cNvSpPr txBox="1"/>
          <p:nvPr>
            <p:ph type="title"/>
          </p:nvPr>
        </p:nvSpPr>
        <p:spPr>
          <a:xfrm>
            <a:off x="5008775" y="664300"/>
            <a:ext cx="28374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latin typeface="Arial"/>
                <a:ea typeface="Arial"/>
                <a:cs typeface="Arial"/>
                <a:sym typeface="Arial"/>
              </a:rPr>
              <a:t>STEP 1: IDEATION</a:t>
            </a:r>
            <a:endParaRPr b="1" sz="2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50"/>
          <p:cNvSpPr txBox="1"/>
          <p:nvPr>
            <p:ph idx="1" type="body"/>
          </p:nvPr>
        </p:nvSpPr>
        <p:spPr>
          <a:xfrm>
            <a:off x="5008775" y="1596625"/>
            <a:ext cx="3806700" cy="262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Arial"/>
                <a:ea typeface="Arial"/>
                <a:cs typeface="Arial"/>
                <a:sym typeface="Arial"/>
              </a:rPr>
              <a:t>Ideation: 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the conceptualization phase of the product planning process. 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Ideation is where the concept for a new product or service originates, then discussed internally to determine its viability. 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3" name="Google Shape;283;p50"/>
          <p:cNvCxnSpPr/>
          <p:nvPr/>
        </p:nvCxnSpPr>
        <p:spPr>
          <a:xfrm>
            <a:off x="482490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84" name="Google Shape;284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5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6" name="Google Shape;286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900" y="1152549"/>
            <a:ext cx="4319124" cy="2965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51"/>
          <p:cNvSpPr txBox="1"/>
          <p:nvPr>
            <p:ph type="title"/>
          </p:nvPr>
        </p:nvSpPr>
        <p:spPr>
          <a:xfrm>
            <a:off x="4794275" y="664300"/>
            <a:ext cx="40212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latin typeface="Arial"/>
                <a:ea typeface="Arial"/>
                <a:cs typeface="Arial"/>
                <a:sym typeface="Arial"/>
              </a:rPr>
              <a:t>STEP 2: </a:t>
            </a:r>
            <a:br>
              <a:rPr b="1" lang="en" sz="2900">
                <a:latin typeface="Arial"/>
                <a:ea typeface="Arial"/>
                <a:cs typeface="Arial"/>
                <a:sym typeface="Arial"/>
              </a:rPr>
            </a:br>
            <a:r>
              <a:rPr b="1" lang="en" sz="2900">
                <a:latin typeface="Arial"/>
                <a:ea typeface="Arial"/>
                <a:cs typeface="Arial"/>
                <a:sym typeface="Arial"/>
              </a:rPr>
              <a:t>MARKET RESEARCH</a:t>
            </a:r>
            <a:endParaRPr b="1" sz="2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51"/>
          <p:cNvSpPr txBox="1"/>
          <p:nvPr>
            <p:ph idx="1" type="body"/>
          </p:nvPr>
        </p:nvSpPr>
        <p:spPr>
          <a:xfrm>
            <a:off x="4794275" y="1596625"/>
            <a:ext cx="3806700" cy="262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Arial"/>
                <a:ea typeface="Arial"/>
                <a:cs typeface="Arial"/>
                <a:sym typeface="Arial"/>
              </a:rPr>
              <a:t>Market Research: 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how a business identifies whether a product or service will meet the wants and needs of consumers.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9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3" name="Google Shape;293;p51"/>
          <p:cNvCxnSpPr/>
          <p:nvPr/>
        </p:nvCxnSpPr>
        <p:spPr>
          <a:xfrm>
            <a:off x="457200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94" name="Google Shape;294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5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96" name="Google Shape;296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575" y="825352"/>
            <a:ext cx="3619599" cy="361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52"/>
          <p:cNvSpPr txBox="1"/>
          <p:nvPr>
            <p:ph type="title"/>
          </p:nvPr>
        </p:nvSpPr>
        <p:spPr>
          <a:xfrm>
            <a:off x="4794275" y="664300"/>
            <a:ext cx="40212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STEP 3: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COMPETITION ANALYSIS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52"/>
          <p:cNvSpPr txBox="1"/>
          <p:nvPr>
            <p:ph idx="1" type="body"/>
          </p:nvPr>
        </p:nvSpPr>
        <p:spPr>
          <a:xfrm>
            <a:off x="4794275" y="1596625"/>
            <a:ext cx="3806700" cy="262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Helps determine the viability of a new product or service.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Includes a review of competing products and services within the market.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Reviews </a:t>
            </a:r>
            <a:r>
              <a:rPr lang="en" sz="1900" u="sng"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trengths, </a:t>
            </a:r>
            <a:r>
              <a:rPr lang="en" sz="1900" u="sng">
                <a:latin typeface="Arial"/>
                <a:ea typeface="Arial"/>
                <a:cs typeface="Arial"/>
                <a:sym typeface="Arial"/>
              </a:rPr>
              <a:t>w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eaknesses, </a:t>
            </a:r>
            <a:r>
              <a:rPr lang="en" sz="1900" u="sng"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pportunities and </a:t>
            </a:r>
            <a:r>
              <a:rPr lang="en" sz="1900" u="sng"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hreats. (SWOT)</a:t>
            </a:r>
            <a:endParaRPr sz="19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3" name="Google Shape;303;p52"/>
          <p:cNvCxnSpPr/>
          <p:nvPr/>
        </p:nvCxnSpPr>
        <p:spPr>
          <a:xfrm>
            <a:off x="457200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304" name="Google Shape;30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5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06" name="Google Shape;306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525" y="1416888"/>
            <a:ext cx="3655675" cy="243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53"/>
          <p:cNvSpPr txBox="1"/>
          <p:nvPr>
            <p:ph type="title"/>
          </p:nvPr>
        </p:nvSpPr>
        <p:spPr>
          <a:xfrm>
            <a:off x="595225" y="447275"/>
            <a:ext cx="72558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Arial"/>
                <a:ea typeface="Arial"/>
                <a:cs typeface="Arial"/>
                <a:sym typeface="Arial"/>
              </a:rPr>
              <a:t>STEP 4: </a:t>
            </a:r>
            <a:br>
              <a:rPr b="1" lang="en" sz="2600">
                <a:latin typeface="Arial"/>
                <a:ea typeface="Arial"/>
                <a:cs typeface="Arial"/>
                <a:sym typeface="Arial"/>
              </a:rPr>
            </a:br>
            <a:r>
              <a:rPr b="1" lang="en" sz="2600">
                <a:latin typeface="Arial"/>
                <a:ea typeface="Arial"/>
                <a:cs typeface="Arial"/>
                <a:sym typeface="Arial"/>
              </a:rPr>
              <a:t>PRODUCT DEVELOPMENT</a:t>
            </a:r>
            <a:endParaRPr b="1" sz="2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53"/>
          <p:cNvSpPr txBox="1"/>
          <p:nvPr>
            <p:ph idx="1" type="body"/>
          </p:nvPr>
        </p:nvSpPr>
        <p:spPr>
          <a:xfrm>
            <a:off x="595225" y="1310875"/>
            <a:ext cx="7568100" cy="262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rial"/>
                <a:ea typeface="Arial"/>
                <a:cs typeface="Arial"/>
                <a:sym typeface="Arial"/>
              </a:rPr>
              <a:t>Product Development</a:t>
            </a:r>
            <a:r>
              <a:rPr lang="en" sz="2000">
                <a:latin typeface="Arial"/>
                <a:ea typeface="Arial"/>
                <a:cs typeface="Arial"/>
                <a:sym typeface="Arial"/>
              </a:rPr>
              <a:t> occurs in phases, beginning with a business determining what problem they are trying to solve with the creation of a new product or service.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Business will ask important questions like “why”, “who”, and “how” the project will get done. 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3" name="Google Shape;313;p53"/>
          <p:cNvCxnSpPr/>
          <p:nvPr/>
        </p:nvCxnSpPr>
        <p:spPr>
          <a:xfrm>
            <a:off x="340725" y="1530027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314" name="Google Shape;314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5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4"/>
          <p:cNvSpPr txBox="1"/>
          <p:nvPr>
            <p:ph type="title"/>
          </p:nvPr>
        </p:nvSpPr>
        <p:spPr>
          <a:xfrm>
            <a:off x="595225" y="447275"/>
            <a:ext cx="72558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Arial"/>
                <a:ea typeface="Arial"/>
                <a:cs typeface="Arial"/>
                <a:sym typeface="Arial"/>
              </a:rPr>
              <a:t>STEP 4: </a:t>
            </a:r>
            <a:br>
              <a:rPr b="1" lang="en" sz="2600">
                <a:latin typeface="Arial"/>
                <a:ea typeface="Arial"/>
                <a:cs typeface="Arial"/>
                <a:sym typeface="Arial"/>
              </a:rPr>
            </a:br>
            <a:r>
              <a:rPr b="1" lang="en" sz="2600">
                <a:latin typeface="Arial"/>
                <a:ea typeface="Arial"/>
                <a:cs typeface="Arial"/>
                <a:sym typeface="Arial"/>
              </a:rPr>
              <a:t>PRODUCT DEVELOPMENT</a:t>
            </a:r>
            <a:endParaRPr b="1" sz="2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54"/>
          <p:cNvSpPr txBox="1"/>
          <p:nvPr>
            <p:ph idx="1" type="body"/>
          </p:nvPr>
        </p:nvSpPr>
        <p:spPr>
          <a:xfrm>
            <a:off x="595225" y="1310875"/>
            <a:ext cx="7568100" cy="35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Phase 1: Why?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Businesses determine “why” a new product is being developed.  What problem does it solve or what purpose does it serve?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Phase 2: Who?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Businesses identify “who” must be involved in the development process: engineers?  manufacturing?  supply chain managers?  product line managers?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Phase 3: How?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Business estimate the project timeline, costs, and necessary resource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s.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Phase 4: 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Decision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 Phase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When the business determines  how the product will be made.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  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2" name="Google Shape;322;p54"/>
          <p:cNvCxnSpPr/>
          <p:nvPr/>
        </p:nvCxnSpPr>
        <p:spPr>
          <a:xfrm>
            <a:off x="340725" y="1530027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323" name="Google Shape;323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5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7"/>
          <p:cNvSpPr txBox="1"/>
          <p:nvPr>
            <p:ph type="title"/>
          </p:nvPr>
        </p:nvSpPr>
        <p:spPr>
          <a:xfrm>
            <a:off x="5337175" y="661600"/>
            <a:ext cx="28374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MANAGEMENT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7"/>
          <p:cNvSpPr txBox="1"/>
          <p:nvPr>
            <p:ph idx="1" type="body"/>
          </p:nvPr>
        </p:nvSpPr>
        <p:spPr>
          <a:xfrm>
            <a:off x="5337175" y="1617975"/>
            <a:ext cx="3311700" cy="25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management: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business process that supports and manages the activities related to designing, developing, maintaining, improving, launching, and acquiring products or services. 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37"/>
          <p:cNvCxnSpPr/>
          <p:nvPr/>
        </p:nvCxnSpPr>
        <p:spPr>
          <a:xfrm>
            <a:off x="522515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0" name="Google Shape;17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72" name="Google Shape;172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7025" y="1368339"/>
            <a:ext cx="4036106" cy="3027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55"/>
          <p:cNvSpPr txBox="1"/>
          <p:nvPr>
            <p:ph type="title"/>
          </p:nvPr>
        </p:nvSpPr>
        <p:spPr>
          <a:xfrm>
            <a:off x="1087850" y="354925"/>
            <a:ext cx="56649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STEP 5: PRODUCT TESTING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55"/>
          <p:cNvSpPr txBox="1"/>
          <p:nvPr>
            <p:ph idx="1" type="body"/>
          </p:nvPr>
        </p:nvSpPr>
        <p:spPr>
          <a:xfrm>
            <a:off x="1087850" y="1282825"/>
            <a:ext cx="7513200" cy="29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Businesses test their 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product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 or service before 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introducing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 it into the market.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In the case of products, a business may engage a manufacturer to produce a sample or prototype for testing purposes.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Businesses may choose to make alterations to their product based on testing feedback.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Product testing helps a business to be confident that the product or service is 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something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 consumers will purchase.</a:t>
            </a:r>
            <a:endParaRPr sz="19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1" name="Google Shape;331;p55"/>
          <p:cNvCxnSpPr/>
          <p:nvPr/>
        </p:nvCxnSpPr>
        <p:spPr>
          <a:xfrm>
            <a:off x="65167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332" name="Google Shape;332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5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56"/>
          <p:cNvSpPr txBox="1"/>
          <p:nvPr>
            <p:ph type="title"/>
          </p:nvPr>
        </p:nvSpPr>
        <p:spPr>
          <a:xfrm>
            <a:off x="4710550" y="695100"/>
            <a:ext cx="36324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latin typeface="Arial"/>
                <a:ea typeface="Arial"/>
                <a:cs typeface="Arial"/>
                <a:sym typeface="Arial"/>
              </a:rPr>
              <a:t>STEP 6: </a:t>
            </a:r>
            <a:br>
              <a:rPr b="1" lang="en" sz="2700">
                <a:latin typeface="Arial"/>
                <a:ea typeface="Arial"/>
                <a:cs typeface="Arial"/>
                <a:sym typeface="Arial"/>
              </a:rPr>
            </a:br>
            <a:r>
              <a:rPr b="1" lang="en" sz="2700">
                <a:latin typeface="Arial"/>
                <a:ea typeface="Arial"/>
                <a:cs typeface="Arial"/>
                <a:sym typeface="Arial"/>
              </a:rPr>
              <a:t>PRODUCT LAUNCH</a:t>
            </a:r>
            <a:endParaRPr b="1" sz="2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56"/>
          <p:cNvSpPr txBox="1"/>
          <p:nvPr>
            <p:ph idx="1" type="body"/>
          </p:nvPr>
        </p:nvSpPr>
        <p:spPr>
          <a:xfrm>
            <a:off x="4710550" y="1540300"/>
            <a:ext cx="4078800" cy="262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launch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is when a new product or service is introduced to the market.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Estimated three months to launch the product after the product testing phase.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At this point, the company can begin to accept pre-orders or offer “pre-sale” promotions.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0" name="Google Shape;340;p56"/>
          <p:cNvCxnSpPr/>
          <p:nvPr/>
        </p:nvCxnSpPr>
        <p:spPr>
          <a:xfrm>
            <a:off x="443492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341" name="Google Shape;341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5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43" name="Google Shape;343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6600" y="1067327"/>
            <a:ext cx="3911700" cy="3193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57"/>
          <p:cNvSpPr txBox="1"/>
          <p:nvPr>
            <p:ph idx="2" type="body"/>
          </p:nvPr>
        </p:nvSpPr>
        <p:spPr>
          <a:xfrm>
            <a:off x="842125" y="1272575"/>
            <a:ext cx="7683000" cy="328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development: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 The process of determining all the steps necessary for creating a new product.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life cycle: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 Refers to the length of time a product is introduced to consumers into the market until it is phased out and removed from the shelves.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management: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The process within a business that supports and manages the activities related to designing, developing, maintaining, improving, launching, and acquiring products or services. 	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57"/>
          <p:cNvSpPr txBox="1"/>
          <p:nvPr>
            <p:ph type="title"/>
          </p:nvPr>
        </p:nvSpPr>
        <p:spPr>
          <a:xfrm>
            <a:off x="842125" y="445025"/>
            <a:ext cx="4806600" cy="5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KEY TERMS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0" name="Google Shape;350;p57"/>
          <p:cNvCxnSpPr/>
          <p:nvPr/>
        </p:nvCxnSpPr>
        <p:spPr>
          <a:xfrm>
            <a:off x="938500" y="445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351" name="Google Shape;351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5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5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2.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59" name="Google Shape;359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8"/>
          <p:cNvSpPr txBox="1"/>
          <p:nvPr>
            <p:ph idx="2" type="body"/>
          </p:nvPr>
        </p:nvSpPr>
        <p:spPr>
          <a:xfrm>
            <a:off x="1026200" y="1282625"/>
            <a:ext cx="4551000" cy="29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latin typeface="Arial"/>
                <a:ea typeface="Arial"/>
                <a:cs typeface="Arial"/>
                <a:sym typeface="Arial"/>
              </a:rPr>
              <a:t>Product managers</a:t>
            </a:r>
            <a:r>
              <a:rPr lang="en" sz="2100">
                <a:latin typeface="Arial"/>
                <a:ea typeface="Arial"/>
                <a:cs typeface="Arial"/>
                <a:sym typeface="Arial"/>
              </a:rPr>
              <a:t> analyze business information, including: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Font typeface="Arial"/>
              <a:buChar char="●"/>
            </a:pPr>
            <a:r>
              <a:rPr lang="en" sz="2100">
                <a:latin typeface="Arial"/>
                <a:ea typeface="Arial"/>
                <a:cs typeface="Arial"/>
                <a:sym typeface="Arial"/>
              </a:rPr>
              <a:t>Customer research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●"/>
            </a:pPr>
            <a:r>
              <a:rPr lang="en" sz="2100">
                <a:latin typeface="Arial"/>
                <a:ea typeface="Arial"/>
                <a:cs typeface="Arial"/>
                <a:sym typeface="Arial"/>
              </a:rPr>
              <a:t>Industry trends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●"/>
            </a:pPr>
            <a:r>
              <a:rPr lang="en" sz="2100">
                <a:latin typeface="Arial"/>
                <a:ea typeface="Arial"/>
                <a:cs typeface="Arial"/>
                <a:sym typeface="Arial"/>
              </a:rPr>
              <a:t>Economic conditions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●"/>
            </a:pPr>
            <a:r>
              <a:rPr lang="en" sz="2100">
                <a:latin typeface="Arial"/>
                <a:ea typeface="Arial"/>
                <a:cs typeface="Arial"/>
                <a:sym typeface="Arial"/>
              </a:rPr>
              <a:t>Competitive analysis</a:t>
            </a: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38"/>
          <p:cNvSpPr txBox="1"/>
          <p:nvPr>
            <p:ph type="title"/>
          </p:nvPr>
        </p:nvSpPr>
        <p:spPr>
          <a:xfrm>
            <a:off x="938500" y="445025"/>
            <a:ext cx="4638600" cy="83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MANAGER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9" name="Google Shape;179;p3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80" name="Google Shape;18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2" name="Google Shape;182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1975" y="1282625"/>
            <a:ext cx="3261998" cy="22824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9"/>
          <p:cNvSpPr txBox="1"/>
          <p:nvPr>
            <p:ph type="title"/>
          </p:nvPr>
        </p:nvSpPr>
        <p:spPr>
          <a:xfrm>
            <a:off x="938500" y="445025"/>
            <a:ext cx="7973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39"/>
          <p:cNvSpPr txBox="1"/>
          <p:nvPr>
            <p:ph idx="1" type="body"/>
          </p:nvPr>
        </p:nvSpPr>
        <p:spPr>
          <a:xfrm>
            <a:off x="985950" y="112337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Life Cycle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is the length of time a product is introduced to consumers into the market until it is phased out and removed from the shelves.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life cycle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is the succession of stages that a product goes through during its existence, starting from ideation and the development stage and ultimately ending in decline.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Marketing professionals and businesses use the </a:t>
            </a: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life cycle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to make important decisions and strategies on everything from sales forecasts, marketing budgets, product pricing, and packaging.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9" name="Google Shape;189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90" name="Google Shape;19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40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8" name="Google Shape;198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0175" y="347375"/>
            <a:ext cx="7501325" cy="421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1"/>
          <p:cNvSpPr txBox="1"/>
          <p:nvPr>
            <p:ph type="title"/>
          </p:nvPr>
        </p:nvSpPr>
        <p:spPr>
          <a:xfrm>
            <a:off x="459925" y="657625"/>
            <a:ext cx="8415000" cy="68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 STAGE: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DEVELOPMENT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41"/>
          <p:cNvSpPr txBox="1"/>
          <p:nvPr>
            <p:ph idx="1" type="body"/>
          </p:nvPr>
        </p:nvSpPr>
        <p:spPr>
          <a:xfrm>
            <a:off x="523400" y="1508600"/>
            <a:ext cx="8140200" cy="249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The ideation phase where a business has an idea for a new product or improvement to an existing product. en a concept is discussed. 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Requires a significant investment in research.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A business will create a prototype or “beta” version of the product or service. 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100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Followed up by product testing and evaluation if product is ready for introduction stage.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5" name="Google Shape;205;p41"/>
          <p:cNvCxnSpPr/>
          <p:nvPr/>
        </p:nvCxnSpPr>
        <p:spPr>
          <a:xfrm>
            <a:off x="459913" y="150858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06" name="Google Shape;20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2"/>
          <p:cNvSpPr txBox="1"/>
          <p:nvPr>
            <p:ph type="title"/>
          </p:nvPr>
        </p:nvSpPr>
        <p:spPr>
          <a:xfrm>
            <a:off x="459925" y="657625"/>
            <a:ext cx="8415000" cy="68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 STAGE: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INTRODUCTION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42"/>
          <p:cNvSpPr txBox="1"/>
          <p:nvPr>
            <p:ph idx="1" type="body"/>
          </p:nvPr>
        </p:nvSpPr>
        <p:spPr>
          <a:xfrm>
            <a:off x="523400" y="1508600"/>
            <a:ext cx="8140200" cy="249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SzPts val="2700"/>
              <a:buFont typeface="Arial"/>
              <a:buChar char="●"/>
            </a:pPr>
            <a:r>
              <a:rPr lang="en" sz="2700">
                <a:latin typeface="Arial"/>
                <a:ea typeface="Arial"/>
                <a:cs typeface="Arial"/>
                <a:sym typeface="Arial"/>
              </a:rPr>
              <a:t>After product </a:t>
            </a:r>
            <a:r>
              <a:rPr lang="en" sz="2700">
                <a:latin typeface="Arial"/>
                <a:ea typeface="Arial"/>
                <a:cs typeface="Arial"/>
                <a:sym typeface="Arial"/>
              </a:rPr>
              <a:t>development and testing.</a:t>
            </a:r>
            <a:endParaRPr sz="2700">
              <a:latin typeface="Arial"/>
              <a:ea typeface="Arial"/>
              <a:cs typeface="Arial"/>
              <a:sym typeface="Arial"/>
            </a:endParaRPr>
          </a:p>
          <a:p>
            <a:pPr indent="-400050" lvl="0" marL="457200" rtl="0" algn="l">
              <a:spcBef>
                <a:spcPts val="1000"/>
              </a:spcBef>
              <a:spcAft>
                <a:spcPts val="1000"/>
              </a:spcAft>
              <a:buSzPts val="2700"/>
              <a:buFont typeface="Arial"/>
              <a:buChar char="●"/>
            </a:pPr>
            <a:r>
              <a:rPr lang="en" sz="2700">
                <a:latin typeface="Arial"/>
                <a:ea typeface="Arial"/>
                <a:cs typeface="Arial"/>
                <a:sym typeface="Arial"/>
              </a:rPr>
              <a:t>Product is launched into the marketplace. </a:t>
            </a:r>
            <a:endParaRPr sz="27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4" name="Google Shape;214;p42"/>
          <p:cNvCxnSpPr/>
          <p:nvPr/>
        </p:nvCxnSpPr>
        <p:spPr>
          <a:xfrm>
            <a:off x="459913" y="150858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15" name="Google Shape;21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3"/>
          <p:cNvSpPr txBox="1"/>
          <p:nvPr>
            <p:ph type="title"/>
          </p:nvPr>
        </p:nvSpPr>
        <p:spPr>
          <a:xfrm>
            <a:off x="459925" y="657625"/>
            <a:ext cx="8415000" cy="68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 STAGE: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GROWTH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43"/>
          <p:cNvSpPr txBox="1"/>
          <p:nvPr>
            <p:ph idx="1" type="body"/>
          </p:nvPr>
        </p:nvSpPr>
        <p:spPr>
          <a:xfrm>
            <a:off x="523400" y="1508600"/>
            <a:ext cx="8140200" cy="249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When a new product or product improvement has been well received by consumers.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spcBef>
                <a:spcPts val="1000"/>
              </a:spcBef>
              <a:spcAft>
                <a:spcPts val="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Growth is demonstrated by strong demand for the product or service.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spcBef>
                <a:spcPts val="1000"/>
              </a:spcBef>
              <a:spcAft>
                <a:spcPts val="100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Stage in the life cycle when competing products will begin the development stage as other businesses see an opportunity within the marketplace.</a:t>
            </a:r>
            <a:endParaRPr sz="19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p43"/>
          <p:cNvCxnSpPr/>
          <p:nvPr/>
        </p:nvCxnSpPr>
        <p:spPr>
          <a:xfrm>
            <a:off x="459913" y="150858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24" name="Google Shape;22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4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4"/>
          <p:cNvSpPr txBox="1"/>
          <p:nvPr>
            <p:ph type="title"/>
          </p:nvPr>
        </p:nvSpPr>
        <p:spPr>
          <a:xfrm>
            <a:off x="459925" y="657625"/>
            <a:ext cx="8415000" cy="68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 STAGE: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MATURITY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44"/>
          <p:cNvSpPr txBox="1"/>
          <p:nvPr>
            <p:ph idx="1" type="body"/>
          </p:nvPr>
        </p:nvSpPr>
        <p:spPr>
          <a:xfrm>
            <a:off x="523400" y="1508600"/>
            <a:ext cx="8140200" cy="249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After growth stage if sales peak and eventually begin to slow down. 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spcBef>
                <a:spcPts val="1000"/>
              </a:spcBef>
              <a:spcAft>
                <a:spcPts val="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Businesses will often reduce prices to maintain market share as competing products are introduced in the marketplace.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spcBef>
                <a:spcPts val="1000"/>
              </a:spcBef>
              <a:spcAft>
                <a:spcPts val="100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In this stage, effective marketing is necessary to keep the product in the mature stage of the life cycle, and not enter the decline stage. </a:t>
            </a:r>
            <a:endParaRPr sz="19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2" name="Google Shape;232;p44"/>
          <p:cNvCxnSpPr/>
          <p:nvPr/>
        </p:nvCxnSpPr>
        <p:spPr>
          <a:xfrm>
            <a:off x="459913" y="150858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33" name="Google Shape;233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