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82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y="5143500" cx="9144000"/>
  <p:notesSz cx="6858000" cy="9144000"/>
  <p:embeddedFontLst>
    <p:embeddedFont>
      <p:font typeface="Montserrat"/>
      <p:regular r:id="rId17"/>
      <p:bold r:id="rId18"/>
      <p:italic r:id="rId19"/>
      <p:boldItalic r:id="rId20"/>
    </p:embeddedFont>
    <p:embeddedFont>
      <p:font typeface="Montserrat Medium"/>
      <p:regular r:id="rId21"/>
      <p:bold r:id="rId22"/>
      <p:italic r:id="rId23"/>
      <p:boldItalic r:id="rId24"/>
    </p:embeddedFont>
    <p:embeddedFont>
      <p:font typeface="Montserrat ExtraBold"/>
      <p:bold r:id="rId25"/>
      <p:boldItalic r:id="rId26"/>
    </p:embeddedFont>
    <p:embeddedFont>
      <p:font typeface="Oswald"/>
      <p:regular r:id="rId27"/>
      <p:bold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ontserrat-boldItalic.fntdata"/><Relationship Id="rId22" Type="http://schemas.openxmlformats.org/officeDocument/2006/relationships/font" Target="fonts/MontserratMedium-bold.fntdata"/><Relationship Id="rId21" Type="http://schemas.openxmlformats.org/officeDocument/2006/relationships/font" Target="fonts/MontserratMedium-regular.fntdata"/><Relationship Id="rId24" Type="http://schemas.openxmlformats.org/officeDocument/2006/relationships/font" Target="fonts/MontserratMedium-boldItalic.fntdata"/><Relationship Id="rId23" Type="http://schemas.openxmlformats.org/officeDocument/2006/relationships/font" Target="fonts/MontserratMedium-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MontserratExtraBold-boldItalic.fntdata"/><Relationship Id="rId25" Type="http://schemas.openxmlformats.org/officeDocument/2006/relationships/font" Target="fonts/MontserratExtraBold-bold.fntdata"/><Relationship Id="rId28" Type="http://schemas.openxmlformats.org/officeDocument/2006/relationships/font" Target="fonts/Oswald-bold.fntdata"/><Relationship Id="rId27" Type="http://schemas.openxmlformats.org/officeDocument/2006/relationships/font" Target="fonts/Oswald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font" Target="fonts/Montserrat-regular.fntdata"/><Relationship Id="rId16" Type="http://schemas.openxmlformats.org/officeDocument/2006/relationships/slide" Target="slides/slide12.xml"/><Relationship Id="rId19" Type="http://schemas.openxmlformats.org/officeDocument/2006/relationships/font" Target="fonts/Montserrat-italic.fntdata"/><Relationship Id="rId18" Type="http://schemas.openxmlformats.org/officeDocument/2006/relationships/font" Target="fonts/Montserrat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fdd4f441c2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fdd4f441c2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13654328b99_0_1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13654328b99_0_1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116aa8ca21b_0_7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4" name="Google Shape;254;g116aa8ca21b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fdd4f441c2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fdd4f441c2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116aa8c9ee2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116aa8c9ee2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116aa8c9ee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116aa8c9ee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116aa8c9ee2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116aa8c9ee2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7f9262ee2f_0_262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7f9262ee2f_0_262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fdd4f441c2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fdd4f441c2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fdd4f441c2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fdd4f441c2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fdd4f441c2_0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fdd4f441c2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2044200" y="3704650"/>
            <a:ext cx="50556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1"/>
          <p:cNvSpPr txBox="1"/>
          <p:nvPr>
            <p:ph hasCustomPrompt="1" type="title"/>
          </p:nvPr>
        </p:nvSpPr>
        <p:spPr>
          <a:xfrm>
            <a:off x="1920750" y="1634425"/>
            <a:ext cx="5302500" cy="111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9" name="Google Shape;39;p11"/>
          <p:cNvSpPr txBox="1"/>
          <p:nvPr>
            <p:ph idx="1" type="body"/>
          </p:nvPr>
        </p:nvSpPr>
        <p:spPr>
          <a:xfrm>
            <a:off x="2786550" y="3094475"/>
            <a:ext cx="3570900" cy="56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indent="-342900" lvl="1" marL="9144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2pPr>
            <a:lvl3pPr indent="-342900" lvl="2" marL="13716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3pPr>
            <a:lvl4pPr indent="-342900" lvl="3" marL="18288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 sz="1800">
                <a:solidFill>
                  <a:schemeClr val="accent1"/>
                </a:solidFill>
              </a:defRPr>
            </a:lvl4pPr>
            <a:lvl5pPr indent="-342900" lvl="4" marL="22860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5pPr>
            <a:lvl6pPr indent="-342900" lvl="5" marL="27432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6pPr>
            <a:lvl7pPr indent="-342900" lvl="6" marL="32004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 sz="1800">
                <a:solidFill>
                  <a:schemeClr val="accent1"/>
                </a:solidFill>
              </a:defRPr>
            </a:lvl7pPr>
            <a:lvl8pPr indent="-342900" lvl="7" marL="36576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8pPr>
            <a:lvl9pPr indent="-342900" lvl="8" marL="4114800" algn="ctr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ullet Points">
  <p:cSld name="CAPTION_ONLY_3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3" name="Google Shape;43;p13"/>
          <p:cNvSpPr txBox="1"/>
          <p:nvPr>
            <p:ph idx="1" type="body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1625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1pPr>
            <a:lvl2pPr indent="-301625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2pPr>
            <a:lvl3pPr indent="-301625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3pPr>
            <a:lvl4pPr indent="-301625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4pPr>
            <a:lvl5pPr indent="-301625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5pPr>
            <a:lvl6pPr indent="-301625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6pPr>
            <a:lvl7pPr indent="-301625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7pPr>
            <a:lvl8pPr indent="-301625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8pPr>
            <a:lvl9pPr indent="-301625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SECTION_TITLE_AND_DESCRIPTION_1_1_3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4"/>
          <p:cNvSpPr txBox="1"/>
          <p:nvPr>
            <p:ph type="title"/>
          </p:nvPr>
        </p:nvSpPr>
        <p:spPr>
          <a:xfrm>
            <a:off x="3538497" y="26155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6" name="Google Shape;46;p14"/>
          <p:cNvSpPr txBox="1"/>
          <p:nvPr>
            <p:ph idx="1" type="subTitle"/>
          </p:nvPr>
        </p:nvSpPr>
        <p:spPr>
          <a:xfrm>
            <a:off x="3538497" y="31480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14"/>
          <p:cNvSpPr txBox="1"/>
          <p:nvPr>
            <p:ph idx="2" type="title"/>
          </p:nvPr>
        </p:nvSpPr>
        <p:spPr>
          <a:xfrm>
            <a:off x="6028553" y="26155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14"/>
          <p:cNvSpPr txBox="1"/>
          <p:nvPr>
            <p:ph idx="3" type="subTitle"/>
          </p:nvPr>
        </p:nvSpPr>
        <p:spPr>
          <a:xfrm>
            <a:off x="6028553" y="31480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9" name="Google Shape;49;p14"/>
          <p:cNvSpPr txBox="1"/>
          <p:nvPr>
            <p:ph idx="4" type="title"/>
          </p:nvPr>
        </p:nvSpPr>
        <p:spPr>
          <a:xfrm>
            <a:off x="1048447" y="26155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0" name="Google Shape;50;p14"/>
          <p:cNvSpPr txBox="1"/>
          <p:nvPr>
            <p:ph idx="5" type="subTitle"/>
          </p:nvPr>
        </p:nvSpPr>
        <p:spPr>
          <a:xfrm>
            <a:off x="1048447" y="31480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14"/>
          <p:cNvSpPr txBox="1"/>
          <p:nvPr>
            <p:ph hasCustomPrompt="1" idx="6" type="title"/>
          </p:nvPr>
        </p:nvSpPr>
        <p:spPr>
          <a:xfrm>
            <a:off x="1048450" y="1770700"/>
            <a:ext cx="20670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sz="36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2" name="Google Shape;52;p14"/>
          <p:cNvSpPr txBox="1"/>
          <p:nvPr>
            <p:ph hasCustomPrompt="1" idx="7" type="title"/>
          </p:nvPr>
        </p:nvSpPr>
        <p:spPr>
          <a:xfrm>
            <a:off x="3538500" y="1770700"/>
            <a:ext cx="20670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sz="36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3" name="Google Shape;53;p14"/>
          <p:cNvSpPr txBox="1"/>
          <p:nvPr>
            <p:ph hasCustomPrompt="1" idx="8" type="title"/>
          </p:nvPr>
        </p:nvSpPr>
        <p:spPr>
          <a:xfrm>
            <a:off x="6028550" y="1770700"/>
            <a:ext cx="20670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sz="36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ext">
  <p:cSld name="TITLE_1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5"/>
          <p:cNvSpPr txBox="1"/>
          <p:nvPr>
            <p:ph type="ctrTitle"/>
          </p:nvPr>
        </p:nvSpPr>
        <p:spPr>
          <a:xfrm>
            <a:off x="4285500" y="2832875"/>
            <a:ext cx="3657300" cy="644700"/>
          </a:xfrm>
          <a:prstGeom prst="rect">
            <a:avLst/>
          </a:prstGeom>
          <a:effectLst>
            <a:outerShdw blurRad="100013" rotWithShape="0" algn="bl" dir="5400000" dist="19050">
              <a:srgbClr val="76A5AF">
                <a:alpha val="88000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b="1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6" name="Google Shape;56;p15"/>
          <p:cNvSpPr txBox="1"/>
          <p:nvPr>
            <p:ph idx="1" type="subTitle"/>
          </p:nvPr>
        </p:nvSpPr>
        <p:spPr>
          <a:xfrm>
            <a:off x="4144050" y="3549850"/>
            <a:ext cx="39402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TITLE_1_1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6"/>
          <p:cNvSpPr txBox="1"/>
          <p:nvPr>
            <p:ph type="ctrTitle"/>
          </p:nvPr>
        </p:nvSpPr>
        <p:spPr>
          <a:xfrm>
            <a:off x="1850525" y="1157925"/>
            <a:ext cx="5442900" cy="260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9" name="Google Shape;59;p16"/>
          <p:cNvSpPr txBox="1"/>
          <p:nvPr>
            <p:ph idx="1" type="subTitle"/>
          </p:nvPr>
        </p:nvSpPr>
        <p:spPr>
          <a:xfrm>
            <a:off x="2481900" y="3945600"/>
            <a:ext cx="41802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wo Columns">
  <p:cSld name="SECTION_TITLE_AND_DESCRIPTION_1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7"/>
          <p:cNvSpPr txBox="1"/>
          <p:nvPr>
            <p:ph type="title"/>
          </p:nvPr>
        </p:nvSpPr>
        <p:spPr>
          <a:xfrm>
            <a:off x="1937338" y="2463175"/>
            <a:ext cx="23901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2" name="Google Shape;62;p17"/>
          <p:cNvSpPr txBox="1"/>
          <p:nvPr>
            <p:ph idx="1" type="subTitle"/>
          </p:nvPr>
        </p:nvSpPr>
        <p:spPr>
          <a:xfrm>
            <a:off x="1937338" y="3148075"/>
            <a:ext cx="23901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3" name="Google Shape;63;p17"/>
          <p:cNvSpPr txBox="1"/>
          <p:nvPr>
            <p:ph idx="2" type="title"/>
          </p:nvPr>
        </p:nvSpPr>
        <p:spPr>
          <a:xfrm>
            <a:off x="4816563" y="2463175"/>
            <a:ext cx="23901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4" name="Google Shape;64;p17"/>
          <p:cNvSpPr txBox="1"/>
          <p:nvPr>
            <p:ph idx="3" type="subTitle"/>
          </p:nvPr>
        </p:nvSpPr>
        <p:spPr>
          <a:xfrm>
            <a:off x="4816563" y="3148075"/>
            <a:ext cx="23901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Google Shape;65;p17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hree Columns ">
  <p:cSld name="SECTION_TITLE_AND_DESCRIPTION_1_1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8"/>
          <p:cNvSpPr txBox="1"/>
          <p:nvPr>
            <p:ph type="title"/>
          </p:nvPr>
        </p:nvSpPr>
        <p:spPr>
          <a:xfrm>
            <a:off x="3538497" y="27679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8" name="Google Shape;68;p18"/>
          <p:cNvSpPr txBox="1"/>
          <p:nvPr>
            <p:ph idx="1" type="subTitle"/>
          </p:nvPr>
        </p:nvSpPr>
        <p:spPr>
          <a:xfrm>
            <a:off x="3538497" y="34528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9" name="Google Shape;69;p18"/>
          <p:cNvSpPr txBox="1"/>
          <p:nvPr>
            <p:ph idx="2" type="title"/>
          </p:nvPr>
        </p:nvSpPr>
        <p:spPr>
          <a:xfrm>
            <a:off x="6028553" y="27679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0" name="Google Shape;70;p18"/>
          <p:cNvSpPr txBox="1"/>
          <p:nvPr>
            <p:ph idx="3" type="subTitle"/>
          </p:nvPr>
        </p:nvSpPr>
        <p:spPr>
          <a:xfrm>
            <a:off x="6028553" y="34528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1" name="Google Shape;71;p18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2" name="Google Shape;72;p18"/>
          <p:cNvSpPr txBox="1"/>
          <p:nvPr>
            <p:ph idx="5" type="title"/>
          </p:nvPr>
        </p:nvSpPr>
        <p:spPr>
          <a:xfrm>
            <a:off x="1048447" y="27679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3" name="Google Shape;73;p18"/>
          <p:cNvSpPr txBox="1"/>
          <p:nvPr>
            <p:ph idx="6" type="subTitle"/>
          </p:nvPr>
        </p:nvSpPr>
        <p:spPr>
          <a:xfrm>
            <a:off x="1048447" y="34528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ext">
  <p:cSld name="TITLE_1_1_1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/>
          <p:nvPr>
            <p:ph type="ctrTitle"/>
          </p:nvPr>
        </p:nvSpPr>
        <p:spPr>
          <a:xfrm>
            <a:off x="1273500" y="1369000"/>
            <a:ext cx="6597000" cy="210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None/>
              <a:defRPr b="1" sz="45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6" name="Google Shape;76;p19"/>
          <p:cNvSpPr txBox="1"/>
          <p:nvPr>
            <p:ph idx="1" type="subTitle"/>
          </p:nvPr>
        </p:nvSpPr>
        <p:spPr>
          <a:xfrm>
            <a:off x="2481900" y="2519525"/>
            <a:ext cx="41802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">
  <p:cSld name="CAPTION_ONLY_1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title"/>
          </p:nvPr>
        </p:nvSpPr>
        <p:spPr>
          <a:xfrm>
            <a:off x="3762670" y="3177750"/>
            <a:ext cx="3068700" cy="59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3"/>
          <p:cNvSpPr txBox="1"/>
          <p:nvPr>
            <p:ph hasCustomPrompt="1" idx="2" type="title"/>
          </p:nvPr>
        </p:nvSpPr>
        <p:spPr>
          <a:xfrm>
            <a:off x="1048270" y="3287500"/>
            <a:ext cx="2412900" cy="931500"/>
          </a:xfrm>
          <a:prstGeom prst="rect">
            <a:avLst/>
          </a:prstGeom>
          <a:effectLst>
            <a:outerShdw blurRad="114300" rotWithShape="0" algn="bl" dir="6360000" dist="28575">
              <a:schemeClr val="accent1">
                <a:alpha val="50000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4" name="Google Shape;14;p3"/>
          <p:cNvSpPr txBox="1"/>
          <p:nvPr>
            <p:ph idx="1" type="subTitle"/>
          </p:nvPr>
        </p:nvSpPr>
        <p:spPr>
          <a:xfrm>
            <a:off x="3762670" y="3720650"/>
            <a:ext cx="30687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1">
  <p:cSld name="CAPTION_ONLY_1_1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1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2">
  <p:cSld name="CAPTION_ONLY_1_1_1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2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3">
  <p:cSld name="CAPTION_ONLY_1_1_1_2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3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wo Lists">
  <p:cSld name="SECTION_TITLE_AND_DESCRIPTION_1_3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4"/>
          <p:cNvSpPr txBox="1"/>
          <p:nvPr>
            <p:ph type="title"/>
          </p:nvPr>
        </p:nvSpPr>
        <p:spPr>
          <a:xfrm>
            <a:off x="938500" y="445025"/>
            <a:ext cx="4964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7" name="Google Shape;87;p24"/>
          <p:cNvSpPr txBox="1"/>
          <p:nvPr>
            <p:ph idx="1" type="body"/>
          </p:nvPr>
        </p:nvSpPr>
        <p:spPr>
          <a:xfrm>
            <a:off x="1067241" y="2651775"/>
            <a:ext cx="3258900" cy="17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8" name="Google Shape;88;p24"/>
          <p:cNvSpPr txBox="1"/>
          <p:nvPr>
            <p:ph idx="2" type="body"/>
          </p:nvPr>
        </p:nvSpPr>
        <p:spPr>
          <a:xfrm>
            <a:off x="4673852" y="2651775"/>
            <a:ext cx="3258900" cy="17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9" name="Google Shape;89;p24"/>
          <p:cNvSpPr txBox="1"/>
          <p:nvPr>
            <p:ph idx="3" type="title"/>
          </p:nvPr>
        </p:nvSpPr>
        <p:spPr>
          <a:xfrm>
            <a:off x="1213499" y="1955125"/>
            <a:ext cx="32589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0" name="Google Shape;90;p24"/>
          <p:cNvSpPr txBox="1"/>
          <p:nvPr>
            <p:ph idx="4" type="title"/>
          </p:nvPr>
        </p:nvSpPr>
        <p:spPr>
          <a:xfrm>
            <a:off x="4820099" y="1955125"/>
            <a:ext cx="32589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Four Columns">
  <p:cSld name="TITLE_1_1_2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5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3" name="Google Shape;93;p25"/>
          <p:cNvSpPr txBox="1"/>
          <p:nvPr>
            <p:ph idx="2" type="title"/>
          </p:nvPr>
        </p:nvSpPr>
        <p:spPr>
          <a:xfrm>
            <a:off x="898386" y="3052625"/>
            <a:ext cx="16716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4" name="Google Shape;94;p25"/>
          <p:cNvSpPr txBox="1"/>
          <p:nvPr>
            <p:ph idx="1" type="subTitle"/>
          </p:nvPr>
        </p:nvSpPr>
        <p:spPr>
          <a:xfrm>
            <a:off x="898389" y="3558837"/>
            <a:ext cx="1671600" cy="11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5" name="Google Shape;95;p25"/>
          <p:cNvSpPr txBox="1"/>
          <p:nvPr>
            <p:ph idx="3" type="title"/>
          </p:nvPr>
        </p:nvSpPr>
        <p:spPr>
          <a:xfrm>
            <a:off x="2790261" y="3052625"/>
            <a:ext cx="16716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6" name="Google Shape;96;p25"/>
          <p:cNvSpPr txBox="1"/>
          <p:nvPr>
            <p:ph idx="4" type="subTitle"/>
          </p:nvPr>
        </p:nvSpPr>
        <p:spPr>
          <a:xfrm>
            <a:off x="2790264" y="3558837"/>
            <a:ext cx="1671600" cy="11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7" name="Google Shape;97;p25"/>
          <p:cNvSpPr txBox="1"/>
          <p:nvPr>
            <p:ph idx="5" type="title"/>
          </p:nvPr>
        </p:nvSpPr>
        <p:spPr>
          <a:xfrm>
            <a:off x="4682136" y="3052625"/>
            <a:ext cx="16716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8" name="Google Shape;98;p25"/>
          <p:cNvSpPr txBox="1"/>
          <p:nvPr>
            <p:ph idx="6" type="subTitle"/>
          </p:nvPr>
        </p:nvSpPr>
        <p:spPr>
          <a:xfrm>
            <a:off x="4682139" y="3558837"/>
            <a:ext cx="1671600" cy="11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9" name="Google Shape;99;p25"/>
          <p:cNvSpPr txBox="1"/>
          <p:nvPr>
            <p:ph idx="7" type="title"/>
          </p:nvPr>
        </p:nvSpPr>
        <p:spPr>
          <a:xfrm>
            <a:off x="6574011" y="3052625"/>
            <a:ext cx="16716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0" name="Google Shape;100;p25"/>
          <p:cNvSpPr txBox="1"/>
          <p:nvPr>
            <p:ph idx="8" type="subTitle"/>
          </p:nvPr>
        </p:nvSpPr>
        <p:spPr>
          <a:xfrm>
            <a:off x="6574014" y="3558837"/>
            <a:ext cx="1671600" cy="11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Numbers">
  <p:cSld name="CAPTION_ONLY_1_1_1_1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6"/>
          <p:cNvSpPr txBox="1"/>
          <p:nvPr>
            <p:ph hasCustomPrompt="1" type="title"/>
          </p:nvPr>
        </p:nvSpPr>
        <p:spPr>
          <a:xfrm>
            <a:off x="4996800" y="661843"/>
            <a:ext cx="31593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3" name="Google Shape;103;p26"/>
          <p:cNvSpPr txBox="1"/>
          <p:nvPr>
            <p:ph idx="1" type="subTitle"/>
          </p:nvPr>
        </p:nvSpPr>
        <p:spPr>
          <a:xfrm>
            <a:off x="4911000" y="1265850"/>
            <a:ext cx="3330900" cy="41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04" name="Google Shape;104;p26"/>
          <p:cNvSpPr txBox="1"/>
          <p:nvPr>
            <p:ph hasCustomPrompt="1" idx="2" type="title"/>
          </p:nvPr>
        </p:nvSpPr>
        <p:spPr>
          <a:xfrm>
            <a:off x="4996800" y="2099193"/>
            <a:ext cx="31593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5" name="Google Shape;105;p26"/>
          <p:cNvSpPr txBox="1"/>
          <p:nvPr>
            <p:ph idx="3" type="subTitle"/>
          </p:nvPr>
        </p:nvSpPr>
        <p:spPr>
          <a:xfrm>
            <a:off x="4911000" y="2703200"/>
            <a:ext cx="3330900" cy="41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06" name="Google Shape;106;p26"/>
          <p:cNvSpPr txBox="1"/>
          <p:nvPr>
            <p:ph hasCustomPrompt="1" idx="4" type="title"/>
          </p:nvPr>
        </p:nvSpPr>
        <p:spPr>
          <a:xfrm>
            <a:off x="4996800" y="3536543"/>
            <a:ext cx="31593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7" name="Google Shape;107;p26"/>
          <p:cNvSpPr txBox="1"/>
          <p:nvPr>
            <p:ph idx="5" type="subTitle"/>
          </p:nvPr>
        </p:nvSpPr>
        <p:spPr>
          <a:xfrm>
            <a:off x="4911000" y="4140550"/>
            <a:ext cx="3330900" cy="41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Six Columns  ">
  <p:cSld name="SECTION_TITLE_AND_DESCRIPTION_1_1_1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7"/>
          <p:cNvSpPr txBox="1"/>
          <p:nvPr>
            <p:ph type="title"/>
          </p:nvPr>
        </p:nvSpPr>
        <p:spPr>
          <a:xfrm>
            <a:off x="3538497" y="1818541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0" name="Google Shape;110;p27"/>
          <p:cNvSpPr txBox="1"/>
          <p:nvPr>
            <p:ph idx="1" type="subTitle"/>
          </p:nvPr>
        </p:nvSpPr>
        <p:spPr>
          <a:xfrm>
            <a:off x="3538498" y="2324765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1" name="Google Shape;111;p27"/>
          <p:cNvSpPr txBox="1"/>
          <p:nvPr>
            <p:ph idx="2" type="title"/>
          </p:nvPr>
        </p:nvSpPr>
        <p:spPr>
          <a:xfrm>
            <a:off x="6028553" y="1818541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2" name="Google Shape;112;p27"/>
          <p:cNvSpPr txBox="1"/>
          <p:nvPr>
            <p:ph idx="3" type="subTitle"/>
          </p:nvPr>
        </p:nvSpPr>
        <p:spPr>
          <a:xfrm>
            <a:off x="6028552" y="2324765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3" name="Google Shape;113;p27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4" name="Google Shape;114;p27"/>
          <p:cNvSpPr txBox="1"/>
          <p:nvPr>
            <p:ph idx="5" type="title"/>
          </p:nvPr>
        </p:nvSpPr>
        <p:spPr>
          <a:xfrm>
            <a:off x="1048447" y="1818541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5" name="Google Shape;115;p27"/>
          <p:cNvSpPr txBox="1"/>
          <p:nvPr>
            <p:ph idx="6" type="subTitle"/>
          </p:nvPr>
        </p:nvSpPr>
        <p:spPr>
          <a:xfrm>
            <a:off x="1048450" y="2324765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6" name="Google Shape;116;p27"/>
          <p:cNvSpPr txBox="1"/>
          <p:nvPr>
            <p:ph idx="7" type="title"/>
          </p:nvPr>
        </p:nvSpPr>
        <p:spPr>
          <a:xfrm>
            <a:off x="3538497" y="332503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7" name="Google Shape;117;p27"/>
          <p:cNvSpPr txBox="1"/>
          <p:nvPr>
            <p:ph idx="8" type="subTitle"/>
          </p:nvPr>
        </p:nvSpPr>
        <p:spPr>
          <a:xfrm>
            <a:off x="3538498" y="3831259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8" name="Google Shape;118;p27"/>
          <p:cNvSpPr txBox="1"/>
          <p:nvPr>
            <p:ph idx="9" type="title"/>
          </p:nvPr>
        </p:nvSpPr>
        <p:spPr>
          <a:xfrm>
            <a:off x="6028553" y="332503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9" name="Google Shape;119;p27"/>
          <p:cNvSpPr txBox="1"/>
          <p:nvPr>
            <p:ph idx="13" type="subTitle"/>
          </p:nvPr>
        </p:nvSpPr>
        <p:spPr>
          <a:xfrm>
            <a:off x="6028552" y="3831259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0" name="Google Shape;120;p27"/>
          <p:cNvSpPr txBox="1"/>
          <p:nvPr>
            <p:ph idx="14" type="title"/>
          </p:nvPr>
        </p:nvSpPr>
        <p:spPr>
          <a:xfrm>
            <a:off x="1048447" y="332503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1" name="Google Shape;121;p27"/>
          <p:cNvSpPr txBox="1"/>
          <p:nvPr>
            <p:ph idx="15" type="subTitle"/>
          </p:nvPr>
        </p:nvSpPr>
        <p:spPr>
          <a:xfrm>
            <a:off x="1048450" y="3831259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Four Columns 1">
  <p:cSld name="TITLE_1_1_2_1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8"/>
          <p:cNvSpPr txBox="1"/>
          <p:nvPr>
            <p:ph type="title"/>
          </p:nvPr>
        </p:nvSpPr>
        <p:spPr>
          <a:xfrm>
            <a:off x="938500" y="445025"/>
            <a:ext cx="50436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4" name="Google Shape;124;p28"/>
          <p:cNvSpPr txBox="1"/>
          <p:nvPr>
            <p:ph idx="2" type="title"/>
          </p:nvPr>
        </p:nvSpPr>
        <p:spPr>
          <a:xfrm>
            <a:off x="1338238" y="2359825"/>
            <a:ext cx="2727600" cy="37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5" name="Google Shape;125;p28"/>
          <p:cNvSpPr txBox="1"/>
          <p:nvPr>
            <p:ph idx="1" type="subTitle"/>
          </p:nvPr>
        </p:nvSpPr>
        <p:spPr>
          <a:xfrm>
            <a:off x="1338238" y="1713051"/>
            <a:ext cx="2727600" cy="60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28"/>
          <p:cNvSpPr txBox="1"/>
          <p:nvPr>
            <p:ph idx="3" type="title"/>
          </p:nvPr>
        </p:nvSpPr>
        <p:spPr>
          <a:xfrm>
            <a:off x="1338238" y="3988950"/>
            <a:ext cx="2727600" cy="37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7" name="Google Shape;127;p28"/>
          <p:cNvSpPr txBox="1"/>
          <p:nvPr>
            <p:ph idx="4" type="subTitle"/>
          </p:nvPr>
        </p:nvSpPr>
        <p:spPr>
          <a:xfrm>
            <a:off x="1338238" y="3342176"/>
            <a:ext cx="2727600" cy="60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8" name="Google Shape;128;p28"/>
          <p:cNvSpPr txBox="1"/>
          <p:nvPr>
            <p:ph idx="5" type="title"/>
          </p:nvPr>
        </p:nvSpPr>
        <p:spPr>
          <a:xfrm>
            <a:off x="5078163" y="2359825"/>
            <a:ext cx="2727600" cy="37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9" name="Google Shape;129;p28"/>
          <p:cNvSpPr txBox="1"/>
          <p:nvPr>
            <p:ph idx="6" type="subTitle"/>
          </p:nvPr>
        </p:nvSpPr>
        <p:spPr>
          <a:xfrm>
            <a:off x="5078163" y="1713051"/>
            <a:ext cx="2727600" cy="60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0" name="Google Shape;130;p28"/>
          <p:cNvSpPr txBox="1"/>
          <p:nvPr>
            <p:ph idx="7" type="title"/>
          </p:nvPr>
        </p:nvSpPr>
        <p:spPr>
          <a:xfrm>
            <a:off x="5078163" y="3988950"/>
            <a:ext cx="2727600" cy="37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1" name="Google Shape;131;p28"/>
          <p:cNvSpPr txBox="1"/>
          <p:nvPr>
            <p:ph idx="8" type="subTitle"/>
          </p:nvPr>
        </p:nvSpPr>
        <p:spPr>
          <a:xfrm>
            <a:off x="5078163" y="3342176"/>
            <a:ext cx="2727600" cy="60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">
  <p:cSld name="SECTION_TITLE_AND_DESCRIPTION_1_2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9"/>
          <p:cNvSpPr txBox="1"/>
          <p:nvPr>
            <p:ph idx="1" type="subTitle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4" name="Google Shape;134;p29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1">
  <p:cSld name="TITLE_ONLY_1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0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7" name="Google Shape;137;p30"/>
          <p:cNvSpPr txBox="1"/>
          <p:nvPr>
            <p:ph idx="1" type="subTitle"/>
          </p:nvPr>
        </p:nvSpPr>
        <p:spPr>
          <a:xfrm>
            <a:off x="938500" y="2435925"/>
            <a:ext cx="2556300" cy="204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4"/>
          <p:cNvSpPr txBox="1"/>
          <p:nvPr>
            <p:ph idx="1" type="body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2">
  <p:cSld name="CAPTION_ONLY_2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1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0" name="Google Shape;140;p31"/>
          <p:cNvSpPr txBox="1"/>
          <p:nvPr>
            <p:ph idx="1" type="subTitle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">
  <p:cSld name="SECTION_HEADER_2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32"/>
          <p:cNvSpPr txBox="1"/>
          <p:nvPr>
            <p:ph type="title"/>
          </p:nvPr>
        </p:nvSpPr>
        <p:spPr>
          <a:xfrm>
            <a:off x="2062800" y="2442050"/>
            <a:ext cx="5018400" cy="59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3" name="Google Shape;143;p32"/>
          <p:cNvSpPr txBox="1"/>
          <p:nvPr>
            <p:ph idx="1" type="subTitle"/>
          </p:nvPr>
        </p:nvSpPr>
        <p:spPr>
          <a:xfrm>
            <a:off x="2896500" y="3391325"/>
            <a:ext cx="3351000" cy="119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 + Credits">
  <p:cSld name="SECTION_HEADER_1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3"/>
          <p:cNvSpPr txBox="1"/>
          <p:nvPr>
            <p:ph type="title"/>
          </p:nvPr>
        </p:nvSpPr>
        <p:spPr>
          <a:xfrm>
            <a:off x="924870" y="760375"/>
            <a:ext cx="3068700" cy="59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6" name="Google Shape;146;p33"/>
          <p:cNvSpPr txBox="1"/>
          <p:nvPr>
            <p:ph idx="1" type="subTitle"/>
          </p:nvPr>
        </p:nvSpPr>
        <p:spPr>
          <a:xfrm>
            <a:off x="924875" y="1684275"/>
            <a:ext cx="3305400" cy="109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47" name="Google Shape;147;p33"/>
          <p:cNvSpPr txBox="1"/>
          <p:nvPr/>
        </p:nvSpPr>
        <p:spPr>
          <a:xfrm>
            <a:off x="924875" y="3570000"/>
            <a:ext cx="3305400" cy="66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CREDITS: This presentation template was created by </a:t>
            </a:r>
            <a:r>
              <a:rPr lang="en" sz="1000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000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, including icons by </a:t>
            </a:r>
            <a:r>
              <a:rPr lang="en" sz="1000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000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, and infographics &amp; images by </a:t>
            </a:r>
            <a:r>
              <a:rPr lang="en" sz="1000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lang="en" sz="1000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. </a:t>
            </a:r>
            <a:endParaRPr sz="1000">
              <a:solidFill>
                <a:schemeClr val="accen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0" lvl="0" marL="0" rtl="0" algn="l">
              <a:spcBef>
                <a:spcPts val="30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accen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ullet points 1">
  <p:cSld name="SECTION_TITLE_AND_DESCRIPTION_1_1_2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4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0" name="Google Shape;150;p34"/>
          <p:cNvSpPr txBox="1"/>
          <p:nvPr>
            <p:ph idx="1" type="body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list">
  <p:cSld name="TITLE_AND_TWO_COLUMNS_1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5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3" name="Google Shape;153;p35"/>
          <p:cNvSpPr txBox="1"/>
          <p:nvPr>
            <p:ph idx="1" type="body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5"/>
          <p:cNvSpPr txBox="1"/>
          <p:nvPr>
            <p:ph idx="1" type="body"/>
          </p:nvPr>
        </p:nvSpPr>
        <p:spPr>
          <a:xfrm>
            <a:off x="938500" y="1659275"/>
            <a:ext cx="31869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1" name="Google Shape;21;p5"/>
          <p:cNvSpPr txBox="1"/>
          <p:nvPr>
            <p:ph idx="2" type="body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6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"/>
          <p:cNvSpPr txBox="1"/>
          <p:nvPr>
            <p:ph type="title"/>
          </p:nvPr>
        </p:nvSpPr>
        <p:spPr>
          <a:xfrm>
            <a:off x="5337175" y="1297125"/>
            <a:ext cx="2837400" cy="1252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6" name="Google Shape;26;p7"/>
          <p:cNvSpPr txBox="1"/>
          <p:nvPr>
            <p:ph idx="1" type="body"/>
          </p:nvPr>
        </p:nvSpPr>
        <p:spPr>
          <a:xfrm>
            <a:off x="5337175" y="2593875"/>
            <a:ext cx="2837400" cy="12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1pPr>
            <a:lvl2pPr indent="-3302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2pPr>
            <a:lvl3pPr indent="-3302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3pPr>
            <a:lvl4pPr indent="-3302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4pPr>
            <a:lvl5pPr indent="-3302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5pPr>
            <a:lvl6pPr indent="-3302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6pPr>
            <a:lvl7pPr indent="-3302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7pPr>
            <a:lvl8pPr indent="-3302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8pPr>
            <a:lvl9pPr indent="-3302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8"/>
          <p:cNvSpPr txBox="1"/>
          <p:nvPr>
            <p:ph type="title"/>
          </p:nvPr>
        </p:nvSpPr>
        <p:spPr>
          <a:xfrm>
            <a:off x="929477" y="436183"/>
            <a:ext cx="2746500" cy="409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/>
        </p:txBody>
      </p:sp>
      <p:pic>
        <p:nvPicPr>
          <p:cNvPr id="29" name="Google Shape;29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3278924" y="414050"/>
            <a:ext cx="7626551" cy="2883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0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5400000">
            <a:off x="4822414" y="-351911"/>
            <a:ext cx="9309797" cy="3520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9"/>
          <p:cNvSpPr txBox="1"/>
          <p:nvPr>
            <p:ph idx="1" type="subTitle"/>
          </p:nvPr>
        </p:nvSpPr>
        <p:spPr>
          <a:xfrm>
            <a:off x="938500" y="1769575"/>
            <a:ext cx="28716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33" name="Google Shape;33;p9"/>
          <p:cNvSpPr txBox="1"/>
          <p:nvPr>
            <p:ph idx="2" type="body"/>
          </p:nvPr>
        </p:nvSpPr>
        <p:spPr>
          <a:xfrm>
            <a:off x="4703375" y="909600"/>
            <a:ext cx="3468900" cy="33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4" name="Google Shape;34;p9"/>
          <p:cNvSpPr txBox="1"/>
          <p:nvPr>
            <p:ph type="title"/>
          </p:nvPr>
        </p:nvSpPr>
        <p:spPr>
          <a:xfrm>
            <a:off x="938500" y="445025"/>
            <a:ext cx="32238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0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20.xml"/><Relationship Id="rId24" Type="http://schemas.openxmlformats.org/officeDocument/2006/relationships/slideLayout" Target="../slideLayouts/slideLayout23.xml"/><Relationship Id="rId23" Type="http://schemas.openxmlformats.org/officeDocument/2006/relationships/slideLayout" Target="../slideLayouts/slideLayout22.xml"/><Relationship Id="rId1" Type="http://schemas.openxmlformats.org/officeDocument/2006/relationships/image" Target="../media/image9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26" Type="http://schemas.openxmlformats.org/officeDocument/2006/relationships/slideLayout" Target="../slideLayouts/slideLayout25.xml"/><Relationship Id="rId25" Type="http://schemas.openxmlformats.org/officeDocument/2006/relationships/slideLayout" Target="../slideLayouts/slideLayout24.xml"/><Relationship Id="rId28" Type="http://schemas.openxmlformats.org/officeDocument/2006/relationships/slideLayout" Target="../slideLayouts/slideLayout27.xml"/><Relationship Id="rId27" Type="http://schemas.openxmlformats.org/officeDocument/2006/relationships/slideLayout" Target="../slideLayouts/slideLayout26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29" Type="http://schemas.openxmlformats.org/officeDocument/2006/relationships/slideLayout" Target="../slideLayouts/slideLayout28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31" Type="http://schemas.openxmlformats.org/officeDocument/2006/relationships/slideLayout" Target="../slideLayouts/slideLayout30.xml"/><Relationship Id="rId30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0.xml"/><Relationship Id="rId33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9.xml"/><Relationship Id="rId32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12.xml"/><Relationship Id="rId35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11.xml"/><Relationship Id="rId34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36" Type="http://schemas.openxmlformats.org/officeDocument/2006/relationships/theme" Target="../theme/theme2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 ExtraBold"/>
              <a:buNone/>
              <a:defRPr sz="280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317500" lvl="2" marL="1371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317500" lvl="3" marL="18288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317500" lvl="4" marL="22860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317500" lvl="5" marL="2743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-317500" lvl="6" marL="3200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-317500" lvl="7" marL="3657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-317500" lvl="8" marL="41148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0" r:id="rId24"/>
    <p:sldLayoutId id="2147483671" r:id="rId25"/>
    <p:sldLayoutId id="2147483672" r:id="rId26"/>
    <p:sldLayoutId id="2147483673" r:id="rId27"/>
    <p:sldLayoutId id="2147483674" r:id="rId28"/>
    <p:sldLayoutId id="2147483675" r:id="rId29"/>
    <p:sldLayoutId id="2147483676" r:id="rId30"/>
    <p:sldLayoutId id="2147483677" r:id="rId31"/>
    <p:sldLayoutId id="2147483678" r:id="rId32"/>
    <p:sldLayoutId id="2147483679" r:id="rId33"/>
    <p:sldLayoutId id="2147483680" r:id="rId34"/>
    <p:sldLayoutId id="2147483681" r:id="rId3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7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6"/>
          <p:cNvSpPr txBox="1"/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  <a:effectLst>
            <a:outerShdw blurRad="142875" rotWithShape="0" algn="bl" dir="8760000" dist="19050">
              <a:srgbClr val="76A5AF">
                <a:alpha val="50000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INNOVATION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36"/>
          <p:cNvSpPr txBox="1"/>
          <p:nvPr>
            <p:ph type="ctrTitle"/>
          </p:nvPr>
        </p:nvSpPr>
        <p:spPr>
          <a:xfrm>
            <a:off x="2941650" y="2705350"/>
            <a:ext cx="3260700" cy="464700"/>
          </a:xfrm>
          <a:prstGeom prst="rect">
            <a:avLst/>
          </a:prstGeom>
          <a:effectLst>
            <a:outerShdw blurRad="100013" rotWithShape="0" algn="bl" dir="8460000" dist="19050">
              <a:srgbClr val="76A5AF">
                <a:alpha val="50000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2200">
                <a:latin typeface="Arial"/>
                <a:ea typeface="Arial"/>
                <a:cs typeface="Arial"/>
                <a:sym typeface="Arial"/>
              </a:rPr>
              <a:t>MODULE 2 - LESSON 2</a:t>
            </a:r>
            <a:endParaRPr b="0" sz="22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0" name="Google Shape;160;p36"/>
          <p:cNvCxnSpPr/>
          <p:nvPr/>
        </p:nvCxnSpPr>
        <p:spPr>
          <a:xfrm>
            <a:off x="3190500" y="256517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161" name="Google Shape;161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36"/>
          <p:cNvSpPr txBox="1"/>
          <p:nvPr/>
        </p:nvSpPr>
        <p:spPr>
          <a:xfrm>
            <a:off x="5577150" y="4689025"/>
            <a:ext cx="25059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5"/>
                </a:solidFill>
              </a:rPr>
              <a:t>©</a:t>
            </a:r>
            <a:r>
              <a:rPr lang="en" sz="1300">
                <a:solidFill>
                  <a:schemeClr val="accent5"/>
                </a:solidFill>
              </a:rPr>
              <a:t> </a:t>
            </a:r>
            <a:r>
              <a:rPr lang="en" sz="700">
                <a:solidFill>
                  <a:schemeClr val="accent5"/>
                </a:solidFill>
              </a:rPr>
              <a:t>Copyright 2022. Sports Career Consulting, LLC.</a:t>
            </a:r>
            <a:endParaRPr sz="700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" name="Google Shape;240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45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42" name="Google Shape;242;p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9700" y="862390"/>
            <a:ext cx="8864601" cy="34187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46"/>
          <p:cNvSpPr txBox="1"/>
          <p:nvPr>
            <p:ph idx="2" type="body"/>
          </p:nvPr>
        </p:nvSpPr>
        <p:spPr>
          <a:xfrm>
            <a:off x="842125" y="1000825"/>
            <a:ext cx="7683000" cy="355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Arial"/>
                <a:ea typeface="Arial"/>
                <a:cs typeface="Arial"/>
                <a:sym typeface="Arial"/>
              </a:rPr>
              <a:t>Disruptive innovation / disruption: </a:t>
            </a:r>
            <a:r>
              <a:rPr lang="en" sz="1600">
                <a:latin typeface="Arial"/>
                <a:ea typeface="Arial"/>
                <a:cs typeface="Arial"/>
                <a:sym typeface="Arial"/>
              </a:rPr>
              <a:t>When an idea is introduced that creates new value within an existing market by doing things in a way that has not been done before, or by creating an entirely new market altogether.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 sz="1600">
                <a:latin typeface="Arial"/>
                <a:ea typeface="Arial"/>
                <a:cs typeface="Arial"/>
                <a:sym typeface="Arial"/>
              </a:rPr>
              <a:t>Innovation </a:t>
            </a:r>
            <a:r>
              <a:rPr lang="en" sz="1600">
                <a:latin typeface="Arial"/>
                <a:ea typeface="Arial"/>
                <a:cs typeface="Arial"/>
                <a:sym typeface="Arial"/>
              </a:rPr>
              <a:t>in business is the process of conceptualizing, developing and introducing new ideas, workflows, methodologies, services, or products.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 sz="1600">
                <a:latin typeface="Arial"/>
                <a:ea typeface="Arial"/>
                <a:cs typeface="Arial"/>
                <a:sym typeface="Arial"/>
              </a:rPr>
              <a:t>Invention:</a:t>
            </a:r>
            <a:r>
              <a:rPr lang="en" sz="1600">
                <a:latin typeface="Arial"/>
                <a:ea typeface="Arial"/>
                <a:cs typeface="Arial"/>
                <a:sym typeface="Arial"/>
              </a:rPr>
              <a:t> The creation of a unique or original device, method, or process. Inventions could also be an improvement upon a machine or product or the creation of an entirely new process for creating something.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 sz="1600">
                <a:latin typeface="Arial"/>
                <a:ea typeface="Arial"/>
                <a:cs typeface="Arial"/>
                <a:sym typeface="Arial"/>
              </a:rPr>
              <a:t>Product innovation: </a:t>
            </a:r>
            <a:r>
              <a:rPr lang="en" sz="1600">
                <a:latin typeface="Arial"/>
                <a:ea typeface="Arial"/>
                <a:cs typeface="Arial"/>
                <a:sym typeface="Arial"/>
              </a:rPr>
              <a:t>The process of improving upon existing product characteristics, whether it be improving an existing product, or creating an entirely new product to meet the needs of a consumer.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46"/>
          <p:cNvSpPr txBox="1"/>
          <p:nvPr>
            <p:ph type="title"/>
          </p:nvPr>
        </p:nvSpPr>
        <p:spPr>
          <a:xfrm>
            <a:off x="842125" y="445025"/>
            <a:ext cx="4806600" cy="42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KEY TERMS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9" name="Google Shape;249;p46"/>
          <p:cNvCxnSpPr/>
          <p:nvPr/>
        </p:nvCxnSpPr>
        <p:spPr>
          <a:xfrm>
            <a:off x="938500" y="445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50" name="Google Shape;250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p46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" name="Google Shape;256;p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7" name="Google Shape;257;p47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2. 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58" name="Google Shape;258;p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39237" y="988362"/>
            <a:ext cx="5265526" cy="3166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7"/>
          <p:cNvSpPr txBox="1"/>
          <p:nvPr>
            <p:ph type="title"/>
          </p:nvPr>
        </p:nvSpPr>
        <p:spPr>
          <a:xfrm>
            <a:off x="974950" y="661600"/>
            <a:ext cx="7199700" cy="777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latin typeface="Arial"/>
                <a:ea typeface="Arial"/>
                <a:cs typeface="Arial"/>
                <a:sym typeface="Arial"/>
              </a:rPr>
              <a:t>WHAT IS AN INVENTION?</a:t>
            </a:r>
            <a:endParaRPr b="1" sz="3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37"/>
          <p:cNvSpPr txBox="1"/>
          <p:nvPr>
            <p:ph idx="1" type="body"/>
          </p:nvPr>
        </p:nvSpPr>
        <p:spPr>
          <a:xfrm>
            <a:off x="661900" y="1800063"/>
            <a:ext cx="7825800" cy="252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latin typeface="Arial"/>
                <a:ea typeface="Arial"/>
                <a:cs typeface="Arial"/>
                <a:sym typeface="Arial"/>
              </a:rPr>
              <a:t>An</a:t>
            </a:r>
            <a:r>
              <a:rPr b="1" lang="en" sz="2100">
                <a:latin typeface="Arial"/>
                <a:ea typeface="Arial"/>
                <a:cs typeface="Arial"/>
                <a:sym typeface="Arial"/>
              </a:rPr>
              <a:t> invention </a:t>
            </a:r>
            <a:r>
              <a:rPr lang="en" sz="2100">
                <a:latin typeface="Arial"/>
                <a:ea typeface="Arial"/>
                <a:cs typeface="Arial"/>
                <a:sym typeface="Arial"/>
              </a:rPr>
              <a:t>is the creation of a unique or original device, method, or process. Inventions could also be an improvement upon a machine or product or the creation of an entirely new process for creating something. </a:t>
            </a:r>
            <a:endParaRPr sz="21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100">
                <a:latin typeface="Arial"/>
                <a:ea typeface="Arial"/>
                <a:cs typeface="Arial"/>
                <a:sym typeface="Arial"/>
              </a:rPr>
              <a:t>An </a:t>
            </a:r>
            <a:r>
              <a:rPr b="1" lang="en" sz="2100">
                <a:latin typeface="Arial"/>
                <a:ea typeface="Arial"/>
                <a:cs typeface="Arial"/>
                <a:sym typeface="Arial"/>
              </a:rPr>
              <a:t>inventor</a:t>
            </a:r>
            <a:r>
              <a:rPr lang="en" sz="2100">
                <a:latin typeface="Arial"/>
                <a:ea typeface="Arial"/>
                <a:cs typeface="Arial"/>
                <a:sym typeface="Arial"/>
              </a:rPr>
              <a:t> is an individual or person who creates or discovers the invention itself. </a:t>
            </a:r>
            <a:endParaRPr sz="21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1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1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9" name="Google Shape;169;p37"/>
          <p:cNvCxnSpPr/>
          <p:nvPr/>
        </p:nvCxnSpPr>
        <p:spPr>
          <a:xfrm>
            <a:off x="2773750" y="1540300"/>
            <a:ext cx="36021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170" name="Google Shape;170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37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8"/>
          <p:cNvSpPr txBox="1"/>
          <p:nvPr>
            <p:ph idx="2" type="body"/>
          </p:nvPr>
        </p:nvSpPr>
        <p:spPr>
          <a:xfrm>
            <a:off x="1026200" y="1036525"/>
            <a:ext cx="4125600" cy="319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Arial"/>
                <a:ea typeface="Arial"/>
                <a:cs typeface="Arial"/>
                <a:sym typeface="Arial"/>
              </a:rPr>
              <a:t>A </a:t>
            </a:r>
            <a:r>
              <a:rPr b="1" lang="en" sz="1700">
                <a:latin typeface="Arial"/>
                <a:ea typeface="Arial"/>
                <a:cs typeface="Arial"/>
                <a:sym typeface="Arial"/>
              </a:rPr>
              <a:t>patent</a:t>
            </a:r>
            <a:r>
              <a:rPr lang="en" sz="1700">
                <a:latin typeface="Arial"/>
                <a:ea typeface="Arial"/>
                <a:cs typeface="Arial"/>
                <a:sym typeface="Arial"/>
              </a:rPr>
              <a:t> provides an inventor with legal protection of the invention so others cannot copy the work. </a:t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700">
                <a:latin typeface="Arial"/>
                <a:ea typeface="Arial"/>
                <a:cs typeface="Arial"/>
                <a:sym typeface="Arial"/>
              </a:rPr>
              <a:t>According to the United States Patent and Trademark Office, a patent is the grant of a property right to the inventor. </a:t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1700">
                <a:latin typeface="Arial"/>
                <a:ea typeface="Arial"/>
                <a:cs typeface="Arial"/>
                <a:sym typeface="Arial"/>
              </a:rPr>
              <a:t>The process of obtaining a process can be complicated and expensive, and patent rights typically last just 20 years. </a:t>
            </a:r>
            <a:endParaRPr sz="17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38"/>
          <p:cNvSpPr txBox="1"/>
          <p:nvPr>
            <p:ph type="title"/>
          </p:nvPr>
        </p:nvSpPr>
        <p:spPr>
          <a:xfrm>
            <a:off x="938500" y="445025"/>
            <a:ext cx="4638600" cy="44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PATENTS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8" name="Google Shape;178;p38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179" name="Google Shape;179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38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81" name="Google Shape;181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14450" y="826100"/>
            <a:ext cx="3491302" cy="34913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9"/>
          <p:cNvSpPr txBox="1"/>
          <p:nvPr>
            <p:ph type="title"/>
          </p:nvPr>
        </p:nvSpPr>
        <p:spPr>
          <a:xfrm>
            <a:off x="974950" y="661600"/>
            <a:ext cx="7199700" cy="777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latin typeface="Arial"/>
                <a:ea typeface="Arial"/>
                <a:cs typeface="Arial"/>
                <a:sym typeface="Arial"/>
              </a:rPr>
              <a:t>WHAT IS AN INNOVATION?</a:t>
            </a:r>
            <a:endParaRPr b="1" sz="3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p39"/>
          <p:cNvSpPr txBox="1"/>
          <p:nvPr>
            <p:ph idx="1" type="body"/>
          </p:nvPr>
        </p:nvSpPr>
        <p:spPr>
          <a:xfrm>
            <a:off x="661900" y="1800063"/>
            <a:ext cx="7825800" cy="252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Arial"/>
                <a:ea typeface="Arial"/>
                <a:cs typeface="Arial"/>
                <a:sym typeface="Arial"/>
              </a:rPr>
              <a:t>Innovation</a:t>
            </a:r>
            <a:r>
              <a:rPr lang="en" sz="1800">
                <a:latin typeface="Arial"/>
                <a:ea typeface="Arial"/>
                <a:cs typeface="Arial"/>
                <a:sym typeface="Arial"/>
              </a:rPr>
              <a:t> is the process of conceptualizing, developing, and introducing new ideas, workflows, methodologies, services, or products. 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1800">
                <a:latin typeface="Arial"/>
                <a:ea typeface="Arial"/>
                <a:cs typeface="Arial"/>
                <a:sym typeface="Arial"/>
              </a:rPr>
              <a:t>Innovation</a:t>
            </a:r>
            <a:r>
              <a:rPr lang="en" sz="1800">
                <a:latin typeface="Arial"/>
                <a:ea typeface="Arial"/>
                <a:cs typeface="Arial"/>
                <a:sym typeface="Arial"/>
              </a:rPr>
              <a:t> happens when an improvement takes place with an existing object or idea. 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1800">
                <a:latin typeface="Arial"/>
                <a:ea typeface="Arial"/>
                <a:cs typeface="Arial"/>
                <a:sym typeface="Arial"/>
              </a:rPr>
              <a:t>Innovation</a:t>
            </a:r>
            <a:r>
              <a:rPr lang="en" sz="1800">
                <a:latin typeface="Arial"/>
                <a:ea typeface="Arial"/>
                <a:cs typeface="Arial"/>
                <a:sym typeface="Arial"/>
              </a:rPr>
              <a:t> creates value that can drive consumer demand.  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1800">
                <a:latin typeface="Arial"/>
                <a:ea typeface="Arial"/>
                <a:cs typeface="Arial"/>
                <a:sym typeface="Arial"/>
              </a:rPr>
              <a:t>Innovation</a:t>
            </a:r>
            <a:r>
              <a:rPr lang="en" sz="1800">
                <a:latin typeface="Arial"/>
                <a:ea typeface="Arial"/>
                <a:cs typeface="Arial"/>
                <a:sym typeface="Arial"/>
              </a:rPr>
              <a:t> provides opportunities for a business to distinguish itself from its competitors. 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8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8" name="Google Shape;188;p39"/>
          <p:cNvCxnSpPr/>
          <p:nvPr/>
        </p:nvCxnSpPr>
        <p:spPr>
          <a:xfrm>
            <a:off x="2773750" y="1540300"/>
            <a:ext cx="36021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189" name="Google Shape;189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3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40"/>
          <p:cNvSpPr txBox="1"/>
          <p:nvPr>
            <p:ph type="title"/>
          </p:nvPr>
        </p:nvSpPr>
        <p:spPr>
          <a:xfrm>
            <a:off x="3569500" y="657625"/>
            <a:ext cx="4638300" cy="35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EXAMPLES OF INNOVATION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Google Shape;196;p40"/>
          <p:cNvSpPr txBox="1"/>
          <p:nvPr>
            <p:ph idx="1" type="body"/>
          </p:nvPr>
        </p:nvSpPr>
        <p:spPr>
          <a:xfrm>
            <a:off x="3684278" y="1135800"/>
            <a:ext cx="4979100" cy="287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Creation of new products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Modification of existing products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Inspiring creativity and competitive balance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Developing methods for reducing costs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Creation of new machines or tools that increase productivity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Creating workflows that improve profit margins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1000"/>
              </a:spcBef>
              <a:spcAft>
                <a:spcPts val="1000"/>
              </a:spcAft>
              <a:buSzPts val="16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Establishing marketing innovations that increase sales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7" name="Google Shape;197;p40"/>
          <p:cNvCxnSpPr/>
          <p:nvPr/>
        </p:nvCxnSpPr>
        <p:spPr>
          <a:xfrm>
            <a:off x="3569488" y="1195639"/>
            <a:ext cx="0" cy="27522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198" name="Google Shape;198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40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00" name="Google Shape;200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405975"/>
            <a:ext cx="3040251" cy="2149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41"/>
          <p:cNvSpPr txBox="1"/>
          <p:nvPr>
            <p:ph type="title"/>
          </p:nvPr>
        </p:nvSpPr>
        <p:spPr>
          <a:xfrm>
            <a:off x="585150" y="321875"/>
            <a:ext cx="7973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PRODUCT INNOVATION: TELEVISION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6" name="Google Shape;206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4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08" name="Google Shape;208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71800" y="969150"/>
            <a:ext cx="6600400" cy="3719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42"/>
          <p:cNvSpPr txBox="1"/>
          <p:nvPr>
            <p:ph type="title"/>
          </p:nvPr>
        </p:nvSpPr>
        <p:spPr>
          <a:xfrm>
            <a:off x="938500" y="445025"/>
            <a:ext cx="7973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SERVICE INNOVATION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p42"/>
          <p:cNvSpPr txBox="1"/>
          <p:nvPr>
            <p:ph idx="1" type="body"/>
          </p:nvPr>
        </p:nvSpPr>
        <p:spPr>
          <a:xfrm>
            <a:off x="985950" y="1123375"/>
            <a:ext cx="7172100" cy="303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Arial"/>
                <a:ea typeface="Arial"/>
                <a:cs typeface="Arial"/>
                <a:sym typeface="Arial"/>
              </a:rPr>
              <a:t>Service innovation can describe an entirely new concept, like Uber and rideshare services, or an improvement upon a business’s existing ability to impact the customer experience at any level.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en" sz="2000">
                <a:latin typeface="Arial"/>
                <a:ea typeface="Arial"/>
                <a:cs typeface="Arial"/>
                <a:sym typeface="Arial"/>
              </a:rPr>
              <a:t>Example: Taco Bell Drive-Thru</a:t>
            </a:r>
            <a:endParaRPr b="1" sz="20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5" name="Google Shape;215;p42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16" name="Google Shape;216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42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43"/>
          <p:cNvSpPr txBox="1"/>
          <p:nvPr>
            <p:ph type="title"/>
          </p:nvPr>
        </p:nvSpPr>
        <p:spPr>
          <a:xfrm>
            <a:off x="938500" y="445025"/>
            <a:ext cx="7973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PROCESS</a:t>
            </a:r>
            <a:r>
              <a:rPr b="1" lang="en">
                <a:latin typeface="Arial"/>
                <a:ea typeface="Arial"/>
                <a:cs typeface="Arial"/>
                <a:sym typeface="Arial"/>
              </a:rPr>
              <a:t> INNOVATION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p43"/>
          <p:cNvSpPr txBox="1"/>
          <p:nvPr>
            <p:ph idx="1" type="body"/>
          </p:nvPr>
        </p:nvSpPr>
        <p:spPr>
          <a:xfrm>
            <a:off x="985950" y="1123375"/>
            <a:ext cx="7172100" cy="303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Font typeface="Arial"/>
              <a:buChar char="●"/>
            </a:pPr>
            <a:r>
              <a:rPr lang="en" sz="2000">
                <a:latin typeface="Arial"/>
                <a:ea typeface="Arial"/>
                <a:cs typeface="Arial"/>
                <a:sym typeface="Arial"/>
              </a:rPr>
              <a:t>Does change the product or service itself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spcBef>
                <a:spcPts val="1000"/>
              </a:spcBef>
              <a:spcAft>
                <a:spcPts val="0"/>
              </a:spcAft>
              <a:buSzPts val="2000"/>
              <a:buFont typeface="Arial"/>
              <a:buChar char="●"/>
            </a:pPr>
            <a:r>
              <a:rPr lang="en" sz="2000">
                <a:latin typeface="Arial"/>
                <a:ea typeface="Arial"/>
                <a:cs typeface="Arial"/>
                <a:sym typeface="Arial"/>
              </a:rPr>
              <a:t>Changes the methods by which those products and services are created.  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spcBef>
                <a:spcPts val="1000"/>
              </a:spcBef>
              <a:spcAft>
                <a:spcPts val="0"/>
              </a:spcAft>
              <a:buSzPts val="2000"/>
              <a:buFont typeface="Arial"/>
              <a:buChar char="●"/>
            </a:pPr>
            <a:r>
              <a:rPr lang="en" sz="2000">
                <a:latin typeface="Arial"/>
                <a:ea typeface="Arial"/>
                <a:cs typeface="Arial"/>
                <a:sym typeface="Arial"/>
              </a:rPr>
              <a:t>Designed to improve efficiency and productivity.  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spcBef>
                <a:spcPts val="1000"/>
              </a:spcBef>
              <a:spcAft>
                <a:spcPts val="0"/>
              </a:spcAft>
              <a:buSzPts val="2000"/>
              <a:buFont typeface="Arial"/>
              <a:buChar char="●"/>
            </a:pPr>
            <a:r>
              <a:rPr lang="en" sz="2000">
                <a:latin typeface="Arial"/>
                <a:ea typeface="Arial"/>
                <a:cs typeface="Arial"/>
                <a:sym typeface="Arial"/>
              </a:rPr>
              <a:t>Processes that speed up production times, cut the cost of production and delivery, or increase revenue. 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spcBef>
                <a:spcPts val="1000"/>
              </a:spcBef>
              <a:spcAft>
                <a:spcPts val="0"/>
              </a:spcAft>
              <a:buSzPts val="2000"/>
              <a:buFont typeface="Arial"/>
              <a:buChar char="●"/>
            </a:pPr>
            <a:r>
              <a:rPr lang="en" sz="2000">
                <a:latin typeface="Arial"/>
                <a:ea typeface="Arial"/>
                <a:cs typeface="Arial"/>
                <a:sym typeface="Arial"/>
              </a:rPr>
              <a:t>Often occurs with advancements in technology. 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20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4" name="Google Shape;224;p43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25" name="Google Shape;225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43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44"/>
          <p:cNvSpPr txBox="1"/>
          <p:nvPr>
            <p:ph type="title"/>
          </p:nvPr>
        </p:nvSpPr>
        <p:spPr>
          <a:xfrm>
            <a:off x="938500" y="445025"/>
            <a:ext cx="7973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BUSINESS MODEL </a:t>
            </a:r>
            <a:r>
              <a:rPr b="1" lang="en">
                <a:latin typeface="Arial"/>
                <a:ea typeface="Arial"/>
                <a:cs typeface="Arial"/>
                <a:sym typeface="Arial"/>
              </a:rPr>
              <a:t>INNOVATION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44"/>
          <p:cNvSpPr txBox="1"/>
          <p:nvPr>
            <p:ph idx="1" type="body"/>
          </p:nvPr>
        </p:nvSpPr>
        <p:spPr>
          <a:xfrm>
            <a:off x="985950" y="979675"/>
            <a:ext cx="7172100" cy="303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●"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A business model is a company’s overall plan for generating a profit.  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●"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Explains the type of product or services the company sells, how it promotes and markets those products or services, and the expenses the business will incur. 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●"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Business model innovation changes the entire way the company operates.  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1000"/>
              </a:spcAft>
              <a:buSzPts val="1800"/>
              <a:buFont typeface="Arial"/>
              <a:buChar char="●"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Can occur through a fundamental and significant change in pricing or delivery strategies, like a company pivoting its business model to reflect a subscription-based pricing model vs. traditional pricing.</a:t>
            </a:r>
            <a:endParaRPr sz="18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3" name="Google Shape;233;p44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34" name="Google Shape;234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Google Shape;235;p44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Futuristic Background by Slidesgo">
  <a:themeElements>
    <a:clrScheme name="Simple Light">
      <a:dk1>
        <a:srgbClr val="001633"/>
      </a:dk1>
      <a:lt1>
        <a:srgbClr val="FFFFFF"/>
      </a:lt1>
      <a:dk2>
        <a:srgbClr val="85D5E6"/>
      </a:dk2>
      <a:lt2>
        <a:srgbClr val="FFAB40"/>
      </a:lt2>
      <a:accent1>
        <a:srgbClr val="FFAB40"/>
      </a:accent1>
      <a:accent2>
        <a:srgbClr val="85D5E6"/>
      </a:accent2>
      <a:accent3>
        <a:srgbClr val="78909C"/>
      </a:accent3>
      <a:accent4>
        <a:srgbClr val="FFAB40"/>
      </a:accent4>
      <a:accent5>
        <a:srgbClr val="3D85C6"/>
      </a:accent5>
      <a:accent6>
        <a:srgbClr val="001633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