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</p:sldIdLst>
  <p:sldSz cy="5143500" cx="9144000"/>
  <p:notesSz cx="6858000" cy="9144000"/>
  <p:embeddedFontLst>
    <p:embeddedFont>
      <p:font typeface="Montserrat"/>
      <p:regular r:id="rId39"/>
      <p:bold r:id="rId40"/>
      <p:italic r:id="rId41"/>
      <p:boldItalic r:id="rId42"/>
    </p:embeddedFont>
    <p:embeddedFont>
      <p:font typeface="Montserrat Medium"/>
      <p:regular r:id="rId43"/>
      <p:bold r:id="rId44"/>
      <p:italic r:id="rId45"/>
      <p:boldItalic r:id="rId46"/>
    </p:embeddedFont>
    <p:embeddedFont>
      <p:font typeface="Montserrat ExtraBold"/>
      <p:bold r:id="rId47"/>
      <p:boldItalic r:id="rId48"/>
    </p:embeddedFont>
    <p:embeddedFont>
      <p:font typeface="Oswald"/>
      <p:regular r:id="rId49"/>
      <p:bold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bold.fntdata"/><Relationship Id="rId42" Type="http://schemas.openxmlformats.org/officeDocument/2006/relationships/font" Target="fonts/Montserrat-boldItalic.fntdata"/><Relationship Id="rId41" Type="http://schemas.openxmlformats.org/officeDocument/2006/relationships/font" Target="fonts/Montserrat-italic.fntdata"/><Relationship Id="rId44" Type="http://schemas.openxmlformats.org/officeDocument/2006/relationships/font" Target="fonts/MontserratMedium-bold.fntdata"/><Relationship Id="rId43" Type="http://schemas.openxmlformats.org/officeDocument/2006/relationships/font" Target="fonts/MontserratMedium-regular.fntdata"/><Relationship Id="rId46" Type="http://schemas.openxmlformats.org/officeDocument/2006/relationships/font" Target="fonts/MontserratMedium-boldItalic.fntdata"/><Relationship Id="rId45" Type="http://schemas.openxmlformats.org/officeDocument/2006/relationships/font" Target="fonts/MontserratMedium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MontserratExtraBold-boldItalic.fntdata"/><Relationship Id="rId47" Type="http://schemas.openxmlformats.org/officeDocument/2006/relationships/font" Target="fonts/MontserratExtraBold-bold.fntdata"/><Relationship Id="rId49" Type="http://schemas.openxmlformats.org/officeDocument/2006/relationships/font" Target="fonts/Oswald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font" Target="fonts/Montserrat-regular.fntdata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0" Type="http://schemas.openxmlformats.org/officeDocument/2006/relationships/font" Target="fonts/Oswald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4065a21e91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14065a21e91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4065a21e91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14065a21e91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16aa8c9ee2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116aa8c9ee2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3654328b99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13654328b99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3654328b99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13654328b99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3654328b99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13654328b99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3654328b99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3654328b99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3654328b99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3654328b99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16aa8c9ee2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116aa8c9ee2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4065a21e91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14065a21e91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16aa8c9ee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16aa8c9ee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3654328b99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13654328b99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13654328b99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13654328b99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13654328b99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13654328b99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3654328b99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13654328b99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16aa8c9ee2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116aa8c9ee2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116aa8c9ee2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116aa8c9ee2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116aa8c9ee2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116aa8c9ee2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116aa8c9ee2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116aa8c9ee2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116aa8c9ee2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116aa8c9ee2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13654328b99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13654328b99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16aa8c9ee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116aa8c9ee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116aa8c9ee2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116aa8c9ee2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116aa8c9ee2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116aa8c9ee2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116aa8ca21b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116aa8ca21b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13654328b99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13654328b99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116aa8ca21b_0_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6" name="Google Shape;466;g116aa8ca21b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16aa8c9ee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16aa8c9ee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7f9262ee2f_0_262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7f9262ee2f_0_26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16aa8c9ee2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116aa8c9ee2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16aa8c9ee2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16aa8c9ee2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4065a21e91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4065a21e91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4065a21e91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14065a21e91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hasCustomPrompt="1" type="title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/>
          <p:nvPr>
            <p:ph idx="1" type="body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42900" lvl="1" marL="914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indent="-342900" lvl="2" marL="1371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indent="-342900" lvl="3" marL="18288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indent="-342900" lvl="4" marL="22860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indent="-3429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indent="-3429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indent="-3429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indent="-3429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SECTION_TITLE_AND_DESCRIPTION_1_1_3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/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14"/>
          <p:cNvSpPr txBox="1"/>
          <p:nvPr>
            <p:ph idx="1" type="subTitle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14"/>
          <p:cNvSpPr txBox="1"/>
          <p:nvPr>
            <p:ph idx="2" type="title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14"/>
          <p:cNvSpPr txBox="1"/>
          <p:nvPr>
            <p:ph idx="3" type="subTitle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p14"/>
          <p:cNvSpPr txBox="1"/>
          <p:nvPr>
            <p:ph idx="4" type="title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p14"/>
          <p:cNvSpPr txBox="1"/>
          <p:nvPr>
            <p:ph idx="5" type="subTitle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14"/>
          <p:cNvSpPr txBox="1"/>
          <p:nvPr>
            <p:ph hasCustomPrompt="1" idx="6" type="title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/>
          <p:nvPr>
            <p:ph hasCustomPrompt="1" idx="7" type="title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/>
          <p:nvPr>
            <p:ph hasCustomPrompt="1" idx="8" type="title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b="1" sz="36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rotWithShape="0" algn="bl" dir="5400000" dist="19050">
              <a:srgbClr val="76A5AF">
                <a:alpha val="88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15"/>
          <p:cNvSpPr txBox="1"/>
          <p:nvPr>
            <p:ph idx="1" type="subTitle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/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p16"/>
          <p:cNvSpPr txBox="1"/>
          <p:nvPr>
            <p:ph idx="1" type="subTitle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/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7"/>
          <p:cNvSpPr txBox="1"/>
          <p:nvPr>
            <p:ph idx="1" type="subTitle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17"/>
          <p:cNvSpPr txBox="1"/>
          <p:nvPr>
            <p:ph idx="2" type="title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4" name="Google Shape;64;p17"/>
          <p:cNvSpPr txBox="1"/>
          <p:nvPr>
            <p:ph idx="3" type="subTitle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 ">
  <p:cSld name="SECTION_TITLE_AND_DESCRIPTION_1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1" type="subTitle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idx="2" type="title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subTitle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18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18"/>
          <p:cNvSpPr txBox="1"/>
          <p:nvPr>
            <p:ph idx="5" type="title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18"/>
          <p:cNvSpPr txBox="1"/>
          <p:nvPr>
            <p:ph idx="6" type="subTitle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b="1"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1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hasCustomPrompt="1" idx="2" type="title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rotWithShape="0" algn="bl" dir="6360000" dist="28575">
              <a:schemeClr val="accent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/>
          <p:nvPr>
            <p:ph idx="1" type="subTitle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1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2">
  <p:cSld name="CAPTION_ONLY_1_1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3">
  <p:cSld name="CAPTION_ONLY_1_1_1_2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SECTION_TITLE_AND_DESCRIPTION_1_3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/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7" name="Google Shape;87;p24"/>
          <p:cNvSpPr txBox="1"/>
          <p:nvPr>
            <p:ph idx="1" type="body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24"/>
          <p:cNvSpPr txBox="1"/>
          <p:nvPr>
            <p:ph idx="2" type="body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4"/>
          <p:cNvSpPr txBox="1"/>
          <p:nvPr>
            <p:ph idx="3" type="title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idx="4" type="title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TITLE_1_1_2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3" name="Google Shape;93;p25"/>
          <p:cNvSpPr txBox="1"/>
          <p:nvPr>
            <p:ph idx="2" type="title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4" name="Google Shape;94;p25"/>
          <p:cNvSpPr txBox="1"/>
          <p:nvPr>
            <p:ph idx="1" type="subTitle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idx="3" type="title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4" type="subTitle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5" type="title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6" type="subTitle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25"/>
          <p:cNvSpPr txBox="1"/>
          <p:nvPr>
            <p:ph idx="7" type="title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25"/>
          <p:cNvSpPr txBox="1"/>
          <p:nvPr>
            <p:ph idx="8" type="subTitle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Numbers">
  <p:cSld name="CAPTION_ONLY_1_1_1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/>
          <p:nvPr>
            <p:ph hasCustomPrompt="1"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/>
          <p:nvPr>
            <p:ph idx="1" type="subTitle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" name="Google Shape;104;p26"/>
          <p:cNvSpPr txBox="1"/>
          <p:nvPr>
            <p:ph hasCustomPrompt="1" idx="2" type="title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/>
          <p:nvPr>
            <p:ph idx="3" type="subTitle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" name="Google Shape;106;p26"/>
          <p:cNvSpPr txBox="1"/>
          <p:nvPr>
            <p:ph hasCustomPrompt="1" idx="4" type="title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/>
          <p:nvPr>
            <p:ph idx="5" type="subTitle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/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27"/>
          <p:cNvSpPr txBox="1"/>
          <p:nvPr>
            <p:ph idx="1" type="subTitle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27"/>
          <p:cNvSpPr txBox="1"/>
          <p:nvPr>
            <p:ph idx="2" type="title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2" name="Google Shape;112;p27"/>
          <p:cNvSpPr txBox="1"/>
          <p:nvPr>
            <p:ph idx="3" type="subTitle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2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27"/>
          <p:cNvSpPr txBox="1"/>
          <p:nvPr>
            <p:ph idx="5" type="title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27"/>
          <p:cNvSpPr txBox="1"/>
          <p:nvPr>
            <p:ph idx="6" type="subTitle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6" name="Google Shape;116;p27"/>
          <p:cNvSpPr txBox="1"/>
          <p:nvPr>
            <p:ph idx="7" type="title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27"/>
          <p:cNvSpPr txBox="1"/>
          <p:nvPr>
            <p:ph idx="8" type="subTitle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" name="Google Shape;118;p27"/>
          <p:cNvSpPr txBox="1"/>
          <p:nvPr>
            <p:ph idx="9" type="title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27"/>
          <p:cNvSpPr txBox="1"/>
          <p:nvPr>
            <p:ph idx="13" type="subTitle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idx="14" type="title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1" name="Google Shape;121;p27"/>
          <p:cNvSpPr txBox="1"/>
          <p:nvPr>
            <p:ph idx="15" type="subTitle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1">
  <p:cSld name="TITLE_1_1_2_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/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28"/>
          <p:cNvSpPr txBox="1"/>
          <p:nvPr>
            <p:ph idx="2" type="title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5" name="Google Shape;125;p28"/>
          <p:cNvSpPr txBox="1"/>
          <p:nvPr>
            <p:ph idx="1" type="subTitle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28"/>
          <p:cNvSpPr txBox="1"/>
          <p:nvPr>
            <p:ph idx="3" type="title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8"/>
          <p:cNvSpPr txBox="1"/>
          <p:nvPr>
            <p:ph idx="4" type="subTitle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8" name="Google Shape;128;p28"/>
          <p:cNvSpPr txBox="1"/>
          <p:nvPr>
            <p:ph idx="5" type="title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28"/>
          <p:cNvSpPr txBox="1"/>
          <p:nvPr>
            <p:ph idx="6" type="subTitle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0" name="Google Shape;130;p28"/>
          <p:cNvSpPr txBox="1"/>
          <p:nvPr>
            <p:ph idx="7" type="title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28"/>
          <p:cNvSpPr txBox="1"/>
          <p:nvPr>
            <p:ph idx="8" type="subTitle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SECTION_TITLE_AND_DESCRIPTION_1_2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29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TITLE_ONLY_1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30"/>
          <p:cNvSpPr txBox="1"/>
          <p:nvPr>
            <p:ph idx="1" type="subTitle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APTION_ONLY_2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31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SECTION_HEADER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/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32"/>
          <p:cNvSpPr txBox="1"/>
          <p:nvPr>
            <p:ph idx="1" type="subTitle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SECTION_HEADER_1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/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" name="Google Shape;146;p33"/>
          <p:cNvSpPr txBox="1"/>
          <p:nvPr>
            <p:ph idx="1" type="subTitle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1">
  <p:cSld name="SECTION_TITLE_AND_DESCRIPTION_1_1_2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3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TITLE_AND_TWO_COLUMNS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35"/>
          <p:cNvSpPr txBox="1"/>
          <p:nvPr>
            <p:ph idx="1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5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" name="Google Shape;21;p5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6" name="Google Shape;26;p7"/>
          <p:cNvSpPr txBox="1"/>
          <p:nvPr>
            <p:ph idx="1" type="body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 rot="5400000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idx="1" type="subTitle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3" name="Google Shape;33;p9"/>
          <p:cNvSpPr txBox="1"/>
          <p:nvPr>
            <p:ph idx="2" type="body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9"/>
          <p:cNvSpPr txBox="1"/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20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36" Type="http://schemas.openxmlformats.org/officeDocument/2006/relationships/theme" Target="../theme/theme1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sz="28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2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Relationship Id="rId4" Type="http://schemas.openxmlformats.org/officeDocument/2006/relationships/image" Target="../media/image23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.png"/><Relationship Id="rId4" Type="http://schemas.openxmlformats.org/officeDocument/2006/relationships/image" Target="../media/image1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.png"/><Relationship Id="rId4" Type="http://schemas.openxmlformats.org/officeDocument/2006/relationships/image" Target="../media/image17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6"/>
          <p:cNvSpPr txBox="1"/>
          <p:nvPr>
            <p:ph type="ctrTitle"/>
          </p:nvPr>
        </p:nvSpPr>
        <p:spPr>
          <a:xfrm>
            <a:off x="1965450" y="1920475"/>
            <a:ext cx="5213100" cy="644700"/>
          </a:xfrm>
          <a:prstGeom prst="rect">
            <a:avLst/>
          </a:prstGeom>
          <a:effectLst>
            <a:outerShdw blurRad="142875" rotWithShape="0" algn="bl" dir="87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ENTREPRENEURSHIP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6"/>
          <p:cNvSpPr txBox="1"/>
          <p:nvPr>
            <p:ph type="ctrTitle"/>
          </p:nvPr>
        </p:nvSpPr>
        <p:spPr>
          <a:xfrm>
            <a:off x="2941650" y="2705350"/>
            <a:ext cx="3260700" cy="464700"/>
          </a:xfrm>
          <a:prstGeom prst="rect">
            <a:avLst/>
          </a:prstGeom>
          <a:effectLst>
            <a:outerShdw blurRad="100013" rotWithShape="0" algn="bl" dir="8460000" dist="19050">
              <a:srgbClr val="76A5AF">
                <a:alpha val="50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2200">
                <a:latin typeface="Arial"/>
                <a:ea typeface="Arial"/>
                <a:cs typeface="Arial"/>
                <a:sym typeface="Arial"/>
              </a:rPr>
              <a:t>MODULE 2 - LESSON 1</a:t>
            </a:r>
            <a:endParaRPr b="0" sz="22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" name="Google Shape;160;p36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61" name="Google Shape;16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36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5"/>
                </a:solidFill>
              </a:rPr>
              <a:t>©</a:t>
            </a:r>
            <a:r>
              <a:rPr lang="en" sz="1300">
                <a:solidFill>
                  <a:schemeClr val="accent5"/>
                </a:solidFill>
              </a:rPr>
              <a:t> </a:t>
            </a:r>
            <a:r>
              <a:rPr lang="en" sz="700">
                <a:solidFill>
                  <a:schemeClr val="accent5"/>
                </a:solidFill>
              </a:rPr>
              <a:t>Copyright 2022. Sports Career Consulting, LLC.</a:t>
            </a:r>
            <a:endParaRPr sz="7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5"/>
          <p:cNvSpPr txBox="1"/>
          <p:nvPr>
            <p:ph type="title"/>
          </p:nvPr>
        </p:nvSpPr>
        <p:spPr>
          <a:xfrm>
            <a:off x="4084525" y="230575"/>
            <a:ext cx="49455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Limited Liability Company (LLC)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45"/>
          <p:cNvSpPr txBox="1"/>
          <p:nvPr>
            <p:ph idx="1" type="body"/>
          </p:nvPr>
        </p:nvSpPr>
        <p:spPr>
          <a:xfrm>
            <a:off x="4483575" y="1333225"/>
            <a:ext cx="4181100" cy="267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 business structure that protects the individual owner or owners from personal liability. Owners of an LLC are considered to be “members”, and a member could be any combination of individuals, corporations and LLCs. An LLC with only one owner is known as a single-member LLC.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2" name="Google Shape;242;p45"/>
          <p:cNvCxnSpPr/>
          <p:nvPr/>
        </p:nvCxnSpPr>
        <p:spPr>
          <a:xfrm>
            <a:off x="4209150" y="1333227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43" name="Google Shape;243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4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45" name="Google Shape;245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2125" y="1526452"/>
            <a:ext cx="3792604" cy="252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/>
          <p:nvPr>
            <p:ph type="title"/>
          </p:nvPr>
        </p:nvSpPr>
        <p:spPr>
          <a:xfrm>
            <a:off x="3479025" y="584975"/>
            <a:ext cx="5550900" cy="52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Corporations (C-Corp and S-Corp) 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46"/>
          <p:cNvSpPr txBox="1"/>
          <p:nvPr>
            <p:ph idx="1" type="body"/>
          </p:nvPr>
        </p:nvSpPr>
        <p:spPr>
          <a:xfrm>
            <a:off x="4483575" y="1333225"/>
            <a:ext cx="4181100" cy="267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 legal entity that is separate and independent from the people who own or run the corporation, primarily its shareholders. Typically, corporations are more appropriate for larger companies with a lot of employees.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2" name="Google Shape;252;p46"/>
          <p:cNvCxnSpPr/>
          <p:nvPr/>
        </p:nvCxnSpPr>
        <p:spPr>
          <a:xfrm>
            <a:off x="4209150" y="1333227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53" name="Google Shape;253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55" name="Google Shape;25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425" y="1271988"/>
            <a:ext cx="3725302" cy="2793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2" name="Google Shape;262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188" y="1244313"/>
            <a:ext cx="8877625" cy="2654879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47"/>
          <p:cNvSpPr txBox="1"/>
          <p:nvPr/>
        </p:nvSpPr>
        <p:spPr>
          <a:xfrm>
            <a:off x="133200" y="400225"/>
            <a:ext cx="88776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accent1"/>
                </a:solidFill>
              </a:rPr>
              <a:t>Considerations for Starting a Successful Business</a:t>
            </a:r>
            <a:endParaRPr b="1" sz="23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8"/>
          <p:cNvSpPr txBox="1"/>
          <p:nvPr>
            <p:ph type="title"/>
          </p:nvPr>
        </p:nvSpPr>
        <p:spPr>
          <a:xfrm>
            <a:off x="359800" y="448800"/>
            <a:ext cx="72756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IMPORTANT CONSIDERATIONS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8"/>
          <p:cNvSpPr txBox="1"/>
          <p:nvPr>
            <p:ph idx="1" type="body"/>
          </p:nvPr>
        </p:nvSpPr>
        <p:spPr>
          <a:xfrm>
            <a:off x="483825" y="1473475"/>
            <a:ext cx="8434500" cy="33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is the financial position of the aspiring entrepreneur and how will the business be funded?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are the unmet market needs the product or service will address?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are the problems the product or service can solve?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Who is in the entrepreneur’s immediate network and how can those connections help to build and grow the business?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What is the entrepreneur’s overall vision and how will that translate to a mission statement that can guide the business to success?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0" name="Google Shape;270;p48"/>
          <p:cNvCxnSpPr/>
          <p:nvPr/>
        </p:nvCxnSpPr>
        <p:spPr>
          <a:xfrm>
            <a:off x="483825" y="1226102"/>
            <a:ext cx="1537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71" name="Google Shape;271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4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9"/>
          <p:cNvSpPr txBox="1"/>
          <p:nvPr>
            <p:ph type="title"/>
          </p:nvPr>
        </p:nvSpPr>
        <p:spPr>
          <a:xfrm>
            <a:off x="266825" y="284600"/>
            <a:ext cx="65838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RISK ASSESSMENT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49"/>
          <p:cNvSpPr txBox="1"/>
          <p:nvPr>
            <p:ph idx="1" type="body"/>
          </p:nvPr>
        </p:nvSpPr>
        <p:spPr>
          <a:xfrm>
            <a:off x="431650" y="1257750"/>
            <a:ext cx="84660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Uncertainty is a major factor that can impact small businesses.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100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COVID-19 took a significant toll on American small business.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100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Over 70 percent of US small businesses shut down in March 2020 when the US became the epicenter of the COVID-19 pandemic.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1000"/>
              </a:spcBef>
              <a:spcAft>
                <a:spcPts val="1000"/>
              </a:spcAft>
              <a:buSzPts val="1900"/>
              <a:buFont typeface="Arial"/>
              <a:buChar char="●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More than 60 percent of these small businesses that closed, shut down due to government or health authority orders, as large parts of the United States went into lockdown in a bid to curb the spread of the virus. 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9" name="Google Shape;279;p49"/>
          <p:cNvCxnSpPr/>
          <p:nvPr/>
        </p:nvCxnSpPr>
        <p:spPr>
          <a:xfrm>
            <a:off x="360650" y="1061902"/>
            <a:ext cx="24615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80" name="Google Shape;280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0"/>
          <p:cNvSpPr txBox="1"/>
          <p:nvPr>
            <p:ph type="title"/>
          </p:nvPr>
        </p:nvSpPr>
        <p:spPr>
          <a:xfrm>
            <a:off x="4280125" y="400250"/>
            <a:ext cx="4699800" cy="1005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WHY DO NEW BUSINESSES FAIL?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50"/>
          <p:cNvSpPr txBox="1"/>
          <p:nvPr>
            <p:ph idx="1" type="body"/>
          </p:nvPr>
        </p:nvSpPr>
        <p:spPr>
          <a:xfrm>
            <a:off x="4372475" y="1540300"/>
            <a:ext cx="45048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42% of small businesses fail because of a lack of demand within the market.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If there’s one thing an entrepreneur should be sure of, it is that there is a need and demand for the product or service they are offering.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8" name="Google Shape;288;p50"/>
          <p:cNvCxnSpPr/>
          <p:nvPr/>
        </p:nvCxnSpPr>
        <p:spPr>
          <a:xfrm>
            <a:off x="41988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89" name="Google Shape;28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5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91" name="Google Shape;29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300" y="782950"/>
            <a:ext cx="3577600" cy="357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1"/>
          <p:cNvSpPr txBox="1"/>
          <p:nvPr>
            <p:ph type="title"/>
          </p:nvPr>
        </p:nvSpPr>
        <p:spPr>
          <a:xfrm>
            <a:off x="336900" y="520625"/>
            <a:ext cx="76866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Starting a business requires: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51"/>
          <p:cNvSpPr txBox="1"/>
          <p:nvPr>
            <p:ph idx="1" type="body"/>
          </p:nvPr>
        </p:nvSpPr>
        <p:spPr>
          <a:xfrm>
            <a:off x="688225" y="1476900"/>
            <a:ext cx="76347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A business concept or idea: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a new idea or a fresh take on an existing concept.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Support: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People that will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support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the venture including employees, contractors, mentors, advisors and vendors.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Business plan: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A road map for the new venture to follow.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 sz="1900">
                <a:latin typeface="Arial"/>
                <a:ea typeface="Arial"/>
                <a:cs typeface="Arial"/>
                <a:sym typeface="Arial"/>
              </a:rPr>
              <a:t>Funing: 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Enough “seed” money to stabilize the company until it can generate revenue.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8" name="Google Shape;298;p51"/>
          <p:cNvCxnSpPr/>
          <p:nvPr/>
        </p:nvCxnSpPr>
        <p:spPr>
          <a:xfrm>
            <a:off x="43250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99" name="Google Shape;29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5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2"/>
          <p:cNvSpPr txBox="1"/>
          <p:nvPr>
            <p:ph type="title"/>
          </p:nvPr>
        </p:nvSpPr>
        <p:spPr>
          <a:xfrm>
            <a:off x="5337175" y="838775"/>
            <a:ext cx="2837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WHY START A NEW BUSINESS?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52"/>
          <p:cNvSpPr txBox="1"/>
          <p:nvPr>
            <p:ph idx="1" type="body"/>
          </p:nvPr>
        </p:nvSpPr>
        <p:spPr>
          <a:xfrm>
            <a:off x="5337175" y="1822400"/>
            <a:ext cx="34728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Four reasons: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74650" lvl="0" marL="457200" rtl="0" algn="l">
              <a:spcBef>
                <a:spcPts val="1600"/>
              </a:spcBef>
              <a:spcAft>
                <a:spcPts val="0"/>
              </a:spcAft>
              <a:buSzPts val="23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Control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Flexibility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Ambition</a:t>
            </a:r>
            <a:endParaRPr sz="23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2300">
                <a:latin typeface="Arial"/>
                <a:ea typeface="Arial"/>
                <a:cs typeface="Arial"/>
                <a:sym typeface="Arial"/>
              </a:rPr>
              <a:t>Financial</a:t>
            </a:r>
            <a:r>
              <a:rPr lang="en" sz="1900">
                <a:latin typeface="Arial"/>
                <a:ea typeface="Arial"/>
                <a:cs typeface="Arial"/>
                <a:sym typeface="Arial"/>
              </a:rPr>
              <a:t> 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7" name="Google Shape;307;p52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08" name="Google Shape;308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5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10" name="Google Shape;310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125" y="939413"/>
            <a:ext cx="4221000" cy="326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3"/>
          <p:cNvSpPr txBox="1"/>
          <p:nvPr>
            <p:ph type="title"/>
          </p:nvPr>
        </p:nvSpPr>
        <p:spPr>
          <a:xfrm>
            <a:off x="2062800" y="588725"/>
            <a:ext cx="50184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latin typeface="Arial"/>
                <a:ea typeface="Arial"/>
                <a:cs typeface="Arial"/>
                <a:sym typeface="Arial"/>
              </a:rPr>
              <a:t>BUSINESS FUNDING</a:t>
            </a:r>
            <a:endParaRPr b="1" sz="3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53"/>
          <p:cNvSpPr txBox="1"/>
          <p:nvPr>
            <p:ph idx="1" type="subTitle"/>
          </p:nvPr>
        </p:nvSpPr>
        <p:spPr>
          <a:xfrm>
            <a:off x="1785750" y="1645725"/>
            <a:ext cx="5572500" cy="258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Four primary financial resources available to aspiring entrepreneurs: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Self-funding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Crowdfunding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Small Business Loan (SBL)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Font typeface="Arial"/>
              <a:buAutoNum type="arabicPeriod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Venture Capital (VC)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FFAB4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7" name="Google Shape;317;p53"/>
          <p:cNvCxnSpPr/>
          <p:nvPr/>
        </p:nvCxnSpPr>
        <p:spPr>
          <a:xfrm>
            <a:off x="3190500" y="11875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18" name="Google Shape;318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5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4"/>
          <p:cNvSpPr txBox="1"/>
          <p:nvPr>
            <p:ph type="title"/>
          </p:nvPr>
        </p:nvSpPr>
        <p:spPr>
          <a:xfrm>
            <a:off x="336900" y="520625"/>
            <a:ext cx="76866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A RECIPE FOR SUCCESS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54"/>
          <p:cNvSpPr txBox="1"/>
          <p:nvPr>
            <p:ph idx="1" type="body"/>
          </p:nvPr>
        </p:nvSpPr>
        <p:spPr>
          <a:xfrm>
            <a:off x="688225" y="1476900"/>
            <a:ext cx="7634700" cy="26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The ability to fill or meet a need, want or opportunity that is not currently being met within a specific market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100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Offering a better way to fill or a meet a need, want or opportunity than currently being offered by existing businesses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100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Consistently provide quality products or services with a sound sales and marketing plan, coupled with a customer service strategy that helps build the foundation for a loyal customer base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6" name="Google Shape;326;p54"/>
          <p:cNvCxnSpPr/>
          <p:nvPr/>
        </p:nvCxnSpPr>
        <p:spPr>
          <a:xfrm>
            <a:off x="43250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27" name="Google Shape;32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5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7" name="Google Shape;167;p37"/>
          <p:cNvCxnSpPr/>
          <p:nvPr/>
        </p:nvCxnSpPr>
        <p:spPr>
          <a:xfrm>
            <a:off x="933900" y="992850"/>
            <a:ext cx="35766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68" name="Google Shape;16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37"/>
          <p:cNvSpPr txBox="1"/>
          <p:nvPr/>
        </p:nvSpPr>
        <p:spPr>
          <a:xfrm>
            <a:off x="5517600" y="4670088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0" name="Google Shape;170;p37"/>
          <p:cNvSpPr txBox="1"/>
          <p:nvPr/>
        </p:nvSpPr>
        <p:spPr>
          <a:xfrm>
            <a:off x="803200" y="392550"/>
            <a:ext cx="6167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FFAB40"/>
                </a:solidFill>
              </a:rPr>
              <a:t>ENTREPRENEURSHIP</a:t>
            </a:r>
            <a:endParaRPr b="1" sz="3200">
              <a:solidFill>
                <a:srgbClr val="FFAB40"/>
              </a:solidFill>
            </a:endParaRPr>
          </a:p>
        </p:txBody>
      </p:sp>
      <p:sp>
        <p:nvSpPr>
          <p:cNvPr id="171" name="Google Shape;171;p37"/>
          <p:cNvSpPr txBox="1"/>
          <p:nvPr/>
        </p:nvSpPr>
        <p:spPr>
          <a:xfrm>
            <a:off x="803200" y="1140125"/>
            <a:ext cx="78585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FFFFFF"/>
                </a:solidFill>
              </a:rPr>
              <a:t>Entrepreneurship: </a:t>
            </a:r>
            <a:r>
              <a:rPr lang="en" sz="2700">
                <a:solidFill>
                  <a:srgbClr val="FFFFFF"/>
                </a:solidFill>
              </a:rPr>
              <a:t>the process of creating a new business with the goal of making a profit while taking on all startup risks. </a:t>
            </a:r>
            <a:endParaRPr sz="27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An </a:t>
            </a:r>
            <a:r>
              <a:rPr b="1" lang="en" sz="2700">
                <a:solidFill>
                  <a:srgbClr val="FFFFFF"/>
                </a:solidFill>
              </a:rPr>
              <a:t>entrepreneur</a:t>
            </a:r>
            <a:r>
              <a:rPr lang="en" sz="2700">
                <a:solidFill>
                  <a:srgbClr val="FFFFFF"/>
                </a:solidFill>
              </a:rPr>
              <a:t> is a person who creates a new business, taking on these risks, but also reaping the bulk of the rewards.</a:t>
            </a:r>
            <a:endParaRPr sz="27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5"/>
          <p:cNvSpPr txBox="1"/>
          <p:nvPr>
            <p:ph type="title"/>
          </p:nvPr>
        </p:nvSpPr>
        <p:spPr>
          <a:xfrm>
            <a:off x="478700" y="378650"/>
            <a:ext cx="47757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TRAITS OF SUCCESSFUL ENTREPRENEURS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55"/>
          <p:cNvSpPr txBox="1"/>
          <p:nvPr>
            <p:ph idx="1" type="body"/>
          </p:nvPr>
        </p:nvSpPr>
        <p:spPr>
          <a:xfrm>
            <a:off x="478700" y="1334150"/>
            <a:ext cx="3311700" cy="31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Strong work ethic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Passion for the business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Commitment to the enterprise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Persistence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Adaptability with the ability to solve problems quickly and evolve when necessary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General sense of curiosity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Ability to make decisions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5" name="Google Shape;335;p55"/>
          <p:cNvCxnSpPr/>
          <p:nvPr/>
        </p:nvCxnSpPr>
        <p:spPr>
          <a:xfrm>
            <a:off x="4097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36" name="Google Shape;336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5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38" name="Google Shape;338;p55"/>
          <p:cNvSpPr txBox="1"/>
          <p:nvPr>
            <p:ph idx="1" type="body"/>
          </p:nvPr>
        </p:nvSpPr>
        <p:spPr>
          <a:xfrm>
            <a:off x="4405550" y="1334150"/>
            <a:ext cx="4297200" cy="31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No fear of failure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Ability to handle rejection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Networking skills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Optimism, even in the face of adversity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Fiscal responsibility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Strong time management skills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Knowledge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Persuasiveness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6"/>
          <p:cNvSpPr txBox="1"/>
          <p:nvPr>
            <p:ph type="title"/>
          </p:nvPr>
        </p:nvSpPr>
        <p:spPr>
          <a:xfrm>
            <a:off x="3859350" y="238375"/>
            <a:ext cx="41343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FRANCHISING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56"/>
          <p:cNvSpPr txBox="1"/>
          <p:nvPr>
            <p:ph idx="1" type="body"/>
          </p:nvPr>
        </p:nvSpPr>
        <p:spPr>
          <a:xfrm>
            <a:off x="3824575" y="1015675"/>
            <a:ext cx="4853700" cy="350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franchise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business where an aspiring entrepreneur pays a franchise fee in exchange for the rights to use an established company’s products, services, and branding.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franchisee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the entrepreneur who pays for the rights to use the existing business’ intellectual property, proprietary knowledge, and products and services.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franchisor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provides insight, advertising, brand marks, logos and other intellectual property, and can offer initial assistance in helping to supervise and oversee the franchise operation.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5" name="Google Shape;345;p56"/>
          <p:cNvCxnSpPr/>
          <p:nvPr/>
        </p:nvCxnSpPr>
        <p:spPr>
          <a:xfrm>
            <a:off x="36036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46" name="Google Shape;346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48" name="Google Shape;348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493173"/>
            <a:ext cx="3230326" cy="2283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5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55" name="Google Shape;355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3138" y="152400"/>
            <a:ext cx="5837734" cy="438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8"/>
          <p:cNvSpPr txBox="1"/>
          <p:nvPr>
            <p:ph type="title"/>
          </p:nvPr>
        </p:nvSpPr>
        <p:spPr>
          <a:xfrm>
            <a:off x="2062800" y="588725"/>
            <a:ext cx="50184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COMPONENTS OF AN EFFECTIVE MARKETING  PLAN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58"/>
          <p:cNvSpPr txBox="1"/>
          <p:nvPr>
            <p:ph idx="1" type="subTitle"/>
          </p:nvPr>
        </p:nvSpPr>
        <p:spPr>
          <a:xfrm>
            <a:off x="2062800" y="1787338"/>
            <a:ext cx="4003500" cy="261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Mission statement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Executive summary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SWOT analysis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Marketing goals and objectives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Market research/marketing strategies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Implementation plan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Evaluation and control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2" name="Google Shape;362;p58"/>
          <p:cNvCxnSpPr/>
          <p:nvPr/>
        </p:nvCxnSpPr>
        <p:spPr>
          <a:xfrm>
            <a:off x="3190500" y="14998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63" name="Google Shape;363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9"/>
          <p:cNvSpPr txBox="1"/>
          <p:nvPr>
            <p:ph idx="4" type="title"/>
          </p:nvPr>
        </p:nvSpPr>
        <p:spPr>
          <a:xfrm>
            <a:off x="938500" y="445025"/>
            <a:ext cx="74181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WHAT IS A MISSION STATEMENT?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0" name="Google Shape;370;p5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71" name="Google Shape;371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5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73" name="Google Shape;373;p59"/>
          <p:cNvSpPr txBox="1"/>
          <p:nvPr>
            <p:ph idx="1" type="subTitle"/>
          </p:nvPr>
        </p:nvSpPr>
        <p:spPr>
          <a:xfrm>
            <a:off x="938501" y="1299900"/>
            <a:ext cx="70569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mission statement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written document that captures an organization’s values and business philosophy.  Mission statements offers a brief description of the organization’s purpose, answering the question of why the business exists.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59"/>
          <p:cNvSpPr txBox="1"/>
          <p:nvPr/>
        </p:nvSpPr>
        <p:spPr>
          <a:xfrm>
            <a:off x="1062375" y="2254325"/>
            <a:ext cx="70569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What business are we currently in?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Who are our customers?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What products and/or services do we offer?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400"/>
              <a:buChar char="●"/>
            </a:pPr>
            <a:r>
              <a:rPr lang="en">
                <a:solidFill>
                  <a:schemeClr val="lt1"/>
                </a:solidFill>
              </a:rPr>
              <a:t>How do we currently meet the needs of our customers?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0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SITUATION (SWOT) ANALYSIS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0" name="Google Shape;380;p60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81" name="Google Shape;381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6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83" name="Google Shape;383;p60"/>
          <p:cNvSpPr txBox="1"/>
          <p:nvPr>
            <p:ph idx="1" type="subTitle"/>
          </p:nvPr>
        </p:nvSpPr>
        <p:spPr>
          <a:xfrm>
            <a:off x="937100" y="1179000"/>
            <a:ext cx="4478400" cy="36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Situation analysis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(also referred to as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SWOT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) provides information that is helpful in matching the organization's resources and capabilities to the competitive environment in which it operates.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This analysis reviews four key factors pertaining to the company’s current market situation: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trengths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eaknesses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pportunities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b="1" lang="en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hreats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4" name="Google Shape;384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4675" y="1179000"/>
            <a:ext cx="3278024" cy="327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1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STRENGTHS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0" name="Google Shape;390;p61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391" name="Google Shape;391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6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93" name="Google Shape;393;p61"/>
          <p:cNvSpPr txBox="1"/>
          <p:nvPr>
            <p:ph idx="1" type="subTitle"/>
          </p:nvPr>
        </p:nvSpPr>
        <p:spPr>
          <a:xfrm>
            <a:off x="938500" y="1205025"/>
            <a:ext cx="3984600" cy="33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Strengths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resources and capabilities that can be used as a basis for developing a competitive advantage, such as: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Patents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Strong sales history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Established brand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Effective distribution strategy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Significant following on social media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4" name="Google Shape;394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3925" y="1072425"/>
            <a:ext cx="3916099" cy="2768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2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WEAKNESSES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0" name="Google Shape;400;p62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401" name="Google Shape;40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6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03" name="Google Shape;403;p62"/>
          <p:cNvSpPr txBox="1"/>
          <p:nvPr>
            <p:ph idx="1" type="subTitle"/>
          </p:nvPr>
        </p:nvSpPr>
        <p:spPr>
          <a:xfrm>
            <a:off x="938500" y="1166025"/>
            <a:ext cx="3855300" cy="327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Weaknesses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the qualities that give a business a competitive disadvantage.  The absence of certain strengths may also be viewed as a weakness: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Lack of patent protection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Weak, unrecognized, or ineffective brand name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Poor reputation among customers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Lack of resources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Inadequate distribution channels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4" name="Google Shape;404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0300" y="1166025"/>
            <a:ext cx="4045399" cy="253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3"/>
          <p:cNvSpPr txBox="1"/>
          <p:nvPr>
            <p:ph idx="4" type="title"/>
          </p:nvPr>
        </p:nvSpPr>
        <p:spPr>
          <a:xfrm>
            <a:off x="938500" y="445025"/>
            <a:ext cx="4629300" cy="60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OPPORTUNITIES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0" name="Google Shape;410;p63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411" name="Google Shape;411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6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13" name="Google Shape;413;p63"/>
          <p:cNvSpPr txBox="1"/>
          <p:nvPr>
            <p:ph idx="1" type="subTitle"/>
          </p:nvPr>
        </p:nvSpPr>
        <p:spPr>
          <a:xfrm>
            <a:off x="1043550" y="1049525"/>
            <a:ext cx="4113000" cy="37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Opportunities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events that can facilitate company profit and growth: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Unfulfilled customer needs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Arrival of new technologies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particular market niche that has not yet been explored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Mergers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Entry into new markets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4" name="Google Shape;414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6550" y="1227875"/>
            <a:ext cx="3682652" cy="2281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4"/>
          <p:cNvSpPr txBox="1"/>
          <p:nvPr>
            <p:ph idx="4" type="title"/>
          </p:nvPr>
        </p:nvSpPr>
        <p:spPr>
          <a:xfrm>
            <a:off x="938500" y="445025"/>
            <a:ext cx="4629300" cy="60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THREATS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0" name="Google Shape;420;p6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421" name="Google Shape;421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6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23" name="Google Shape;423;p64"/>
          <p:cNvSpPr txBox="1"/>
          <p:nvPr>
            <p:ph idx="1" type="subTitle"/>
          </p:nvPr>
        </p:nvSpPr>
        <p:spPr>
          <a:xfrm>
            <a:off x="1043550" y="1049525"/>
            <a:ext cx="4113000" cy="37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Threats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events that could have a negative impact.  Threats can be internal, such as falling productivity, or external, such as lower priced products offered by competitors.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Additional examples of threats: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Shifts in consumer tastes away from company products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Emergence of new substitute products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Government regulation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4" name="Google Shape;424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1225" y="1214875"/>
            <a:ext cx="3682652" cy="2209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8"/>
          <p:cNvSpPr txBox="1"/>
          <p:nvPr>
            <p:ph type="title"/>
          </p:nvPr>
        </p:nvSpPr>
        <p:spPr>
          <a:xfrm>
            <a:off x="5337175" y="661600"/>
            <a:ext cx="33117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Arial"/>
                <a:ea typeface="Arial"/>
                <a:cs typeface="Arial"/>
                <a:sym typeface="Arial"/>
              </a:rPr>
              <a:t>ENTREPRENEURSHIP</a:t>
            </a:r>
            <a:endParaRPr b="1" sz="2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38"/>
          <p:cNvSpPr txBox="1"/>
          <p:nvPr>
            <p:ph idx="1" type="body"/>
          </p:nvPr>
        </p:nvSpPr>
        <p:spPr>
          <a:xfrm>
            <a:off x="5337175" y="1617975"/>
            <a:ext cx="3311700" cy="252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Entrepreneurs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are usually marketplace innovators, bringing in fresh ideas, new goods or services, and/or business procedures. These innovations can be based on existing concepts or completely new ideas.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8" name="Google Shape;178;p38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79" name="Google Shape;17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81" name="Google Shape;181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4950" y="1037649"/>
            <a:ext cx="4596675" cy="3068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5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COMPETITION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0" name="Google Shape;430;p65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431" name="Google Shape;431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6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33" name="Google Shape;433;p65"/>
          <p:cNvSpPr txBox="1"/>
          <p:nvPr>
            <p:ph idx="1" type="subTitle"/>
          </p:nvPr>
        </p:nvSpPr>
        <p:spPr>
          <a:xfrm>
            <a:off x="938500" y="1182150"/>
            <a:ext cx="4179000" cy="318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Competition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rivalry between two or more businesses selling products or services to the same customers or markets. 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Competition impacts price points, product features, and marketing strategies because businesses are fighting for an edge that will persuade consumers to choose their products or services over those of competitors.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4" name="Google Shape;434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7500" y="1331475"/>
            <a:ext cx="3721702" cy="2480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9" name="Google Shape;439;p66"/>
          <p:cNvCxnSpPr/>
          <p:nvPr/>
        </p:nvCxnSpPr>
        <p:spPr>
          <a:xfrm>
            <a:off x="38995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440" name="Google Shape;440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6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42" name="Google Shape;442;p66"/>
          <p:cNvSpPr txBox="1"/>
          <p:nvPr>
            <p:ph type="title"/>
          </p:nvPr>
        </p:nvSpPr>
        <p:spPr>
          <a:xfrm>
            <a:off x="587850" y="1220200"/>
            <a:ext cx="28374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DIRECT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 COMPETITION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66"/>
          <p:cNvSpPr txBox="1"/>
          <p:nvPr>
            <p:ph idx="1" type="body"/>
          </p:nvPr>
        </p:nvSpPr>
        <p:spPr>
          <a:xfrm>
            <a:off x="587850" y="1904300"/>
            <a:ext cx="3311700" cy="26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Direct competition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occurs between sellers of the same products and services. Direct competitors provide the same solution to the same target market.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66"/>
          <p:cNvSpPr txBox="1"/>
          <p:nvPr>
            <p:ph idx="1" type="body"/>
          </p:nvPr>
        </p:nvSpPr>
        <p:spPr>
          <a:xfrm>
            <a:off x="4373850" y="1997500"/>
            <a:ext cx="4112100" cy="250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Direct Competition Example: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 streaming service that provides access to cable channels (like Hulu or YoutubeTV), are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direct competitors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with cable companies because they provide access to the same programming.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67"/>
          <p:cNvSpPr txBox="1"/>
          <p:nvPr>
            <p:ph idx="2" type="body"/>
          </p:nvPr>
        </p:nvSpPr>
        <p:spPr>
          <a:xfrm>
            <a:off x="1026200" y="1153225"/>
            <a:ext cx="3184500" cy="355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Market share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is a key indicator of how well one company is performing against competitors within the marketplace.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Market Share Example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: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Netflix continues to dominate </a:t>
            </a:r>
            <a:r>
              <a:rPr b="1" lang="en">
                <a:latin typeface="Arial"/>
                <a:ea typeface="Arial"/>
                <a:cs typeface="Arial"/>
                <a:sym typeface="Arial"/>
              </a:rPr>
              <a:t>market share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among brands competing for consumer attention in the streaming space with 28% of market share as of July, 2021.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67"/>
          <p:cNvSpPr txBox="1"/>
          <p:nvPr>
            <p:ph type="title"/>
          </p:nvPr>
        </p:nvSpPr>
        <p:spPr>
          <a:xfrm>
            <a:off x="938500" y="445025"/>
            <a:ext cx="4710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MEASURING COMPETITION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1" name="Google Shape;451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452" name="Google Shape;452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54" name="Google Shape;454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625" y="1190775"/>
            <a:ext cx="4432400" cy="332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68"/>
          <p:cNvSpPr txBox="1"/>
          <p:nvPr>
            <p:ph idx="2" type="body"/>
          </p:nvPr>
        </p:nvSpPr>
        <p:spPr>
          <a:xfrm>
            <a:off x="842125" y="1000825"/>
            <a:ext cx="7683000" cy="355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Competition: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 A rivalry between two or more businesses selling products or services to the same customers or markets.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Marketing: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The process of developing, promoting, and distributing products, or goods and services, to satisfy the needs and wants of consumers.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 share: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A key indicator of how well one company is performing against competitors within the marketplace.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Marketing concept: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The idea that an organization’s ability to sell its products and services depends largely on the company’s ability to successfully identify and fulfill customer needs and wants.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Marketing Plan: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A written document that provides direction for the marketing activities for a specific period of time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Mission Statement: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A written statement that captures an organization’s purpose, customer orientation and business philosophy.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latin typeface="Arial"/>
                <a:ea typeface="Arial"/>
                <a:cs typeface="Arial"/>
                <a:sym typeface="Arial"/>
              </a:rPr>
              <a:t>Situation (SWOT) Analysis: </a:t>
            </a:r>
            <a:r>
              <a:rPr lang="en" sz="1200">
                <a:latin typeface="Arial"/>
                <a:ea typeface="Arial"/>
                <a:cs typeface="Arial"/>
                <a:sym typeface="Arial"/>
              </a:rPr>
              <a:t> Provides information that is helpful in matching the organization's resources and capabilities to the competitive environment in which it operates.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68"/>
          <p:cNvSpPr txBox="1"/>
          <p:nvPr>
            <p:ph type="title"/>
          </p:nvPr>
        </p:nvSpPr>
        <p:spPr>
          <a:xfrm>
            <a:off x="842125" y="445025"/>
            <a:ext cx="48066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KEY TERMS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1" name="Google Shape;461;p68"/>
          <p:cNvCxnSpPr/>
          <p:nvPr/>
        </p:nvCxnSpPr>
        <p:spPr>
          <a:xfrm>
            <a:off x="938500" y="445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462" name="Google Shape;462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6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6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2. 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70" name="Google Shape;470;p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39237" y="988362"/>
            <a:ext cx="5265526" cy="316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9"/>
          <p:cNvSpPr txBox="1"/>
          <p:nvPr>
            <p:ph idx="1" type="subTitle"/>
          </p:nvPr>
        </p:nvSpPr>
        <p:spPr>
          <a:xfrm>
            <a:off x="938500" y="1501825"/>
            <a:ext cx="7599900" cy="283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Startups</a:t>
            </a:r>
            <a:r>
              <a:rPr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are formed with the intention to grow past the original, solo company founder. </a:t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Startups</a:t>
            </a:r>
            <a:r>
              <a:rPr lang="en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are also are typically temporary, the “startup” is essentially a stage in the process of building a much bigger entity. </a:t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39"/>
          <p:cNvSpPr txBox="1"/>
          <p:nvPr>
            <p:ph type="title"/>
          </p:nvPr>
        </p:nvSpPr>
        <p:spPr>
          <a:xfrm>
            <a:off x="938500" y="722100"/>
            <a:ext cx="4638600" cy="83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latin typeface="Arial"/>
                <a:ea typeface="Arial"/>
                <a:cs typeface="Arial"/>
                <a:sym typeface="Arial"/>
              </a:rPr>
              <a:t>WHAT IS A STARTUP?</a:t>
            </a:r>
            <a:endParaRPr b="1" sz="2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8" name="Google Shape;188;p39"/>
          <p:cNvCxnSpPr/>
          <p:nvPr/>
        </p:nvCxnSpPr>
        <p:spPr>
          <a:xfrm>
            <a:off x="1026200" y="7732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89" name="Google Shape;18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0"/>
          <p:cNvSpPr txBox="1"/>
          <p:nvPr>
            <p:ph type="title"/>
          </p:nvPr>
        </p:nvSpPr>
        <p:spPr>
          <a:xfrm>
            <a:off x="585150" y="455275"/>
            <a:ext cx="7973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latin typeface="Arial"/>
                <a:ea typeface="Arial"/>
                <a:cs typeface="Arial"/>
                <a:sym typeface="Arial"/>
              </a:rPr>
              <a:t>AMERICA RUNS ON SMALL BUSINESS</a:t>
            </a:r>
            <a:endParaRPr b="1" sz="3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40"/>
          <p:cNvSpPr txBox="1"/>
          <p:nvPr>
            <p:ph idx="1" type="body"/>
          </p:nvPr>
        </p:nvSpPr>
        <p:spPr>
          <a:xfrm>
            <a:off x="985950" y="1522900"/>
            <a:ext cx="71721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latin typeface="Arial"/>
                <a:ea typeface="Arial"/>
                <a:cs typeface="Arial"/>
                <a:sym typeface="Arial"/>
              </a:rPr>
              <a:t>More than 98 percent of American businesses have fewer than 100 employees. </a:t>
            </a:r>
            <a:endParaRPr b="1" sz="3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33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33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7" name="Google Shape;197;p40"/>
          <p:cNvCxnSpPr/>
          <p:nvPr/>
        </p:nvCxnSpPr>
        <p:spPr>
          <a:xfrm>
            <a:off x="3190500" y="998997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198" name="Google Shape;19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1"/>
          <p:cNvSpPr txBox="1"/>
          <p:nvPr>
            <p:ph type="title"/>
          </p:nvPr>
        </p:nvSpPr>
        <p:spPr>
          <a:xfrm>
            <a:off x="1260425" y="450400"/>
            <a:ext cx="6906600" cy="79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latin typeface="Arial"/>
                <a:ea typeface="Arial"/>
                <a:cs typeface="Arial"/>
                <a:sym typeface="Arial"/>
              </a:rPr>
              <a:t>ENTREPRENEURSHIP IS CRITICAL</a:t>
            </a:r>
            <a:endParaRPr b="1" sz="2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41"/>
          <p:cNvSpPr txBox="1"/>
          <p:nvPr>
            <p:ph idx="1" type="body"/>
          </p:nvPr>
        </p:nvSpPr>
        <p:spPr>
          <a:xfrm>
            <a:off x="1580459" y="1433425"/>
            <a:ext cx="7062600" cy="287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2800">
                <a:latin typeface="Arial"/>
                <a:ea typeface="Arial"/>
                <a:cs typeface="Arial"/>
                <a:sym typeface="Arial"/>
              </a:rPr>
              <a:t>Through inventions and innovations and the products and services they provide, entrepreneurs shape how consumers communicate, learn, live, and experience life.</a:t>
            </a:r>
            <a:endParaRPr sz="2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6" name="Google Shape;206;p41"/>
          <p:cNvCxnSpPr/>
          <p:nvPr/>
        </p:nvCxnSpPr>
        <p:spPr>
          <a:xfrm>
            <a:off x="1260413" y="1493264"/>
            <a:ext cx="0" cy="27522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07" name="Google Shape;20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5" name="Google Shape;21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188" y="1460550"/>
            <a:ext cx="8877625" cy="2222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3"/>
          <p:cNvSpPr txBox="1"/>
          <p:nvPr>
            <p:ph type="title"/>
          </p:nvPr>
        </p:nvSpPr>
        <p:spPr>
          <a:xfrm>
            <a:off x="4987625" y="538450"/>
            <a:ext cx="40425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Arial"/>
                <a:ea typeface="Arial"/>
                <a:cs typeface="Arial"/>
                <a:sym typeface="Arial"/>
              </a:rPr>
              <a:t>SOLE PROPRIETORSHIP</a:t>
            </a:r>
            <a:endParaRPr b="1" sz="2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43"/>
          <p:cNvSpPr txBox="1"/>
          <p:nvPr>
            <p:ph idx="1" type="body"/>
          </p:nvPr>
        </p:nvSpPr>
        <p:spPr>
          <a:xfrm>
            <a:off x="5353025" y="1476900"/>
            <a:ext cx="3311700" cy="252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A type of business that is owned and operated by a single individual.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2" name="Google Shape;222;p43"/>
          <p:cNvCxnSpPr/>
          <p:nvPr/>
        </p:nvCxnSpPr>
        <p:spPr>
          <a:xfrm>
            <a:off x="506095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23" name="Google Shape;22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25" name="Google Shape;22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375" y="1294198"/>
            <a:ext cx="4340849" cy="289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4"/>
          <p:cNvSpPr txBox="1"/>
          <p:nvPr>
            <p:ph type="title"/>
          </p:nvPr>
        </p:nvSpPr>
        <p:spPr>
          <a:xfrm>
            <a:off x="4987625" y="538450"/>
            <a:ext cx="4042500" cy="777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Arial"/>
                <a:ea typeface="Arial"/>
                <a:cs typeface="Arial"/>
                <a:sym typeface="Arial"/>
              </a:rPr>
              <a:t>PARTNERSHIP</a:t>
            </a:r>
            <a:endParaRPr b="1" sz="2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44"/>
          <p:cNvSpPr txBox="1"/>
          <p:nvPr>
            <p:ph idx="1" type="body"/>
          </p:nvPr>
        </p:nvSpPr>
        <p:spPr>
          <a:xfrm>
            <a:off x="5353025" y="1476900"/>
            <a:ext cx="3311700" cy="252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An association between two or more people with the goal of generating a profit. 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2" name="Google Shape;232;p44"/>
          <p:cNvCxnSpPr/>
          <p:nvPr/>
        </p:nvCxnSpPr>
        <p:spPr>
          <a:xfrm>
            <a:off x="5060950" y="14769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57150" rotWithShape="0" algn="bl" dir="5400000" dist="19050">
              <a:srgbClr val="FFFFFF">
                <a:alpha val="50000"/>
              </a:srgbClr>
            </a:outerShdw>
          </a:effectLst>
        </p:spPr>
      </p:cxnSp>
      <p:pic>
        <p:nvPicPr>
          <p:cNvPr id="233" name="Google Shape;23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5" name="Google Shape;235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7900" y="906162"/>
            <a:ext cx="3673800" cy="333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