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8288000" cy="10287000"/>
  <p:notesSz cx="6858000" cy="9144000"/>
  <p:embeddedFontLst>
    <p:embeddedFont>
      <p:font typeface="Calibri" panose="020F0502020204030204" pitchFamily="34" charset="0"/>
      <p:regular r:id="rId18"/>
      <p:bold r:id="rId19"/>
      <p:italic r:id="rId20"/>
      <p:boldItalic r:id="rId21"/>
    </p:embeddedFont>
    <p:embeddedFont>
      <p:font typeface="Fira Code" panose="020B0809050000020004" pitchFamily="49" charset="0"/>
      <p:regular r:id="rId22"/>
      <p:bold r:id="rId23"/>
    </p:embeddedFont>
    <p:embeddedFont>
      <p:font typeface="Fira Code Bold" panose="020B0809050000020004" pitchFamily="49" charset="0"/>
      <p:regular r:id="rId24"/>
    </p:embeddedFont>
    <p:embeddedFont>
      <p:font typeface="Norwester" pitchFamily="2" charset="0"/>
      <p:regular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94558" autoAdjust="0"/>
  </p:normalViewPr>
  <p:slideViewPr>
    <p:cSldViewPr>
      <p:cViewPr varScale="1">
        <p:scale>
          <a:sx n="80" d="100"/>
          <a:sy n="80" d="100"/>
        </p:scale>
        <p:origin x="824" y="1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7/27/22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7/27/22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7/27/22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7/27/22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image" Target="../media/image29.svg"/><Relationship Id="rId7" Type="http://schemas.openxmlformats.org/officeDocument/2006/relationships/image" Target="../media/image1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8.jpeg"/></Relationships>
</file>

<file path=ppt/slides/_rels/slide11.xml.rels><?xml version="1.0" encoding="UTF-8" standalone="yes"?>
<Relationships xmlns="http://schemas.openxmlformats.org/package/2006/relationships"><Relationship Id="rId3" Type="http://schemas.openxmlformats.org/officeDocument/2006/relationships/image" Target="../media/image29.svg"/><Relationship Id="rId7" Type="http://schemas.openxmlformats.org/officeDocument/2006/relationships/image" Target="../media/image1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9.jpeg"/></Relationships>
</file>

<file path=ppt/slides/_rels/slide12.xml.rels><?xml version="1.0" encoding="UTF-8" standalone="yes"?>
<Relationships xmlns="http://schemas.openxmlformats.org/package/2006/relationships"><Relationship Id="rId3" Type="http://schemas.openxmlformats.org/officeDocument/2006/relationships/image" Target="../media/image29.svg"/><Relationship Id="rId7" Type="http://schemas.openxmlformats.org/officeDocument/2006/relationships/image" Target="../media/image1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40.jpeg"/></Relationships>
</file>

<file path=ppt/slides/_rels/slide13.xml.rels><?xml version="1.0" encoding="UTF-8" standalone="yes"?>
<Relationships xmlns="http://schemas.openxmlformats.org/package/2006/relationships"><Relationship Id="rId3" Type="http://schemas.openxmlformats.org/officeDocument/2006/relationships/image" Target="../media/image29.svg"/><Relationship Id="rId7" Type="http://schemas.openxmlformats.org/officeDocument/2006/relationships/image" Target="../media/image1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41.jpeg"/></Relationships>
</file>

<file path=ppt/slides/_rels/slide14.xml.rels><?xml version="1.0" encoding="UTF-8" standalone="yes"?>
<Relationships xmlns="http://schemas.openxmlformats.org/package/2006/relationships"><Relationship Id="rId3" Type="http://schemas.openxmlformats.org/officeDocument/2006/relationships/image" Target="../media/image29.svg"/><Relationship Id="rId7" Type="http://schemas.openxmlformats.org/officeDocument/2006/relationships/image" Target="../media/image1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42.jpeg"/></Relationships>
</file>

<file path=ppt/slides/_rels/slide1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svg"/><Relationship Id="rId7" Type="http://schemas.openxmlformats.org/officeDocument/2006/relationships/image" Target="../media/image1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s>
</file>

<file path=ppt/slides/_rels/slide16.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svg"/><Relationship Id="rId7" Type="http://schemas.openxmlformats.org/officeDocument/2006/relationships/image" Target="../media/image1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s>
</file>

<file path=ppt/slides/_rels/slide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svg"/><Relationship Id="rId7" Type="http://schemas.openxmlformats.org/officeDocument/2006/relationships/image" Target="../media/image25.svg"/><Relationship Id="rId12"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10.svg"/><Relationship Id="rId5" Type="http://schemas.openxmlformats.org/officeDocument/2006/relationships/image" Target="../media/image23.svg"/><Relationship Id="rId10" Type="http://schemas.openxmlformats.org/officeDocument/2006/relationships/image" Target="../media/image9.png"/><Relationship Id="rId4" Type="http://schemas.openxmlformats.org/officeDocument/2006/relationships/image" Target="../media/image22.png"/><Relationship Id="rId9" Type="http://schemas.openxmlformats.org/officeDocument/2006/relationships/image" Target="../media/image27.svg"/></Relationships>
</file>

<file path=ppt/slides/_rels/slide4.xml.rels><?xml version="1.0" encoding="UTF-8" standalone="yes"?>
<Relationships xmlns="http://schemas.openxmlformats.org/package/2006/relationships"><Relationship Id="rId3" Type="http://schemas.openxmlformats.org/officeDocument/2006/relationships/image" Target="../media/image29.svg"/><Relationship Id="rId7" Type="http://schemas.openxmlformats.org/officeDocument/2006/relationships/image" Target="../media/image1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jpeg"/></Relationships>
</file>

<file path=ppt/slides/_rels/slide5.xml.rels><?xml version="1.0" encoding="UTF-8" standalone="yes"?>
<Relationships xmlns="http://schemas.openxmlformats.org/package/2006/relationships"><Relationship Id="rId3" Type="http://schemas.openxmlformats.org/officeDocument/2006/relationships/image" Target="../media/image29.svg"/><Relationship Id="rId7" Type="http://schemas.openxmlformats.org/officeDocument/2006/relationships/image" Target="../media/image1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3.jpeg"/></Relationships>
</file>

<file path=ppt/slides/_rels/slide6.xml.rels><?xml version="1.0" encoding="UTF-8" standalone="yes"?>
<Relationships xmlns="http://schemas.openxmlformats.org/package/2006/relationships"><Relationship Id="rId3" Type="http://schemas.openxmlformats.org/officeDocument/2006/relationships/image" Target="../media/image29.svg"/><Relationship Id="rId7" Type="http://schemas.openxmlformats.org/officeDocument/2006/relationships/image" Target="../media/image1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4.jpeg"/></Relationships>
</file>

<file path=ppt/slides/_rels/slide7.xml.rels><?xml version="1.0" encoding="UTF-8" standalone="yes"?>
<Relationships xmlns="http://schemas.openxmlformats.org/package/2006/relationships"><Relationship Id="rId3" Type="http://schemas.openxmlformats.org/officeDocument/2006/relationships/image" Target="../media/image29.svg"/><Relationship Id="rId7" Type="http://schemas.openxmlformats.org/officeDocument/2006/relationships/image" Target="../media/image1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5.jpeg"/></Relationships>
</file>

<file path=ppt/slides/_rels/slide8.xml.rels><?xml version="1.0" encoding="UTF-8" standalone="yes"?>
<Relationships xmlns="http://schemas.openxmlformats.org/package/2006/relationships"><Relationship Id="rId3" Type="http://schemas.openxmlformats.org/officeDocument/2006/relationships/image" Target="../media/image29.svg"/><Relationship Id="rId7" Type="http://schemas.openxmlformats.org/officeDocument/2006/relationships/image" Target="../media/image1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6.jpeg"/></Relationships>
</file>

<file path=ppt/slides/_rels/slide9.xml.rels><?xml version="1.0" encoding="UTF-8" standalone="yes"?>
<Relationships xmlns="http://schemas.openxmlformats.org/package/2006/relationships"><Relationship Id="rId3" Type="http://schemas.openxmlformats.org/officeDocument/2006/relationships/image" Target="../media/image29.svg"/><Relationship Id="rId7" Type="http://schemas.openxmlformats.org/officeDocument/2006/relationships/image" Target="../media/image1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60297" flipH="1">
            <a:off x="13972850" y="6641906"/>
            <a:ext cx="3700450" cy="4078653"/>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233395">
            <a:off x="1417973" y="6276317"/>
            <a:ext cx="2378962" cy="2648642"/>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702477">
            <a:off x="10896237" y="-1207669"/>
            <a:ext cx="3336797" cy="3209392"/>
          </a:xfrm>
          <a:prstGeom prst="rect">
            <a:avLst/>
          </a:prstGeom>
        </p:spPr>
      </p:pic>
      <p:grpSp>
        <p:nvGrpSpPr>
          <p:cNvPr id="6" name="Group 6"/>
          <p:cNvGrpSpPr/>
          <p:nvPr/>
        </p:nvGrpSpPr>
        <p:grpSpPr>
          <a:xfrm>
            <a:off x="2155602" y="2001659"/>
            <a:ext cx="15683934" cy="5943045"/>
            <a:chOff x="0" y="0"/>
            <a:chExt cx="20911913" cy="7924060"/>
          </a:xfrm>
        </p:grpSpPr>
        <p:sp>
          <p:nvSpPr>
            <p:cNvPr id="7" name="TextBox 7"/>
            <p:cNvSpPr txBox="1"/>
            <p:nvPr/>
          </p:nvSpPr>
          <p:spPr>
            <a:xfrm>
              <a:off x="6343501" y="5400781"/>
              <a:ext cx="7737952" cy="2523278"/>
            </a:xfrm>
            <a:prstGeom prst="rect">
              <a:avLst/>
            </a:prstGeom>
          </p:spPr>
          <p:txBody>
            <a:bodyPr lIns="0" tIns="0" rIns="0" bIns="0" rtlCol="0" anchor="t">
              <a:spAutoFit/>
            </a:bodyPr>
            <a:lstStyle/>
            <a:p>
              <a:pPr algn="ctr">
                <a:lnSpc>
                  <a:spcPts val="3500"/>
                </a:lnSpc>
              </a:pPr>
              <a:r>
                <a:rPr lang="en-US" sz="2500">
                  <a:solidFill>
                    <a:srgbClr val="000000"/>
                  </a:solidFill>
                  <a:latin typeface="Fira Code Bold"/>
                </a:rPr>
                <a:t>Marketing Insights from SCC:</a:t>
              </a:r>
            </a:p>
            <a:p>
              <a:pPr algn="ctr">
                <a:lnSpc>
                  <a:spcPts val="3919"/>
                </a:lnSpc>
              </a:pPr>
              <a:r>
                <a:rPr lang="en-US" sz="2799">
                  <a:solidFill>
                    <a:srgbClr val="000000"/>
                  </a:solidFill>
                  <a:latin typeface="Fira Code Bold"/>
                </a:rPr>
                <a:t>Module 2 * Lesson 2</a:t>
              </a:r>
            </a:p>
            <a:p>
              <a:pPr algn="ctr">
                <a:lnSpc>
                  <a:spcPts val="3919"/>
                </a:lnSpc>
              </a:pPr>
              <a:r>
                <a:rPr lang="en-US" sz="2799">
                  <a:solidFill>
                    <a:srgbClr val="000000"/>
                  </a:solidFill>
                  <a:latin typeface="Fira Code Bold"/>
                </a:rPr>
                <a:t>Product Development &amp; Management</a:t>
              </a:r>
            </a:p>
          </p:txBody>
        </p:sp>
        <p:sp>
          <p:nvSpPr>
            <p:cNvPr id="8" name="TextBox 8"/>
            <p:cNvSpPr txBox="1"/>
            <p:nvPr/>
          </p:nvSpPr>
          <p:spPr>
            <a:xfrm>
              <a:off x="0" y="1158808"/>
              <a:ext cx="20911913" cy="3994807"/>
            </a:xfrm>
            <a:prstGeom prst="rect">
              <a:avLst/>
            </a:prstGeom>
          </p:spPr>
          <p:txBody>
            <a:bodyPr lIns="0" tIns="0" rIns="0" bIns="0" rtlCol="0" anchor="t">
              <a:spAutoFit/>
            </a:bodyPr>
            <a:lstStyle/>
            <a:p>
              <a:pPr algn="ctr">
                <a:lnSpc>
                  <a:spcPts val="11445"/>
                </a:lnSpc>
              </a:pPr>
              <a:r>
                <a:rPr lang="en-US" sz="10900">
                  <a:solidFill>
                    <a:srgbClr val="FFF503"/>
                  </a:solidFill>
                  <a:latin typeface="Norwester"/>
                </a:rPr>
                <a:t>10 INVENTIONS THAT CHANGED BUSINESS HISTORY</a:t>
              </a:r>
            </a:p>
          </p:txBody>
        </p:sp>
        <p:sp>
          <p:nvSpPr>
            <p:cNvPr id="9" name="TextBox 9"/>
            <p:cNvSpPr txBox="1"/>
            <p:nvPr/>
          </p:nvSpPr>
          <p:spPr>
            <a:xfrm>
              <a:off x="0" y="-66675"/>
              <a:ext cx="20911913" cy="751628"/>
            </a:xfrm>
            <a:prstGeom prst="rect">
              <a:avLst/>
            </a:prstGeom>
          </p:spPr>
          <p:txBody>
            <a:bodyPr lIns="0" tIns="0" rIns="0" bIns="0" rtlCol="0" anchor="t">
              <a:spAutoFit/>
            </a:bodyPr>
            <a:lstStyle/>
            <a:p>
              <a:pPr algn="ctr">
                <a:lnSpc>
                  <a:spcPts val="4759"/>
                </a:lnSpc>
              </a:pPr>
              <a:r>
                <a:rPr lang="en-US" sz="3399">
                  <a:solidFill>
                    <a:srgbClr val="000000"/>
                  </a:solidFill>
                  <a:latin typeface="Fira Code Bold"/>
                </a:rPr>
                <a:t>WHAT ARE SOME OF THE MOST IMPORTANT INVENTIONS IN HISTORY? </a:t>
              </a:r>
            </a:p>
          </p:txBody>
        </p:sp>
      </p:grpSp>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798627">
            <a:off x="1028700" y="643231"/>
            <a:ext cx="1270181" cy="2123403"/>
          </a:xfrm>
          <a:prstGeom prst="rect">
            <a:avLst/>
          </a:prstGeom>
        </p:spPr>
      </p:pic>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798627">
            <a:off x="12851096" y="7335341"/>
            <a:ext cx="877279" cy="1466576"/>
          </a:xfrm>
          <a:prstGeom prst="rect">
            <a:avLst/>
          </a:prstGeom>
        </p:spPr>
      </p:pic>
      <p:pic>
        <p:nvPicPr>
          <p:cNvPr id="12" name="Picture 1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508309">
            <a:off x="3408552" y="7374704"/>
            <a:ext cx="1888513" cy="338333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grpSp>
        <p:nvGrpSpPr>
          <p:cNvPr id="3" name="Group 3"/>
          <p:cNvGrpSpPr/>
          <p:nvPr/>
        </p:nvGrpSpPr>
        <p:grpSpPr>
          <a:xfrm>
            <a:off x="0" y="7960639"/>
            <a:ext cx="18288000" cy="2326361"/>
            <a:chOff x="0" y="0"/>
            <a:chExt cx="4816593" cy="612704"/>
          </a:xfrm>
        </p:grpSpPr>
        <p:sp>
          <p:nvSpPr>
            <p:cNvPr id="4" name="Freeform 4"/>
            <p:cNvSpPr/>
            <p:nvPr/>
          </p:nvSpPr>
          <p:spPr>
            <a:xfrm>
              <a:off x="0" y="0"/>
              <a:ext cx="4816592" cy="612704"/>
            </a:xfrm>
            <a:custGeom>
              <a:avLst/>
              <a:gdLst/>
              <a:ahLst/>
              <a:cxnLst/>
              <a:rect l="l" t="t" r="r" b="b"/>
              <a:pathLst>
                <a:path w="4816592" h="612704">
                  <a:moveTo>
                    <a:pt x="0" y="0"/>
                  </a:moveTo>
                  <a:lnTo>
                    <a:pt x="4816592" y="0"/>
                  </a:lnTo>
                  <a:lnTo>
                    <a:pt x="4816592" y="612704"/>
                  </a:lnTo>
                  <a:lnTo>
                    <a:pt x="0" y="612704"/>
                  </a:lnTo>
                  <a:close/>
                </a:path>
              </a:pathLst>
            </a:custGeom>
            <a:solidFill>
              <a:srgbClr val="E74590"/>
            </a:solidFill>
          </p:spPr>
        </p:sp>
        <p:sp>
          <p:nvSpPr>
            <p:cNvPr id="5" name="TextBox 5"/>
            <p:cNvSpPr txBox="1"/>
            <p:nvPr/>
          </p:nvSpPr>
          <p:spPr>
            <a:xfrm>
              <a:off x="0" y="-19050"/>
              <a:ext cx="812800" cy="831850"/>
            </a:xfrm>
            <a:prstGeom prst="rect">
              <a:avLst/>
            </a:prstGeom>
          </p:spPr>
          <p:txBody>
            <a:bodyPr lIns="50800" tIns="50800" rIns="50800" bIns="50800" rtlCol="0" anchor="ctr"/>
            <a:lstStyle/>
            <a:p>
              <a:pPr algn="ctr">
                <a:lnSpc>
                  <a:spcPts val="2930"/>
                </a:lnSpc>
              </a:pPr>
              <a:endParaRPr/>
            </a:p>
          </p:txBody>
        </p:sp>
      </p:grpSp>
      <p:grpSp>
        <p:nvGrpSpPr>
          <p:cNvPr id="6" name="Group 6"/>
          <p:cNvGrpSpPr>
            <a:grpSpLocks noChangeAspect="1"/>
          </p:cNvGrpSpPr>
          <p:nvPr/>
        </p:nvGrpSpPr>
        <p:grpSpPr>
          <a:xfrm>
            <a:off x="11501996" y="1136622"/>
            <a:ext cx="4968047" cy="8121678"/>
            <a:chOff x="0" y="0"/>
            <a:chExt cx="3651250" cy="5969000"/>
          </a:xfrm>
        </p:grpSpPr>
        <p:sp>
          <p:nvSpPr>
            <p:cNvPr id="7" name="Freeform 7"/>
            <p:cNvSpPr/>
            <p:nvPr/>
          </p:nvSpPr>
          <p:spPr>
            <a:xfrm>
              <a:off x="16510" y="16510"/>
              <a:ext cx="3619500" cy="5937250"/>
            </a:xfrm>
            <a:custGeom>
              <a:avLst/>
              <a:gdLst/>
              <a:ahLst/>
              <a:cxnLst/>
              <a:rect l="l" t="t" r="r" b="b"/>
              <a:pathLst>
                <a:path w="3619500" h="5937250">
                  <a:moveTo>
                    <a:pt x="0" y="5810250"/>
                  </a:moveTo>
                  <a:lnTo>
                    <a:pt x="0" y="127000"/>
                  </a:lnTo>
                  <a:cubicBezTo>
                    <a:pt x="0" y="57150"/>
                    <a:pt x="57150" y="0"/>
                    <a:pt x="127000" y="0"/>
                  </a:cubicBezTo>
                  <a:lnTo>
                    <a:pt x="3492500" y="0"/>
                  </a:lnTo>
                  <a:cubicBezTo>
                    <a:pt x="3562350" y="0"/>
                    <a:pt x="3619500" y="57150"/>
                    <a:pt x="3619500" y="127000"/>
                  </a:cubicBezTo>
                  <a:lnTo>
                    <a:pt x="3619500" y="5810250"/>
                  </a:lnTo>
                  <a:cubicBezTo>
                    <a:pt x="3619500" y="5880100"/>
                    <a:pt x="3562350" y="5937250"/>
                    <a:pt x="3492500" y="5937250"/>
                  </a:cubicBezTo>
                  <a:lnTo>
                    <a:pt x="127000" y="5937250"/>
                  </a:lnTo>
                  <a:cubicBezTo>
                    <a:pt x="55880" y="5937250"/>
                    <a:pt x="0" y="5880100"/>
                    <a:pt x="0" y="5810250"/>
                  </a:cubicBezTo>
                  <a:close/>
                </a:path>
              </a:pathLst>
            </a:custGeom>
            <a:blipFill>
              <a:blip r:embed="rId4"/>
              <a:stretch>
                <a:fillRect l="-73103" r="-73103"/>
              </a:stretch>
            </a:blipFill>
          </p:spPr>
        </p:sp>
        <p:sp>
          <p:nvSpPr>
            <p:cNvPr id="8" name="Freeform 8"/>
            <p:cNvSpPr/>
            <p:nvPr/>
          </p:nvSpPr>
          <p:spPr>
            <a:xfrm>
              <a:off x="0" y="0"/>
              <a:ext cx="3651250" cy="5969000"/>
            </a:xfrm>
            <a:custGeom>
              <a:avLst/>
              <a:gdLst/>
              <a:ahLst/>
              <a:cxnLst/>
              <a:rect l="l" t="t" r="r" b="b"/>
              <a:pathLst>
                <a:path w="3651250" h="5969000">
                  <a:moveTo>
                    <a:pt x="3509010" y="5969000"/>
                  </a:moveTo>
                  <a:lnTo>
                    <a:pt x="143510" y="5969000"/>
                  </a:lnTo>
                  <a:cubicBezTo>
                    <a:pt x="63500" y="5969000"/>
                    <a:pt x="0" y="5905500"/>
                    <a:pt x="0" y="5826760"/>
                  </a:cubicBezTo>
                  <a:lnTo>
                    <a:pt x="0" y="142240"/>
                  </a:lnTo>
                  <a:cubicBezTo>
                    <a:pt x="0" y="63500"/>
                    <a:pt x="63500" y="0"/>
                    <a:pt x="142240" y="0"/>
                  </a:cubicBezTo>
                  <a:lnTo>
                    <a:pt x="3507740" y="0"/>
                  </a:lnTo>
                  <a:cubicBezTo>
                    <a:pt x="3586480" y="0"/>
                    <a:pt x="3649980" y="63500"/>
                    <a:pt x="3649980" y="142240"/>
                  </a:cubicBezTo>
                  <a:lnTo>
                    <a:pt x="3649980" y="5825490"/>
                  </a:lnTo>
                  <a:cubicBezTo>
                    <a:pt x="3651250" y="5905500"/>
                    <a:pt x="3587750" y="5969000"/>
                    <a:pt x="3509010" y="5969000"/>
                  </a:cubicBezTo>
                  <a:close/>
                  <a:moveTo>
                    <a:pt x="142240" y="31750"/>
                  </a:moveTo>
                  <a:cubicBezTo>
                    <a:pt x="81280" y="31750"/>
                    <a:pt x="30480" y="81280"/>
                    <a:pt x="30480" y="143510"/>
                  </a:cubicBezTo>
                  <a:lnTo>
                    <a:pt x="30480" y="5826760"/>
                  </a:lnTo>
                  <a:cubicBezTo>
                    <a:pt x="30480" y="5887720"/>
                    <a:pt x="80010" y="5938520"/>
                    <a:pt x="142240" y="5938520"/>
                  </a:cubicBezTo>
                  <a:lnTo>
                    <a:pt x="3507740" y="5938520"/>
                  </a:lnTo>
                  <a:cubicBezTo>
                    <a:pt x="3568700" y="5938520"/>
                    <a:pt x="3619500" y="5888990"/>
                    <a:pt x="3619500" y="5826760"/>
                  </a:cubicBezTo>
                  <a:lnTo>
                    <a:pt x="3619500" y="142240"/>
                  </a:lnTo>
                  <a:cubicBezTo>
                    <a:pt x="3619500" y="81280"/>
                    <a:pt x="3569970" y="30480"/>
                    <a:pt x="3507740" y="30480"/>
                  </a:cubicBezTo>
                  <a:lnTo>
                    <a:pt x="142240" y="30480"/>
                  </a:lnTo>
                  <a:lnTo>
                    <a:pt x="142240" y="31750"/>
                  </a:lnTo>
                  <a:close/>
                </a:path>
              </a:pathLst>
            </a:custGeom>
            <a:solidFill>
              <a:srgbClr val="000000"/>
            </a:solidFill>
          </p:spPr>
        </p:sp>
      </p:grpSp>
      <p:grpSp>
        <p:nvGrpSpPr>
          <p:cNvPr id="9" name="Group 9"/>
          <p:cNvGrpSpPr/>
          <p:nvPr/>
        </p:nvGrpSpPr>
        <p:grpSpPr>
          <a:xfrm>
            <a:off x="1028700" y="1028700"/>
            <a:ext cx="9306050" cy="5688524"/>
            <a:chOff x="0" y="0"/>
            <a:chExt cx="12408067" cy="7584698"/>
          </a:xfrm>
        </p:grpSpPr>
        <p:sp>
          <p:nvSpPr>
            <p:cNvPr id="10" name="TextBox 10"/>
            <p:cNvSpPr txBox="1"/>
            <p:nvPr/>
          </p:nvSpPr>
          <p:spPr>
            <a:xfrm>
              <a:off x="0" y="2314199"/>
              <a:ext cx="12408067" cy="5270500"/>
            </a:xfrm>
            <a:prstGeom prst="rect">
              <a:avLst/>
            </a:prstGeom>
          </p:spPr>
          <p:txBody>
            <a:bodyPr lIns="0" tIns="0" rIns="0" bIns="0" rtlCol="0" anchor="t">
              <a:spAutoFit/>
            </a:bodyPr>
            <a:lstStyle/>
            <a:p>
              <a:pPr>
                <a:lnSpc>
                  <a:spcPts val="3900"/>
                </a:lnSpc>
              </a:pPr>
              <a:r>
                <a:rPr lang="en-US" sz="3000">
                  <a:solidFill>
                    <a:srgbClr val="000000"/>
                  </a:solidFill>
                  <a:latin typeface="Fira Code"/>
                </a:rPr>
                <a:t>The invention of publicly-held stock, created by the Romans, created opportunities for citizens to generate their own wealth through the purchase and trade of "shares" in private companies that provided government services. </a:t>
              </a:r>
            </a:p>
            <a:p>
              <a:pPr>
                <a:lnSpc>
                  <a:spcPts val="3900"/>
                </a:lnSpc>
              </a:pPr>
              <a:endParaRPr lang="en-US" sz="3000">
                <a:solidFill>
                  <a:srgbClr val="000000"/>
                </a:solidFill>
                <a:latin typeface="Fira Code"/>
              </a:endParaRPr>
            </a:p>
          </p:txBody>
        </p:sp>
        <p:sp>
          <p:nvSpPr>
            <p:cNvPr id="11" name="TextBox 11"/>
            <p:cNvSpPr txBox="1"/>
            <p:nvPr/>
          </p:nvSpPr>
          <p:spPr>
            <a:xfrm>
              <a:off x="0" y="-9525"/>
              <a:ext cx="12408067" cy="1952625"/>
            </a:xfrm>
            <a:prstGeom prst="rect">
              <a:avLst/>
            </a:prstGeom>
          </p:spPr>
          <p:txBody>
            <a:bodyPr lIns="0" tIns="0" rIns="0" bIns="0" rtlCol="0" anchor="t">
              <a:spAutoFit/>
            </a:bodyPr>
            <a:lstStyle/>
            <a:p>
              <a:pPr>
                <a:lnSpc>
                  <a:spcPts val="11519"/>
                </a:lnSpc>
              </a:pPr>
              <a:r>
                <a:rPr lang="en-US" sz="9600">
                  <a:solidFill>
                    <a:srgbClr val="3FBEF0"/>
                  </a:solidFill>
                  <a:latin typeface="Norwester"/>
                </a:rPr>
                <a:t>stock</a:t>
              </a:r>
            </a:p>
          </p:txBody>
        </p:sp>
      </p:gr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866906" y="376452"/>
            <a:ext cx="1270181" cy="2123403"/>
          </a:xfrm>
          <a:prstGeom prst="rect">
            <a:avLst/>
          </a:prstGeom>
        </p:spPr>
      </p:pic>
      <p:pic>
        <p:nvPicPr>
          <p:cNvPr id="13" name="Picture 13"/>
          <p:cNvPicPr>
            <a:picLocks noChangeAspect="1"/>
          </p:cNvPicPr>
          <p:nvPr/>
        </p:nvPicPr>
        <p:blipFill>
          <a:blip r:embed="rId7"/>
          <a:srcRect/>
          <a:stretch>
            <a:fillRect/>
          </a:stretch>
        </p:blipFill>
        <p:spPr>
          <a:xfrm>
            <a:off x="245758" y="9334781"/>
            <a:ext cx="994382" cy="870371"/>
          </a:xfrm>
          <a:prstGeom prst="rect">
            <a:avLst/>
          </a:prstGeom>
        </p:spPr>
      </p:pic>
      <p:sp>
        <p:nvSpPr>
          <p:cNvPr id="14" name="TextBox 14"/>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grpSp>
        <p:nvGrpSpPr>
          <p:cNvPr id="3" name="Group 3"/>
          <p:cNvGrpSpPr/>
          <p:nvPr/>
        </p:nvGrpSpPr>
        <p:grpSpPr>
          <a:xfrm>
            <a:off x="0" y="7960639"/>
            <a:ext cx="18288000" cy="2326361"/>
            <a:chOff x="0" y="0"/>
            <a:chExt cx="4816593" cy="612704"/>
          </a:xfrm>
        </p:grpSpPr>
        <p:sp>
          <p:nvSpPr>
            <p:cNvPr id="4" name="Freeform 4"/>
            <p:cNvSpPr/>
            <p:nvPr/>
          </p:nvSpPr>
          <p:spPr>
            <a:xfrm>
              <a:off x="0" y="0"/>
              <a:ext cx="4816592" cy="612704"/>
            </a:xfrm>
            <a:custGeom>
              <a:avLst/>
              <a:gdLst/>
              <a:ahLst/>
              <a:cxnLst/>
              <a:rect l="l" t="t" r="r" b="b"/>
              <a:pathLst>
                <a:path w="4816592" h="612704">
                  <a:moveTo>
                    <a:pt x="0" y="0"/>
                  </a:moveTo>
                  <a:lnTo>
                    <a:pt x="4816592" y="0"/>
                  </a:lnTo>
                  <a:lnTo>
                    <a:pt x="4816592" y="612704"/>
                  </a:lnTo>
                  <a:lnTo>
                    <a:pt x="0" y="612704"/>
                  </a:lnTo>
                  <a:close/>
                </a:path>
              </a:pathLst>
            </a:custGeom>
            <a:solidFill>
              <a:srgbClr val="E74590"/>
            </a:solidFill>
          </p:spPr>
        </p:sp>
        <p:sp>
          <p:nvSpPr>
            <p:cNvPr id="5" name="TextBox 5"/>
            <p:cNvSpPr txBox="1"/>
            <p:nvPr/>
          </p:nvSpPr>
          <p:spPr>
            <a:xfrm>
              <a:off x="0" y="-19050"/>
              <a:ext cx="812800" cy="831850"/>
            </a:xfrm>
            <a:prstGeom prst="rect">
              <a:avLst/>
            </a:prstGeom>
          </p:spPr>
          <p:txBody>
            <a:bodyPr lIns="50800" tIns="50800" rIns="50800" bIns="50800" rtlCol="0" anchor="ctr"/>
            <a:lstStyle/>
            <a:p>
              <a:pPr algn="ctr">
                <a:lnSpc>
                  <a:spcPts val="2930"/>
                </a:lnSpc>
              </a:pPr>
              <a:endParaRPr/>
            </a:p>
          </p:txBody>
        </p:sp>
      </p:grpSp>
      <p:grpSp>
        <p:nvGrpSpPr>
          <p:cNvPr id="6" name="Group 6"/>
          <p:cNvGrpSpPr>
            <a:grpSpLocks noChangeAspect="1"/>
          </p:cNvGrpSpPr>
          <p:nvPr/>
        </p:nvGrpSpPr>
        <p:grpSpPr>
          <a:xfrm>
            <a:off x="11501996" y="1136622"/>
            <a:ext cx="4968047" cy="8121678"/>
            <a:chOff x="0" y="0"/>
            <a:chExt cx="3651250" cy="5969000"/>
          </a:xfrm>
        </p:grpSpPr>
        <p:sp>
          <p:nvSpPr>
            <p:cNvPr id="7" name="Freeform 7"/>
            <p:cNvSpPr/>
            <p:nvPr/>
          </p:nvSpPr>
          <p:spPr>
            <a:xfrm>
              <a:off x="16510" y="16510"/>
              <a:ext cx="3619500" cy="5937250"/>
            </a:xfrm>
            <a:custGeom>
              <a:avLst/>
              <a:gdLst/>
              <a:ahLst/>
              <a:cxnLst/>
              <a:rect l="l" t="t" r="r" b="b"/>
              <a:pathLst>
                <a:path w="3619500" h="5937250">
                  <a:moveTo>
                    <a:pt x="0" y="5810250"/>
                  </a:moveTo>
                  <a:lnTo>
                    <a:pt x="0" y="127000"/>
                  </a:lnTo>
                  <a:cubicBezTo>
                    <a:pt x="0" y="57150"/>
                    <a:pt x="57150" y="0"/>
                    <a:pt x="127000" y="0"/>
                  </a:cubicBezTo>
                  <a:lnTo>
                    <a:pt x="3492500" y="0"/>
                  </a:lnTo>
                  <a:cubicBezTo>
                    <a:pt x="3562350" y="0"/>
                    <a:pt x="3619500" y="57150"/>
                    <a:pt x="3619500" y="127000"/>
                  </a:cubicBezTo>
                  <a:lnTo>
                    <a:pt x="3619500" y="5810250"/>
                  </a:lnTo>
                  <a:cubicBezTo>
                    <a:pt x="3619500" y="5880100"/>
                    <a:pt x="3562350" y="5937250"/>
                    <a:pt x="3492500" y="5937250"/>
                  </a:cubicBezTo>
                  <a:lnTo>
                    <a:pt x="127000" y="5937250"/>
                  </a:lnTo>
                  <a:cubicBezTo>
                    <a:pt x="55880" y="5937250"/>
                    <a:pt x="0" y="5880100"/>
                    <a:pt x="0" y="5810250"/>
                  </a:cubicBezTo>
                  <a:close/>
                </a:path>
              </a:pathLst>
            </a:custGeom>
            <a:blipFill>
              <a:blip r:embed="rId4"/>
              <a:stretch>
                <a:fillRect l="-73103" r="-73103"/>
              </a:stretch>
            </a:blipFill>
          </p:spPr>
        </p:sp>
        <p:sp>
          <p:nvSpPr>
            <p:cNvPr id="8" name="Freeform 8"/>
            <p:cNvSpPr/>
            <p:nvPr/>
          </p:nvSpPr>
          <p:spPr>
            <a:xfrm>
              <a:off x="0" y="0"/>
              <a:ext cx="3651250" cy="5969000"/>
            </a:xfrm>
            <a:custGeom>
              <a:avLst/>
              <a:gdLst/>
              <a:ahLst/>
              <a:cxnLst/>
              <a:rect l="l" t="t" r="r" b="b"/>
              <a:pathLst>
                <a:path w="3651250" h="5969000">
                  <a:moveTo>
                    <a:pt x="3509010" y="5969000"/>
                  </a:moveTo>
                  <a:lnTo>
                    <a:pt x="143510" y="5969000"/>
                  </a:lnTo>
                  <a:cubicBezTo>
                    <a:pt x="63500" y="5969000"/>
                    <a:pt x="0" y="5905500"/>
                    <a:pt x="0" y="5826760"/>
                  </a:cubicBezTo>
                  <a:lnTo>
                    <a:pt x="0" y="142240"/>
                  </a:lnTo>
                  <a:cubicBezTo>
                    <a:pt x="0" y="63500"/>
                    <a:pt x="63500" y="0"/>
                    <a:pt x="142240" y="0"/>
                  </a:cubicBezTo>
                  <a:lnTo>
                    <a:pt x="3507740" y="0"/>
                  </a:lnTo>
                  <a:cubicBezTo>
                    <a:pt x="3586480" y="0"/>
                    <a:pt x="3649980" y="63500"/>
                    <a:pt x="3649980" y="142240"/>
                  </a:cubicBezTo>
                  <a:lnTo>
                    <a:pt x="3649980" y="5825490"/>
                  </a:lnTo>
                  <a:cubicBezTo>
                    <a:pt x="3651250" y="5905500"/>
                    <a:pt x="3587750" y="5969000"/>
                    <a:pt x="3509010" y="5969000"/>
                  </a:cubicBezTo>
                  <a:close/>
                  <a:moveTo>
                    <a:pt x="142240" y="31750"/>
                  </a:moveTo>
                  <a:cubicBezTo>
                    <a:pt x="81280" y="31750"/>
                    <a:pt x="30480" y="81280"/>
                    <a:pt x="30480" y="143510"/>
                  </a:cubicBezTo>
                  <a:lnTo>
                    <a:pt x="30480" y="5826760"/>
                  </a:lnTo>
                  <a:cubicBezTo>
                    <a:pt x="30480" y="5887720"/>
                    <a:pt x="80010" y="5938520"/>
                    <a:pt x="142240" y="5938520"/>
                  </a:cubicBezTo>
                  <a:lnTo>
                    <a:pt x="3507740" y="5938520"/>
                  </a:lnTo>
                  <a:cubicBezTo>
                    <a:pt x="3568700" y="5938520"/>
                    <a:pt x="3619500" y="5888990"/>
                    <a:pt x="3619500" y="5826760"/>
                  </a:cubicBezTo>
                  <a:lnTo>
                    <a:pt x="3619500" y="142240"/>
                  </a:lnTo>
                  <a:cubicBezTo>
                    <a:pt x="3619500" y="81280"/>
                    <a:pt x="3569970" y="30480"/>
                    <a:pt x="3507740" y="30480"/>
                  </a:cubicBezTo>
                  <a:lnTo>
                    <a:pt x="142240" y="30480"/>
                  </a:lnTo>
                  <a:lnTo>
                    <a:pt x="142240" y="31750"/>
                  </a:lnTo>
                  <a:close/>
                </a:path>
              </a:pathLst>
            </a:custGeom>
            <a:solidFill>
              <a:srgbClr val="000000"/>
            </a:solidFill>
          </p:spPr>
        </p:sp>
      </p:grpSp>
      <p:grpSp>
        <p:nvGrpSpPr>
          <p:cNvPr id="9" name="Group 9"/>
          <p:cNvGrpSpPr/>
          <p:nvPr/>
        </p:nvGrpSpPr>
        <p:grpSpPr>
          <a:xfrm>
            <a:off x="456538" y="1028700"/>
            <a:ext cx="9700724" cy="6336409"/>
            <a:chOff x="0" y="0"/>
            <a:chExt cx="12934298" cy="8448545"/>
          </a:xfrm>
        </p:grpSpPr>
        <p:sp>
          <p:nvSpPr>
            <p:cNvPr id="10" name="TextBox 10"/>
            <p:cNvSpPr txBox="1"/>
            <p:nvPr/>
          </p:nvSpPr>
          <p:spPr>
            <a:xfrm>
              <a:off x="0" y="2159120"/>
              <a:ext cx="12934298" cy="6289425"/>
            </a:xfrm>
            <a:prstGeom prst="rect">
              <a:avLst/>
            </a:prstGeom>
          </p:spPr>
          <p:txBody>
            <a:bodyPr lIns="0" tIns="0" rIns="0" bIns="0" rtlCol="0" anchor="t">
              <a:spAutoFit/>
            </a:bodyPr>
            <a:lstStyle/>
            <a:p>
              <a:pPr>
                <a:lnSpc>
                  <a:spcPts val="3726"/>
                </a:lnSpc>
              </a:pPr>
              <a:r>
                <a:rPr lang="en-US" sz="2866">
                  <a:solidFill>
                    <a:srgbClr val="000000"/>
                  </a:solidFill>
                  <a:latin typeface="Fira Code"/>
                </a:rPr>
                <a:t>Ralph H. Baer, according to NPR, is acknowledged as the "father of home video games."  Baer filed the first video game patent in 1971 and later introduced the "Odyssey" in 1972, the world's first video game system.  Baer went on to hold more than 150 U.S. and foreign patents for his inventions, including everything from talking door mats and an automatic tone arm for programmable record players.  </a:t>
              </a:r>
            </a:p>
          </p:txBody>
        </p:sp>
        <p:sp>
          <p:nvSpPr>
            <p:cNvPr id="11" name="TextBox 11"/>
            <p:cNvSpPr txBox="1"/>
            <p:nvPr/>
          </p:nvSpPr>
          <p:spPr>
            <a:xfrm>
              <a:off x="0" y="-9525"/>
              <a:ext cx="12934298" cy="1806276"/>
            </a:xfrm>
            <a:prstGeom prst="rect">
              <a:avLst/>
            </a:prstGeom>
          </p:spPr>
          <p:txBody>
            <a:bodyPr lIns="0" tIns="0" rIns="0" bIns="0" rtlCol="0" anchor="t">
              <a:spAutoFit/>
            </a:bodyPr>
            <a:lstStyle/>
            <a:p>
              <a:pPr>
                <a:lnSpc>
                  <a:spcPts val="10620"/>
                </a:lnSpc>
              </a:pPr>
              <a:r>
                <a:rPr lang="en-US" sz="8850">
                  <a:solidFill>
                    <a:srgbClr val="3FBEF0"/>
                  </a:solidFill>
                  <a:latin typeface="Norwester"/>
                </a:rPr>
                <a:t>home video games</a:t>
              </a:r>
            </a:p>
          </p:txBody>
        </p:sp>
      </p:gr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866906" y="376452"/>
            <a:ext cx="1270181" cy="2123403"/>
          </a:xfrm>
          <a:prstGeom prst="rect">
            <a:avLst/>
          </a:prstGeom>
        </p:spPr>
      </p:pic>
      <p:pic>
        <p:nvPicPr>
          <p:cNvPr id="13" name="Picture 13"/>
          <p:cNvPicPr>
            <a:picLocks noChangeAspect="1"/>
          </p:cNvPicPr>
          <p:nvPr/>
        </p:nvPicPr>
        <p:blipFill>
          <a:blip r:embed="rId7"/>
          <a:srcRect/>
          <a:stretch>
            <a:fillRect/>
          </a:stretch>
        </p:blipFill>
        <p:spPr>
          <a:xfrm>
            <a:off x="245758" y="9334781"/>
            <a:ext cx="994382" cy="870371"/>
          </a:xfrm>
          <a:prstGeom prst="rect">
            <a:avLst/>
          </a:prstGeom>
        </p:spPr>
      </p:pic>
      <p:sp>
        <p:nvSpPr>
          <p:cNvPr id="14" name="TextBox 14"/>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grpSp>
        <p:nvGrpSpPr>
          <p:cNvPr id="3" name="Group 3"/>
          <p:cNvGrpSpPr/>
          <p:nvPr/>
        </p:nvGrpSpPr>
        <p:grpSpPr>
          <a:xfrm>
            <a:off x="0" y="7960639"/>
            <a:ext cx="18288000" cy="2326361"/>
            <a:chOff x="0" y="0"/>
            <a:chExt cx="4816593" cy="612704"/>
          </a:xfrm>
        </p:grpSpPr>
        <p:sp>
          <p:nvSpPr>
            <p:cNvPr id="4" name="Freeform 4"/>
            <p:cNvSpPr/>
            <p:nvPr/>
          </p:nvSpPr>
          <p:spPr>
            <a:xfrm>
              <a:off x="0" y="0"/>
              <a:ext cx="4816592" cy="612704"/>
            </a:xfrm>
            <a:custGeom>
              <a:avLst/>
              <a:gdLst/>
              <a:ahLst/>
              <a:cxnLst/>
              <a:rect l="l" t="t" r="r" b="b"/>
              <a:pathLst>
                <a:path w="4816592" h="612704">
                  <a:moveTo>
                    <a:pt x="0" y="0"/>
                  </a:moveTo>
                  <a:lnTo>
                    <a:pt x="4816592" y="0"/>
                  </a:lnTo>
                  <a:lnTo>
                    <a:pt x="4816592" y="612704"/>
                  </a:lnTo>
                  <a:lnTo>
                    <a:pt x="0" y="612704"/>
                  </a:lnTo>
                  <a:close/>
                </a:path>
              </a:pathLst>
            </a:custGeom>
            <a:solidFill>
              <a:srgbClr val="E74590"/>
            </a:solidFill>
          </p:spPr>
        </p:sp>
        <p:sp>
          <p:nvSpPr>
            <p:cNvPr id="5" name="TextBox 5"/>
            <p:cNvSpPr txBox="1"/>
            <p:nvPr/>
          </p:nvSpPr>
          <p:spPr>
            <a:xfrm>
              <a:off x="0" y="-19050"/>
              <a:ext cx="812800" cy="831850"/>
            </a:xfrm>
            <a:prstGeom prst="rect">
              <a:avLst/>
            </a:prstGeom>
          </p:spPr>
          <p:txBody>
            <a:bodyPr lIns="50800" tIns="50800" rIns="50800" bIns="50800" rtlCol="0" anchor="ctr"/>
            <a:lstStyle/>
            <a:p>
              <a:pPr algn="ctr">
                <a:lnSpc>
                  <a:spcPts val="2930"/>
                </a:lnSpc>
              </a:pPr>
              <a:endParaRPr/>
            </a:p>
          </p:txBody>
        </p:sp>
      </p:grpSp>
      <p:grpSp>
        <p:nvGrpSpPr>
          <p:cNvPr id="6" name="Group 6"/>
          <p:cNvGrpSpPr>
            <a:grpSpLocks noChangeAspect="1"/>
          </p:cNvGrpSpPr>
          <p:nvPr/>
        </p:nvGrpSpPr>
        <p:grpSpPr>
          <a:xfrm>
            <a:off x="11501996" y="1136622"/>
            <a:ext cx="4968047" cy="8121678"/>
            <a:chOff x="0" y="0"/>
            <a:chExt cx="3651250" cy="5969000"/>
          </a:xfrm>
        </p:grpSpPr>
        <p:sp>
          <p:nvSpPr>
            <p:cNvPr id="7" name="Freeform 7"/>
            <p:cNvSpPr/>
            <p:nvPr/>
          </p:nvSpPr>
          <p:spPr>
            <a:xfrm>
              <a:off x="16510" y="16510"/>
              <a:ext cx="3619500" cy="5937250"/>
            </a:xfrm>
            <a:custGeom>
              <a:avLst/>
              <a:gdLst/>
              <a:ahLst/>
              <a:cxnLst/>
              <a:rect l="l" t="t" r="r" b="b"/>
              <a:pathLst>
                <a:path w="3619500" h="5937250">
                  <a:moveTo>
                    <a:pt x="0" y="5810250"/>
                  </a:moveTo>
                  <a:lnTo>
                    <a:pt x="0" y="127000"/>
                  </a:lnTo>
                  <a:cubicBezTo>
                    <a:pt x="0" y="57150"/>
                    <a:pt x="57150" y="0"/>
                    <a:pt x="127000" y="0"/>
                  </a:cubicBezTo>
                  <a:lnTo>
                    <a:pt x="3492500" y="0"/>
                  </a:lnTo>
                  <a:cubicBezTo>
                    <a:pt x="3562350" y="0"/>
                    <a:pt x="3619500" y="57150"/>
                    <a:pt x="3619500" y="127000"/>
                  </a:cubicBezTo>
                  <a:lnTo>
                    <a:pt x="3619500" y="5810250"/>
                  </a:lnTo>
                  <a:cubicBezTo>
                    <a:pt x="3619500" y="5880100"/>
                    <a:pt x="3562350" y="5937250"/>
                    <a:pt x="3492500" y="5937250"/>
                  </a:cubicBezTo>
                  <a:lnTo>
                    <a:pt x="127000" y="5937250"/>
                  </a:lnTo>
                  <a:cubicBezTo>
                    <a:pt x="55880" y="5937250"/>
                    <a:pt x="0" y="5880100"/>
                    <a:pt x="0" y="5810250"/>
                  </a:cubicBezTo>
                  <a:close/>
                </a:path>
              </a:pathLst>
            </a:custGeom>
            <a:blipFill>
              <a:blip r:embed="rId4"/>
              <a:stretch>
                <a:fillRect l="-96133" r="-96133"/>
              </a:stretch>
            </a:blipFill>
          </p:spPr>
        </p:sp>
        <p:sp>
          <p:nvSpPr>
            <p:cNvPr id="8" name="Freeform 8"/>
            <p:cNvSpPr/>
            <p:nvPr/>
          </p:nvSpPr>
          <p:spPr>
            <a:xfrm>
              <a:off x="0" y="0"/>
              <a:ext cx="3651250" cy="5969000"/>
            </a:xfrm>
            <a:custGeom>
              <a:avLst/>
              <a:gdLst/>
              <a:ahLst/>
              <a:cxnLst/>
              <a:rect l="l" t="t" r="r" b="b"/>
              <a:pathLst>
                <a:path w="3651250" h="5969000">
                  <a:moveTo>
                    <a:pt x="3509010" y="5969000"/>
                  </a:moveTo>
                  <a:lnTo>
                    <a:pt x="143510" y="5969000"/>
                  </a:lnTo>
                  <a:cubicBezTo>
                    <a:pt x="63500" y="5969000"/>
                    <a:pt x="0" y="5905500"/>
                    <a:pt x="0" y="5826760"/>
                  </a:cubicBezTo>
                  <a:lnTo>
                    <a:pt x="0" y="142240"/>
                  </a:lnTo>
                  <a:cubicBezTo>
                    <a:pt x="0" y="63500"/>
                    <a:pt x="63500" y="0"/>
                    <a:pt x="142240" y="0"/>
                  </a:cubicBezTo>
                  <a:lnTo>
                    <a:pt x="3507740" y="0"/>
                  </a:lnTo>
                  <a:cubicBezTo>
                    <a:pt x="3586480" y="0"/>
                    <a:pt x="3649980" y="63500"/>
                    <a:pt x="3649980" y="142240"/>
                  </a:cubicBezTo>
                  <a:lnTo>
                    <a:pt x="3649980" y="5825490"/>
                  </a:lnTo>
                  <a:cubicBezTo>
                    <a:pt x="3651250" y="5905500"/>
                    <a:pt x="3587750" y="5969000"/>
                    <a:pt x="3509010" y="5969000"/>
                  </a:cubicBezTo>
                  <a:close/>
                  <a:moveTo>
                    <a:pt x="142240" y="31750"/>
                  </a:moveTo>
                  <a:cubicBezTo>
                    <a:pt x="81280" y="31750"/>
                    <a:pt x="30480" y="81280"/>
                    <a:pt x="30480" y="143510"/>
                  </a:cubicBezTo>
                  <a:lnTo>
                    <a:pt x="30480" y="5826760"/>
                  </a:lnTo>
                  <a:cubicBezTo>
                    <a:pt x="30480" y="5887720"/>
                    <a:pt x="80010" y="5938520"/>
                    <a:pt x="142240" y="5938520"/>
                  </a:cubicBezTo>
                  <a:lnTo>
                    <a:pt x="3507740" y="5938520"/>
                  </a:lnTo>
                  <a:cubicBezTo>
                    <a:pt x="3568700" y="5938520"/>
                    <a:pt x="3619500" y="5888990"/>
                    <a:pt x="3619500" y="5826760"/>
                  </a:cubicBezTo>
                  <a:lnTo>
                    <a:pt x="3619500" y="142240"/>
                  </a:lnTo>
                  <a:cubicBezTo>
                    <a:pt x="3619500" y="81280"/>
                    <a:pt x="3569970" y="30480"/>
                    <a:pt x="3507740" y="30480"/>
                  </a:cubicBezTo>
                  <a:lnTo>
                    <a:pt x="142240" y="30480"/>
                  </a:lnTo>
                  <a:lnTo>
                    <a:pt x="142240" y="31750"/>
                  </a:lnTo>
                  <a:close/>
                </a:path>
              </a:pathLst>
            </a:custGeom>
            <a:solidFill>
              <a:srgbClr val="000000"/>
            </a:solidFill>
          </p:spPr>
        </p:sp>
      </p:grpSp>
      <p:grpSp>
        <p:nvGrpSpPr>
          <p:cNvPr id="9" name="Group 9"/>
          <p:cNvGrpSpPr/>
          <p:nvPr/>
        </p:nvGrpSpPr>
        <p:grpSpPr>
          <a:xfrm>
            <a:off x="1028700" y="1028700"/>
            <a:ext cx="9306050" cy="6183824"/>
            <a:chOff x="0" y="0"/>
            <a:chExt cx="12408067" cy="8245098"/>
          </a:xfrm>
        </p:grpSpPr>
        <p:sp>
          <p:nvSpPr>
            <p:cNvPr id="10" name="TextBox 10"/>
            <p:cNvSpPr txBox="1"/>
            <p:nvPr/>
          </p:nvSpPr>
          <p:spPr>
            <a:xfrm>
              <a:off x="0" y="2314199"/>
              <a:ext cx="12408067" cy="5930900"/>
            </a:xfrm>
            <a:prstGeom prst="rect">
              <a:avLst/>
            </a:prstGeom>
          </p:spPr>
          <p:txBody>
            <a:bodyPr lIns="0" tIns="0" rIns="0" bIns="0" rtlCol="0" anchor="t">
              <a:spAutoFit/>
            </a:bodyPr>
            <a:lstStyle/>
            <a:p>
              <a:pPr>
                <a:lnSpc>
                  <a:spcPts val="3900"/>
                </a:lnSpc>
              </a:pPr>
              <a:r>
                <a:rPr lang="en-US" sz="3000">
                  <a:solidFill>
                    <a:srgbClr val="000000"/>
                  </a:solidFill>
                  <a:latin typeface="Fira Code"/>
                </a:rPr>
                <a:t>Invented sixty-five years ago by Edwin Land, the Polaroid camera wasn't just a game-changer in photography with the advent of instant pictures, it was a technological marvel.  Its business model would also reverberate through history by selling paper for $1 per sheet of photo paper, paving the way for modern day product "accessories." </a:t>
              </a:r>
            </a:p>
          </p:txBody>
        </p:sp>
        <p:sp>
          <p:nvSpPr>
            <p:cNvPr id="11" name="TextBox 11"/>
            <p:cNvSpPr txBox="1"/>
            <p:nvPr/>
          </p:nvSpPr>
          <p:spPr>
            <a:xfrm>
              <a:off x="0" y="-9525"/>
              <a:ext cx="12408067" cy="1952625"/>
            </a:xfrm>
            <a:prstGeom prst="rect">
              <a:avLst/>
            </a:prstGeom>
          </p:spPr>
          <p:txBody>
            <a:bodyPr lIns="0" tIns="0" rIns="0" bIns="0" rtlCol="0" anchor="t">
              <a:spAutoFit/>
            </a:bodyPr>
            <a:lstStyle/>
            <a:p>
              <a:pPr>
                <a:lnSpc>
                  <a:spcPts val="11519"/>
                </a:lnSpc>
              </a:pPr>
              <a:r>
                <a:rPr lang="en-US" sz="9600">
                  <a:solidFill>
                    <a:srgbClr val="3FBEF0"/>
                  </a:solidFill>
                  <a:latin typeface="Norwester"/>
                </a:rPr>
                <a:t>polaroid camera</a:t>
              </a:r>
            </a:p>
          </p:txBody>
        </p:sp>
      </p:gr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866906" y="376452"/>
            <a:ext cx="1270181" cy="2123403"/>
          </a:xfrm>
          <a:prstGeom prst="rect">
            <a:avLst/>
          </a:prstGeom>
        </p:spPr>
      </p:pic>
      <p:pic>
        <p:nvPicPr>
          <p:cNvPr id="13" name="Picture 13"/>
          <p:cNvPicPr>
            <a:picLocks noChangeAspect="1"/>
          </p:cNvPicPr>
          <p:nvPr/>
        </p:nvPicPr>
        <p:blipFill>
          <a:blip r:embed="rId7"/>
          <a:srcRect/>
          <a:stretch>
            <a:fillRect/>
          </a:stretch>
        </p:blipFill>
        <p:spPr>
          <a:xfrm>
            <a:off x="245758" y="9334781"/>
            <a:ext cx="994382" cy="870371"/>
          </a:xfrm>
          <a:prstGeom prst="rect">
            <a:avLst/>
          </a:prstGeom>
        </p:spPr>
      </p:pic>
      <p:sp>
        <p:nvSpPr>
          <p:cNvPr id="14" name="TextBox 14"/>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grpSp>
        <p:nvGrpSpPr>
          <p:cNvPr id="3" name="Group 3"/>
          <p:cNvGrpSpPr/>
          <p:nvPr/>
        </p:nvGrpSpPr>
        <p:grpSpPr>
          <a:xfrm>
            <a:off x="0" y="7960639"/>
            <a:ext cx="18288000" cy="2326361"/>
            <a:chOff x="0" y="0"/>
            <a:chExt cx="4816593" cy="612704"/>
          </a:xfrm>
        </p:grpSpPr>
        <p:sp>
          <p:nvSpPr>
            <p:cNvPr id="4" name="Freeform 4"/>
            <p:cNvSpPr/>
            <p:nvPr/>
          </p:nvSpPr>
          <p:spPr>
            <a:xfrm>
              <a:off x="0" y="0"/>
              <a:ext cx="4816592" cy="612704"/>
            </a:xfrm>
            <a:custGeom>
              <a:avLst/>
              <a:gdLst/>
              <a:ahLst/>
              <a:cxnLst/>
              <a:rect l="l" t="t" r="r" b="b"/>
              <a:pathLst>
                <a:path w="4816592" h="612704">
                  <a:moveTo>
                    <a:pt x="0" y="0"/>
                  </a:moveTo>
                  <a:lnTo>
                    <a:pt x="4816592" y="0"/>
                  </a:lnTo>
                  <a:lnTo>
                    <a:pt x="4816592" y="612704"/>
                  </a:lnTo>
                  <a:lnTo>
                    <a:pt x="0" y="612704"/>
                  </a:lnTo>
                  <a:close/>
                </a:path>
              </a:pathLst>
            </a:custGeom>
            <a:solidFill>
              <a:srgbClr val="E74590"/>
            </a:solidFill>
          </p:spPr>
        </p:sp>
        <p:sp>
          <p:nvSpPr>
            <p:cNvPr id="5" name="TextBox 5"/>
            <p:cNvSpPr txBox="1"/>
            <p:nvPr/>
          </p:nvSpPr>
          <p:spPr>
            <a:xfrm>
              <a:off x="0" y="-19050"/>
              <a:ext cx="812800" cy="831850"/>
            </a:xfrm>
            <a:prstGeom prst="rect">
              <a:avLst/>
            </a:prstGeom>
          </p:spPr>
          <p:txBody>
            <a:bodyPr lIns="50800" tIns="50800" rIns="50800" bIns="50800" rtlCol="0" anchor="ctr"/>
            <a:lstStyle/>
            <a:p>
              <a:pPr algn="ctr">
                <a:lnSpc>
                  <a:spcPts val="2930"/>
                </a:lnSpc>
              </a:pPr>
              <a:endParaRPr/>
            </a:p>
          </p:txBody>
        </p:sp>
      </p:grpSp>
      <p:grpSp>
        <p:nvGrpSpPr>
          <p:cNvPr id="6" name="Group 6"/>
          <p:cNvGrpSpPr>
            <a:grpSpLocks noChangeAspect="1"/>
          </p:cNvGrpSpPr>
          <p:nvPr/>
        </p:nvGrpSpPr>
        <p:grpSpPr>
          <a:xfrm>
            <a:off x="11501996" y="1136622"/>
            <a:ext cx="4968047" cy="8121678"/>
            <a:chOff x="0" y="0"/>
            <a:chExt cx="3651250" cy="5969000"/>
          </a:xfrm>
        </p:grpSpPr>
        <p:sp>
          <p:nvSpPr>
            <p:cNvPr id="7" name="Freeform 7"/>
            <p:cNvSpPr/>
            <p:nvPr/>
          </p:nvSpPr>
          <p:spPr>
            <a:xfrm>
              <a:off x="16510" y="16510"/>
              <a:ext cx="3619500" cy="5937250"/>
            </a:xfrm>
            <a:custGeom>
              <a:avLst/>
              <a:gdLst/>
              <a:ahLst/>
              <a:cxnLst/>
              <a:rect l="l" t="t" r="r" b="b"/>
              <a:pathLst>
                <a:path w="3619500" h="5937250">
                  <a:moveTo>
                    <a:pt x="0" y="5810250"/>
                  </a:moveTo>
                  <a:lnTo>
                    <a:pt x="0" y="127000"/>
                  </a:lnTo>
                  <a:cubicBezTo>
                    <a:pt x="0" y="57150"/>
                    <a:pt x="57150" y="0"/>
                    <a:pt x="127000" y="0"/>
                  </a:cubicBezTo>
                  <a:lnTo>
                    <a:pt x="3492500" y="0"/>
                  </a:lnTo>
                  <a:cubicBezTo>
                    <a:pt x="3562350" y="0"/>
                    <a:pt x="3619500" y="57150"/>
                    <a:pt x="3619500" y="127000"/>
                  </a:cubicBezTo>
                  <a:lnTo>
                    <a:pt x="3619500" y="5810250"/>
                  </a:lnTo>
                  <a:cubicBezTo>
                    <a:pt x="3619500" y="5880100"/>
                    <a:pt x="3562350" y="5937250"/>
                    <a:pt x="3492500" y="5937250"/>
                  </a:cubicBezTo>
                  <a:lnTo>
                    <a:pt x="127000" y="5937250"/>
                  </a:lnTo>
                  <a:cubicBezTo>
                    <a:pt x="55880" y="5937250"/>
                    <a:pt x="0" y="5880100"/>
                    <a:pt x="0" y="5810250"/>
                  </a:cubicBezTo>
                  <a:close/>
                </a:path>
              </a:pathLst>
            </a:custGeom>
            <a:blipFill>
              <a:blip r:embed="rId4"/>
              <a:stretch>
                <a:fillRect l="-73103" r="-73103"/>
              </a:stretch>
            </a:blipFill>
          </p:spPr>
        </p:sp>
        <p:sp>
          <p:nvSpPr>
            <p:cNvPr id="8" name="Freeform 8"/>
            <p:cNvSpPr/>
            <p:nvPr/>
          </p:nvSpPr>
          <p:spPr>
            <a:xfrm>
              <a:off x="0" y="0"/>
              <a:ext cx="3651250" cy="5969000"/>
            </a:xfrm>
            <a:custGeom>
              <a:avLst/>
              <a:gdLst/>
              <a:ahLst/>
              <a:cxnLst/>
              <a:rect l="l" t="t" r="r" b="b"/>
              <a:pathLst>
                <a:path w="3651250" h="5969000">
                  <a:moveTo>
                    <a:pt x="3509010" y="5969000"/>
                  </a:moveTo>
                  <a:lnTo>
                    <a:pt x="143510" y="5969000"/>
                  </a:lnTo>
                  <a:cubicBezTo>
                    <a:pt x="63500" y="5969000"/>
                    <a:pt x="0" y="5905500"/>
                    <a:pt x="0" y="5826760"/>
                  </a:cubicBezTo>
                  <a:lnTo>
                    <a:pt x="0" y="142240"/>
                  </a:lnTo>
                  <a:cubicBezTo>
                    <a:pt x="0" y="63500"/>
                    <a:pt x="63500" y="0"/>
                    <a:pt x="142240" y="0"/>
                  </a:cubicBezTo>
                  <a:lnTo>
                    <a:pt x="3507740" y="0"/>
                  </a:lnTo>
                  <a:cubicBezTo>
                    <a:pt x="3586480" y="0"/>
                    <a:pt x="3649980" y="63500"/>
                    <a:pt x="3649980" y="142240"/>
                  </a:cubicBezTo>
                  <a:lnTo>
                    <a:pt x="3649980" y="5825490"/>
                  </a:lnTo>
                  <a:cubicBezTo>
                    <a:pt x="3651250" y="5905500"/>
                    <a:pt x="3587750" y="5969000"/>
                    <a:pt x="3509010" y="5969000"/>
                  </a:cubicBezTo>
                  <a:close/>
                  <a:moveTo>
                    <a:pt x="142240" y="31750"/>
                  </a:moveTo>
                  <a:cubicBezTo>
                    <a:pt x="81280" y="31750"/>
                    <a:pt x="30480" y="81280"/>
                    <a:pt x="30480" y="143510"/>
                  </a:cubicBezTo>
                  <a:lnTo>
                    <a:pt x="30480" y="5826760"/>
                  </a:lnTo>
                  <a:cubicBezTo>
                    <a:pt x="30480" y="5887720"/>
                    <a:pt x="80010" y="5938520"/>
                    <a:pt x="142240" y="5938520"/>
                  </a:cubicBezTo>
                  <a:lnTo>
                    <a:pt x="3507740" y="5938520"/>
                  </a:lnTo>
                  <a:cubicBezTo>
                    <a:pt x="3568700" y="5938520"/>
                    <a:pt x="3619500" y="5888990"/>
                    <a:pt x="3619500" y="5826760"/>
                  </a:cubicBezTo>
                  <a:lnTo>
                    <a:pt x="3619500" y="142240"/>
                  </a:lnTo>
                  <a:cubicBezTo>
                    <a:pt x="3619500" y="81280"/>
                    <a:pt x="3569970" y="30480"/>
                    <a:pt x="3507740" y="30480"/>
                  </a:cubicBezTo>
                  <a:lnTo>
                    <a:pt x="142240" y="30480"/>
                  </a:lnTo>
                  <a:lnTo>
                    <a:pt x="142240" y="31750"/>
                  </a:lnTo>
                  <a:close/>
                </a:path>
              </a:pathLst>
            </a:custGeom>
            <a:solidFill>
              <a:srgbClr val="000000"/>
            </a:solidFill>
          </p:spPr>
        </p:sp>
      </p:grpSp>
      <p:grpSp>
        <p:nvGrpSpPr>
          <p:cNvPr id="9" name="Group 9"/>
          <p:cNvGrpSpPr/>
          <p:nvPr/>
        </p:nvGrpSpPr>
        <p:grpSpPr>
          <a:xfrm>
            <a:off x="1028700" y="1028700"/>
            <a:ext cx="9306050" cy="4697924"/>
            <a:chOff x="0" y="0"/>
            <a:chExt cx="12408067" cy="6263898"/>
          </a:xfrm>
        </p:grpSpPr>
        <p:sp>
          <p:nvSpPr>
            <p:cNvPr id="10" name="TextBox 10"/>
            <p:cNvSpPr txBox="1"/>
            <p:nvPr/>
          </p:nvSpPr>
          <p:spPr>
            <a:xfrm>
              <a:off x="0" y="2314199"/>
              <a:ext cx="12408067" cy="3949700"/>
            </a:xfrm>
            <a:prstGeom prst="rect">
              <a:avLst/>
            </a:prstGeom>
          </p:spPr>
          <p:txBody>
            <a:bodyPr lIns="0" tIns="0" rIns="0" bIns="0" rtlCol="0" anchor="t">
              <a:spAutoFit/>
            </a:bodyPr>
            <a:lstStyle/>
            <a:p>
              <a:pPr>
                <a:lnSpc>
                  <a:spcPts val="3900"/>
                </a:lnSpc>
              </a:pPr>
              <a:r>
                <a:rPr lang="en-US" sz="3000">
                  <a:solidFill>
                    <a:srgbClr val="000000"/>
                  </a:solidFill>
                  <a:latin typeface="Fira Code"/>
                </a:rPr>
                <a:t>Invented in 1947 by America’s John Bardeen, Walter Brattain, and William Shockley of Bell Labs, semiconductors are required for the operation of nearly every electronic device of the modern digital age.</a:t>
              </a:r>
            </a:p>
          </p:txBody>
        </p:sp>
        <p:sp>
          <p:nvSpPr>
            <p:cNvPr id="11" name="TextBox 11"/>
            <p:cNvSpPr txBox="1"/>
            <p:nvPr/>
          </p:nvSpPr>
          <p:spPr>
            <a:xfrm>
              <a:off x="0" y="-9525"/>
              <a:ext cx="12408067" cy="1952625"/>
            </a:xfrm>
            <a:prstGeom prst="rect">
              <a:avLst/>
            </a:prstGeom>
          </p:spPr>
          <p:txBody>
            <a:bodyPr lIns="0" tIns="0" rIns="0" bIns="0" rtlCol="0" anchor="t">
              <a:spAutoFit/>
            </a:bodyPr>
            <a:lstStyle/>
            <a:p>
              <a:pPr>
                <a:lnSpc>
                  <a:spcPts val="11519"/>
                </a:lnSpc>
              </a:pPr>
              <a:r>
                <a:rPr lang="en-US" sz="9600">
                  <a:solidFill>
                    <a:srgbClr val="3FBEF0"/>
                  </a:solidFill>
                  <a:latin typeface="Norwester"/>
                </a:rPr>
                <a:t>semiconductors</a:t>
              </a:r>
            </a:p>
          </p:txBody>
        </p:sp>
      </p:gr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866906" y="376452"/>
            <a:ext cx="1270181" cy="2123403"/>
          </a:xfrm>
          <a:prstGeom prst="rect">
            <a:avLst/>
          </a:prstGeom>
        </p:spPr>
      </p:pic>
      <p:pic>
        <p:nvPicPr>
          <p:cNvPr id="13" name="Picture 13"/>
          <p:cNvPicPr>
            <a:picLocks noChangeAspect="1"/>
          </p:cNvPicPr>
          <p:nvPr/>
        </p:nvPicPr>
        <p:blipFill>
          <a:blip r:embed="rId7"/>
          <a:srcRect/>
          <a:stretch>
            <a:fillRect/>
          </a:stretch>
        </p:blipFill>
        <p:spPr>
          <a:xfrm>
            <a:off x="245758" y="9334781"/>
            <a:ext cx="994382" cy="870371"/>
          </a:xfrm>
          <a:prstGeom prst="rect">
            <a:avLst/>
          </a:prstGeom>
        </p:spPr>
      </p:pic>
      <p:sp>
        <p:nvSpPr>
          <p:cNvPr id="14" name="TextBox 14"/>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grpSp>
        <p:nvGrpSpPr>
          <p:cNvPr id="3" name="Group 3"/>
          <p:cNvGrpSpPr/>
          <p:nvPr/>
        </p:nvGrpSpPr>
        <p:grpSpPr>
          <a:xfrm>
            <a:off x="0" y="7960639"/>
            <a:ext cx="18288000" cy="2326361"/>
            <a:chOff x="0" y="0"/>
            <a:chExt cx="4816593" cy="612704"/>
          </a:xfrm>
        </p:grpSpPr>
        <p:sp>
          <p:nvSpPr>
            <p:cNvPr id="4" name="Freeform 4"/>
            <p:cNvSpPr/>
            <p:nvPr/>
          </p:nvSpPr>
          <p:spPr>
            <a:xfrm>
              <a:off x="0" y="0"/>
              <a:ext cx="4816592" cy="612704"/>
            </a:xfrm>
            <a:custGeom>
              <a:avLst/>
              <a:gdLst/>
              <a:ahLst/>
              <a:cxnLst/>
              <a:rect l="l" t="t" r="r" b="b"/>
              <a:pathLst>
                <a:path w="4816592" h="612704">
                  <a:moveTo>
                    <a:pt x="0" y="0"/>
                  </a:moveTo>
                  <a:lnTo>
                    <a:pt x="4816592" y="0"/>
                  </a:lnTo>
                  <a:lnTo>
                    <a:pt x="4816592" y="612704"/>
                  </a:lnTo>
                  <a:lnTo>
                    <a:pt x="0" y="612704"/>
                  </a:lnTo>
                  <a:close/>
                </a:path>
              </a:pathLst>
            </a:custGeom>
            <a:solidFill>
              <a:srgbClr val="E74590"/>
            </a:solidFill>
          </p:spPr>
        </p:sp>
        <p:sp>
          <p:nvSpPr>
            <p:cNvPr id="5" name="TextBox 5"/>
            <p:cNvSpPr txBox="1"/>
            <p:nvPr/>
          </p:nvSpPr>
          <p:spPr>
            <a:xfrm>
              <a:off x="0" y="-19050"/>
              <a:ext cx="812800" cy="831850"/>
            </a:xfrm>
            <a:prstGeom prst="rect">
              <a:avLst/>
            </a:prstGeom>
          </p:spPr>
          <p:txBody>
            <a:bodyPr lIns="50800" tIns="50800" rIns="50800" bIns="50800" rtlCol="0" anchor="ctr"/>
            <a:lstStyle/>
            <a:p>
              <a:pPr algn="ctr">
                <a:lnSpc>
                  <a:spcPts val="2930"/>
                </a:lnSpc>
              </a:pPr>
              <a:endParaRPr/>
            </a:p>
          </p:txBody>
        </p:sp>
      </p:grpSp>
      <p:grpSp>
        <p:nvGrpSpPr>
          <p:cNvPr id="6" name="Group 6"/>
          <p:cNvGrpSpPr>
            <a:grpSpLocks noChangeAspect="1"/>
          </p:cNvGrpSpPr>
          <p:nvPr/>
        </p:nvGrpSpPr>
        <p:grpSpPr>
          <a:xfrm>
            <a:off x="11501996" y="1136622"/>
            <a:ext cx="4968047" cy="8121678"/>
            <a:chOff x="0" y="0"/>
            <a:chExt cx="3651250" cy="5969000"/>
          </a:xfrm>
        </p:grpSpPr>
        <p:sp>
          <p:nvSpPr>
            <p:cNvPr id="7" name="Freeform 7"/>
            <p:cNvSpPr/>
            <p:nvPr/>
          </p:nvSpPr>
          <p:spPr>
            <a:xfrm>
              <a:off x="16510" y="16510"/>
              <a:ext cx="3619500" cy="5937250"/>
            </a:xfrm>
            <a:custGeom>
              <a:avLst/>
              <a:gdLst/>
              <a:ahLst/>
              <a:cxnLst/>
              <a:rect l="l" t="t" r="r" b="b"/>
              <a:pathLst>
                <a:path w="3619500" h="5937250">
                  <a:moveTo>
                    <a:pt x="0" y="5810250"/>
                  </a:moveTo>
                  <a:lnTo>
                    <a:pt x="0" y="127000"/>
                  </a:lnTo>
                  <a:cubicBezTo>
                    <a:pt x="0" y="57150"/>
                    <a:pt x="57150" y="0"/>
                    <a:pt x="127000" y="0"/>
                  </a:cubicBezTo>
                  <a:lnTo>
                    <a:pt x="3492500" y="0"/>
                  </a:lnTo>
                  <a:cubicBezTo>
                    <a:pt x="3562350" y="0"/>
                    <a:pt x="3619500" y="57150"/>
                    <a:pt x="3619500" y="127000"/>
                  </a:cubicBezTo>
                  <a:lnTo>
                    <a:pt x="3619500" y="5810250"/>
                  </a:lnTo>
                  <a:cubicBezTo>
                    <a:pt x="3619500" y="5880100"/>
                    <a:pt x="3562350" y="5937250"/>
                    <a:pt x="3492500" y="5937250"/>
                  </a:cubicBezTo>
                  <a:lnTo>
                    <a:pt x="127000" y="5937250"/>
                  </a:lnTo>
                  <a:cubicBezTo>
                    <a:pt x="55880" y="5937250"/>
                    <a:pt x="0" y="5880100"/>
                    <a:pt x="0" y="5810250"/>
                  </a:cubicBezTo>
                  <a:close/>
                </a:path>
              </a:pathLst>
            </a:custGeom>
            <a:blipFill>
              <a:blip r:embed="rId4"/>
              <a:stretch>
                <a:fillRect l="-77405" r="-77405"/>
              </a:stretch>
            </a:blipFill>
          </p:spPr>
        </p:sp>
        <p:sp>
          <p:nvSpPr>
            <p:cNvPr id="8" name="Freeform 8"/>
            <p:cNvSpPr/>
            <p:nvPr/>
          </p:nvSpPr>
          <p:spPr>
            <a:xfrm>
              <a:off x="0" y="0"/>
              <a:ext cx="3651250" cy="5969000"/>
            </a:xfrm>
            <a:custGeom>
              <a:avLst/>
              <a:gdLst/>
              <a:ahLst/>
              <a:cxnLst/>
              <a:rect l="l" t="t" r="r" b="b"/>
              <a:pathLst>
                <a:path w="3651250" h="5969000">
                  <a:moveTo>
                    <a:pt x="3509010" y="5969000"/>
                  </a:moveTo>
                  <a:lnTo>
                    <a:pt x="143510" y="5969000"/>
                  </a:lnTo>
                  <a:cubicBezTo>
                    <a:pt x="63500" y="5969000"/>
                    <a:pt x="0" y="5905500"/>
                    <a:pt x="0" y="5826760"/>
                  </a:cubicBezTo>
                  <a:lnTo>
                    <a:pt x="0" y="142240"/>
                  </a:lnTo>
                  <a:cubicBezTo>
                    <a:pt x="0" y="63500"/>
                    <a:pt x="63500" y="0"/>
                    <a:pt x="142240" y="0"/>
                  </a:cubicBezTo>
                  <a:lnTo>
                    <a:pt x="3507740" y="0"/>
                  </a:lnTo>
                  <a:cubicBezTo>
                    <a:pt x="3586480" y="0"/>
                    <a:pt x="3649980" y="63500"/>
                    <a:pt x="3649980" y="142240"/>
                  </a:cubicBezTo>
                  <a:lnTo>
                    <a:pt x="3649980" y="5825490"/>
                  </a:lnTo>
                  <a:cubicBezTo>
                    <a:pt x="3651250" y="5905500"/>
                    <a:pt x="3587750" y="5969000"/>
                    <a:pt x="3509010" y="5969000"/>
                  </a:cubicBezTo>
                  <a:close/>
                  <a:moveTo>
                    <a:pt x="142240" y="31750"/>
                  </a:moveTo>
                  <a:cubicBezTo>
                    <a:pt x="81280" y="31750"/>
                    <a:pt x="30480" y="81280"/>
                    <a:pt x="30480" y="143510"/>
                  </a:cubicBezTo>
                  <a:lnTo>
                    <a:pt x="30480" y="5826760"/>
                  </a:lnTo>
                  <a:cubicBezTo>
                    <a:pt x="30480" y="5887720"/>
                    <a:pt x="80010" y="5938520"/>
                    <a:pt x="142240" y="5938520"/>
                  </a:cubicBezTo>
                  <a:lnTo>
                    <a:pt x="3507740" y="5938520"/>
                  </a:lnTo>
                  <a:cubicBezTo>
                    <a:pt x="3568700" y="5938520"/>
                    <a:pt x="3619500" y="5888990"/>
                    <a:pt x="3619500" y="5826760"/>
                  </a:cubicBezTo>
                  <a:lnTo>
                    <a:pt x="3619500" y="142240"/>
                  </a:lnTo>
                  <a:cubicBezTo>
                    <a:pt x="3619500" y="81280"/>
                    <a:pt x="3569970" y="30480"/>
                    <a:pt x="3507740" y="30480"/>
                  </a:cubicBezTo>
                  <a:lnTo>
                    <a:pt x="142240" y="30480"/>
                  </a:lnTo>
                  <a:lnTo>
                    <a:pt x="142240" y="31750"/>
                  </a:lnTo>
                  <a:close/>
                </a:path>
              </a:pathLst>
            </a:custGeom>
            <a:solidFill>
              <a:srgbClr val="000000"/>
            </a:solidFill>
          </p:spPr>
        </p:sp>
      </p:grpSp>
      <p:grpSp>
        <p:nvGrpSpPr>
          <p:cNvPr id="9" name="Group 9"/>
          <p:cNvGrpSpPr/>
          <p:nvPr/>
        </p:nvGrpSpPr>
        <p:grpSpPr>
          <a:xfrm>
            <a:off x="1028700" y="1028700"/>
            <a:ext cx="9562824" cy="6679124"/>
            <a:chOff x="0" y="0"/>
            <a:chExt cx="12750432" cy="8905498"/>
          </a:xfrm>
        </p:grpSpPr>
        <p:sp>
          <p:nvSpPr>
            <p:cNvPr id="10" name="TextBox 10"/>
            <p:cNvSpPr txBox="1"/>
            <p:nvPr/>
          </p:nvSpPr>
          <p:spPr>
            <a:xfrm>
              <a:off x="0" y="2314199"/>
              <a:ext cx="12750432" cy="6591300"/>
            </a:xfrm>
            <a:prstGeom prst="rect">
              <a:avLst/>
            </a:prstGeom>
          </p:spPr>
          <p:txBody>
            <a:bodyPr lIns="0" tIns="0" rIns="0" bIns="0" rtlCol="0" anchor="t">
              <a:spAutoFit/>
            </a:bodyPr>
            <a:lstStyle/>
            <a:p>
              <a:pPr>
                <a:lnSpc>
                  <a:spcPts val="3900"/>
                </a:lnSpc>
              </a:pPr>
              <a:r>
                <a:rPr lang="en-US" sz="3000">
                  <a:solidFill>
                    <a:srgbClr val="000000"/>
                  </a:solidFill>
                  <a:latin typeface="Fira Code"/>
                </a:rPr>
                <a:t>The foundation for the internet was originally built in the 1960s by the U.S. Defense Department.  While no one person is credited with the actual invention of the internet, the world wide web as we know it today was created by Tim Berners.  Today's internet has completely changed communication, commerce, politics, entertainment, and pretty much everything else we do on a daily basis.</a:t>
              </a:r>
            </a:p>
          </p:txBody>
        </p:sp>
        <p:sp>
          <p:nvSpPr>
            <p:cNvPr id="11" name="TextBox 11"/>
            <p:cNvSpPr txBox="1"/>
            <p:nvPr/>
          </p:nvSpPr>
          <p:spPr>
            <a:xfrm>
              <a:off x="0" y="-9525"/>
              <a:ext cx="12750432" cy="1952625"/>
            </a:xfrm>
            <a:prstGeom prst="rect">
              <a:avLst/>
            </a:prstGeom>
          </p:spPr>
          <p:txBody>
            <a:bodyPr lIns="0" tIns="0" rIns="0" bIns="0" rtlCol="0" anchor="t">
              <a:spAutoFit/>
            </a:bodyPr>
            <a:lstStyle/>
            <a:p>
              <a:pPr>
                <a:lnSpc>
                  <a:spcPts val="11519"/>
                </a:lnSpc>
              </a:pPr>
              <a:r>
                <a:rPr lang="en-US" sz="9600">
                  <a:solidFill>
                    <a:srgbClr val="3FBEF0"/>
                  </a:solidFill>
                  <a:latin typeface="Norwester"/>
                </a:rPr>
                <a:t>the internet</a:t>
              </a:r>
            </a:p>
          </p:txBody>
        </p:sp>
      </p:gr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866906" y="376452"/>
            <a:ext cx="1270181" cy="2123403"/>
          </a:xfrm>
          <a:prstGeom prst="rect">
            <a:avLst/>
          </a:prstGeom>
        </p:spPr>
      </p:pic>
      <p:pic>
        <p:nvPicPr>
          <p:cNvPr id="13" name="Picture 13"/>
          <p:cNvPicPr>
            <a:picLocks noChangeAspect="1"/>
          </p:cNvPicPr>
          <p:nvPr/>
        </p:nvPicPr>
        <p:blipFill>
          <a:blip r:embed="rId7"/>
          <a:srcRect/>
          <a:stretch>
            <a:fillRect/>
          </a:stretch>
        </p:blipFill>
        <p:spPr>
          <a:xfrm>
            <a:off x="245758" y="9334781"/>
            <a:ext cx="994382" cy="870371"/>
          </a:xfrm>
          <a:prstGeom prst="rect">
            <a:avLst/>
          </a:prstGeom>
        </p:spPr>
      </p:pic>
      <p:sp>
        <p:nvSpPr>
          <p:cNvPr id="14" name="TextBox 14"/>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634333">
            <a:off x="4743348" y="-730263"/>
            <a:ext cx="2326490" cy="2837183"/>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442031">
            <a:off x="6513707" y="7743943"/>
            <a:ext cx="1888513" cy="3383330"/>
          </a:xfrm>
          <a:prstGeom prst="rect">
            <a:avLst/>
          </a:prstGeom>
        </p:spPr>
      </p:pic>
      <p:grpSp>
        <p:nvGrpSpPr>
          <p:cNvPr id="5" name="Group 5"/>
          <p:cNvGrpSpPr/>
          <p:nvPr/>
        </p:nvGrpSpPr>
        <p:grpSpPr>
          <a:xfrm>
            <a:off x="9144000" y="2890489"/>
            <a:ext cx="6633394" cy="876393"/>
            <a:chOff x="0" y="0"/>
            <a:chExt cx="8844525" cy="1168524"/>
          </a:xfrm>
        </p:grpSpPr>
        <p:sp>
          <p:nvSpPr>
            <p:cNvPr id="6" name="TextBox 6"/>
            <p:cNvSpPr txBox="1"/>
            <p:nvPr/>
          </p:nvSpPr>
          <p:spPr>
            <a:xfrm>
              <a:off x="0" y="-9525"/>
              <a:ext cx="8844525" cy="619125"/>
            </a:xfrm>
            <a:prstGeom prst="rect">
              <a:avLst/>
            </a:prstGeom>
          </p:spPr>
          <p:txBody>
            <a:bodyPr lIns="0" tIns="0" rIns="0" bIns="0" rtlCol="0" anchor="t">
              <a:spAutoFit/>
            </a:bodyPr>
            <a:lstStyle/>
            <a:p>
              <a:pPr marL="0" lvl="0" indent="0">
                <a:lnSpc>
                  <a:spcPts val="3600"/>
                </a:lnSpc>
                <a:spcBef>
                  <a:spcPct val="0"/>
                </a:spcBef>
              </a:pPr>
              <a:endParaRPr/>
            </a:p>
          </p:txBody>
        </p:sp>
        <p:sp>
          <p:nvSpPr>
            <p:cNvPr id="7" name="TextBox 7"/>
            <p:cNvSpPr txBox="1"/>
            <p:nvPr/>
          </p:nvSpPr>
          <p:spPr>
            <a:xfrm>
              <a:off x="0" y="718732"/>
              <a:ext cx="8844525" cy="449792"/>
            </a:xfrm>
            <a:prstGeom prst="rect">
              <a:avLst/>
            </a:prstGeom>
          </p:spPr>
          <p:txBody>
            <a:bodyPr lIns="0" tIns="0" rIns="0" bIns="0" rtlCol="0" anchor="t">
              <a:spAutoFit/>
            </a:bodyPr>
            <a:lstStyle/>
            <a:p>
              <a:pPr>
                <a:lnSpc>
                  <a:spcPts val="2800"/>
                </a:lnSpc>
              </a:pPr>
              <a:endParaRPr/>
            </a:p>
          </p:txBody>
        </p:sp>
      </p:grpSp>
      <p:grpSp>
        <p:nvGrpSpPr>
          <p:cNvPr id="8" name="Group 8"/>
          <p:cNvGrpSpPr/>
          <p:nvPr/>
        </p:nvGrpSpPr>
        <p:grpSpPr>
          <a:xfrm>
            <a:off x="9155097" y="-80986"/>
            <a:ext cx="7139377" cy="2563012"/>
            <a:chOff x="0" y="-47625"/>
            <a:chExt cx="1306257" cy="468942"/>
          </a:xfrm>
        </p:grpSpPr>
        <p:sp>
          <p:nvSpPr>
            <p:cNvPr id="9" name="Freeform 9"/>
            <p:cNvSpPr/>
            <p:nvPr/>
          </p:nvSpPr>
          <p:spPr>
            <a:xfrm>
              <a:off x="0" y="0"/>
              <a:ext cx="1306257" cy="355845"/>
            </a:xfrm>
            <a:custGeom>
              <a:avLst/>
              <a:gdLst/>
              <a:ahLst/>
              <a:cxnLst/>
              <a:rect l="l" t="t" r="r" b="b"/>
              <a:pathLst>
                <a:path w="1306257" h="355845">
                  <a:moveTo>
                    <a:pt x="0" y="0"/>
                  </a:moveTo>
                  <a:lnTo>
                    <a:pt x="1306257" y="0"/>
                  </a:lnTo>
                  <a:lnTo>
                    <a:pt x="1306257" y="355845"/>
                  </a:lnTo>
                  <a:lnTo>
                    <a:pt x="0" y="355845"/>
                  </a:lnTo>
                  <a:close/>
                </a:path>
              </a:pathLst>
            </a:custGeom>
            <a:solidFill>
              <a:srgbClr val="FFFFFF"/>
            </a:solidFill>
          </p:spPr>
        </p:sp>
        <p:sp>
          <p:nvSpPr>
            <p:cNvPr id="10" name="TextBox 10"/>
            <p:cNvSpPr txBox="1"/>
            <p:nvPr/>
          </p:nvSpPr>
          <p:spPr>
            <a:xfrm>
              <a:off x="0" y="-47625"/>
              <a:ext cx="1304227" cy="468942"/>
            </a:xfrm>
            <a:prstGeom prst="rect">
              <a:avLst/>
            </a:prstGeom>
          </p:spPr>
          <p:txBody>
            <a:bodyPr lIns="254000" tIns="254000" rIns="254000" bIns="254000" rtlCol="0" anchor="ctr"/>
            <a:lstStyle/>
            <a:p>
              <a:pPr>
                <a:lnSpc>
                  <a:spcPts val="2800"/>
                </a:lnSpc>
              </a:pPr>
              <a:r>
                <a:rPr lang="en-US" sz="2000" dirty="0">
                  <a:solidFill>
                    <a:srgbClr val="000000"/>
                  </a:solidFill>
                  <a:latin typeface="Fira Code Bold"/>
                </a:rPr>
                <a:t>QUESTION #1 </a:t>
              </a:r>
            </a:p>
            <a:p>
              <a:pPr>
                <a:lnSpc>
                  <a:spcPts val="2800"/>
                </a:lnSpc>
              </a:pPr>
              <a:endParaRPr lang="en-US" sz="2000" dirty="0">
                <a:solidFill>
                  <a:srgbClr val="000000"/>
                </a:solidFill>
                <a:latin typeface="Fira Code Bold"/>
              </a:endParaRPr>
            </a:p>
            <a:p>
              <a:pPr>
                <a:lnSpc>
                  <a:spcPts val="2800"/>
                </a:lnSpc>
              </a:pPr>
              <a:r>
                <a:rPr lang="en-US" sz="2000" dirty="0">
                  <a:solidFill>
                    <a:srgbClr val="000000"/>
                  </a:solidFill>
                  <a:latin typeface="Fira Code"/>
                </a:rPr>
                <a:t>What is the difference between an invention and innovation? </a:t>
              </a:r>
            </a:p>
          </p:txBody>
        </p:sp>
      </p:grpSp>
      <p:grpSp>
        <p:nvGrpSpPr>
          <p:cNvPr id="11" name="Group 11"/>
          <p:cNvGrpSpPr/>
          <p:nvPr/>
        </p:nvGrpSpPr>
        <p:grpSpPr>
          <a:xfrm>
            <a:off x="9112852" y="2183270"/>
            <a:ext cx="7170525" cy="2024532"/>
            <a:chOff x="-5699" y="-13132"/>
            <a:chExt cx="1311956" cy="370419"/>
          </a:xfrm>
        </p:grpSpPr>
        <p:sp>
          <p:nvSpPr>
            <p:cNvPr id="12" name="Freeform 12"/>
            <p:cNvSpPr/>
            <p:nvPr/>
          </p:nvSpPr>
          <p:spPr>
            <a:xfrm>
              <a:off x="0" y="0"/>
              <a:ext cx="1306257" cy="320920"/>
            </a:xfrm>
            <a:custGeom>
              <a:avLst/>
              <a:gdLst/>
              <a:ahLst/>
              <a:cxnLst/>
              <a:rect l="l" t="t" r="r" b="b"/>
              <a:pathLst>
                <a:path w="1306257" h="320920">
                  <a:moveTo>
                    <a:pt x="0" y="0"/>
                  </a:moveTo>
                  <a:lnTo>
                    <a:pt x="1306257" y="0"/>
                  </a:lnTo>
                  <a:lnTo>
                    <a:pt x="1306257" y="320920"/>
                  </a:lnTo>
                  <a:lnTo>
                    <a:pt x="0" y="320920"/>
                  </a:lnTo>
                  <a:close/>
                </a:path>
              </a:pathLst>
            </a:custGeom>
            <a:solidFill>
              <a:srgbClr val="FFFFFF"/>
            </a:solidFill>
          </p:spPr>
        </p:sp>
        <p:sp>
          <p:nvSpPr>
            <p:cNvPr id="13" name="TextBox 13"/>
            <p:cNvSpPr txBox="1"/>
            <p:nvPr/>
          </p:nvSpPr>
          <p:spPr>
            <a:xfrm>
              <a:off x="-5699" y="-13132"/>
              <a:ext cx="1268717" cy="370419"/>
            </a:xfrm>
            <a:prstGeom prst="rect">
              <a:avLst/>
            </a:prstGeom>
          </p:spPr>
          <p:txBody>
            <a:bodyPr lIns="254000" tIns="254000" rIns="254000" bIns="254000" rtlCol="0" anchor="ctr"/>
            <a:lstStyle/>
            <a:p>
              <a:pPr>
                <a:lnSpc>
                  <a:spcPts val="2800"/>
                </a:lnSpc>
              </a:pPr>
              <a:r>
                <a:rPr lang="en-US" sz="2000" dirty="0">
                  <a:solidFill>
                    <a:srgbClr val="000000"/>
                  </a:solidFill>
                  <a:latin typeface="Fira Code Bold"/>
                </a:rPr>
                <a:t>QUESTION #2 </a:t>
              </a:r>
            </a:p>
            <a:p>
              <a:pPr>
                <a:lnSpc>
                  <a:spcPts val="2800"/>
                </a:lnSpc>
              </a:pPr>
              <a:endParaRPr lang="en-US" sz="2000" dirty="0">
                <a:solidFill>
                  <a:srgbClr val="000000"/>
                </a:solidFill>
                <a:latin typeface="Fira Code Bold"/>
              </a:endParaRPr>
            </a:p>
            <a:p>
              <a:pPr>
                <a:lnSpc>
                  <a:spcPts val="2800"/>
                </a:lnSpc>
              </a:pPr>
              <a:r>
                <a:rPr lang="en-US" sz="2000" dirty="0">
                  <a:solidFill>
                    <a:srgbClr val="000000"/>
                  </a:solidFill>
                  <a:latin typeface="Fira Code"/>
                </a:rPr>
                <a:t>What is a patent?</a:t>
              </a:r>
            </a:p>
          </p:txBody>
        </p:sp>
      </p:grpSp>
      <p:grpSp>
        <p:nvGrpSpPr>
          <p:cNvPr id="14" name="Group 14"/>
          <p:cNvGrpSpPr/>
          <p:nvPr/>
        </p:nvGrpSpPr>
        <p:grpSpPr>
          <a:xfrm>
            <a:off x="9143999" y="3880633"/>
            <a:ext cx="7139377" cy="2374418"/>
            <a:chOff x="0" y="-47625"/>
            <a:chExt cx="1306257" cy="434436"/>
          </a:xfrm>
        </p:grpSpPr>
        <p:sp>
          <p:nvSpPr>
            <p:cNvPr id="15" name="Freeform 15"/>
            <p:cNvSpPr/>
            <p:nvPr/>
          </p:nvSpPr>
          <p:spPr>
            <a:xfrm>
              <a:off x="0" y="0"/>
              <a:ext cx="1306257" cy="320920"/>
            </a:xfrm>
            <a:custGeom>
              <a:avLst/>
              <a:gdLst/>
              <a:ahLst/>
              <a:cxnLst/>
              <a:rect l="l" t="t" r="r" b="b"/>
              <a:pathLst>
                <a:path w="1306257" h="320920">
                  <a:moveTo>
                    <a:pt x="0" y="0"/>
                  </a:moveTo>
                  <a:lnTo>
                    <a:pt x="1306257" y="0"/>
                  </a:lnTo>
                  <a:lnTo>
                    <a:pt x="1306257" y="320920"/>
                  </a:lnTo>
                  <a:lnTo>
                    <a:pt x="0" y="320920"/>
                  </a:lnTo>
                  <a:close/>
                </a:path>
              </a:pathLst>
            </a:custGeom>
            <a:solidFill>
              <a:srgbClr val="FFFFFF"/>
            </a:solidFill>
          </p:spPr>
        </p:sp>
        <p:sp>
          <p:nvSpPr>
            <p:cNvPr id="16" name="TextBox 16"/>
            <p:cNvSpPr txBox="1"/>
            <p:nvPr/>
          </p:nvSpPr>
          <p:spPr>
            <a:xfrm>
              <a:off x="0" y="-47625"/>
              <a:ext cx="1218780" cy="434436"/>
            </a:xfrm>
            <a:prstGeom prst="rect">
              <a:avLst/>
            </a:prstGeom>
          </p:spPr>
          <p:txBody>
            <a:bodyPr lIns="254000" tIns="254000" rIns="254000" bIns="254000" rtlCol="0" anchor="ctr"/>
            <a:lstStyle/>
            <a:p>
              <a:pPr>
                <a:lnSpc>
                  <a:spcPts val="2800"/>
                </a:lnSpc>
              </a:pPr>
              <a:r>
                <a:rPr lang="en-US" sz="2000" dirty="0">
                  <a:solidFill>
                    <a:srgbClr val="000000"/>
                  </a:solidFill>
                  <a:latin typeface="Fira Code Bold"/>
                </a:rPr>
                <a:t>QUESTION #3</a:t>
              </a:r>
            </a:p>
            <a:p>
              <a:pPr>
                <a:lnSpc>
                  <a:spcPts val="2800"/>
                </a:lnSpc>
              </a:pPr>
              <a:endParaRPr lang="en-US" sz="2000" dirty="0">
                <a:solidFill>
                  <a:srgbClr val="000000"/>
                </a:solidFill>
                <a:latin typeface="Fira Code Bold"/>
              </a:endParaRPr>
            </a:p>
            <a:p>
              <a:pPr>
                <a:lnSpc>
                  <a:spcPts val="2800"/>
                </a:lnSpc>
              </a:pPr>
              <a:r>
                <a:rPr lang="en-US" sz="2000" dirty="0">
                  <a:solidFill>
                    <a:srgbClr val="000000"/>
                  </a:solidFill>
                  <a:latin typeface="Fira Code"/>
                </a:rPr>
                <a:t>Why are patents important to inventors?</a:t>
              </a:r>
            </a:p>
          </p:txBody>
        </p:sp>
      </p:grpSp>
      <p:grpSp>
        <p:nvGrpSpPr>
          <p:cNvPr id="17" name="Group 17"/>
          <p:cNvGrpSpPr/>
          <p:nvPr/>
        </p:nvGrpSpPr>
        <p:grpSpPr>
          <a:xfrm>
            <a:off x="9155097" y="3587392"/>
            <a:ext cx="7159425" cy="6884714"/>
            <a:chOff x="0" y="-446863"/>
            <a:chExt cx="1309925" cy="1259663"/>
          </a:xfrm>
        </p:grpSpPr>
        <p:sp>
          <p:nvSpPr>
            <p:cNvPr id="18" name="Freeform 18"/>
            <p:cNvSpPr/>
            <p:nvPr/>
          </p:nvSpPr>
          <p:spPr>
            <a:xfrm>
              <a:off x="0" y="0"/>
              <a:ext cx="1306257" cy="355845"/>
            </a:xfrm>
            <a:custGeom>
              <a:avLst/>
              <a:gdLst/>
              <a:ahLst/>
              <a:cxnLst/>
              <a:rect l="l" t="t" r="r" b="b"/>
              <a:pathLst>
                <a:path w="1306257" h="355845">
                  <a:moveTo>
                    <a:pt x="0" y="0"/>
                  </a:moveTo>
                  <a:lnTo>
                    <a:pt x="1306257" y="0"/>
                  </a:lnTo>
                  <a:lnTo>
                    <a:pt x="1306257" y="355845"/>
                  </a:lnTo>
                  <a:lnTo>
                    <a:pt x="0" y="355845"/>
                  </a:lnTo>
                  <a:close/>
                </a:path>
              </a:pathLst>
            </a:custGeom>
            <a:solidFill>
              <a:srgbClr val="FFFFFF"/>
            </a:solidFill>
          </p:spPr>
        </p:sp>
        <p:sp>
          <p:nvSpPr>
            <p:cNvPr id="19" name="TextBox 19"/>
            <p:cNvSpPr txBox="1"/>
            <p:nvPr/>
          </p:nvSpPr>
          <p:spPr>
            <a:xfrm>
              <a:off x="0" y="-446863"/>
              <a:ext cx="1309925" cy="1259663"/>
            </a:xfrm>
            <a:prstGeom prst="rect">
              <a:avLst/>
            </a:prstGeom>
          </p:spPr>
          <p:txBody>
            <a:bodyPr lIns="254000" tIns="254000" rIns="254000" bIns="254000" rtlCol="0" anchor="ctr"/>
            <a:lstStyle/>
            <a:p>
              <a:pPr>
                <a:lnSpc>
                  <a:spcPts val="2800"/>
                </a:lnSpc>
              </a:pPr>
              <a:r>
                <a:rPr lang="en-US" sz="2000" dirty="0">
                  <a:solidFill>
                    <a:srgbClr val="000000"/>
                  </a:solidFill>
                  <a:latin typeface="Fira Code Bold"/>
                </a:rPr>
                <a:t>QUESTION #5</a:t>
              </a:r>
            </a:p>
            <a:p>
              <a:pPr>
                <a:lnSpc>
                  <a:spcPts val="2800"/>
                </a:lnSpc>
              </a:pPr>
              <a:endParaRPr lang="en-US" sz="2000" dirty="0">
                <a:solidFill>
                  <a:srgbClr val="000000"/>
                </a:solidFill>
                <a:latin typeface="Fira Code Bold"/>
              </a:endParaRPr>
            </a:p>
            <a:p>
              <a:pPr>
                <a:lnSpc>
                  <a:spcPts val="2800"/>
                </a:lnSpc>
              </a:pPr>
              <a:r>
                <a:rPr lang="en-US" sz="2000" dirty="0">
                  <a:solidFill>
                    <a:srgbClr val="000000"/>
                  </a:solidFill>
                  <a:latin typeface="Fira Code"/>
                </a:rPr>
                <a:t>Why are inventions important?  What do they have to do with business and marketing?</a:t>
              </a:r>
            </a:p>
          </p:txBody>
        </p:sp>
      </p:grpSp>
      <p:pic>
        <p:nvPicPr>
          <p:cNvPr id="20" name="Picture 2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811301">
            <a:off x="15755386" y="4753309"/>
            <a:ext cx="3420795" cy="3358599"/>
          </a:xfrm>
          <a:prstGeom prst="rect">
            <a:avLst/>
          </a:prstGeom>
        </p:spPr>
      </p:pic>
      <p:pic>
        <p:nvPicPr>
          <p:cNvPr id="21" name="Picture 21"/>
          <p:cNvPicPr>
            <a:picLocks noChangeAspect="1"/>
          </p:cNvPicPr>
          <p:nvPr/>
        </p:nvPicPr>
        <p:blipFill>
          <a:blip r:embed="rId10"/>
          <a:srcRect/>
          <a:stretch>
            <a:fillRect/>
          </a:stretch>
        </p:blipFill>
        <p:spPr>
          <a:xfrm>
            <a:off x="245758" y="9334781"/>
            <a:ext cx="994382" cy="870371"/>
          </a:xfrm>
          <a:prstGeom prst="rect">
            <a:avLst/>
          </a:prstGeom>
        </p:spPr>
      </p:pic>
      <p:sp>
        <p:nvSpPr>
          <p:cNvPr id="22" name="TextBox 22"/>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grpSp>
        <p:nvGrpSpPr>
          <p:cNvPr id="23" name="Group 23"/>
          <p:cNvGrpSpPr/>
          <p:nvPr/>
        </p:nvGrpSpPr>
        <p:grpSpPr>
          <a:xfrm>
            <a:off x="1028700" y="3013643"/>
            <a:ext cx="7367048" cy="3727182"/>
            <a:chOff x="0" y="0"/>
            <a:chExt cx="9822730" cy="4969576"/>
          </a:xfrm>
        </p:grpSpPr>
        <p:sp>
          <p:nvSpPr>
            <p:cNvPr id="24" name="TextBox 24"/>
            <p:cNvSpPr txBox="1"/>
            <p:nvPr/>
          </p:nvSpPr>
          <p:spPr>
            <a:xfrm>
              <a:off x="0" y="4321876"/>
              <a:ext cx="8881689" cy="647700"/>
            </a:xfrm>
            <a:prstGeom prst="rect">
              <a:avLst/>
            </a:prstGeom>
          </p:spPr>
          <p:txBody>
            <a:bodyPr lIns="0" tIns="0" rIns="0" bIns="0" rtlCol="0" anchor="t">
              <a:spAutoFit/>
            </a:bodyPr>
            <a:lstStyle/>
            <a:p>
              <a:pPr>
                <a:lnSpc>
                  <a:spcPts val="3900"/>
                </a:lnSpc>
              </a:pPr>
              <a:r>
                <a:rPr lang="en-US" sz="3000">
                  <a:solidFill>
                    <a:srgbClr val="000000"/>
                  </a:solidFill>
                  <a:latin typeface="Fira Code Bold"/>
                </a:rPr>
                <a:t>What have we learned?</a:t>
              </a:r>
            </a:p>
          </p:txBody>
        </p:sp>
        <p:sp>
          <p:nvSpPr>
            <p:cNvPr id="25" name="TextBox 25"/>
            <p:cNvSpPr txBox="1"/>
            <p:nvPr/>
          </p:nvSpPr>
          <p:spPr>
            <a:xfrm>
              <a:off x="0" y="-9525"/>
              <a:ext cx="9822730" cy="3895725"/>
            </a:xfrm>
            <a:prstGeom prst="rect">
              <a:avLst/>
            </a:prstGeom>
          </p:spPr>
          <p:txBody>
            <a:bodyPr lIns="0" tIns="0" rIns="0" bIns="0" rtlCol="0" anchor="t">
              <a:spAutoFit/>
            </a:bodyPr>
            <a:lstStyle/>
            <a:p>
              <a:pPr>
                <a:lnSpc>
                  <a:spcPts val="11519"/>
                </a:lnSpc>
              </a:pPr>
              <a:r>
                <a:rPr lang="en-US" sz="9600">
                  <a:solidFill>
                    <a:srgbClr val="FFF503"/>
                  </a:solidFill>
                  <a:latin typeface="Norwester"/>
                </a:rPr>
                <a:t>discussion questions</a:t>
              </a:r>
            </a:p>
          </p:txBody>
        </p:sp>
      </p:grpSp>
      <p:grpSp>
        <p:nvGrpSpPr>
          <p:cNvPr id="26" name="Group 26"/>
          <p:cNvGrpSpPr/>
          <p:nvPr/>
        </p:nvGrpSpPr>
        <p:grpSpPr>
          <a:xfrm>
            <a:off x="9144000" y="5706401"/>
            <a:ext cx="7139377" cy="6869744"/>
            <a:chOff x="0" y="-444123"/>
            <a:chExt cx="1306257" cy="1256924"/>
          </a:xfrm>
        </p:grpSpPr>
        <p:sp>
          <p:nvSpPr>
            <p:cNvPr id="27" name="Freeform 27"/>
            <p:cNvSpPr/>
            <p:nvPr/>
          </p:nvSpPr>
          <p:spPr>
            <a:xfrm>
              <a:off x="0" y="0"/>
              <a:ext cx="1306257" cy="355845"/>
            </a:xfrm>
            <a:custGeom>
              <a:avLst/>
              <a:gdLst/>
              <a:ahLst/>
              <a:cxnLst/>
              <a:rect l="l" t="t" r="r" b="b"/>
              <a:pathLst>
                <a:path w="1306257" h="355845">
                  <a:moveTo>
                    <a:pt x="0" y="0"/>
                  </a:moveTo>
                  <a:lnTo>
                    <a:pt x="1306257" y="0"/>
                  </a:lnTo>
                  <a:lnTo>
                    <a:pt x="1306257" y="355845"/>
                  </a:lnTo>
                  <a:lnTo>
                    <a:pt x="0" y="355845"/>
                  </a:lnTo>
                  <a:close/>
                </a:path>
              </a:pathLst>
            </a:custGeom>
            <a:solidFill>
              <a:srgbClr val="FFFFFF"/>
            </a:solidFill>
          </p:spPr>
        </p:sp>
        <p:sp>
          <p:nvSpPr>
            <p:cNvPr id="28" name="TextBox 28"/>
            <p:cNvSpPr txBox="1"/>
            <p:nvPr/>
          </p:nvSpPr>
          <p:spPr>
            <a:xfrm>
              <a:off x="0" y="-444123"/>
              <a:ext cx="1306257" cy="1256924"/>
            </a:xfrm>
            <a:prstGeom prst="rect">
              <a:avLst/>
            </a:prstGeom>
          </p:spPr>
          <p:txBody>
            <a:bodyPr lIns="254000" tIns="254000" rIns="254000" bIns="254000" rtlCol="0" anchor="ctr"/>
            <a:lstStyle/>
            <a:p>
              <a:pPr>
                <a:lnSpc>
                  <a:spcPts val="2800"/>
                </a:lnSpc>
              </a:pPr>
              <a:r>
                <a:rPr lang="en-US" sz="2000" dirty="0">
                  <a:solidFill>
                    <a:srgbClr val="000000"/>
                  </a:solidFill>
                  <a:latin typeface="Fira Code Bold"/>
                </a:rPr>
                <a:t>QUESTION #6</a:t>
              </a:r>
            </a:p>
            <a:p>
              <a:pPr>
                <a:lnSpc>
                  <a:spcPts val="2800"/>
                </a:lnSpc>
              </a:pPr>
              <a:endParaRPr lang="en-US" sz="2000" dirty="0">
                <a:solidFill>
                  <a:srgbClr val="000000"/>
                </a:solidFill>
                <a:latin typeface="Fira Code Bold"/>
              </a:endParaRPr>
            </a:p>
            <a:p>
              <a:pPr>
                <a:lnSpc>
                  <a:spcPts val="2800"/>
                </a:lnSpc>
              </a:pPr>
              <a:r>
                <a:rPr lang="en-US" sz="2000" dirty="0">
                  <a:solidFill>
                    <a:srgbClr val="000000"/>
                  </a:solidFill>
                  <a:latin typeface="Fira Code"/>
                </a:rPr>
                <a:t>What is the most significant invention you have seen in your lifetime?  Why?</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grpSp>
        <p:nvGrpSpPr>
          <p:cNvPr id="3" name="Group 3"/>
          <p:cNvGrpSpPr/>
          <p:nvPr/>
        </p:nvGrpSpPr>
        <p:grpSpPr>
          <a:xfrm>
            <a:off x="0" y="9009664"/>
            <a:ext cx="18288000" cy="1277336"/>
            <a:chOff x="0" y="0"/>
            <a:chExt cx="4816593" cy="336418"/>
          </a:xfrm>
        </p:grpSpPr>
        <p:sp>
          <p:nvSpPr>
            <p:cNvPr id="4" name="Freeform 4"/>
            <p:cNvSpPr/>
            <p:nvPr/>
          </p:nvSpPr>
          <p:spPr>
            <a:xfrm>
              <a:off x="0" y="0"/>
              <a:ext cx="4816592" cy="336418"/>
            </a:xfrm>
            <a:custGeom>
              <a:avLst/>
              <a:gdLst/>
              <a:ahLst/>
              <a:cxnLst/>
              <a:rect l="l" t="t" r="r" b="b"/>
              <a:pathLst>
                <a:path w="4816592" h="336418">
                  <a:moveTo>
                    <a:pt x="0" y="0"/>
                  </a:moveTo>
                  <a:lnTo>
                    <a:pt x="4816592" y="0"/>
                  </a:lnTo>
                  <a:lnTo>
                    <a:pt x="4816592" y="336418"/>
                  </a:lnTo>
                  <a:lnTo>
                    <a:pt x="0" y="336418"/>
                  </a:lnTo>
                  <a:close/>
                </a:path>
              </a:pathLst>
            </a:custGeom>
            <a:solidFill>
              <a:srgbClr val="E74590"/>
            </a:solidFill>
          </p:spPr>
        </p:sp>
        <p:sp>
          <p:nvSpPr>
            <p:cNvPr id="5" name="TextBox 5"/>
            <p:cNvSpPr txBox="1"/>
            <p:nvPr/>
          </p:nvSpPr>
          <p:spPr>
            <a:xfrm>
              <a:off x="0" y="-19050"/>
              <a:ext cx="812800" cy="831850"/>
            </a:xfrm>
            <a:prstGeom prst="rect">
              <a:avLst/>
            </a:prstGeom>
          </p:spPr>
          <p:txBody>
            <a:bodyPr lIns="50800" tIns="50800" rIns="50800" bIns="50800" rtlCol="0" anchor="ctr"/>
            <a:lstStyle/>
            <a:p>
              <a:pPr algn="ctr">
                <a:lnSpc>
                  <a:spcPts val="2930"/>
                </a:lnSpc>
              </a:pPr>
              <a:endParaRPr/>
            </a:p>
          </p:txBody>
        </p:sp>
      </p:grpSp>
      <p:grpSp>
        <p:nvGrpSpPr>
          <p:cNvPr id="6" name="Group 6"/>
          <p:cNvGrpSpPr/>
          <p:nvPr/>
        </p:nvGrpSpPr>
        <p:grpSpPr>
          <a:xfrm>
            <a:off x="504188" y="468174"/>
            <a:ext cx="8432655" cy="8614122"/>
            <a:chOff x="0" y="0"/>
            <a:chExt cx="11243540" cy="11485496"/>
          </a:xfrm>
        </p:grpSpPr>
        <p:sp>
          <p:nvSpPr>
            <p:cNvPr id="7" name="TextBox 7"/>
            <p:cNvSpPr txBox="1"/>
            <p:nvPr/>
          </p:nvSpPr>
          <p:spPr>
            <a:xfrm>
              <a:off x="0" y="1885093"/>
              <a:ext cx="11243540" cy="9600403"/>
            </a:xfrm>
            <a:prstGeom prst="rect">
              <a:avLst/>
            </a:prstGeom>
          </p:spPr>
          <p:txBody>
            <a:bodyPr lIns="0" tIns="0" rIns="0" bIns="0" rtlCol="0" anchor="t">
              <a:spAutoFit/>
            </a:bodyPr>
            <a:lstStyle/>
            <a:p>
              <a:pPr marL="524303" lvl="1" indent="-262151">
                <a:lnSpc>
                  <a:spcPts val="3156"/>
                </a:lnSpc>
                <a:buFont typeface="Arial"/>
                <a:buChar char="•"/>
              </a:pPr>
              <a:r>
                <a:rPr lang="en-US" sz="2428">
                  <a:solidFill>
                    <a:srgbClr val="000000"/>
                  </a:solidFill>
                  <a:latin typeface="Fira Code"/>
                </a:rPr>
                <a:t>bigthink.com/the-present/inventions</a:t>
              </a:r>
            </a:p>
            <a:p>
              <a:pPr marL="524303" lvl="1" indent="-262151">
                <a:lnSpc>
                  <a:spcPts val="3156"/>
                </a:lnSpc>
                <a:buFont typeface="Arial"/>
                <a:buChar char="•"/>
              </a:pPr>
              <a:r>
                <a:rPr lang="en-US" sz="2428">
                  <a:solidFill>
                    <a:srgbClr val="000000"/>
                  </a:solidFill>
                  <a:latin typeface="Fira Code"/>
                </a:rPr>
                <a:t>www.boston.com/uncategorized/noprimarytagmatch/2012/10/03/history-of-polaroid-and-edwin-land</a:t>
              </a:r>
            </a:p>
            <a:p>
              <a:pPr marL="524303" lvl="1" indent="-262151">
                <a:lnSpc>
                  <a:spcPts val="3156"/>
                </a:lnSpc>
                <a:buFont typeface="Arial"/>
                <a:buChar char="•"/>
              </a:pPr>
              <a:r>
                <a:rPr lang="en-US" sz="2428">
                  <a:solidFill>
                    <a:srgbClr val="000000"/>
                  </a:solidFill>
                  <a:latin typeface="Fira Code"/>
                </a:rPr>
                <a:t>businesspundit.com/25-inventions-that-changed-the-way-we-do-business</a:t>
              </a:r>
            </a:p>
            <a:p>
              <a:pPr marL="524303" lvl="1" indent="-262151">
                <a:lnSpc>
                  <a:spcPts val="3156"/>
                </a:lnSpc>
                <a:buFont typeface="Arial"/>
                <a:buChar char="•"/>
              </a:pPr>
              <a:r>
                <a:rPr lang="en-US" sz="2428">
                  <a:solidFill>
                    <a:srgbClr val="000000"/>
                  </a:solidFill>
                  <a:latin typeface="Fira Code"/>
                </a:rPr>
                <a:t>ehistory.osu.edu/articles/greatest-inventions-past-1000-years</a:t>
              </a:r>
            </a:p>
            <a:p>
              <a:pPr marL="524303" lvl="1" indent="-262151">
                <a:lnSpc>
                  <a:spcPts val="3156"/>
                </a:lnSpc>
                <a:buFont typeface="Arial"/>
                <a:buChar char="•"/>
              </a:pPr>
              <a:r>
                <a:rPr lang="en-US" sz="2428">
                  <a:solidFill>
                    <a:srgbClr val="000000"/>
                  </a:solidFill>
                  <a:latin typeface="Fira Code"/>
                </a:rPr>
                <a:t>businessinsider.com/the-25-greatest-business-innovations-of-all-time-2013-12</a:t>
              </a:r>
            </a:p>
            <a:p>
              <a:pPr marL="524303" lvl="1" indent="-262151">
                <a:lnSpc>
                  <a:spcPts val="3156"/>
                </a:lnSpc>
                <a:buFont typeface="Arial"/>
                <a:buChar char="•"/>
              </a:pPr>
              <a:r>
                <a:rPr lang="en-US" sz="2428">
                  <a:solidFill>
                    <a:srgbClr val="000000"/>
                  </a:solidFill>
                  <a:latin typeface="Fira Code"/>
                </a:rPr>
                <a:t>smithsonianmag.com/science-nature/a-salute-to-the-wheel-31805121</a:t>
              </a:r>
            </a:p>
            <a:p>
              <a:pPr marL="524303" lvl="1" indent="-262151">
                <a:lnSpc>
                  <a:spcPts val="3156"/>
                </a:lnSpc>
                <a:buFont typeface="Arial"/>
                <a:buChar char="•"/>
              </a:pPr>
              <a:r>
                <a:rPr lang="en-US" sz="2428">
                  <a:solidFill>
                    <a:srgbClr val="000000"/>
                  </a:solidFill>
                  <a:latin typeface="Fira Code"/>
                </a:rPr>
                <a:t>atag.org/our-activities/social-and-economic-benefits-of-aviation.html</a:t>
              </a:r>
            </a:p>
            <a:p>
              <a:pPr marL="524303" lvl="1" indent="-262151">
                <a:lnSpc>
                  <a:spcPts val="3156"/>
                </a:lnSpc>
                <a:buFont typeface="Arial"/>
                <a:buChar char="•"/>
              </a:pPr>
              <a:r>
                <a:rPr lang="en-US" sz="2428">
                  <a:solidFill>
                    <a:srgbClr val="000000"/>
                  </a:solidFill>
                  <a:latin typeface="Fira Code"/>
                </a:rPr>
                <a:t>www.npr.org/sections/alltechconsidered/2014/12/08/369405270/inventor-ralph-baer-the-father-of-video-games-dies-at-92</a:t>
              </a:r>
            </a:p>
            <a:p>
              <a:pPr>
                <a:lnSpc>
                  <a:spcPts val="3156"/>
                </a:lnSpc>
              </a:pPr>
              <a:endParaRPr lang="en-US" sz="2428">
                <a:solidFill>
                  <a:srgbClr val="000000"/>
                </a:solidFill>
                <a:latin typeface="Fira Code"/>
              </a:endParaRPr>
            </a:p>
          </p:txBody>
        </p:sp>
        <p:sp>
          <p:nvSpPr>
            <p:cNvPr id="8" name="TextBox 8"/>
            <p:cNvSpPr txBox="1"/>
            <p:nvPr/>
          </p:nvSpPr>
          <p:spPr>
            <a:xfrm>
              <a:off x="0" y="-9525"/>
              <a:ext cx="11243540" cy="1582429"/>
            </a:xfrm>
            <a:prstGeom prst="rect">
              <a:avLst/>
            </a:prstGeom>
          </p:spPr>
          <p:txBody>
            <a:bodyPr lIns="0" tIns="0" rIns="0" bIns="0" rtlCol="0" anchor="t">
              <a:spAutoFit/>
            </a:bodyPr>
            <a:lstStyle/>
            <a:p>
              <a:pPr>
                <a:lnSpc>
                  <a:spcPts val="9325"/>
                </a:lnSpc>
              </a:pPr>
              <a:r>
                <a:rPr lang="en-US" sz="7771">
                  <a:solidFill>
                    <a:srgbClr val="3FBEF0"/>
                  </a:solidFill>
                  <a:latin typeface="Norwester"/>
                </a:rPr>
                <a:t>SOURCES</a:t>
              </a:r>
            </a:p>
          </p:txBody>
        </p:sp>
      </p:grpSp>
      <p:pic>
        <p:nvPicPr>
          <p:cNvPr id="9" name="Picture 9"/>
          <p:cNvPicPr>
            <a:picLocks noChangeAspect="1"/>
          </p:cNvPicPr>
          <p:nvPr/>
        </p:nvPicPr>
        <p:blipFill>
          <a:blip r:embed="rId4"/>
          <a:srcRect/>
          <a:stretch>
            <a:fillRect/>
          </a:stretch>
        </p:blipFill>
        <p:spPr>
          <a:xfrm>
            <a:off x="245758" y="9334781"/>
            <a:ext cx="994382" cy="870371"/>
          </a:xfrm>
          <a:prstGeom prst="rect">
            <a:avLst/>
          </a:prstGeom>
        </p:spPr>
      </p:pic>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9339475" y="468174"/>
            <a:ext cx="8795538" cy="9419586"/>
          </a:xfrm>
          <a:prstGeom prst="rect">
            <a:avLst/>
          </a:prstGeom>
        </p:spPr>
      </p:pic>
      <p:sp>
        <p:nvSpPr>
          <p:cNvPr id="11" name="TextBox 11"/>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634333">
            <a:off x="4743348" y="-730263"/>
            <a:ext cx="2326490" cy="2837183"/>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442031">
            <a:off x="6513707" y="7743943"/>
            <a:ext cx="1888513" cy="3383330"/>
          </a:xfrm>
          <a:prstGeom prst="rect">
            <a:avLst/>
          </a:prstGeom>
        </p:spPr>
      </p:pic>
      <p:grpSp>
        <p:nvGrpSpPr>
          <p:cNvPr id="5" name="Group 5"/>
          <p:cNvGrpSpPr/>
          <p:nvPr/>
        </p:nvGrpSpPr>
        <p:grpSpPr>
          <a:xfrm>
            <a:off x="9144000" y="2890489"/>
            <a:ext cx="6633394" cy="876393"/>
            <a:chOff x="0" y="0"/>
            <a:chExt cx="8844525" cy="1168524"/>
          </a:xfrm>
        </p:grpSpPr>
        <p:sp>
          <p:nvSpPr>
            <p:cNvPr id="6" name="TextBox 6"/>
            <p:cNvSpPr txBox="1"/>
            <p:nvPr/>
          </p:nvSpPr>
          <p:spPr>
            <a:xfrm>
              <a:off x="0" y="-9525"/>
              <a:ext cx="8844525" cy="619125"/>
            </a:xfrm>
            <a:prstGeom prst="rect">
              <a:avLst/>
            </a:prstGeom>
          </p:spPr>
          <p:txBody>
            <a:bodyPr lIns="0" tIns="0" rIns="0" bIns="0" rtlCol="0" anchor="t">
              <a:spAutoFit/>
            </a:bodyPr>
            <a:lstStyle/>
            <a:p>
              <a:pPr marL="0" lvl="0" indent="0">
                <a:lnSpc>
                  <a:spcPts val="3600"/>
                </a:lnSpc>
                <a:spcBef>
                  <a:spcPct val="0"/>
                </a:spcBef>
              </a:pPr>
              <a:endParaRPr/>
            </a:p>
          </p:txBody>
        </p:sp>
        <p:sp>
          <p:nvSpPr>
            <p:cNvPr id="7" name="TextBox 7"/>
            <p:cNvSpPr txBox="1"/>
            <p:nvPr/>
          </p:nvSpPr>
          <p:spPr>
            <a:xfrm>
              <a:off x="0" y="718732"/>
              <a:ext cx="8844525" cy="449792"/>
            </a:xfrm>
            <a:prstGeom prst="rect">
              <a:avLst/>
            </a:prstGeom>
          </p:spPr>
          <p:txBody>
            <a:bodyPr lIns="0" tIns="0" rIns="0" bIns="0" rtlCol="0" anchor="t">
              <a:spAutoFit/>
            </a:bodyPr>
            <a:lstStyle/>
            <a:p>
              <a:pPr>
                <a:lnSpc>
                  <a:spcPts val="2800"/>
                </a:lnSpc>
              </a:pPr>
              <a:endParaRPr/>
            </a:p>
          </p:txBody>
        </p:sp>
      </p:grpSp>
      <p:grpSp>
        <p:nvGrpSpPr>
          <p:cNvPr id="8" name="Group 8"/>
          <p:cNvGrpSpPr/>
          <p:nvPr/>
        </p:nvGrpSpPr>
        <p:grpSpPr>
          <a:xfrm>
            <a:off x="9144000" y="21153"/>
            <a:ext cx="7139377" cy="3979550"/>
            <a:chOff x="0" y="-47625"/>
            <a:chExt cx="1306257" cy="728119"/>
          </a:xfrm>
        </p:grpSpPr>
        <p:sp>
          <p:nvSpPr>
            <p:cNvPr id="9" name="Freeform 9"/>
            <p:cNvSpPr/>
            <p:nvPr/>
          </p:nvSpPr>
          <p:spPr>
            <a:xfrm>
              <a:off x="0" y="0"/>
              <a:ext cx="1306257" cy="613771"/>
            </a:xfrm>
            <a:custGeom>
              <a:avLst/>
              <a:gdLst/>
              <a:ahLst/>
              <a:cxnLst/>
              <a:rect l="l" t="t" r="r" b="b"/>
              <a:pathLst>
                <a:path w="1306257" h="613771">
                  <a:moveTo>
                    <a:pt x="0" y="0"/>
                  </a:moveTo>
                  <a:lnTo>
                    <a:pt x="1306257" y="0"/>
                  </a:lnTo>
                  <a:lnTo>
                    <a:pt x="1306257" y="613771"/>
                  </a:lnTo>
                  <a:lnTo>
                    <a:pt x="0" y="613771"/>
                  </a:lnTo>
                  <a:close/>
                </a:path>
              </a:pathLst>
            </a:custGeom>
            <a:solidFill>
              <a:srgbClr val="FFFFFF"/>
            </a:solidFill>
          </p:spPr>
        </p:sp>
        <p:sp>
          <p:nvSpPr>
            <p:cNvPr id="10" name="TextBox 10"/>
            <p:cNvSpPr txBox="1"/>
            <p:nvPr/>
          </p:nvSpPr>
          <p:spPr>
            <a:xfrm>
              <a:off x="0" y="-47625"/>
              <a:ext cx="1306257" cy="728119"/>
            </a:xfrm>
            <a:prstGeom prst="rect">
              <a:avLst/>
            </a:prstGeom>
          </p:spPr>
          <p:txBody>
            <a:bodyPr lIns="254000" tIns="254000" rIns="254000" bIns="254000" rtlCol="0" anchor="ctr"/>
            <a:lstStyle/>
            <a:p>
              <a:pPr>
                <a:lnSpc>
                  <a:spcPts val="2800"/>
                </a:lnSpc>
              </a:pPr>
              <a:r>
                <a:rPr lang="en-US" sz="2000" dirty="0">
                  <a:solidFill>
                    <a:srgbClr val="000000"/>
                  </a:solidFill>
                  <a:latin typeface="Fira Code Bold"/>
                </a:rPr>
                <a:t>INVENTION</a:t>
              </a:r>
            </a:p>
            <a:p>
              <a:pPr>
                <a:lnSpc>
                  <a:spcPts val="2800"/>
                </a:lnSpc>
              </a:pPr>
              <a:endParaRPr lang="en-US" sz="2000" dirty="0">
                <a:solidFill>
                  <a:srgbClr val="000000"/>
                </a:solidFill>
                <a:latin typeface="Fira Code Bold"/>
              </a:endParaRPr>
            </a:p>
            <a:p>
              <a:pPr>
                <a:lnSpc>
                  <a:spcPts val="2800"/>
                </a:lnSpc>
              </a:pPr>
              <a:r>
                <a:rPr lang="en-US" sz="2000" dirty="0">
                  <a:solidFill>
                    <a:srgbClr val="000000"/>
                  </a:solidFill>
                  <a:latin typeface="Fira Code"/>
                </a:rPr>
                <a:t>An invention is the creation of a unique or original device, method, or process. Inventions could also be an improvement upon a machine or product or the creation of an entirely new process for creating something.</a:t>
              </a:r>
            </a:p>
          </p:txBody>
        </p:sp>
      </p:grpSp>
      <p:grpSp>
        <p:nvGrpSpPr>
          <p:cNvPr id="11" name="Group 11"/>
          <p:cNvGrpSpPr/>
          <p:nvPr/>
        </p:nvGrpSpPr>
        <p:grpSpPr>
          <a:xfrm>
            <a:off x="9144000" y="3910766"/>
            <a:ext cx="7139377" cy="2375534"/>
            <a:chOff x="0" y="-47625"/>
            <a:chExt cx="1306257" cy="434640"/>
          </a:xfrm>
        </p:grpSpPr>
        <p:sp>
          <p:nvSpPr>
            <p:cNvPr id="12" name="Freeform 12"/>
            <p:cNvSpPr/>
            <p:nvPr/>
          </p:nvSpPr>
          <p:spPr>
            <a:xfrm>
              <a:off x="0" y="0"/>
              <a:ext cx="1306257" cy="355845"/>
            </a:xfrm>
            <a:custGeom>
              <a:avLst/>
              <a:gdLst/>
              <a:ahLst/>
              <a:cxnLst/>
              <a:rect l="l" t="t" r="r" b="b"/>
              <a:pathLst>
                <a:path w="1306257" h="355845">
                  <a:moveTo>
                    <a:pt x="0" y="0"/>
                  </a:moveTo>
                  <a:lnTo>
                    <a:pt x="1306257" y="0"/>
                  </a:lnTo>
                  <a:lnTo>
                    <a:pt x="1306257" y="355845"/>
                  </a:lnTo>
                  <a:lnTo>
                    <a:pt x="0" y="355845"/>
                  </a:lnTo>
                  <a:close/>
                </a:path>
              </a:pathLst>
            </a:custGeom>
            <a:solidFill>
              <a:srgbClr val="FFFFFF"/>
            </a:solidFill>
          </p:spPr>
        </p:sp>
        <p:sp>
          <p:nvSpPr>
            <p:cNvPr id="13" name="TextBox 13"/>
            <p:cNvSpPr txBox="1"/>
            <p:nvPr/>
          </p:nvSpPr>
          <p:spPr>
            <a:xfrm>
              <a:off x="0" y="-47625"/>
              <a:ext cx="1275621" cy="434640"/>
            </a:xfrm>
            <a:prstGeom prst="rect">
              <a:avLst/>
            </a:prstGeom>
          </p:spPr>
          <p:txBody>
            <a:bodyPr lIns="254000" tIns="254000" rIns="254000" bIns="254000" rtlCol="0" anchor="ctr"/>
            <a:lstStyle/>
            <a:p>
              <a:pPr>
                <a:lnSpc>
                  <a:spcPts val="2800"/>
                </a:lnSpc>
              </a:pPr>
              <a:r>
                <a:rPr lang="en-US" sz="2000" dirty="0">
                  <a:solidFill>
                    <a:srgbClr val="000000"/>
                  </a:solidFill>
                  <a:latin typeface="Fira Code Bold"/>
                </a:rPr>
                <a:t>INVENTOR</a:t>
              </a:r>
            </a:p>
            <a:p>
              <a:pPr>
                <a:lnSpc>
                  <a:spcPts val="2800"/>
                </a:lnSpc>
              </a:pPr>
              <a:endParaRPr lang="en-US" sz="2000" dirty="0">
                <a:solidFill>
                  <a:srgbClr val="000000"/>
                </a:solidFill>
                <a:latin typeface="Fira Code Bold"/>
              </a:endParaRPr>
            </a:p>
            <a:p>
              <a:pPr>
                <a:lnSpc>
                  <a:spcPts val="2800"/>
                </a:lnSpc>
              </a:pPr>
              <a:r>
                <a:rPr lang="en-US" sz="2000" dirty="0">
                  <a:solidFill>
                    <a:srgbClr val="000000"/>
                  </a:solidFill>
                  <a:latin typeface="Fira Code"/>
                </a:rPr>
                <a:t>An inventor is an individual or person who creates or discovers the invention itself. </a:t>
              </a:r>
            </a:p>
          </p:txBody>
        </p:sp>
      </p:grpSp>
      <p:grpSp>
        <p:nvGrpSpPr>
          <p:cNvPr id="14" name="Group 14"/>
          <p:cNvGrpSpPr/>
          <p:nvPr/>
        </p:nvGrpSpPr>
        <p:grpSpPr>
          <a:xfrm>
            <a:off x="9155097" y="5432994"/>
            <a:ext cx="7139377" cy="5542563"/>
            <a:chOff x="0" y="-201296"/>
            <a:chExt cx="1306257" cy="1014096"/>
          </a:xfrm>
        </p:grpSpPr>
        <p:sp>
          <p:nvSpPr>
            <p:cNvPr id="15" name="Freeform 15"/>
            <p:cNvSpPr/>
            <p:nvPr/>
          </p:nvSpPr>
          <p:spPr>
            <a:xfrm>
              <a:off x="0" y="0"/>
              <a:ext cx="1306257" cy="613771"/>
            </a:xfrm>
            <a:custGeom>
              <a:avLst/>
              <a:gdLst/>
              <a:ahLst/>
              <a:cxnLst/>
              <a:rect l="l" t="t" r="r" b="b"/>
              <a:pathLst>
                <a:path w="1306257" h="613771">
                  <a:moveTo>
                    <a:pt x="0" y="0"/>
                  </a:moveTo>
                  <a:lnTo>
                    <a:pt x="1306257" y="0"/>
                  </a:lnTo>
                  <a:lnTo>
                    <a:pt x="1306257" y="613771"/>
                  </a:lnTo>
                  <a:lnTo>
                    <a:pt x="0" y="613771"/>
                  </a:lnTo>
                  <a:close/>
                </a:path>
              </a:pathLst>
            </a:custGeom>
            <a:solidFill>
              <a:srgbClr val="FFFFFF"/>
            </a:solidFill>
          </p:spPr>
        </p:sp>
        <p:sp>
          <p:nvSpPr>
            <p:cNvPr id="16" name="TextBox 16"/>
            <p:cNvSpPr txBox="1"/>
            <p:nvPr/>
          </p:nvSpPr>
          <p:spPr>
            <a:xfrm>
              <a:off x="0" y="-201296"/>
              <a:ext cx="1273591" cy="1014096"/>
            </a:xfrm>
            <a:prstGeom prst="rect">
              <a:avLst/>
            </a:prstGeom>
          </p:spPr>
          <p:txBody>
            <a:bodyPr lIns="254000" tIns="254000" rIns="254000" bIns="254000" rtlCol="0" anchor="ctr"/>
            <a:lstStyle/>
            <a:p>
              <a:pPr>
                <a:lnSpc>
                  <a:spcPts val="2800"/>
                </a:lnSpc>
              </a:pPr>
              <a:r>
                <a:rPr lang="en-US" sz="2000" dirty="0">
                  <a:solidFill>
                    <a:srgbClr val="000000"/>
                  </a:solidFill>
                  <a:latin typeface="Fira Code Bold"/>
                </a:rPr>
                <a:t>PATENT</a:t>
              </a:r>
            </a:p>
            <a:p>
              <a:pPr>
                <a:lnSpc>
                  <a:spcPts val="2800"/>
                </a:lnSpc>
              </a:pPr>
              <a:endParaRPr lang="en-US" sz="2000" dirty="0">
                <a:solidFill>
                  <a:srgbClr val="000000"/>
                </a:solidFill>
                <a:latin typeface="Fira Code Bold"/>
              </a:endParaRPr>
            </a:p>
            <a:p>
              <a:pPr>
                <a:lnSpc>
                  <a:spcPts val="2800"/>
                </a:lnSpc>
              </a:pPr>
              <a:r>
                <a:rPr lang="en-US" sz="2000" dirty="0">
                  <a:solidFill>
                    <a:srgbClr val="000000"/>
                  </a:solidFill>
                  <a:latin typeface="Fira Code"/>
                </a:rPr>
                <a:t>A patent provides the inventor with legal protection of the invention so others cannot copy the work. However, the process of obtaining a process can be complicated and expensive, and patent rights typically last just 20 years.</a:t>
              </a:r>
            </a:p>
          </p:txBody>
        </p:sp>
      </p:grpSp>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811301">
            <a:off x="15755386" y="4753309"/>
            <a:ext cx="3420795" cy="3358599"/>
          </a:xfrm>
          <a:prstGeom prst="rect">
            <a:avLst/>
          </a:prstGeom>
        </p:spPr>
      </p:pic>
      <p:pic>
        <p:nvPicPr>
          <p:cNvPr id="18" name="Picture 18"/>
          <p:cNvPicPr>
            <a:picLocks noChangeAspect="1"/>
          </p:cNvPicPr>
          <p:nvPr/>
        </p:nvPicPr>
        <p:blipFill>
          <a:blip r:embed="rId10"/>
          <a:srcRect/>
          <a:stretch>
            <a:fillRect/>
          </a:stretch>
        </p:blipFill>
        <p:spPr>
          <a:xfrm>
            <a:off x="245758" y="9334781"/>
            <a:ext cx="994382" cy="870371"/>
          </a:xfrm>
          <a:prstGeom prst="rect">
            <a:avLst/>
          </a:prstGeom>
        </p:spPr>
      </p:pic>
      <p:sp>
        <p:nvSpPr>
          <p:cNvPr id="19" name="TextBox 19"/>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grpSp>
        <p:nvGrpSpPr>
          <p:cNvPr id="20" name="Group 20"/>
          <p:cNvGrpSpPr/>
          <p:nvPr/>
        </p:nvGrpSpPr>
        <p:grpSpPr>
          <a:xfrm>
            <a:off x="1028700" y="2518343"/>
            <a:ext cx="7367048" cy="4717782"/>
            <a:chOff x="0" y="0"/>
            <a:chExt cx="9822730" cy="6290376"/>
          </a:xfrm>
        </p:grpSpPr>
        <p:sp>
          <p:nvSpPr>
            <p:cNvPr id="21" name="TextBox 21"/>
            <p:cNvSpPr txBox="1"/>
            <p:nvPr/>
          </p:nvSpPr>
          <p:spPr>
            <a:xfrm>
              <a:off x="0" y="4321876"/>
              <a:ext cx="8881689" cy="1968500"/>
            </a:xfrm>
            <a:prstGeom prst="rect">
              <a:avLst/>
            </a:prstGeom>
          </p:spPr>
          <p:txBody>
            <a:bodyPr lIns="0" tIns="0" rIns="0" bIns="0" rtlCol="0" anchor="t">
              <a:spAutoFit/>
            </a:bodyPr>
            <a:lstStyle/>
            <a:p>
              <a:pPr>
                <a:lnSpc>
                  <a:spcPts val="3900"/>
                </a:lnSpc>
              </a:pPr>
              <a:r>
                <a:rPr lang="en-US" sz="3000">
                  <a:solidFill>
                    <a:srgbClr val="000000"/>
                  </a:solidFill>
                  <a:latin typeface="Fira Code"/>
                </a:rPr>
                <a:t>What is an inventor?</a:t>
              </a:r>
            </a:p>
            <a:p>
              <a:pPr>
                <a:lnSpc>
                  <a:spcPts val="3900"/>
                </a:lnSpc>
              </a:pPr>
              <a:endParaRPr lang="en-US" sz="3000">
                <a:solidFill>
                  <a:srgbClr val="000000"/>
                </a:solidFill>
                <a:latin typeface="Fira Code"/>
              </a:endParaRPr>
            </a:p>
            <a:p>
              <a:pPr>
                <a:lnSpc>
                  <a:spcPts val="3900"/>
                </a:lnSpc>
              </a:pPr>
              <a:r>
                <a:rPr lang="en-US" sz="3000">
                  <a:solidFill>
                    <a:srgbClr val="000000"/>
                  </a:solidFill>
                  <a:latin typeface="Fira Code"/>
                </a:rPr>
                <a:t>Why are patents important? </a:t>
              </a:r>
            </a:p>
          </p:txBody>
        </p:sp>
        <p:sp>
          <p:nvSpPr>
            <p:cNvPr id="22" name="TextBox 22"/>
            <p:cNvSpPr txBox="1"/>
            <p:nvPr/>
          </p:nvSpPr>
          <p:spPr>
            <a:xfrm>
              <a:off x="0" y="-9525"/>
              <a:ext cx="9822730" cy="3895725"/>
            </a:xfrm>
            <a:prstGeom prst="rect">
              <a:avLst/>
            </a:prstGeom>
          </p:spPr>
          <p:txBody>
            <a:bodyPr lIns="0" tIns="0" rIns="0" bIns="0" rtlCol="0" anchor="t">
              <a:spAutoFit/>
            </a:bodyPr>
            <a:lstStyle/>
            <a:p>
              <a:pPr>
                <a:lnSpc>
                  <a:spcPts val="11519"/>
                </a:lnSpc>
              </a:pPr>
              <a:r>
                <a:rPr lang="en-US" sz="9600">
                  <a:solidFill>
                    <a:srgbClr val="FFF503"/>
                  </a:solidFill>
                  <a:latin typeface="Norwester"/>
                </a:rPr>
                <a:t>What is an Invention?</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08622">
            <a:off x="4031752" y="291018"/>
            <a:ext cx="2730423" cy="2124765"/>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496255">
            <a:off x="13621024" y="7431095"/>
            <a:ext cx="4322420" cy="3654409"/>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937942">
            <a:off x="116108" y="6778094"/>
            <a:ext cx="3261642" cy="2947339"/>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145534">
            <a:off x="14298910" y="761979"/>
            <a:ext cx="1094900" cy="1830380"/>
          </a:xfrm>
          <a:prstGeom prst="rect">
            <a:avLst/>
          </a:prstGeom>
        </p:spPr>
      </p:pic>
      <p:grpSp>
        <p:nvGrpSpPr>
          <p:cNvPr id="7" name="Group 7"/>
          <p:cNvGrpSpPr/>
          <p:nvPr/>
        </p:nvGrpSpPr>
        <p:grpSpPr>
          <a:xfrm>
            <a:off x="1028700" y="2688542"/>
            <a:ext cx="15886328" cy="4001675"/>
            <a:chOff x="0" y="0"/>
            <a:chExt cx="21181771" cy="5335567"/>
          </a:xfrm>
        </p:grpSpPr>
        <p:sp>
          <p:nvSpPr>
            <p:cNvPr id="8" name="TextBox 8"/>
            <p:cNvSpPr txBox="1"/>
            <p:nvPr/>
          </p:nvSpPr>
          <p:spPr>
            <a:xfrm>
              <a:off x="0" y="-9525"/>
              <a:ext cx="21181771" cy="1952625"/>
            </a:xfrm>
            <a:prstGeom prst="rect">
              <a:avLst/>
            </a:prstGeom>
          </p:spPr>
          <p:txBody>
            <a:bodyPr lIns="0" tIns="0" rIns="0" bIns="0" rtlCol="0" anchor="t">
              <a:spAutoFit/>
            </a:bodyPr>
            <a:lstStyle/>
            <a:p>
              <a:pPr algn="ctr">
                <a:lnSpc>
                  <a:spcPts val="11519"/>
                </a:lnSpc>
              </a:pPr>
              <a:r>
                <a:rPr lang="en-US" sz="9600">
                  <a:solidFill>
                    <a:srgbClr val="FFF503"/>
                  </a:solidFill>
                  <a:latin typeface="Norwester"/>
                </a:rPr>
                <a:t>Great Inventions</a:t>
              </a:r>
            </a:p>
          </p:txBody>
        </p:sp>
        <p:sp>
          <p:nvSpPr>
            <p:cNvPr id="9" name="TextBox 9"/>
            <p:cNvSpPr txBox="1"/>
            <p:nvPr/>
          </p:nvSpPr>
          <p:spPr>
            <a:xfrm>
              <a:off x="0" y="2408640"/>
              <a:ext cx="21181771" cy="2926927"/>
            </a:xfrm>
            <a:prstGeom prst="rect">
              <a:avLst/>
            </a:prstGeom>
          </p:spPr>
          <p:txBody>
            <a:bodyPr lIns="0" tIns="0" rIns="0" bIns="0" rtlCol="0" anchor="t">
              <a:spAutoFit/>
            </a:bodyPr>
            <a:lstStyle/>
            <a:p>
              <a:pPr algn="ctr">
                <a:lnSpc>
                  <a:spcPts val="4419"/>
                </a:lnSpc>
              </a:pPr>
              <a:r>
                <a:rPr lang="en-US" sz="3399">
                  <a:solidFill>
                    <a:srgbClr val="FFFFFF"/>
                  </a:solidFill>
                  <a:latin typeface="Fira Code"/>
                </a:rPr>
                <a:t>What are some examples of some of the greatest inventions in history?  As you review the following examples, think about how they might relate to, or influence, business and marketing as we know it today! </a:t>
              </a:r>
            </a:p>
          </p:txBody>
        </p:sp>
      </p:grpSp>
      <p:pic>
        <p:nvPicPr>
          <p:cNvPr id="10" name="Picture 10"/>
          <p:cNvPicPr>
            <a:picLocks noChangeAspect="1"/>
          </p:cNvPicPr>
          <p:nvPr/>
        </p:nvPicPr>
        <p:blipFill>
          <a:blip r:embed="rId12"/>
          <a:srcRect/>
          <a:stretch>
            <a:fillRect/>
          </a:stretch>
        </p:blipFill>
        <p:spPr>
          <a:xfrm>
            <a:off x="7295567" y="9258300"/>
            <a:ext cx="994382" cy="870371"/>
          </a:xfrm>
          <a:prstGeom prst="rect">
            <a:avLst/>
          </a:prstGeom>
        </p:spPr>
      </p:pic>
      <p:sp>
        <p:nvSpPr>
          <p:cNvPr id="11" name="TextBox 11"/>
          <p:cNvSpPr txBox="1"/>
          <p:nvPr/>
        </p:nvSpPr>
        <p:spPr>
          <a:xfrm>
            <a:off x="8516052" y="9547118"/>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grpSp>
        <p:nvGrpSpPr>
          <p:cNvPr id="3" name="Group 3"/>
          <p:cNvGrpSpPr/>
          <p:nvPr/>
        </p:nvGrpSpPr>
        <p:grpSpPr>
          <a:xfrm>
            <a:off x="0" y="7960639"/>
            <a:ext cx="18288000" cy="2326361"/>
            <a:chOff x="0" y="0"/>
            <a:chExt cx="4816593" cy="612704"/>
          </a:xfrm>
        </p:grpSpPr>
        <p:sp>
          <p:nvSpPr>
            <p:cNvPr id="4" name="Freeform 4"/>
            <p:cNvSpPr/>
            <p:nvPr/>
          </p:nvSpPr>
          <p:spPr>
            <a:xfrm>
              <a:off x="0" y="0"/>
              <a:ext cx="4816592" cy="612704"/>
            </a:xfrm>
            <a:custGeom>
              <a:avLst/>
              <a:gdLst/>
              <a:ahLst/>
              <a:cxnLst/>
              <a:rect l="l" t="t" r="r" b="b"/>
              <a:pathLst>
                <a:path w="4816592" h="612704">
                  <a:moveTo>
                    <a:pt x="0" y="0"/>
                  </a:moveTo>
                  <a:lnTo>
                    <a:pt x="4816592" y="0"/>
                  </a:lnTo>
                  <a:lnTo>
                    <a:pt x="4816592" y="612704"/>
                  </a:lnTo>
                  <a:lnTo>
                    <a:pt x="0" y="612704"/>
                  </a:lnTo>
                  <a:close/>
                </a:path>
              </a:pathLst>
            </a:custGeom>
            <a:solidFill>
              <a:srgbClr val="E74590"/>
            </a:solidFill>
          </p:spPr>
        </p:sp>
        <p:sp>
          <p:nvSpPr>
            <p:cNvPr id="5" name="TextBox 5"/>
            <p:cNvSpPr txBox="1"/>
            <p:nvPr/>
          </p:nvSpPr>
          <p:spPr>
            <a:xfrm>
              <a:off x="0" y="-19050"/>
              <a:ext cx="812800" cy="831850"/>
            </a:xfrm>
            <a:prstGeom prst="rect">
              <a:avLst/>
            </a:prstGeom>
          </p:spPr>
          <p:txBody>
            <a:bodyPr lIns="50800" tIns="50800" rIns="50800" bIns="50800" rtlCol="0" anchor="ctr"/>
            <a:lstStyle/>
            <a:p>
              <a:pPr algn="ctr">
                <a:lnSpc>
                  <a:spcPts val="2930"/>
                </a:lnSpc>
              </a:pPr>
              <a:endParaRPr/>
            </a:p>
          </p:txBody>
        </p:sp>
      </p:grpSp>
      <p:grpSp>
        <p:nvGrpSpPr>
          <p:cNvPr id="6" name="Group 6"/>
          <p:cNvGrpSpPr>
            <a:grpSpLocks noChangeAspect="1"/>
          </p:cNvGrpSpPr>
          <p:nvPr/>
        </p:nvGrpSpPr>
        <p:grpSpPr>
          <a:xfrm>
            <a:off x="11501996" y="1136622"/>
            <a:ext cx="4968047" cy="8121678"/>
            <a:chOff x="0" y="0"/>
            <a:chExt cx="3651250" cy="5969000"/>
          </a:xfrm>
        </p:grpSpPr>
        <p:sp>
          <p:nvSpPr>
            <p:cNvPr id="7" name="Freeform 7"/>
            <p:cNvSpPr/>
            <p:nvPr/>
          </p:nvSpPr>
          <p:spPr>
            <a:xfrm>
              <a:off x="16510" y="16510"/>
              <a:ext cx="3619500" cy="5937250"/>
            </a:xfrm>
            <a:custGeom>
              <a:avLst/>
              <a:gdLst/>
              <a:ahLst/>
              <a:cxnLst/>
              <a:rect l="l" t="t" r="r" b="b"/>
              <a:pathLst>
                <a:path w="3619500" h="5937250">
                  <a:moveTo>
                    <a:pt x="0" y="5810250"/>
                  </a:moveTo>
                  <a:lnTo>
                    <a:pt x="0" y="127000"/>
                  </a:lnTo>
                  <a:cubicBezTo>
                    <a:pt x="0" y="57150"/>
                    <a:pt x="57150" y="0"/>
                    <a:pt x="127000" y="0"/>
                  </a:cubicBezTo>
                  <a:lnTo>
                    <a:pt x="3492500" y="0"/>
                  </a:lnTo>
                  <a:cubicBezTo>
                    <a:pt x="3562350" y="0"/>
                    <a:pt x="3619500" y="57150"/>
                    <a:pt x="3619500" y="127000"/>
                  </a:cubicBezTo>
                  <a:lnTo>
                    <a:pt x="3619500" y="5810250"/>
                  </a:lnTo>
                  <a:cubicBezTo>
                    <a:pt x="3619500" y="5880100"/>
                    <a:pt x="3562350" y="5937250"/>
                    <a:pt x="3492500" y="5937250"/>
                  </a:cubicBezTo>
                  <a:lnTo>
                    <a:pt x="127000" y="5937250"/>
                  </a:lnTo>
                  <a:cubicBezTo>
                    <a:pt x="55880" y="5937250"/>
                    <a:pt x="0" y="5880100"/>
                    <a:pt x="0" y="5810250"/>
                  </a:cubicBezTo>
                  <a:close/>
                </a:path>
              </a:pathLst>
            </a:custGeom>
            <a:blipFill>
              <a:blip r:embed="rId4"/>
              <a:stretch>
                <a:fillRect l="-73103" r="-73103"/>
              </a:stretch>
            </a:blipFill>
          </p:spPr>
        </p:sp>
        <p:sp>
          <p:nvSpPr>
            <p:cNvPr id="8" name="Freeform 8"/>
            <p:cNvSpPr/>
            <p:nvPr/>
          </p:nvSpPr>
          <p:spPr>
            <a:xfrm>
              <a:off x="0" y="0"/>
              <a:ext cx="3651250" cy="5969000"/>
            </a:xfrm>
            <a:custGeom>
              <a:avLst/>
              <a:gdLst/>
              <a:ahLst/>
              <a:cxnLst/>
              <a:rect l="l" t="t" r="r" b="b"/>
              <a:pathLst>
                <a:path w="3651250" h="5969000">
                  <a:moveTo>
                    <a:pt x="3509010" y="5969000"/>
                  </a:moveTo>
                  <a:lnTo>
                    <a:pt x="143510" y="5969000"/>
                  </a:lnTo>
                  <a:cubicBezTo>
                    <a:pt x="63500" y="5969000"/>
                    <a:pt x="0" y="5905500"/>
                    <a:pt x="0" y="5826760"/>
                  </a:cubicBezTo>
                  <a:lnTo>
                    <a:pt x="0" y="142240"/>
                  </a:lnTo>
                  <a:cubicBezTo>
                    <a:pt x="0" y="63500"/>
                    <a:pt x="63500" y="0"/>
                    <a:pt x="142240" y="0"/>
                  </a:cubicBezTo>
                  <a:lnTo>
                    <a:pt x="3507740" y="0"/>
                  </a:lnTo>
                  <a:cubicBezTo>
                    <a:pt x="3586480" y="0"/>
                    <a:pt x="3649980" y="63500"/>
                    <a:pt x="3649980" y="142240"/>
                  </a:cubicBezTo>
                  <a:lnTo>
                    <a:pt x="3649980" y="5825490"/>
                  </a:lnTo>
                  <a:cubicBezTo>
                    <a:pt x="3651250" y="5905500"/>
                    <a:pt x="3587750" y="5969000"/>
                    <a:pt x="3509010" y="5969000"/>
                  </a:cubicBezTo>
                  <a:close/>
                  <a:moveTo>
                    <a:pt x="142240" y="31750"/>
                  </a:moveTo>
                  <a:cubicBezTo>
                    <a:pt x="81280" y="31750"/>
                    <a:pt x="30480" y="81280"/>
                    <a:pt x="30480" y="143510"/>
                  </a:cubicBezTo>
                  <a:lnTo>
                    <a:pt x="30480" y="5826760"/>
                  </a:lnTo>
                  <a:cubicBezTo>
                    <a:pt x="30480" y="5887720"/>
                    <a:pt x="80010" y="5938520"/>
                    <a:pt x="142240" y="5938520"/>
                  </a:cubicBezTo>
                  <a:lnTo>
                    <a:pt x="3507740" y="5938520"/>
                  </a:lnTo>
                  <a:cubicBezTo>
                    <a:pt x="3568700" y="5938520"/>
                    <a:pt x="3619500" y="5888990"/>
                    <a:pt x="3619500" y="5826760"/>
                  </a:cubicBezTo>
                  <a:lnTo>
                    <a:pt x="3619500" y="142240"/>
                  </a:lnTo>
                  <a:cubicBezTo>
                    <a:pt x="3619500" y="81280"/>
                    <a:pt x="3569970" y="30480"/>
                    <a:pt x="3507740" y="30480"/>
                  </a:cubicBezTo>
                  <a:lnTo>
                    <a:pt x="142240" y="30480"/>
                  </a:lnTo>
                  <a:lnTo>
                    <a:pt x="142240" y="31750"/>
                  </a:lnTo>
                  <a:close/>
                </a:path>
              </a:pathLst>
            </a:custGeom>
            <a:solidFill>
              <a:srgbClr val="000000"/>
            </a:solidFill>
          </p:spPr>
        </p:sp>
      </p:grpSp>
      <p:grpSp>
        <p:nvGrpSpPr>
          <p:cNvPr id="9" name="Group 9"/>
          <p:cNvGrpSpPr/>
          <p:nvPr/>
        </p:nvGrpSpPr>
        <p:grpSpPr>
          <a:xfrm>
            <a:off x="1028700" y="1028700"/>
            <a:ext cx="9306050" cy="4697924"/>
            <a:chOff x="0" y="0"/>
            <a:chExt cx="12408067" cy="6263898"/>
          </a:xfrm>
        </p:grpSpPr>
        <p:sp>
          <p:nvSpPr>
            <p:cNvPr id="10" name="TextBox 10"/>
            <p:cNvSpPr txBox="1"/>
            <p:nvPr/>
          </p:nvSpPr>
          <p:spPr>
            <a:xfrm>
              <a:off x="0" y="2314199"/>
              <a:ext cx="12408067" cy="3949700"/>
            </a:xfrm>
            <a:prstGeom prst="rect">
              <a:avLst/>
            </a:prstGeom>
          </p:spPr>
          <p:txBody>
            <a:bodyPr lIns="0" tIns="0" rIns="0" bIns="0" rtlCol="0" anchor="t">
              <a:spAutoFit/>
            </a:bodyPr>
            <a:lstStyle/>
            <a:p>
              <a:pPr>
                <a:lnSpc>
                  <a:spcPts val="3900"/>
                </a:lnSpc>
              </a:pPr>
              <a:r>
                <a:rPr lang="en-US" sz="3000">
                  <a:solidFill>
                    <a:srgbClr val="000000"/>
                  </a:solidFill>
                  <a:latin typeface="Fira Code"/>
                </a:rPr>
                <a:t>Invented around 4500 BC, the wheel is arguably the most invention EVER.  It has fundamentally changed everything from transportation to agriculture and industry.  What would society look like had the wheel never been invented? </a:t>
              </a:r>
            </a:p>
          </p:txBody>
        </p:sp>
        <p:sp>
          <p:nvSpPr>
            <p:cNvPr id="11" name="TextBox 11"/>
            <p:cNvSpPr txBox="1"/>
            <p:nvPr/>
          </p:nvSpPr>
          <p:spPr>
            <a:xfrm>
              <a:off x="0" y="-9525"/>
              <a:ext cx="12408067" cy="1952625"/>
            </a:xfrm>
            <a:prstGeom prst="rect">
              <a:avLst/>
            </a:prstGeom>
          </p:spPr>
          <p:txBody>
            <a:bodyPr lIns="0" tIns="0" rIns="0" bIns="0" rtlCol="0" anchor="t">
              <a:spAutoFit/>
            </a:bodyPr>
            <a:lstStyle/>
            <a:p>
              <a:pPr>
                <a:lnSpc>
                  <a:spcPts val="11519"/>
                </a:lnSpc>
              </a:pPr>
              <a:r>
                <a:rPr lang="en-US" sz="9600">
                  <a:solidFill>
                    <a:srgbClr val="3FBEF0"/>
                  </a:solidFill>
                  <a:latin typeface="Norwester"/>
                </a:rPr>
                <a:t>the wheel</a:t>
              </a:r>
            </a:p>
          </p:txBody>
        </p:sp>
      </p:gr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866906" y="376452"/>
            <a:ext cx="1270181" cy="2123403"/>
          </a:xfrm>
          <a:prstGeom prst="rect">
            <a:avLst/>
          </a:prstGeom>
        </p:spPr>
      </p:pic>
      <p:pic>
        <p:nvPicPr>
          <p:cNvPr id="13" name="Picture 13"/>
          <p:cNvPicPr>
            <a:picLocks noChangeAspect="1"/>
          </p:cNvPicPr>
          <p:nvPr/>
        </p:nvPicPr>
        <p:blipFill>
          <a:blip r:embed="rId7"/>
          <a:srcRect/>
          <a:stretch>
            <a:fillRect/>
          </a:stretch>
        </p:blipFill>
        <p:spPr>
          <a:xfrm>
            <a:off x="245758" y="9334781"/>
            <a:ext cx="994382" cy="870371"/>
          </a:xfrm>
          <a:prstGeom prst="rect">
            <a:avLst/>
          </a:prstGeom>
        </p:spPr>
      </p:pic>
      <p:sp>
        <p:nvSpPr>
          <p:cNvPr id="14" name="TextBox 14"/>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grpSp>
        <p:nvGrpSpPr>
          <p:cNvPr id="3" name="Group 3"/>
          <p:cNvGrpSpPr/>
          <p:nvPr/>
        </p:nvGrpSpPr>
        <p:grpSpPr>
          <a:xfrm>
            <a:off x="0" y="7960639"/>
            <a:ext cx="18288000" cy="2326361"/>
            <a:chOff x="0" y="0"/>
            <a:chExt cx="4816593" cy="612704"/>
          </a:xfrm>
        </p:grpSpPr>
        <p:sp>
          <p:nvSpPr>
            <p:cNvPr id="4" name="Freeform 4"/>
            <p:cNvSpPr/>
            <p:nvPr/>
          </p:nvSpPr>
          <p:spPr>
            <a:xfrm>
              <a:off x="0" y="0"/>
              <a:ext cx="4816592" cy="612704"/>
            </a:xfrm>
            <a:custGeom>
              <a:avLst/>
              <a:gdLst/>
              <a:ahLst/>
              <a:cxnLst/>
              <a:rect l="l" t="t" r="r" b="b"/>
              <a:pathLst>
                <a:path w="4816592" h="612704">
                  <a:moveTo>
                    <a:pt x="0" y="0"/>
                  </a:moveTo>
                  <a:lnTo>
                    <a:pt x="4816592" y="0"/>
                  </a:lnTo>
                  <a:lnTo>
                    <a:pt x="4816592" y="612704"/>
                  </a:lnTo>
                  <a:lnTo>
                    <a:pt x="0" y="612704"/>
                  </a:lnTo>
                  <a:close/>
                </a:path>
              </a:pathLst>
            </a:custGeom>
            <a:solidFill>
              <a:srgbClr val="E74590"/>
            </a:solidFill>
          </p:spPr>
        </p:sp>
        <p:sp>
          <p:nvSpPr>
            <p:cNvPr id="5" name="TextBox 5"/>
            <p:cNvSpPr txBox="1"/>
            <p:nvPr/>
          </p:nvSpPr>
          <p:spPr>
            <a:xfrm>
              <a:off x="0" y="-19050"/>
              <a:ext cx="812800" cy="831850"/>
            </a:xfrm>
            <a:prstGeom prst="rect">
              <a:avLst/>
            </a:prstGeom>
          </p:spPr>
          <p:txBody>
            <a:bodyPr lIns="50800" tIns="50800" rIns="50800" bIns="50800" rtlCol="0" anchor="ctr"/>
            <a:lstStyle/>
            <a:p>
              <a:pPr algn="ctr">
                <a:lnSpc>
                  <a:spcPts val="2930"/>
                </a:lnSpc>
              </a:pPr>
              <a:endParaRPr/>
            </a:p>
          </p:txBody>
        </p:sp>
      </p:grpSp>
      <p:grpSp>
        <p:nvGrpSpPr>
          <p:cNvPr id="6" name="Group 6"/>
          <p:cNvGrpSpPr>
            <a:grpSpLocks noChangeAspect="1"/>
          </p:cNvGrpSpPr>
          <p:nvPr/>
        </p:nvGrpSpPr>
        <p:grpSpPr>
          <a:xfrm>
            <a:off x="11501996" y="1136622"/>
            <a:ext cx="4968047" cy="8121678"/>
            <a:chOff x="0" y="0"/>
            <a:chExt cx="3651250" cy="5969000"/>
          </a:xfrm>
        </p:grpSpPr>
        <p:sp>
          <p:nvSpPr>
            <p:cNvPr id="7" name="Freeform 7"/>
            <p:cNvSpPr/>
            <p:nvPr/>
          </p:nvSpPr>
          <p:spPr>
            <a:xfrm>
              <a:off x="16510" y="16510"/>
              <a:ext cx="3619500" cy="5937250"/>
            </a:xfrm>
            <a:custGeom>
              <a:avLst/>
              <a:gdLst/>
              <a:ahLst/>
              <a:cxnLst/>
              <a:rect l="l" t="t" r="r" b="b"/>
              <a:pathLst>
                <a:path w="3619500" h="5937250">
                  <a:moveTo>
                    <a:pt x="0" y="5810250"/>
                  </a:moveTo>
                  <a:lnTo>
                    <a:pt x="0" y="127000"/>
                  </a:lnTo>
                  <a:cubicBezTo>
                    <a:pt x="0" y="57150"/>
                    <a:pt x="57150" y="0"/>
                    <a:pt x="127000" y="0"/>
                  </a:cubicBezTo>
                  <a:lnTo>
                    <a:pt x="3492500" y="0"/>
                  </a:lnTo>
                  <a:cubicBezTo>
                    <a:pt x="3562350" y="0"/>
                    <a:pt x="3619500" y="57150"/>
                    <a:pt x="3619500" y="127000"/>
                  </a:cubicBezTo>
                  <a:lnTo>
                    <a:pt x="3619500" y="5810250"/>
                  </a:lnTo>
                  <a:cubicBezTo>
                    <a:pt x="3619500" y="5880100"/>
                    <a:pt x="3562350" y="5937250"/>
                    <a:pt x="3492500" y="5937250"/>
                  </a:cubicBezTo>
                  <a:lnTo>
                    <a:pt x="127000" y="5937250"/>
                  </a:lnTo>
                  <a:cubicBezTo>
                    <a:pt x="55880" y="5937250"/>
                    <a:pt x="0" y="5880100"/>
                    <a:pt x="0" y="5810250"/>
                  </a:cubicBezTo>
                  <a:close/>
                </a:path>
              </a:pathLst>
            </a:custGeom>
            <a:blipFill>
              <a:blip r:embed="rId4"/>
              <a:stretch>
                <a:fillRect l="-34554" r="-34554"/>
              </a:stretch>
            </a:blipFill>
          </p:spPr>
        </p:sp>
        <p:sp>
          <p:nvSpPr>
            <p:cNvPr id="8" name="Freeform 8"/>
            <p:cNvSpPr/>
            <p:nvPr/>
          </p:nvSpPr>
          <p:spPr>
            <a:xfrm>
              <a:off x="0" y="0"/>
              <a:ext cx="3651250" cy="5969000"/>
            </a:xfrm>
            <a:custGeom>
              <a:avLst/>
              <a:gdLst/>
              <a:ahLst/>
              <a:cxnLst/>
              <a:rect l="l" t="t" r="r" b="b"/>
              <a:pathLst>
                <a:path w="3651250" h="5969000">
                  <a:moveTo>
                    <a:pt x="3509010" y="5969000"/>
                  </a:moveTo>
                  <a:lnTo>
                    <a:pt x="143510" y="5969000"/>
                  </a:lnTo>
                  <a:cubicBezTo>
                    <a:pt x="63500" y="5969000"/>
                    <a:pt x="0" y="5905500"/>
                    <a:pt x="0" y="5826760"/>
                  </a:cubicBezTo>
                  <a:lnTo>
                    <a:pt x="0" y="142240"/>
                  </a:lnTo>
                  <a:cubicBezTo>
                    <a:pt x="0" y="63500"/>
                    <a:pt x="63500" y="0"/>
                    <a:pt x="142240" y="0"/>
                  </a:cubicBezTo>
                  <a:lnTo>
                    <a:pt x="3507740" y="0"/>
                  </a:lnTo>
                  <a:cubicBezTo>
                    <a:pt x="3586480" y="0"/>
                    <a:pt x="3649980" y="63500"/>
                    <a:pt x="3649980" y="142240"/>
                  </a:cubicBezTo>
                  <a:lnTo>
                    <a:pt x="3649980" y="5825490"/>
                  </a:lnTo>
                  <a:cubicBezTo>
                    <a:pt x="3651250" y="5905500"/>
                    <a:pt x="3587750" y="5969000"/>
                    <a:pt x="3509010" y="5969000"/>
                  </a:cubicBezTo>
                  <a:close/>
                  <a:moveTo>
                    <a:pt x="142240" y="31750"/>
                  </a:moveTo>
                  <a:cubicBezTo>
                    <a:pt x="81280" y="31750"/>
                    <a:pt x="30480" y="81280"/>
                    <a:pt x="30480" y="143510"/>
                  </a:cubicBezTo>
                  <a:lnTo>
                    <a:pt x="30480" y="5826760"/>
                  </a:lnTo>
                  <a:cubicBezTo>
                    <a:pt x="30480" y="5887720"/>
                    <a:pt x="80010" y="5938520"/>
                    <a:pt x="142240" y="5938520"/>
                  </a:cubicBezTo>
                  <a:lnTo>
                    <a:pt x="3507740" y="5938520"/>
                  </a:lnTo>
                  <a:cubicBezTo>
                    <a:pt x="3568700" y="5938520"/>
                    <a:pt x="3619500" y="5888990"/>
                    <a:pt x="3619500" y="5826760"/>
                  </a:cubicBezTo>
                  <a:lnTo>
                    <a:pt x="3619500" y="142240"/>
                  </a:lnTo>
                  <a:cubicBezTo>
                    <a:pt x="3619500" y="81280"/>
                    <a:pt x="3569970" y="30480"/>
                    <a:pt x="3507740" y="30480"/>
                  </a:cubicBezTo>
                  <a:lnTo>
                    <a:pt x="142240" y="30480"/>
                  </a:lnTo>
                  <a:lnTo>
                    <a:pt x="142240" y="31750"/>
                  </a:lnTo>
                  <a:close/>
                </a:path>
              </a:pathLst>
            </a:custGeom>
            <a:solidFill>
              <a:srgbClr val="000000"/>
            </a:solidFill>
          </p:spPr>
        </p:sp>
      </p:grpSp>
      <p:grpSp>
        <p:nvGrpSpPr>
          <p:cNvPr id="9" name="Group 9"/>
          <p:cNvGrpSpPr/>
          <p:nvPr/>
        </p:nvGrpSpPr>
        <p:grpSpPr>
          <a:xfrm>
            <a:off x="1028700" y="633182"/>
            <a:ext cx="9166184" cy="6940181"/>
            <a:chOff x="0" y="0"/>
            <a:chExt cx="12221578" cy="9253575"/>
          </a:xfrm>
        </p:grpSpPr>
        <p:sp>
          <p:nvSpPr>
            <p:cNvPr id="10" name="TextBox 10"/>
            <p:cNvSpPr txBox="1"/>
            <p:nvPr/>
          </p:nvSpPr>
          <p:spPr>
            <a:xfrm>
              <a:off x="0" y="2246922"/>
              <a:ext cx="12221578" cy="7006653"/>
            </a:xfrm>
            <a:prstGeom prst="rect">
              <a:avLst/>
            </a:prstGeom>
          </p:spPr>
          <p:txBody>
            <a:bodyPr lIns="0" tIns="0" rIns="0" bIns="0" rtlCol="0" anchor="t">
              <a:spAutoFit/>
            </a:bodyPr>
            <a:lstStyle/>
            <a:p>
              <a:pPr>
                <a:lnSpc>
                  <a:spcPts val="3772"/>
                </a:lnSpc>
              </a:pPr>
              <a:r>
                <a:rPr lang="en-US" sz="2902">
                  <a:solidFill>
                    <a:srgbClr val="000000"/>
                  </a:solidFill>
                  <a:latin typeface="Fira Code"/>
                </a:rPr>
                <a:t>The first books were written on stone tablets.  When the printing press was invented in 1440 by Johannes Gutenberg, books became accessible to the masses because they could be easily reproduced. Paper books, and later newspapers, changed history, providing a primary resource for the transfer of knowledge, ideas, strategies and concepts, none of which would have been possible without the invention of the printing press. </a:t>
              </a:r>
            </a:p>
          </p:txBody>
        </p:sp>
        <p:sp>
          <p:nvSpPr>
            <p:cNvPr id="11" name="TextBox 11"/>
            <p:cNvSpPr txBox="1"/>
            <p:nvPr/>
          </p:nvSpPr>
          <p:spPr>
            <a:xfrm>
              <a:off x="0" y="-9525"/>
              <a:ext cx="12221578" cy="1889183"/>
            </a:xfrm>
            <a:prstGeom prst="rect">
              <a:avLst/>
            </a:prstGeom>
          </p:spPr>
          <p:txBody>
            <a:bodyPr lIns="0" tIns="0" rIns="0" bIns="0" rtlCol="0" anchor="t">
              <a:spAutoFit/>
            </a:bodyPr>
            <a:lstStyle/>
            <a:p>
              <a:pPr>
                <a:lnSpc>
                  <a:spcPts val="11143"/>
                </a:lnSpc>
              </a:pPr>
              <a:r>
                <a:rPr lang="en-US" sz="9286">
                  <a:solidFill>
                    <a:srgbClr val="3FBEF0"/>
                  </a:solidFill>
                  <a:latin typeface="Norwester"/>
                </a:rPr>
                <a:t>printing press</a:t>
              </a:r>
            </a:p>
          </p:txBody>
        </p:sp>
      </p:gr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866906" y="376452"/>
            <a:ext cx="1270181" cy="2123403"/>
          </a:xfrm>
          <a:prstGeom prst="rect">
            <a:avLst/>
          </a:prstGeom>
        </p:spPr>
      </p:pic>
      <p:pic>
        <p:nvPicPr>
          <p:cNvPr id="13" name="Picture 13"/>
          <p:cNvPicPr>
            <a:picLocks noChangeAspect="1"/>
          </p:cNvPicPr>
          <p:nvPr/>
        </p:nvPicPr>
        <p:blipFill>
          <a:blip r:embed="rId7"/>
          <a:srcRect/>
          <a:stretch>
            <a:fillRect/>
          </a:stretch>
        </p:blipFill>
        <p:spPr>
          <a:xfrm>
            <a:off x="245758" y="9334781"/>
            <a:ext cx="994382" cy="870371"/>
          </a:xfrm>
          <a:prstGeom prst="rect">
            <a:avLst/>
          </a:prstGeom>
        </p:spPr>
      </p:pic>
      <p:sp>
        <p:nvSpPr>
          <p:cNvPr id="14" name="TextBox 14"/>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grpSp>
        <p:nvGrpSpPr>
          <p:cNvPr id="3" name="Group 3"/>
          <p:cNvGrpSpPr/>
          <p:nvPr/>
        </p:nvGrpSpPr>
        <p:grpSpPr>
          <a:xfrm>
            <a:off x="0" y="7960639"/>
            <a:ext cx="18288000" cy="2326361"/>
            <a:chOff x="0" y="0"/>
            <a:chExt cx="4816593" cy="612704"/>
          </a:xfrm>
        </p:grpSpPr>
        <p:sp>
          <p:nvSpPr>
            <p:cNvPr id="4" name="Freeform 4"/>
            <p:cNvSpPr/>
            <p:nvPr/>
          </p:nvSpPr>
          <p:spPr>
            <a:xfrm>
              <a:off x="0" y="0"/>
              <a:ext cx="4816592" cy="612704"/>
            </a:xfrm>
            <a:custGeom>
              <a:avLst/>
              <a:gdLst/>
              <a:ahLst/>
              <a:cxnLst/>
              <a:rect l="l" t="t" r="r" b="b"/>
              <a:pathLst>
                <a:path w="4816592" h="612704">
                  <a:moveTo>
                    <a:pt x="0" y="0"/>
                  </a:moveTo>
                  <a:lnTo>
                    <a:pt x="4816592" y="0"/>
                  </a:lnTo>
                  <a:lnTo>
                    <a:pt x="4816592" y="612704"/>
                  </a:lnTo>
                  <a:lnTo>
                    <a:pt x="0" y="612704"/>
                  </a:lnTo>
                  <a:close/>
                </a:path>
              </a:pathLst>
            </a:custGeom>
            <a:solidFill>
              <a:srgbClr val="E74590"/>
            </a:solidFill>
          </p:spPr>
        </p:sp>
        <p:sp>
          <p:nvSpPr>
            <p:cNvPr id="5" name="TextBox 5"/>
            <p:cNvSpPr txBox="1"/>
            <p:nvPr/>
          </p:nvSpPr>
          <p:spPr>
            <a:xfrm>
              <a:off x="0" y="-19050"/>
              <a:ext cx="812800" cy="831850"/>
            </a:xfrm>
            <a:prstGeom prst="rect">
              <a:avLst/>
            </a:prstGeom>
          </p:spPr>
          <p:txBody>
            <a:bodyPr lIns="50800" tIns="50800" rIns="50800" bIns="50800" rtlCol="0" anchor="ctr"/>
            <a:lstStyle/>
            <a:p>
              <a:pPr algn="ctr">
                <a:lnSpc>
                  <a:spcPts val="2930"/>
                </a:lnSpc>
              </a:pPr>
              <a:endParaRPr/>
            </a:p>
          </p:txBody>
        </p:sp>
      </p:grpSp>
      <p:grpSp>
        <p:nvGrpSpPr>
          <p:cNvPr id="6" name="Group 6"/>
          <p:cNvGrpSpPr>
            <a:grpSpLocks noChangeAspect="1"/>
          </p:cNvGrpSpPr>
          <p:nvPr/>
        </p:nvGrpSpPr>
        <p:grpSpPr>
          <a:xfrm>
            <a:off x="11501996" y="1136622"/>
            <a:ext cx="4968047" cy="8121678"/>
            <a:chOff x="0" y="0"/>
            <a:chExt cx="3651250" cy="5969000"/>
          </a:xfrm>
        </p:grpSpPr>
        <p:sp>
          <p:nvSpPr>
            <p:cNvPr id="7" name="Freeform 7"/>
            <p:cNvSpPr/>
            <p:nvPr/>
          </p:nvSpPr>
          <p:spPr>
            <a:xfrm>
              <a:off x="16510" y="16510"/>
              <a:ext cx="3619500" cy="5937250"/>
            </a:xfrm>
            <a:custGeom>
              <a:avLst/>
              <a:gdLst/>
              <a:ahLst/>
              <a:cxnLst/>
              <a:rect l="l" t="t" r="r" b="b"/>
              <a:pathLst>
                <a:path w="3619500" h="5937250">
                  <a:moveTo>
                    <a:pt x="0" y="5810250"/>
                  </a:moveTo>
                  <a:lnTo>
                    <a:pt x="0" y="127000"/>
                  </a:lnTo>
                  <a:cubicBezTo>
                    <a:pt x="0" y="57150"/>
                    <a:pt x="57150" y="0"/>
                    <a:pt x="127000" y="0"/>
                  </a:cubicBezTo>
                  <a:lnTo>
                    <a:pt x="3492500" y="0"/>
                  </a:lnTo>
                  <a:cubicBezTo>
                    <a:pt x="3562350" y="0"/>
                    <a:pt x="3619500" y="57150"/>
                    <a:pt x="3619500" y="127000"/>
                  </a:cubicBezTo>
                  <a:lnTo>
                    <a:pt x="3619500" y="5810250"/>
                  </a:lnTo>
                  <a:cubicBezTo>
                    <a:pt x="3619500" y="5880100"/>
                    <a:pt x="3562350" y="5937250"/>
                    <a:pt x="3492500" y="5937250"/>
                  </a:cubicBezTo>
                  <a:lnTo>
                    <a:pt x="127000" y="5937250"/>
                  </a:lnTo>
                  <a:cubicBezTo>
                    <a:pt x="55880" y="5937250"/>
                    <a:pt x="0" y="5880100"/>
                    <a:pt x="0" y="5810250"/>
                  </a:cubicBezTo>
                  <a:close/>
                </a:path>
              </a:pathLst>
            </a:custGeom>
            <a:blipFill>
              <a:blip r:embed="rId4"/>
              <a:stretch>
                <a:fillRect l="-73800" r="-73800"/>
              </a:stretch>
            </a:blipFill>
          </p:spPr>
        </p:sp>
        <p:sp>
          <p:nvSpPr>
            <p:cNvPr id="8" name="Freeform 8"/>
            <p:cNvSpPr/>
            <p:nvPr/>
          </p:nvSpPr>
          <p:spPr>
            <a:xfrm>
              <a:off x="0" y="0"/>
              <a:ext cx="3651250" cy="5969000"/>
            </a:xfrm>
            <a:custGeom>
              <a:avLst/>
              <a:gdLst/>
              <a:ahLst/>
              <a:cxnLst/>
              <a:rect l="l" t="t" r="r" b="b"/>
              <a:pathLst>
                <a:path w="3651250" h="5969000">
                  <a:moveTo>
                    <a:pt x="3509010" y="5969000"/>
                  </a:moveTo>
                  <a:lnTo>
                    <a:pt x="143510" y="5969000"/>
                  </a:lnTo>
                  <a:cubicBezTo>
                    <a:pt x="63500" y="5969000"/>
                    <a:pt x="0" y="5905500"/>
                    <a:pt x="0" y="5826760"/>
                  </a:cubicBezTo>
                  <a:lnTo>
                    <a:pt x="0" y="142240"/>
                  </a:lnTo>
                  <a:cubicBezTo>
                    <a:pt x="0" y="63500"/>
                    <a:pt x="63500" y="0"/>
                    <a:pt x="142240" y="0"/>
                  </a:cubicBezTo>
                  <a:lnTo>
                    <a:pt x="3507740" y="0"/>
                  </a:lnTo>
                  <a:cubicBezTo>
                    <a:pt x="3586480" y="0"/>
                    <a:pt x="3649980" y="63500"/>
                    <a:pt x="3649980" y="142240"/>
                  </a:cubicBezTo>
                  <a:lnTo>
                    <a:pt x="3649980" y="5825490"/>
                  </a:lnTo>
                  <a:cubicBezTo>
                    <a:pt x="3651250" y="5905500"/>
                    <a:pt x="3587750" y="5969000"/>
                    <a:pt x="3509010" y="5969000"/>
                  </a:cubicBezTo>
                  <a:close/>
                  <a:moveTo>
                    <a:pt x="142240" y="31750"/>
                  </a:moveTo>
                  <a:cubicBezTo>
                    <a:pt x="81280" y="31750"/>
                    <a:pt x="30480" y="81280"/>
                    <a:pt x="30480" y="143510"/>
                  </a:cubicBezTo>
                  <a:lnTo>
                    <a:pt x="30480" y="5826760"/>
                  </a:lnTo>
                  <a:cubicBezTo>
                    <a:pt x="30480" y="5887720"/>
                    <a:pt x="80010" y="5938520"/>
                    <a:pt x="142240" y="5938520"/>
                  </a:cubicBezTo>
                  <a:lnTo>
                    <a:pt x="3507740" y="5938520"/>
                  </a:lnTo>
                  <a:cubicBezTo>
                    <a:pt x="3568700" y="5938520"/>
                    <a:pt x="3619500" y="5888990"/>
                    <a:pt x="3619500" y="5826760"/>
                  </a:cubicBezTo>
                  <a:lnTo>
                    <a:pt x="3619500" y="142240"/>
                  </a:lnTo>
                  <a:cubicBezTo>
                    <a:pt x="3619500" y="81280"/>
                    <a:pt x="3569970" y="30480"/>
                    <a:pt x="3507740" y="30480"/>
                  </a:cubicBezTo>
                  <a:lnTo>
                    <a:pt x="142240" y="30480"/>
                  </a:lnTo>
                  <a:lnTo>
                    <a:pt x="142240" y="31750"/>
                  </a:lnTo>
                  <a:close/>
                </a:path>
              </a:pathLst>
            </a:custGeom>
            <a:solidFill>
              <a:srgbClr val="000000"/>
            </a:solidFill>
          </p:spPr>
        </p:sp>
      </p:grpSp>
      <p:grpSp>
        <p:nvGrpSpPr>
          <p:cNvPr id="9" name="Group 9"/>
          <p:cNvGrpSpPr/>
          <p:nvPr/>
        </p:nvGrpSpPr>
        <p:grpSpPr>
          <a:xfrm>
            <a:off x="1028700" y="1028700"/>
            <a:ext cx="9306050" cy="6679124"/>
            <a:chOff x="0" y="0"/>
            <a:chExt cx="12408067" cy="8905498"/>
          </a:xfrm>
        </p:grpSpPr>
        <p:sp>
          <p:nvSpPr>
            <p:cNvPr id="10" name="TextBox 10"/>
            <p:cNvSpPr txBox="1"/>
            <p:nvPr/>
          </p:nvSpPr>
          <p:spPr>
            <a:xfrm>
              <a:off x="0" y="2314199"/>
              <a:ext cx="12408067" cy="6591300"/>
            </a:xfrm>
            <a:prstGeom prst="rect">
              <a:avLst/>
            </a:prstGeom>
          </p:spPr>
          <p:txBody>
            <a:bodyPr lIns="0" tIns="0" rIns="0" bIns="0" rtlCol="0" anchor="t">
              <a:spAutoFit/>
            </a:bodyPr>
            <a:lstStyle/>
            <a:p>
              <a:pPr>
                <a:lnSpc>
                  <a:spcPts val="3900"/>
                </a:lnSpc>
              </a:pPr>
              <a:r>
                <a:rPr lang="en-US" sz="3000">
                  <a:solidFill>
                    <a:srgbClr val="000000"/>
                  </a:solidFill>
                  <a:latin typeface="Fira Code"/>
                </a:rPr>
                <a:t>Until paper currency was invented, transactions were limited to bartering everything from livestock and other goods to exchanging precious metals (and eventually coins). Paper currency offered a universally accepted form of exchange.  The concept behind paper currency paved the way for credit cards, cash apps, and cryptocurrency. </a:t>
              </a:r>
            </a:p>
            <a:p>
              <a:pPr>
                <a:lnSpc>
                  <a:spcPts val="3900"/>
                </a:lnSpc>
              </a:pPr>
              <a:endParaRPr lang="en-US" sz="3000">
                <a:solidFill>
                  <a:srgbClr val="000000"/>
                </a:solidFill>
                <a:latin typeface="Fira Code"/>
              </a:endParaRPr>
            </a:p>
          </p:txBody>
        </p:sp>
        <p:sp>
          <p:nvSpPr>
            <p:cNvPr id="11" name="TextBox 11"/>
            <p:cNvSpPr txBox="1"/>
            <p:nvPr/>
          </p:nvSpPr>
          <p:spPr>
            <a:xfrm>
              <a:off x="0" y="-9525"/>
              <a:ext cx="12408067" cy="1952625"/>
            </a:xfrm>
            <a:prstGeom prst="rect">
              <a:avLst/>
            </a:prstGeom>
          </p:spPr>
          <p:txBody>
            <a:bodyPr lIns="0" tIns="0" rIns="0" bIns="0" rtlCol="0" anchor="t">
              <a:spAutoFit/>
            </a:bodyPr>
            <a:lstStyle/>
            <a:p>
              <a:pPr>
                <a:lnSpc>
                  <a:spcPts val="11519"/>
                </a:lnSpc>
              </a:pPr>
              <a:r>
                <a:rPr lang="en-US" sz="9600">
                  <a:solidFill>
                    <a:srgbClr val="3FBEF0"/>
                  </a:solidFill>
                  <a:latin typeface="Norwester"/>
                </a:rPr>
                <a:t>paper currency</a:t>
              </a:r>
            </a:p>
          </p:txBody>
        </p:sp>
      </p:gr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866906" y="376452"/>
            <a:ext cx="1270181" cy="2123403"/>
          </a:xfrm>
          <a:prstGeom prst="rect">
            <a:avLst/>
          </a:prstGeom>
        </p:spPr>
      </p:pic>
      <p:pic>
        <p:nvPicPr>
          <p:cNvPr id="13" name="Picture 13"/>
          <p:cNvPicPr>
            <a:picLocks noChangeAspect="1"/>
          </p:cNvPicPr>
          <p:nvPr/>
        </p:nvPicPr>
        <p:blipFill>
          <a:blip r:embed="rId7"/>
          <a:srcRect/>
          <a:stretch>
            <a:fillRect/>
          </a:stretch>
        </p:blipFill>
        <p:spPr>
          <a:xfrm>
            <a:off x="245758" y="9334781"/>
            <a:ext cx="994382" cy="870371"/>
          </a:xfrm>
          <a:prstGeom prst="rect">
            <a:avLst/>
          </a:prstGeom>
        </p:spPr>
      </p:pic>
      <p:sp>
        <p:nvSpPr>
          <p:cNvPr id="14" name="TextBox 14"/>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grpSp>
        <p:nvGrpSpPr>
          <p:cNvPr id="3" name="Group 3"/>
          <p:cNvGrpSpPr/>
          <p:nvPr/>
        </p:nvGrpSpPr>
        <p:grpSpPr>
          <a:xfrm>
            <a:off x="0" y="7960639"/>
            <a:ext cx="18288000" cy="2326361"/>
            <a:chOff x="0" y="0"/>
            <a:chExt cx="4816593" cy="612704"/>
          </a:xfrm>
        </p:grpSpPr>
        <p:sp>
          <p:nvSpPr>
            <p:cNvPr id="4" name="Freeform 4"/>
            <p:cNvSpPr/>
            <p:nvPr/>
          </p:nvSpPr>
          <p:spPr>
            <a:xfrm>
              <a:off x="0" y="0"/>
              <a:ext cx="4816592" cy="612704"/>
            </a:xfrm>
            <a:custGeom>
              <a:avLst/>
              <a:gdLst/>
              <a:ahLst/>
              <a:cxnLst/>
              <a:rect l="l" t="t" r="r" b="b"/>
              <a:pathLst>
                <a:path w="4816592" h="612704">
                  <a:moveTo>
                    <a:pt x="0" y="0"/>
                  </a:moveTo>
                  <a:lnTo>
                    <a:pt x="4816592" y="0"/>
                  </a:lnTo>
                  <a:lnTo>
                    <a:pt x="4816592" y="612704"/>
                  </a:lnTo>
                  <a:lnTo>
                    <a:pt x="0" y="612704"/>
                  </a:lnTo>
                  <a:close/>
                </a:path>
              </a:pathLst>
            </a:custGeom>
            <a:solidFill>
              <a:srgbClr val="E74590"/>
            </a:solidFill>
          </p:spPr>
        </p:sp>
        <p:sp>
          <p:nvSpPr>
            <p:cNvPr id="5" name="TextBox 5"/>
            <p:cNvSpPr txBox="1"/>
            <p:nvPr/>
          </p:nvSpPr>
          <p:spPr>
            <a:xfrm>
              <a:off x="0" y="-19050"/>
              <a:ext cx="812800" cy="831850"/>
            </a:xfrm>
            <a:prstGeom prst="rect">
              <a:avLst/>
            </a:prstGeom>
          </p:spPr>
          <p:txBody>
            <a:bodyPr lIns="50800" tIns="50800" rIns="50800" bIns="50800" rtlCol="0" anchor="ctr"/>
            <a:lstStyle/>
            <a:p>
              <a:pPr algn="ctr">
                <a:lnSpc>
                  <a:spcPts val="2930"/>
                </a:lnSpc>
              </a:pPr>
              <a:endParaRPr/>
            </a:p>
          </p:txBody>
        </p:sp>
      </p:grpSp>
      <p:grpSp>
        <p:nvGrpSpPr>
          <p:cNvPr id="6" name="Group 6"/>
          <p:cNvGrpSpPr>
            <a:grpSpLocks noChangeAspect="1"/>
          </p:cNvGrpSpPr>
          <p:nvPr/>
        </p:nvGrpSpPr>
        <p:grpSpPr>
          <a:xfrm>
            <a:off x="11501996" y="1136622"/>
            <a:ext cx="4968047" cy="8121678"/>
            <a:chOff x="0" y="0"/>
            <a:chExt cx="3651250" cy="5969000"/>
          </a:xfrm>
        </p:grpSpPr>
        <p:sp>
          <p:nvSpPr>
            <p:cNvPr id="7" name="Freeform 7"/>
            <p:cNvSpPr/>
            <p:nvPr/>
          </p:nvSpPr>
          <p:spPr>
            <a:xfrm>
              <a:off x="16510" y="16510"/>
              <a:ext cx="3619500" cy="5937250"/>
            </a:xfrm>
            <a:custGeom>
              <a:avLst/>
              <a:gdLst/>
              <a:ahLst/>
              <a:cxnLst/>
              <a:rect l="l" t="t" r="r" b="b"/>
              <a:pathLst>
                <a:path w="3619500" h="5937250">
                  <a:moveTo>
                    <a:pt x="0" y="5810250"/>
                  </a:moveTo>
                  <a:lnTo>
                    <a:pt x="0" y="127000"/>
                  </a:lnTo>
                  <a:cubicBezTo>
                    <a:pt x="0" y="57150"/>
                    <a:pt x="57150" y="0"/>
                    <a:pt x="127000" y="0"/>
                  </a:cubicBezTo>
                  <a:lnTo>
                    <a:pt x="3492500" y="0"/>
                  </a:lnTo>
                  <a:cubicBezTo>
                    <a:pt x="3562350" y="0"/>
                    <a:pt x="3619500" y="57150"/>
                    <a:pt x="3619500" y="127000"/>
                  </a:cubicBezTo>
                  <a:lnTo>
                    <a:pt x="3619500" y="5810250"/>
                  </a:lnTo>
                  <a:cubicBezTo>
                    <a:pt x="3619500" y="5880100"/>
                    <a:pt x="3562350" y="5937250"/>
                    <a:pt x="3492500" y="5937250"/>
                  </a:cubicBezTo>
                  <a:lnTo>
                    <a:pt x="127000" y="5937250"/>
                  </a:lnTo>
                  <a:cubicBezTo>
                    <a:pt x="55880" y="5937250"/>
                    <a:pt x="0" y="5880100"/>
                    <a:pt x="0" y="5810250"/>
                  </a:cubicBezTo>
                  <a:close/>
                </a:path>
              </a:pathLst>
            </a:custGeom>
            <a:blipFill>
              <a:blip r:embed="rId4"/>
              <a:stretch>
                <a:fillRect l="-83361" r="-83361"/>
              </a:stretch>
            </a:blipFill>
          </p:spPr>
        </p:sp>
        <p:sp>
          <p:nvSpPr>
            <p:cNvPr id="8" name="Freeform 8"/>
            <p:cNvSpPr/>
            <p:nvPr/>
          </p:nvSpPr>
          <p:spPr>
            <a:xfrm>
              <a:off x="0" y="0"/>
              <a:ext cx="3651250" cy="5969000"/>
            </a:xfrm>
            <a:custGeom>
              <a:avLst/>
              <a:gdLst/>
              <a:ahLst/>
              <a:cxnLst/>
              <a:rect l="l" t="t" r="r" b="b"/>
              <a:pathLst>
                <a:path w="3651250" h="5969000">
                  <a:moveTo>
                    <a:pt x="3509010" y="5969000"/>
                  </a:moveTo>
                  <a:lnTo>
                    <a:pt x="143510" y="5969000"/>
                  </a:lnTo>
                  <a:cubicBezTo>
                    <a:pt x="63500" y="5969000"/>
                    <a:pt x="0" y="5905500"/>
                    <a:pt x="0" y="5826760"/>
                  </a:cubicBezTo>
                  <a:lnTo>
                    <a:pt x="0" y="142240"/>
                  </a:lnTo>
                  <a:cubicBezTo>
                    <a:pt x="0" y="63500"/>
                    <a:pt x="63500" y="0"/>
                    <a:pt x="142240" y="0"/>
                  </a:cubicBezTo>
                  <a:lnTo>
                    <a:pt x="3507740" y="0"/>
                  </a:lnTo>
                  <a:cubicBezTo>
                    <a:pt x="3586480" y="0"/>
                    <a:pt x="3649980" y="63500"/>
                    <a:pt x="3649980" y="142240"/>
                  </a:cubicBezTo>
                  <a:lnTo>
                    <a:pt x="3649980" y="5825490"/>
                  </a:lnTo>
                  <a:cubicBezTo>
                    <a:pt x="3651250" y="5905500"/>
                    <a:pt x="3587750" y="5969000"/>
                    <a:pt x="3509010" y="5969000"/>
                  </a:cubicBezTo>
                  <a:close/>
                  <a:moveTo>
                    <a:pt x="142240" y="31750"/>
                  </a:moveTo>
                  <a:cubicBezTo>
                    <a:pt x="81280" y="31750"/>
                    <a:pt x="30480" y="81280"/>
                    <a:pt x="30480" y="143510"/>
                  </a:cubicBezTo>
                  <a:lnTo>
                    <a:pt x="30480" y="5826760"/>
                  </a:lnTo>
                  <a:cubicBezTo>
                    <a:pt x="30480" y="5887720"/>
                    <a:pt x="80010" y="5938520"/>
                    <a:pt x="142240" y="5938520"/>
                  </a:cubicBezTo>
                  <a:lnTo>
                    <a:pt x="3507740" y="5938520"/>
                  </a:lnTo>
                  <a:cubicBezTo>
                    <a:pt x="3568700" y="5938520"/>
                    <a:pt x="3619500" y="5888990"/>
                    <a:pt x="3619500" y="5826760"/>
                  </a:cubicBezTo>
                  <a:lnTo>
                    <a:pt x="3619500" y="142240"/>
                  </a:lnTo>
                  <a:cubicBezTo>
                    <a:pt x="3619500" y="81280"/>
                    <a:pt x="3569970" y="30480"/>
                    <a:pt x="3507740" y="30480"/>
                  </a:cubicBezTo>
                  <a:lnTo>
                    <a:pt x="142240" y="30480"/>
                  </a:lnTo>
                  <a:lnTo>
                    <a:pt x="142240" y="31750"/>
                  </a:lnTo>
                  <a:close/>
                </a:path>
              </a:pathLst>
            </a:custGeom>
            <a:solidFill>
              <a:srgbClr val="000000"/>
            </a:solidFill>
          </p:spPr>
        </p:sp>
      </p:grpSp>
      <p:grpSp>
        <p:nvGrpSpPr>
          <p:cNvPr id="9" name="Group 9"/>
          <p:cNvGrpSpPr/>
          <p:nvPr/>
        </p:nvGrpSpPr>
        <p:grpSpPr>
          <a:xfrm>
            <a:off x="1028700" y="1028700"/>
            <a:ext cx="9306050" cy="5193224"/>
            <a:chOff x="0" y="0"/>
            <a:chExt cx="12408067" cy="6924298"/>
          </a:xfrm>
        </p:grpSpPr>
        <p:sp>
          <p:nvSpPr>
            <p:cNvPr id="10" name="TextBox 10"/>
            <p:cNvSpPr txBox="1"/>
            <p:nvPr/>
          </p:nvSpPr>
          <p:spPr>
            <a:xfrm>
              <a:off x="0" y="2314199"/>
              <a:ext cx="12408067" cy="4610100"/>
            </a:xfrm>
            <a:prstGeom prst="rect">
              <a:avLst/>
            </a:prstGeom>
          </p:spPr>
          <p:txBody>
            <a:bodyPr lIns="0" tIns="0" rIns="0" bIns="0" rtlCol="0" anchor="t">
              <a:spAutoFit/>
            </a:bodyPr>
            <a:lstStyle/>
            <a:p>
              <a:pPr>
                <a:lnSpc>
                  <a:spcPts val="3900"/>
                </a:lnSpc>
              </a:pPr>
              <a:r>
                <a:rPr lang="en-US" sz="3000">
                  <a:solidFill>
                    <a:srgbClr val="000000"/>
                  </a:solidFill>
                  <a:latin typeface="Fira Code"/>
                </a:rPr>
                <a:t>Invented by Karl Benz in 1885, the invention of the automobile provided people with personal mobility that opened doors to more accessible jobs, and transportation of goods, ultimately spawning an industry that today pours $1.1 trillion into the global economy. </a:t>
              </a:r>
            </a:p>
          </p:txBody>
        </p:sp>
        <p:sp>
          <p:nvSpPr>
            <p:cNvPr id="11" name="TextBox 11"/>
            <p:cNvSpPr txBox="1"/>
            <p:nvPr/>
          </p:nvSpPr>
          <p:spPr>
            <a:xfrm>
              <a:off x="0" y="-9525"/>
              <a:ext cx="12408067" cy="1952625"/>
            </a:xfrm>
            <a:prstGeom prst="rect">
              <a:avLst/>
            </a:prstGeom>
          </p:spPr>
          <p:txBody>
            <a:bodyPr lIns="0" tIns="0" rIns="0" bIns="0" rtlCol="0" anchor="t">
              <a:spAutoFit/>
            </a:bodyPr>
            <a:lstStyle/>
            <a:p>
              <a:pPr>
                <a:lnSpc>
                  <a:spcPts val="11519"/>
                </a:lnSpc>
              </a:pPr>
              <a:r>
                <a:rPr lang="en-US" sz="9600">
                  <a:solidFill>
                    <a:srgbClr val="3FBEF0"/>
                  </a:solidFill>
                  <a:latin typeface="Norwester"/>
                </a:rPr>
                <a:t>automobile</a:t>
              </a:r>
            </a:p>
          </p:txBody>
        </p:sp>
      </p:gr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866906" y="376452"/>
            <a:ext cx="1270181" cy="2123403"/>
          </a:xfrm>
          <a:prstGeom prst="rect">
            <a:avLst/>
          </a:prstGeom>
        </p:spPr>
      </p:pic>
      <p:pic>
        <p:nvPicPr>
          <p:cNvPr id="13" name="Picture 13"/>
          <p:cNvPicPr>
            <a:picLocks noChangeAspect="1"/>
          </p:cNvPicPr>
          <p:nvPr/>
        </p:nvPicPr>
        <p:blipFill>
          <a:blip r:embed="rId7"/>
          <a:srcRect/>
          <a:stretch>
            <a:fillRect/>
          </a:stretch>
        </p:blipFill>
        <p:spPr>
          <a:xfrm>
            <a:off x="245758" y="9334781"/>
            <a:ext cx="994382" cy="870371"/>
          </a:xfrm>
          <a:prstGeom prst="rect">
            <a:avLst/>
          </a:prstGeom>
        </p:spPr>
      </p:pic>
      <p:sp>
        <p:nvSpPr>
          <p:cNvPr id="14" name="TextBox 14"/>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grpSp>
        <p:nvGrpSpPr>
          <p:cNvPr id="3" name="Group 3"/>
          <p:cNvGrpSpPr/>
          <p:nvPr/>
        </p:nvGrpSpPr>
        <p:grpSpPr>
          <a:xfrm>
            <a:off x="0" y="7960639"/>
            <a:ext cx="18288000" cy="2326361"/>
            <a:chOff x="0" y="0"/>
            <a:chExt cx="4816593" cy="612704"/>
          </a:xfrm>
        </p:grpSpPr>
        <p:sp>
          <p:nvSpPr>
            <p:cNvPr id="4" name="Freeform 4"/>
            <p:cNvSpPr/>
            <p:nvPr/>
          </p:nvSpPr>
          <p:spPr>
            <a:xfrm>
              <a:off x="0" y="0"/>
              <a:ext cx="4816592" cy="612704"/>
            </a:xfrm>
            <a:custGeom>
              <a:avLst/>
              <a:gdLst/>
              <a:ahLst/>
              <a:cxnLst/>
              <a:rect l="l" t="t" r="r" b="b"/>
              <a:pathLst>
                <a:path w="4816592" h="612704">
                  <a:moveTo>
                    <a:pt x="0" y="0"/>
                  </a:moveTo>
                  <a:lnTo>
                    <a:pt x="4816592" y="0"/>
                  </a:lnTo>
                  <a:lnTo>
                    <a:pt x="4816592" y="612704"/>
                  </a:lnTo>
                  <a:lnTo>
                    <a:pt x="0" y="612704"/>
                  </a:lnTo>
                  <a:close/>
                </a:path>
              </a:pathLst>
            </a:custGeom>
            <a:solidFill>
              <a:srgbClr val="E74590"/>
            </a:solidFill>
          </p:spPr>
        </p:sp>
        <p:sp>
          <p:nvSpPr>
            <p:cNvPr id="5" name="TextBox 5"/>
            <p:cNvSpPr txBox="1"/>
            <p:nvPr/>
          </p:nvSpPr>
          <p:spPr>
            <a:xfrm>
              <a:off x="0" y="-19050"/>
              <a:ext cx="812800" cy="831850"/>
            </a:xfrm>
            <a:prstGeom prst="rect">
              <a:avLst/>
            </a:prstGeom>
          </p:spPr>
          <p:txBody>
            <a:bodyPr lIns="50800" tIns="50800" rIns="50800" bIns="50800" rtlCol="0" anchor="ctr"/>
            <a:lstStyle/>
            <a:p>
              <a:pPr algn="ctr">
                <a:lnSpc>
                  <a:spcPts val="2930"/>
                </a:lnSpc>
              </a:pPr>
              <a:endParaRPr/>
            </a:p>
          </p:txBody>
        </p:sp>
      </p:grpSp>
      <p:grpSp>
        <p:nvGrpSpPr>
          <p:cNvPr id="6" name="Group 6"/>
          <p:cNvGrpSpPr>
            <a:grpSpLocks noChangeAspect="1"/>
          </p:cNvGrpSpPr>
          <p:nvPr/>
        </p:nvGrpSpPr>
        <p:grpSpPr>
          <a:xfrm>
            <a:off x="11501996" y="1136622"/>
            <a:ext cx="4968047" cy="8121678"/>
            <a:chOff x="0" y="0"/>
            <a:chExt cx="3651250" cy="5969000"/>
          </a:xfrm>
        </p:grpSpPr>
        <p:sp>
          <p:nvSpPr>
            <p:cNvPr id="7" name="Freeform 7"/>
            <p:cNvSpPr/>
            <p:nvPr/>
          </p:nvSpPr>
          <p:spPr>
            <a:xfrm>
              <a:off x="16510" y="16510"/>
              <a:ext cx="3619500" cy="5937250"/>
            </a:xfrm>
            <a:custGeom>
              <a:avLst/>
              <a:gdLst/>
              <a:ahLst/>
              <a:cxnLst/>
              <a:rect l="l" t="t" r="r" b="b"/>
              <a:pathLst>
                <a:path w="3619500" h="5937250">
                  <a:moveTo>
                    <a:pt x="0" y="5810250"/>
                  </a:moveTo>
                  <a:lnTo>
                    <a:pt x="0" y="127000"/>
                  </a:lnTo>
                  <a:cubicBezTo>
                    <a:pt x="0" y="57150"/>
                    <a:pt x="57150" y="0"/>
                    <a:pt x="127000" y="0"/>
                  </a:cubicBezTo>
                  <a:lnTo>
                    <a:pt x="3492500" y="0"/>
                  </a:lnTo>
                  <a:cubicBezTo>
                    <a:pt x="3562350" y="0"/>
                    <a:pt x="3619500" y="57150"/>
                    <a:pt x="3619500" y="127000"/>
                  </a:cubicBezTo>
                  <a:lnTo>
                    <a:pt x="3619500" y="5810250"/>
                  </a:lnTo>
                  <a:cubicBezTo>
                    <a:pt x="3619500" y="5880100"/>
                    <a:pt x="3562350" y="5937250"/>
                    <a:pt x="3492500" y="5937250"/>
                  </a:cubicBezTo>
                  <a:lnTo>
                    <a:pt x="127000" y="5937250"/>
                  </a:lnTo>
                  <a:cubicBezTo>
                    <a:pt x="55880" y="5937250"/>
                    <a:pt x="0" y="5880100"/>
                    <a:pt x="0" y="5810250"/>
                  </a:cubicBezTo>
                  <a:close/>
                </a:path>
              </a:pathLst>
            </a:custGeom>
            <a:blipFill>
              <a:blip r:embed="rId4"/>
              <a:stretch>
                <a:fillRect l="-28736" r="-28736"/>
              </a:stretch>
            </a:blipFill>
          </p:spPr>
        </p:sp>
        <p:sp>
          <p:nvSpPr>
            <p:cNvPr id="8" name="Freeform 8"/>
            <p:cNvSpPr/>
            <p:nvPr/>
          </p:nvSpPr>
          <p:spPr>
            <a:xfrm>
              <a:off x="0" y="0"/>
              <a:ext cx="3651250" cy="5969000"/>
            </a:xfrm>
            <a:custGeom>
              <a:avLst/>
              <a:gdLst/>
              <a:ahLst/>
              <a:cxnLst/>
              <a:rect l="l" t="t" r="r" b="b"/>
              <a:pathLst>
                <a:path w="3651250" h="5969000">
                  <a:moveTo>
                    <a:pt x="3509010" y="5969000"/>
                  </a:moveTo>
                  <a:lnTo>
                    <a:pt x="143510" y="5969000"/>
                  </a:lnTo>
                  <a:cubicBezTo>
                    <a:pt x="63500" y="5969000"/>
                    <a:pt x="0" y="5905500"/>
                    <a:pt x="0" y="5826760"/>
                  </a:cubicBezTo>
                  <a:lnTo>
                    <a:pt x="0" y="142240"/>
                  </a:lnTo>
                  <a:cubicBezTo>
                    <a:pt x="0" y="63500"/>
                    <a:pt x="63500" y="0"/>
                    <a:pt x="142240" y="0"/>
                  </a:cubicBezTo>
                  <a:lnTo>
                    <a:pt x="3507740" y="0"/>
                  </a:lnTo>
                  <a:cubicBezTo>
                    <a:pt x="3586480" y="0"/>
                    <a:pt x="3649980" y="63500"/>
                    <a:pt x="3649980" y="142240"/>
                  </a:cubicBezTo>
                  <a:lnTo>
                    <a:pt x="3649980" y="5825490"/>
                  </a:lnTo>
                  <a:cubicBezTo>
                    <a:pt x="3651250" y="5905500"/>
                    <a:pt x="3587750" y="5969000"/>
                    <a:pt x="3509010" y="5969000"/>
                  </a:cubicBezTo>
                  <a:close/>
                  <a:moveTo>
                    <a:pt x="142240" y="31750"/>
                  </a:moveTo>
                  <a:cubicBezTo>
                    <a:pt x="81280" y="31750"/>
                    <a:pt x="30480" y="81280"/>
                    <a:pt x="30480" y="143510"/>
                  </a:cubicBezTo>
                  <a:lnTo>
                    <a:pt x="30480" y="5826760"/>
                  </a:lnTo>
                  <a:cubicBezTo>
                    <a:pt x="30480" y="5887720"/>
                    <a:pt x="80010" y="5938520"/>
                    <a:pt x="142240" y="5938520"/>
                  </a:cubicBezTo>
                  <a:lnTo>
                    <a:pt x="3507740" y="5938520"/>
                  </a:lnTo>
                  <a:cubicBezTo>
                    <a:pt x="3568700" y="5938520"/>
                    <a:pt x="3619500" y="5888990"/>
                    <a:pt x="3619500" y="5826760"/>
                  </a:cubicBezTo>
                  <a:lnTo>
                    <a:pt x="3619500" y="142240"/>
                  </a:lnTo>
                  <a:cubicBezTo>
                    <a:pt x="3619500" y="81280"/>
                    <a:pt x="3569970" y="30480"/>
                    <a:pt x="3507740" y="30480"/>
                  </a:cubicBezTo>
                  <a:lnTo>
                    <a:pt x="142240" y="30480"/>
                  </a:lnTo>
                  <a:lnTo>
                    <a:pt x="142240" y="31750"/>
                  </a:lnTo>
                  <a:close/>
                </a:path>
              </a:pathLst>
            </a:custGeom>
            <a:solidFill>
              <a:srgbClr val="000000"/>
            </a:solidFill>
          </p:spPr>
        </p:sp>
      </p:grpSp>
      <p:grpSp>
        <p:nvGrpSpPr>
          <p:cNvPr id="9" name="Group 9"/>
          <p:cNvGrpSpPr/>
          <p:nvPr/>
        </p:nvGrpSpPr>
        <p:grpSpPr>
          <a:xfrm>
            <a:off x="1028700" y="1028700"/>
            <a:ext cx="9306050" cy="5688524"/>
            <a:chOff x="0" y="0"/>
            <a:chExt cx="12408067" cy="7584698"/>
          </a:xfrm>
        </p:grpSpPr>
        <p:sp>
          <p:nvSpPr>
            <p:cNvPr id="10" name="TextBox 10"/>
            <p:cNvSpPr txBox="1"/>
            <p:nvPr/>
          </p:nvSpPr>
          <p:spPr>
            <a:xfrm>
              <a:off x="0" y="2314199"/>
              <a:ext cx="12408067" cy="5270500"/>
            </a:xfrm>
            <a:prstGeom prst="rect">
              <a:avLst/>
            </a:prstGeom>
          </p:spPr>
          <p:txBody>
            <a:bodyPr lIns="0" tIns="0" rIns="0" bIns="0" rtlCol="0" anchor="t">
              <a:spAutoFit/>
            </a:bodyPr>
            <a:lstStyle/>
            <a:p>
              <a:pPr>
                <a:lnSpc>
                  <a:spcPts val="3900"/>
                </a:lnSpc>
              </a:pPr>
              <a:r>
                <a:rPr lang="en-US" sz="3000">
                  <a:solidFill>
                    <a:srgbClr val="000000"/>
                  </a:solidFill>
                  <a:latin typeface="Fira Code"/>
                </a:rPr>
                <a:t>Invented by Thomas Edison, the light bulb might be the most important invention since the wheel.  Light bulbs helped to extend the workday, allowing citizens to work, travel, and socialize safely in the dark.  Without the invention of the lightbulb, there would be no such thing as "nightlife."  </a:t>
              </a:r>
            </a:p>
          </p:txBody>
        </p:sp>
        <p:sp>
          <p:nvSpPr>
            <p:cNvPr id="11" name="TextBox 11"/>
            <p:cNvSpPr txBox="1"/>
            <p:nvPr/>
          </p:nvSpPr>
          <p:spPr>
            <a:xfrm>
              <a:off x="0" y="-9525"/>
              <a:ext cx="12408067" cy="1952625"/>
            </a:xfrm>
            <a:prstGeom prst="rect">
              <a:avLst/>
            </a:prstGeom>
          </p:spPr>
          <p:txBody>
            <a:bodyPr lIns="0" tIns="0" rIns="0" bIns="0" rtlCol="0" anchor="t">
              <a:spAutoFit/>
            </a:bodyPr>
            <a:lstStyle/>
            <a:p>
              <a:pPr>
                <a:lnSpc>
                  <a:spcPts val="11519"/>
                </a:lnSpc>
              </a:pPr>
              <a:r>
                <a:rPr lang="en-US" sz="9600">
                  <a:solidFill>
                    <a:srgbClr val="3FBEF0"/>
                  </a:solidFill>
                  <a:latin typeface="Norwester"/>
                </a:rPr>
                <a:t>light bulb</a:t>
              </a:r>
            </a:p>
          </p:txBody>
        </p:sp>
      </p:gr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866906" y="376452"/>
            <a:ext cx="1270181" cy="2123403"/>
          </a:xfrm>
          <a:prstGeom prst="rect">
            <a:avLst/>
          </a:prstGeom>
        </p:spPr>
      </p:pic>
      <p:pic>
        <p:nvPicPr>
          <p:cNvPr id="13" name="Picture 13"/>
          <p:cNvPicPr>
            <a:picLocks noChangeAspect="1"/>
          </p:cNvPicPr>
          <p:nvPr/>
        </p:nvPicPr>
        <p:blipFill>
          <a:blip r:embed="rId7"/>
          <a:srcRect/>
          <a:stretch>
            <a:fillRect/>
          </a:stretch>
        </p:blipFill>
        <p:spPr>
          <a:xfrm>
            <a:off x="245758" y="9334781"/>
            <a:ext cx="994382" cy="870371"/>
          </a:xfrm>
          <a:prstGeom prst="rect">
            <a:avLst/>
          </a:prstGeom>
        </p:spPr>
      </p:pic>
      <p:sp>
        <p:nvSpPr>
          <p:cNvPr id="14" name="TextBox 14"/>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011597" y="-4011597"/>
            <a:ext cx="10287000" cy="18310194"/>
          </a:xfrm>
          <a:prstGeom prst="rect">
            <a:avLst/>
          </a:prstGeom>
        </p:spPr>
      </p:pic>
      <p:grpSp>
        <p:nvGrpSpPr>
          <p:cNvPr id="3" name="Group 3"/>
          <p:cNvGrpSpPr/>
          <p:nvPr/>
        </p:nvGrpSpPr>
        <p:grpSpPr>
          <a:xfrm>
            <a:off x="0" y="7960639"/>
            <a:ext cx="18288000" cy="2326361"/>
            <a:chOff x="0" y="0"/>
            <a:chExt cx="4816593" cy="612704"/>
          </a:xfrm>
        </p:grpSpPr>
        <p:sp>
          <p:nvSpPr>
            <p:cNvPr id="4" name="Freeform 4"/>
            <p:cNvSpPr/>
            <p:nvPr/>
          </p:nvSpPr>
          <p:spPr>
            <a:xfrm>
              <a:off x="0" y="0"/>
              <a:ext cx="4816592" cy="612704"/>
            </a:xfrm>
            <a:custGeom>
              <a:avLst/>
              <a:gdLst/>
              <a:ahLst/>
              <a:cxnLst/>
              <a:rect l="l" t="t" r="r" b="b"/>
              <a:pathLst>
                <a:path w="4816592" h="612704">
                  <a:moveTo>
                    <a:pt x="0" y="0"/>
                  </a:moveTo>
                  <a:lnTo>
                    <a:pt x="4816592" y="0"/>
                  </a:lnTo>
                  <a:lnTo>
                    <a:pt x="4816592" y="612704"/>
                  </a:lnTo>
                  <a:lnTo>
                    <a:pt x="0" y="612704"/>
                  </a:lnTo>
                  <a:close/>
                </a:path>
              </a:pathLst>
            </a:custGeom>
            <a:solidFill>
              <a:srgbClr val="E74590"/>
            </a:solidFill>
          </p:spPr>
        </p:sp>
        <p:sp>
          <p:nvSpPr>
            <p:cNvPr id="5" name="TextBox 5"/>
            <p:cNvSpPr txBox="1"/>
            <p:nvPr/>
          </p:nvSpPr>
          <p:spPr>
            <a:xfrm>
              <a:off x="0" y="-19050"/>
              <a:ext cx="812800" cy="831850"/>
            </a:xfrm>
            <a:prstGeom prst="rect">
              <a:avLst/>
            </a:prstGeom>
          </p:spPr>
          <p:txBody>
            <a:bodyPr lIns="50800" tIns="50800" rIns="50800" bIns="50800" rtlCol="0" anchor="ctr"/>
            <a:lstStyle/>
            <a:p>
              <a:pPr algn="ctr">
                <a:lnSpc>
                  <a:spcPts val="2930"/>
                </a:lnSpc>
              </a:pPr>
              <a:endParaRPr/>
            </a:p>
          </p:txBody>
        </p:sp>
      </p:grpSp>
      <p:grpSp>
        <p:nvGrpSpPr>
          <p:cNvPr id="6" name="Group 6"/>
          <p:cNvGrpSpPr>
            <a:grpSpLocks noChangeAspect="1"/>
          </p:cNvGrpSpPr>
          <p:nvPr/>
        </p:nvGrpSpPr>
        <p:grpSpPr>
          <a:xfrm>
            <a:off x="11501996" y="1136622"/>
            <a:ext cx="4968047" cy="8121678"/>
            <a:chOff x="0" y="0"/>
            <a:chExt cx="3651250" cy="5969000"/>
          </a:xfrm>
        </p:grpSpPr>
        <p:sp>
          <p:nvSpPr>
            <p:cNvPr id="7" name="Freeform 7"/>
            <p:cNvSpPr/>
            <p:nvPr/>
          </p:nvSpPr>
          <p:spPr>
            <a:xfrm>
              <a:off x="16510" y="16510"/>
              <a:ext cx="3619500" cy="5937250"/>
            </a:xfrm>
            <a:custGeom>
              <a:avLst/>
              <a:gdLst/>
              <a:ahLst/>
              <a:cxnLst/>
              <a:rect l="l" t="t" r="r" b="b"/>
              <a:pathLst>
                <a:path w="3619500" h="5937250">
                  <a:moveTo>
                    <a:pt x="0" y="5810250"/>
                  </a:moveTo>
                  <a:lnTo>
                    <a:pt x="0" y="127000"/>
                  </a:lnTo>
                  <a:cubicBezTo>
                    <a:pt x="0" y="57150"/>
                    <a:pt x="57150" y="0"/>
                    <a:pt x="127000" y="0"/>
                  </a:cubicBezTo>
                  <a:lnTo>
                    <a:pt x="3492500" y="0"/>
                  </a:lnTo>
                  <a:cubicBezTo>
                    <a:pt x="3562350" y="0"/>
                    <a:pt x="3619500" y="57150"/>
                    <a:pt x="3619500" y="127000"/>
                  </a:cubicBezTo>
                  <a:lnTo>
                    <a:pt x="3619500" y="5810250"/>
                  </a:lnTo>
                  <a:cubicBezTo>
                    <a:pt x="3619500" y="5880100"/>
                    <a:pt x="3562350" y="5937250"/>
                    <a:pt x="3492500" y="5937250"/>
                  </a:cubicBezTo>
                  <a:lnTo>
                    <a:pt x="127000" y="5937250"/>
                  </a:lnTo>
                  <a:cubicBezTo>
                    <a:pt x="55880" y="5937250"/>
                    <a:pt x="0" y="5880100"/>
                    <a:pt x="0" y="5810250"/>
                  </a:cubicBezTo>
                  <a:close/>
                </a:path>
              </a:pathLst>
            </a:custGeom>
            <a:blipFill>
              <a:blip r:embed="rId4"/>
              <a:stretch>
                <a:fillRect l="-80864" t="-21035" r="-106612" b="-9089"/>
              </a:stretch>
            </a:blipFill>
          </p:spPr>
        </p:sp>
        <p:sp>
          <p:nvSpPr>
            <p:cNvPr id="8" name="Freeform 8"/>
            <p:cNvSpPr/>
            <p:nvPr/>
          </p:nvSpPr>
          <p:spPr>
            <a:xfrm>
              <a:off x="0" y="0"/>
              <a:ext cx="3651250" cy="5969000"/>
            </a:xfrm>
            <a:custGeom>
              <a:avLst/>
              <a:gdLst/>
              <a:ahLst/>
              <a:cxnLst/>
              <a:rect l="l" t="t" r="r" b="b"/>
              <a:pathLst>
                <a:path w="3651250" h="5969000">
                  <a:moveTo>
                    <a:pt x="3509010" y="5969000"/>
                  </a:moveTo>
                  <a:lnTo>
                    <a:pt x="143510" y="5969000"/>
                  </a:lnTo>
                  <a:cubicBezTo>
                    <a:pt x="63500" y="5969000"/>
                    <a:pt x="0" y="5905500"/>
                    <a:pt x="0" y="5826760"/>
                  </a:cubicBezTo>
                  <a:lnTo>
                    <a:pt x="0" y="142240"/>
                  </a:lnTo>
                  <a:cubicBezTo>
                    <a:pt x="0" y="63500"/>
                    <a:pt x="63500" y="0"/>
                    <a:pt x="142240" y="0"/>
                  </a:cubicBezTo>
                  <a:lnTo>
                    <a:pt x="3507740" y="0"/>
                  </a:lnTo>
                  <a:cubicBezTo>
                    <a:pt x="3586480" y="0"/>
                    <a:pt x="3649980" y="63500"/>
                    <a:pt x="3649980" y="142240"/>
                  </a:cubicBezTo>
                  <a:lnTo>
                    <a:pt x="3649980" y="5825490"/>
                  </a:lnTo>
                  <a:cubicBezTo>
                    <a:pt x="3651250" y="5905500"/>
                    <a:pt x="3587750" y="5969000"/>
                    <a:pt x="3509010" y="5969000"/>
                  </a:cubicBezTo>
                  <a:close/>
                  <a:moveTo>
                    <a:pt x="142240" y="31750"/>
                  </a:moveTo>
                  <a:cubicBezTo>
                    <a:pt x="81280" y="31750"/>
                    <a:pt x="30480" y="81280"/>
                    <a:pt x="30480" y="143510"/>
                  </a:cubicBezTo>
                  <a:lnTo>
                    <a:pt x="30480" y="5826760"/>
                  </a:lnTo>
                  <a:cubicBezTo>
                    <a:pt x="30480" y="5887720"/>
                    <a:pt x="80010" y="5938520"/>
                    <a:pt x="142240" y="5938520"/>
                  </a:cubicBezTo>
                  <a:lnTo>
                    <a:pt x="3507740" y="5938520"/>
                  </a:lnTo>
                  <a:cubicBezTo>
                    <a:pt x="3568700" y="5938520"/>
                    <a:pt x="3619500" y="5888990"/>
                    <a:pt x="3619500" y="5826760"/>
                  </a:cubicBezTo>
                  <a:lnTo>
                    <a:pt x="3619500" y="142240"/>
                  </a:lnTo>
                  <a:cubicBezTo>
                    <a:pt x="3619500" y="81280"/>
                    <a:pt x="3569970" y="30480"/>
                    <a:pt x="3507740" y="30480"/>
                  </a:cubicBezTo>
                  <a:lnTo>
                    <a:pt x="142240" y="30480"/>
                  </a:lnTo>
                  <a:lnTo>
                    <a:pt x="142240" y="31750"/>
                  </a:lnTo>
                  <a:close/>
                </a:path>
              </a:pathLst>
            </a:custGeom>
            <a:solidFill>
              <a:srgbClr val="000000"/>
            </a:solidFill>
          </p:spPr>
        </p:sp>
      </p:grpSp>
      <p:grpSp>
        <p:nvGrpSpPr>
          <p:cNvPr id="9" name="Group 9"/>
          <p:cNvGrpSpPr/>
          <p:nvPr/>
        </p:nvGrpSpPr>
        <p:grpSpPr>
          <a:xfrm>
            <a:off x="1028700" y="1028700"/>
            <a:ext cx="9306050" cy="5688524"/>
            <a:chOff x="0" y="0"/>
            <a:chExt cx="12408067" cy="7584698"/>
          </a:xfrm>
        </p:grpSpPr>
        <p:sp>
          <p:nvSpPr>
            <p:cNvPr id="10" name="TextBox 10"/>
            <p:cNvSpPr txBox="1"/>
            <p:nvPr/>
          </p:nvSpPr>
          <p:spPr>
            <a:xfrm>
              <a:off x="0" y="2314199"/>
              <a:ext cx="12408067" cy="5270500"/>
            </a:xfrm>
            <a:prstGeom prst="rect">
              <a:avLst/>
            </a:prstGeom>
          </p:spPr>
          <p:txBody>
            <a:bodyPr lIns="0" tIns="0" rIns="0" bIns="0" rtlCol="0" anchor="t">
              <a:spAutoFit/>
            </a:bodyPr>
            <a:lstStyle/>
            <a:p>
              <a:pPr>
                <a:lnSpc>
                  <a:spcPts val="3900"/>
                </a:lnSpc>
              </a:pPr>
              <a:r>
                <a:rPr lang="en-US" sz="3000">
                  <a:solidFill>
                    <a:srgbClr val="000000"/>
                  </a:solidFill>
                  <a:latin typeface="Fira Code"/>
                </a:rPr>
                <a:t>Invented by the Wright Brothers, airplanes have completely transformed everything from travel and tourism to how goods are transported and distributed.  According to </a:t>
              </a:r>
              <a:r>
                <a:rPr lang="en-US" sz="3000" u="sng">
                  <a:solidFill>
                    <a:srgbClr val="000000"/>
                  </a:solidFill>
                  <a:latin typeface="Fira Code"/>
                </a:rPr>
                <a:t>Atag.org</a:t>
              </a:r>
              <a:r>
                <a:rPr lang="en-US" sz="3000">
                  <a:solidFill>
                    <a:srgbClr val="000000"/>
                  </a:solidFill>
                  <a:latin typeface="Fira Code"/>
                </a:rPr>
                <a:t>, the aviation industry today supports nearly 90 million jobs and has nearly $3.5 trillion in global economic impact.</a:t>
              </a:r>
            </a:p>
          </p:txBody>
        </p:sp>
        <p:sp>
          <p:nvSpPr>
            <p:cNvPr id="11" name="TextBox 11"/>
            <p:cNvSpPr txBox="1"/>
            <p:nvPr/>
          </p:nvSpPr>
          <p:spPr>
            <a:xfrm>
              <a:off x="0" y="-9525"/>
              <a:ext cx="12408067" cy="1952625"/>
            </a:xfrm>
            <a:prstGeom prst="rect">
              <a:avLst/>
            </a:prstGeom>
          </p:spPr>
          <p:txBody>
            <a:bodyPr lIns="0" tIns="0" rIns="0" bIns="0" rtlCol="0" anchor="t">
              <a:spAutoFit/>
            </a:bodyPr>
            <a:lstStyle/>
            <a:p>
              <a:pPr>
                <a:lnSpc>
                  <a:spcPts val="11519"/>
                </a:lnSpc>
              </a:pPr>
              <a:r>
                <a:rPr lang="en-US" sz="9600">
                  <a:solidFill>
                    <a:srgbClr val="3FBEF0"/>
                  </a:solidFill>
                  <a:latin typeface="Norwester"/>
                </a:rPr>
                <a:t>airplanes</a:t>
              </a:r>
            </a:p>
          </p:txBody>
        </p:sp>
      </p:gr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866906" y="376452"/>
            <a:ext cx="1270181" cy="2123403"/>
          </a:xfrm>
          <a:prstGeom prst="rect">
            <a:avLst/>
          </a:prstGeom>
        </p:spPr>
      </p:pic>
      <p:pic>
        <p:nvPicPr>
          <p:cNvPr id="13" name="Picture 13"/>
          <p:cNvPicPr>
            <a:picLocks noChangeAspect="1"/>
          </p:cNvPicPr>
          <p:nvPr/>
        </p:nvPicPr>
        <p:blipFill>
          <a:blip r:embed="rId7"/>
          <a:srcRect/>
          <a:stretch>
            <a:fillRect/>
          </a:stretch>
        </p:blipFill>
        <p:spPr>
          <a:xfrm>
            <a:off x="245758" y="9334781"/>
            <a:ext cx="994382" cy="870371"/>
          </a:xfrm>
          <a:prstGeom prst="rect">
            <a:avLst/>
          </a:prstGeom>
        </p:spPr>
      </p:pic>
      <p:sp>
        <p:nvSpPr>
          <p:cNvPr id="14" name="TextBox 14"/>
          <p:cNvSpPr txBox="1"/>
          <p:nvPr/>
        </p:nvSpPr>
        <p:spPr>
          <a:xfrm>
            <a:off x="1466243" y="9623600"/>
            <a:ext cx="5513622" cy="264160"/>
          </a:xfrm>
          <a:prstGeom prst="rect">
            <a:avLst/>
          </a:prstGeom>
        </p:spPr>
        <p:txBody>
          <a:bodyPr lIns="0" tIns="0" rIns="0" bIns="0" rtlCol="0" anchor="t">
            <a:spAutoFit/>
          </a:bodyPr>
          <a:lstStyle/>
          <a:p>
            <a:pPr algn="just">
              <a:lnSpc>
                <a:spcPts val="2240"/>
              </a:lnSpc>
            </a:pPr>
            <a:r>
              <a:rPr lang="en-US" sz="1600">
                <a:solidFill>
                  <a:srgbClr val="000000"/>
                </a:solidFill>
                <a:latin typeface="Fira Code"/>
              </a:rPr>
              <a:t>www.sportscareerconsulting.com</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901</TotalTime>
  <Words>1030</Words>
  <Application>Microsoft Macintosh PowerPoint</Application>
  <PresentationFormat>Custom</PresentationFormat>
  <Paragraphs>83</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Fira Code Bold</vt:lpstr>
      <vt:lpstr>Norwester</vt:lpstr>
      <vt:lpstr>Fira Code</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 Inventions that Changed Business History</dc:title>
  <cp:lastModifiedBy>Chris Lindauer</cp:lastModifiedBy>
  <cp:revision>4</cp:revision>
  <dcterms:created xsi:type="dcterms:W3CDTF">2006-08-16T00:00:00Z</dcterms:created>
  <dcterms:modified xsi:type="dcterms:W3CDTF">2022-07-28T19:12:39Z</dcterms:modified>
  <dc:identifier>DAFETOp0c9o</dc:identifier>
</cp:coreProperties>
</file>