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embeddedFontLst>
    <p:embeddedFont>
      <p:font typeface="Montserrat"/>
      <p:regular r:id="rId24"/>
      <p:bold r:id="rId25"/>
      <p:italic r:id="rId26"/>
      <p:boldItalic r:id="rId27"/>
    </p:embeddedFont>
    <p:embeddedFont>
      <p:font typeface="Montserrat Medium"/>
      <p:regular r:id="rId28"/>
      <p:bold r:id="rId29"/>
      <p:italic r:id="rId30"/>
      <p:boldItalic r:id="rId31"/>
    </p:embeddedFont>
    <p:embeddedFont>
      <p:font typeface="Montserrat ExtraBold"/>
      <p:bold r:id="rId32"/>
      <p:boldItalic r:id="rId33"/>
    </p:embeddedFont>
    <p:embeddedFont>
      <p:font typeface="Oswald"/>
      <p:regular r:id="rId34"/>
      <p:bold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Montserrat-regular.fntdata"/><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MontserratMedium-regular.fntdata"/><Relationship Id="rId27" Type="http://schemas.openxmlformats.org/officeDocument/2006/relationships/font" Target="fonts/Montserrat-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Medium-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Medium-boldItalic.fntdata"/><Relationship Id="rId30" Type="http://schemas.openxmlformats.org/officeDocument/2006/relationships/font" Target="fonts/MontserratMedium-italic.fntdata"/><Relationship Id="rId11" Type="http://schemas.openxmlformats.org/officeDocument/2006/relationships/slide" Target="slides/slide7.xml"/><Relationship Id="rId33" Type="http://schemas.openxmlformats.org/officeDocument/2006/relationships/font" Target="fonts/MontserratExtraBold-boldItalic.fntdata"/><Relationship Id="rId10" Type="http://schemas.openxmlformats.org/officeDocument/2006/relationships/slide" Target="slides/slide6.xml"/><Relationship Id="rId32" Type="http://schemas.openxmlformats.org/officeDocument/2006/relationships/font" Target="fonts/MontserratExtraBold-bold.fntdata"/><Relationship Id="rId13" Type="http://schemas.openxmlformats.org/officeDocument/2006/relationships/slide" Target="slides/slide9.xml"/><Relationship Id="rId35" Type="http://schemas.openxmlformats.org/officeDocument/2006/relationships/font" Target="fonts/Oswald-bold.fntdata"/><Relationship Id="rId12" Type="http://schemas.openxmlformats.org/officeDocument/2006/relationships/slide" Target="slides/slide8.xml"/><Relationship Id="rId34" Type="http://schemas.openxmlformats.org/officeDocument/2006/relationships/font" Target="fonts/Oswald-regular.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420ea0461d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420ea0461d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16aa8c9ee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16aa8c9ee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420ea0461d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420ea0461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16aa8c9ee2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16aa8c9ee2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3654328b9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3654328b9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3654328b99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3654328b99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13654328b99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13654328b9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1420ea0461d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1420ea0461d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13654328b9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13654328b9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16aa8ca21b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g116aa8ca21b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6aa8c9e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6aa8c9e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16aa8c9ee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16aa8c9ee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16aa8c9ee2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116aa8c9ee2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16aa8c9ee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16aa8c9ee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420ea0461d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420ea0461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420ea0461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1420ea0461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420ea0461d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1420ea0461d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0.jp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2175900" y="1950100"/>
            <a:ext cx="47922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DISTRIBUTION &amp; SUPPLY CHAIN</a:t>
            </a:r>
            <a:endParaRPr>
              <a:latin typeface="Arial"/>
              <a:ea typeface="Arial"/>
              <a:cs typeface="Arial"/>
              <a:sym typeface="Arial"/>
            </a:endParaRPr>
          </a:p>
        </p:txBody>
      </p:sp>
      <p:sp>
        <p:nvSpPr>
          <p:cNvPr id="159" name="Google Shape;159;p36"/>
          <p:cNvSpPr txBox="1"/>
          <p:nvPr>
            <p:ph type="ctrTitle"/>
          </p:nvPr>
        </p:nvSpPr>
        <p:spPr>
          <a:xfrm>
            <a:off x="2941650" y="2705350"/>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2 - LESSON 4</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45"/>
          <p:cNvSpPr txBox="1"/>
          <p:nvPr>
            <p:ph type="title"/>
          </p:nvPr>
        </p:nvSpPr>
        <p:spPr>
          <a:xfrm>
            <a:off x="93850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EXCLUSIVE DISTRIBUTION</a:t>
            </a:r>
            <a:endParaRPr b="1">
              <a:latin typeface="Arial"/>
              <a:ea typeface="Arial"/>
              <a:cs typeface="Arial"/>
              <a:sym typeface="Arial"/>
            </a:endParaRPr>
          </a:p>
        </p:txBody>
      </p:sp>
      <p:sp>
        <p:nvSpPr>
          <p:cNvPr id="243" name="Google Shape;243;p45"/>
          <p:cNvSpPr txBox="1"/>
          <p:nvPr>
            <p:ph idx="1" type="body"/>
          </p:nvPr>
        </p:nvSpPr>
        <p:spPr>
          <a:xfrm>
            <a:off x="985950" y="1522450"/>
            <a:ext cx="7172100" cy="2640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sz="1800">
                <a:latin typeface="Arial"/>
                <a:ea typeface="Arial"/>
                <a:cs typeface="Arial"/>
                <a:sym typeface="Arial"/>
              </a:rPr>
              <a:t>Two parties may choose to partner for rights to an </a:t>
            </a:r>
            <a:r>
              <a:rPr b="1" lang="en" sz="1800">
                <a:latin typeface="Arial"/>
                <a:ea typeface="Arial"/>
                <a:cs typeface="Arial"/>
                <a:sym typeface="Arial"/>
              </a:rPr>
              <a:t>exclusive distribution </a:t>
            </a:r>
            <a:r>
              <a:rPr lang="en" sz="1800">
                <a:latin typeface="Arial"/>
                <a:ea typeface="Arial"/>
                <a:cs typeface="Arial"/>
                <a:sym typeface="Arial"/>
              </a:rPr>
              <a:t>arrangement.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With exclusivity, a good or service is available to consumers only from a single third-party sales outlet.</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b="1" lang="en" sz="1800">
                <a:latin typeface="Arial"/>
                <a:ea typeface="Arial"/>
                <a:cs typeface="Arial"/>
                <a:sym typeface="Arial"/>
              </a:rPr>
              <a:t>Example:</a:t>
            </a:r>
            <a:r>
              <a:rPr lang="en" sz="1800">
                <a:latin typeface="Arial"/>
                <a:ea typeface="Arial"/>
                <a:cs typeface="Arial"/>
                <a:sym typeface="Arial"/>
              </a:rPr>
              <a:t> Buffalo Wild Wings, Mountain Dew &amp; Doritos</a:t>
            </a:r>
            <a:endParaRPr sz="1800">
              <a:latin typeface="Arial"/>
              <a:ea typeface="Arial"/>
              <a:cs typeface="Arial"/>
              <a:sym typeface="Arial"/>
            </a:endParaRPr>
          </a:p>
          <a:p>
            <a:pPr indent="-342900" lvl="1" marL="914400" rtl="0" algn="l">
              <a:spcBef>
                <a:spcPts val="1000"/>
              </a:spcBef>
              <a:spcAft>
                <a:spcPts val="1000"/>
              </a:spcAft>
              <a:buSzPts val="1800"/>
              <a:buFont typeface="Arial"/>
              <a:buChar char="○"/>
            </a:pPr>
            <a:r>
              <a:rPr lang="en" sz="1500">
                <a:latin typeface="Arial"/>
                <a:ea typeface="Arial"/>
                <a:cs typeface="Arial"/>
                <a:sym typeface="Arial"/>
              </a:rPr>
              <a:t>MTN DEW teamed up with Buffalo Wild Wings in 2020 for the exclusive distribution of its new “LEGEND” flavor while Doritos also teamed up with the popular restaurant chain for exclusive distribution of its “Doritos Flamin’ Hot Nacho” sauce.</a:t>
            </a:r>
            <a:r>
              <a:rPr lang="en" sz="1800">
                <a:latin typeface="Arial"/>
                <a:ea typeface="Arial"/>
                <a:cs typeface="Arial"/>
                <a:sym typeface="Arial"/>
              </a:rPr>
              <a:t>  </a:t>
            </a:r>
            <a:endParaRPr sz="1800">
              <a:latin typeface="Arial"/>
              <a:ea typeface="Arial"/>
              <a:cs typeface="Arial"/>
              <a:sym typeface="Arial"/>
            </a:endParaRPr>
          </a:p>
        </p:txBody>
      </p:sp>
      <p:cxnSp>
        <p:nvCxnSpPr>
          <p:cNvPr id="244" name="Google Shape;244;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5" name="Google Shape;245;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6" name="Google Shape;246;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6"/>
          <p:cNvSpPr txBox="1"/>
          <p:nvPr>
            <p:ph type="title"/>
          </p:nvPr>
        </p:nvSpPr>
        <p:spPr>
          <a:xfrm>
            <a:off x="4236575" y="65762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SUPPLY CHAIN</a:t>
            </a:r>
            <a:endParaRPr b="1">
              <a:latin typeface="Arial"/>
              <a:ea typeface="Arial"/>
              <a:cs typeface="Arial"/>
              <a:sym typeface="Arial"/>
            </a:endParaRPr>
          </a:p>
        </p:txBody>
      </p:sp>
      <p:sp>
        <p:nvSpPr>
          <p:cNvPr id="252" name="Google Shape;252;p46"/>
          <p:cNvSpPr txBox="1"/>
          <p:nvPr>
            <p:ph idx="1" type="body"/>
          </p:nvPr>
        </p:nvSpPr>
        <p:spPr>
          <a:xfrm>
            <a:off x="4555888" y="1135788"/>
            <a:ext cx="4107600" cy="287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A </a:t>
            </a:r>
            <a:r>
              <a:rPr b="1" lang="en">
                <a:latin typeface="Arial"/>
                <a:ea typeface="Arial"/>
                <a:cs typeface="Arial"/>
                <a:sym typeface="Arial"/>
              </a:rPr>
              <a:t>supply chain</a:t>
            </a:r>
            <a:r>
              <a:rPr lang="en">
                <a:latin typeface="Arial"/>
                <a:ea typeface="Arial"/>
                <a:cs typeface="Arial"/>
                <a:sym typeface="Arial"/>
              </a:rPr>
              <a:t> describes the relationship between businesses and suppliers that establish a path for goods to reach the end consumer.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When a disruption occurs at any point in that path, it can lead to an increase in product cost and or delays in delivery times.</a:t>
            </a:r>
            <a:endParaRPr>
              <a:latin typeface="Arial"/>
              <a:ea typeface="Arial"/>
              <a:cs typeface="Arial"/>
              <a:sym typeface="Arial"/>
            </a:endParaRPr>
          </a:p>
          <a:p>
            <a:pPr indent="-330200" lvl="0" marL="457200" rtl="0" algn="l">
              <a:spcBef>
                <a:spcPts val="1000"/>
              </a:spcBef>
              <a:spcAft>
                <a:spcPts val="1000"/>
              </a:spcAft>
              <a:buSzPts val="1600"/>
              <a:buFont typeface="Arial"/>
              <a:buChar char="●"/>
            </a:pPr>
            <a:r>
              <a:rPr lang="en">
                <a:latin typeface="Arial"/>
                <a:ea typeface="Arial"/>
                <a:cs typeface="Arial"/>
                <a:sym typeface="Arial"/>
              </a:rPr>
              <a:t>When the COVID-19 pandemic struck, disruptions to the supply chain made headlines all over the world.</a:t>
            </a:r>
            <a:endParaRPr>
              <a:latin typeface="Arial"/>
              <a:ea typeface="Arial"/>
              <a:cs typeface="Arial"/>
              <a:sym typeface="Arial"/>
            </a:endParaRPr>
          </a:p>
        </p:txBody>
      </p:sp>
      <p:cxnSp>
        <p:nvCxnSpPr>
          <p:cNvPr id="253" name="Google Shape;253;p46"/>
          <p:cNvCxnSpPr/>
          <p:nvPr/>
        </p:nvCxnSpPr>
        <p:spPr>
          <a:xfrm>
            <a:off x="4236563"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4" name="Google Shape;254;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5" name="Google Shape;255;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56" name="Google Shape;256;p46"/>
          <p:cNvPicPr preferRelativeResize="0"/>
          <p:nvPr/>
        </p:nvPicPr>
        <p:blipFill>
          <a:blip r:embed="rId4">
            <a:alphaModFix/>
          </a:blip>
          <a:stretch>
            <a:fillRect/>
          </a:stretch>
        </p:blipFill>
        <p:spPr>
          <a:xfrm>
            <a:off x="152400" y="1364649"/>
            <a:ext cx="3928402" cy="2416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7"/>
          <p:cNvSpPr txBox="1"/>
          <p:nvPr>
            <p:ph type="title"/>
          </p:nvPr>
        </p:nvSpPr>
        <p:spPr>
          <a:xfrm>
            <a:off x="4236575" y="65762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SUPPLY CHAIN CHALLENGES</a:t>
            </a:r>
            <a:endParaRPr b="1">
              <a:latin typeface="Arial"/>
              <a:ea typeface="Arial"/>
              <a:cs typeface="Arial"/>
              <a:sym typeface="Arial"/>
            </a:endParaRPr>
          </a:p>
        </p:txBody>
      </p:sp>
      <p:sp>
        <p:nvSpPr>
          <p:cNvPr id="262" name="Google Shape;262;p47"/>
          <p:cNvSpPr txBox="1"/>
          <p:nvPr>
            <p:ph idx="1" type="body"/>
          </p:nvPr>
        </p:nvSpPr>
        <p:spPr>
          <a:xfrm>
            <a:off x="4555888" y="1135788"/>
            <a:ext cx="4107600" cy="28719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a:latin typeface="Arial"/>
                <a:ea typeface="Arial"/>
                <a:cs typeface="Arial"/>
                <a:sym typeface="Arial"/>
              </a:rPr>
              <a:t>Restaurant Example: In June 2021, a chicken wing shortage led to Wingstop launching a promotion selling chicken thighs instead of Chicken Wings.</a:t>
            </a:r>
            <a:endParaRPr>
              <a:latin typeface="Arial"/>
              <a:ea typeface="Arial"/>
              <a:cs typeface="Arial"/>
              <a:sym typeface="Arial"/>
            </a:endParaRPr>
          </a:p>
        </p:txBody>
      </p:sp>
      <p:cxnSp>
        <p:nvCxnSpPr>
          <p:cNvPr id="263" name="Google Shape;263;p47"/>
          <p:cNvCxnSpPr/>
          <p:nvPr/>
        </p:nvCxnSpPr>
        <p:spPr>
          <a:xfrm>
            <a:off x="4236563"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4" name="Google Shape;264;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5" name="Google Shape;265;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66" name="Google Shape;266;p47"/>
          <p:cNvPicPr preferRelativeResize="0"/>
          <p:nvPr/>
        </p:nvPicPr>
        <p:blipFill>
          <a:blip r:embed="rId4">
            <a:alphaModFix/>
          </a:blip>
          <a:stretch>
            <a:fillRect/>
          </a:stretch>
        </p:blipFill>
        <p:spPr>
          <a:xfrm>
            <a:off x="328800" y="774375"/>
            <a:ext cx="3579475" cy="3579475"/>
          </a:xfrm>
          <a:prstGeom prst="rect">
            <a:avLst/>
          </a:prstGeom>
          <a:noFill/>
          <a:ln>
            <a:noFill/>
          </a:ln>
        </p:spPr>
      </p:pic>
      <p:sp>
        <p:nvSpPr>
          <p:cNvPr id="267" name="Google Shape;267;p47"/>
          <p:cNvSpPr txBox="1"/>
          <p:nvPr/>
        </p:nvSpPr>
        <p:spPr>
          <a:xfrm>
            <a:off x="399175" y="4474525"/>
            <a:ext cx="3499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rPr>
              <a:t>Photo via Wingstop Twitter @Wingstop https://twitter.com/wingstop/status/1407760379640528897</a:t>
            </a:r>
            <a:endParaRPr sz="800">
              <a:solidFill>
                <a:schemeClr val="lt1"/>
              </a:solidFill>
            </a:endParaRPr>
          </a:p>
          <a:p>
            <a:pPr indent="0" lvl="0" marL="0" rtl="0" algn="l">
              <a:spcBef>
                <a:spcPts val="0"/>
              </a:spcBef>
              <a:spcAft>
                <a:spcPts val="0"/>
              </a:spcAft>
              <a:buNone/>
            </a:pPr>
            <a:r>
              <a:t/>
            </a:r>
            <a:endParaRPr sz="800">
              <a:solidFill>
                <a:schemeClr val="lt1"/>
              </a:solidFill>
            </a:endParaRPr>
          </a:p>
          <a:p>
            <a:pPr indent="0" lvl="0" marL="0" rtl="0" algn="l">
              <a:spcBef>
                <a:spcPts val="0"/>
              </a:spcBef>
              <a:spcAft>
                <a:spcPts val="0"/>
              </a:spcAft>
              <a:buNone/>
            </a:pPr>
            <a:r>
              <a:t/>
            </a:r>
            <a:endParaRPr sz="800">
              <a:solidFill>
                <a:schemeClr val="lt1"/>
              </a:solidFill>
            </a:endParaRPr>
          </a:p>
          <a:p>
            <a:pPr indent="0" lvl="0" marL="0" rtl="0" algn="l">
              <a:spcBef>
                <a:spcPts val="0"/>
              </a:spcBef>
              <a:spcAft>
                <a:spcPts val="0"/>
              </a:spcAft>
              <a:buNone/>
            </a:pPr>
            <a:r>
              <a:t/>
            </a:r>
            <a:endParaRPr sz="800">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8"/>
          <p:cNvSpPr txBox="1"/>
          <p:nvPr>
            <p:ph type="title"/>
          </p:nvPr>
        </p:nvSpPr>
        <p:spPr>
          <a:xfrm>
            <a:off x="724100" y="523125"/>
            <a:ext cx="7758000" cy="544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INVENTORY MANAGEMENT</a:t>
            </a:r>
            <a:endParaRPr b="1">
              <a:latin typeface="Arial"/>
              <a:ea typeface="Arial"/>
              <a:cs typeface="Arial"/>
              <a:sym typeface="Arial"/>
            </a:endParaRPr>
          </a:p>
        </p:txBody>
      </p:sp>
      <p:sp>
        <p:nvSpPr>
          <p:cNvPr id="273" name="Google Shape;273;p48"/>
          <p:cNvSpPr txBox="1"/>
          <p:nvPr>
            <p:ph idx="1" type="body"/>
          </p:nvPr>
        </p:nvSpPr>
        <p:spPr>
          <a:xfrm>
            <a:off x="798350" y="1141850"/>
            <a:ext cx="8011800" cy="316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Inventory</a:t>
            </a:r>
            <a:r>
              <a:rPr lang="en">
                <a:latin typeface="Arial"/>
                <a:ea typeface="Arial"/>
                <a:cs typeface="Arial"/>
                <a:sym typeface="Arial"/>
              </a:rPr>
              <a:t> refers to the number of goods, products, or services a business has available to sell to customers and includes both tangible and intangible items. </a:t>
            </a:r>
            <a:endParaRPr>
              <a:latin typeface="Arial"/>
              <a:ea typeface="Arial"/>
              <a:cs typeface="Arial"/>
              <a:sym typeface="Arial"/>
            </a:endParaRPr>
          </a:p>
          <a:p>
            <a:pPr indent="-330200" lvl="0" marL="457200" rtl="0" algn="l">
              <a:spcBef>
                <a:spcPts val="1600"/>
              </a:spcBef>
              <a:spcAft>
                <a:spcPts val="0"/>
              </a:spcAft>
              <a:buSzPts val="1600"/>
              <a:buFont typeface="Arial"/>
              <a:buChar char="●"/>
            </a:pPr>
            <a:r>
              <a:rPr b="1" lang="en">
                <a:latin typeface="Arial"/>
                <a:ea typeface="Arial"/>
                <a:cs typeface="Arial"/>
                <a:sym typeface="Arial"/>
              </a:rPr>
              <a:t>Inventory management</a:t>
            </a:r>
            <a:r>
              <a:rPr lang="en">
                <a:latin typeface="Arial"/>
                <a:ea typeface="Arial"/>
                <a:cs typeface="Arial"/>
                <a:sym typeface="Arial"/>
              </a:rPr>
              <a:t> is key to business success.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An </a:t>
            </a:r>
            <a:r>
              <a:rPr b="1" lang="en">
                <a:latin typeface="Arial"/>
                <a:ea typeface="Arial"/>
                <a:cs typeface="Arial"/>
                <a:sym typeface="Arial"/>
              </a:rPr>
              <a:t>inventory management system</a:t>
            </a:r>
            <a:r>
              <a:rPr lang="en">
                <a:latin typeface="Arial"/>
                <a:ea typeface="Arial"/>
                <a:cs typeface="Arial"/>
                <a:sym typeface="Arial"/>
              </a:rPr>
              <a:t> is used to track when a business has too little or too much inventory.</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b="1" lang="en">
                <a:latin typeface="Arial"/>
                <a:ea typeface="Arial"/>
                <a:cs typeface="Arial"/>
                <a:sym typeface="Arial"/>
              </a:rPr>
              <a:t>Inventory management </a:t>
            </a:r>
            <a:r>
              <a:rPr lang="en">
                <a:latin typeface="Arial"/>
                <a:ea typeface="Arial"/>
                <a:cs typeface="Arial"/>
                <a:sym typeface="Arial"/>
              </a:rPr>
              <a:t>is most important for perishable goods, because the business has a short period of time that it can buy, stock and then sell merchandise before it loses value.</a:t>
            </a:r>
            <a:endParaRPr>
              <a:latin typeface="Arial"/>
              <a:ea typeface="Arial"/>
              <a:cs typeface="Arial"/>
              <a:sym typeface="Arial"/>
            </a:endParaRPr>
          </a:p>
          <a:p>
            <a:pPr indent="0" lvl="0" marL="0" rtl="0" algn="l">
              <a:spcBef>
                <a:spcPts val="1600"/>
              </a:spcBef>
              <a:spcAft>
                <a:spcPts val="1600"/>
              </a:spcAft>
              <a:buNone/>
            </a:pPr>
            <a:r>
              <a:t/>
            </a:r>
            <a:endParaRPr>
              <a:latin typeface="Arial"/>
              <a:ea typeface="Arial"/>
              <a:cs typeface="Arial"/>
              <a:sym typeface="Arial"/>
            </a:endParaRPr>
          </a:p>
        </p:txBody>
      </p:sp>
      <p:cxnSp>
        <p:nvCxnSpPr>
          <p:cNvPr id="274" name="Google Shape;274;p48"/>
          <p:cNvCxnSpPr/>
          <p:nvPr/>
        </p:nvCxnSpPr>
        <p:spPr>
          <a:xfrm>
            <a:off x="42237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75" name="Google Shape;27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6" name="Google Shape;276;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9"/>
          <p:cNvSpPr txBox="1"/>
          <p:nvPr>
            <p:ph type="title"/>
          </p:nvPr>
        </p:nvSpPr>
        <p:spPr>
          <a:xfrm>
            <a:off x="4853825" y="653100"/>
            <a:ext cx="2837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900">
                <a:latin typeface="Arial"/>
                <a:ea typeface="Arial"/>
                <a:cs typeface="Arial"/>
                <a:sym typeface="Arial"/>
              </a:rPr>
              <a:t>DELIVERY</a:t>
            </a:r>
            <a:endParaRPr b="1" sz="2900">
              <a:latin typeface="Arial"/>
              <a:ea typeface="Arial"/>
              <a:cs typeface="Arial"/>
              <a:sym typeface="Arial"/>
            </a:endParaRPr>
          </a:p>
        </p:txBody>
      </p:sp>
      <p:sp>
        <p:nvSpPr>
          <p:cNvPr id="282" name="Google Shape;282;p49"/>
          <p:cNvSpPr txBox="1"/>
          <p:nvPr>
            <p:ph idx="1" type="body"/>
          </p:nvPr>
        </p:nvSpPr>
        <p:spPr>
          <a:xfrm>
            <a:off x="4853825" y="1430400"/>
            <a:ext cx="3816600" cy="298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Delivery</a:t>
            </a:r>
            <a:r>
              <a:rPr lang="en" sz="1400">
                <a:latin typeface="Arial"/>
                <a:ea typeface="Arial"/>
                <a:cs typeface="Arial"/>
                <a:sym typeface="Arial"/>
              </a:rPr>
              <a:t>: How consumers receive what they have paid for by way of distribution and transport. </a:t>
            </a:r>
            <a:endParaRPr sz="1400">
              <a:latin typeface="Arial"/>
              <a:ea typeface="Arial"/>
              <a:cs typeface="Arial"/>
              <a:sym typeface="Arial"/>
            </a:endParaRPr>
          </a:p>
          <a:p>
            <a:pPr indent="0" lvl="0" marL="0" rtl="0" algn="l">
              <a:spcBef>
                <a:spcPts val="1600"/>
              </a:spcBef>
              <a:spcAft>
                <a:spcPts val="0"/>
              </a:spcAft>
              <a:buNone/>
            </a:pPr>
            <a:r>
              <a:rPr b="1" lang="en" sz="1400">
                <a:latin typeface="Arial"/>
                <a:ea typeface="Arial"/>
                <a:cs typeface="Arial"/>
                <a:sym typeface="Arial"/>
              </a:rPr>
              <a:t>Delivery</a:t>
            </a:r>
            <a:r>
              <a:rPr lang="en" sz="1400">
                <a:latin typeface="Arial"/>
                <a:ea typeface="Arial"/>
                <a:cs typeface="Arial"/>
                <a:sym typeface="Arial"/>
              </a:rPr>
              <a:t> can refer to goods being transported from a warehouse to a retailer, digital delivery of a video game, or a pizza delivered to a customer’s home. </a:t>
            </a:r>
            <a:endParaRPr sz="1400">
              <a:latin typeface="Arial"/>
              <a:ea typeface="Arial"/>
              <a:cs typeface="Arial"/>
              <a:sym typeface="Arial"/>
            </a:endParaRPr>
          </a:p>
          <a:p>
            <a:pPr indent="0" lvl="0" marL="0" rtl="0" algn="l">
              <a:spcBef>
                <a:spcPts val="1600"/>
              </a:spcBef>
              <a:spcAft>
                <a:spcPts val="0"/>
              </a:spcAft>
              <a:buNone/>
            </a:pPr>
            <a:r>
              <a:rPr b="1" lang="en" sz="1400">
                <a:latin typeface="Arial"/>
                <a:ea typeface="Arial"/>
                <a:cs typeface="Arial"/>
                <a:sym typeface="Arial"/>
              </a:rPr>
              <a:t>Delivery has three stages: </a:t>
            </a:r>
            <a:r>
              <a:rPr lang="en" sz="1400">
                <a:latin typeface="Arial"/>
                <a:ea typeface="Arial"/>
                <a:cs typeface="Arial"/>
                <a:sym typeface="Arial"/>
              </a:rPr>
              <a:t>First mile, middle mile and last mile.</a:t>
            </a:r>
            <a:endParaRPr sz="1400">
              <a:latin typeface="Arial"/>
              <a:ea typeface="Arial"/>
              <a:cs typeface="Arial"/>
              <a:sym typeface="Arial"/>
            </a:endParaRPr>
          </a:p>
          <a:p>
            <a:pPr indent="0" lvl="0" marL="0" rtl="0" algn="l">
              <a:spcBef>
                <a:spcPts val="1600"/>
              </a:spcBef>
              <a:spcAft>
                <a:spcPts val="1600"/>
              </a:spcAft>
              <a:buNone/>
            </a:pPr>
            <a:r>
              <a:t/>
            </a:r>
            <a:endParaRPr sz="1400">
              <a:latin typeface="Arial"/>
              <a:ea typeface="Arial"/>
              <a:cs typeface="Arial"/>
              <a:sym typeface="Arial"/>
            </a:endParaRPr>
          </a:p>
        </p:txBody>
      </p:sp>
      <p:cxnSp>
        <p:nvCxnSpPr>
          <p:cNvPr id="283" name="Google Shape;283;p49"/>
          <p:cNvCxnSpPr/>
          <p:nvPr/>
        </p:nvCxnSpPr>
        <p:spPr>
          <a:xfrm>
            <a:off x="47424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84" name="Google Shape;284;p49"/>
          <p:cNvPicPr preferRelativeResize="0"/>
          <p:nvPr/>
        </p:nvPicPr>
        <p:blipFill rotWithShape="1">
          <a:blip r:embed="rId3">
            <a:alphaModFix/>
          </a:blip>
          <a:srcRect b="-2110" l="20507" r="8656" t="-3419"/>
          <a:stretch/>
        </p:blipFill>
        <p:spPr>
          <a:xfrm>
            <a:off x="-340675" y="-236700"/>
            <a:ext cx="4632900" cy="5519700"/>
          </a:xfrm>
          <a:prstGeom prst="flowChartDelay">
            <a:avLst/>
          </a:prstGeom>
          <a:noFill/>
          <a:ln>
            <a:noFill/>
          </a:ln>
        </p:spPr>
      </p:pic>
      <p:pic>
        <p:nvPicPr>
          <p:cNvPr id="285" name="Google Shape;285;p49"/>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86" name="Google Shape;286;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50"/>
          <p:cNvSpPr txBox="1"/>
          <p:nvPr>
            <p:ph type="title"/>
          </p:nvPr>
        </p:nvSpPr>
        <p:spPr>
          <a:xfrm>
            <a:off x="751925" y="532425"/>
            <a:ext cx="37092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900">
                <a:latin typeface="Arial"/>
                <a:ea typeface="Arial"/>
                <a:cs typeface="Arial"/>
                <a:sym typeface="Arial"/>
              </a:rPr>
              <a:t>DELIVERY STAGES</a:t>
            </a:r>
            <a:endParaRPr b="1" sz="2900">
              <a:latin typeface="Arial"/>
              <a:ea typeface="Arial"/>
              <a:cs typeface="Arial"/>
              <a:sym typeface="Arial"/>
            </a:endParaRPr>
          </a:p>
        </p:txBody>
      </p:sp>
      <p:sp>
        <p:nvSpPr>
          <p:cNvPr id="292" name="Google Shape;292;p50"/>
          <p:cNvSpPr txBox="1"/>
          <p:nvPr>
            <p:ph idx="1" type="body"/>
          </p:nvPr>
        </p:nvSpPr>
        <p:spPr>
          <a:xfrm>
            <a:off x="751925" y="1364650"/>
            <a:ext cx="7900200" cy="298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Arial"/>
                <a:ea typeface="Arial"/>
                <a:cs typeface="Arial"/>
                <a:sym typeface="Arial"/>
              </a:rPr>
              <a:t>First Mile</a:t>
            </a:r>
            <a:r>
              <a:rPr lang="en" sz="1800">
                <a:latin typeface="Arial"/>
                <a:ea typeface="Arial"/>
                <a:cs typeface="Arial"/>
                <a:sym typeface="Arial"/>
              </a:rPr>
              <a:t>: Where the product leaves it’s place of origin (where it is manufactured) and is </a:t>
            </a:r>
            <a:r>
              <a:rPr lang="en" sz="1800">
                <a:latin typeface="Arial"/>
                <a:ea typeface="Arial"/>
                <a:cs typeface="Arial"/>
                <a:sym typeface="Arial"/>
              </a:rPr>
              <a:t>transported</a:t>
            </a:r>
            <a:r>
              <a:rPr lang="en" sz="1800">
                <a:latin typeface="Arial"/>
                <a:ea typeface="Arial"/>
                <a:cs typeface="Arial"/>
                <a:sym typeface="Arial"/>
              </a:rPr>
              <a:t> to the next destination in the supply chain.</a:t>
            </a:r>
            <a:endParaRPr sz="1800">
              <a:latin typeface="Arial"/>
              <a:ea typeface="Arial"/>
              <a:cs typeface="Arial"/>
              <a:sym typeface="Arial"/>
            </a:endParaRPr>
          </a:p>
          <a:p>
            <a:pPr indent="0" lvl="0" marL="0" rtl="0" algn="l">
              <a:spcBef>
                <a:spcPts val="1600"/>
              </a:spcBef>
              <a:spcAft>
                <a:spcPts val="0"/>
              </a:spcAft>
              <a:buNone/>
            </a:pPr>
            <a:r>
              <a:rPr b="1" lang="en" sz="1800">
                <a:latin typeface="Arial"/>
                <a:ea typeface="Arial"/>
                <a:cs typeface="Arial"/>
                <a:sym typeface="Arial"/>
              </a:rPr>
              <a:t>Middle Mile: </a:t>
            </a:r>
            <a:r>
              <a:rPr lang="en" sz="1800">
                <a:latin typeface="Arial"/>
                <a:ea typeface="Arial"/>
                <a:cs typeface="Arial"/>
                <a:sym typeface="Arial"/>
              </a:rPr>
              <a:t>Where goods are transported from the first destination to whichever stops are necessary before it is delivered to the consumer.</a:t>
            </a:r>
            <a:endParaRPr sz="1800">
              <a:latin typeface="Arial"/>
              <a:ea typeface="Arial"/>
              <a:cs typeface="Arial"/>
              <a:sym typeface="Arial"/>
            </a:endParaRPr>
          </a:p>
          <a:p>
            <a:pPr indent="0" lvl="0" marL="0" rtl="0" algn="l">
              <a:spcBef>
                <a:spcPts val="1600"/>
              </a:spcBef>
              <a:spcAft>
                <a:spcPts val="1600"/>
              </a:spcAft>
              <a:buNone/>
            </a:pPr>
            <a:r>
              <a:rPr b="1" lang="en" sz="1800">
                <a:latin typeface="Arial"/>
                <a:ea typeface="Arial"/>
                <a:cs typeface="Arial"/>
                <a:sym typeface="Arial"/>
              </a:rPr>
              <a:t>Last Mile: </a:t>
            </a:r>
            <a:r>
              <a:rPr lang="en" sz="1800">
                <a:latin typeface="Arial"/>
                <a:ea typeface="Arial"/>
                <a:cs typeface="Arial"/>
                <a:sym typeface="Arial"/>
              </a:rPr>
              <a:t>Whichever mode of </a:t>
            </a:r>
            <a:r>
              <a:rPr lang="en" sz="1800">
                <a:latin typeface="Arial"/>
                <a:ea typeface="Arial"/>
                <a:cs typeface="Arial"/>
                <a:sym typeface="Arial"/>
              </a:rPr>
              <a:t>transportation</a:t>
            </a:r>
            <a:r>
              <a:rPr lang="en" sz="1800">
                <a:latin typeface="Arial"/>
                <a:ea typeface="Arial"/>
                <a:cs typeface="Arial"/>
                <a:sym typeface="Arial"/>
              </a:rPr>
              <a:t> delivers the product to the end </a:t>
            </a:r>
            <a:r>
              <a:rPr lang="en" sz="1800">
                <a:latin typeface="Arial"/>
                <a:ea typeface="Arial"/>
                <a:cs typeface="Arial"/>
                <a:sym typeface="Arial"/>
              </a:rPr>
              <a:t>consumer or retailer</a:t>
            </a:r>
            <a:r>
              <a:rPr lang="en" sz="1800">
                <a:latin typeface="Arial"/>
                <a:ea typeface="Arial"/>
                <a:cs typeface="Arial"/>
                <a:sym typeface="Arial"/>
              </a:rPr>
              <a:t> (final path of delivery). Could be UPS, FedEx or even a delivery drone!</a:t>
            </a:r>
            <a:endParaRPr sz="1800">
              <a:latin typeface="Arial"/>
              <a:ea typeface="Arial"/>
              <a:cs typeface="Arial"/>
              <a:sym typeface="Arial"/>
            </a:endParaRPr>
          </a:p>
        </p:txBody>
      </p:sp>
      <p:cxnSp>
        <p:nvCxnSpPr>
          <p:cNvPr id="293" name="Google Shape;293;p50"/>
          <p:cNvCxnSpPr/>
          <p:nvPr/>
        </p:nvCxnSpPr>
        <p:spPr>
          <a:xfrm>
            <a:off x="490700" y="14769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4" name="Google Shape;294;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5" name="Google Shape;295;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51"/>
          <p:cNvSpPr txBox="1"/>
          <p:nvPr>
            <p:ph type="title"/>
          </p:nvPr>
        </p:nvSpPr>
        <p:spPr>
          <a:xfrm>
            <a:off x="612700" y="144275"/>
            <a:ext cx="75618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900">
                <a:latin typeface="Arial"/>
                <a:ea typeface="Arial"/>
                <a:cs typeface="Arial"/>
                <a:sym typeface="Arial"/>
              </a:rPr>
              <a:t>DISTRIBUTION IMPACT ON PRICE</a:t>
            </a:r>
            <a:endParaRPr b="1" sz="2900">
              <a:latin typeface="Arial"/>
              <a:ea typeface="Arial"/>
              <a:cs typeface="Arial"/>
              <a:sym typeface="Arial"/>
            </a:endParaRPr>
          </a:p>
        </p:txBody>
      </p:sp>
      <p:sp>
        <p:nvSpPr>
          <p:cNvPr id="301" name="Google Shape;301;p51"/>
          <p:cNvSpPr txBox="1"/>
          <p:nvPr>
            <p:ph idx="1" type="body"/>
          </p:nvPr>
        </p:nvSpPr>
        <p:spPr>
          <a:xfrm>
            <a:off x="737500" y="965450"/>
            <a:ext cx="7561800" cy="367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Distribution factors and supply chain management impact the function of pricing. </a:t>
            </a:r>
            <a:endParaRPr>
              <a:latin typeface="Arial"/>
              <a:ea typeface="Arial"/>
              <a:cs typeface="Arial"/>
              <a:sym typeface="Arial"/>
            </a:endParaRPr>
          </a:p>
          <a:p>
            <a:pPr indent="0" lvl="0" marL="0" rtl="0" algn="l">
              <a:spcBef>
                <a:spcPts val="1600"/>
              </a:spcBef>
              <a:spcAft>
                <a:spcPts val="0"/>
              </a:spcAft>
              <a:buNone/>
            </a:pPr>
            <a:r>
              <a:rPr b="1" lang="en">
                <a:latin typeface="Arial"/>
                <a:ea typeface="Arial"/>
                <a:cs typeface="Arial"/>
                <a:sym typeface="Arial"/>
              </a:rPr>
              <a:t>Supply chain costs that are typically passed on to the consumer:</a:t>
            </a:r>
            <a:endParaRPr b="1">
              <a:latin typeface="Arial"/>
              <a:ea typeface="Arial"/>
              <a:cs typeface="Arial"/>
              <a:sym typeface="Arial"/>
            </a:endParaRPr>
          </a:p>
          <a:p>
            <a:pPr indent="-330200" lvl="0" marL="457200" rtl="0" algn="l">
              <a:spcBef>
                <a:spcPts val="1600"/>
              </a:spcBef>
              <a:spcAft>
                <a:spcPts val="0"/>
              </a:spcAft>
              <a:buSzPts val="1600"/>
              <a:buFont typeface="Arial"/>
              <a:buChar char="●"/>
            </a:pPr>
            <a:r>
              <a:rPr lang="en">
                <a:latin typeface="Arial"/>
                <a:ea typeface="Arial"/>
                <a:cs typeface="Arial"/>
                <a:sym typeface="Arial"/>
              </a:rPr>
              <a:t>Production costs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Mark ups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Taxes and tariffs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Shipping and transportation costs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Inventory costs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Quality control</a:t>
            </a:r>
            <a:endParaRPr>
              <a:latin typeface="Arial"/>
              <a:ea typeface="Arial"/>
              <a:cs typeface="Arial"/>
              <a:sym typeface="Arial"/>
            </a:endParaRPr>
          </a:p>
          <a:p>
            <a:pPr indent="0" lvl="0" marL="0" rtl="0" algn="l">
              <a:spcBef>
                <a:spcPts val="1600"/>
              </a:spcBef>
              <a:spcAft>
                <a:spcPts val="0"/>
              </a:spcAft>
              <a:buNone/>
            </a:pPr>
            <a:r>
              <a:rPr lang="en">
                <a:latin typeface="Arial"/>
                <a:ea typeface="Arial"/>
                <a:cs typeface="Arial"/>
                <a:sym typeface="Arial"/>
              </a:rPr>
              <a:t>Direct-to-consumer distribution savings does always equal lower pricing </a:t>
            </a:r>
            <a:endParaRPr>
              <a:latin typeface="Arial"/>
              <a:ea typeface="Arial"/>
              <a:cs typeface="Arial"/>
              <a:sym typeface="Arial"/>
            </a:endParaRPr>
          </a:p>
          <a:p>
            <a:pPr indent="0" lvl="0" marL="0" rtl="0" algn="l">
              <a:spcBef>
                <a:spcPts val="1600"/>
              </a:spcBef>
              <a:spcAft>
                <a:spcPts val="0"/>
              </a:spcAft>
              <a:buNone/>
            </a:pPr>
            <a:r>
              <a:rPr lang="en">
                <a:latin typeface="Arial"/>
                <a:ea typeface="Arial"/>
                <a:cs typeface="Arial"/>
                <a:sym typeface="Arial"/>
              </a:rPr>
              <a:t>Many businesses use DTC distribution to increase their profit margin.</a:t>
            </a:r>
            <a:endParaRPr>
              <a:latin typeface="Arial"/>
              <a:ea typeface="Arial"/>
              <a:cs typeface="Arial"/>
              <a:sym typeface="Arial"/>
            </a:endParaRPr>
          </a:p>
          <a:p>
            <a:pPr indent="0" lvl="0" marL="0" rtl="0" algn="l">
              <a:spcBef>
                <a:spcPts val="1600"/>
              </a:spcBef>
              <a:spcAft>
                <a:spcPts val="0"/>
              </a:spcAft>
              <a:buNone/>
            </a:pPr>
            <a:r>
              <a:t/>
            </a:r>
            <a:endParaRPr>
              <a:latin typeface="Arial"/>
              <a:ea typeface="Arial"/>
              <a:cs typeface="Arial"/>
              <a:sym typeface="Arial"/>
            </a:endParaRPr>
          </a:p>
          <a:p>
            <a:pPr indent="0" lvl="0" marL="0" rtl="0" algn="l">
              <a:spcBef>
                <a:spcPts val="1600"/>
              </a:spcBef>
              <a:spcAft>
                <a:spcPts val="1600"/>
              </a:spcAft>
              <a:buNone/>
            </a:pPr>
            <a:r>
              <a:t/>
            </a:r>
            <a:endParaRPr>
              <a:latin typeface="Arial"/>
              <a:ea typeface="Arial"/>
              <a:cs typeface="Arial"/>
              <a:sym typeface="Arial"/>
            </a:endParaRPr>
          </a:p>
        </p:txBody>
      </p:sp>
      <p:cxnSp>
        <p:nvCxnSpPr>
          <p:cNvPr id="302" name="Google Shape;302;p51"/>
          <p:cNvCxnSpPr/>
          <p:nvPr/>
        </p:nvCxnSpPr>
        <p:spPr>
          <a:xfrm>
            <a:off x="486100" y="1382477"/>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3" name="Google Shape;303;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4" name="Google Shape;304;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pic>
        <p:nvPicPr>
          <p:cNvPr id="309" name="Google Shape;309;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10" name="Google Shape;310;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311" name="Google Shape;311;p52"/>
          <p:cNvPicPr preferRelativeResize="0"/>
          <p:nvPr/>
        </p:nvPicPr>
        <p:blipFill>
          <a:blip r:embed="rId4">
            <a:alphaModFix/>
          </a:blip>
          <a:stretch>
            <a:fillRect/>
          </a:stretch>
        </p:blipFill>
        <p:spPr>
          <a:xfrm>
            <a:off x="776912" y="430025"/>
            <a:ext cx="7590175" cy="39748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53"/>
          <p:cNvSpPr txBox="1"/>
          <p:nvPr>
            <p:ph idx="2" type="body"/>
          </p:nvPr>
        </p:nvSpPr>
        <p:spPr>
          <a:xfrm>
            <a:off x="842125" y="1000825"/>
            <a:ext cx="7683000" cy="355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Delivery:  </a:t>
            </a:r>
            <a:r>
              <a:rPr lang="en" sz="1500">
                <a:latin typeface="Arial"/>
                <a:ea typeface="Arial"/>
                <a:cs typeface="Arial"/>
                <a:sym typeface="Arial"/>
              </a:rPr>
              <a:t>How consumers receive what they have paid for by way of distribution and transport.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Distribution:  </a:t>
            </a:r>
            <a:r>
              <a:rPr lang="en" sz="1500">
                <a:latin typeface="Arial"/>
                <a:ea typeface="Arial"/>
                <a:cs typeface="Arial"/>
                <a:sym typeface="Arial"/>
              </a:rPr>
              <a:t>Refers to the path goods and services take en route to the end consumer (the individual who uses the product or service).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Supply chain:  </a:t>
            </a:r>
            <a:r>
              <a:rPr lang="en" sz="1500">
                <a:latin typeface="Arial"/>
                <a:ea typeface="Arial"/>
                <a:cs typeface="Arial"/>
                <a:sym typeface="Arial"/>
              </a:rPr>
              <a:t>The relationship between businesses and suppliers that establishes a path for goods to reach the end consumer.</a:t>
            </a:r>
            <a:endParaRPr sz="1500">
              <a:latin typeface="Arial"/>
              <a:ea typeface="Arial"/>
              <a:cs typeface="Arial"/>
              <a:sym typeface="Arial"/>
            </a:endParaRPr>
          </a:p>
          <a:p>
            <a:pPr indent="0" lvl="0" marL="0" rtl="0" algn="l">
              <a:spcBef>
                <a:spcPts val="1000"/>
              </a:spcBef>
              <a:spcAft>
                <a:spcPts val="0"/>
              </a:spcAft>
              <a:buNone/>
            </a:pPr>
            <a:r>
              <a:t/>
            </a:r>
            <a:endParaRPr b="1" sz="1500">
              <a:latin typeface="Arial"/>
              <a:ea typeface="Arial"/>
              <a:cs typeface="Arial"/>
              <a:sym typeface="Arial"/>
            </a:endParaRPr>
          </a:p>
          <a:p>
            <a:pPr indent="0" lvl="0" marL="0" rtl="0" algn="l">
              <a:spcBef>
                <a:spcPts val="1000"/>
              </a:spcBef>
              <a:spcAft>
                <a:spcPts val="1000"/>
              </a:spcAft>
              <a:buNone/>
            </a:pPr>
            <a:r>
              <a:t/>
            </a:r>
            <a:endParaRPr b="1" sz="1500">
              <a:latin typeface="Arial"/>
              <a:ea typeface="Arial"/>
              <a:cs typeface="Arial"/>
              <a:sym typeface="Arial"/>
            </a:endParaRPr>
          </a:p>
        </p:txBody>
      </p:sp>
      <p:sp>
        <p:nvSpPr>
          <p:cNvPr id="317" name="Google Shape;317;p53"/>
          <p:cNvSpPr txBox="1"/>
          <p:nvPr>
            <p:ph type="title"/>
          </p:nvPr>
        </p:nvSpPr>
        <p:spPr>
          <a:xfrm>
            <a:off x="842125" y="445025"/>
            <a:ext cx="4806600" cy="55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KEY TERMS</a:t>
            </a:r>
            <a:endParaRPr b="1">
              <a:latin typeface="Arial"/>
              <a:ea typeface="Arial"/>
              <a:cs typeface="Arial"/>
              <a:sym typeface="Arial"/>
            </a:endParaRPr>
          </a:p>
        </p:txBody>
      </p:sp>
      <p:cxnSp>
        <p:nvCxnSpPr>
          <p:cNvPr id="318" name="Google Shape;318;p53"/>
          <p:cNvCxnSpPr/>
          <p:nvPr/>
        </p:nvCxnSpPr>
        <p:spPr>
          <a:xfrm>
            <a:off x="938500" y="445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9" name="Google Shape;319;p5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0" name="Google Shape;320;p5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pic>
        <p:nvPicPr>
          <p:cNvPr id="325" name="Google Shape;325;p5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6" name="Google Shape;326;p5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27" name="Google Shape;327;p54"/>
          <p:cNvPicPr preferRelativeResize="0"/>
          <p:nvPr/>
        </p:nvPicPr>
        <p:blipFill>
          <a:blip r:embed="rId4">
            <a:alphaModFix/>
          </a:blip>
          <a:stretch>
            <a:fillRect/>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4483125" y="559475"/>
            <a:ext cx="2837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a:t>
            </a:r>
            <a:endParaRPr b="1">
              <a:latin typeface="Arial"/>
              <a:ea typeface="Arial"/>
              <a:cs typeface="Arial"/>
              <a:sym typeface="Arial"/>
            </a:endParaRPr>
          </a:p>
        </p:txBody>
      </p:sp>
      <p:sp>
        <p:nvSpPr>
          <p:cNvPr id="168" name="Google Shape;168;p37"/>
          <p:cNvSpPr txBox="1"/>
          <p:nvPr>
            <p:ph idx="1" type="body"/>
          </p:nvPr>
        </p:nvSpPr>
        <p:spPr>
          <a:xfrm>
            <a:off x="4483125" y="1457475"/>
            <a:ext cx="4165800" cy="268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a:t>
            </a:r>
            <a:r>
              <a:rPr lang="en">
                <a:latin typeface="Arial"/>
                <a:ea typeface="Arial"/>
                <a:cs typeface="Arial"/>
                <a:sym typeface="Arial"/>
              </a:rPr>
              <a:t> is the path goods and services take en route to the end consumer (the individual who uses the product or service). </a:t>
            </a:r>
            <a:endParaRPr>
              <a:latin typeface="Arial"/>
              <a:ea typeface="Arial"/>
              <a:cs typeface="Arial"/>
              <a:sym typeface="Arial"/>
            </a:endParaRPr>
          </a:p>
          <a:p>
            <a:pPr indent="0" lvl="0" marL="0" rtl="0" algn="l">
              <a:spcBef>
                <a:spcPts val="1600"/>
              </a:spcBef>
              <a:spcAft>
                <a:spcPts val="0"/>
              </a:spcAft>
              <a:buNone/>
            </a:pPr>
            <a:r>
              <a:rPr lang="en">
                <a:latin typeface="Arial"/>
                <a:ea typeface="Arial"/>
                <a:cs typeface="Arial"/>
                <a:sym typeface="Arial"/>
              </a:rPr>
              <a:t>Business success depends on effective distribution strategies.</a:t>
            </a:r>
            <a:endParaRPr>
              <a:latin typeface="Arial"/>
              <a:ea typeface="Arial"/>
              <a:cs typeface="Arial"/>
              <a:sym typeface="Arial"/>
            </a:endParaRPr>
          </a:p>
          <a:p>
            <a:pPr indent="0" lvl="0" marL="0" rtl="0" algn="l">
              <a:spcBef>
                <a:spcPts val="1600"/>
              </a:spcBef>
              <a:spcAft>
                <a:spcPts val="1600"/>
              </a:spcAft>
              <a:buNone/>
            </a:pPr>
            <a:r>
              <a:rPr lang="en">
                <a:latin typeface="Arial"/>
                <a:ea typeface="Arial"/>
                <a:cs typeface="Arial"/>
                <a:sym typeface="Arial"/>
              </a:rPr>
              <a:t>Ineffective distribution can lead to unhappy customers.   </a:t>
            </a:r>
            <a:endParaRPr>
              <a:latin typeface="Arial"/>
              <a:ea typeface="Arial"/>
              <a:cs typeface="Arial"/>
              <a:sym typeface="Arial"/>
            </a:endParaRPr>
          </a:p>
        </p:txBody>
      </p:sp>
      <p:cxnSp>
        <p:nvCxnSpPr>
          <p:cNvPr id="169" name="Google Shape;169;p37"/>
          <p:cNvCxnSpPr/>
          <p:nvPr/>
        </p:nvCxnSpPr>
        <p:spPr>
          <a:xfrm>
            <a:off x="4259675" y="1563177"/>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72" name="Google Shape;172;p37"/>
          <p:cNvPicPr preferRelativeResize="0"/>
          <p:nvPr/>
        </p:nvPicPr>
        <p:blipFill rotWithShape="1">
          <a:blip r:embed="rId4">
            <a:alphaModFix/>
          </a:blip>
          <a:srcRect b="0" l="21531" r="0" t="0"/>
          <a:stretch/>
        </p:blipFill>
        <p:spPr>
          <a:xfrm>
            <a:off x="269225" y="1390625"/>
            <a:ext cx="3707177" cy="2362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cxnSp>
        <p:nvCxnSpPr>
          <p:cNvPr id="177" name="Google Shape;177;p38"/>
          <p:cNvCxnSpPr/>
          <p:nvPr/>
        </p:nvCxnSpPr>
        <p:spPr>
          <a:xfrm>
            <a:off x="4572000" y="1669275"/>
            <a:ext cx="0" cy="28053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8" name="Google Shape;178;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9" name="Google Shape;179;p38"/>
          <p:cNvSpPr txBox="1"/>
          <p:nvPr/>
        </p:nvSpPr>
        <p:spPr>
          <a:xfrm>
            <a:off x="5517600" y="4670088"/>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0" name="Google Shape;180;p38"/>
          <p:cNvSpPr txBox="1"/>
          <p:nvPr/>
        </p:nvSpPr>
        <p:spPr>
          <a:xfrm>
            <a:off x="803200" y="392550"/>
            <a:ext cx="7783800" cy="6003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2500">
                <a:solidFill>
                  <a:srgbClr val="FFAB40"/>
                </a:solidFill>
              </a:rPr>
              <a:t>DIRECT vs. INDIRECT DISTRIBUTION CHANNELS</a:t>
            </a:r>
            <a:endParaRPr b="1" sz="2500">
              <a:solidFill>
                <a:srgbClr val="FFAB40"/>
              </a:solidFill>
            </a:endParaRPr>
          </a:p>
        </p:txBody>
      </p:sp>
      <p:sp>
        <p:nvSpPr>
          <p:cNvPr id="181" name="Google Shape;181;p38"/>
          <p:cNvSpPr txBox="1"/>
          <p:nvPr/>
        </p:nvSpPr>
        <p:spPr>
          <a:xfrm>
            <a:off x="803200" y="1669275"/>
            <a:ext cx="2940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solidFill>
                  <a:srgbClr val="FFFFFF"/>
                </a:solidFill>
              </a:rPr>
              <a:t>DIRECT</a:t>
            </a:r>
            <a:endParaRPr b="1" sz="2200">
              <a:solidFill>
                <a:srgbClr val="FFFFFF"/>
              </a:solidFill>
            </a:endParaRPr>
          </a:p>
        </p:txBody>
      </p:sp>
      <p:sp>
        <p:nvSpPr>
          <p:cNvPr id="182" name="Google Shape;182;p38"/>
          <p:cNvSpPr txBox="1"/>
          <p:nvPr/>
        </p:nvSpPr>
        <p:spPr>
          <a:xfrm>
            <a:off x="803200" y="2269575"/>
            <a:ext cx="3559800" cy="2272800"/>
          </a:xfrm>
          <a:prstGeom prst="rect">
            <a:avLst/>
          </a:prstGeom>
          <a:noFill/>
          <a:ln>
            <a:noFill/>
          </a:ln>
        </p:spPr>
        <p:txBody>
          <a:bodyPr anchorCtr="0" anchor="t" bIns="91425" lIns="91425" spcFirstLastPara="1" rIns="91425" wrap="square" tIns="91425">
            <a:spAutoFit/>
          </a:bodyPr>
          <a:lstStyle/>
          <a:p>
            <a:pPr indent="-336550" lvl="0" marL="457200" rtl="0" algn="l">
              <a:lnSpc>
                <a:spcPct val="100000"/>
              </a:lnSpc>
              <a:spcBef>
                <a:spcPts val="0"/>
              </a:spcBef>
              <a:spcAft>
                <a:spcPts val="0"/>
              </a:spcAft>
              <a:buClr>
                <a:schemeClr val="lt1"/>
              </a:buClr>
              <a:buSzPts val="1700"/>
              <a:buChar char="●"/>
            </a:pPr>
            <a:r>
              <a:rPr lang="en" sz="1700">
                <a:solidFill>
                  <a:schemeClr val="lt1"/>
                </a:solidFill>
              </a:rPr>
              <a:t>Businesses deliver product directly to consumers (DTC)</a:t>
            </a:r>
            <a:endParaRPr sz="1700">
              <a:solidFill>
                <a:schemeClr val="lt1"/>
              </a:solidFill>
            </a:endParaRPr>
          </a:p>
          <a:p>
            <a:pPr indent="-336550" lvl="0" marL="457200" rtl="0" algn="l">
              <a:lnSpc>
                <a:spcPct val="100000"/>
              </a:lnSpc>
              <a:spcBef>
                <a:spcPts val="1000"/>
              </a:spcBef>
              <a:spcAft>
                <a:spcPts val="0"/>
              </a:spcAft>
              <a:buClr>
                <a:schemeClr val="lt1"/>
              </a:buClr>
              <a:buSzPts val="1700"/>
              <a:buChar char="●"/>
            </a:pPr>
            <a:r>
              <a:rPr lang="en" sz="1700">
                <a:solidFill>
                  <a:schemeClr val="lt1"/>
                </a:solidFill>
              </a:rPr>
              <a:t>Becoming more popular and reliable as </a:t>
            </a:r>
            <a:r>
              <a:rPr lang="en" sz="1700">
                <a:solidFill>
                  <a:schemeClr val="lt1"/>
                </a:solidFill>
              </a:rPr>
              <a:t>technology</a:t>
            </a:r>
            <a:r>
              <a:rPr lang="en" sz="1700">
                <a:solidFill>
                  <a:schemeClr val="lt1"/>
                </a:solidFill>
              </a:rPr>
              <a:t> evolves.</a:t>
            </a:r>
            <a:endParaRPr sz="1700">
              <a:solidFill>
                <a:schemeClr val="lt1"/>
              </a:solidFill>
            </a:endParaRPr>
          </a:p>
          <a:p>
            <a:pPr indent="-336550" lvl="0" marL="457200" rtl="0" algn="l">
              <a:lnSpc>
                <a:spcPct val="100000"/>
              </a:lnSpc>
              <a:spcBef>
                <a:spcPts val="1000"/>
              </a:spcBef>
              <a:spcAft>
                <a:spcPts val="1000"/>
              </a:spcAft>
              <a:buClr>
                <a:schemeClr val="lt1"/>
              </a:buClr>
              <a:buSzPts val="1700"/>
              <a:buChar char="●"/>
            </a:pPr>
            <a:r>
              <a:rPr lang="en" sz="1700">
                <a:solidFill>
                  <a:schemeClr val="lt1"/>
                </a:solidFill>
              </a:rPr>
              <a:t>Removes need for middleman.</a:t>
            </a:r>
            <a:endParaRPr sz="1700">
              <a:solidFill>
                <a:schemeClr val="lt1"/>
              </a:solidFill>
            </a:endParaRPr>
          </a:p>
        </p:txBody>
      </p:sp>
      <p:sp>
        <p:nvSpPr>
          <p:cNvPr id="183" name="Google Shape;183;p38"/>
          <p:cNvSpPr txBox="1"/>
          <p:nvPr/>
        </p:nvSpPr>
        <p:spPr>
          <a:xfrm>
            <a:off x="5082600" y="1669275"/>
            <a:ext cx="2940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solidFill>
                  <a:srgbClr val="FFFFFF"/>
                </a:solidFill>
              </a:rPr>
              <a:t>IN</a:t>
            </a:r>
            <a:r>
              <a:rPr b="1" lang="en" sz="2200">
                <a:solidFill>
                  <a:srgbClr val="FFFFFF"/>
                </a:solidFill>
              </a:rPr>
              <a:t>DIRECT</a:t>
            </a:r>
            <a:endParaRPr b="1" sz="2200">
              <a:solidFill>
                <a:srgbClr val="FFFFFF"/>
              </a:solidFill>
            </a:endParaRPr>
          </a:p>
        </p:txBody>
      </p:sp>
      <p:sp>
        <p:nvSpPr>
          <p:cNvPr id="184" name="Google Shape;184;p38"/>
          <p:cNvSpPr txBox="1"/>
          <p:nvPr/>
        </p:nvSpPr>
        <p:spPr>
          <a:xfrm>
            <a:off x="5082600" y="2269575"/>
            <a:ext cx="3559800" cy="1621200"/>
          </a:xfrm>
          <a:prstGeom prst="rect">
            <a:avLst/>
          </a:prstGeom>
          <a:noFill/>
          <a:ln>
            <a:noFill/>
          </a:ln>
        </p:spPr>
        <p:txBody>
          <a:bodyPr anchorCtr="0" anchor="t" bIns="91425" lIns="91425" spcFirstLastPara="1" rIns="91425" wrap="square" tIns="91425">
            <a:spAutoFit/>
          </a:bodyPr>
          <a:lstStyle/>
          <a:p>
            <a:pPr indent="-336550" lvl="0" marL="457200" rtl="0" algn="l">
              <a:lnSpc>
                <a:spcPct val="100000"/>
              </a:lnSpc>
              <a:spcBef>
                <a:spcPts val="0"/>
              </a:spcBef>
              <a:spcAft>
                <a:spcPts val="0"/>
              </a:spcAft>
              <a:buClr>
                <a:schemeClr val="lt1"/>
              </a:buClr>
              <a:buSzPts val="1700"/>
              <a:buChar char="●"/>
            </a:pPr>
            <a:r>
              <a:rPr lang="en" sz="1700">
                <a:solidFill>
                  <a:schemeClr val="lt1"/>
                </a:solidFill>
              </a:rPr>
              <a:t>Requires intermediaries to deliver products to consumers.</a:t>
            </a:r>
            <a:endParaRPr sz="1700">
              <a:solidFill>
                <a:schemeClr val="lt1"/>
              </a:solidFill>
            </a:endParaRPr>
          </a:p>
          <a:p>
            <a:pPr indent="-336550" lvl="0" marL="457200" rtl="0" algn="l">
              <a:lnSpc>
                <a:spcPct val="100000"/>
              </a:lnSpc>
              <a:spcBef>
                <a:spcPts val="1000"/>
              </a:spcBef>
              <a:spcAft>
                <a:spcPts val="1000"/>
              </a:spcAft>
              <a:buClr>
                <a:schemeClr val="lt1"/>
              </a:buClr>
              <a:buSzPts val="1700"/>
              <a:buChar char="●"/>
            </a:pPr>
            <a:r>
              <a:rPr lang="en" sz="1700">
                <a:solidFill>
                  <a:schemeClr val="lt1"/>
                </a:solidFill>
              </a:rPr>
              <a:t>Includes wholesalers, distributors, retailers.</a:t>
            </a:r>
            <a:endParaRPr sz="1700">
              <a:solidFill>
                <a:schemeClr val="lt1"/>
              </a:solidFill>
            </a:endParaRPr>
          </a:p>
        </p:txBody>
      </p:sp>
      <p:sp>
        <p:nvSpPr>
          <p:cNvPr id="185" name="Google Shape;185;p38"/>
          <p:cNvSpPr txBox="1"/>
          <p:nvPr/>
        </p:nvSpPr>
        <p:spPr>
          <a:xfrm>
            <a:off x="807650" y="900450"/>
            <a:ext cx="7834800" cy="615600"/>
          </a:xfrm>
          <a:prstGeom prst="rect">
            <a:avLst/>
          </a:prstGeom>
          <a:noFill/>
          <a:ln>
            <a:noFill/>
          </a:ln>
        </p:spPr>
        <p:txBody>
          <a:bodyPr anchorCtr="0" anchor="b" bIns="91425" lIns="91425" spcFirstLastPara="1" rIns="91425" wrap="square" tIns="91425">
            <a:spAutoFit/>
          </a:bodyPr>
          <a:lstStyle/>
          <a:p>
            <a:pPr indent="0" lvl="0" marL="0" rtl="0" algn="l">
              <a:spcBef>
                <a:spcPts val="0"/>
              </a:spcBef>
              <a:spcAft>
                <a:spcPts val="0"/>
              </a:spcAft>
              <a:buNone/>
            </a:pPr>
            <a:r>
              <a:rPr lang="en">
                <a:solidFill>
                  <a:schemeClr val="lt1"/>
                </a:solidFill>
              </a:rPr>
              <a:t>Many businesses will make use of both direct and indirect distribution channels to get their products to consumers.</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1" name="Google Shape;191;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92" name="Google Shape;192;p39"/>
          <p:cNvPicPr preferRelativeResize="0"/>
          <p:nvPr/>
        </p:nvPicPr>
        <p:blipFill>
          <a:blip r:embed="rId4">
            <a:alphaModFix/>
          </a:blip>
          <a:stretch>
            <a:fillRect/>
          </a:stretch>
        </p:blipFill>
        <p:spPr>
          <a:xfrm>
            <a:off x="1052513" y="440175"/>
            <a:ext cx="7038975" cy="3914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40"/>
          <p:cNvSpPr txBox="1"/>
          <p:nvPr>
            <p:ph idx="2" type="body"/>
          </p:nvPr>
        </p:nvSpPr>
        <p:spPr>
          <a:xfrm>
            <a:off x="1026200" y="1123275"/>
            <a:ext cx="7598100" cy="311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Arial"/>
                <a:ea typeface="Arial"/>
                <a:cs typeface="Arial"/>
                <a:sym typeface="Arial"/>
              </a:rPr>
              <a:t>ZERO-LEVEL</a:t>
            </a:r>
            <a:endParaRPr b="1"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Direct to consumer (DTC)</a:t>
            </a:r>
            <a:endParaRPr sz="1800">
              <a:latin typeface="Arial"/>
              <a:ea typeface="Arial"/>
              <a:cs typeface="Arial"/>
              <a:sym typeface="Arial"/>
            </a:endParaRPr>
          </a:p>
          <a:p>
            <a:pPr indent="0" lvl="0" marL="0" rtl="0" algn="l">
              <a:spcBef>
                <a:spcPts val="1000"/>
              </a:spcBef>
              <a:spcAft>
                <a:spcPts val="0"/>
              </a:spcAft>
              <a:buNone/>
            </a:pPr>
            <a:r>
              <a:rPr b="1" lang="en" sz="1800">
                <a:latin typeface="Arial"/>
                <a:ea typeface="Arial"/>
                <a:cs typeface="Arial"/>
                <a:sym typeface="Arial"/>
              </a:rPr>
              <a:t>ONE-LEVEL</a:t>
            </a:r>
            <a:endParaRPr b="1"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When a distributor or wholesaler supplies product to a retailer who then sells to a consumer.</a:t>
            </a:r>
            <a:endParaRPr sz="1800">
              <a:latin typeface="Arial"/>
              <a:ea typeface="Arial"/>
              <a:cs typeface="Arial"/>
              <a:sym typeface="Arial"/>
            </a:endParaRPr>
          </a:p>
          <a:p>
            <a:pPr indent="0" lvl="0" marL="0" rtl="0" algn="l">
              <a:spcBef>
                <a:spcPts val="1000"/>
              </a:spcBef>
              <a:spcAft>
                <a:spcPts val="0"/>
              </a:spcAft>
              <a:buNone/>
            </a:pPr>
            <a:r>
              <a:rPr b="1" lang="en" sz="1800">
                <a:latin typeface="Arial"/>
                <a:ea typeface="Arial"/>
                <a:cs typeface="Arial"/>
                <a:sym typeface="Arial"/>
              </a:rPr>
              <a:t>TWO-LEVEL</a:t>
            </a:r>
            <a:endParaRPr b="1"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When a business supplies their product to a distributor or wholesaler who supplies the product to a retailer who then sells to an end consumer.</a:t>
            </a:r>
            <a:endParaRPr sz="1800">
              <a:latin typeface="Arial"/>
              <a:ea typeface="Arial"/>
              <a:cs typeface="Arial"/>
              <a:sym typeface="Arial"/>
            </a:endParaRPr>
          </a:p>
        </p:txBody>
      </p:sp>
      <p:sp>
        <p:nvSpPr>
          <p:cNvPr id="198" name="Google Shape;198;p40"/>
          <p:cNvSpPr txBox="1"/>
          <p:nvPr>
            <p:ph type="title"/>
          </p:nvPr>
        </p:nvSpPr>
        <p:spPr>
          <a:xfrm>
            <a:off x="938500" y="445025"/>
            <a:ext cx="7085100" cy="48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a:t>
            </a:r>
            <a:endParaRPr b="1">
              <a:latin typeface="Arial"/>
              <a:ea typeface="Arial"/>
              <a:cs typeface="Arial"/>
              <a:sym typeface="Arial"/>
            </a:endParaRPr>
          </a:p>
        </p:txBody>
      </p:sp>
      <p:cxnSp>
        <p:nvCxnSpPr>
          <p:cNvPr id="199" name="Google Shape;199;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0" name="Google Shape;200;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1" name="Google Shape;201;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41"/>
          <p:cNvSpPr txBox="1"/>
          <p:nvPr>
            <p:ph type="title"/>
          </p:nvPr>
        </p:nvSpPr>
        <p:spPr>
          <a:xfrm>
            <a:off x="93850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DIRECT-TO CONSUMER (DTC)</a:t>
            </a:r>
            <a:endParaRPr b="1">
              <a:latin typeface="Arial"/>
              <a:ea typeface="Arial"/>
              <a:cs typeface="Arial"/>
              <a:sym typeface="Arial"/>
            </a:endParaRPr>
          </a:p>
        </p:txBody>
      </p:sp>
      <p:sp>
        <p:nvSpPr>
          <p:cNvPr id="207" name="Google Shape;207;p41"/>
          <p:cNvSpPr txBox="1"/>
          <p:nvPr>
            <p:ph idx="1" type="body"/>
          </p:nvPr>
        </p:nvSpPr>
        <p:spPr>
          <a:xfrm>
            <a:off x="985950" y="1522450"/>
            <a:ext cx="7172100" cy="2640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sz="1800">
                <a:latin typeface="Arial"/>
                <a:ea typeface="Arial"/>
                <a:cs typeface="Arial"/>
                <a:sym typeface="Arial"/>
              </a:rPr>
              <a:t>DTC is the quickest path for a producer or manufacturer to get a product in the hands of the end consumer.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Several companies have built strong businesses with a focus on a direct-to-consumer distribution model.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b="1" lang="en" sz="1800">
                <a:latin typeface="Arial"/>
                <a:ea typeface="Arial"/>
                <a:cs typeface="Arial"/>
                <a:sym typeface="Arial"/>
              </a:rPr>
              <a:t>Successful DTC Examples:</a:t>
            </a:r>
            <a:r>
              <a:rPr lang="en" sz="1800">
                <a:latin typeface="Arial"/>
                <a:ea typeface="Arial"/>
                <a:cs typeface="Arial"/>
                <a:sym typeface="Arial"/>
              </a:rPr>
              <a:t> Allbirds (shoes), Casper (mattresses), and Harry’s (razors)</a:t>
            </a:r>
            <a:endParaRPr sz="1800">
              <a:latin typeface="Arial"/>
              <a:ea typeface="Arial"/>
              <a:cs typeface="Arial"/>
              <a:sym typeface="Arial"/>
            </a:endParaRPr>
          </a:p>
          <a:p>
            <a:pPr indent="0" lvl="0" marL="0" rtl="0" algn="l">
              <a:spcBef>
                <a:spcPts val="1000"/>
              </a:spcBef>
              <a:spcAft>
                <a:spcPts val="1600"/>
              </a:spcAft>
              <a:buNone/>
            </a:pPr>
            <a:r>
              <a:t/>
            </a:r>
            <a:endParaRPr sz="1800">
              <a:latin typeface="Arial"/>
              <a:ea typeface="Arial"/>
              <a:cs typeface="Arial"/>
              <a:sym typeface="Arial"/>
            </a:endParaRPr>
          </a:p>
        </p:txBody>
      </p:sp>
      <p:cxnSp>
        <p:nvCxnSpPr>
          <p:cNvPr id="208" name="Google Shape;208;p4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9" name="Google Shape;20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42"/>
          <p:cNvSpPr txBox="1"/>
          <p:nvPr>
            <p:ph type="title"/>
          </p:nvPr>
        </p:nvSpPr>
        <p:spPr>
          <a:xfrm>
            <a:off x="93850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DISTRIBUTORS</a:t>
            </a:r>
            <a:endParaRPr b="1">
              <a:latin typeface="Arial"/>
              <a:ea typeface="Arial"/>
              <a:cs typeface="Arial"/>
              <a:sym typeface="Arial"/>
            </a:endParaRPr>
          </a:p>
        </p:txBody>
      </p:sp>
      <p:sp>
        <p:nvSpPr>
          <p:cNvPr id="216" name="Google Shape;216;p42"/>
          <p:cNvSpPr txBox="1"/>
          <p:nvPr>
            <p:ph idx="1" type="body"/>
          </p:nvPr>
        </p:nvSpPr>
        <p:spPr>
          <a:xfrm>
            <a:off x="985950" y="1522450"/>
            <a:ext cx="7172100" cy="2640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sz="1800">
                <a:latin typeface="Arial"/>
                <a:ea typeface="Arial"/>
                <a:cs typeface="Arial"/>
                <a:sym typeface="Arial"/>
              </a:rPr>
              <a:t>Distributors work with producers and manufacturers to help maximize product and service sales.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Distributors supplying products and services, and also help to promote the product or service to increase sales.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Distributors generally manage a very large service area.</a:t>
            </a:r>
            <a:endParaRPr sz="1800">
              <a:latin typeface="Arial"/>
              <a:ea typeface="Arial"/>
              <a:cs typeface="Arial"/>
              <a:sym typeface="Arial"/>
            </a:endParaRPr>
          </a:p>
          <a:p>
            <a:pPr indent="0" lvl="0" marL="0" rtl="0" algn="l">
              <a:spcBef>
                <a:spcPts val="1000"/>
              </a:spcBef>
              <a:spcAft>
                <a:spcPts val="0"/>
              </a:spcAft>
              <a:buNone/>
            </a:pPr>
            <a:r>
              <a:t/>
            </a:r>
            <a:endParaRPr sz="1800">
              <a:latin typeface="Arial"/>
              <a:ea typeface="Arial"/>
              <a:cs typeface="Arial"/>
              <a:sym typeface="Arial"/>
            </a:endParaRPr>
          </a:p>
          <a:p>
            <a:pPr indent="0" lvl="0" marL="0" rtl="0" algn="l">
              <a:spcBef>
                <a:spcPts val="1600"/>
              </a:spcBef>
              <a:spcAft>
                <a:spcPts val="1600"/>
              </a:spcAft>
              <a:buNone/>
            </a:pPr>
            <a:r>
              <a:t/>
            </a:r>
            <a:endParaRPr sz="1800">
              <a:latin typeface="Arial"/>
              <a:ea typeface="Arial"/>
              <a:cs typeface="Arial"/>
              <a:sym typeface="Arial"/>
            </a:endParaRPr>
          </a:p>
        </p:txBody>
      </p:sp>
      <p:cxnSp>
        <p:nvCxnSpPr>
          <p:cNvPr id="217" name="Google Shape;217;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8" name="Google Shape;218;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43"/>
          <p:cNvSpPr txBox="1"/>
          <p:nvPr>
            <p:ph type="title"/>
          </p:nvPr>
        </p:nvSpPr>
        <p:spPr>
          <a:xfrm>
            <a:off x="93850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WHOLESALERS</a:t>
            </a:r>
            <a:endParaRPr b="1">
              <a:latin typeface="Arial"/>
              <a:ea typeface="Arial"/>
              <a:cs typeface="Arial"/>
              <a:sym typeface="Arial"/>
            </a:endParaRPr>
          </a:p>
        </p:txBody>
      </p:sp>
      <p:sp>
        <p:nvSpPr>
          <p:cNvPr id="225" name="Google Shape;225;p43"/>
          <p:cNvSpPr txBox="1"/>
          <p:nvPr>
            <p:ph idx="1" type="body"/>
          </p:nvPr>
        </p:nvSpPr>
        <p:spPr>
          <a:xfrm>
            <a:off x="985950" y="1522450"/>
            <a:ext cx="7172100" cy="2640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sz="1800">
                <a:latin typeface="Arial"/>
                <a:ea typeface="Arial"/>
                <a:cs typeface="Arial"/>
                <a:sym typeface="Arial"/>
              </a:rPr>
              <a:t>Wholesalers are individuals or businesses who purchase products in bulk directly from the producer or manufacturer.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Wholesalers redistribute products, typically to retailers.</a:t>
            </a:r>
            <a:endParaRPr sz="1800">
              <a:latin typeface="Arial"/>
              <a:ea typeface="Arial"/>
              <a:cs typeface="Arial"/>
              <a:sym typeface="Arial"/>
            </a:endParaRPr>
          </a:p>
          <a:p>
            <a:pPr indent="-342900" lvl="0" marL="457200" rtl="0" algn="l">
              <a:spcBef>
                <a:spcPts val="1000"/>
              </a:spcBef>
              <a:spcAft>
                <a:spcPts val="1000"/>
              </a:spcAft>
              <a:buSzPts val="1800"/>
              <a:buFont typeface="Arial"/>
              <a:buChar char="●"/>
            </a:pPr>
            <a:r>
              <a:rPr b="1" lang="en" sz="1800">
                <a:latin typeface="Arial"/>
                <a:ea typeface="Arial"/>
                <a:cs typeface="Arial"/>
                <a:sym typeface="Arial"/>
              </a:rPr>
              <a:t>Wholesaling Example:</a:t>
            </a:r>
            <a:r>
              <a:rPr lang="en" sz="1800">
                <a:latin typeface="Arial"/>
                <a:ea typeface="Arial"/>
                <a:cs typeface="Arial"/>
                <a:sym typeface="Arial"/>
              </a:rPr>
              <a:t> COSTCO sells bulk candy to stores who can then resell individual candies for a profit.  </a:t>
            </a:r>
            <a:endParaRPr sz="1800">
              <a:latin typeface="Arial"/>
              <a:ea typeface="Arial"/>
              <a:cs typeface="Arial"/>
              <a:sym typeface="Arial"/>
            </a:endParaRPr>
          </a:p>
        </p:txBody>
      </p:sp>
      <p:cxnSp>
        <p:nvCxnSpPr>
          <p:cNvPr id="226" name="Google Shape;226;p4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7" name="Google Shape;227;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8" name="Google Shape;228;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4"/>
          <p:cNvSpPr txBox="1"/>
          <p:nvPr>
            <p:ph type="title"/>
          </p:nvPr>
        </p:nvSpPr>
        <p:spPr>
          <a:xfrm>
            <a:off x="93850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RETAIL</a:t>
            </a:r>
            <a:endParaRPr b="1">
              <a:latin typeface="Arial"/>
              <a:ea typeface="Arial"/>
              <a:cs typeface="Arial"/>
              <a:sym typeface="Arial"/>
            </a:endParaRPr>
          </a:p>
        </p:txBody>
      </p:sp>
      <p:sp>
        <p:nvSpPr>
          <p:cNvPr id="234" name="Google Shape;234;p44"/>
          <p:cNvSpPr txBox="1"/>
          <p:nvPr>
            <p:ph idx="1" type="body"/>
          </p:nvPr>
        </p:nvSpPr>
        <p:spPr>
          <a:xfrm>
            <a:off x="985950" y="1522450"/>
            <a:ext cx="7172100" cy="2640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b="1" lang="en" sz="1800">
                <a:latin typeface="Arial"/>
                <a:ea typeface="Arial"/>
                <a:cs typeface="Arial"/>
                <a:sym typeface="Arial"/>
              </a:rPr>
              <a:t>Retailers </a:t>
            </a:r>
            <a:r>
              <a:rPr lang="en" sz="1800">
                <a:latin typeface="Arial"/>
                <a:ea typeface="Arial"/>
                <a:cs typeface="Arial"/>
                <a:sym typeface="Arial"/>
              </a:rPr>
              <a:t>are shops and stores, including both physical locations (brick-and-mortar stores) and online.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b="1" lang="en" sz="1800">
                <a:latin typeface="Arial"/>
                <a:ea typeface="Arial"/>
                <a:cs typeface="Arial"/>
                <a:sym typeface="Arial"/>
              </a:rPr>
              <a:t>Retailers</a:t>
            </a:r>
            <a:r>
              <a:rPr lang="en" sz="1800">
                <a:latin typeface="Arial"/>
                <a:ea typeface="Arial"/>
                <a:cs typeface="Arial"/>
                <a:sym typeface="Arial"/>
              </a:rPr>
              <a:t> include big-box stores, department stores, and supermarkets.  </a:t>
            </a:r>
            <a:endParaRPr sz="1800">
              <a:latin typeface="Arial"/>
              <a:ea typeface="Arial"/>
              <a:cs typeface="Arial"/>
              <a:sym typeface="Arial"/>
            </a:endParaRPr>
          </a:p>
          <a:p>
            <a:pPr indent="-342900" lvl="0" marL="457200" rtl="0" algn="l">
              <a:spcBef>
                <a:spcPts val="1000"/>
              </a:spcBef>
              <a:spcAft>
                <a:spcPts val="1000"/>
              </a:spcAft>
              <a:buSzPts val="1800"/>
              <a:buFont typeface="Arial"/>
              <a:buChar char="●"/>
            </a:pPr>
            <a:r>
              <a:rPr lang="en" sz="1800">
                <a:latin typeface="Arial"/>
                <a:ea typeface="Arial"/>
                <a:cs typeface="Arial"/>
                <a:sym typeface="Arial"/>
              </a:rPr>
              <a:t>Specialty stores often establish retail locations as well.</a:t>
            </a:r>
            <a:endParaRPr sz="1800">
              <a:latin typeface="Arial"/>
              <a:ea typeface="Arial"/>
              <a:cs typeface="Arial"/>
              <a:sym typeface="Arial"/>
            </a:endParaRPr>
          </a:p>
        </p:txBody>
      </p:sp>
      <p:cxnSp>
        <p:nvCxnSpPr>
          <p:cNvPr id="235" name="Google Shape;235;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6" name="Google Shape;236;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7" name="Google Shape;237;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