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Montserrat"/>
      <p:regular r:id="rId17"/>
      <p:bold r:id="rId18"/>
      <p:italic r:id="rId19"/>
      <p:boldItalic r:id="rId20"/>
    </p:embeddedFont>
    <p:embeddedFont>
      <p:font typeface="Montserrat Medium"/>
      <p:regular r:id="rId21"/>
      <p:bold r:id="rId22"/>
      <p:italic r:id="rId23"/>
      <p:boldItalic r:id="rId24"/>
    </p:embeddedFont>
    <p:embeddedFont>
      <p:font typeface="Montserrat ExtraBold"/>
      <p:bold r:id="rId25"/>
      <p:boldItalic r:id="rId26"/>
    </p:embeddedFont>
    <p:embeddedFont>
      <p:font typeface="Oswal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22" Type="http://schemas.openxmlformats.org/officeDocument/2006/relationships/font" Target="fonts/MontserratMedium-bold.fntdata"/><Relationship Id="rId21" Type="http://schemas.openxmlformats.org/officeDocument/2006/relationships/font" Target="fonts/MontserratMedium-regular.fntdata"/><Relationship Id="rId24" Type="http://schemas.openxmlformats.org/officeDocument/2006/relationships/font" Target="fonts/MontserratMedium-boldItalic.fntdata"/><Relationship Id="rId23" Type="http://schemas.openxmlformats.org/officeDocument/2006/relationships/font" Target="fonts/MontserratMedium-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ExtraBold-boldItalic.fntdata"/><Relationship Id="rId25" Type="http://schemas.openxmlformats.org/officeDocument/2006/relationships/font" Target="fonts/MontserratExtraBold-bold.fntdata"/><Relationship Id="rId28" Type="http://schemas.openxmlformats.org/officeDocument/2006/relationships/font" Target="fonts/Oswald-bold.fntdata"/><Relationship Id="rId27" Type="http://schemas.openxmlformats.org/officeDocument/2006/relationships/font" Target="fonts/Oswald-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regular.fntdata"/><Relationship Id="rId16" Type="http://schemas.openxmlformats.org/officeDocument/2006/relationships/slide" Target="slides/slide12.xml"/><Relationship Id="rId19" Type="http://schemas.openxmlformats.org/officeDocument/2006/relationships/font" Target="fonts/Montserrat-italic.fntdata"/><Relationship Id="rId18" Type="http://schemas.openxmlformats.org/officeDocument/2006/relationships/font" Target="fonts/Montserra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43dea9e5ac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43dea9e5ac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1dc2a1351a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1dc2a1351a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16aa8ca21b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g116aa8ca21b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6aa8c9ee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6aa8c9e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43db8f8de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43db8f8d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43dea9e5ac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43dea9e5ac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43dea9e5ac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43dea9e5ac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43dea9e5ac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43dea9e5ac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43dea9e5ac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43dea9e5ac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43dea9e5ac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43dea9e5ac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43dea9e5ac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43dea9e5ac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7.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1.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36"/>
          <p:cNvSpPr txBox="1"/>
          <p:nvPr>
            <p:ph type="ctrTitle"/>
          </p:nvPr>
        </p:nvSpPr>
        <p:spPr>
          <a:xfrm>
            <a:off x="2175900" y="1950100"/>
            <a:ext cx="47922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HOW ADS GET MADE</a:t>
            </a:r>
            <a:endParaRPr>
              <a:latin typeface="Arial"/>
              <a:ea typeface="Arial"/>
              <a:cs typeface="Arial"/>
              <a:sym typeface="Arial"/>
            </a:endParaRPr>
          </a:p>
        </p:txBody>
      </p:sp>
      <p:sp>
        <p:nvSpPr>
          <p:cNvPr id="159" name="Google Shape;159;p36"/>
          <p:cNvSpPr txBox="1"/>
          <p:nvPr>
            <p:ph type="ctrTitle"/>
          </p:nvPr>
        </p:nvSpPr>
        <p:spPr>
          <a:xfrm>
            <a:off x="2941650" y="3000950"/>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4 - LESSON 3</a:t>
            </a:r>
            <a:endParaRPr b="0" sz="2200">
              <a:latin typeface="Arial"/>
              <a:ea typeface="Arial"/>
              <a:cs typeface="Arial"/>
              <a:sym typeface="Arial"/>
            </a:endParaRPr>
          </a:p>
          <a:p>
            <a:pPr indent="0" lvl="0" marL="0" rtl="0" algn="ctr">
              <a:spcBef>
                <a:spcPts val="0"/>
              </a:spcBef>
              <a:spcAft>
                <a:spcPts val="0"/>
              </a:spcAft>
              <a:buNone/>
            </a:pPr>
            <a:r>
              <a:t/>
            </a:r>
            <a:endParaRPr b="0" sz="2200">
              <a:latin typeface="Arial"/>
              <a:ea typeface="Arial"/>
              <a:cs typeface="Arial"/>
              <a:sym typeface="Arial"/>
            </a:endParaRPr>
          </a:p>
        </p:txBody>
      </p:sp>
      <p:cxnSp>
        <p:nvCxnSpPr>
          <p:cNvPr id="160" name="Google Shape;160;p36"/>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1" name="Google Shape;161;p3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2" name="Google Shape;162;p36"/>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5"/>
          <p:cNvSpPr txBox="1"/>
          <p:nvPr>
            <p:ph type="title"/>
          </p:nvPr>
        </p:nvSpPr>
        <p:spPr>
          <a:xfrm>
            <a:off x="4573450" y="169275"/>
            <a:ext cx="74886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ADVERTISING CAMPAIGNS</a:t>
            </a:r>
            <a:endParaRPr b="1">
              <a:latin typeface="Arial"/>
              <a:ea typeface="Arial"/>
              <a:cs typeface="Arial"/>
              <a:sym typeface="Arial"/>
            </a:endParaRPr>
          </a:p>
        </p:txBody>
      </p:sp>
      <p:sp>
        <p:nvSpPr>
          <p:cNvPr id="241" name="Google Shape;241;p45"/>
          <p:cNvSpPr txBox="1"/>
          <p:nvPr>
            <p:ph idx="1" type="body"/>
          </p:nvPr>
        </p:nvSpPr>
        <p:spPr>
          <a:xfrm>
            <a:off x="4573450" y="946575"/>
            <a:ext cx="4075200" cy="398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Arial"/>
                <a:ea typeface="Arial"/>
                <a:cs typeface="Arial"/>
                <a:sym typeface="Arial"/>
              </a:rPr>
              <a:t>Advertising campaign: </a:t>
            </a:r>
            <a:r>
              <a:rPr lang="en">
                <a:latin typeface="Arial"/>
                <a:ea typeface="Arial"/>
                <a:cs typeface="Arial"/>
                <a:sym typeface="Arial"/>
              </a:rPr>
              <a:t>a marketing ad or a series of advertisements that focus specifically on the messaging determined at the briefing stage of the ad-making process. </a:t>
            </a:r>
            <a:endParaRPr>
              <a:latin typeface="Arial"/>
              <a:ea typeface="Arial"/>
              <a:cs typeface="Arial"/>
              <a:sym typeface="Arial"/>
            </a:endParaRPr>
          </a:p>
          <a:p>
            <a:pPr indent="0" lvl="0" marL="0" rtl="0" algn="l">
              <a:spcBef>
                <a:spcPts val="500"/>
              </a:spcBef>
              <a:spcAft>
                <a:spcPts val="0"/>
              </a:spcAft>
              <a:buNone/>
            </a:pPr>
            <a:r>
              <a:rPr lang="en">
                <a:latin typeface="Arial"/>
                <a:ea typeface="Arial"/>
                <a:cs typeface="Arial"/>
                <a:sym typeface="Arial"/>
              </a:rPr>
              <a:t>Successful ad campaigns can help to significantly propel a business or brand’s growth. </a:t>
            </a:r>
            <a:endParaRPr>
              <a:latin typeface="Arial"/>
              <a:ea typeface="Arial"/>
              <a:cs typeface="Arial"/>
              <a:sym typeface="Arial"/>
            </a:endParaRPr>
          </a:p>
          <a:p>
            <a:pPr indent="0" lvl="0" marL="0" rtl="0" algn="l">
              <a:spcBef>
                <a:spcPts val="500"/>
              </a:spcBef>
              <a:spcAft>
                <a:spcPts val="500"/>
              </a:spcAft>
              <a:buNone/>
            </a:pPr>
            <a:r>
              <a:rPr b="1" lang="en">
                <a:solidFill>
                  <a:schemeClr val="dk2"/>
                </a:solidFill>
                <a:latin typeface="Arial"/>
                <a:ea typeface="Arial"/>
                <a:cs typeface="Arial"/>
                <a:sym typeface="Arial"/>
              </a:rPr>
              <a:t>Example: </a:t>
            </a:r>
            <a:r>
              <a:rPr lang="en">
                <a:latin typeface="Arial"/>
                <a:ea typeface="Arial"/>
                <a:cs typeface="Arial"/>
                <a:sym typeface="Arial"/>
              </a:rPr>
              <a:t>Nike’s sales were at $800 million in 1988. That year, a local ad company, Wieden+Kennedy, launched an ad campaign for the brand featuring the iconic “Just Do It” slogan. By 1998, the company had surpassed $9 billion in sales.</a:t>
            </a:r>
            <a:endParaRPr>
              <a:latin typeface="Arial"/>
              <a:ea typeface="Arial"/>
              <a:cs typeface="Arial"/>
              <a:sym typeface="Arial"/>
            </a:endParaRPr>
          </a:p>
        </p:txBody>
      </p:sp>
      <p:cxnSp>
        <p:nvCxnSpPr>
          <p:cNvPr id="242" name="Google Shape;242;p45"/>
          <p:cNvCxnSpPr/>
          <p:nvPr/>
        </p:nvCxnSpPr>
        <p:spPr>
          <a:xfrm>
            <a:off x="43143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3" name="Google Shape;243;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4" name="Google Shape;244;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45" name="Google Shape;245;p45"/>
          <p:cNvPicPr preferRelativeResize="0"/>
          <p:nvPr/>
        </p:nvPicPr>
        <p:blipFill>
          <a:blip r:embed="rId4">
            <a:alphaModFix/>
          </a:blip>
          <a:stretch>
            <a:fillRect/>
          </a:stretch>
        </p:blipFill>
        <p:spPr>
          <a:xfrm>
            <a:off x="269000" y="1336063"/>
            <a:ext cx="3889850" cy="25981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46"/>
          <p:cNvSpPr txBox="1"/>
          <p:nvPr>
            <p:ph idx="2" type="body"/>
          </p:nvPr>
        </p:nvSpPr>
        <p:spPr>
          <a:xfrm>
            <a:off x="938500" y="1057800"/>
            <a:ext cx="7781100" cy="270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Arial"/>
                <a:ea typeface="Arial"/>
                <a:cs typeface="Arial"/>
                <a:sym typeface="Arial"/>
              </a:rPr>
              <a:t>Agency: </a:t>
            </a:r>
            <a:r>
              <a:rPr lang="en" sz="1600">
                <a:latin typeface="Arial"/>
                <a:ea typeface="Arial"/>
                <a:cs typeface="Arial"/>
                <a:sym typeface="Arial"/>
              </a:rPr>
              <a:t>A service that a business or brand pays, to help develop and create their advertising communications. </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In-House Advertising: </a:t>
            </a:r>
            <a:r>
              <a:rPr lang="en" sz="1600">
                <a:latin typeface="Arial"/>
                <a:ea typeface="Arial"/>
                <a:cs typeface="Arial"/>
                <a:sym typeface="Arial"/>
              </a:rPr>
              <a:t>When a company has an internal advertising team, rather than outsourcing to an agency.</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Brief: </a:t>
            </a:r>
            <a:r>
              <a:rPr lang="en" sz="1600">
                <a:latin typeface="Arial"/>
                <a:ea typeface="Arial"/>
                <a:cs typeface="Arial"/>
                <a:sym typeface="Arial"/>
              </a:rPr>
              <a:t>a written statement communicating the goals, objectives and/or expectations of the advertising campaign.</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Media planning: </a:t>
            </a:r>
            <a:r>
              <a:rPr lang="en" sz="1600">
                <a:latin typeface="Arial"/>
                <a:ea typeface="Arial"/>
                <a:cs typeface="Arial"/>
                <a:sym typeface="Arial"/>
              </a:rPr>
              <a:t>When an agency determines where advertisements will be placed.</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Multimedia advertising:  </a:t>
            </a:r>
            <a:r>
              <a:rPr lang="en" sz="1600">
                <a:latin typeface="Arial"/>
                <a:ea typeface="Arial"/>
                <a:cs typeface="Arial"/>
                <a:sym typeface="Arial"/>
              </a:rPr>
              <a:t>A campaign that utilizes multiple advertising channels to communicate information about goods and services to consumers.	</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1000"/>
              </a:spcAft>
              <a:buNone/>
            </a:pPr>
            <a:r>
              <a:t/>
            </a:r>
            <a:endParaRPr sz="1600">
              <a:latin typeface="Arial"/>
              <a:ea typeface="Arial"/>
              <a:cs typeface="Arial"/>
              <a:sym typeface="Arial"/>
            </a:endParaRPr>
          </a:p>
        </p:txBody>
      </p:sp>
      <p:sp>
        <p:nvSpPr>
          <p:cNvPr id="251" name="Google Shape;251;p46"/>
          <p:cNvSpPr txBox="1"/>
          <p:nvPr>
            <p:ph type="title"/>
          </p:nvPr>
        </p:nvSpPr>
        <p:spPr>
          <a:xfrm>
            <a:off x="938500" y="445025"/>
            <a:ext cx="3223800" cy="46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KEY TERMS</a:t>
            </a:r>
            <a:endParaRPr b="1">
              <a:latin typeface="Arial"/>
              <a:ea typeface="Arial"/>
              <a:cs typeface="Arial"/>
              <a:sym typeface="Arial"/>
            </a:endParaRPr>
          </a:p>
        </p:txBody>
      </p:sp>
      <p:cxnSp>
        <p:nvCxnSpPr>
          <p:cNvPr id="252" name="Google Shape;252;p46"/>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3" name="Google Shape;253;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4" name="Google Shape;254;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pic>
        <p:nvPicPr>
          <p:cNvPr id="259" name="Google Shape;259;p4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0" name="Google Shape;260;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a:t>
            </a:r>
            <a:r>
              <a:rPr lang="en" sz="800">
                <a:solidFill>
                  <a:schemeClr val="accent5"/>
                </a:solidFill>
                <a:latin typeface="Oswald"/>
                <a:ea typeface="Oswald"/>
                <a:cs typeface="Oswald"/>
                <a:sym typeface="Oswald"/>
              </a:rPr>
              <a:t>2. </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61" name="Google Shape;261;p47"/>
          <p:cNvPicPr preferRelativeResize="0"/>
          <p:nvPr/>
        </p:nvPicPr>
        <p:blipFill>
          <a:blip r:embed="rId4">
            <a:alphaModFix/>
          </a:blip>
          <a:stretch>
            <a:fillRect/>
          </a:stretch>
        </p:blipFill>
        <p:spPr>
          <a:xfrm>
            <a:off x="2152650" y="152400"/>
            <a:ext cx="4838700" cy="4838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7"/>
          <p:cNvSpPr txBox="1"/>
          <p:nvPr>
            <p:ph type="title"/>
          </p:nvPr>
        </p:nvSpPr>
        <p:spPr>
          <a:xfrm>
            <a:off x="5389650" y="635700"/>
            <a:ext cx="28374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ADVERTISING</a:t>
            </a:r>
            <a:br>
              <a:rPr b="1" lang="en">
                <a:latin typeface="Arial"/>
                <a:ea typeface="Arial"/>
                <a:cs typeface="Arial"/>
                <a:sym typeface="Arial"/>
              </a:rPr>
            </a:br>
            <a:r>
              <a:rPr b="1" lang="en">
                <a:latin typeface="Arial"/>
                <a:ea typeface="Arial"/>
                <a:cs typeface="Arial"/>
                <a:sym typeface="Arial"/>
              </a:rPr>
              <a:t>AGENCIES</a:t>
            </a:r>
            <a:endParaRPr b="1">
              <a:latin typeface="Arial"/>
              <a:ea typeface="Arial"/>
              <a:cs typeface="Arial"/>
              <a:sym typeface="Arial"/>
            </a:endParaRPr>
          </a:p>
        </p:txBody>
      </p:sp>
      <p:sp>
        <p:nvSpPr>
          <p:cNvPr id="168" name="Google Shape;168;p37"/>
          <p:cNvSpPr txBox="1"/>
          <p:nvPr>
            <p:ph idx="1" type="body"/>
          </p:nvPr>
        </p:nvSpPr>
        <p:spPr>
          <a:xfrm>
            <a:off x="5389650" y="1617975"/>
            <a:ext cx="3259200" cy="331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Advertising </a:t>
            </a:r>
            <a:r>
              <a:rPr b="1" lang="en">
                <a:latin typeface="Arial"/>
                <a:ea typeface="Arial"/>
                <a:cs typeface="Arial"/>
                <a:sym typeface="Arial"/>
              </a:rPr>
              <a:t>agency: </a:t>
            </a:r>
            <a:r>
              <a:rPr lang="en">
                <a:latin typeface="Arial"/>
                <a:ea typeface="Arial"/>
                <a:cs typeface="Arial"/>
                <a:sym typeface="Arial"/>
              </a:rPr>
              <a:t>a service</a:t>
            </a:r>
            <a:r>
              <a:rPr b="1" lang="en">
                <a:latin typeface="Arial"/>
                <a:ea typeface="Arial"/>
                <a:cs typeface="Arial"/>
                <a:sym typeface="Arial"/>
              </a:rPr>
              <a:t> </a:t>
            </a:r>
            <a:r>
              <a:rPr lang="en">
                <a:latin typeface="Arial"/>
                <a:ea typeface="Arial"/>
                <a:cs typeface="Arial"/>
                <a:sym typeface="Arial"/>
              </a:rPr>
              <a:t>that is paid to develop a brand’s a</a:t>
            </a:r>
            <a:r>
              <a:rPr lang="en">
                <a:latin typeface="Arial"/>
                <a:ea typeface="Arial"/>
                <a:cs typeface="Arial"/>
                <a:sym typeface="Arial"/>
              </a:rPr>
              <a:t>dvertisements and  consumer facing content.</a:t>
            </a:r>
            <a:endParaRPr>
              <a:latin typeface="Arial"/>
              <a:ea typeface="Arial"/>
              <a:cs typeface="Arial"/>
              <a:sym typeface="Arial"/>
            </a:endParaRPr>
          </a:p>
          <a:p>
            <a:pPr indent="0" lvl="0" marL="0" rtl="0" algn="l">
              <a:spcBef>
                <a:spcPts val="1600"/>
              </a:spcBef>
              <a:spcAft>
                <a:spcPts val="1600"/>
              </a:spcAft>
              <a:buNone/>
            </a:pPr>
            <a:r>
              <a:rPr b="1" lang="en">
                <a:latin typeface="Arial"/>
                <a:ea typeface="Arial"/>
                <a:cs typeface="Arial"/>
                <a:sym typeface="Arial"/>
              </a:rPr>
              <a:t>In-house agency: </a:t>
            </a:r>
            <a:r>
              <a:rPr lang="en">
                <a:latin typeface="Arial"/>
                <a:ea typeface="Arial"/>
                <a:cs typeface="Arial"/>
                <a:sym typeface="Arial"/>
              </a:rPr>
              <a:t>When a </a:t>
            </a:r>
            <a:r>
              <a:rPr lang="en">
                <a:latin typeface="Arial"/>
                <a:ea typeface="Arial"/>
                <a:cs typeface="Arial"/>
                <a:sym typeface="Arial"/>
              </a:rPr>
              <a:t>company has an internal department to handle their advertising efforts. </a:t>
            </a:r>
            <a:endParaRPr>
              <a:latin typeface="Arial"/>
              <a:ea typeface="Arial"/>
              <a:cs typeface="Arial"/>
              <a:sym typeface="Arial"/>
            </a:endParaRPr>
          </a:p>
        </p:txBody>
      </p:sp>
      <p:cxnSp>
        <p:nvCxnSpPr>
          <p:cNvPr id="169" name="Google Shape;169;p37"/>
          <p:cNvCxnSpPr/>
          <p:nvPr/>
        </p:nvCxnSpPr>
        <p:spPr>
          <a:xfrm>
            <a:off x="5225150"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0" name="Google Shape;170;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1" name="Google Shape;171;p3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172" name="Google Shape;172;p37"/>
          <p:cNvPicPr preferRelativeResize="0"/>
          <p:nvPr/>
        </p:nvPicPr>
        <p:blipFill>
          <a:blip r:embed="rId4">
            <a:alphaModFix/>
          </a:blip>
          <a:stretch>
            <a:fillRect/>
          </a:stretch>
        </p:blipFill>
        <p:spPr>
          <a:xfrm>
            <a:off x="307875" y="912599"/>
            <a:ext cx="4424387" cy="33183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8"/>
          <p:cNvSpPr txBox="1"/>
          <p:nvPr>
            <p:ph type="title"/>
          </p:nvPr>
        </p:nvSpPr>
        <p:spPr>
          <a:xfrm>
            <a:off x="427525" y="181400"/>
            <a:ext cx="86544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HOW ARE ADVERTISEMENTS MADE?</a:t>
            </a:r>
            <a:endParaRPr b="1">
              <a:latin typeface="Arial"/>
              <a:ea typeface="Arial"/>
              <a:cs typeface="Arial"/>
              <a:sym typeface="Arial"/>
            </a:endParaRPr>
          </a:p>
        </p:txBody>
      </p:sp>
      <p:cxnSp>
        <p:nvCxnSpPr>
          <p:cNvPr id="178" name="Google Shape;178;p38"/>
          <p:cNvCxnSpPr/>
          <p:nvPr/>
        </p:nvCxnSpPr>
        <p:spPr>
          <a:xfrm>
            <a:off x="272075" y="14769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9" name="Google Shape;179;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0" name="Google Shape;180;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81" name="Google Shape;181;p38"/>
          <p:cNvSpPr txBox="1"/>
          <p:nvPr/>
        </p:nvSpPr>
        <p:spPr>
          <a:xfrm>
            <a:off x="440500" y="1179000"/>
            <a:ext cx="8589600" cy="26730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chemeClr val="dk2"/>
              </a:buClr>
              <a:buSzPts val="2000"/>
              <a:buAutoNum type="arabicPeriod"/>
            </a:pPr>
            <a:r>
              <a:rPr b="1" lang="en" sz="2000">
                <a:solidFill>
                  <a:schemeClr val="dk2"/>
                </a:solidFill>
              </a:rPr>
              <a:t>The Brief</a:t>
            </a:r>
            <a:endParaRPr b="1" sz="2000">
              <a:solidFill>
                <a:schemeClr val="dk2"/>
              </a:solidFill>
            </a:endParaRPr>
          </a:p>
          <a:p>
            <a:pPr indent="-355600" lvl="0" marL="457200" rtl="0" algn="l">
              <a:spcBef>
                <a:spcPts val="1000"/>
              </a:spcBef>
              <a:spcAft>
                <a:spcPts val="0"/>
              </a:spcAft>
              <a:buClr>
                <a:schemeClr val="dk2"/>
              </a:buClr>
              <a:buSzPts val="2000"/>
              <a:buAutoNum type="arabicPeriod"/>
            </a:pPr>
            <a:r>
              <a:rPr b="1" lang="en" sz="2000">
                <a:solidFill>
                  <a:schemeClr val="dk2"/>
                </a:solidFill>
              </a:rPr>
              <a:t>Campaign Concept Creation</a:t>
            </a:r>
            <a:endParaRPr b="1" sz="2000">
              <a:solidFill>
                <a:schemeClr val="dk2"/>
              </a:solidFill>
            </a:endParaRPr>
          </a:p>
          <a:p>
            <a:pPr indent="-355600" lvl="0" marL="457200" rtl="0" algn="l">
              <a:spcBef>
                <a:spcPts val="1000"/>
              </a:spcBef>
              <a:spcAft>
                <a:spcPts val="0"/>
              </a:spcAft>
              <a:buClr>
                <a:schemeClr val="dk2"/>
              </a:buClr>
              <a:buSzPts val="2000"/>
              <a:buAutoNum type="arabicPeriod"/>
            </a:pPr>
            <a:r>
              <a:rPr b="1" lang="en" sz="2000">
                <a:solidFill>
                  <a:schemeClr val="dk2"/>
                </a:solidFill>
              </a:rPr>
              <a:t>Development and Production</a:t>
            </a:r>
            <a:endParaRPr b="1" sz="2000">
              <a:solidFill>
                <a:schemeClr val="dk2"/>
              </a:solidFill>
            </a:endParaRPr>
          </a:p>
          <a:p>
            <a:pPr indent="-355600" lvl="0" marL="457200" rtl="0" algn="l">
              <a:spcBef>
                <a:spcPts val="1000"/>
              </a:spcBef>
              <a:spcAft>
                <a:spcPts val="0"/>
              </a:spcAft>
              <a:buClr>
                <a:schemeClr val="dk2"/>
              </a:buClr>
              <a:buSzPts val="2000"/>
              <a:buAutoNum type="arabicPeriod"/>
            </a:pPr>
            <a:r>
              <a:rPr b="1" lang="en" sz="2000">
                <a:solidFill>
                  <a:schemeClr val="dk2"/>
                </a:solidFill>
              </a:rPr>
              <a:t>Media Planning and Buying</a:t>
            </a:r>
            <a:endParaRPr b="1" sz="2000">
              <a:solidFill>
                <a:schemeClr val="dk2"/>
              </a:solidFill>
            </a:endParaRPr>
          </a:p>
          <a:p>
            <a:pPr indent="-355600" lvl="0" marL="457200" rtl="0" algn="l">
              <a:spcBef>
                <a:spcPts val="1000"/>
              </a:spcBef>
              <a:spcAft>
                <a:spcPts val="0"/>
              </a:spcAft>
              <a:buClr>
                <a:schemeClr val="dk2"/>
              </a:buClr>
              <a:buSzPts val="2000"/>
              <a:buAutoNum type="arabicPeriod"/>
            </a:pPr>
            <a:r>
              <a:rPr b="1" lang="en" sz="2000">
                <a:solidFill>
                  <a:schemeClr val="dk2"/>
                </a:solidFill>
              </a:rPr>
              <a:t>Campaign Execution</a:t>
            </a:r>
            <a:endParaRPr b="1" sz="2000">
              <a:solidFill>
                <a:schemeClr val="dk2"/>
              </a:solidFill>
            </a:endParaRPr>
          </a:p>
          <a:p>
            <a:pPr indent="-355600" lvl="0" marL="457200" rtl="0" algn="l">
              <a:spcBef>
                <a:spcPts val="1000"/>
              </a:spcBef>
              <a:spcAft>
                <a:spcPts val="1000"/>
              </a:spcAft>
              <a:buClr>
                <a:schemeClr val="dk2"/>
              </a:buClr>
              <a:buSzPts val="2000"/>
              <a:buAutoNum type="arabicPeriod"/>
            </a:pPr>
            <a:r>
              <a:rPr b="1" lang="en" sz="2000">
                <a:solidFill>
                  <a:schemeClr val="dk2"/>
                </a:solidFill>
              </a:rPr>
              <a:t>Measurement, Optimization, and Reporting</a:t>
            </a:r>
            <a:endParaRPr b="1" sz="20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9"/>
          <p:cNvSpPr txBox="1"/>
          <p:nvPr>
            <p:ph type="title"/>
          </p:nvPr>
        </p:nvSpPr>
        <p:spPr>
          <a:xfrm>
            <a:off x="586925" y="208150"/>
            <a:ext cx="76401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THE BRIEF</a:t>
            </a:r>
            <a:endParaRPr b="1">
              <a:latin typeface="Arial"/>
              <a:ea typeface="Arial"/>
              <a:cs typeface="Arial"/>
              <a:sym typeface="Arial"/>
            </a:endParaRPr>
          </a:p>
        </p:txBody>
      </p:sp>
      <p:sp>
        <p:nvSpPr>
          <p:cNvPr id="187" name="Google Shape;187;p39"/>
          <p:cNvSpPr txBox="1"/>
          <p:nvPr>
            <p:ph idx="1" type="body"/>
          </p:nvPr>
        </p:nvSpPr>
        <p:spPr>
          <a:xfrm>
            <a:off x="699625" y="985450"/>
            <a:ext cx="7949100" cy="395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Brief:</a:t>
            </a:r>
            <a:r>
              <a:rPr lang="en">
                <a:latin typeface="Arial"/>
                <a:ea typeface="Arial"/>
                <a:cs typeface="Arial"/>
                <a:sym typeface="Arial"/>
              </a:rPr>
              <a:t> a written statement communicating the goals, objectives and/or expectations of the advertising campaign. </a:t>
            </a:r>
            <a:endParaRPr>
              <a:latin typeface="Arial"/>
              <a:ea typeface="Arial"/>
              <a:cs typeface="Arial"/>
              <a:sym typeface="Arial"/>
            </a:endParaRPr>
          </a:p>
          <a:p>
            <a:pPr indent="0" lvl="0" marL="0" rtl="0" algn="l">
              <a:spcBef>
                <a:spcPts val="1600"/>
              </a:spcBef>
              <a:spcAft>
                <a:spcPts val="0"/>
              </a:spcAft>
              <a:buNone/>
            </a:pPr>
            <a:r>
              <a:rPr b="1" lang="en">
                <a:latin typeface="Arial"/>
                <a:ea typeface="Arial"/>
                <a:cs typeface="Arial"/>
                <a:sym typeface="Arial"/>
              </a:rPr>
              <a:t>Contains the following:</a:t>
            </a:r>
            <a:endParaRPr b="1">
              <a:latin typeface="Arial"/>
              <a:ea typeface="Arial"/>
              <a:cs typeface="Arial"/>
              <a:sym typeface="Arial"/>
            </a:endParaRPr>
          </a:p>
          <a:p>
            <a:pPr indent="-330200" lvl="0" marL="457200" rtl="0" algn="l">
              <a:spcBef>
                <a:spcPts val="1600"/>
              </a:spcBef>
              <a:spcAft>
                <a:spcPts val="0"/>
              </a:spcAft>
              <a:buSzPts val="1600"/>
              <a:buFont typeface="Arial"/>
              <a:buChar char="●"/>
            </a:pPr>
            <a:r>
              <a:rPr lang="en">
                <a:latin typeface="Arial"/>
                <a:ea typeface="Arial"/>
                <a:cs typeface="Arial"/>
                <a:sym typeface="Arial"/>
              </a:rPr>
              <a:t>Identifies which product(s)/service(s) will be supported and/or featured</a:t>
            </a:r>
            <a:endParaRPr>
              <a:latin typeface="Arial"/>
              <a:ea typeface="Arial"/>
              <a:cs typeface="Arial"/>
              <a:sym typeface="Arial"/>
            </a:endParaRPr>
          </a:p>
          <a:p>
            <a:pPr indent="-330200" lvl="0" marL="457200" rtl="0" algn="l">
              <a:spcBef>
                <a:spcPts val="500"/>
              </a:spcBef>
              <a:spcAft>
                <a:spcPts val="0"/>
              </a:spcAft>
              <a:buSzPts val="1600"/>
              <a:buFont typeface="Arial"/>
              <a:buChar char="●"/>
            </a:pPr>
            <a:r>
              <a:rPr lang="en">
                <a:latin typeface="Arial"/>
                <a:ea typeface="Arial"/>
                <a:cs typeface="Arial"/>
                <a:sym typeface="Arial"/>
              </a:rPr>
              <a:t>How much the product(s)/service(s) cost</a:t>
            </a:r>
            <a:endParaRPr>
              <a:latin typeface="Arial"/>
              <a:ea typeface="Arial"/>
              <a:cs typeface="Arial"/>
              <a:sym typeface="Arial"/>
            </a:endParaRPr>
          </a:p>
          <a:p>
            <a:pPr indent="-330200" lvl="0" marL="457200" rtl="0" algn="l">
              <a:spcBef>
                <a:spcPts val="500"/>
              </a:spcBef>
              <a:spcAft>
                <a:spcPts val="0"/>
              </a:spcAft>
              <a:buSzPts val="1600"/>
              <a:buFont typeface="Arial"/>
              <a:buChar char="●"/>
            </a:pPr>
            <a:r>
              <a:rPr lang="en">
                <a:latin typeface="Arial"/>
                <a:ea typeface="Arial"/>
                <a:cs typeface="Arial"/>
                <a:sym typeface="Arial"/>
              </a:rPr>
              <a:t>Identifies the target audience</a:t>
            </a:r>
            <a:endParaRPr>
              <a:latin typeface="Arial"/>
              <a:ea typeface="Arial"/>
              <a:cs typeface="Arial"/>
              <a:sym typeface="Arial"/>
            </a:endParaRPr>
          </a:p>
          <a:p>
            <a:pPr indent="-330200" lvl="0" marL="457200" rtl="0" algn="l">
              <a:spcBef>
                <a:spcPts val="500"/>
              </a:spcBef>
              <a:spcAft>
                <a:spcPts val="0"/>
              </a:spcAft>
              <a:buSzPts val="1600"/>
              <a:buFont typeface="Arial"/>
              <a:buChar char="●"/>
            </a:pPr>
            <a:r>
              <a:rPr lang="en">
                <a:latin typeface="Arial"/>
                <a:ea typeface="Arial"/>
                <a:cs typeface="Arial"/>
                <a:sym typeface="Arial"/>
              </a:rPr>
              <a:t>Geographic market segmentation data</a:t>
            </a:r>
            <a:endParaRPr>
              <a:latin typeface="Arial"/>
              <a:ea typeface="Arial"/>
              <a:cs typeface="Arial"/>
              <a:sym typeface="Arial"/>
            </a:endParaRPr>
          </a:p>
          <a:p>
            <a:pPr indent="-330200" lvl="0" marL="457200" rtl="0" algn="l">
              <a:spcBef>
                <a:spcPts val="500"/>
              </a:spcBef>
              <a:spcAft>
                <a:spcPts val="0"/>
              </a:spcAft>
              <a:buSzPts val="1600"/>
              <a:buFont typeface="Arial"/>
              <a:buChar char="●"/>
            </a:pPr>
            <a:r>
              <a:rPr lang="en">
                <a:latin typeface="Arial"/>
                <a:ea typeface="Arial"/>
                <a:cs typeface="Arial"/>
                <a:sym typeface="Arial"/>
              </a:rPr>
              <a:t>Campaign goals</a:t>
            </a:r>
            <a:endParaRPr>
              <a:latin typeface="Arial"/>
              <a:ea typeface="Arial"/>
              <a:cs typeface="Arial"/>
              <a:sym typeface="Arial"/>
            </a:endParaRPr>
          </a:p>
          <a:p>
            <a:pPr indent="-330200" lvl="0" marL="457200" rtl="0" algn="l">
              <a:spcBef>
                <a:spcPts val="500"/>
              </a:spcBef>
              <a:spcAft>
                <a:spcPts val="0"/>
              </a:spcAft>
              <a:buSzPts val="1600"/>
              <a:buFont typeface="Arial"/>
              <a:buChar char="●"/>
            </a:pPr>
            <a:r>
              <a:rPr lang="en">
                <a:latin typeface="Arial"/>
                <a:ea typeface="Arial"/>
                <a:cs typeface="Arial"/>
                <a:sym typeface="Arial"/>
              </a:rPr>
              <a:t>Overall project budget </a:t>
            </a:r>
            <a:endParaRPr>
              <a:latin typeface="Arial"/>
              <a:ea typeface="Arial"/>
              <a:cs typeface="Arial"/>
              <a:sym typeface="Arial"/>
            </a:endParaRPr>
          </a:p>
          <a:p>
            <a:pPr indent="-330200" lvl="0" marL="457200" rtl="0" algn="l">
              <a:spcBef>
                <a:spcPts val="500"/>
              </a:spcBef>
              <a:spcAft>
                <a:spcPts val="0"/>
              </a:spcAft>
              <a:buSzPts val="1600"/>
              <a:buFont typeface="Arial"/>
              <a:buChar char="●"/>
            </a:pPr>
            <a:r>
              <a:rPr lang="en">
                <a:latin typeface="Arial"/>
                <a:ea typeface="Arial"/>
                <a:cs typeface="Arial"/>
                <a:sym typeface="Arial"/>
              </a:rPr>
              <a:t>Campaign timing (also called “flighting”)</a:t>
            </a:r>
            <a:endParaRPr>
              <a:latin typeface="Arial"/>
              <a:ea typeface="Arial"/>
              <a:cs typeface="Arial"/>
              <a:sym typeface="Arial"/>
            </a:endParaRPr>
          </a:p>
          <a:p>
            <a:pPr indent="-330200" lvl="0" marL="457200" rtl="0" algn="l">
              <a:spcBef>
                <a:spcPts val="500"/>
              </a:spcBef>
              <a:spcAft>
                <a:spcPts val="500"/>
              </a:spcAft>
              <a:buSzPts val="1600"/>
              <a:buFont typeface="Arial"/>
              <a:buChar char="●"/>
            </a:pPr>
            <a:r>
              <a:rPr lang="en">
                <a:latin typeface="Arial"/>
                <a:ea typeface="Arial"/>
                <a:cs typeface="Arial"/>
                <a:sym typeface="Arial"/>
              </a:rPr>
              <a:t>Necessary assets expected by the brand/business</a:t>
            </a:r>
            <a:endParaRPr b="1">
              <a:latin typeface="Arial"/>
              <a:ea typeface="Arial"/>
              <a:cs typeface="Arial"/>
              <a:sym typeface="Arial"/>
            </a:endParaRPr>
          </a:p>
        </p:txBody>
      </p:sp>
      <p:cxnSp>
        <p:nvCxnSpPr>
          <p:cNvPr id="188" name="Google Shape;188;p39"/>
          <p:cNvCxnSpPr/>
          <p:nvPr/>
        </p:nvCxnSpPr>
        <p:spPr>
          <a:xfrm>
            <a:off x="5869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9" name="Google Shape;189;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40"/>
          <p:cNvSpPr txBox="1"/>
          <p:nvPr>
            <p:ph type="title"/>
          </p:nvPr>
        </p:nvSpPr>
        <p:spPr>
          <a:xfrm>
            <a:off x="586925" y="208150"/>
            <a:ext cx="76401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CAMPAIGN CONCEPT</a:t>
            </a:r>
            <a:endParaRPr b="1">
              <a:latin typeface="Arial"/>
              <a:ea typeface="Arial"/>
              <a:cs typeface="Arial"/>
              <a:sym typeface="Arial"/>
            </a:endParaRPr>
          </a:p>
        </p:txBody>
      </p:sp>
      <p:sp>
        <p:nvSpPr>
          <p:cNvPr id="196" name="Google Shape;196;p40"/>
          <p:cNvSpPr txBox="1"/>
          <p:nvPr>
            <p:ph idx="1" type="body"/>
          </p:nvPr>
        </p:nvSpPr>
        <p:spPr>
          <a:xfrm>
            <a:off x="699625" y="1179000"/>
            <a:ext cx="7949100" cy="375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Arial"/>
                <a:ea typeface="Arial"/>
                <a:cs typeface="Arial"/>
                <a:sym typeface="Arial"/>
              </a:rPr>
              <a:t>Campaign concept: </a:t>
            </a:r>
            <a:r>
              <a:rPr lang="en">
                <a:latin typeface="Arial"/>
                <a:ea typeface="Arial"/>
                <a:cs typeface="Arial"/>
                <a:sym typeface="Arial"/>
              </a:rPr>
              <a:t>The process of “ideating”, or developing the concept(s) that the agency believes will best deliver against the objectives stated within the brief. </a:t>
            </a:r>
            <a:endParaRPr>
              <a:latin typeface="Arial"/>
              <a:ea typeface="Arial"/>
              <a:cs typeface="Arial"/>
              <a:sym typeface="Arial"/>
            </a:endParaRPr>
          </a:p>
          <a:p>
            <a:pPr indent="0" lvl="0" marL="0" rtl="0" algn="l">
              <a:spcBef>
                <a:spcPts val="1000"/>
              </a:spcBef>
              <a:spcAft>
                <a:spcPts val="0"/>
              </a:spcAft>
              <a:buNone/>
            </a:pPr>
            <a:r>
              <a:rPr b="1" lang="en">
                <a:solidFill>
                  <a:schemeClr val="dk2"/>
                </a:solidFill>
                <a:latin typeface="Arial"/>
                <a:ea typeface="Arial"/>
                <a:cs typeface="Arial"/>
                <a:sym typeface="Arial"/>
              </a:rPr>
              <a:t>Goal: </a:t>
            </a:r>
            <a:r>
              <a:rPr lang="en">
                <a:latin typeface="Arial"/>
                <a:ea typeface="Arial"/>
                <a:cs typeface="Arial"/>
                <a:sym typeface="Arial"/>
              </a:rPr>
              <a:t>to create a campaign that will attract the attention and favor of the target audience identified in the brief, and deliver on any intended outcomes outlined in the briefing stage. </a:t>
            </a:r>
            <a:endParaRPr>
              <a:latin typeface="Arial"/>
              <a:ea typeface="Arial"/>
              <a:cs typeface="Arial"/>
              <a:sym typeface="Arial"/>
            </a:endParaRPr>
          </a:p>
          <a:p>
            <a:pPr indent="0" lvl="0" marL="0" rtl="0" algn="l">
              <a:spcBef>
                <a:spcPts val="1000"/>
              </a:spcBef>
              <a:spcAft>
                <a:spcPts val="0"/>
              </a:spcAft>
              <a:buNone/>
            </a:pPr>
            <a:r>
              <a:rPr b="1" lang="en">
                <a:solidFill>
                  <a:schemeClr val="dk2"/>
                </a:solidFill>
                <a:latin typeface="Arial"/>
                <a:ea typeface="Arial"/>
                <a:cs typeface="Arial"/>
                <a:sym typeface="Arial"/>
              </a:rPr>
              <a:t>Presentation: </a:t>
            </a:r>
            <a:r>
              <a:rPr lang="en">
                <a:latin typeface="Arial"/>
                <a:ea typeface="Arial"/>
                <a:cs typeface="Arial"/>
                <a:sym typeface="Arial"/>
              </a:rPr>
              <a:t>Once the agency believes they have the very best concepts to effectively achieve those results, they present the idea to the client in hopes of gaining their approval. </a:t>
            </a:r>
            <a:endParaRPr>
              <a:latin typeface="Arial"/>
              <a:ea typeface="Arial"/>
              <a:cs typeface="Arial"/>
              <a:sym typeface="Arial"/>
            </a:endParaRPr>
          </a:p>
          <a:p>
            <a:pPr indent="0" lvl="0" marL="0" rtl="0" algn="l">
              <a:spcBef>
                <a:spcPts val="1000"/>
              </a:spcBef>
              <a:spcAft>
                <a:spcPts val="1000"/>
              </a:spcAft>
              <a:buNone/>
            </a:pPr>
            <a:r>
              <a:rPr b="1" lang="en">
                <a:solidFill>
                  <a:schemeClr val="dk2"/>
                </a:solidFill>
                <a:latin typeface="Arial"/>
                <a:ea typeface="Arial"/>
                <a:cs typeface="Arial"/>
                <a:sym typeface="Arial"/>
              </a:rPr>
              <a:t>Next Step: </a:t>
            </a:r>
            <a:r>
              <a:rPr lang="en">
                <a:latin typeface="Arial"/>
                <a:ea typeface="Arial"/>
                <a:cs typeface="Arial"/>
                <a:sym typeface="Arial"/>
              </a:rPr>
              <a:t>After the campaign concept is approved, the agency moves into the development and production step of the ad-making process.</a:t>
            </a:r>
            <a:endParaRPr>
              <a:latin typeface="Arial"/>
              <a:ea typeface="Arial"/>
              <a:cs typeface="Arial"/>
              <a:sym typeface="Arial"/>
            </a:endParaRPr>
          </a:p>
        </p:txBody>
      </p:sp>
      <p:cxnSp>
        <p:nvCxnSpPr>
          <p:cNvPr id="197" name="Google Shape;197;p40"/>
          <p:cNvCxnSpPr/>
          <p:nvPr/>
        </p:nvCxnSpPr>
        <p:spPr>
          <a:xfrm>
            <a:off x="5869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8" name="Google Shape;198;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9" name="Google Shape;199;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41"/>
          <p:cNvSpPr txBox="1"/>
          <p:nvPr>
            <p:ph type="title"/>
          </p:nvPr>
        </p:nvSpPr>
        <p:spPr>
          <a:xfrm>
            <a:off x="586925" y="532050"/>
            <a:ext cx="76401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DEVELOPMENT &amp; PRODUCTION</a:t>
            </a:r>
            <a:endParaRPr b="1">
              <a:latin typeface="Arial"/>
              <a:ea typeface="Arial"/>
              <a:cs typeface="Arial"/>
              <a:sym typeface="Arial"/>
            </a:endParaRPr>
          </a:p>
        </p:txBody>
      </p:sp>
      <p:sp>
        <p:nvSpPr>
          <p:cNvPr id="205" name="Google Shape;205;p41"/>
          <p:cNvSpPr txBox="1"/>
          <p:nvPr>
            <p:ph idx="1" type="body"/>
          </p:nvPr>
        </p:nvSpPr>
        <p:spPr>
          <a:xfrm>
            <a:off x="699625" y="1606525"/>
            <a:ext cx="7949100" cy="332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Arial"/>
                <a:ea typeface="Arial"/>
                <a:cs typeface="Arial"/>
                <a:sym typeface="Arial"/>
              </a:rPr>
              <a:t>Development and Production: </a:t>
            </a:r>
            <a:r>
              <a:rPr lang="en">
                <a:latin typeface="Arial"/>
                <a:ea typeface="Arial"/>
                <a:cs typeface="Arial"/>
                <a:sym typeface="Arial"/>
              </a:rPr>
              <a:t>The agency works with various production experts who convert the ideas and concepts approved by the client into marketing assets like videos, commercials, print ads, and social posts. </a:t>
            </a:r>
            <a:endParaRPr>
              <a:latin typeface="Arial"/>
              <a:ea typeface="Arial"/>
              <a:cs typeface="Arial"/>
              <a:sym typeface="Arial"/>
            </a:endParaRPr>
          </a:p>
          <a:p>
            <a:pPr indent="0" lvl="0" marL="0" rtl="0" algn="l">
              <a:spcBef>
                <a:spcPts val="1000"/>
              </a:spcBef>
              <a:spcAft>
                <a:spcPts val="0"/>
              </a:spcAft>
              <a:buNone/>
            </a:pPr>
            <a:r>
              <a:rPr lang="en">
                <a:latin typeface="Arial"/>
                <a:ea typeface="Arial"/>
                <a:cs typeface="Arial"/>
                <a:sym typeface="Arial"/>
              </a:rPr>
              <a:t>These assets will eventually come to life in the form of advertising channels that the agency determines will best reach the target audience. </a:t>
            </a:r>
            <a:endParaRPr>
              <a:latin typeface="Arial"/>
              <a:ea typeface="Arial"/>
              <a:cs typeface="Arial"/>
              <a:sym typeface="Arial"/>
            </a:endParaRPr>
          </a:p>
          <a:p>
            <a:pPr indent="0" lvl="0" marL="0" rtl="0" algn="l">
              <a:spcBef>
                <a:spcPts val="1000"/>
              </a:spcBef>
              <a:spcAft>
                <a:spcPts val="0"/>
              </a:spcAft>
              <a:buNone/>
            </a:pPr>
            <a:r>
              <a:t/>
            </a:r>
            <a:endParaRPr>
              <a:solidFill>
                <a:schemeClr val="dk2"/>
              </a:solidFill>
              <a:latin typeface="Arial"/>
              <a:ea typeface="Arial"/>
              <a:cs typeface="Arial"/>
              <a:sym typeface="Arial"/>
            </a:endParaRPr>
          </a:p>
          <a:p>
            <a:pPr indent="0" lvl="0" marL="0" rtl="0" algn="l">
              <a:spcBef>
                <a:spcPts val="1000"/>
              </a:spcBef>
              <a:spcAft>
                <a:spcPts val="1000"/>
              </a:spcAft>
              <a:buNone/>
            </a:pPr>
            <a:r>
              <a:t/>
            </a:r>
            <a:endParaRPr>
              <a:solidFill>
                <a:schemeClr val="dk2"/>
              </a:solidFill>
              <a:latin typeface="Arial"/>
              <a:ea typeface="Arial"/>
              <a:cs typeface="Arial"/>
              <a:sym typeface="Arial"/>
            </a:endParaRPr>
          </a:p>
        </p:txBody>
      </p:sp>
      <p:cxnSp>
        <p:nvCxnSpPr>
          <p:cNvPr id="206" name="Google Shape;206;p41"/>
          <p:cNvCxnSpPr/>
          <p:nvPr/>
        </p:nvCxnSpPr>
        <p:spPr>
          <a:xfrm>
            <a:off x="5869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7" name="Google Shape;207;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8" name="Google Shape;208;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42"/>
          <p:cNvSpPr txBox="1"/>
          <p:nvPr>
            <p:ph type="title"/>
          </p:nvPr>
        </p:nvSpPr>
        <p:spPr>
          <a:xfrm>
            <a:off x="586925" y="208150"/>
            <a:ext cx="76401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MEDIA PLANNING &amp; BUYING</a:t>
            </a:r>
            <a:endParaRPr b="1">
              <a:latin typeface="Arial"/>
              <a:ea typeface="Arial"/>
              <a:cs typeface="Arial"/>
              <a:sym typeface="Arial"/>
            </a:endParaRPr>
          </a:p>
        </p:txBody>
      </p:sp>
      <p:sp>
        <p:nvSpPr>
          <p:cNvPr id="214" name="Google Shape;214;p42"/>
          <p:cNvSpPr txBox="1"/>
          <p:nvPr>
            <p:ph idx="1" type="body"/>
          </p:nvPr>
        </p:nvSpPr>
        <p:spPr>
          <a:xfrm>
            <a:off x="699625" y="1179000"/>
            <a:ext cx="7949100" cy="375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Arial"/>
                <a:ea typeface="Arial"/>
                <a:cs typeface="Arial"/>
                <a:sym typeface="Arial"/>
              </a:rPr>
              <a:t>Media Planning</a:t>
            </a:r>
            <a:r>
              <a:rPr lang="en">
                <a:latin typeface="Arial"/>
                <a:ea typeface="Arial"/>
                <a:cs typeface="Arial"/>
                <a:sym typeface="Arial"/>
              </a:rPr>
              <a:t>: The agency determines which advertising channels offer the most efficient and effective platform for reaching the target audience, and how much to spend on placing those assets. </a:t>
            </a:r>
            <a:endParaRPr>
              <a:latin typeface="Arial"/>
              <a:ea typeface="Arial"/>
              <a:cs typeface="Arial"/>
              <a:sym typeface="Arial"/>
            </a:endParaRPr>
          </a:p>
          <a:p>
            <a:pPr indent="0" lvl="0" marL="0" rtl="0" algn="l">
              <a:spcBef>
                <a:spcPts val="1000"/>
              </a:spcBef>
              <a:spcAft>
                <a:spcPts val="0"/>
              </a:spcAft>
              <a:buNone/>
            </a:pPr>
            <a:r>
              <a:rPr b="1" lang="en">
                <a:solidFill>
                  <a:schemeClr val="dk2"/>
                </a:solidFill>
                <a:latin typeface="Arial"/>
                <a:ea typeface="Arial"/>
                <a:cs typeface="Arial"/>
                <a:sym typeface="Arial"/>
              </a:rPr>
              <a:t>Media Buying</a:t>
            </a:r>
            <a:r>
              <a:rPr b="1" lang="en">
                <a:latin typeface="Arial"/>
                <a:ea typeface="Arial"/>
                <a:cs typeface="Arial"/>
                <a:sym typeface="Arial"/>
              </a:rPr>
              <a:t>: </a:t>
            </a:r>
            <a:r>
              <a:rPr lang="en">
                <a:latin typeface="Arial"/>
                <a:ea typeface="Arial"/>
                <a:cs typeface="Arial"/>
                <a:sym typeface="Arial"/>
              </a:rPr>
              <a:t>When an agency prices out, plans and purchases media spots for the client’s </a:t>
            </a:r>
            <a:r>
              <a:rPr lang="en">
                <a:latin typeface="Arial"/>
                <a:ea typeface="Arial"/>
                <a:cs typeface="Arial"/>
                <a:sym typeface="Arial"/>
              </a:rPr>
              <a:t>advertisements</a:t>
            </a:r>
            <a:r>
              <a:rPr lang="en">
                <a:latin typeface="Arial"/>
                <a:ea typeface="Arial"/>
                <a:cs typeface="Arial"/>
                <a:sym typeface="Arial"/>
              </a:rPr>
              <a:t>.</a:t>
            </a:r>
            <a:endParaRPr>
              <a:latin typeface="Arial"/>
              <a:ea typeface="Arial"/>
              <a:cs typeface="Arial"/>
              <a:sym typeface="Arial"/>
            </a:endParaRPr>
          </a:p>
          <a:p>
            <a:pPr indent="-330200" lvl="0" marL="457200" rtl="0" algn="l">
              <a:spcBef>
                <a:spcPts val="1000"/>
              </a:spcBef>
              <a:spcAft>
                <a:spcPts val="0"/>
              </a:spcAft>
              <a:buSzPts val="1600"/>
              <a:buFont typeface="Arial"/>
              <a:buAutoNum type="arabicPeriod"/>
            </a:pPr>
            <a:r>
              <a:rPr lang="en">
                <a:latin typeface="Arial"/>
                <a:ea typeface="Arial"/>
                <a:cs typeface="Arial"/>
                <a:sym typeface="Arial"/>
              </a:rPr>
              <a:t>Agency develops media plan</a:t>
            </a:r>
            <a:endParaRPr>
              <a:latin typeface="Arial"/>
              <a:ea typeface="Arial"/>
              <a:cs typeface="Arial"/>
              <a:sym typeface="Arial"/>
            </a:endParaRPr>
          </a:p>
          <a:p>
            <a:pPr indent="-330200" lvl="0" marL="457200" rtl="0" algn="l">
              <a:spcBef>
                <a:spcPts val="500"/>
              </a:spcBef>
              <a:spcAft>
                <a:spcPts val="0"/>
              </a:spcAft>
              <a:buSzPts val="1600"/>
              <a:buFont typeface="Arial"/>
              <a:buAutoNum type="arabicPeriod"/>
            </a:pPr>
            <a:r>
              <a:rPr lang="en">
                <a:latin typeface="Arial"/>
                <a:ea typeface="Arial"/>
                <a:cs typeface="Arial"/>
                <a:sym typeface="Arial"/>
              </a:rPr>
              <a:t>Agency presents media plan to the client. </a:t>
            </a:r>
            <a:endParaRPr>
              <a:latin typeface="Arial"/>
              <a:ea typeface="Arial"/>
              <a:cs typeface="Arial"/>
              <a:sym typeface="Arial"/>
            </a:endParaRPr>
          </a:p>
          <a:p>
            <a:pPr indent="-330200" lvl="0" marL="457200" rtl="0" algn="l">
              <a:spcBef>
                <a:spcPts val="500"/>
              </a:spcBef>
              <a:spcAft>
                <a:spcPts val="0"/>
              </a:spcAft>
              <a:buSzPts val="1600"/>
              <a:buFont typeface="Arial"/>
              <a:buAutoNum type="arabicPeriod"/>
            </a:pPr>
            <a:r>
              <a:rPr lang="en">
                <a:latin typeface="Arial"/>
                <a:ea typeface="Arial"/>
                <a:cs typeface="Arial"/>
                <a:sym typeface="Arial"/>
              </a:rPr>
              <a:t>After client approval, the agency begins buying the media identified in </a:t>
            </a:r>
            <a:r>
              <a:rPr lang="en">
                <a:latin typeface="Arial"/>
                <a:ea typeface="Arial"/>
                <a:cs typeface="Arial"/>
                <a:sym typeface="Arial"/>
              </a:rPr>
              <a:t>the</a:t>
            </a:r>
            <a:r>
              <a:rPr lang="en">
                <a:latin typeface="Arial"/>
                <a:ea typeface="Arial"/>
                <a:cs typeface="Arial"/>
                <a:sym typeface="Arial"/>
              </a:rPr>
              <a:t> plan.</a:t>
            </a:r>
            <a:endParaRPr>
              <a:latin typeface="Arial"/>
              <a:ea typeface="Arial"/>
              <a:cs typeface="Arial"/>
              <a:sym typeface="Arial"/>
            </a:endParaRPr>
          </a:p>
          <a:p>
            <a:pPr indent="-330200" lvl="0" marL="457200" rtl="0" algn="l">
              <a:spcBef>
                <a:spcPts val="500"/>
              </a:spcBef>
              <a:spcAft>
                <a:spcPts val="0"/>
              </a:spcAft>
              <a:buSzPts val="1600"/>
              <a:buFont typeface="Arial"/>
              <a:buAutoNum type="arabicPeriod"/>
            </a:pPr>
            <a:r>
              <a:rPr lang="en">
                <a:latin typeface="Arial"/>
                <a:ea typeface="Arial"/>
                <a:cs typeface="Arial"/>
                <a:sym typeface="Arial"/>
              </a:rPr>
              <a:t>The agency’s media buyer negotiates with media owners (television networks, magazine publishers, etc.) to get the best price, best placements (time slots for TV ads, etc.), and explores other opportunities that could benefit the client.</a:t>
            </a:r>
            <a:endParaRPr>
              <a:latin typeface="Arial"/>
              <a:ea typeface="Arial"/>
              <a:cs typeface="Arial"/>
              <a:sym typeface="Arial"/>
            </a:endParaRPr>
          </a:p>
          <a:p>
            <a:pPr indent="0" lvl="0" marL="0" rtl="0" algn="l">
              <a:spcBef>
                <a:spcPts val="1000"/>
              </a:spcBef>
              <a:spcAft>
                <a:spcPts val="0"/>
              </a:spcAft>
              <a:buNone/>
            </a:pPr>
            <a:r>
              <a:t/>
            </a:r>
            <a:endParaRPr>
              <a:latin typeface="Arial"/>
              <a:ea typeface="Arial"/>
              <a:cs typeface="Arial"/>
              <a:sym typeface="Arial"/>
            </a:endParaRPr>
          </a:p>
          <a:p>
            <a:pPr indent="0" lvl="0" marL="0" rtl="0" algn="l">
              <a:spcBef>
                <a:spcPts val="1000"/>
              </a:spcBef>
              <a:spcAft>
                <a:spcPts val="1000"/>
              </a:spcAft>
              <a:buNone/>
            </a:pPr>
            <a:r>
              <a:t/>
            </a:r>
            <a:endParaRPr>
              <a:latin typeface="Arial"/>
              <a:ea typeface="Arial"/>
              <a:cs typeface="Arial"/>
              <a:sym typeface="Arial"/>
            </a:endParaRPr>
          </a:p>
        </p:txBody>
      </p:sp>
      <p:cxnSp>
        <p:nvCxnSpPr>
          <p:cNvPr id="215" name="Google Shape;215;p42"/>
          <p:cNvCxnSpPr/>
          <p:nvPr/>
        </p:nvCxnSpPr>
        <p:spPr>
          <a:xfrm>
            <a:off x="5869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6" name="Google Shape;216;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7" name="Google Shape;217;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43"/>
          <p:cNvSpPr txBox="1"/>
          <p:nvPr>
            <p:ph type="title"/>
          </p:nvPr>
        </p:nvSpPr>
        <p:spPr>
          <a:xfrm>
            <a:off x="586925" y="532050"/>
            <a:ext cx="76401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CAMPAIGN EXECUTION</a:t>
            </a:r>
            <a:endParaRPr b="1">
              <a:latin typeface="Arial"/>
              <a:ea typeface="Arial"/>
              <a:cs typeface="Arial"/>
              <a:sym typeface="Arial"/>
            </a:endParaRPr>
          </a:p>
        </p:txBody>
      </p:sp>
      <p:sp>
        <p:nvSpPr>
          <p:cNvPr id="223" name="Google Shape;223;p43"/>
          <p:cNvSpPr txBox="1"/>
          <p:nvPr>
            <p:ph idx="1" type="body"/>
          </p:nvPr>
        </p:nvSpPr>
        <p:spPr>
          <a:xfrm>
            <a:off x="699625" y="1412200"/>
            <a:ext cx="7949100" cy="352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Arial"/>
                <a:ea typeface="Arial"/>
                <a:cs typeface="Arial"/>
                <a:sym typeface="Arial"/>
              </a:rPr>
              <a:t>Campaign execution: </a:t>
            </a:r>
            <a:r>
              <a:rPr lang="en">
                <a:latin typeface="Arial"/>
                <a:ea typeface="Arial"/>
                <a:cs typeface="Arial"/>
                <a:sym typeface="Arial"/>
              </a:rPr>
              <a:t>The agency ensures all advertising materials have made their way to the publishers, networks, and media companies so that they can be posted or set “live.”  </a:t>
            </a:r>
            <a:endParaRPr>
              <a:latin typeface="Arial"/>
              <a:ea typeface="Arial"/>
              <a:cs typeface="Arial"/>
              <a:sym typeface="Arial"/>
            </a:endParaRPr>
          </a:p>
          <a:p>
            <a:pPr indent="0" lvl="0" marL="0" rtl="0" algn="l">
              <a:spcBef>
                <a:spcPts val="1000"/>
              </a:spcBef>
              <a:spcAft>
                <a:spcPts val="0"/>
              </a:spcAft>
              <a:buNone/>
            </a:pPr>
            <a:r>
              <a:rPr lang="en">
                <a:latin typeface="Arial"/>
                <a:ea typeface="Arial"/>
                <a:cs typeface="Arial"/>
                <a:sym typeface="Arial"/>
              </a:rPr>
              <a:t>Consumers can now see, interact with, and experience elements of the campaign. </a:t>
            </a:r>
            <a:endParaRPr>
              <a:latin typeface="Arial"/>
              <a:ea typeface="Arial"/>
              <a:cs typeface="Arial"/>
              <a:sym typeface="Arial"/>
            </a:endParaRPr>
          </a:p>
          <a:p>
            <a:pPr indent="0" lvl="0" marL="0" rtl="0" algn="l">
              <a:spcBef>
                <a:spcPts val="1000"/>
              </a:spcBef>
              <a:spcAft>
                <a:spcPts val="0"/>
              </a:spcAft>
              <a:buNone/>
            </a:pPr>
            <a:r>
              <a:rPr lang="en">
                <a:latin typeface="Arial"/>
                <a:ea typeface="Arial"/>
                <a:cs typeface="Arial"/>
                <a:sym typeface="Arial"/>
              </a:rPr>
              <a:t>Agency ensures all advertising assets remain “live” for the entirety of campaign’s timeline.</a:t>
            </a:r>
            <a:endParaRPr>
              <a:latin typeface="Arial"/>
              <a:ea typeface="Arial"/>
              <a:cs typeface="Arial"/>
              <a:sym typeface="Arial"/>
            </a:endParaRPr>
          </a:p>
          <a:p>
            <a:pPr indent="0" lvl="0" marL="0" rtl="0" algn="l">
              <a:spcBef>
                <a:spcPts val="1000"/>
              </a:spcBef>
              <a:spcAft>
                <a:spcPts val="0"/>
              </a:spcAft>
              <a:buNone/>
            </a:pPr>
            <a:r>
              <a:t/>
            </a:r>
            <a:endParaRPr>
              <a:latin typeface="Arial"/>
              <a:ea typeface="Arial"/>
              <a:cs typeface="Arial"/>
              <a:sym typeface="Arial"/>
            </a:endParaRPr>
          </a:p>
          <a:p>
            <a:pPr indent="0" lvl="0" marL="0" rtl="0" algn="l">
              <a:spcBef>
                <a:spcPts val="1000"/>
              </a:spcBef>
              <a:spcAft>
                <a:spcPts val="1000"/>
              </a:spcAft>
              <a:buNone/>
            </a:pPr>
            <a:r>
              <a:t/>
            </a:r>
            <a:endParaRPr>
              <a:latin typeface="Arial"/>
              <a:ea typeface="Arial"/>
              <a:cs typeface="Arial"/>
              <a:sym typeface="Arial"/>
            </a:endParaRPr>
          </a:p>
        </p:txBody>
      </p:sp>
      <p:cxnSp>
        <p:nvCxnSpPr>
          <p:cNvPr id="224" name="Google Shape;224;p43"/>
          <p:cNvCxnSpPr/>
          <p:nvPr/>
        </p:nvCxnSpPr>
        <p:spPr>
          <a:xfrm>
            <a:off x="5869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5" name="Google Shape;225;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6" name="Google Shape;226;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44"/>
          <p:cNvSpPr txBox="1"/>
          <p:nvPr>
            <p:ph type="title"/>
          </p:nvPr>
        </p:nvSpPr>
        <p:spPr>
          <a:xfrm>
            <a:off x="586925" y="532050"/>
            <a:ext cx="76401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MEASUREMENT, OPTIMIZATION &amp; REPORTING</a:t>
            </a:r>
            <a:endParaRPr b="1">
              <a:latin typeface="Arial"/>
              <a:ea typeface="Arial"/>
              <a:cs typeface="Arial"/>
              <a:sym typeface="Arial"/>
            </a:endParaRPr>
          </a:p>
        </p:txBody>
      </p:sp>
      <p:sp>
        <p:nvSpPr>
          <p:cNvPr id="232" name="Google Shape;232;p44"/>
          <p:cNvSpPr txBox="1"/>
          <p:nvPr>
            <p:ph idx="1" type="body"/>
          </p:nvPr>
        </p:nvSpPr>
        <p:spPr>
          <a:xfrm>
            <a:off x="699625" y="1412200"/>
            <a:ext cx="7949100" cy="35238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Arial"/>
              <a:buChar char="●"/>
            </a:pPr>
            <a:r>
              <a:rPr lang="en">
                <a:latin typeface="Arial"/>
                <a:ea typeface="Arial"/>
                <a:cs typeface="Arial"/>
                <a:sym typeface="Arial"/>
              </a:rPr>
              <a:t>Digital advertising media allows for more precise </a:t>
            </a:r>
            <a:r>
              <a:rPr b="1" lang="en">
                <a:solidFill>
                  <a:schemeClr val="dk2"/>
                </a:solidFill>
                <a:latin typeface="Arial"/>
                <a:ea typeface="Arial"/>
                <a:cs typeface="Arial"/>
                <a:sym typeface="Arial"/>
              </a:rPr>
              <a:t>media tracking</a:t>
            </a:r>
            <a:r>
              <a:rPr lang="en">
                <a:latin typeface="Arial"/>
                <a:ea typeface="Arial"/>
                <a:cs typeface="Arial"/>
                <a:sym typeface="Arial"/>
              </a:rPr>
              <a:t>. </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Advertisers and their agencies can now see how effective the advertising effort is in real-time.</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When the campaign ends, the agency will create a final recap report and present the results to the client. </a:t>
            </a:r>
            <a:endParaRPr>
              <a:latin typeface="Arial"/>
              <a:ea typeface="Arial"/>
              <a:cs typeface="Arial"/>
              <a:sym typeface="Arial"/>
            </a:endParaRPr>
          </a:p>
          <a:p>
            <a:pPr indent="-330200" lvl="0" marL="457200" rtl="0" algn="l">
              <a:spcBef>
                <a:spcPts val="1000"/>
              </a:spcBef>
              <a:spcAft>
                <a:spcPts val="0"/>
              </a:spcAft>
              <a:buSzPts val="1600"/>
              <a:buFont typeface="Arial"/>
              <a:buChar char="●"/>
            </a:pPr>
            <a:r>
              <a:rPr lang="en">
                <a:latin typeface="Arial"/>
                <a:ea typeface="Arial"/>
                <a:cs typeface="Arial"/>
                <a:sym typeface="Arial"/>
              </a:rPr>
              <a:t>Based on data collected throughout the campaign, the report is analyzed so both the agency and client gain an understanding of which campaign elements were most effective and adjust accordingly for the development of future campaigns. </a:t>
            </a:r>
            <a:endParaRPr>
              <a:latin typeface="Arial"/>
              <a:ea typeface="Arial"/>
              <a:cs typeface="Arial"/>
              <a:sym typeface="Arial"/>
            </a:endParaRPr>
          </a:p>
          <a:p>
            <a:pPr indent="0" lvl="0" marL="0" rtl="0" algn="l">
              <a:spcBef>
                <a:spcPts val="1000"/>
              </a:spcBef>
              <a:spcAft>
                <a:spcPts val="0"/>
              </a:spcAft>
              <a:buNone/>
            </a:pPr>
            <a:r>
              <a:t/>
            </a:r>
            <a:endParaRPr>
              <a:latin typeface="Arial"/>
              <a:ea typeface="Arial"/>
              <a:cs typeface="Arial"/>
              <a:sym typeface="Arial"/>
            </a:endParaRPr>
          </a:p>
          <a:p>
            <a:pPr indent="0" lvl="0" marL="0" rtl="0" algn="l">
              <a:spcBef>
                <a:spcPts val="500"/>
              </a:spcBef>
              <a:spcAft>
                <a:spcPts val="500"/>
              </a:spcAft>
              <a:buNone/>
            </a:pPr>
            <a:r>
              <a:t/>
            </a:r>
            <a:endParaRPr>
              <a:latin typeface="Arial"/>
              <a:ea typeface="Arial"/>
              <a:cs typeface="Arial"/>
              <a:sym typeface="Arial"/>
            </a:endParaRPr>
          </a:p>
        </p:txBody>
      </p:sp>
      <p:cxnSp>
        <p:nvCxnSpPr>
          <p:cNvPr id="233" name="Google Shape;233;p44"/>
          <p:cNvCxnSpPr/>
          <p:nvPr/>
        </p:nvCxnSpPr>
        <p:spPr>
          <a:xfrm>
            <a:off x="5869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4" name="Google Shape;234;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5" name="Google Shape;235;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