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Montserrat"/>
      <p:regular r:id="rId12"/>
      <p:bold r:id="rId13"/>
      <p:italic r:id="rId14"/>
      <p:boldItalic r:id="rId15"/>
    </p:embeddedFont>
    <p:embeddedFont>
      <p:font typeface="Montserrat Medium"/>
      <p:regular r:id="rId16"/>
      <p:bold r:id="rId17"/>
      <p:italic r:id="rId18"/>
      <p:boldItalic r:id="rId19"/>
    </p:embeddedFont>
    <p:embeddedFont>
      <p:font typeface="Montserrat ExtraBold"/>
      <p:bold r:id="rId20"/>
      <p:boldItalic r:id="rId21"/>
    </p:embeddedFon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ExtraBold-bold.fntdata"/><Relationship Id="rId22" Type="http://schemas.openxmlformats.org/officeDocument/2006/relationships/font" Target="fonts/Oswald-regular.fntdata"/><Relationship Id="rId21" Type="http://schemas.openxmlformats.org/officeDocument/2006/relationships/font" Target="fonts/MontserratExtraBold-boldItalic.fntdata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17" Type="http://schemas.openxmlformats.org/officeDocument/2006/relationships/font" Target="fonts/MontserratMedium-bold.fntdata"/><Relationship Id="rId16" Type="http://schemas.openxmlformats.org/officeDocument/2006/relationships/font" Target="fonts/MontserratMedium-regular.fntdata"/><Relationship Id="rId19" Type="http://schemas.openxmlformats.org/officeDocument/2006/relationships/font" Target="fonts/MontserratMedium-boldItalic.fntdata"/><Relationship Id="rId18" Type="http://schemas.openxmlformats.org/officeDocument/2006/relationships/font" Target="fonts/MontserratMedium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43db8f8d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43db8f8d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1dc2a135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1dc2a135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1dc2a1351a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1dc2a1351a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WHAT IS ADVERTISING?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30009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4 - LESSON 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5389650" y="635700"/>
            <a:ext cx="2837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IS ADVERTISING?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5389650" y="1617975"/>
            <a:ext cx="3259200" cy="33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Advertising: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any paid, non-personal form of communication by an identified company promoting goods and services.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This definition is constantly evolving as consumer preferences and media consumption habits change.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2" name="Google Shape;172;p37"/>
          <p:cNvPicPr preferRelativeResize="0"/>
          <p:nvPr/>
        </p:nvPicPr>
        <p:blipFill rotWithShape="1">
          <a:blip r:embed="rId4">
            <a:alphaModFix/>
          </a:blip>
          <a:srcRect b="0" l="9577" r="20153" t="0"/>
          <a:stretch/>
        </p:blipFill>
        <p:spPr>
          <a:xfrm>
            <a:off x="600475" y="1087325"/>
            <a:ext cx="3830451" cy="309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8"/>
          <p:cNvSpPr txBox="1"/>
          <p:nvPr>
            <p:ph type="title"/>
          </p:nvPr>
        </p:nvSpPr>
        <p:spPr>
          <a:xfrm>
            <a:off x="4668025" y="181400"/>
            <a:ext cx="42585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ADVERTISING CHANNELS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8"/>
          <p:cNvSpPr txBox="1"/>
          <p:nvPr>
            <p:ph idx="1" type="body"/>
          </p:nvPr>
        </p:nvSpPr>
        <p:spPr>
          <a:xfrm>
            <a:off x="4897350" y="1161250"/>
            <a:ext cx="3751500" cy="294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Print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Outdoor / OOH (Out of home)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Broadcast (television, radio, satellite)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Online/digital media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Social media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Search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Cinema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500"/>
              </a:spcBef>
              <a:spcAft>
                <a:spcPts val="50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Promotional products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38"/>
          <p:cNvCxnSpPr/>
          <p:nvPr/>
        </p:nvCxnSpPr>
        <p:spPr>
          <a:xfrm>
            <a:off x="46680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0" name="Google Shape;18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2" name="Google Shape;18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825" y="1319276"/>
            <a:ext cx="3948590" cy="2631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9"/>
          <p:cNvSpPr txBox="1"/>
          <p:nvPr>
            <p:ph type="title"/>
          </p:nvPr>
        </p:nvSpPr>
        <p:spPr>
          <a:xfrm>
            <a:off x="938500" y="445025"/>
            <a:ext cx="4049400" cy="12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WHY DO COMPANIES ADVERTISE?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189" name="Google Shape;189;p39"/>
          <p:cNvSpPr/>
          <p:nvPr/>
        </p:nvSpPr>
        <p:spPr>
          <a:xfrm>
            <a:off x="533752" y="1615300"/>
            <a:ext cx="1227000" cy="1227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9"/>
          <p:cNvSpPr txBox="1"/>
          <p:nvPr>
            <p:ph idx="4294967295" type="subTitle"/>
          </p:nvPr>
        </p:nvSpPr>
        <p:spPr>
          <a:xfrm>
            <a:off x="388095" y="1911257"/>
            <a:ext cx="15183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INCREASE SALES</a:t>
            </a:r>
            <a:endParaRPr b="1" sz="13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9"/>
          <p:cNvSpPr/>
          <p:nvPr/>
        </p:nvSpPr>
        <p:spPr>
          <a:xfrm>
            <a:off x="1906400" y="2158600"/>
            <a:ext cx="1107600" cy="1107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9"/>
          <p:cNvSpPr txBox="1"/>
          <p:nvPr>
            <p:ph idx="4294967295" type="subTitle"/>
          </p:nvPr>
        </p:nvSpPr>
        <p:spPr>
          <a:xfrm>
            <a:off x="1853900" y="2402525"/>
            <a:ext cx="12270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BRAND BUILDING</a:t>
            </a:r>
            <a:endParaRPr b="1" sz="13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9"/>
          <p:cNvSpPr/>
          <p:nvPr/>
        </p:nvSpPr>
        <p:spPr>
          <a:xfrm>
            <a:off x="3205225" y="1736232"/>
            <a:ext cx="1312800" cy="1313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94" name="Google Shape;194;p39"/>
          <p:cNvSpPr txBox="1"/>
          <p:nvPr>
            <p:ph idx="4294967295" type="subTitle"/>
          </p:nvPr>
        </p:nvSpPr>
        <p:spPr>
          <a:xfrm>
            <a:off x="3102475" y="1918219"/>
            <a:ext cx="1518300" cy="11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CHANGE COMPANY/</a:t>
            </a:r>
            <a:b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BRAND </a:t>
            </a:r>
            <a:b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IMAGE</a:t>
            </a:r>
            <a:endParaRPr b="1" sz="13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5" name="Google Shape;195;p39"/>
          <p:cNvCxnSpPr/>
          <p:nvPr/>
        </p:nvCxnSpPr>
        <p:spPr>
          <a:xfrm rot="10800000">
            <a:off x="3861625" y="3025900"/>
            <a:ext cx="0" cy="22023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6" name="Google Shape;196;p39"/>
          <p:cNvCxnSpPr>
            <a:stCxn id="191" idx="4"/>
          </p:cNvCxnSpPr>
          <p:nvPr/>
        </p:nvCxnSpPr>
        <p:spPr>
          <a:xfrm>
            <a:off x="2460200" y="3266200"/>
            <a:ext cx="14400" cy="19938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39"/>
          <p:cNvCxnSpPr>
            <a:stCxn id="189" idx="4"/>
          </p:cNvCxnSpPr>
          <p:nvPr/>
        </p:nvCxnSpPr>
        <p:spPr>
          <a:xfrm>
            <a:off x="1147252" y="2842300"/>
            <a:ext cx="0" cy="23529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8" name="Google Shape;19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0" name="Google Shape;200;p39"/>
          <p:cNvSpPr/>
          <p:nvPr/>
        </p:nvSpPr>
        <p:spPr>
          <a:xfrm>
            <a:off x="4745350" y="2325232"/>
            <a:ext cx="1312800" cy="1313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01" name="Google Shape;201;p39"/>
          <p:cNvSpPr txBox="1"/>
          <p:nvPr/>
        </p:nvSpPr>
        <p:spPr>
          <a:xfrm>
            <a:off x="4546600" y="2546350"/>
            <a:ext cx="17103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ASSOCIATE BRAND WITH POSITIVE FEELINGS</a:t>
            </a:r>
            <a:endParaRPr b="1" sz="1300"/>
          </a:p>
        </p:txBody>
      </p:sp>
      <p:cxnSp>
        <p:nvCxnSpPr>
          <p:cNvPr id="202" name="Google Shape;202;p39"/>
          <p:cNvCxnSpPr>
            <a:endCxn id="201" idx="2"/>
          </p:cNvCxnSpPr>
          <p:nvPr/>
        </p:nvCxnSpPr>
        <p:spPr>
          <a:xfrm rot="10800000">
            <a:off x="5401750" y="3531550"/>
            <a:ext cx="0" cy="162480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3" name="Google Shape;203;p39"/>
          <p:cNvSpPr/>
          <p:nvPr/>
        </p:nvSpPr>
        <p:spPr>
          <a:xfrm>
            <a:off x="6249852" y="1615300"/>
            <a:ext cx="1227000" cy="1227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39"/>
          <p:cNvSpPr txBox="1"/>
          <p:nvPr>
            <p:ph idx="4294967295" type="subTitle"/>
          </p:nvPr>
        </p:nvSpPr>
        <p:spPr>
          <a:xfrm>
            <a:off x="6104200" y="1736219"/>
            <a:ext cx="1518300" cy="11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CREATE</a:t>
            </a:r>
            <a:b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POSITIVE PUBLIC</a:t>
            </a:r>
            <a:b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IMAGE</a:t>
            </a:r>
            <a:endParaRPr b="1" sz="13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39"/>
          <p:cNvCxnSpPr>
            <a:stCxn id="203" idx="4"/>
          </p:cNvCxnSpPr>
          <p:nvPr/>
        </p:nvCxnSpPr>
        <p:spPr>
          <a:xfrm>
            <a:off x="6863352" y="2842300"/>
            <a:ext cx="0" cy="23529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6" name="Google Shape;206;p39"/>
          <p:cNvSpPr/>
          <p:nvPr/>
        </p:nvSpPr>
        <p:spPr>
          <a:xfrm>
            <a:off x="7469800" y="2158600"/>
            <a:ext cx="1312800" cy="13128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39"/>
          <p:cNvSpPr txBox="1"/>
          <p:nvPr>
            <p:ph idx="4294967295" type="subTitle"/>
          </p:nvPr>
        </p:nvSpPr>
        <p:spPr>
          <a:xfrm>
            <a:off x="7484100" y="2402525"/>
            <a:ext cx="1312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CREATE BRAND AWARENESS</a:t>
            </a:r>
            <a:endParaRPr b="1" sz="13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8" name="Google Shape;208;p39"/>
          <p:cNvCxnSpPr>
            <a:stCxn id="206" idx="4"/>
          </p:cNvCxnSpPr>
          <p:nvPr/>
        </p:nvCxnSpPr>
        <p:spPr>
          <a:xfrm>
            <a:off x="8126200" y="3471400"/>
            <a:ext cx="14400" cy="19938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0"/>
          <p:cNvSpPr txBox="1"/>
          <p:nvPr>
            <p:ph type="title"/>
          </p:nvPr>
        </p:nvSpPr>
        <p:spPr>
          <a:xfrm>
            <a:off x="259125" y="445025"/>
            <a:ext cx="2409900" cy="201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TYPES OF ADVERTISING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40"/>
          <p:cNvCxnSpPr/>
          <p:nvPr/>
        </p:nvCxnSpPr>
        <p:spPr>
          <a:xfrm>
            <a:off x="259125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5" name="Google Shape;21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7" name="Google Shape;21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8473" y="161375"/>
            <a:ext cx="6271551" cy="454975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40"/>
          <p:cNvSpPr txBox="1"/>
          <p:nvPr/>
        </p:nvSpPr>
        <p:spPr>
          <a:xfrm>
            <a:off x="349800" y="1360375"/>
            <a:ext cx="2215500" cy="30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Paid advertising</a:t>
            </a:r>
            <a:r>
              <a:rPr lang="en" sz="1200">
                <a:solidFill>
                  <a:schemeClr val="lt1"/>
                </a:solidFill>
              </a:rPr>
              <a:t>: paid placement for a business or brand’s advertisement in front of a target audience. </a:t>
            </a:r>
            <a:endParaRPr sz="1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Earned advertising:</a:t>
            </a:r>
            <a:r>
              <a:rPr lang="en" sz="1200">
                <a:solidFill>
                  <a:schemeClr val="lt1"/>
                </a:solidFill>
              </a:rPr>
              <a:t> publicity or recognition generated for a business or brand.</a:t>
            </a:r>
            <a:endParaRPr sz="1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Owned advertising: </a:t>
            </a:r>
            <a:r>
              <a:rPr lang="en" sz="1200">
                <a:solidFill>
                  <a:schemeClr val="lt1"/>
                </a:solidFill>
              </a:rPr>
              <a:t>Communications channels that are owned and controlled by a business or brand. </a:t>
            </a:r>
            <a:endParaRPr sz="1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1"/>
          <p:cNvSpPr txBox="1"/>
          <p:nvPr>
            <p:ph idx="2" type="body"/>
          </p:nvPr>
        </p:nvSpPr>
        <p:spPr>
          <a:xfrm>
            <a:off x="938500" y="1057800"/>
            <a:ext cx="7781100" cy="27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Advertising: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Any paid, non-personal form of communication by an identified company promoting goods and services.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Earned advertising: 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Publicity or recognition generated for a business or brand, often resulting from a paid advertisement and/or newsworthy actions or activations from the brand.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Owned advertising: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Communications channels that are owned and controlled by a business or brand.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Paid advertising: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Paid placement of a business or brand’s advertisement in front of a target audience.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41"/>
          <p:cNvSpPr txBox="1"/>
          <p:nvPr>
            <p:ph type="title"/>
          </p:nvPr>
        </p:nvSpPr>
        <p:spPr>
          <a:xfrm>
            <a:off x="938500" y="445025"/>
            <a:ext cx="3223800" cy="4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" name="Google Shape;225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6" name="Google Shape;22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4" name="Google Shape;23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26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