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19"/>
  </p:notesMasterIdLst>
  <p:sldIdLst>
    <p:sldId id="256" r:id="rId2"/>
    <p:sldId id="263" r:id="rId3"/>
    <p:sldId id="258" r:id="rId4"/>
    <p:sldId id="259" r:id="rId5"/>
    <p:sldId id="269" r:id="rId6"/>
    <p:sldId id="270" r:id="rId7"/>
    <p:sldId id="260" r:id="rId8"/>
    <p:sldId id="272" r:id="rId9"/>
    <p:sldId id="274" r:id="rId10"/>
    <p:sldId id="264" r:id="rId11"/>
    <p:sldId id="265" r:id="rId12"/>
    <p:sldId id="266" r:id="rId13"/>
    <p:sldId id="275" r:id="rId14"/>
    <p:sldId id="267" r:id="rId15"/>
    <p:sldId id="268" r:id="rId16"/>
    <p:sldId id="261" r:id="rId17"/>
    <p:sldId id="262" r:id="rId18"/>
  </p:sldIdLst>
  <p:sldSz cx="9144000" cy="5143500" type="screen16x9"/>
  <p:notesSz cx="6858000" cy="9144000"/>
  <p:embeddedFontLst>
    <p:embeddedFont>
      <p:font typeface="Montserrat" pitchFamily="2" charset="77"/>
      <p:regular r:id="rId20"/>
      <p:bold r:id="rId21"/>
      <p:italic r:id="rId22"/>
      <p:boldItalic r:id="rId23"/>
    </p:embeddedFont>
    <p:embeddedFont>
      <p:font typeface="Montserrat ExtraBold" panose="020F0502020204030204" pitchFamily="34" charset="0"/>
      <p:bold r:id="rId24"/>
      <p:italic r:id="rId25"/>
      <p:boldItalic r:id="rId26"/>
    </p:embeddedFont>
    <p:embeddedFont>
      <p:font typeface="Montserrat Medium" panose="020F0502020204030204" pitchFamily="34" charset="0"/>
      <p:regular r:id="rId27"/>
      <p:bold r:id="rId28"/>
      <p:italic r:id="rId29"/>
      <p:boldItalic r:id="rId30"/>
    </p:embeddedFont>
    <p:embeddedFont>
      <p:font typeface="Oswald" pitchFamily="2" charset="77"/>
      <p:regular r:id="rId31"/>
      <p:bold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07"/>
    <p:restoredTop sz="94694"/>
  </p:normalViewPr>
  <p:slideViewPr>
    <p:cSldViewPr snapToGrid="0">
      <p:cViewPr varScale="1">
        <p:scale>
          <a:sx n="161" d="100"/>
          <a:sy n="161" d="100"/>
        </p:scale>
        <p:origin x="60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8716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74431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9926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70698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48998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11dc2a1351a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11dc2a1351a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16aa8ca21b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116aa8ca21b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143db8f8de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143db8f8de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1dc2a1351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11dc2a1351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41142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7134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16aa8c9ee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16aa8c9ee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f455cf16c6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f455cf16c6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4941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116aa8c9ee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116aa8c9ee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6897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a:solidFill>
                <a:schemeClr val="accent1"/>
              </a:solidFill>
              <a:latin typeface="Montserrat Medium"/>
              <a:ea typeface="Montserrat Medium"/>
              <a:cs typeface="Montserrat Medium"/>
              <a:sym typeface="Montserrat Medium"/>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17.jpg"/><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6"/>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ADVERTISING CHANNELS</a:t>
            </a:r>
            <a:endParaRPr>
              <a:latin typeface="Arial"/>
              <a:ea typeface="Arial"/>
              <a:cs typeface="Arial"/>
              <a:sym typeface="Arial"/>
            </a:endParaRPr>
          </a:p>
        </p:txBody>
      </p:sp>
      <p:sp>
        <p:nvSpPr>
          <p:cNvPr id="159" name="Google Shape;159;p36"/>
          <p:cNvSpPr txBox="1">
            <a:spLocks noGrp="1"/>
          </p:cNvSpPr>
          <p:nvPr>
            <p:ph type="ctrTitle"/>
          </p:nvPr>
        </p:nvSpPr>
        <p:spPr>
          <a:xfrm>
            <a:off x="2941650" y="3000950"/>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MODULE 4 - LESSON 2</a:t>
            </a:r>
            <a:endParaRPr sz="2200" b="0">
              <a:latin typeface="Arial"/>
              <a:ea typeface="Arial"/>
              <a:cs typeface="Arial"/>
              <a:sym typeface="Arial"/>
            </a:endParaRPr>
          </a:p>
          <a:p>
            <a:pPr marL="0" lvl="0" indent="0" algn="ctr" rtl="0">
              <a:spcBef>
                <a:spcPts val="0"/>
              </a:spcBef>
              <a:spcAft>
                <a:spcPts val="0"/>
              </a:spcAft>
              <a:buNone/>
            </a:pPr>
            <a:endParaRPr sz="2200" b="0">
              <a:latin typeface="Arial"/>
              <a:ea typeface="Arial"/>
              <a:cs typeface="Arial"/>
              <a:sym typeface="Arial"/>
            </a:endParaRPr>
          </a:p>
        </p:txBody>
      </p:sp>
      <p:cxnSp>
        <p:nvCxnSpPr>
          <p:cNvPr id="160" name="Google Shape;160;p36"/>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1" name="Google Shape;161;p3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2" name="Google Shape;162;p36"/>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2022.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45025"/>
            <a:ext cx="8275276" cy="6612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TRADITIONAL BROADCAST MEDIA</a:t>
            </a:r>
            <a:endParaRPr b="1" dirty="0">
              <a:latin typeface="Arial"/>
              <a:ea typeface="Arial"/>
              <a:cs typeface="Arial"/>
              <a:sym typeface="Arial"/>
            </a:endParaRP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301539" y="989682"/>
            <a:ext cx="6467561" cy="178507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lt1"/>
                </a:solidFill>
              </a:rPr>
              <a:t>Any visual and/or audible form of communication used to inform, persuade, or remind consumers about goods or services offered would be considered </a:t>
            </a:r>
            <a:r>
              <a:rPr lang="en-US" sz="1600" b="1" dirty="0">
                <a:solidFill>
                  <a:schemeClr val="lt1"/>
                </a:solidFill>
              </a:rPr>
              <a:t>traditional broadcast media.</a:t>
            </a:r>
          </a:p>
          <a:p>
            <a:pPr marL="0" lvl="0" indent="0" algn="l" rtl="0">
              <a:spcBef>
                <a:spcPts val="0"/>
              </a:spcBef>
              <a:spcAft>
                <a:spcPts val="0"/>
              </a:spcAft>
              <a:buNone/>
            </a:pPr>
            <a:endParaRPr lang="en-US" sz="1600" b="1" dirty="0">
              <a:solidFill>
                <a:schemeClr val="lt1"/>
              </a:solidFill>
            </a:endParaRPr>
          </a:p>
          <a:p>
            <a:pPr marL="0" lvl="0" indent="0" algn="l" rtl="0">
              <a:spcBef>
                <a:spcPts val="0"/>
              </a:spcBef>
              <a:spcAft>
                <a:spcPts val="0"/>
              </a:spcAft>
              <a:buNone/>
            </a:pPr>
            <a:r>
              <a:rPr lang="en-US" sz="1600" dirty="0">
                <a:solidFill>
                  <a:schemeClr val="lt1"/>
                </a:solidFill>
              </a:rPr>
              <a:t>This channel is effective for reaching a very large audience.</a:t>
            </a:r>
          </a:p>
          <a:p>
            <a:pPr lvl="0" algn="l" rtl="0">
              <a:spcBef>
                <a:spcPts val="0"/>
              </a:spcBef>
              <a:spcAft>
                <a:spcPts val="0"/>
              </a:spcAft>
              <a:buClr>
                <a:schemeClr val="tx2"/>
              </a:buClr>
            </a:pPr>
            <a:r>
              <a:rPr lang="en-US" sz="1200" dirty="0">
                <a:solidFill>
                  <a:schemeClr val="lt1"/>
                </a:solidFill>
              </a:rPr>
              <a:t>	</a:t>
            </a:r>
          </a:p>
          <a:p>
            <a:pPr marL="0" lvl="0" indent="0" algn="l" rtl="0">
              <a:spcBef>
                <a:spcPts val="0"/>
              </a:spcBef>
              <a:spcAft>
                <a:spcPts val="0"/>
              </a:spcAft>
              <a:buNone/>
            </a:pPr>
            <a:endParaRPr sz="1200" dirty="0">
              <a:solidFill>
                <a:schemeClr val="lt1"/>
              </a:solidFill>
            </a:endParaRPr>
          </a:p>
        </p:txBody>
      </p:sp>
      <p:pic>
        <p:nvPicPr>
          <p:cNvPr id="3" name="Picture 2" descr="Text, whiteboard&#10;&#10;Description automatically generated">
            <a:extLst>
              <a:ext uri="{FF2B5EF4-FFF2-40B4-BE49-F238E27FC236}">
                <a16:creationId xmlns:a16="http://schemas.microsoft.com/office/drawing/2014/main" id="{3C1ECFE3-60C8-2E8E-9D55-C6228FFBC4B6}"/>
              </a:ext>
            </a:extLst>
          </p:cNvPr>
          <p:cNvPicPr>
            <a:picLocks noChangeAspect="1"/>
          </p:cNvPicPr>
          <p:nvPr/>
        </p:nvPicPr>
        <p:blipFill>
          <a:blip r:embed="rId4"/>
          <a:stretch>
            <a:fillRect/>
          </a:stretch>
        </p:blipFill>
        <p:spPr>
          <a:xfrm>
            <a:off x="365039" y="2545596"/>
            <a:ext cx="3632200" cy="1944740"/>
          </a:xfrm>
          <a:prstGeom prst="rect">
            <a:avLst/>
          </a:prstGeom>
        </p:spPr>
      </p:pic>
    </p:spTree>
    <p:extLst>
      <p:ext uri="{BB962C8B-B14F-4D97-AF65-F5344CB8AC3E}">
        <p14:creationId xmlns:p14="http://schemas.microsoft.com/office/powerpoint/2010/main" val="3218472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22448"/>
            <a:ext cx="8275276" cy="6612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ONLINE/DIGITAL MEDIA </a:t>
            </a: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361088" y="1135662"/>
            <a:ext cx="4014359" cy="40626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dirty="0">
                <a:solidFill>
                  <a:schemeClr val="lt1"/>
                </a:solidFill>
              </a:rPr>
              <a:t>An advertisement that appears on any digital media platform would be considered online or digital advertising</a:t>
            </a:r>
            <a:endParaRPr lang="en-US" sz="1800" b="1" dirty="0">
              <a:solidFill>
                <a:schemeClr val="lt1"/>
              </a:solidFill>
            </a:endParaRPr>
          </a:p>
          <a:p>
            <a:pPr marL="0" lvl="0" indent="0" algn="l" rtl="0">
              <a:spcBef>
                <a:spcPts val="0"/>
              </a:spcBef>
              <a:spcAft>
                <a:spcPts val="0"/>
              </a:spcAft>
              <a:buNone/>
            </a:pPr>
            <a:endParaRPr lang="en-US" sz="1800" dirty="0">
              <a:solidFill>
                <a:schemeClr val="lt1"/>
              </a:solidFill>
            </a:endParaRPr>
          </a:p>
          <a:p>
            <a:pPr marL="0" lvl="0" indent="0" algn="l" rtl="0">
              <a:spcBef>
                <a:spcPts val="0"/>
              </a:spcBef>
              <a:spcAft>
                <a:spcPts val="0"/>
              </a:spcAft>
              <a:buNone/>
            </a:pPr>
            <a:r>
              <a:rPr lang="en-US" sz="1800" dirty="0">
                <a:solidFill>
                  <a:schemeClr val="lt1"/>
                </a:solidFill>
              </a:rPr>
              <a:t>This could include:</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Banner ads, pop-ups, videos etc.</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Digital broadcasts / streaming (CTV–connected TV; OTT–over the top)</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Mobile devices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Podcasts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Email marketing</a:t>
            </a:r>
          </a:p>
          <a:p>
            <a:pPr marL="0" lvl="0" indent="0" algn="l" rtl="0">
              <a:spcBef>
                <a:spcPts val="0"/>
              </a:spcBef>
              <a:spcAft>
                <a:spcPts val="0"/>
              </a:spcAft>
              <a:buNone/>
            </a:pPr>
            <a:endParaRPr sz="1800" dirty="0">
              <a:solidFill>
                <a:schemeClr val="lt1"/>
              </a:solidFill>
            </a:endParaRPr>
          </a:p>
        </p:txBody>
      </p:sp>
      <p:pic>
        <p:nvPicPr>
          <p:cNvPr id="5" name="Picture 4" descr="A computer with a sticker on it&#10;&#10;Description automatically generated with low confidence">
            <a:extLst>
              <a:ext uri="{FF2B5EF4-FFF2-40B4-BE49-F238E27FC236}">
                <a16:creationId xmlns:a16="http://schemas.microsoft.com/office/drawing/2014/main" id="{EB4956C9-6363-9933-D70F-F38BB4EAE564}"/>
              </a:ext>
            </a:extLst>
          </p:cNvPr>
          <p:cNvPicPr>
            <a:picLocks noChangeAspect="1"/>
          </p:cNvPicPr>
          <p:nvPr/>
        </p:nvPicPr>
        <p:blipFill>
          <a:blip r:embed="rId4"/>
          <a:stretch>
            <a:fillRect/>
          </a:stretch>
        </p:blipFill>
        <p:spPr>
          <a:xfrm>
            <a:off x="4577292" y="1468049"/>
            <a:ext cx="4014360" cy="2667877"/>
          </a:xfrm>
          <a:prstGeom prst="rect">
            <a:avLst/>
          </a:prstGeom>
        </p:spPr>
      </p:pic>
    </p:spTree>
    <p:extLst>
      <p:ext uri="{BB962C8B-B14F-4D97-AF65-F5344CB8AC3E}">
        <p14:creationId xmlns:p14="http://schemas.microsoft.com/office/powerpoint/2010/main" val="3766316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22448"/>
            <a:ext cx="8275276" cy="6612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SOCIAL MEDIA</a:t>
            </a: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259123" y="930563"/>
            <a:ext cx="4312877" cy="35086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dirty="0">
                <a:solidFill>
                  <a:schemeClr val="lt1"/>
                </a:solidFill>
              </a:rPr>
              <a:t>Social media advertising </a:t>
            </a:r>
            <a:r>
              <a:rPr lang="en-US" sz="1800" dirty="0">
                <a:solidFill>
                  <a:schemeClr val="lt1"/>
                </a:solidFill>
              </a:rPr>
              <a:t>describes ads delivered to consumers via social media platforms.</a:t>
            </a:r>
          </a:p>
          <a:p>
            <a:pPr marL="0" lvl="0" indent="0" algn="l" rtl="0">
              <a:spcBef>
                <a:spcPts val="0"/>
              </a:spcBef>
              <a:spcAft>
                <a:spcPts val="0"/>
              </a:spcAft>
              <a:buNone/>
            </a:pPr>
            <a:endParaRPr lang="en-US" sz="1800" dirty="0">
              <a:solidFill>
                <a:schemeClr val="lt1"/>
              </a:solidFill>
            </a:endParaRPr>
          </a:p>
          <a:p>
            <a:pPr marL="0" lvl="0" indent="0" algn="l" rtl="0">
              <a:spcBef>
                <a:spcPts val="0"/>
              </a:spcBef>
              <a:spcAft>
                <a:spcPts val="0"/>
              </a:spcAft>
              <a:buNone/>
            </a:pPr>
            <a:r>
              <a:rPr lang="en-US" sz="1800" dirty="0">
                <a:solidFill>
                  <a:schemeClr val="lt1"/>
                </a:solidFill>
              </a:rPr>
              <a:t>Social media advertisements are delivered in a variety of formats. </a:t>
            </a:r>
          </a:p>
          <a:p>
            <a:pPr marL="0" lvl="0" indent="0" algn="l" rtl="0">
              <a:spcBef>
                <a:spcPts val="0"/>
              </a:spcBef>
              <a:spcAft>
                <a:spcPts val="0"/>
              </a:spcAft>
              <a:buNone/>
            </a:pPr>
            <a:endParaRPr lang="en-US" sz="1800" dirty="0">
              <a:solidFill>
                <a:schemeClr val="lt1"/>
              </a:solidFill>
            </a:endParaRP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Photo or video Ads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Promoted Ads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In-feed Ads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Branded Hashtags</a:t>
            </a:r>
          </a:p>
          <a:p>
            <a:pPr marL="285750" lvl="0" indent="-285750" algn="l" rtl="0">
              <a:spcBef>
                <a:spcPts val="0"/>
              </a:spcBef>
              <a:spcAft>
                <a:spcPts val="0"/>
              </a:spcAft>
              <a:buClr>
                <a:schemeClr val="tx2"/>
              </a:buClr>
              <a:buFont typeface="Wingdings" pitchFamily="2" charset="2"/>
              <a:buChar char="§"/>
            </a:pPr>
            <a:r>
              <a:rPr lang="en-US" sz="1800" dirty="0">
                <a:solidFill>
                  <a:schemeClr val="lt1"/>
                </a:solidFill>
              </a:rPr>
              <a:t>Etc.</a:t>
            </a:r>
            <a:endParaRPr sz="1800" dirty="0">
              <a:solidFill>
                <a:schemeClr val="lt1"/>
              </a:solidFill>
            </a:endParaRPr>
          </a:p>
        </p:txBody>
      </p:sp>
      <p:pic>
        <p:nvPicPr>
          <p:cNvPr id="3" name="Picture 2" descr="A person in a suit&#10;&#10;Description automatically generated with low confidence">
            <a:extLst>
              <a:ext uri="{FF2B5EF4-FFF2-40B4-BE49-F238E27FC236}">
                <a16:creationId xmlns:a16="http://schemas.microsoft.com/office/drawing/2014/main" id="{4EE97745-EF53-3320-0851-3901DF75C533}"/>
              </a:ext>
            </a:extLst>
          </p:cNvPr>
          <p:cNvPicPr>
            <a:picLocks noChangeAspect="1"/>
          </p:cNvPicPr>
          <p:nvPr/>
        </p:nvPicPr>
        <p:blipFill>
          <a:blip r:embed="rId4"/>
          <a:stretch>
            <a:fillRect/>
          </a:stretch>
        </p:blipFill>
        <p:spPr>
          <a:xfrm>
            <a:off x="5585696" y="445022"/>
            <a:ext cx="2567415" cy="3844539"/>
          </a:xfrm>
          <a:prstGeom prst="rect">
            <a:avLst/>
          </a:prstGeom>
        </p:spPr>
      </p:pic>
      <p:sp>
        <p:nvSpPr>
          <p:cNvPr id="4" name="TextBox 3">
            <a:extLst>
              <a:ext uri="{FF2B5EF4-FFF2-40B4-BE49-F238E27FC236}">
                <a16:creationId xmlns:a16="http://schemas.microsoft.com/office/drawing/2014/main" id="{2E1F7247-4190-8C82-BF92-22369820D9B9}"/>
              </a:ext>
            </a:extLst>
          </p:cNvPr>
          <p:cNvSpPr txBox="1"/>
          <p:nvPr/>
        </p:nvSpPr>
        <p:spPr>
          <a:xfrm>
            <a:off x="5483651" y="4330744"/>
            <a:ext cx="4572000" cy="246221"/>
          </a:xfrm>
          <a:prstGeom prst="rect">
            <a:avLst/>
          </a:prstGeom>
          <a:noFill/>
        </p:spPr>
        <p:txBody>
          <a:bodyPr wrap="square">
            <a:spAutoFit/>
          </a:bodyPr>
          <a:lstStyle/>
          <a:p>
            <a:r>
              <a:rPr lang="en-US" sz="1000" dirty="0">
                <a:solidFill>
                  <a:schemeClr val="lt1"/>
                </a:solidFill>
              </a:rPr>
              <a:t>Image source: Promoted tweet via Twitter</a:t>
            </a:r>
            <a:endParaRPr lang="en-US" sz="1000" dirty="0"/>
          </a:p>
        </p:txBody>
      </p:sp>
    </p:spTree>
    <p:extLst>
      <p:ext uri="{BB962C8B-B14F-4D97-AF65-F5344CB8AC3E}">
        <p14:creationId xmlns:p14="http://schemas.microsoft.com/office/powerpoint/2010/main" val="4056173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1026" name="Picture 2">
            <a:extLst>
              <a:ext uri="{FF2B5EF4-FFF2-40B4-BE49-F238E27FC236}">
                <a16:creationId xmlns:a16="http://schemas.microsoft.com/office/drawing/2014/main" id="{B589C2F3-3F7A-D75A-72AE-F9765E869E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300" y="230371"/>
            <a:ext cx="7609399" cy="4283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749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22448"/>
            <a:ext cx="8275276" cy="6612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SEARCH</a:t>
            </a: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357553" y="1004619"/>
            <a:ext cx="3996422" cy="378562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dirty="0">
                <a:solidFill>
                  <a:schemeClr val="lt1"/>
                </a:solidFill>
              </a:rPr>
              <a:t>Paid search </a:t>
            </a:r>
            <a:r>
              <a:rPr lang="en-US" sz="1800" dirty="0">
                <a:solidFill>
                  <a:schemeClr val="lt1"/>
                </a:solidFill>
              </a:rPr>
              <a:t>is a digital marketing strategy where a business or brand pays search engines to place their ads higher in relevant search engine results pages (called “SERPs”). </a:t>
            </a:r>
          </a:p>
          <a:p>
            <a:pPr marL="0" lvl="0" indent="0" algn="l" rtl="0">
              <a:spcBef>
                <a:spcPts val="0"/>
              </a:spcBef>
              <a:spcAft>
                <a:spcPts val="0"/>
              </a:spcAft>
              <a:buNone/>
            </a:pPr>
            <a:endParaRPr lang="en-US" sz="1800" dirty="0">
              <a:solidFill>
                <a:schemeClr val="lt1"/>
              </a:solidFill>
            </a:endParaRPr>
          </a:p>
          <a:p>
            <a:pPr marL="0" lvl="0" indent="0" algn="l" rtl="0">
              <a:spcBef>
                <a:spcPts val="0"/>
              </a:spcBef>
              <a:spcAft>
                <a:spcPts val="0"/>
              </a:spcAft>
              <a:buNone/>
            </a:pPr>
            <a:r>
              <a:rPr lang="en-US" sz="1800" b="1" dirty="0">
                <a:solidFill>
                  <a:schemeClr val="lt1"/>
                </a:solidFill>
              </a:rPr>
              <a:t>PPC (pay per click) </a:t>
            </a:r>
            <a:r>
              <a:rPr lang="en-US" sz="1800" dirty="0">
                <a:solidFill>
                  <a:schemeClr val="lt1"/>
                </a:solidFill>
              </a:rPr>
              <a:t>is the most common form of paid search. A business or brand doesn’t pay anything until a consumer clicks on a link or advertisement, providing the business with an affordable platform for advertising. </a:t>
            </a:r>
            <a:endParaRPr sz="1800" dirty="0">
              <a:solidFill>
                <a:schemeClr val="lt1"/>
              </a:solidFill>
            </a:endParaRPr>
          </a:p>
        </p:txBody>
      </p:sp>
      <p:pic>
        <p:nvPicPr>
          <p:cNvPr id="3" name="Picture 2" descr="A picture containing text, indoor&#10;&#10;Description automatically generated">
            <a:extLst>
              <a:ext uri="{FF2B5EF4-FFF2-40B4-BE49-F238E27FC236}">
                <a16:creationId xmlns:a16="http://schemas.microsoft.com/office/drawing/2014/main" id="{651483A5-BA9A-727B-68B0-B61772C1B611}"/>
              </a:ext>
            </a:extLst>
          </p:cNvPr>
          <p:cNvPicPr>
            <a:picLocks noChangeAspect="1"/>
          </p:cNvPicPr>
          <p:nvPr/>
        </p:nvPicPr>
        <p:blipFill>
          <a:blip r:embed="rId4"/>
          <a:stretch>
            <a:fillRect/>
          </a:stretch>
        </p:blipFill>
        <p:spPr>
          <a:xfrm>
            <a:off x="4708732" y="1274362"/>
            <a:ext cx="3896229" cy="2594775"/>
          </a:xfrm>
          <a:prstGeom prst="rect">
            <a:avLst/>
          </a:prstGeom>
        </p:spPr>
      </p:pic>
    </p:spTree>
    <p:extLst>
      <p:ext uri="{BB962C8B-B14F-4D97-AF65-F5344CB8AC3E}">
        <p14:creationId xmlns:p14="http://schemas.microsoft.com/office/powerpoint/2010/main" val="513271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22448"/>
            <a:ext cx="8275276" cy="6612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CINAMA and PROMOTIONAL PRODUCTS</a:t>
            </a: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361089" y="1135662"/>
            <a:ext cx="3996422" cy="295462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dirty="0">
                <a:solidFill>
                  <a:schemeClr val="lt1"/>
                </a:solidFill>
              </a:rPr>
              <a:t>Cinema ads </a:t>
            </a:r>
            <a:r>
              <a:rPr lang="en-US" sz="1800" dirty="0">
                <a:solidFill>
                  <a:schemeClr val="lt1"/>
                </a:solidFill>
              </a:rPr>
              <a:t>are the brief ads consumers see playing before the trailers and movie star</a:t>
            </a:r>
            <a:r>
              <a:rPr lang="en-US" sz="1800" b="1" dirty="0">
                <a:solidFill>
                  <a:schemeClr val="lt1"/>
                </a:solidFill>
              </a:rPr>
              <a:t>t</a:t>
            </a:r>
            <a:r>
              <a:rPr lang="en-US" sz="1800" dirty="0">
                <a:solidFill>
                  <a:schemeClr val="lt1"/>
                </a:solidFill>
              </a:rPr>
              <a:t>.</a:t>
            </a:r>
            <a:r>
              <a:rPr lang="en-US" sz="1800" b="1" dirty="0">
                <a:solidFill>
                  <a:schemeClr val="lt1"/>
                </a:solidFill>
              </a:rPr>
              <a:t> </a:t>
            </a:r>
          </a:p>
          <a:p>
            <a:pPr marL="0" lvl="0" indent="0" algn="l" rtl="0">
              <a:spcBef>
                <a:spcPts val="0"/>
              </a:spcBef>
              <a:spcAft>
                <a:spcPts val="0"/>
              </a:spcAft>
              <a:buNone/>
            </a:pPr>
            <a:endParaRPr lang="en-US" sz="1800" b="1" dirty="0">
              <a:solidFill>
                <a:schemeClr val="lt1"/>
              </a:solidFill>
            </a:endParaRPr>
          </a:p>
          <a:p>
            <a:pPr marL="0" lvl="0" indent="0" algn="l" rtl="0">
              <a:spcBef>
                <a:spcPts val="0"/>
              </a:spcBef>
              <a:spcAft>
                <a:spcPts val="0"/>
              </a:spcAft>
              <a:buNone/>
            </a:pPr>
            <a:endParaRPr lang="en-US" sz="1800" dirty="0">
              <a:solidFill>
                <a:schemeClr val="lt1"/>
              </a:solidFill>
            </a:endParaRPr>
          </a:p>
          <a:p>
            <a:pPr marL="0" lvl="0" indent="0" algn="l" rtl="0">
              <a:spcBef>
                <a:spcPts val="0"/>
              </a:spcBef>
              <a:spcAft>
                <a:spcPts val="0"/>
              </a:spcAft>
              <a:buNone/>
            </a:pPr>
            <a:r>
              <a:rPr lang="en-US" sz="1800" b="1" dirty="0">
                <a:solidFill>
                  <a:schemeClr val="lt1"/>
                </a:solidFill>
              </a:rPr>
              <a:t>Promotional products </a:t>
            </a:r>
            <a:r>
              <a:rPr lang="en-US" sz="1800" dirty="0">
                <a:solidFill>
                  <a:schemeClr val="lt1"/>
                </a:solidFill>
              </a:rPr>
              <a:t>would include “everyday” items displaying a company name or logo. Items like calendars, pens or magnets that are given away.</a:t>
            </a:r>
            <a:endParaRPr sz="1800" dirty="0">
              <a:solidFill>
                <a:schemeClr val="lt1"/>
              </a:solidFill>
            </a:endParaRPr>
          </a:p>
        </p:txBody>
      </p:sp>
      <p:pic>
        <p:nvPicPr>
          <p:cNvPr id="3" name="Picture 2" descr="A picture containing indoor, dark, light, conference room&#10;&#10;Description automatically generated">
            <a:extLst>
              <a:ext uri="{FF2B5EF4-FFF2-40B4-BE49-F238E27FC236}">
                <a16:creationId xmlns:a16="http://schemas.microsoft.com/office/drawing/2014/main" id="{EFFF28C4-123F-FBAD-A56F-AC4BB0F65FD0}"/>
              </a:ext>
            </a:extLst>
          </p:cNvPr>
          <p:cNvPicPr>
            <a:picLocks noChangeAspect="1"/>
          </p:cNvPicPr>
          <p:nvPr/>
        </p:nvPicPr>
        <p:blipFill>
          <a:blip r:embed="rId4"/>
          <a:stretch>
            <a:fillRect/>
          </a:stretch>
        </p:blipFill>
        <p:spPr>
          <a:xfrm>
            <a:off x="4786491" y="1169311"/>
            <a:ext cx="4077514" cy="2709848"/>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13F97BB5-288E-3318-A522-D73F7B4A071C}"/>
              </a:ext>
            </a:extLst>
          </p:cNvPr>
          <p:cNvPicPr>
            <a:picLocks noChangeAspect="1"/>
          </p:cNvPicPr>
          <p:nvPr/>
        </p:nvPicPr>
        <p:blipFill>
          <a:blip r:embed="rId5"/>
          <a:stretch>
            <a:fillRect/>
          </a:stretch>
        </p:blipFill>
        <p:spPr>
          <a:xfrm>
            <a:off x="6289704" y="1962078"/>
            <a:ext cx="1063857" cy="806759"/>
          </a:xfrm>
          <a:prstGeom prst="rect">
            <a:avLst/>
          </a:prstGeom>
        </p:spPr>
      </p:pic>
    </p:spTree>
    <p:extLst>
      <p:ext uri="{BB962C8B-B14F-4D97-AF65-F5344CB8AC3E}">
        <p14:creationId xmlns:p14="http://schemas.microsoft.com/office/powerpoint/2010/main" val="2636492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41"/>
          <p:cNvSpPr txBox="1">
            <a:spLocks noGrp="1"/>
          </p:cNvSpPr>
          <p:nvPr>
            <p:ph type="body" idx="2"/>
          </p:nvPr>
        </p:nvSpPr>
        <p:spPr>
          <a:xfrm>
            <a:off x="681450" y="938027"/>
            <a:ext cx="7781100" cy="37288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latin typeface="Arial"/>
                <a:ea typeface="Arial"/>
                <a:cs typeface="Arial"/>
                <a:sym typeface="Arial"/>
              </a:rPr>
              <a:t>Advertising channel:  </a:t>
            </a:r>
            <a:r>
              <a:rPr lang="en-US" sz="1600" dirty="0">
                <a:latin typeface="Arial"/>
                <a:ea typeface="Arial"/>
                <a:cs typeface="Arial"/>
                <a:sym typeface="Arial"/>
              </a:rPr>
              <a:t>A medium for businesses and brands to communicate information about products, services, and promotions to consumers. </a:t>
            </a:r>
          </a:p>
          <a:p>
            <a:pPr marL="0" lvl="0" indent="0" algn="l" rtl="0">
              <a:spcBef>
                <a:spcPts val="0"/>
              </a:spcBef>
              <a:spcAft>
                <a:spcPts val="0"/>
              </a:spcAft>
              <a:buNone/>
            </a:pPr>
            <a:r>
              <a:rPr lang="en-US" sz="1600" dirty="0">
                <a:latin typeface="Arial"/>
                <a:ea typeface="Arial"/>
                <a:cs typeface="Arial"/>
                <a:sym typeface="Arial"/>
              </a:rPr>
              <a:t>Out-of-home advertising:  Describes any visual ads a consumer might see outside of the home. </a:t>
            </a:r>
          </a:p>
          <a:p>
            <a:pPr marL="0" lvl="0" indent="0" algn="l" rtl="0">
              <a:spcBef>
                <a:spcPts val="0"/>
              </a:spcBef>
              <a:spcAft>
                <a:spcPts val="0"/>
              </a:spcAft>
              <a:buNone/>
            </a:pPr>
            <a:endParaRPr lang="en-US" sz="1600" dirty="0">
              <a:latin typeface="Arial"/>
              <a:ea typeface="Arial"/>
              <a:cs typeface="Arial"/>
              <a:sym typeface="Arial"/>
            </a:endParaRPr>
          </a:p>
          <a:p>
            <a:pPr marL="0" lvl="0" indent="0" algn="l" rtl="0">
              <a:spcBef>
                <a:spcPts val="0"/>
              </a:spcBef>
              <a:spcAft>
                <a:spcPts val="0"/>
              </a:spcAft>
              <a:buNone/>
            </a:pPr>
            <a:r>
              <a:rPr lang="en-US" sz="1600" b="1" dirty="0">
                <a:latin typeface="Arial"/>
                <a:ea typeface="Arial"/>
                <a:cs typeface="Arial"/>
                <a:sym typeface="Arial"/>
              </a:rPr>
              <a:t>PPC (pay per click):  </a:t>
            </a:r>
            <a:r>
              <a:rPr lang="en-US" sz="1600" dirty="0">
                <a:latin typeface="Arial"/>
                <a:ea typeface="Arial"/>
                <a:cs typeface="Arial"/>
                <a:sym typeface="Arial"/>
              </a:rPr>
              <a:t>A form of paid search where a business or brand doesn’t pay anything until a consumer clicks on a link or advertisement.  </a:t>
            </a:r>
          </a:p>
          <a:p>
            <a:pPr marL="0" lvl="0" indent="0" algn="l" rtl="0">
              <a:spcBef>
                <a:spcPts val="0"/>
              </a:spcBef>
              <a:spcAft>
                <a:spcPts val="0"/>
              </a:spcAft>
              <a:buNone/>
            </a:pPr>
            <a:endParaRPr lang="en-US" sz="1600" dirty="0">
              <a:latin typeface="Arial"/>
              <a:ea typeface="Arial"/>
              <a:cs typeface="Arial"/>
              <a:sym typeface="Arial"/>
            </a:endParaRPr>
          </a:p>
          <a:p>
            <a:pPr marL="0" lvl="0" indent="0" algn="l" rtl="0">
              <a:spcBef>
                <a:spcPts val="0"/>
              </a:spcBef>
              <a:spcAft>
                <a:spcPts val="0"/>
              </a:spcAft>
              <a:buNone/>
            </a:pPr>
            <a:r>
              <a:rPr lang="en-US" sz="1600" b="1" dirty="0">
                <a:latin typeface="Arial"/>
                <a:ea typeface="Arial"/>
                <a:cs typeface="Arial"/>
                <a:sym typeface="Arial"/>
              </a:rPr>
              <a:t>Print media:  </a:t>
            </a:r>
            <a:r>
              <a:rPr lang="en-US" sz="1600" dirty="0">
                <a:latin typeface="Arial"/>
                <a:ea typeface="Arial"/>
                <a:cs typeface="Arial"/>
                <a:sym typeface="Arial"/>
              </a:rPr>
              <a:t>A written / visual form of communication used to inform, persuade, or remind consumers about products or services offered, typically featured in magazines, newspapers and brochures.</a:t>
            </a:r>
          </a:p>
          <a:p>
            <a:pPr marL="0" lvl="0" indent="0" algn="l" rtl="0">
              <a:spcBef>
                <a:spcPts val="0"/>
              </a:spcBef>
              <a:spcAft>
                <a:spcPts val="0"/>
              </a:spcAft>
              <a:buNone/>
            </a:pPr>
            <a:r>
              <a:rPr lang="en-US" sz="1600" dirty="0">
                <a:latin typeface="Arial"/>
                <a:ea typeface="Arial"/>
                <a:cs typeface="Arial"/>
                <a:sym typeface="Arial"/>
              </a:rPr>
              <a:t> </a:t>
            </a:r>
          </a:p>
          <a:p>
            <a:pPr marL="0" lvl="0" indent="0" algn="l" rtl="0">
              <a:spcBef>
                <a:spcPts val="0"/>
              </a:spcBef>
              <a:spcAft>
                <a:spcPts val="0"/>
              </a:spcAft>
              <a:buNone/>
            </a:pPr>
            <a:r>
              <a:rPr lang="en-US" sz="1600" b="1" dirty="0">
                <a:latin typeface="Arial"/>
                <a:ea typeface="Arial"/>
                <a:cs typeface="Arial"/>
                <a:sym typeface="Arial"/>
              </a:rPr>
              <a:t>Traditional broadcast media:  </a:t>
            </a:r>
            <a:r>
              <a:rPr lang="en-US" sz="1600" dirty="0">
                <a:latin typeface="Arial"/>
                <a:ea typeface="Arial"/>
                <a:cs typeface="Arial"/>
                <a:sym typeface="Arial"/>
              </a:rPr>
              <a:t>Any visual and/or audible form of communication used to inform, persuade, or remind consumers about goods or services offered. </a:t>
            </a:r>
          </a:p>
        </p:txBody>
      </p:sp>
      <p:sp>
        <p:nvSpPr>
          <p:cNvPr id="224" name="Google Shape;224;p41"/>
          <p:cNvSpPr txBox="1">
            <a:spLocks noGrp="1"/>
          </p:cNvSpPr>
          <p:nvPr>
            <p:ph type="title"/>
          </p:nvPr>
        </p:nvSpPr>
        <p:spPr>
          <a:xfrm>
            <a:off x="681450" y="345656"/>
            <a:ext cx="3223800" cy="46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KEY TERMS</a:t>
            </a:r>
            <a:endParaRPr b="1" dirty="0">
              <a:latin typeface="Arial"/>
              <a:ea typeface="Arial"/>
              <a:cs typeface="Arial"/>
              <a:sym typeface="Arial"/>
            </a:endParaRPr>
          </a:p>
        </p:txBody>
      </p:sp>
      <p:cxnSp>
        <p:nvCxnSpPr>
          <p:cNvPr id="225" name="Google Shape;225;p41"/>
          <p:cNvCxnSpPr/>
          <p:nvPr/>
        </p:nvCxnSpPr>
        <p:spPr>
          <a:xfrm>
            <a:off x="786917" y="34565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26" name="Google Shape;226;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7" name="Google Shape;227;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4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3" name="Google Shape;233;p4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800" b="0" i="0" u="none" strike="noStrike" cap="none">
                <a:solidFill>
                  <a:schemeClr val="accent5"/>
                </a:solidFill>
                <a:latin typeface="Oswald"/>
                <a:ea typeface="Oswald"/>
                <a:cs typeface="Oswald"/>
                <a:sym typeface="Oswald"/>
              </a:rPr>
              <a:t>©</a:t>
            </a:r>
            <a:r>
              <a:rPr lang="en" sz="1400" b="0" i="0" u="none" strike="noStrike" cap="none">
                <a:solidFill>
                  <a:schemeClr val="accent5"/>
                </a:solidFill>
                <a:latin typeface="Oswald"/>
                <a:ea typeface="Oswald"/>
                <a:cs typeface="Oswald"/>
                <a:sym typeface="Oswald"/>
              </a:rPr>
              <a:t> </a:t>
            </a:r>
            <a:r>
              <a:rPr lang="en" sz="800" b="0" i="0" u="none" strike="noStrike" cap="none">
                <a:solidFill>
                  <a:schemeClr val="accent5"/>
                </a:solidFill>
                <a:latin typeface="Oswald"/>
                <a:ea typeface="Oswald"/>
                <a:cs typeface="Oswald"/>
                <a:sym typeface="Oswald"/>
              </a:rPr>
              <a:t>Copyright 202</a:t>
            </a:r>
            <a:r>
              <a:rPr lang="en" sz="800">
                <a:solidFill>
                  <a:schemeClr val="accent5"/>
                </a:solidFill>
                <a:latin typeface="Oswald"/>
                <a:ea typeface="Oswald"/>
                <a:cs typeface="Oswald"/>
                <a:sym typeface="Oswald"/>
              </a:rPr>
              <a:t>2. </a:t>
            </a:r>
            <a:r>
              <a:rPr lang="en"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34" name="Google Shape;234;p42"/>
          <p:cNvPicPr preferRelativeResize="0"/>
          <p:nvPr/>
        </p:nvPicPr>
        <p:blipFill>
          <a:blip r:embed="rId4">
            <a:alphaModFix/>
          </a:blip>
          <a:stretch>
            <a:fillRect/>
          </a:stretch>
        </p:blipFill>
        <p:spPr>
          <a:xfrm>
            <a:off x="2152650" y="152400"/>
            <a:ext cx="4838700" cy="483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FFB71-D3CA-4734-925F-91A541C55DC3}"/>
              </a:ext>
            </a:extLst>
          </p:cNvPr>
          <p:cNvSpPr>
            <a:spLocks noGrp="1"/>
          </p:cNvSpPr>
          <p:nvPr>
            <p:ph type="title"/>
          </p:nvPr>
        </p:nvSpPr>
        <p:spPr>
          <a:xfrm>
            <a:off x="957690" y="652006"/>
            <a:ext cx="7463375" cy="600493"/>
          </a:xfrm>
        </p:spPr>
        <p:txBody>
          <a:bodyPr/>
          <a:lstStyle/>
          <a:p>
            <a:r>
              <a:rPr lang="en-US" b="1" dirty="0">
                <a:latin typeface="Arial" panose="020B0604020202020204" pitchFamily="34" charset="0"/>
                <a:cs typeface="Arial" panose="020B0604020202020204" pitchFamily="34" charset="0"/>
              </a:rPr>
              <a:t>WHAT IS AN ADVERTISING CHANNEL?</a:t>
            </a:r>
          </a:p>
        </p:txBody>
      </p:sp>
      <p:sp>
        <p:nvSpPr>
          <p:cNvPr id="3" name="Text Placeholder 2">
            <a:extLst>
              <a:ext uri="{FF2B5EF4-FFF2-40B4-BE49-F238E27FC236}">
                <a16:creationId xmlns:a16="http://schemas.microsoft.com/office/drawing/2014/main" id="{07093030-15C7-4BAB-AD99-D5FD24FF4606}"/>
              </a:ext>
            </a:extLst>
          </p:cNvPr>
          <p:cNvSpPr>
            <a:spLocks noGrp="1"/>
          </p:cNvSpPr>
          <p:nvPr>
            <p:ph type="body" idx="1"/>
          </p:nvPr>
        </p:nvSpPr>
        <p:spPr>
          <a:xfrm>
            <a:off x="793560" y="1435437"/>
            <a:ext cx="7373064" cy="2079725"/>
          </a:xfrm>
        </p:spPr>
        <p:txBody>
          <a:bodyPr/>
          <a:lstStyle/>
          <a:p>
            <a:pPr marL="127000" indent="0">
              <a:buNone/>
            </a:pPr>
            <a:r>
              <a:rPr lang="en-US" sz="1800" dirty="0">
                <a:latin typeface="Arial" panose="020B0604020202020204" pitchFamily="34" charset="0"/>
                <a:cs typeface="Arial" panose="020B0604020202020204" pitchFamily="34" charset="0"/>
              </a:rPr>
              <a:t>Advertisements are broadcast through a variety of media channels called </a:t>
            </a:r>
            <a:r>
              <a:rPr lang="en-US" sz="1800" b="1" dirty="0">
                <a:latin typeface="Arial" panose="020B0604020202020204" pitchFamily="34" charset="0"/>
                <a:cs typeface="Arial" panose="020B0604020202020204" pitchFamily="34" charset="0"/>
              </a:rPr>
              <a:t>Advertising channels</a:t>
            </a:r>
            <a:r>
              <a:rPr lang="en-US" sz="1800" dirty="0">
                <a:latin typeface="Arial" panose="020B0604020202020204" pitchFamily="34" charset="0"/>
                <a:cs typeface="Arial" panose="020B0604020202020204" pitchFamily="34" charset="0"/>
              </a:rPr>
              <a:t>. </a:t>
            </a:r>
          </a:p>
          <a:p>
            <a:pPr marL="127000" indent="0">
              <a:buNone/>
            </a:pPr>
            <a:endParaRPr lang="en-US" sz="1800" dirty="0">
              <a:latin typeface="Arial" panose="020B0604020202020204" pitchFamily="34" charset="0"/>
              <a:cs typeface="Arial" panose="020B0604020202020204" pitchFamily="34" charset="0"/>
            </a:endParaRPr>
          </a:p>
          <a:p>
            <a:pPr marL="127000" indent="0">
              <a:buNone/>
            </a:pPr>
            <a:r>
              <a:rPr lang="en-US" sz="1800" dirty="0">
                <a:latin typeface="Arial" panose="020B0604020202020204" pitchFamily="34" charset="0"/>
                <a:cs typeface="Arial" panose="020B0604020202020204" pitchFamily="34" charset="0"/>
              </a:rPr>
              <a:t>Advertising channels provide a medium for businesses and brands to communicate information about products, services, and promotions to consumers. </a:t>
            </a:r>
          </a:p>
        </p:txBody>
      </p:sp>
      <p:grpSp>
        <p:nvGrpSpPr>
          <p:cNvPr id="4" name="Group 3">
            <a:extLst>
              <a:ext uri="{FF2B5EF4-FFF2-40B4-BE49-F238E27FC236}">
                <a16:creationId xmlns:a16="http://schemas.microsoft.com/office/drawing/2014/main" id="{54D5C7C2-5159-459D-8126-2D414618B23C}"/>
              </a:ext>
            </a:extLst>
          </p:cNvPr>
          <p:cNvGrpSpPr/>
          <p:nvPr/>
        </p:nvGrpSpPr>
        <p:grpSpPr>
          <a:xfrm>
            <a:off x="5577150" y="4689025"/>
            <a:ext cx="3452874" cy="400200"/>
            <a:chOff x="5577150" y="4689025"/>
            <a:chExt cx="3452874" cy="400200"/>
          </a:xfrm>
        </p:grpSpPr>
        <p:pic>
          <p:nvPicPr>
            <p:cNvPr id="5" name="Google Shape;170;p37">
              <a:extLst>
                <a:ext uri="{FF2B5EF4-FFF2-40B4-BE49-F238E27FC236}">
                  <a16:creationId xmlns:a16="http://schemas.microsoft.com/office/drawing/2014/main" id="{E5974F84-3F04-45A4-B56A-7C91B9F4F0EB}"/>
                </a:ext>
              </a:extLst>
            </p:cNvPr>
            <p:cNvPicPr preferRelativeResize="0"/>
            <p:nvPr/>
          </p:nvPicPr>
          <p:blipFill>
            <a:blip r:embed="rId2">
              <a:alphaModFix/>
            </a:blip>
            <a:stretch>
              <a:fillRect/>
            </a:stretch>
          </p:blipFill>
          <p:spPr>
            <a:xfrm>
              <a:off x="8023500" y="4711125"/>
              <a:ext cx="1006524" cy="356000"/>
            </a:xfrm>
            <a:prstGeom prst="rect">
              <a:avLst/>
            </a:prstGeom>
            <a:noFill/>
            <a:ln>
              <a:noFill/>
            </a:ln>
          </p:spPr>
        </p:pic>
        <p:sp>
          <p:nvSpPr>
            <p:cNvPr id="6" name="Google Shape;171;p37">
              <a:extLst>
                <a:ext uri="{FF2B5EF4-FFF2-40B4-BE49-F238E27FC236}">
                  <a16:creationId xmlns:a16="http://schemas.microsoft.com/office/drawing/2014/main" id="{A1F989FE-799D-4C29-9AE2-BBB71641D380}"/>
                </a:ext>
              </a:extLst>
            </p:cNvPr>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grpSp>
    </p:spTree>
    <p:extLst>
      <p:ext uri="{BB962C8B-B14F-4D97-AF65-F5344CB8AC3E}">
        <p14:creationId xmlns:p14="http://schemas.microsoft.com/office/powerpoint/2010/main" val="2848433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8"/>
          <p:cNvSpPr txBox="1">
            <a:spLocks noGrp="1"/>
          </p:cNvSpPr>
          <p:nvPr>
            <p:ph type="title"/>
          </p:nvPr>
        </p:nvSpPr>
        <p:spPr>
          <a:xfrm>
            <a:off x="4668025" y="181400"/>
            <a:ext cx="42585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a:latin typeface="Arial"/>
                <a:ea typeface="Arial"/>
                <a:cs typeface="Arial"/>
                <a:sym typeface="Arial"/>
              </a:rPr>
              <a:t>ADVERTISING CHANNELS</a:t>
            </a:r>
            <a:endParaRPr b="1">
              <a:latin typeface="Arial"/>
              <a:ea typeface="Arial"/>
              <a:cs typeface="Arial"/>
              <a:sym typeface="Arial"/>
            </a:endParaRPr>
          </a:p>
        </p:txBody>
      </p:sp>
      <p:sp>
        <p:nvSpPr>
          <p:cNvPr id="178" name="Google Shape;178;p38"/>
          <p:cNvSpPr txBox="1">
            <a:spLocks noGrp="1"/>
          </p:cNvSpPr>
          <p:nvPr>
            <p:ph type="body" idx="1"/>
          </p:nvPr>
        </p:nvSpPr>
        <p:spPr>
          <a:xfrm>
            <a:off x="4897350" y="1161250"/>
            <a:ext cx="3751500" cy="2947800"/>
          </a:xfrm>
          <a:prstGeom prst="rect">
            <a:avLst/>
          </a:prstGeom>
        </p:spPr>
        <p:txBody>
          <a:bodyPr spcFirstLastPara="1" wrap="square" lIns="91425" tIns="91425" rIns="91425" bIns="91425" anchor="t" anchorCtr="0">
            <a:noAutofit/>
          </a:bodyPr>
          <a:lstStyle/>
          <a:p>
            <a:pPr marL="457200" lvl="0" indent="-336550" algn="l" rtl="0">
              <a:spcBef>
                <a:spcPts val="0"/>
              </a:spcBef>
              <a:spcAft>
                <a:spcPts val="0"/>
              </a:spcAft>
              <a:buClr>
                <a:schemeClr val="tx2"/>
              </a:buClr>
              <a:buSzPts val="1700"/>
              <a:buFont typeface="Wingdings" pitchFamily="2" charset="2"/>
              <a:buChar char="§"/>
            </a:pPr>
            <a:r>
              <a:rPr lang="en" sz="1700" dirty="0">
                <a:latin typeface="Arial"/>
                <a:ea typeface="Arial"/>
                <a:cs typeface="Arial"/>
                <a:sym typeface="Arial"/>
              </a:rPr>
              <a:t>Print</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Outdoor / OOH (Out of home) </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Broadcast (television, radio, satellite)</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Online/digital media</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Social media</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Search</a:t>
            </a:r>
            <a:endParaRPr sz="1700" dirty="0">
              <a:latin typeface="Arial"/>
              <a:ea typeface="Arial"/>
              <a:cs typeface="Arial"/>
              <a:sym typeface="Arial"/>
            </a:endParaRPr>
          </a:p>
          <a:p>
            <a:pPr marL="457200" lvl="0" indent="-336550" algn="l" rtl="0">
              <a:spcBef>
                <a:spcPts val="500"/>
              </a:spcBef>
              <a:spcAft>
                <a:spcPts val="0"/>
              </a:spcAft>
              <a:buClr>
                <a:schemeClr val="tx2"/>
              </a:buClr>
              <a:buSzPts val="1700"/>
              <a:buFont typeface="Wingdings" pitchFamily="2" charset="2"/>
              <a:buChar char="§"/>
            </a:pPr>
            <a:r>
              <a:rPr lang="en" sz="1700" dirty="0">
                <a:latin typeface="Arial"/>
                <a:ea typeface="Arial"/>
                <a:cs typeface="Arial"/>
                <a:sym typeface="Arial"/>
              </a:rPr>
              <a:t>Cinema</a:t>
            </a:r>
            <a:endParaRPr sz="1700" dirty="0">
              <a:latin typeface="Arial"/>
              <a:ea typeface="Arial"/>
              <a:cs typeface="Arial"/>
              <a:sym typeface="Arial"/>
            </a:endParaRPr>
          </a:p>
          <a:p>
            <a:pPr marL="457200" lvl="0" indent="-336550" algn="l" rtl="0">
              <a:spcBef>
                <a:spcPts val="500"/>
              </a:spcBef>
              <a:spcAft>
                <a:spcPts val="500"/>
              </a:spcAft>
              <a:buClr>
                <a:schemeClr val="tx2"/>
              </a:buClr>
              <a:buSzPts val="1700"/>
              <a:buFont typeface="Wingdings" pitchFamily="2" charset="2"/>
              <a:buChar char="§"/>
            </a:pPr>
            <a:r>
              <a:rPr lang="en" sz="1700" dirty="0">
                <a:latin typeface="Arial"/>
                <a:ea typeface="Arial"/>
                <a:cs typeface="Arial"/>
                <a:sym typeface="Arial"/>
              </a:rPr>
              <a:t>Promotional products</a:t>
            </a:r>
            <a:endParaRPr sz="1700" dirty="0">
              <a:latin typeface="Arial"/>
              <a:ea typeface="Arial"/>
              <a:cs typeface="Arial"/>
              <a:sym typeface="Arial"/>
            </a:endParaRPr>
          </a:p>
        </p:txBody>
      </p:sp>
      <p:cxnSp>
        <p:nvCxnSpPr>
          <p:cNvPr id="179" name="Google Shape;179;p38"/>
          <p:cNvCxnSpPr/>
          <p:nvPr/>
        </p:nvCxnSpPr>
        <p:spPr>
          <a:xfrm>
            <a:off x="4668025"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0" name="Google Shape;180;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1" name="Google Shape;181;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pic>
        <p:nvPicPr>
          <p:cNvPr id="3" name="Picture 2" descr="Graphical user interface&#10;&#10;Description automatically generated">
            <a:extLst>
              <a:ext uri="{FF2B5EF4-FFF2-40B4-BE49-F238E27FC236}">
                <a16:creationId xmlns:a16="http://schemas.microsoft.com/office/drawing/2014/main" id="{F75FE22C-9251-81E2-9ABC-AD3EAAAF42D4}"/>
              </a:ext>
            </a:extLst>
          </p:cNvPr>
          <p:cNvPicPr>
            <a:picLocks noChangeAspect="1"/>
          </p:cNvPicPr>
          <p:nvPr/>
        </p:nvPicPr>
        <p:blipFill>
          <a:blip r:embed="rId4"/>
          <a:stretch>
            <a:fillRect/>
          </a:stretch>
        </p:blipFill>
        <p:spPr>
          <a:xfrm>
            <a:off x="390081" y="570050"/>
            <a:ext cx="3847437" cy="384743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9"/>
          <p:cNvSpPr txBox="1">
            <a:spLocks noGrp="1"/>
          </p:cNvSpPr>
          <p:nvPr>
            <p:ph type="title"/>
          </p:nvPr>
        </p:nvSpPr>
        <p:spPr>
          <a:xfrm>
            <a:off x="358900" y="422542"/>
            <a:ext cx="4049400" cy="49363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PRINT MEDIA</a:t>
            </a:r>
            <a:endParaRPr b="1" dirty="0">
              <a:latin typeface="Arial"/>
              <a:ea typeface="Arial"/>
              <a:cs typeface="Arial"/>
              <a:sym typeface="Arial"/>
            </a:endParaRPr>
          </a:p>
        </p:txBody>
      </p:sp>
      <p:cxnSp>
        <p:nvCxnSpPr>
          <p:cNvPr id="188" name="Google Shape;188;p39"/>
          <p:cNvCxnSpPr/>
          <p:nvPr/>
        </p:nvCxnSpPr>
        <p:spPr>
          <a:xfrm>
            <a:off x="467400" y="392064"/>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8" name="Google Shape;198;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9" name="Google Shape;199;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3" name="TextBox 2">
            <a:extLst>
              <a:ext uri="{FF2B5EF4-FFF2-40B4-BE49-F238E27FC236}">
                <a16:creationId xmlns:a16="http://schemas.microsoft.com/office/drawing/2014/main" id="{3D078D59-9E1D-4AE9-A806-E12541BEE8AD}"/>
              </a:ext>
            </a:extLst>
          </p:cNvPr>
          <p:cNvSpPr txBox="1"/>
          <p:nvPr/>
        </p:nvSpPr>
        <p:spPr>
          <a:xfrm>
            <a:off x="354300" y="1057818"/>
            <a:ext cx="3267740" cy="3416320"/>
          </a:xfrm>
          <a:prstGeom prst="rect">
            <a:avLst/>
          </a:prstGeom>
          <a:noFill/>
        </p:spPr>
        <p:txBody>
          <a:bodyPr wrap="square" rtlCol="0">
            <a:spAutoFit/>
          </a:bodyPr>
          <a:lstStyle/>
          <a:p>
            <a:r>
              <a:rPr lang="en-US" sz="1800" b="1" dirty="0">
                <a:solidFill>
                  <a:schemeClr val="bg1"/>
                </a:solidFill>
              </a:rPr>
              <a:t>Print media </a:t>
            </a:r>
            <a:r>
              <a:rPr lang="en-US" sz="1800" dirty="0">
                <a:solidFill>
                  <a:schemeClr val="bg1"/>
                </a:solidFill>
              </a:rPr>
              <a:t>refers to a written and/or visual form of communication used to inform, persuade, or remind consumers about products or services offered, typically featured in magazines, newspapers and brochures.</a:t>
            </a:r>
          </a:p>
          <a:p>
            <a:endParaRPr lang="en-US" sz="1800" dirty="0">
              <a:solidFill>
                <a:schemeClr val="bg1"/>
              </a:solidFill>
            </a:endParaRPr>
          </a:p>
          <a:p>
            <a:r>
              <a:rPr lang="en-US" sz="1800" dirty="0">
                <a:solidFill>
                  <a:schemeClr val="bg1"/>
                </a:solidFill>
              </a:rPr>
              <a:t>Print media remains to be an incredibly effective medium for reaching consumers.</a:t>
            </a:r>
          </a:p>
        </p:txBody>
      </p:sp>
      <p:pic>
        <p:nvPicPr>
          <p:cNvPr id="6" name="Picture 5" descr="Calendar&#10;&#10;Description automatically generated">
            <a:extLst>
              <a:ext uri="{FF2B5EF4-FFF2-40B4-BE49-F238E27FC236}">
                <a16:creationId xmlns:a16="http://schemas.microsoft.com/office/drawing/2014/main" id="{4CB56792-26B2-AC8A-4421-A88F7115ED42}"/>
              </a:ext>
            </a:extLst>
          </p:cNvPr>
          <p:cNvPicPr>
            <a:picLocks noChangeAspect="1"/>
          </p:cNvPicPr>
          <p:nvPr/>
        </p:nvPicPr>
        <p:blipFill>
          <a:blip r:embed="rId4"/>
          <a:stretch>
            <a:fillRect/>
          </a:stretch>
        </p:blipFill>
        <p:spPr>
          <a:xfrm>
            <a:off x="4127389" y="1394378"/>
            <a:ext cx="4662311" cy="26225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45025"/>
            <a:ext cx="8275276" cy="9153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OOH (Out-of-Home)</a:t>
            </a:r>
            <a:endParaRPr b="1" dirty="0">
              <a:latin typeface="Arial"/>
              <a:ea typeface="Arial"/>
              <a:cs typeface="Arial"/>
              <a:sym typeface="Arial"/>
            </a:endParaRP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259123" y="1060879"/>
            <a:ext cx="4380244" cy="391386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dirty="0">
                <a:solidFill>
                  <a:schemeClr val="lt1"/>
                </a:solidFill>
              </a:rPr>
              <a:t>Out-of-home (OOH) advertising </a:t>
            </a:r>
            <a:r>
              <a:rPr lang="en-US" sz="1800" dirty="0">
                <a:solidFill>
                  <a:schemeClr val="lt1"/>
                </a:solidFill>
              </a:rPr>
              <a:t>describes any visual ads a consumer might see outside of the home</a:t>
            </a:r>
            <a:r>
              <a:rPr lang="en" sz="1800" dirty="0">
                <a:solidFill>
                  <a:schemeClr val="lt1"/>
                </a:solidFill>
              </a:rPr>
              <a:t>. </a:t>
            </a:r>
          </a:p>
          <a:p>
            <a:pPr marL="0" lvl="0" indent="0" algn="l" rtl="0">
              <a:spcBef>
                <a:spcPts val="0"/>
              </a:spcBef>
              <a:spcAft>
                <a:spcPts val="0"/>
              </a:spcAft>
              <a:buNone/>
            </a:pPr>
            <a:endParaRPr lang="en" sz="1800" dirty="0">
              <a:solidFill>
                <a:schemeClr val="lt1"/>
              </a:solidFill>
            </a:endParaRPr>
          </a:p>
          <a:p>
            <a:pPr marL="285750" lvl="0" indent="-285750" algn="l" rtl="0">
              <a:spcBef>
                <a:spcPts val="0"/>
              </a:spcBef>
              <a:spcAft>
                <a:spcPts val="0"/>
              </a:spcAft>
              <a:buClr>
                <a:schemeClr val="tx2"/>
              </a:buClr>
              <a:buFont typeface="Wingdings" pitchFamily="2" charset="2"/>
              <a:buChar char="§"/>
            </a:pPr>
            <a:r>
              <a:rPr lang="en" sz="1800" dirty="0">
                <a:solidFill>
                  <a:schemeClr val="bg1"/>
                </a:solidFill>
              </a:rPr>
              <a:t>Outdoor signs</a:t>
            </a:r>
          </a:p>
          <a:p>
            <a:pPr marL="285750" lvl="0" indent="-285750" algn="l" rtl="0">
              <a:spcBef>
                <a:spcPts val="0"/>
              </a:spcBef>
              <a:spcAft>
                <a:spcPts val="0"/>
              </a:spcAft>
              <a:buClr>
                <a:schemeClr val="tx2"/>
              </a:buClr>
              <a:buFont typeface="Wingdings" pitchFamily="2" charset="2"/>
              <a:buChar char="§"/>
            </a:pPr>
            <a:r>
              <a:rPr lang="en-US" sz="1800" dirty="0">
                <a:solidFill>
                  <a:schemeClr val="bg1"/>
                </a:solidFill>
              </a:rPr>
              <a:t>Walls</a:t>
            </a:r>
          </a:p>
          <a:p>
            <a:pPr marL="285750" lvl="0" indent="-285750" algn="l" rtl="0">
              <a:spcBef>
                <a:spcPts val="0"/>
              </a:spcBef>
              <a:spcAft>
                <a:spcPts val="0"/>
              </a:spcAft>
              <a:buClr>
                <a:schemeClr val="tx2"/>
              </a:buClr>
              <a:buFont typeface="Wingdings" pitchFamily="2" charset="2"/>
              <a:buChar char="§"/>
            </a:pPr>
            <a:r>
              <a:rPr lang="en-US" sz="1800" dirty="0">
                <a:solidFill>
                  <a:schemeClr val="bg1"/>
                </a:solidFill>
              </a:rPr>
              <a:t>Buildings</a:t>
            </a:r>
          </a:p>
          <a:p>
            <a:pPr marL="285750" lvl="0" indent="-285750" algn="l" rtl="0">
              <a:spcBef>
                <a:spcPts val="0"/>
              </a:spcBef>
              <a:spcAft>
                <a:spcPts val="0"/>
              </a:spcAft>
              <a:buClr>
                <a:schemeClr val="tx2"/>
              </a:buClr>
              <a:buFont typeface="Wingdings" pitchFamily="2" charset="2"/>
              <a:buChar char="§"/>
            </a:pPr>
            <a:r>
              <a:rPr lang="en-US" sz="1800" dirty="0">
                <a:solidFill>
                  <a:schemeClr val="bg1"/>
                </a:solidFill>
              </a:rPr>
              <a:t>Public transportation</a:t>
            </a:r>
          </a:p>
          <a:p>
            <a:pPr marL="285750" lvl="0" indent="-285750" algn="l" rtl="0">
              <a:spcBef>
                <a:spcPts val="0"/>
              </a:spcBef>
              <a:spcAft>
                <a:spcPts val="0"/>
              </a:spcAft>
              <a:buClr>
                <a:schemeClr val="tx2"/>
              </a:buClr>
              <a:buFont typeface="Wingdings" pitchFamily="2" charset="2"/>
              <a:buChar char="§"/>
            </a:pPr>
            <a:r>
              <a:rPr lang="en-US" sz="1800" dirty="0">
                <a:solidFill>
                  <a:schemeClr val="bg1"/>
                </a:solidFill>
              </a:rPr>
              <a:t>Billboards</a:t>
            </a:r>
          </a:p>
          <a:p>
            <a:pPr lvl="0" algn="l" rtl="0">
              <a:spcBef>
                <a:spcPts val="0"/>
              </a:spcBef>
              <a:spcAft>
                <a:spcPts val="0"/>
              </a:spcAft>
              <a:buFont typeface="Arial" panose="020B0604020202020204" pitchFamily="34" charset="0"/>
              <a:buChar char="•"/>
            </a:pPr>
            <a:endParaRPr lang="en-US" sz="1800" dirty="0">
              <a:solidFill>
                <a:schemeClr val="lt1"/>
              </a:solidFill>
            </a:endParaRPr>
          </a:p>
          <a:p>
            <a:pPr lvl="0" algn="l" rtl="0">
              <a:spcBef>
                <a:spcPts val="0"/>
              </a:spcBef>
              <a:spcAft>
                <a:spcPts val="0"/>
              </a:spcAft>
            </a:pPr>
            <a:r>
              <a:rPr lang="en-US" sz="1800" dirty="0">
                <a:solidFill>
                  <a:schemeClr val="lt1"/>
                </a:solidFill>
              </a:rPr>
              <a:t>* OOH has high level of visibility but is limited geographically</a:t>
            </a:r>
            <a:endParaRPr sz="1800" dirty="0">
              <a:solidFill>
                <a:schemeClr val="lt1"/>
              </a:solidFill>
            </a:endParaRPr>
          </a:p>
          <a:p>
            <a:pPr marL="0" lvl="0" indent="0" algn="l" rtl="0">
              <a:spcBef>
                <a:spcPts val="1000"/>
              </a:spcBef>
              <a:spcAft>
                <a:spcPts val="0"/>
              </a:spcAft>
              <a:buNone/>
            </a:pPr>
            <a:endParaRPr sz="1800" dirty="0">
              <a:solidFill>
                <a:schemeClr val="lt1"/>
              </a:solidFill>
            </a:endParaRPr>
          </a:p>
        </p:txBody>
      </p:sp>
      <p:pic>
        <p:nvPicPr>
          <p:cNvPr id="7" name="Picture 6" descr="A picture containing text, sky, outdoor, scene&#10;&#10;Description automatically generated">
            <a:extLst>
              <a:ext uri="{FF2B5EF4-FFF2-40B4-BE49-F238E27FC236}">
                <a16:creationId xmlns:a16="http://schemas.microsoft.com/office/drawing/2014/main" id="{C93ADC43-1DC4-B0CE-FEDB-C5A87687DAB1}"/>
              </a:ext>
            </a:extLst>
          </p:cNvPr>
          <p:cNvPicPr>
            <a:picLocks noChangeAspect="1"/>
          </p:cNvPicPr>
          <p:nvPr/>
        </p:nvPicPr>
        <p:blipFill>
          <a:blip r:embed="rId4"/>
          <a:stretch>
            <a:fillRect/>
          </a:stretch>
        </p:blipFill>
        <p:spPr>
          <a:xfrm>
            <a:off x="4880650" y="1382473"/>
            <a:ext cx="3898900" cy="2591144"/>
          </a:xfrm>
          <a:prstGeom prst="rect">
            <a:avLst/>
          </a:prstGeom>
        </p:spPr>
      </p:pic>
    </p:spTree>
    <p:extLst>
      <p:ext uri="{BB962C8B-B14F-4D97-AF65-F5344CB8AC3E}">
        <p14:creationId xmlns:p14="http://schemas.microsoft.com/office/powerpoint/2010/main" val="3055416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45025"/>
            <a:ext cx="8275276" cy="9153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OOH (Out-of-Home)</a:t>
            </a:r>
            <a:endParaRPr b="1" dirty="0">
              <a:latin typeface="Arial"/>
              <a:ea typeface="Arial"/>
              <a:cs typeface="Arial"/>
              <a:sym typeface="Arial"/>
            </a:endParaRP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259123" y="1060879"/>
            <a:ext cx="3796042" cy="3785621"/>
          </a:xfrm>
          <a:prstGeom prst="rect">
            <a:avLst/>
          </a:prstGeom>
          <a:noFill/>
          <a:ln>
            <a:noFill/>
          </a:ln>
        </p:spPr>
        <p:txBody>
          <a:bodyPr spcFirstLastPara="1" wrap="square" lIns="91425" tIns="91425" rIns="91425" bIns="91425" anchor="t" anchorCtr="0">
            <a:spAutoFit/>
          </a:bodyPr>
          <a:lstStyle/>
          <a:p>
            <a:pPr lvl="0"/>
            <a:r>
              <a:rPr lang="en-US" sz="1800" dirty="0">
                <a:solidFill>
                  <a:schemeClr val="lt1"/>
                </a:solidFill>
              </a:rPr>
              <a:t>Perhaps the most iconic example of out-of-home advertising is Oscar Mayer’s “Wienermobile.”</a:t>
            </a:r>
          </a:p>
          <a:p>
            <a:pPr lvl="0"/>
            <a:endParaRPr lang="en-US" sz="1800" dirty="0">
              <a:solidFill>
                <a:schemeClr val="lt1"/>
              </a:solidFill>
            </a:endParaRPr>
          </a:p>
          <a:p>
            <a:pPr lvl="0"/>
            <a:r>
              <a:rPr lang="en-US" sz="1800" dirty="0">
                <a:solidFill>
                  <a:schemeClr val="lt1"/>
                </a:solidFill>
              </a:rPr>
              <a:t>Oscar Mayer’s fleet has grown to include six Wienermobiles that travel around the country, making stops at various store locations, providing opportunities for consumers to take pictures and learn more about Oscar Mayer products (including its iconic hot dogs).</a:t>
            </a:r>
          </a:p>
        </p:txBody>
      </p:sp>
      <p:pic>
        <p:nvPicPr>
          <p:cNvPr id="1026" name="Picture 2">
            <a:extLst>
              <a:ext uri="{FF2B5EF4-FFF2-40B4-BE49-F238E27FC236}">
                <a16:creationId xmlns:a16="http://schemas.microsoft.com/office/drawing/2014/main" id="{D553CD39-D61D-4332-D475-46036AE76D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6762" y="1268060"/>
            <a:ext cx="4233697" cy="251506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DB01E9C-A3D0-EE00-EE4B-6AA1767D9188}"/>
              </a:ext>
            </a:extLst>
          </p:cNvPr>
          <p:cNvSpPr txBox="1"/>
          <p:nvPr/>
        </p:nvSpPr>
        <p:spPr>
          <a:xfrm>
            <a:off x="4312877" y="3875440"/>
            <a:ext cx="4572000" cy="246221"/>
          </a:xfrm>
          <a:prstGeom prst="rect">
            <a:avLst/>
          </a:prstGeom>
          <a:noFill/>
        </p:spPr>
        <p:txBody>
          <a:bodyPr wrap="square">
            <a:spAutoFit/>
          </a:bodyPr>
          <a:lstStyle/>
          <a:p>
            <a:r>
              <a:rPr lang="en-US" sz="1000" dirty="0">
                <a:solidFill>
                  <a:schemeClr val="lt1"/>
                </a:solidFill>
              </a:rPr>
              <a:t>Photo Source:  Oscar Mayer website</a:t>
            </a:r>
            <a:endParaRPr lang="en-US" sz="1000" dirty="0"/>
          </a:p>
        </p:txBody>
      </p:sp>
    </p:spTree>
    <p:extLst>
      <p:ext uri="{BB962C8B-B14F-4D97-AF65-F5344CB8AC3E}">
        <p14:creationId xmlns:p14="http://schemas.microsoft.com/office/powerpoint/2010/main" val="3577066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0"/>
          <p:cNvSpPr txBox="1">
            <a:spLocks noGrp="1"/>
          </p:cNvSpPr>
          <p:nvPr>
            <p:ph type="title"/>
          </p:nvPr>
        </p:nvSpPr>
        <p:spPr>
          <a:xfrm>
            <a:off x="259124" y="445025"/>
            <a:ext cx="8275276" cy="9153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DOOH (Digital-Out-of-Home)</a:t>
            </a:r>
            <a:endParaRPr b="1" dirty="0">
              <a:latin typeface="Arial"/>
              <a:ea typeface="Arial"/>
              <a:cs typeface="Arial"/>
              <a:sym typeface="Arial"/>
            </a:endParaRPr>
          </a:p>
        </p:txBody>
      </p:sp>
      <p:cxnSp>
        <p:nvCxnSpPr>
          <p:cNvPr id="214" name="Google Shape;214;p40"/>
          <p:cNvCxnSpPr/>
          <p:nvPr/>
        </p:nvCxnSpPr>
        <p:spPr>
          <a:xfrm>
            <a:off x="259125" y="445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 name="Google Shape;215;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6" name="Google Shape;216;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2022. Sports Career Consulting, LLC.</a:t>
            </a:r>
            <a:endParaRPr sz="800">
              <a:solidFill>
                <a:schemeClr val="accent5"/>
              </a:solidFill>
              <a:latin typeface="Oswald"/>
              <a:ea typeface="Oswald"/>
              <a:cs typeface="Oswald"/>
              <a:sym typeface="Oswald"/>
            </a:endParaRPr>
          </a:p>
        </p:txBody>
      </p:sp>
      <p:sp>
        <p:nvSpPr>
          <p:cNvPr id="218" name="Google Shape;218;p40"/>
          <p:cNvSpPr txBox="1"/>
          <p:nvPr/>
        </p:nvSpPr>
        <p:spPr>
          <a:xfrm>
            <a:off x="276162" y="973158"/>
            <a:ext cx="4120600" cy="4170342"/>
          </a:xfrm>
          <a:prstGeom prst="rect">
            <a:avLst/>
          </a:prstGeom>
          <a:noFill/>
          <a:ln>
            <a:noFill/>
          </a:ln>
        </p:spPr>
        <p:txBody>
          <a:bodyPr spcFirstLastPara="1" wrap="square" lIns="91425" tIns="91425" rIns="91425" bIns="91425" anchor="t" anchorCtr="0">
            <a:spAutoFit/>
          </a:bodyPr>
          <a:lstStyle/>
          <a:p>
            <a:pPr marL="0" lvl="0" indent="0" algn="l" rtl="0">
              <a:spcBef>
                <a:spcPts val="1000"/>
              </a:spcBef>
              <a:spcAft>
                <a:spcPts val="0"/>
              </a:spcAft>
              <a:buNone/>
            </a:pPr>
            <a:r>
              <a:rPr lang="en-US" sz="1800" b="1" dirty="0">
                <a:solidFill>
                  <a:schemeClr val="lt1"/>
                </a:solidFill>
              </a:rPr>
              <a:t>Digital out-of-home (DOOH) </a:t>
            </a:r>
            <a:r>
              <a:rPr lang="en-US" sz="1800" dirty="0">
                <a:solidFill>
                  <a:schemeClr val="lt1"/>
                </a:solidFill>
              </a:rPr>
              <a:t>continues to proliferate as a more flexible, dynamic, and reactive alternative to traditional, static OOH advertising</a:t>
            </a:r>
            <a:r>
              <a:rPr lang="en-US" sz="1800" b="1" dirty="0">
                <a:solidFill>
                  <a:schemeClr val="lt1"/>
                </a:solidFill>
              </a:rPr>
              <a:t>.</a:t>
            </a:r>
          </a:p>
          <a:p>
            <a:pPr marL="0" lvl="0" indent="0" algn="l" rtl="0">
              <a:spcBef>
                <a:spcPts val="1000"/>
              </a:spcBef>
              <a:spcAft>
                <a:spcPts val="0"/>
              </a:spcAft>
              <a:buNone/>
            </a:pPr>
            <a:r>
              <a:rPr lang="en-US" sz="1800" dirty="0">
                <a:solidFill>
                  <a:schemeClr val="lt1"/>
                </a:solidFill>
              </a:rPr>
              <a:t>Companies can now upload a new digital file, providing opportunities to adjust the copy, the promotion, or the message almost instantly. Creativity, 3D graphics, LED display walls are present in the everyday lives of consumers.</a:t>
            </a:r>
          </a:p>
          <a:p>
            <a:pPr marL="0" lvl="0" indent="0" algn="l" rtl="0">
              <a:spcBef>
                <a:spcPts val="1000"/>
              </a:spcBef>
              <a:spcAft>
                <a:spcPts val="0"/>
              </a:spcAft>
              <a:buNone/>
            </a:pPr>
            <a:endParaRPr sz="1800" dirty="0">
              <a:solidFill>
                <a:schemeClr val="lt1"/>
              </a:solidFill>
            </a:endParaRPr>
          </a:p>
        </p:txBody>
      </p:sp>
      <p:pic>
        <p:nvPicPr>
          <p:cNvPr id="5" name="Picture 4" descr="A picture containing indoor, floor, tiled&#10;&#10;Description automatically generated">
            <a:extLst>
              <a:ext uri="{FF2B5EF4-FFF2-40B4-BE49-F238E27FC236}">
                <a16:creationId xmlns:a16="http://schemas.microsoft.com/office/drawing/2014/main" id="{60FD497A-05D1-4535-9AEA-488568F7E156}"/>
              </a:ext>
            </a:extLst>
          </p:cNvPr>
          <p:cNvPicPr>
            <a:picLocks noChangeAspect="1"/>
          </p:cNvPicPr>
          <p:nvPr/>
        </p:nvPicPr>
        <p:blipFill>
          <a:blip r:embed="rId4"/>
          <a:stretch>
            <a:fillRect/>
          </a:stretch>
        </p:blipFill>
        <p:spPr>
          <a:xfrm>
            <a:off x="4747240" y="1382473"/>
            <a:ext cx="3969228" cy="294384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40"/>
          <p:cNvSpPr txBox="1">
            <a:spLocks noGrp="1"/>
          </p:cNvSpPr>
          <p:nvPr>
            <p:ph type="title"/>
          </p:nvPr>
        </p:nvSpPr>
        <p:spPr>
          <a:xfrm>
            <a:off x="5337175" y="1830611"/>
            <a:ext cx="3311700" cy="777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RADIO / SATELLITE ADVERTISING</a:t>
            </a:r>
            <a:endParaRPr b="1" dirty="0">
              <a:latin typeface="Arial"/>
              <a:ea typeface="Arial"/>
              <a:cs typeface="Arial"/>
              <a:sym typeface="Arial"/>
            </a:endParaRPr>
          </a:p>
        </p:txBody>
      </p:sp>
      <p:sp>
        <p:nvSpPr>
          <p:cNvPr id="196" name="Google Shape;196;p40"/>
          <p:cNvSpPr txBox="1">
            <a:spLocks noGrp="1"/>
          </p:cNvSpPr>
          <p:nvPr>
            <p:ph type="body" idx="1"/>
          </p:nvPr>
        </p:nvSpPr>
        <p:spPr>
          <a:xfrm>
            <a:off x="5337175" y="2607911"/>
            <a:ext cx="3311700" cy="1252500"/>
          </a:xfrm>
          <a:prstGeom prst="rect">
            <a:avLst/>
          </a:prstGeom>
        </p:spPr>
        <p:txBody>
          <a:bodyPr spcFirstLastPara="1" wrap="square" lIns="91425" tIns="91425" rIns="91425" bIns="91425" anchor="t" anchorCtr="0">
            <a:noAutofit/>
          </a:bodyPr>
          <a:lstStyle/>
          <a:p>
            <a:pPr marL="0" lvl="0" indent="0">
              <a:buNone/>
            </a:pPr>
            <a:r>
              <a:rPr lang="en-US" dirty="0">
                <a:latin typeface="Arial"/>
                <a:ea typeface="Arial"/>
                <a:cs typeface="Arial"/>
                <a:sym typeface="Arial"/>
              </a:rPr>
              <a:t>Advertisers match their target market to a radio station that segments a particular market</a:t>
            </a:r>
          </a:p>
        </p:txBody>
      </p:sp>
      <p:cxnSp>
        <p:nvCxnSpPr>
          <p:cNvPr id="197" name="Google Shape;197;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98" name="Google Shape;198;p40"/>
          <p:cNvPicPr preferRelativeResize="0"/>
          <p:nvPr/>
        </p:nvPicPr>
        <p:blipFill>
          <a:blip r:embed="rId3"/>
          <a:srcRect l="24415" r="24415"/>
          <a:stretch/>
        </p:blipFill>
        <p:spPr>
          <a:xfrm>
            <a:off x="-715264" y="-774700"/>
            <a:ext cx="5105466" cy="5918200"/>
          </a:xfrm>
          <a:prstGeom prst="flowChartDelay">
            <a:avLst/>
          </a:prstGeom>
          <a:noFill/>
          <a:ln>
            <a:noFill/>
          </a:ln>
        </p:spPr>
      </p:pic>
      <p:pic>
        <p:nvPicPr>
          <p:cNvPr id="199" name="Google Shape;199;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00" name="Google Shape;200;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2022.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cxnSp>
        <p:nvCxnSpPr>
          <p:cNvPr id="207" name="Google Shape;207;p41"/>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08" name="Google Shape;208;p41"/>
          <p:cNvPicPr preferRelativeResize="0"/>
          <p:nvPr/>
        </p:nvPicPr>
        <p:blipFill>
          <a:blip r:embed="rId3"/>
          <a:srcRect l="14501" r="14501"/>
          <a:stretch/>
        </p:blipFill>
        <p:spPr>
          <a:xfrm>
            <a:off x="-1226475" y="-236700"/>
            <a:ext cx="5518800" cy="6574800"/>
          </a:xfrm>
          <a:prstGeom prst="flowChartDelay">
            <a:avLst/>
          </a:prstGeom>
          <a:noFill/>
          <a:ln>
            <a:noFill/>
          </a:ln>
        </p:spPr>
      </p:pic>
      <p:pic>
        <p:nvPicPr>
          <p:cNvPr id="209" name="Google Shape;209;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10" name="Google Shape;21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2022.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sp>
        <p:nvSpPr>
          <p:cNvPr id="6" name="Google Shape;195;p40">
            <a:extLst>
              <a:ext uri="{FF2B5EF4-FFF2-40B4-BE49-F238E27FC236}">
                <a16:creationId xmlns:a16="http://schemas.microsoft.com/office/drawing/2014/main" id="{0096F77A-EA60-F321-B745-459FBE2783E5}"/>
              </a:ext>
            </a:extLst>
          </p:cNvPr>
          <p:cNvSpPr txBox="1">
            <a:spLocks/>
          </p:cNvSpPr>
          <p:nvPr/>
        </p:nvSpPr>
        <p:spPr>
          <a:xfrm>
            <a:off x="5376447" y="1572300"/>
            <a:ext cx="3311700" cy="7773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ExtraBold"/>
              <a:buNone/>
              <a:defRPr sz="2400" b="0" i="0" u="none" strike="noStrike" cap="none">
                <a:solidFill>
                  <a:schemeClr val="accent1"/>
                </a:solidFill>
                <a:latin typeface="Montserrat ExtraBold"/>
                <a:ea typeface="Montserrat ExtraBold"/>
                <a:cs typeface="Montserrat ExtraBold"/>
                <a:sym typeface="Montserrat ExtraBold"/>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dirty="0">
                <a:latin typeface="Arial"/>
                <a:ea typeface="Arial"/>
                <a:cs typeface="Arial"/>
                <a:sym typeface="Arial"/>
              </a:rPr>
              <a:t>TV / SATELLITE ADVERTISING</a:t>
            </a:r>
          </a:p>
        </p:txBody>
      </p:sp>
      <p:sp>
        <p:nvSpPr>
          <p:cNvPr id="7" name="Google Shape;196;p40">
            <a:extLst>
              <a:ext uri="{FF2B5EF4-FFF2-40B4-BE49-F238E27FC236}">
                <a16:creationId xmlns:a16="http://schemas.microsoft.com/office/drawing/2014/main" id="{A8617726-02FA-5796-304B-51DCE491F7B1}"/>
              </a:ext>
            </a:extLst>
          </p:cNvPr>
          <p:cNvSpPr txBox="1">
            <a:spLocks/>
          </p:cNvSpPr>
          <p:nvPr/>
        </p:nvSpPr>
        <p:spPr>
          <a:xfrm>
            <a:off x="5146604" y="2424450"/>
            <a:ext cx="3692839" cy="1252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1pPr>
            <a:lvl2pPr marL="914400" marR="0" lvl="1"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2pPr>
            <a:lvl3pPr marL="1371600" marR="0" lvl="2"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3pPr>
            <a:lvl4pPr marL="1828800" marR="0" lvl="3"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4pPr>
            <a:lvl5pPr marL="2286000" marR="0" lvl="4"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5pPr>
            <a:lvl6pPr marL="2743200" marR="0" lvl="5"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6pPr>
            <a:lvl7pPr marL="3200400" marR="0" lvl="6"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7pPr>
            <a:lvl8pPr marL="3657600" marR="0" lvl="7" indent="-330200" algn="l" rtl="0">
              <a:lnSpc>
                <a:spcPct val="100000"/>
              </a:lnSpc>
              <a:spcBef>
                <a:spcPts val="1600"/>
              </a:spcBef>
              <a:spcAft>
                <a:spcPts val="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8pPr>
            <a:lvl9pPr marL="4114800" marR="0" lvl="8" indent="-330200" algn="l" rtl="0">
              <a:lnSpc>
                <a:spcPct val="100000"/>
              </a:lnSpc>
              <a:spcBef>
                <a:spcPts val="1600"/>
              </a:spcBef>
              <a:spcAft>
                <a:spcPts val="1600"/>
              </a:spcAft>
              <a:buClr>
                <a:schemeClr val="lt1"/>
              </a:buClr>
              <a:buSzPts val="1600"/>
              <a:buFont typeface="Montserrat"/>
              <a:buChar char="■"/>
              <a:defRPr sz="1600" b="0" i="0" u="none" strike="noStrike" cap="none">
                <a:solidFill>
                  <a:schemeClr val="lt1"/>
                </a:solidFill>
                <a:latin typeface="Montserrat"/>
                <a:ea typeface="Montserrat"/>
                <a:cs typeface="Montserrat"/>
                <a:sym typeface="Montserrat"/>
              </a:defRPr>
            </a:lvl9pPr>
          </a:lstStyle>
          <a:p>
            <a:pPr marL="225425" lvl="1" indent="0">
              <a:spcBef>
                <a:spcPts val="0"/>
              </a:spcBef>
              <a:buClr>
                <a:srgbClr val="FFAB40"/>
              </a:buClr>
              <a:buSzTx/>
              <a:buNone/>
            </a:pPr>
            <a:r>
              <a:rPr lang="en-US" dirty="0">
                <a:solidFill>
                  <a:srgbClr val="FFFFFF"/>
                </a:solidFill>
                <a:latin typeface="Arial"/>
                <a:cs typeface="Arial"/>
                <a:sym typeface="Arial"/>
              </a:rPr>
              <a:t>○  This includes commercials and infomercials </a:t>
            </a:r>
          </a:p>
          <a:p>
            <a:pPr marL="225425" lvl="1" indent="0">
              <a:spcBef>
                <a:spcPts val="0"/>
              </a:spcBef>
              <a:buClr>
                <a:srgbClr val="FFAB40"/>
              </a:buClr>
              <a:buSzTx/>
              <a:buNone/>
            </a:pPr>
            <a:endParaRPr lang="en-US" dirty="0">
              <a:solidFill>
                <a:srgbClr val="FFFFFF"/>
              </a:solidFill>
              <a:latin typeface="Arial"/>
              <a:cs typeface="Arial"/>
              <a:sym typeface="Arial"/>
            </a:endParaRPr>
          </a:p>
          <a:p>
            <a:pPr marL="225425" lvl="1" indent="0">
              <a:spcBef>
                <a:spcPts val="0"/>
              </a:spcBef>
              <a:buClr>
                <a:srgbClr val="FFAB40"/>
              </a:buClr>
              <a:buSzTx/>
              <a:buNone/>
            </a:pPr>
            <a:r>
              <a:rPr lang="en-US" dirty="0">
                <a:solidFill>
                  <a:srgbClr val="FFFFFF"/>
                </a:solidFill>
                <a:latin typeface="Arial"/>
                <a:cs typeface="Arial"/>
                <a:sym typeface="Arial"/>
              </a:rPr>
              <a:t>○  Traditionally the most expensive form of broadcast media</a:t>
            </a:r>
            <a:endParaRPr lang="en-US" dirty="0">
              <a:latin typeface="Arial"/>
              <a:ea typeface="Arial"/>
              <a:cs typeface="Arial"/>
              <a:sym typeface="Arial"/>
            </a:endParaRPr>
          </a:p>
        </p:txBody>
      </p:sp>
    </p:spTree>
    <p:extLst>
      <p:ext uri="{BB962C8B-B14F-4D97-AF65-F5344CB8AC3E}">
        <p14:creationId xmlns:p14="http://schemas.microsoft.com/office/powerpoint/2010/main" val="2671815644"/>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1795</TotalTime>
  <Words>910</Words>
  <Application>Microsoft Macintosh PowerPoint</Application>
  <PresentationFormat>On-screen Show (16:9)</PresentationFormat>
  <Paragraphs>103</Paragraphs>
  <Slides>17</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Wingdings</vt:lpstr>
      <vt:lpstr>Oswald</vt:lpstr>
      <vt:lpstr>Montserrat Medium</vt:lpstr>
      <vt:lpstr>Montserrat ExtraBold</vt:lpstr>
      <vt:lpstr>Montserrat</vt:lpstr>
      <vt:lpstr>Futuristic Background by Slidesgo</vt:lpstr>
      <vt:lpstr>ADVERTISING CHANNELS</vt:lpstr>
      <vt:lpstr>WHAT IS AN ADVERTISING CHANNEL?</vt:lpstr>
      <vt:lpstr>ADVERTISING CHANNELS</vt:lpstr>
      <vt:lpstr>PRINT MEDIA</vt:lpstr>
      <vt:lpstr>OOH (Out-of-Home)</vt:lpstr>
      <vt:lpstr>OOH (Out-of-Home)</vt:lpstr>
      <vt:lpstr>DOOH (Digital-Out-of-Home)</vt:lpstr>
      <vt:lpstr>RADIO / SATELLITE ADVERTISING</vt:lpstr>
      <vt:lpstr>PowerPoint Presentation</vt:lpstr>
      <vt:lpstr>TRADITIONAL BROADCAST MEDIA</vt:lpstr>
      <vt:lpstr>ONLINE/DIGITAL MEDIA </vt:lpstr>
      <vt:lpstr>SOCIAL MEDIA</vt:lpstr>
      <vt:lpstr>PowerPoint Presentation</vt:lpstr>
      <vt:lpstr>SEARCH</vt:lpstr>
      <vt:lpstr>CINAMA and PROMOTIONAL PRODUCTS</vt:lpstr>
      <vt:lpstr>KEY TERMS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 CHANNELS</dc:title>
  <cp:lastModifiedBy>Chris Lindauer</cp:lastModifiedBy>
  <cp:revision>6</cp:revision>
  <dcterms:modified xsi:type="dcterms:W3CDTF">2022-08-18T00:54:56Z</dcterms:modified>
</cp:coreProperties>
</file>