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  <p:sldMasterId id="2147483684" r:id="rId2"/>
  </p:sldMasterIdLst>
  <p:notesMasterIdLst>
    <p:notesMasterId r:id="rId18"/>
  </p:notesMasterIdLst>
  <p:sldIdLst>
    <p:sldId id="256" r:id="rId3"/>
    <p:sldId id="257" r:id="rId4"/>
    <p:sldId id="258" r:id="rId5"/>
    <p:sldId id="271" r:id="rId6"/>
    <p:sldId id="260" r:id="rId7"/>
    <p:sldId id="261" r:id="rId8"/>
    <p:sldId id="262" r:id="rId9"/>
    <p:sldId id="263" r:id="rId10"/>
    <p:sldId id="264" r:id="rId11"/>
    <p:sldId id="265" r:id="rId12"/>
    <p:sldId id="272" r:id="rId13"/>
    <p:sldId id="266" r:id="rId14"/>
    <p:sldId id="267" r:id="rId15"/>
    <p:sldId id="269" r:id="rId16"/>
    <p:sldId id="270" r:id="rId17"/>
  </p:sldIdLst>
  <p:sldSz cx="9144000" cy="5143500" type="screen16x9"/>
  <p:notesSz cx="6858000" cy="9144000"/>
  <p:embeddedFontLst>
    <p:embeddedFont>
      <p:font typeface="Montserrat" pitchFamily="2" charset="77"/>
      <p:regular r:id="rId19"/>
      <p:bold r:id="rId20"/>
      <p:italic r:id="rId21"/>
      <p:boldItalic r:id="rId22"/>
    </p:embeddedFont>
    <p:embeddedFont>
      <p:font typeface="Oswald" pitchFamily="2" charset="77"/>
      <p:regular r:id="rId23"/>
      <p:bold r:id="rId24"/>
    </p:embeddedFont>
    <p:embeddedFont>
      <p:font typeface="Proxima Nova" panose="02000506030000020004" pitchFamily="2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75"/>
    <p:restoredTop sz="94694"/>
  </p:normalViewPr>
  <p:slideViewPr>
    <p:cSldViewPr snapToGrid="0" snapToObjects="1">
      <p:cViewPr varScale="1">
        <p:scale>
          <a:sx n="99" d="100"/>
          <a:sy n="99" d="100"/>
        </p:scale>
        <p:origin x="168" y="1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b838429023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b838429023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b838429023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b838429023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1348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b838429023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b838429023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b838429023_1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b838429023_1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b838429023_2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b838429023_2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7f9262ee2f_0_24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7f9262ee2f_0_24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b838429023_2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b838429023_2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f9262ee2f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f9262ee2f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f9262ee2f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f9262ee2f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5633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b838429023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b838429023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b838429023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b838429023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7f9262ee2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7f9262ee2f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7290233416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7290233416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7f9262ee2f_0_26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7f9262ee2f_0_26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TITLE_AND_DESCRIPTION_1_1_3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57150" dist="19050" dir="5400000" algn="bl" rotWithShape="0">
              <a:srgbClr val="76A5AF">
                <a:alpha val="88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SECTION_TITLE_AND_DESCRIPTION_1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APTION_ONLY_1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CAPTION_ONLY_1_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CAPTION_ONLY_1_1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CAPTION_ONLY_1_1_1_2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SECTION_TITLE_AND_DESCRIPTION_1_3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_1_1_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CAPTION_ONLY_1_1_1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 hasCustomPrompt="1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 hasCustomPrompt="1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 hasCustomPrompt="1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SECTION_TITLE_AND_DESCRIPTION_1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_1_1_2_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_ONLY_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APTION_ONLY_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SECTION_HEADER_2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SECTION_HEADER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SECTION_TITLE_AND_DESCRIPTION_1_1_2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_AND_TWO_COLUMNS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6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156" name="Google Shape;156;p36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0.png"/><Relationship Id="rId4" Type="http://schemas.openxmlformats.org/officeDocument/2006/relationships/hyperlink" Target="https://docs.google.com/spreadsheets/d/1dsAxRs6wVa1AxF2MyAgXli6AzNvPw0jJ2NySZImw5xs/edit#gid=184362016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GENESIS OF SEM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38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>
                <a:latin typeface="Arial"/>
                <a:ea typeface="Arial"/>
                <a:cs typeface="Arial"/>
                <a:sym typeface="Arial"/>
              </a:rPr>
              <a:t>LESSON 1.1</a:t>
            </a:r>
            <a:endParaRPr sz="2200" b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7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INDUSTRY SIZE &amp; SCOPE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47"/>
          <p:cNvSpPr txBox="1">
            <a:spLocks noGrp="1"/>
          </p:cNvSpPr>
          <p:nvPr>
            <p:ph type="body" idx="1"/>
          </p:nvPr>
        </p:nvSpPr>
        <p:spPr>
          <a:xfrm>
            <a:off x="3507325" y="1282900"/>
            <a:ext cx="4946400" cy="28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The entertainment industry extends from movies, television and radio, to theatre, home entertainment, amusement/theme parks, gaming and much more. 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Consumers have shown an insatiable appetite for entertainment resulting in an industry boom. 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9" name="Google Shape;259;p47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60" name="Google Shape;260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62" name="Google Shape;262;p47"/>
          <p:cNvPicPr preferRelativeResize="0"/>
          <p:nvPr/>
        </p:nvPicPr>
        <p:blipFill rotWithShape="1">
          <a:blip r:embed="rId4">
            <a:alphaModFix/>
          </a:blip>
          <a:srcRect t="9183" b="9183"/>
          <a:stretch/>
        </p:blipFill>
        <p:spPr>
          <a:xfrm>
            <a:off x="344900" y="1282900"/>
            <a:ext cx="3080100" cy="230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7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INDUSTRY SIZE &amp; SCOPE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47"/>
          <p:cNvSpPr txBox="1">
            <a:spLocks noGrp="1"/>
          </p:cNvSpPr>
          <p:nvPr>
            <p:ph type="body" idx="1"/>
          </p:nvPr>
        </p:nvSpPr>
        <p:spPr>
          <a:xfrm>
            <a:off x="3507325" y="1282899"/>
            <a:ext cx="4946400" cy="330038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In 2022, Bad Bunny broke the record for the most-streamed artist in a single day in Spotify history, racking up 183 million streams in just a 24-hour period</a:t>
            </a: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Kendrick Lamar broke the record for 1st-day streams on Apple Music with the release of his first album since 2017 with "Mr. Morale and the Big Steppers“</a:t>
            </a:r>
          </a:p>
          <a:p>
            <a:pPr lvl="1" indent="-330200">
              <a:spcBef>
                <a:spcPts val="0"/>
              </a:spcBef>
              <a:buSzPts val="1600"/>
              <a:buFont typeface="Arial"/>
              <a:buChar char="●"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Just weeks later, it took just two hours for the release of Harry Styles new album, “Harry’s House”, to break Kendrick Lamar’s record </a:t>
            </a:r>
            <a:endParaRPr sz="16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9" name="Google Shape;259;p47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60" name="Google Shape;260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62" name="Google Shape;262;p47"/>
          <p:cNvPicPr preferRelativeResize="0"/>
          <p:nvPr/>
        </p:nvPicPr>
        <p:blipFill rotWithShape="1">
          <a:blip r:embed="rId4">
            <a:alphaModFix/>
          </a:blip>
          <a:srcRect t="9183" b="9183"/>
          <a:stretch/>
        </p:blipFill>
        <p:spPr>
          <a:xfrm>
            <a:off x="344900" y="1282900"/>
            <a:ext cx="3080100" cy="2300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5350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8"/>
          <p:cNvSpPr txBox="1">
            <a:spLocks noGrp="1"/>
          </p:cNvSpPr>
          <p:nvPr>
            <p:ph type="title" idx="6"/>
          </p:nvPr>
        </p:nvSpPr>
        <p:spPr>
          <a:xfrm>
            <a:off x="1048450" y="19993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9,566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48"/>
          <p:cNvSpPr txBox="1">
            <a:spLocks noGrp="1"/>
          </p:cNvSpPr>
          <p:nvPr>
            <p:ph type="title"/>
          </p:nvPr>
        </p:nvSpPr>
        <p:spPr>
          <a:xfrm>
            <a:off x="3538500" y="2617750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MOVIE TICKETS</a:t>
            </a:r>
            <a:endParaRPr sz="1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8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Number of movie tickets sold each year for U.S. theaters.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48"/>
          <p:cNvSpPr txBox="1">
            <a:spLocks noGrp="1"/>
          </p:cNvSpPr>
          <p:nvPr>
            <p:ph type="title" idx="2"/>
          </p:nvPr>
        </p:nvSpPr>
        <p:spPr>
          <a:xfrm>
            <a:off x="6028553" y="2617750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VIRTUAL REALITY</a:t>
            </a:r>
            <a:endParaRPr sz="1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48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Revenue for VR market in 2018.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Expected to reach $2B in 2023.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48"/>
          <p:cNvSpPr txBox="1">
            <a:spLocks noGrp="1"/>
          </p:cNvSpPr>
          <p:nvPr>
            <p:ph type="title" idx="4"/>
          </p:nvPr>
        </p:nvSpPr>
        <p:spPr>
          <a:xfrm>
            <a:off x="1093750" y="2617750"/>
            <a:ext cx="19764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RADIO STATIONS</a:t>
            </a:r>
            <a:endParaRPr sz="14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48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Number of radio stations in the U.S.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48"/>
          <p:cNvSpPr txBox="1">
            <a:spLocks noGrp="1"/>
          </p:cNvSpPr>
          <p:nvPr>
            <p:ph type="title" idx="7"/>
          </p:nvPr>
        </p:nvSpPr>
        <p:spPr>
          <a:xfrm>
            <a:off x="3538500" y="19993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1.4 B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48"/>
          <p:cNvSpPr txBox="1">
            <a:spLocks noGrp="1"/>
          </p:cNvSpPr>
          <p:nvPr>
            <p:ph type="title" idx="8"/>
          </p:nvPr>
        </p:nvSpPr>
        <p:spPr>
          <a:xfrm>
            <a:off x="6028550" y="19993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$934 M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6" name="Google Shape;276;p48"/>
          <p:cNvCxnSpPr/>
          <p:nvPr/>
        </p:nvCxnSpPr>
        <p:spPr>
          <a:xfrm>
            <a:off x="1883350" y="27747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cxnSp>
        <p:nvCxnSpPr>
          <p:cNvPr id="277" name="Google Shape;277;p48"/>
          <p:cNvCxnSpPr/>
          <p:nvPr/>
        </p:nvCxnSpPr>
        <p:spPr>
          <a:xfrm>
            <a:off x="4373400" y="27747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cxnSp>
        <p:nvCxnSpPr>
          <p:cNvPr id="278" name="Google Shape;278;p48"/>
          <p:cNvCxnSpPr/>
          <p:nvPr/>
        </p:nvCxnSpPr>
        <p:spPr>
          <a:xfrm>
            <a:off x="6863450" y="27747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79" name="Google Shape;279;p48"/>
          <p:cNvSpPr txBox="1"/>
          <p:nvPr/>
        </p:nvSpPr>
        <p:spPr>
          <a:xfrm>
            <a:off x="160400" y="4781425"/>
            <a:ext cx="368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Source: Price Waterhouse Cooper</a:t>
            </a:r>
            <a:endParaRPr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0" name="Google Shape;280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4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82" name="Google Shape;282;p48"/>
          <p:cNvSpPr txBox="1">
            <a:spLocks noGrp="1"/>
          </p:cNvSpPr>
          <p:nvPr>
            <p:ph type="title" idx="6"/>
          </p:nvPr>
        </p:nvSpPr>
        <p:spPr>
          <a:xfrm>
            <a:off x="605075" y="369988"/>
            <a:ext cx="54864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Arial"/>
                <a:ea typeface="Arial"/>
                <a:cs typeface="Arial"/>
                <a:sym typeface="Arial"/>
              </a:rPr>
              <a:t>ENTERTAINMENT SECTORS</a:t>
            </a:r>
            <a:endParaRPr sz="2800"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3" name="Google Shape;283;p48"/>
          <p:cNvCxnSpPr/>
          <p:nvPr/>
        </p:nvCxnSpPr>
        <p:spPr>
          <a:xfrm>
            <a:off x="681275" y="3097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84" name="Google Shape;284;p48"/>
          <p:cNvSpPr txBox="1"/>
          <p:nvPr/>
        </p:nvSpPr>
        <p:spPr>
          <a:xfrm>
            <a:off x="605075" y="754000"/>
            <a:ext cx="5959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Broadly measured, the entertainment and media industry spans multiple sectors.</a:t>
            </a:r>
            <a:endParaRPr sz="12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4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491600" cy="9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latin typeface="Arial"/>
                <a:ea typeface="Arial"/>
                <a:cs typeface="Arial"/>
                <a:sym typeface="Arial"/>
              </a:rPr>
              <a:t>ENTERTAINMENT INDUSTRY REVENUE STREAMS</a:t>
            </a:r>
            <a:endParaRPr sz="2200"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0" name="Google Shape;290;p4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91" name="Google Shape;291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4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93" name="Google Shape;293;p49"/>
          <p:cNvSpPr txBox="1"/>
          <p:nvPr/>
        </p:nvSpPr>
        <p:spPr>
          <a:xfrm>
            <a:off x="160400" y="4781425"/>
            <a:ext cx="368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Source: US Census</a:t>
            </a:r>
            <a:endParaRPr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4" name="Google Shape;294;p49" title="Overall Spending (in millions of dollars)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4638" y="1018500"/>
            <a:ext cx="5614725" cy="347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1"/>
          <p:cNvSpPr txBox="1">
            <a:spLocks noGrp="1"/>
          </p:cNvSpPr>
          <p:nvPr>
            <p:ph type="title"/>
          </p:nvPr>
        </p:nvSpPr>
        <p:spPr>
          <a:xfrm>
            <a:off x="5337175" y="32260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DISCUSSION TOPIC: COVID-19 IMPACT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51"/>
          <p:cNvSpPr txBox="1">
            <a:spLocks noGrp="1"/>
          </p:cNvSpPr>
          <p:nvPr>
            <p:ph type="body" idx="1"/>
          </p:nvPr>
        </p:nvSpPr>
        <p:spPr>
          <a:xfrm>
            <a:off x="5337175" y="1540300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How has the COVID-19 health crisis impacted the sports and entertainment industry?  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Have all segments of the industry been impacted in the same way?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Do you think the industry will recover?  Why or why not?  How?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8" name="Google Shape;308;p51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309" name="Google Shape;309;p51"/>
          <p:cNvPicPr preferRelativeResize="0"/>
          <p:nvPr/>
        </p:nvPicPr>
        <p:blipFill rotWithShape="1">
          <a:blip r:embed="rId3">
            <a:alphaModFix/>
          </a:blip>
          <a:srcRect l="22026" r="22026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310" name="Google Shape;310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5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6413" y="2164463"/>
            <a:ext cx="2351174" cy="8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ctrTitle"/>
          </p:nvPr>
        </p:nvSpPr>
        <p:spPr>
          <a:xfrm>
            <a:off x="429150" y="2050550"/>
            <a:ext cx="8285700" cy="256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SEM is the acronym for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2000"/>
              </a:spcBef>
              <a:spcAft>
                <a:spcPts val="2000"/>
              </a:spcAft>
              <a:buNone/>
            </a:pPr>
            <a:r>
              <a:rPr lang="en" u="sng">
                <a:latin typeface="Arial"/>
                <a:ea typeface="Arial"/>
                <a:cs typeface="Arial"/>
                <a:sym typeface="Arial"/>
              </a:rPr>
              <a:t>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ports and </a:t>
            </a:r>
            <a:r>
              <a:rPr lang="en" u="sng">
                <a:latin typeface="Arial"/>
                <a:ea typeface="Arial"/>
                <a:cs typeface="Arial"/>
                <a:sym typeface="Arial"/>
              </a:rPr>
              <a:t>E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ntertainment </a:t>
            </a:r>
            <a:r>
              <a:rPr lang="en" u="sng">
                <a:latin typeface="Arial"/>
                <a:ea typeface="Arial"/>
                <a:cs typeface="Arial"/>
                <a:sym typeface="Arial"/>
              </a:rPr>
              <a:t>M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arketing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2" name="Google Shape;17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4" name="Google Shape;174;p39"/>
          <p:cNvSpPr txBox="1">
            <a:spLocks noGrp="1"/>
          </p:cNvSpPr>
          <p:nvPr>
            <p:ph type="title" idx="4294967295"/>
          </p:nvPr>
        </p:nvSpPr>
        <p:spPr>
          <a:xfrm>
            <a:off x="999750" y="728075"/>
            <a:ext cx="7144500" cy="9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WHAT IS SEM?</a:t>
            </a:r>
            <a:endParaRPr sz="4500" b="1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5" name="Google Shape;175;p39"/>
          <p:cNvCxnSpPr/>
          <p:nvPr/>
        </p:nvCxnSpPr>
        <p:spPr>
          <a:xfrm>
            <a:off x="3842700" y="1632875"/>
            <a:ext cx="14586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0"/>
          <p:cNvSpPr txBox="1">
            <a:spLocks noGrp="1"/>
          </p:cNvSpPr>
          <p:nvPr>
            <p:ph type="title"/>
          </p:nvPr>
        </p:nvSpPr>
        <p:spPr>
          <a:xfrm>
            <a:off x="5337175" y="462950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SEM IS A RELATIVELY NEW CONCEPT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40"/>
          <p:cNvSpPr txBox="1">
            <a:spLocks noGrp="1"/>
          </p:cNvSpPr>
          <p:nvPr>
            <p:ph type="body" idx="1"/>
          </p:nvPr>
        </p:nvSpPr>
        <p:spPr>
          <a:xfrm>
            <a:off x="5337175" y="1716900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latin typeface="Arial"/>
                <a:ea typeface="Arial"/>
                <a:cs typeface="Arial"/>
                <a:sym typeface="Arial"/>
              </a:rPr>
              <a:t>Forms of sports marketing started as early as 1858 (first known athletic event to charge admission took place at a baseball game).</a:t>
            </a:r>
            <a:endParaRPr sz="14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 dirty="0">
                <a:latin typeface="Arial"/>
                <a:ea typeface="Arial"/>
                <a:cs typeface="Arial"/>
                <a:sym typeface="Arial"/>
              </a:rPr>
              <a:t>Entertainment as we know it today (movies, radio, television, music) exploded from 1900 on, and as technology improved, so did the products being offered.</a:t>
            </a:r>
            <a:endParaRPr sz="14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2" name="Google Shape;182;p40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83" name="Google Shape;183;p40"/>
          <p:cNvPicPr preferRelativeResize="0"/>
          <p:nvPr/>
        </p:nvPicPr>
        <p:blipFill rotWithShape="1">
          <a:blip r:embed="rId3">
            <a:alphaModFix/>
          </a:blip>
          <a:srcRect l="17620" r="17620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184" name="Google Shape;18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0"/>
          <p:cNvSpPr txBox="1">
            <a:spLocks noGrp="1"/>
          </p:cNvSpPr>
          <p:nvPr>
            <p:ph type="title"/>
          </p:nvPr>
        </p:nvSpPr>
        <p:spPr>
          <a:xfrm>
            <a:off x="5337175" y="1041407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 dirty="0">
                <a:latin typeface="+mn-lt"/>
              </a:rPr>
              <a:t>SEM IS A RELATIVELY NEW CONCEPT</a:t>
            </a:r>
            <a:endParaRPr sz="1900" b="1" dirty="0">
              <a:latin typeface="+mn-lt"/>
            </a:endParaRPr>
          </a:p>
        </p:txBody>
      </p:sp>
      <p:sp>
        <p:nvSpPr>
          <p:cNvPr id="181" name="Google Shape;181;p40"/>
          <p:cNvSpPr txBox="1">
            <a:spLocks noGrp="1"/>
          </p:cNvSpPr>
          <p:nvPr>
            <p:ph type="body" idx="1"/>
          </p:nvPr>
        </p:nvSpPr>
        <p:spPr>
          <a:xfrm>
            <a:off x="5337175" y="2295357"/>
            <a:ext cx="2837400" cy="27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sz="1400" dirty="0">
                <a:latin typeface="+mn-lt"/>
              </a:rPr>
              <a:t>The 1900’s also brought the advent of carnivals, amusement parks, and theme parks which evolved from (but did not completely  replace) fairs, circuses and festivals.</a:t>
            </a:r>
          </a:p>
        </p:txBody>
      </p:sp>
      <p:cxnSp>
        <p:nvCxnSpPr>
          <p:cNvPr id="182" name="Google Shape;182;p40"/>
          <p:cNvCxnSpPr/>
          <p:nvPr/>
        </p:nvCxnSpPr>
        <p:spPr>
          <a:xfrm>
            <a:off x="52251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83" name="Google Shape;183;p40"/>
          <p:cNvPicPr preferRelativeResize="0"/>
          <p:nvPr/>
        </p:nvPicPr>
        <p:blipFill>
          <a:blip r:embed="rId3"/>
          <a:srcRect l="22108" r="22108"/>
          <a:stretch/>
        </p:blipFill>
        <p:spPr>
          <a:xfrm>
            <a:off x="-422250" y="-236700"/>
            <a:ext cx="4714800" cy="5616900"/>
          </a:xfrm>
          <a:prstGeom prst="flowChartDelay">
            <a:avLst/>
          </a:prstGeom>
          <a:noFill/>
          <a:ln>
            <a:noFill/>
          </a:ln>
        </p:spPr>
      </p:pic>
      <p:pic>
        <p:nvPicPr>
          <p:cNvPr id="184" name="Google Shape;18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 dirty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939898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MANY EVENTS INFLUENCED GROWTH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42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Industry evolved as fan support grew with willingness to spend discretionary income on sports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The emergence of radio and television increase exposure to sports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2" name="Google Shape;202;p42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03" name="Google Shape;20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4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05" name="Google Shape;205;p42"/>
          <p:cNvPicPr preferRelativeResize="0"/>
          <p:nvPr/>
        </p:nvPicPr>
        <p:blipFill rotWithShape="1">
          <a:blip r:embed="rId4">
            <a:alphaModFix/>
          </a:blip>
          <a:srcRect l="28619" t="5267" r="643"/>
          <a:stretch/>
        </p:blipFill>
        <p:spPr>
          <a:xfrm>
            <a:off x="6136100" y="1129575"/>
            <a:ext cx="2668500" cy="2322900"/>
          </a:xfrm>
          <a:prstGeom prst="snip2DiagRect">
            <a:avLst>
              <a:gd name="adj1" fmla="val 0"/>
              <a:gd name="adj2" fmla="val 16667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3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THE EVOLUTION OF SEM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43"/>
          <p:cNvSpPr txBox="1">
            <a:spLocks noGrp="1"/>
          </p:cNvSpPr>
          <p:nvPr>
            <p:ph type="body" idx="1"/>
          </p:nvPr>
        </p:nvSpPr>
        <p:spPr>
          <a:xfrm>
            <a:off x="3507325" y="1194650"/>
            <a:ext cx="4946400" cy="28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Corporations began to see the benefit with sports affiliations, resulting in a sponsorship boom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Celebrity endorsements and naming rights deals became common industry practice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Advancement of technologies making it easier to consume sports and entertainment while more sports and entertainment properties are introduced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2" name="Google Shape;212;p43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13" name="Google Shape;213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4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15" name="Google Shape;215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3150" y="1052150"/>
            <a:ext cx="2505900" cy="318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4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INDUSTRY SIZE &amp; SCOPE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1" name="Google Shape;221;p44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22" name="Google Shape;222;p44"/>
          <p:cNvSpPr txBox="1">
            <a:spLocks noGrp="1"/>
          </p:cNvSpPr>
          <p:nvPr>
            <p:ph type="title"/>
          </p:nvPr>
        </p:nvSpPr>
        <p:spPr>
          <a:xfrm>
            <a:off x="4783522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$708 billion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44"/>
          <p:cNvSpPr txBox="1">
            <a:spLocks noGrp="1"/>
          </p:cNvSpPr>
          <p:nvPr>
            <p:ph type="subTitle" idx="1"/>
          </p:nvPr>
        </p:nvSpPr>
        <p:spPr>
          <a:xfrm>
            <a:off x="4783522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dirty="0">
                <a:latin typeface="Arial"/>
                <a:ea typeface="Arial"/>
                <a:cs typeface="Arial"/>
                <a:sym typeface="Arial"/>
              </a:rPr>
              <a:t>Size of U.S. Sports Industry in 2026 (projected)</a:t>
            </a:r>
          </a:p>
        </p:txBody>
      </p:sp>
      <p:sp>
        <p:nvSpPr>
          <p:cNvPr id="224" name="Google Shape;224;p44"/>
          <p:cNvSpPr txBox="1">
            <a:spLocks noGrp="1"/>
          </p:cNvSpPr>
          <p:nvPr>
            <p:ph type="title" idx="5"/>
          </p:nvPr>
        </p:nvSpPr>
        <p:spPr>
          <a:xfrm>
            <a:off x="2293472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$498 billion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44"/>
          <p:cNvSpPr txBox="1">
            <a:spLocks noGrp="1"/>
          </p:cNvSpPr>
          <p:nvPr>
            <p:ph type="subTitle" idx="6"/>
          </p:nvPr>
        </p:nvSpPr>
        <p:spPr>
          <a:xfrm>
            <a:off x="2293472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Arial"/>
                <a:ea typeface="Arial"/>
                <a:cs typeface="Arial"/>
                <a:sym typeface="Arial"/>
              </a:rPr>
              <a:t>Size of U.S. Sports Industry in 2018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" name="Google Shape;226;p44"/>
          <p:cNvCxnSpPr/>
          <p:nvPr/>
        </p:nvCxnSpPr>
        <p:spPr>
          <a:xfrm>
            <a:off x="5681122" y="3388898"/>
            <a:ext cx="271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cxnSp>
        <p:nvCxnSpPr>
          <p:cNvPr id="227" name="Google Shape;227;p44"/>
          <p:cNvCxnSpPr/>
          <p:nvPr/>
        </p:nvCxnSpPr>
        <p:spPr>
          <a:xfrm>
            <a:off x="3191075" y="3388898"/>
            <a:ext cx="271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28" name="Google Shape;228;p44"/>
          <p:cNvSpPr/>
          <p:nvPr/>
        </p:nvSpPr>
        <p:spPr>
          <a:xfrm>
            <a:off x="2984675" y="1887150"/>
            <a:ext cx="684600" cy="684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44"/>
          <p:cNvSpPr/>
          <p:nvPr/>
        </p:nvSpPr>
        <p:spPr>
          <a:xfrm>
            <a:off x="5474722" y="1887150"/>
            <a:ext cx="684600" cy="684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0" name="Google Shape;23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32" name="Google Shape;232;p44"/>
          <p:cNvSpPr txBox="1"/>
          <p:nvPr/>
        </p:nvSpPr>
        <p:spPr>
          <a:xfrm>
            <a:off x="1018675" y="1082850"/>
            <a:ext cx="59598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The sports business industry is one of the largest and fastest growing industries in the United States.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33" name="Google Shape;233;p44"/>
          <p:cNvSpPr txBox="1"/>
          <p:nvPr/>
        </p:nvSpPr>
        <p:spPr>
          <a:xfrm>
            <a:off x="160400" y="4781425"/>
            <a:ext cx="368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Source: Plunkett Research</a:t>
            </a:r>
            <a:endParaRPr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4" name="Google Shape;23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52775" y="1959026"/>
            <a:ext cx="548400" cy="548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42825" y="1959008"/>
            <a:ext cx="548400" cy="5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34;p44">
            <a:extLst>
              <a:ext uri="{FF2B5EF4-FFF2-40B4-BE49-F238E27FC236}">
                <a16:creationId xmlns:a16="http://schemas.microsoft.com/office/drawing/2014/main" id="{3509A87D-9367-88D0-88D6-C41C2EF1965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2825" y="1955265"/>
            <a:ext cx="548400" cy="548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5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0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How does the size of the </a:t>
            </a:r>
            <a:r>
              <a:rPr lang="en" i="1">
                <a:latin typeface="Arial"/>
                <a:ea typeface="Arial"/>
                <a:cs typeface="Arial"/>
                <a:sym typeface="Arial"/>
              </a:rPr>
              <a:t>sports</a:t>
            </a:r>
            <a:r>
              <a:rPr lang="en">
                <a:latin typeface="Arial"/>
                <a:ea typeface="Arial"/>
                <a:cs typeface="Arial"/>
                <a:sym typeface="Arial"/>
              </a:rPr>
              <a:t> industry </a:t>
            </a:r>
            <a:br>
              <a:rPr lang="en">
                <a:latin typeface="Arial"/>
                <a:ea typeface="Arial"/>
                <a:cs typeface="Arial"/>
                <a:sym typeface="Arial"/>
              </a:rPr>
            </a:br>
            <a:r>
              <a:rPr lang="en">
                <a:latin typeface="Arial"/>
                <a:ea typeface="Arial"/>
                <a:cs typeface="Arial"/>
                <a:sym typeface="Arial"/>
              </a:rPr>
              <a:t>stack up against other industries?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4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491600" cy="95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latin typeface="Arial"/>
                <a:ea typeface="Arial"/>
                <a:cs typeface="Arial"/>
                <a:sym typeface="Arial"/>
              </a:rPr>
              <a:t>SPORTS INDUSTRY REVENUE STREAMS</a:t>
            </a:r>
            <a:endParaRPr sz="2200"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8" name="Google Shape;248;p46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49" name="Google Shape;24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4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51" name="Google Shape;251;p46" title="Points scored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72125" y="1023775"/>
            <a:ext cx="6063924" cy="3749524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46"/>
          <p:cNvSpPr txBox="1"/>
          <p:nvPr/>
        </p:nvSpPr>
        <p:spPr>
          <a:xfrm>
            <a:off x="160400" y="4781425"/>
            <a:ext cx="368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</a:rPr>
              <a:t>Source: Plunkett Sports Industry Almanac</a:t>
            </a:r>
            <a:endParaRPr sz="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673</Words>
  <Application>Microsoft Macintosh PowerPoint</Application>
  <PresentationFormat>On-screen Show (16:9)</PresentationFormat>
  <Paragraphs>68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Proxima Nova</vt:lpstr>
      <vt:lpstr>Montserrat</vt:lpstr>
      <vt:lpstr>Oswald</vt:lpstr>
      <vt:lpstr>Futuristic Background by Slidesgo</vt:lpstr>
      <vt:lpstr>Slidesgo Final Pages</vt:lpstr>
      <vt:lpstr>GENESIS OF SEM</vt:lpstr>
      <vt:lpstr>SEM is the acronym for Sports and Entertainment Marketing</vt:lpstr>
      <vt:lpstr>SEM IS A RELATIVELY NEW CONCEPT</vt:lpstr>
      <vt:lpstr>SEM IS A RELATIVELY NEW CONCEPT</vt:lpstr>
      <vt:lpstr>MANY EVENTS INFLUENCED GROWTH</vt:lpstr>
      <vt:lpstr>THE EVOLUTION OF SEM</vt:lpstr>
      <vt:lpstr>INDUSTRY SIZE &amp; SCOPE</vt:lpstr>
      <vt:lpstr>How does the size of the sports industry  stack up against other industries?</vt:lpstr>
      <vt:lpstr>SPORTS INDUSTRY REVENUE STREAMS</vt:lpstr>
      <vt:lpstr>INDUSTRY SIZE &amp; SCOPE</vt:lpstr>
      <vt:lpstr>INDUSTRY SIZE &amp; SCOPE</vt:lpstr>
      <vt:lpstr>9,566</vt:lpstr>
      <vt:lpstr>ENTERTAINMENT INDUSTRY REVENUE STREAMS</vt:lpstr>
      <vt:lpstr>DISCUSSION TOPIC: COVID-19 IMPACT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GENESIS OF SEM</dc:title>
  <cp:lastModifiedBy>Chris Lindauer</cp:lastModifiedBy>
  <cp:revision>4</cp:revision>
  <dcterms:modified xsi:type="dcterms:W3CDTF">2022-08-02T15:08:44Z</dcterms:modified>
</cp:coreProperties>
</file>