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5143500" type="screen16x9"/>
  <p:notesSz cx="6858000" cy="9144000"/>
  <p:embeddedFontLst>
    <p:embeddedFont>
      <p:font typeface="Montserrat" pitchFamily="2" charset="77"/>
      <p:regular r:id="rId20"/>
      <p:bold r:id="rId21"/>
      <p:italic r:id="rId22"/>
      <p:boldItalic r:id="rId23"/>
    </p:embeddedFont>
    <p:embeddedFont>
      <p:font typeface="Oswald" pitchFamily="2" charset="77"/>
      <p:regular r:id="rId24"/>
      <p:bold r:id="rId25"/>
    </p:embeddedFont>
    <p:embeddedFont>
      <p:font typeface="Proxima Nova" panose="02000506030000020004" pitchFamily="2"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 Type="http://schemas.openxmlformats.org/officeDocument/2006/relationships/slide" Target="slides/slide1.xml"/><Relationship Id="rId21" Type="http://schemas.openxmlformats.org/officeDocument/2006/relationships/font" Target="fonts/font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e6582acff3_0_5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e6582acff3_0_5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e6582acff3_0_5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e6582acff3_0_5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e6582acff3_0_5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e6582acff3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e6582acff3_0_5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e6582acff3_0_5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e66752068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e66752068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e66752068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e66752068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6582acff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e6582acff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e64c6af68d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e64c6af68d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e6582acff3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e6582acff3_0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e6582acff3_0_4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e6582acff3_0_4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e6582acff3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e6582acff3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e6582acff3_0_5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e6582acff3_0_5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e6582acff3_0_5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e6582acff3_0_5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e6582acff3_0_5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e6582acff3_0_5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4.xml"/><Relationship Id="rId1" Type="http://schemas.openxmlformats.org/officeDocument/2006/relationships/slideLayout" Target="../slideLayouts/slideLayout34.xml"/><Relationship Id="rId5" Type="http://schemas.openxmlformats.org/officeDocument/2006/relationships/image" Target="../media/image5.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8.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790100" y="1903475"/>
            <a:ext cx="55719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INDUSTRY PIONEERS</a:t>
            </a:r>
            <a:endParaRPr>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1.4</a:t>
            </a:r>
            <a:endParaRPr sz="2200" b="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7"/>
          <p:cNvSpPr txBox="1">
            <a:spLocks noGrp="1"/>
          </p:cNvSpPr>
          <p:nvPr>
            <p:ph type="subTitle" idx="1"/>
          </p:nvPr>
        </p:nvSpPr>
        <p:spPr>
          <a:xfrm>
            <a:off x="54351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Credited as the creator of the circus.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Branded his shows “The Greatest Show on Earth”.</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His museum grossed over $100,000 in its first three years and he would later become the second richest man in the United States.</a:t>
            </a:r>
            <a:endParaRPr sz="1600">
              <a:latin typeface="Arial"/>
              <a:ea typeface="Arial"/>
              <a:cs typeface="Arial"/>
              <a:sym typeface="Arial"/>
            </a:endParaRPr>
          </a:p>
        </p:txBody>
      </p:sp>
      <p:sp>
        <p:nvSpPr>
          <p:cNvPr id="252" name="Google Shape;252;p47"/>
          <p:cNvSpPr txBox="1">
            <a:spLocks noGrp="1"/>
          </p:cNvSpPr>
          <p:nvPr>
            <p:ph type="title"/>
          </p:nvPr>
        </p:nvSpPr>
        <p:spPr>
          <a:xfrm>
            <a:off x="938500" y="445025"/>
            <a:ext cx="6667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P.T. Barnum</a:t>
            </a:r>
            <a:endParaRPr b="1">
              <a:solidFill>
                <a:schemeClr val="lt2"/>
              </a:solidFill>
              <a:latin typeface="Arial"/>
              <a:ea typeface="Arial"/>
              <a:cs typeface="Arial"/>
              <a:sym typeface="Arial"/>
            </a:endParaRPr>
          </a:p>
        </p:txBody>
      </p:sp>
      <p:cxnSp>
        <p:nvCxnSpPr>
          <p:cNvPr id="253" name="Google Shape;253;p4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4" name="Google Shape;254;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5" name="Google Shape;255;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56" name="Google Shape;256;p47"/>
          <p:cNvPicPr preferRelativeResize="0"/>
          <p:nvPr/>
        </p:nvPicPr>
        <p:blipFill rotWithShape="1">
          <a:blip r:embed="rId4">
            <a:alphaModFix/>
          </a:blip>
          <a:srcRect l="6514" r="6514"/>
          <a:stretch/>
        </p:blipFill>
        <p:spPr>
          <a:xfrm>
            <a:off x="938500" y="1179500"/>
            <a:ext cx="4256526" cy="28327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8"/>
          <p:cNvSpPr txBox="1">
            <a:spLocks noGrp="1"/>
          </p:cNvSpPr>
          <p:nvPr>
            <p:ph type="subTitle" idx="1"/>
          </p:nvPr>
        </p:nvSpPr>
        <p:spPr>
          <a:xfrm>
            <a:off x="295875" y="363500"/>
            <a:ext cx="4310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Went to Hollywood with only $40 in his pocket, drawing materials and an animated film.</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Produced the first full-length cartoon feature film, Snow White in 1937.</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Invested $17 million into Disneyland in 1955.   By 2019, more than 750 million people will had visited the California theme park. </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Since then, four subsequent parks have opened in Paris, Shanghai, Hong Kong and Tokyo, along with a Disney Cruise Line.</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62" name="Google Shape;262;p48"/>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Walt Disney</a:t>
            </a:r>
            <a:endParaRPr b="1">
              <a:latin typeface="Arial"/>
              <a:ea typeface="Arial"/>
              <a:cs typeface="Arial"/>
              <a:sym typeface="Arial"/>
            </a:endParaRPr>
          </a:p>
        </p:txBody>
      </p:sp>
      <p:cxnSp>
        <p:nvCxnSpPr>
          <p:cNvPr id="263" name="Google Shape;263;p48"/>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4" name="Google Shape;264;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5" name="Google Shape;265;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66" name="Google Shape;266;p48"/>
          <p:cNvPicPr preferRelativeResize="0"/>
          <p:nvPr/>
        </p:nvPicPr>
        <p:blipFill>
          <a:blip r:embed="rId4">
            <a:alphaModFix/>
          </a:blip>
          <a:stretch>
            <a:fillRect/>
          </a:stretch>
        </p:blipFill>
        <p:spPr>
          <a:xfrm>
            <a:off x="5061000" y="1451375"/>
            <a:ext cx="3371575" cy="2375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9"/>
          <p:cNvSpPr txBox="1">
            <a:spLocks noGrp="1"/>
          </p:cNvSpPr>
          <p:nvPr>
            <p:ph type="subTitle" idx="1"/>
          </p:nvPr>
        </p:nvSpPr>
        <p:spPr>
          <a:xfrm>
            <a:off x="3907525" y="1348325"/>
            <a:ext cx="4565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Revolutionized the musical genre of Jazz, raising its level of popularity to where it is today, influencing many other genres along the way.</a:t>
            </a:r>
            <a:endParaRPr sz="1600">
              <a:latin typeface="Arial"/>
              <a:ea typeface="Arial"/>
              <a:cs typeface="Arial"/>
              <a:sym typeface="Arial"/>
            </a:endParaRPr>
          </a:p>
          <a:p>
            <a:pPr marL="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In 2001, New Orleans International Airport was re-named Louis Armstrong International to honor his legacy and as a tribute to his impact on the city.    </a:t>
            </a:r>
            <a:endParaRPr sz="1600">
              <a:latin typeface="Arial"/>
              <a:ea typeface="Arial"/>
              <a:cs typeface="Arial"/>
              <a:sym typeface="Arial"/>
            </a:endParaRPr>
          </a:p>
        </p:txBody>
      </p:sp>
      <p:sp>
        <p:nvSpPr>
          <p:cNvPr id="272" name="Google Shape;272;p49"/>
          <p:cNvSpPr txBox="1">
            <a:spLocks noGrp="1"/>
          </p:cNvSpPr>
          <p:nvPr>
            <p:ph type="title"/>
          </p:nvPr>
        </p:nvSpPr>
        <p:spPr>
          <a:xfrm>
            <a:off x="938500" y="445025"/>
            <a:ext cx="4565700" cy="1392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Louis Armstrong </a:t>
            </a:r>
            <a:endParaRPr b="1">
              <a:solidFill>
                <a:schemeClr val="lt2"/>
              </a:solidFill>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p:txBody>
      </p:sp>
      <p:cxnSp>
        <p:nvCxnSpPr>
          <p:cNvPr id="273" name="Google Shape;273;p4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74" name="Google Shape;274;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5" name="Google Shape;275;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76" name="Google Shape;276;p49"/>
          <p:cNvPicPr preferRelativeResize="0"/>
          <p:nvPr/>
        </p:nvPicPr>
        <p:blipFill>
          <a:blip r:embed="rId4">
            <a:alphaModFix/>
          </a:blip>
          <a:stretch>
            <a:fillRect/>
          </a:stretch>
        </p:blipFill>
        <p:spPr>
          <a:xfrm>
            <a:off x="1026200" y="1071078"/>
            <a:ext cx="2422467" cy="3640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50"/>
          <p:cNvSpPr txBox="1">
            <a:spLocks noGrp="1"/>
          </p:cNvSpPr>
          <p:nvPr>
            <p:ph type="subTitle" idx="1"/>
          </p:nvPr>
        </p:nvSpPr>
        <p:spPr>
          <a:xfrm>
            <a:off x="3297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All seven Harry Potter books have landed in the top 20 best-selling children’s books of all-time.</a:t>
            </a:r>
            <a:endParaRPr sz="1600">
              <a:latin typeface="Arial"/>
              <a:ea typeface="Arial"/>
              <a:cs typeface="Arial"/>
              <a:sym typeface="Arial"/>
            </a:endParaRPr>
          </a:p>
          <a:p>
            <a:pPr marL="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Nearly a half billion books have been sold and have translated into 67 languages and the last four books have consecutively set records as the fastest-selling books in history.</a:t>
            </a:r>
            <a:endParaRPr sz="1600">
              <a:latin typeface="Arial"/>
              <a:ea typeface="Arial"/>
              <a:cs typeface="Arial"/>
              <a:sym typeface="Arial"/>
            </a:endParaRPr>
          </a:p>
        </p:txBody>
      </p:sp>
      <p:sp>
        <p:nvSpPr>
          <p:cNvPr id="282" name="Google Shape;282;p50"/>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JK Rowling</a:t>
            </a:r>
            <a:endParaRPr b="1">
              <a:latin typeface="Arial"/>
              <a:ea typeface="Arial"/>
              <a:cs typeface="Arial"/>
              <a:sym typeface="Arial"/>
            </a:endParaRPr>
          </a:p>
        </p:txBody>
      </p:sp>
      <p:cxnSp>
        <p:nvCxnSpPr>
          <p:cNvPr id="283" name="Google Shape;283;p50"/>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4" name="Google Shape;284;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5" name="Google Shape;285;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86" name="Google Shape;286;p50"/>
          <p:cNvPicPr preferRelativeResize="0"/>
          <p:nvPr/>
        </p:nvPicPr>
        <p:blipFill>
          <a:blip r:embed="rId4">
            <a:alphaModFix/>
          </a:blip>
          <a:stretch>
            <a:fillRect/>
          </a:stretch>
        </p:blipFill>
        <p:spPr>
          <a:xfrm>
            <a:off x="4984800" y="1668400"/>
            <a:ext cx="3392701" cy="190838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51"/>
          <p:cNvSpPr txBox="1">
            <a:spLocks noGrp="1"/>
          </p:cNvSpPr>
          <p:nvPr>
            <p:ph type="ctrTitle"/>
          </p:nvPr>
        </p:nvSpPr>
        <p:spPr>
          <a:xfrm>
            <a:off x="1790100" y="1903475"/>
            <a:ext cx="55719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mn-lt"/>
              </a:rPr>
              <a:t>APPLIED LEARNING</a:t>
            </a:r>
            <a:endParaRPr dirty="0">
              <a:latin typeface="+mn-lt"/>
            </a:endParaRPr>
          </a:p>
        </p:txBody>
      </p:sp>
      <p:sp>
        <p:nvSpPr>
          <p:cNvPr id="292" name="Google Shape;292;p51"/>
          <p:cNvSpPr txBox="1">
            <a:spLocks noGrp="1"/>
          </p:cNvSpPr>
          <p:nvPr>
            <p:ph type="ctrTitle"/>
          </p:nvPr>
        </p:nvSpPr>
        <p:spPr>
          <a:xfrm>
            <a:off x="1948650" y="2664050"/>
            <a:ext cx="5246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mn-lt"/>
                <a:ea typeface="Montserrat"/>
                <a:cs typeface="Montserrat"/>
                <a:sym typeface="Montserrat"/>
              </a:rPr>
              <a:t>LESSON 1.4 - INDUSTRY PIONEERS</a:t>
            </a:r>
            <a:endParaRPr sz="2200" b="0">
              <a:latin typeface="+mn-lt"/>
              <a:ea typeface="Montserrat"/>
              <a:cs typeface="Montserrat"/>
              <a:sym typeface="Montserrat"/>
            </a:endParaRPr>
          </a:p>
        </p:txBody>
      </p:sp>
      <p:cxnSp>
        <p:nvCxnSpPr>
          <p:cNvPr id="293" name="Google Shape;293;p51"/>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4" name="Google Shape;294;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5" name="Google Shape;295;p5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2"/>
          <p:cNvSpPr txBox="1">
            <a:spLocks noGrp="1"/>
          </p:cNvSpPr>
          <p:nvPr>
            <p:ph type="title"/>
          </p:nvPr>
        </p:nvSpPr>
        <p:spPr>
          <a:xfrm>
            <a:off x="2062800" y="468725"/>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MORE INDUSTRY PIONEERS</a:t>
            </a:r>
            <a:endParaRPr b="1">
              <a:latin typeface="Arial"/>
              <a:ea typeface="Arial"/>
              <a:cs typeface="Arial"/>
              <a:sym typeface="Arial"/>
            </a:endParaRPr>
          </a:p>
        </p:txBody>
      </p:sp>
      <p:sp>
        <p:nvSpPr>
          <p:cNvPr id="301" name="Google Shape;301;p52"/>
          <p:cNvSpPr txBox="1">
            <a:spLocks noGrp="1"/>
          </p:cNvSpPr>
          <p:nvPr>
            <p:ph type="subTitle" idx="1"/>
          </p:nvPr>
        </p:nvSpPr>
        <p:spPr>
          <a:xfrm>
            <a:off x="843300" y="1415325"/>
            <a:ext cx="7457400" cy="119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In this lesson, we identified several examples of industry pioneers.  </a:t>
            </a:r>
            <a:endParaRPr sz="1800">
              <a:latin typeface="Arial"/>
              <a:ea typeface="Arial"/>
              <a:cs typeface="Arial"/>
              <a:sym typeface="Arial"/>
            </a:endParaRPr>
          </a:p>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 sz="1800">
                <a:latin typeface="Arial"/>
                <a:ea typeface="Arial"/>
                <a:cs typeface="Arial"/>
                <a:sym typeface="Arial"/>
              </a:rPr>
              <a:t>However, there are many additional examples of individuals who have contributed to the industry’s growth. </a:t>
            </a:r>
            <a:endParaRPr sz="1800">
              <a:latin typeface="Arial"/>
              <a:ea typeface="Arial"/>
              <a:cs typeface="Arial"/>
              <a:sym typeface="Arial"/>
            </a:endParaRPr>
          </a:p>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 sz="1800">
                <a:latin typeface="Arial"/>
                <a:ea typeface="Arial"/>
                <a:cs typeface="Arial"/>
                <a:sym typeface="Arial"/>
              </a:rPr>
              <a:t>Create a list of at least five additional sports and entertainment pioneers.  Make sure you identify specific areas where the individual has made an impact and how it helped shape the state of the industry.  What did they do to pave the way for the future of the industry?</a:t>
            </a:r>
            <a:endParaRPr sz="1800">
              <a:latin typeface="Arial"/>
              <a:ea typeface="Arial"/>
              <a:cs typeface="Arial"/>
              <a:sym typeface="Arial"/>
            </a:endParaRPr>
          </a:p>
        </p:txBody>
      </p:sp>
      <p:cxnSp>
        <p:nvCxnSpPr>
          <p:cNvPr id="302" name="Google Shape;302;p52"/>
          <p:cNvCxnSpPr/>
          <p:nvPr/>
        </p:nvCxnSpPr>
        <p:spPr>
          <a:xfrm>
            <a:off x="3190500" y="12414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3" name="Google Shape;303;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4" name="Google Shape;304;p5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53"/>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5337175" y="76372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PIONEER</a:t>
            </a:r>
            <a:endParaRPr b="1" dirty="0">
              <a:latin typeface="Arial"/>
              <a:ea typeface="Arial"/>
              <a:cs typeface="Arial"/>
              <a:sym typeface="Arial"/>
            </a:endParaRPr>
          </a:p>
        </p:txBody>
      </p:sp>
      <p:sp>
        <p:nvSpPr>
          <p:cNvPr id="172" name="Google Shape;172;p39"/>
          <p:cNvSpPr txBox="1">
            <a:spLocks noGrp="1"/>
          </p:cNvSpPr>
          <p:nvPr>
            <p:ph type="body" idx="1"/>
          </p:nvPr>
        </p:nvSpPr>
        <p:spPr>
          <a:xfrm>
            <a:off x="5337175" y="2060475"/>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Arial"/>
                <a:ea typeface="Arial"/>
                <a:cs typeface="Arial"/>
                <a:sym typeface="Arial"/>
              </a:rPr>
              <a:t>A pioneer is considered to be someone who develops or is the first to use or apply a new method, area of knowledge, or activity for others to follow in the future.</a:t>
            </a:r>
            <a:endParaRPr>
              <a:latin typeface="Arial"/>
              <a:ea typeface="Arial"/>
              <a:cs typeface="Arial"/>
              <a:sym typeface="Arial"/>
            </a:endParaRPr>
          </a:p>
        </p:txBody>
      </p:sp>
      <p:cxnSp>
        <p:nvCxnSpPr>
          <p:cNvPr id="173" name="Google Shape;173;p39"/>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4" name="Google Shape;174;p39"/>
          <p:cNvPicPr preferRelativeResize="0"/>
          <p:nvPr/>
        </p:nvPicPr>
        <p:blipFill rotWithShape="1">
          <a:blip r:embed="rId3">
            <a:alphaModFix/>
          </a:blip>
          <a:srcRect l="19149" r="19156"/>
          <a:stretch/>
        </p:blipFill>
        <p:spPr>
          <a:xfrm>
            <a:off x="-422250" y="-236700"/>
            <a:ext cx="4714800" cy="5616900"/>
          </a:xfrm>
          <a:prstGeom prst="flowChartDelay">
            <a:avLst/>
          </a:prstGeom>
          <a:noFill/>
          <a:ln>
            <a:noFill/>
          </a:ln>
        </p:spPr>
      </p:pic>
      <p:pic>
        <p:nvPicPr>
          <p:cNvPr id="175" name="Google Shape;175;p3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40"/>
          <p:cNvSpPr txBox="1">
            <a:spLocks noGrp="1"/>
          </p:cNvSpPr>
          <p:nvPr>
            <p:ph type="title"/>
          </p:nvPr>
        </p:nvSpPr>
        <p:spPr>
          <a:xfrm>
            <a:off x="2062800" y="468725"/>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INNOVATION &amp; EVOLUTION</a:t>
            </a:r>
            <a:endParaRPr b="1">
              <a:latin typeface="Arial"/>
              <a:ea typeface="Arial"/>
              <a:cs typeface="Arial"/>
              <a:sym typeface="Arial"/>
            </a:endParaRPr>
          </a:p>
        </p:txBody>
      </p:sp>
      <p:sp>
        <p:nvSpPr>
          <p:cNvPr id="182" name="Google Shape;182;p40"/>
          <p:cNvSpPr txBox="1">
            <a:spLocks noGrp="1"/>
          </p:cNvSpPr>
          <p:nvPr>
            <p:ph type="subTitle" idx="1"/>
          </p:nvPr>
        </p:nvSpPr>
        <p:spPr>
          <a:xfrm>
            <a:off x="843300" y="1497375"/>
            <a:ext cx="7457400" cy="119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Industries grow through innovation and evolution.  The sports and entertainment industry is no exception, and many individuals have offered contributions that have made a significant impact on the way the industry has performed from a business perspective.</a:t>
            </a:r>
            <a:endParaRPr>
              <a:latin typeface="Arial"/>
              <a:ea typeface="Arial"/>
              <a:cs typeface="Arial"/>
              <a:sym typeface="Arial"/>
            </a:endParaRPr>
          </a:p>
        </p:txBody>
      </p:sp>
      <p:cxnSp>
        <p:nvCxnSpPr>
          <p:cNvPr id="183" name="Google Shape;183;p40"/>
          <p:cNvCxnSpPr/>
          <p:nvPr/>
        </p:nvCxnSpPr>
        <p:spPr>
          <a:xfrm>
            <a:off x="3190500" y="12414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4" name="Google Shape;184;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1"/>
          <p:cNvSpPr txBox="1">
            <a:spLocks noGrp="1"/>
          </p:cNvSpPr>
          <p:nvPr>
            <p:ph type="title"/>
          </p:nvPr>
        </p:nvSpPr>
        <p:spPr>
          <a:xfrm>
            <a:off x="938500" y="445025"/>
            <a:ext cx="51690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SPORTS BUSINESS PIONEERS</a:t>
            </a:r>
            <a:endParaRPr b="1">
              <a:latin typeface="Arial"/>
              <a:ea typeface="Arial"/>
              <a:cs typeface="Arial"/>
              <a:sym typeface="Arial"/>
            </a:endParaRPr>
          </a:p>
        </p:txBody>
      </p:sp>
      <p:sp>
        <p:nvSpPr>
          <p:cNvPr id="191" name="Google Shape;191;p41"/>
          <p:cNvSpPr txBox="1">
            <a:spLocks noGrp="1"/>
          </p:cNvSpPr>
          <p:nvPr>
            <p:ph type="body" idx="1"/>
          </p:nvPr>
        </p:nvSpPr>
        <p:spPr>
          <a:xfrm>
            <a:off x="4920900" y="1191300"/>
            <a:ext cx="38184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could include:</a:t>
            </a:r>
            <a:endParaRPr>
              <a:uFill>
                <a:noFill/>
              </a:uFill>
              <a:latin typeface="Arial"/>
              <a:ea typeface="Arial"/>
              <a:cs typeface="Arial"/>
              <a:sym typeface="Arial"/>
              <a:hlinkClick r:id="rId3"/>
            </a:endParaRPr>
          </a:p>
          <a:p>
            <a:pPr marL="457200" lvl="0" indent="-317500" algn="l" rtl="0">
              <a:spcBef>
                <a:spcPts val="1600"/>
              </a:spcBef>
              <a:spcAft>
                <a:spcPts val="0"/>
              </a:spcAft>
              <a:buSzPts val="1400"/>
              <a:buFont typeface="Arial"/>
              <a:buChar char="●"/>
            </a:pPr>
            <a:r>
              <a:rPr lang="en">
                <a:latin typeface="Arial"/>
                <a:ea typeface="Arial"/>
                <a:cs typeface="Arial"/>
                <a:sym typeface="Arial"/>
              </a:rPr>
              <a:t>Pierre de Coubertin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Bill Veeck</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Mark McCormack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Mildred “Babe” Didrikson Zaharias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Roone Arledge</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Jackie Robinson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Muhammad Ali</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William (Bill) H.G. France Sr.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Arnold Palmer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Michael Jordan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David Stern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Phil Knight</a:t>
            </a:r>
            <a:endParaRPr>
              <a:latin typeface="Arial"/>
              <a:ea typeface="Arial"/>
              <a:cs typeface="Arial"/>
              <a:sym typeface="Arial"/>
            </a:endParaRPr>
          </a:p>
        </p:txBody>
      </p:sp>
      <p:cxnSp>
        <p:nvCxnSpPr>
          <p:cNvPr id="192" name="Google Shape;192;p41"/>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3" name="Google Shape;193;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4" name="Google Shape;194;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195" name="Google Shape;195;p41"/>
          <p:cNvPicPr preferRelativeResize="0"/>
          <p:nvPr/>
        </p:nvPicPr>
        <p:blipFill>
          <a:blip r:embed="rId5">
            <a:alphaModFix/>
          </a:blip>
          <a:stretch>
            <a:fillRect/>
          </a:stretch>
        </p:blipFill>
        <p:spPr>
          <a:xfrm>
            <a:off x="761550" y="1471350"/>
            <a:ext cx="3940900" cy="26226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42"/>
          <p:cNvSpPr txBox="1">
            <a:spLocks noGrp="1"/>
          </p:cNvSpPr>
          <p:nvPr>
            <p:ph type="title"/>
          </p:nvPr>
        </p:nvSpPr>
        <p:spPr>
          <a:xfrm>
            <a:off x="938500" y="445025"/>
            <a:ext cx="7016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ENTERTAINMENT INDUSTRY PIONEERS</a:t>
            </a:r>
            <a:endParaRPr b="1">
              <a:latin typeface="Arial"/>
              <a:ea typeface="Arial"/>
              <a:cs typeface="Arial"/>
              <a:sym typeface="Arial"/>
            </a:endParaRPr>
          </a:p>
        </p:txBody>
      </p:sp>
      <p:sp>
        <p:nvSpPr>
          <p:cNvPr id="201" name="Google Shape;201;p42"/>
          <p:cNvSpPr txBox="1">
            <a:spLocks noGrp="1"/>
          </p:cNvSpPr>
          <p:nvPr>
            <p:ph type="body" idx="1"/>
          </p:nvPr>
        </p:nvSpPr>
        <p:spPr>
          <a:xfrm>
            <a:off x="1026200" y="1122925"/>
            <a:ext cx="38184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could include:</a:t>
            </a:r>
            <a:endParaRPr>
              <a:uFill>
                <a:noFill/>
              </a:uFill>
              <a:latin typeface="Arial"/>
              <a:ea typeface="Arial"/>
              <a:cs typeface="Arial"/>
              <a:sym typeface="Arial"/>
              <a:hlinkClick r:id="rId3"/>
            </a:endParaRPr>
          </a:p>
          <a:p>
            <a:pPr marL="457200" lvl="0" indent="-317500" algn="l" rtl="0">
              <a:spcBef>
                <a:spcPts val="1600"/>
              </a:spcBef>
              <a:spcAft>
                <a:spcPts val="0"/>
              </a:spcAft>
              <a:buSzPts val="1400"/>
              <a:buFont typeface="Arial"/>
              <a:buChar char="●"/>
            </a:pPr>
            <a:r>
              <a:rPr lang="en">
                <a:latin typeface="Arial"/>
                <a:ea typeface="Arial"/>
                <a:cs typeface="Arial"/>
                <a:sym typeface="Arial"/>
              </a:rPr>
              <a:t>P.T. Barnum</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Walt Disney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Louis Armstrong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Lucille Ball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Jerry Siegel and Joe Schuster</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Rodgers and Hammerstein (Richard Rodgers and Oscar Hammerstein).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The Beatles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Hiroshi Yamauchi 	</a:t>
            </a:r>
            <a:endParaRPr>
              <a:latin typeface="Arial"/>
              <a:ea typeface="Arial"/>
              <a:cs typeface="Arial"/>
              <a:sym typeface="Arial"/>
            </a:endParaRPr>
          </a:p>
        </p:txBody>
      </p:sp>
      <p:cxnSp>
        <p:nvCxnSpPr>
          <p:cNvPr id="202" name="Google Shape;202;p4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3" name="Google Shape;203;p42"/>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4" name="Google Shape;204;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05" name="Google Shape;205;p42"/>
          <p:cNvSpPr txBox="1">
            <a:spLocks noGrp="1"/>
          </p:cNvSpPr>
          <p:nvPr>
            <p:ph type="body" idx="1"/>
          </p:nvPr>
        </p:nvSpPr>
        <p:spPr>
          <a:xfrm>
            <a:off x="4993650" y="1283975"/>
            <a:ext cx="3818400" cy="27609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Font typeface="Arial"/>
              <a:buChar char="●"/>
            </a:pPr>
            <a:r>
              <a:rPr lang="en">
                <a:latin typeface="Arial"/>
                <a:ea typeface="Arial"/>
                <a:cs typeface="Arial"/>
                <a:sym typeface="Arial"/>
              </a:rPr>
              <a:t>Steve Allen, Ed Sullivan, Johnny Carson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Jim Henson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Steven Spielberg </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Steve Jobs</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Vince McMahon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Michael Jackson</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JK Rowling</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Evel Knievel</a:t>
            </a:r>
            <a:endParaRPr>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43"/>
          <p:cNvSpPr txBox="1">
            <a:spLocks noGrp="1"/>
          </p:cNvSpPr>
          <p:nvPr>
            <p:ph type="subTitle" idx="1"/>
          </p:nvPr>
        </p:nvSpPr>
        <p:spPr>
          <a:xfrm>
            <a:off x="54351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Responsible for the reintroduction of the Olympic Games in the 18th century after Emperor Theodosius I had abolished the games existence in 393 A.D.</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Fourteen countries and 245 athletes competed in the Games.</a:t>
            </a:r>
            <a:endParaRPr sz="1600">
              <a:latin typeface="Arial"/>
              <a:ea typeface="Arial"/>
              <a:cs typeface="Arial"/>
              <a:sym typeface="Arial"/>
            </a:endParaRPr>
          </a:p>
        </p:txBody>
      </p:sp>
      <p:sp>
        <p:nvSpPr>
          <p:cNvPr id="211" name="Google Shape;211;p43"/>
          <p:cNvSpPr txBox="1">
            <a:spLocks noGrp="1"/>
          </p:cNvSpPr>
          <p:nvPr>
            <p:ph type="title"/>
          </p:nvPr>
        </p:nvSpPr>
        <p:spPr>
          <a:xfrm>
            <a:off x="938500" y="445025"/>
            <a:ext cx="6667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Pierre de Coubertin</a:t>
            </a:r>
            <a:endParaRPr b="1">
              <a:solidFill>
                <a:schemeClr val="lt2"/>
              </a:solidFill>
              <a:latin typeface="Arial"/>
              <a:ea typeface="Arial"/>
              <a:cs typeface="Arial"/>
              <a:sym typeface="Arial"/>
            </a:endParaRPr>
          </a:p>
        </p:txBody>
      </p:sp>
      <p:cxnSp>
        <p:nvCxnSpPr>
          <p:cNvPr id="212" name="Google Shape;212;p4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3" name="Google Shape;213;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4" name="Google Shape;214;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15" name="Google Shape;215;p43"/>
          <p:cNvPicPr preferRelativeResize="0"/>
          <p:nvPr/>
        </p:nvPicPr>
        <p:blipFill>
          <a:blip r:embed="rId4">
            <a:alphaModFix/>
          </a:blip>
          <a:stretch>
            <a:fillRect/>
          </a:stretch>
        </p:blipFill>
        <p:spPr>
          <a:xfrm>
            <a:off x="938500" y="1179500"/>
            <a:ext cx="4256525" cy="283271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4"/>
          <p:cNvSpPr txBox="1">
            <a:spLocks noGrp="1"/>
          </p:cNvSpPr>
          <p:nvPr>
            <p:ph type="subTitle" idx="1"/>
          </p:nvPr>
        </p:nvSpPr>
        <p:spPr>
          <a:xfrm>
            <a:off x="276150" y="935600"/>
            <a:ext cx="4310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Broke segregation barrier in pro sports by signing a contract to play for Major League Baseball’s Brooklyn Dodgers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Went on to win a batting title and Most Valuable Player award and become a MLB Hall of Famer player</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Celebrated by Major League Baseball every season on April 15th, better known as “Jackie Robinson Day”, commemorating the day he made his league debut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21" name="Google Shape;221;p44"/>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Jackie Robinson</a:t>
            </a:r>
            <a:endParaRPr b="1">
              <a:latin typeface="Arial"/>
              <a:ea typeface="Arial"/>
              <a:cs typeface="Arial"/>
              <a:sym typeface="Arial"/>
            </a:endParaRPr>
          </a:p>
        </p:txBody>
      </p:sp>
      <p:cxnSp>
        <p:nvCxnSpPr>
          <p:cNvPr id="222" name="Google Shape;222;p44"/>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3" name="Google Shape;223;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4" name="Google Shape;224;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25" name="Google Shape;225;p44"/>
          <p:cNvPicPr preferRelativeResize="0"/>
          <p:nvPr/>
        </p:nvPicPr>
        <p:blipFill>
          <a:blip r:embed="rId4">
            <a:alphaModFix/>
          </a:blip>
          <a:stretch>
            <a:fillRect/>
          </a:stretch>
        </p:blipFill>
        <p:spPr>
          <a:xfrm>
            <a:off x="4939338" y="1044100"/>
            <a:ext cx="3006325" cy="3006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5"/>
          <p:cNvSpPr txBox="1">
            <a:spLocks noGrp="1"/>
          </p:cNvSpPr>
          <p:nvPr>
            <p:ph type="subTitle" idx="1"/>
          </p:nvPr>
        </p:nvSpPr>
        <p:spPr>
          <a:xfrm>
            <a:off x="5416700" y="131015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Entered a team track event as an individual and won the entire meet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First female athlete to sign an endorsement contract</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Co-founder of the Ladies Professional Golf Association (LPGA) </a:t>
            </a:r>
            <a:endParaRPr sz="1600">
              <a:latin typeface="Arial"/>
              <a:ea typeface="Arial"/>
              <a:cs typeface="Arial"/>
              <a:sym typeface="Arial"/>
            </a:endParaRPr>
          </a:p>
        </p:txBody>
      </p:sp>
      <p:sp>
        <p:nvSpPr>
          <p:cNvPr id="231" name="Google Shape;231;p45"/>
          <p:cNvSpPr txBox="1">
            <a:spLocks noGrp="1"/>
          </p:cNvSpPr>
          <p:nvPr>
            <p:ph type="title"/>
          </p:nvPr>
        </p:nvSpPr>
        <p:spPr>
          <a:xfrm>
            <a:off x="938500" y="445025"/>
            <a:ext cx="7393800" cy="1392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lt2"/>
                </a:solidFill>
                <a:latin typeface="Arial"/>
                <a:ea typeface="Arial"/>
                <a:cs typeface="Arial"/>
                <a:sym typeface="Arial"/>
              </a:rPr>
              <a:t>Mildred “Babe” Didrikson Zaharias</a:t>
            </a:r>
            <a:endParaRPr b="1">
              <a:solidFill>
                <a:schemeClr val="lt2"/>
              </a:solidFill>
              <a:latin typeface="Arial"/>
              <a:ea typeface="Arial"/>
              <a:cs typeface="Arial"/>
              <a:sym typeface="Arial"/>
            </a:endParaRPr>
          </a:p>
          <a:p>
            <a:pPr marL="0" lvl="0" indent="0" algn="l" rtl="0">
              <a:spcBef>
                <a:spcPts val="0"/>
              </a:spcBef>
              <a:spcAft>
                <a:spcPts val="0"/>
              </a:spcAft>
              <a:buNone/>
            </a:pPr>
            <a:endParaRPr b="1">
              <a:latin typeface="Arial"/>
              <a:ea typeface="Arial"/>
              <a:cs typeface="Arial"/>
              <a:sym typeface="Arial"/>
            </a:endParaRPr>
          </a:p>
        </p:txBody>
      </p:sp>
      <p:cxnSp>
        <p:nvCxnSpPr>
          <p:cNvPr id="232" name="Google Shape;232;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3" name="Google Shape;233;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 name="Google Shape;234;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35" name="Google Shape;235;p45"/>
          <p:cNvSpPr/>
          <p:nvPr/>
        </p:nvSpPr>
        <p:spPr>
          <a:xfrm>
            <a:off x="1144225" y="1262600"/>
            <a:ext cx="4014600" cy="2762100"/>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6" name="Google Shape;236;p45"/>
          <p:cNvPicPr preferRelativeResize="0"/>
          <p:nvPr/>
        </p:nvPicPr>
        <p:blipFill>
          <a:blip r:embed="rId4">
            <a:alphaModFix/>
          </a:blip>
          <a:stretch>
            <a:fillRect/>
          </a:stretch>
        </p:blipFill>
        <p:spPr>
          <a:xfrm>
            <a:off x="1585963" y="1349997"/>
            <a:ext cx="3131125" cy="268281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6"/>
          <p:cNvSpPr txBox="1">
            <a:spLocks noGrp="1"/>
          </p:cNvSpPr>
          <p:nvPr>
            <p:ph type="subTitle" idx="1"/>
          </p:nvPr>
        </p:nvSpPr>
        <p:spPr>
          <a:xfrm>
            <a:off x="329725" y="1131300"/>
            <a:ext cx="3392700" cy="28809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 sz="1600">
                <a:latin typeface="Arial"/>
                <a:ea typeface="Arial"/>
                <a:cs typeface="Arial"/>
                <a:sym typeface="Arial"/>
              </a:rPr>
              <a:t>Founder of Nike, Inc.</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Started by selling running shoes from the trunk of his car.</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a:p>
            <a:pPr marL="457200" lvl="0" indent="-330200" algn="l" rtl="0">
              <a:spcBef>
                <a:spcPts val="0"/>
              </a:spcBef>
              <a:spcAft>
                <a:spcPts val="0"/>
              </a:spcAft>
              <a:buSzPts val="1600"/>
              <a:buFont typeface="Arial"/>
              <a:buChar char="●"/>
            </a:pPr>
            <a:r>
              <a:rPr lang="en" sz="1600">
                <a:latin typeface="Arial"/>
                <a:ea typeface="Arial"/>
                <a:cs typeface="Arial"/>
                <a:sym typeface="Arial"/>
              </a:rPr>
              <a:t>Grew Nike to a multi-billion dollar company with effective marketing strategies, primarily by luring top athletes (such as Michael Jordan and Tiger Woods) to endorse Nike products.</a:t>
            </a:r>
            <a:endParaRPr sz="1600">
              <a:latin typeface="Arial"/>
              <a:ea typeface="Arial"/>
              <a:cs typeface="Arial"/>
              <a:sym typeface="Arial"/>
            </a:endParaRPr>
          </a:p>
          <a:p>
            <a:pPr marL="457200" lvl="0" indent="0" algn="l" rtl="0">
              <a:spcBef>
                <a:spcPts val="0"/>
              </a:spcBef>
              <a:spcAft>
                <a:spcPts val="0"/>
              </a:spcAft>
              <a:buNone/>
            </a:pPr>
            <a:endParaRPr sz="1600">
              <a:latin typeface="Arial"/>
              <a:ea typeface="Arial"/>
              <a:cs typeface="Arial"/>
              <a:sym typeface="Arial"/>
            </a:endParaRPr>
          </a:p>
        </p:txBody>
      </p:sp>
      <p:sp>
        <p:nvSpPr>
          <p:cNvPr id="242" name="Google Shape;242;p46"/>
          <p:cNvSpPr txBox="1">
            <a:spLocks noGrp="1"/>
          </p:cNvSpPr>
          <p:nvPr>
            <p:ph type="title"/>
          </p:nvPr>
        </p:nvSpPr>
        <p:spPr>
          <a:xfrm>
            <a:off x="4984800" y="436500"/>
            <a:ext cx="37584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Phil Knight</a:t>
            </a:r>
            <a:endParaRPr b="1">
              <a:latin typeface="Arial"/>
              <a:ea typeface="Arial"/>
              <a:cs typeface="Arial"/>
              <a:sym typeface="Arial"/>
            </a:endParaRPr>
          </a:p>
        </p:txBody>
      </p:sp>
      <p:cxnSp>
        <p:nvCxnSpPr>
          <p:cNvPr id="243" name="Google Shape;243;p46"/>
          <p:cNvCxnSpPr/>
          <p:nvPr/>
        </p:nvCxnSpPr>
        <p:spPr>
          <a:xfrm>
            <a:off x="5061000" y="4054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44" name="Google Shape;244;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5" name="Google Shape;245;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46" name="Google Shape;246;p46"/>
          <p:cNvPicPr preferRelativeResize="0"/>
          <p:nvPr/>
        </p:nvPicPr>
        <p:blipFill>
          <a:blip r:embed="rId4">
            <a:alphaModFix/>
          </a:blip>
          <a:stretch>
            <a:fillRect/>
          </a:stretch>
        </p:blipFill>
        <p:spPr>
          <a:xfrm>
            <a:off x="4417650" y="1866348"/>
            <a:ext cx="4049700" cy="179942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860</Words>
  <Application>Microsoft Macintosh PowerPoint</Application>
  <PresentationFormat>On-screen Show (16:9)</PresentationFormat>
  <Paragraphs>105</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Proxima Nova</vt:lpstr>
      <vt:lpstr>Montserrat</vt:lpstr>
      <vt:lpstr>Oswald</vt:lpstr>
      <vt:lpstr>Futuristic Background by Slidesgo</vt:lpstr>
      <vt:lpstr>Slidesgo Final Pages</vt:lpstr>
      <vt:lpstr>INDUSTRY PIONEERS</vt:lpstr>
      <vt:lpstr>PIONEER</vt:lpstr>
      <vt:lpstr>INNOVATION &amp; EVOLUTION</vt:lpstr>
      <vt:lpstr>SPORTS BUSINESS PIONEERS</vt:lpstr>
      <vt:lpstr>ENTERTAINMENT INDUSTRY PIONEERS</vt:lpstr>
      <vt:lpstr>Pierre de Coubertin</vt:lpstr>
      <vt:lpstr>Jackie Robinson</vt:lpstr>
      <vt:lpstr>Mildred “Babe” Didrikson Zaharias </vt:lpstr>
      <vt:lpstr>Phil Knight</vt:lpstr>
      <vt:lpstr>P.T. Barnum</vt:lpstr>
      <vt:lpstr>Walt Disney</vt:lpstr>
      <vt:lpstr>Louis Armstrong  </vt:lpstr>
      <vt:lpstr>JK Rowling</vt:lpstr>
      <vt:lpstr>APPLIED LEARNING</vt:lpstr>
      <vt:lpstr>MORE INDUSTRY PIONEERS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PIONEERS</dc:title>
  <cp:lastModifiedBy>Chris Lindauer</cp:lastModifiedBy>
  <cp:revision>2</cp:revision>
  <dcterms:modified xsi:type="dcterms:W3CDTF">2022-08-02T15:24:08Z</dcterms:modified>
</cp:coreProperties>
</file>