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7" r:id="rId1"/>
    <p:sldMasterId id="2147483718" r:id="rId2"/>
    <p:sldMasterId id="2147483719" r:id="rId3"/>
  </p:sldMasterIdLst>
  <p:notesMasterIdLst>
    <p:notesMasterId r:id="rId2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79" r:id="rId17"/>
    <p:sldId id="269" r:id="rId18"/>
    <p:sldId id="270" r:id="rId19"/>
    <p:sldId id="271" r:id="rId20"/>
    <p:sldId id="272" r:id="rId21"/>
    <p:sldId id="273" r:id="rId22"/>
    <p:sldId id="274" r:id="rId23"/>
    <p:sldId id="275" r:id="rId24"/>
    <p:sldId id="276" r:id="rId25"/>
    <p:sldId id="277" r:id="rId26"/>
    <p:sldId id="278" r:id="rId27"/>
  </p:sldIdLst>
  <p:sldSz cx="9144000" cy="5143500" type="screen16x9"/>
  <p:notesSz cx="6858000" cy="9144000"/>
  <p:embeddedFontLst>
    <p:embeddedFont>
      <p:font typeface="Montserrat" pitchFamily="2" charset="77"/>
      <p:regular r:id="rId29"/>
      <p:bold r:id="rId30"/>
      <p:italic r:id="rId31"/>
      <p:boldItalic r:id="rId32"/>
    </p:embeddedFont>
    <p:embeddedFont>
      <p:font typeface="Oswald" pitchFamily="2" charset="77"/>
      <p:regular r:id="rId33"/>
      <p:bold r:id="rId34"/>
    </p:embeddedFont>
    <p:embeddedFont>
      <p:font typeface="Proxima Nova" panose="02000506030000020004"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43"/>
    <p:restoredTop sz="94694"/>
  </p:normalViewPr>
  <p:slideViewPr>
    <p:cSldViewPr snapToGrid="0" snapToObjects="1">
      <p:cViewPr varScale="1">
        <p:scale>
          <a:sx n="86" d="100"/>
          <a:sy n="86" d="100"/>
        </p:scale>
        <p:origin x="224" y="1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e64c6af68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e64c6af6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e67a63c372_0_8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e67a63c372_0_8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e67a63c372_0_8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e67a63c372_0_8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e67a63c372_0_9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e67a63c372_0_9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e67a63c372_0_9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e67a63c372_0_9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1810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e67a63c372_0_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e67a63c372_0_9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e67a63c372_0_9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e67a63c372_0_9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e67a63c372_0_9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e67a63c372_0_9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e67a63c372_0_1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e67a63c372_0_1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e67a63c372_0_14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e67a63c372_0_1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e67a63c372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e67a63c37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e67a63c372_0_15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e67a63c372_0_15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e67a63c372_0_16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e67a63c372_0_16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e67a63c372_0_16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e67a63c372_0_16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e67a63c372_0_18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e67a63c372_0_18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e67a63c372_0_3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e67a63c372_0_3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e67a63c372_0_3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e67a63c372_0_3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e67a63c372_0_3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e67a63c372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e67a63c372_0_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e67a63c372_0_3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e67a63c372_0_5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e67a63c372_0_5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e67a63c372_0_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e67a63c372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e67a63c372_0_7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e67a63c372_0_7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1"/>
        <p:cNvGrpSpPr/>
        <p:nvPr/>
      </p:nvGrpSpPr>
      <p:grpSpPr>
        <a:xfrm>
          <a:off x="0" y="0"/>
          <a:ext cx="0" cy="0"/>
          <a:chOff x="0" y="0"/>
          <a:chExt cx="0" cy="0"/>
        </a:xfrm>
      </p:grpSpPr>
      <p:sp>
        <p:nvSpPr>
          <p:cNvPr id="162" name="Google Shape;162;p39"/>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3600"/>
              <a:buNone/>
              <a:defRPr sz="36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163" name="Google Shape;163;p39"/>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40"/>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66" name="Google Shape;166;p40"/>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67" name="Google Shape;167;p40"/>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8"/>
        <p:cNvGrpSpPr/>
        <p:nvPr/>
      </p:nvGrpSpPr>
      <p:grpSpPr>
        <a:xfrm>
          <a:off x="0" y="0"/>
          <a:ext cx="0" cy="0"/>
          <a:chOff x="0" y="0"/>
          <a:chExt cx="0" cy="0"/>
        </a:xfrm>
      </p:grpSpPr>
      <p:sp>
        <p:nvSpPr>
          <p:cNvPr id="169" name="Google Shape;169;p41"/>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70" name="Google Shape;170;p41"/>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1"/>
        <p:cNvGrpSpPr/>
        <p:nvPr/>
      </p:nvGrpSpPr>
      <p:grpSpPr>
        <a:xfrm>
          <a:off x="0" y="0"/>
          <a:ext cx="0" cy="0"/>
          <a:chOff x="0" y="0"/>
          <a:chExt cx="0" cy="0"/>
        </a:xfrm>
      </p:grpSpPr>
      <p:sp>
        <p:nvSpPr>
          <p:cNvPr id="172" name="Google Shape;172;p4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73" name="Google Shape;173;p42"/>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174" name="Google Shape;174;p42"/>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5"/>
        <p:cNvGrpSpPr/>
        <p:nvPr/>
      </p:nvGrpSpPr>
      <p:grpSpPr>
        <a:xfrm>
          <a:off x="0" y="0"/>
          <a:ext cx="0" cy="0"/>
          <a:chOff x="0" y="0"/>
          <a:chExt cx="0" cy="0"/>
        </a:xfrm>
      </p:grpSpPr>
      <p:sp>
        <p:nvSpPr>
          <p:cNvPr id="176" name="Google Shape;176;p43"/>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77"/>
        <p:cNvGrpSpPr/>
        <p:nvPr/>
      </p:nvGrpSpPr>
      <p:grpSpPr>
        <a:xfrm>
          <a:off x="0" y="0"/>
          <a:ext cx="0" cy="0"/>
          <a:chOff x="0" y="0"/>
          <a:chExt cx="0" cy="0"/>
        </a:xfrm>
      </p:grpSpPr>
      <p:sp>
        <p:nvSpPr>
          <p:cNvPr id="178" name="Google Shape;178;p44"/>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79" name="Google Shape;179;p44"/>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80"/>
        <p:cNvGrpSpPr/>
        <p:nvPr/>
      </p:nvGrpSpPr>
      <p:grpSpPr>
        <a:xfrm>
          <a:off x="0" y="0"/>
          <a:ext cx="0" cy="0"/>
          <a:chOff x="0" y="0"/>
          <a:chExt cx="0" cy="0"/>
        </a:xfrm>
      </p:grpSpPr>
      <p:sp>
        <p:nvSpPr>
          <p:cNvPr id="181" name="Google Shape;181;p45"/>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None/>
              <a:defRPr sz="3000">
                <a:solidFill>
                  <a:schemeClr val="accent1"/>
                </a:solidFill>
              </a:defRPr>
            </a:lvl1pPr>
            <a:lvl2pPr lvl="1" rtl="0">
              <a:spcBef>
                <a:spcPts val="0"/>
              </a:spcBef>
              <a:spcAft>
                <a:spcPts val="0"/>
              </a:spcAft>
              <a:buClr>
                <a:schemeClr val="accent1"/>
              </a:buClr>
              <a:buSzPts val="4800"/>
              <a:buNone/>
              <a:defRPr sz="4800">
                <a:solidFill>
                  <a:schemeClr val="accent1"/>
                </a:solidFill>
              </a:defRPr>
            </a:lvl2pPr>
            <a:lvl3pPr lvl="2" rtl="0">
              <a:spcBef>
                <a:spcPts val="0"/>
              </a:spcBef>
              <a:spcAft>
                <a:spcPts val="0"/>
              </a:spcAft>
              <a:buClr>
                <a:schemeClr val="accent1"/>
              </a:buClr>
              <a:buSzPts val="4800"/>
              <a:buNone/>
              <a:defRPr sz="4800">
                <a:solidFill>
                  <a:schemeClr val="accent1"/>
                </a:solidFill>
              </a:defRPr>
            </a:lvl3pPr>
            <a:lvl4pPr lvl="3" rtl="0">
              <a:spcBef>
                <a:spcPts val="0"/>
              </a:spcBef>
              <a:spcAft>
                <a:spcPts val="0"/>
              </a:spcAft>
              <a:buClr>
                <a:schemeClr val="accent1"/>
              </a:buClr>
              <a:buSzPts val="4800"/>
              <a:buNone/>
              <a:defRPr sz="4800">
                <a:solidFill>
                  <a:schemeClr val="accent1"/>
                </a:solidFill>
              </a:defRPr>
            </a:lvl4pPr>
            <a:lvl5pPr lvl="4" rtl="0">
              <a:spcBef>
                <a:spcPts val="0"/>
              </a:spcBef>
              <a:spcAft>
                <a:spcPts val="0"/>
              </a:spcAft>
              <a:buClr>
                <a:schemeClr val="accent1"/>
              </a:buClr>
              <a:buSzPts val="4800"/>
              <a:buNone/>
              <a:defRPr sz="4800">
                <a:solidFill>
                  <a:schemeClr val="accent1"/>
                </a:solidFill>
              </a:defRPr>
            </a:lvl5pPr>
            <a:lvl6pPr lvl="5" rtl="0">
              <a:spcBef>
                <a:spcPts val="0"/>
              </a:spcBef>
              <a:spcAft>
                <a:spcPts val="0"/>
              </a:spcAft>
              <a:buClr>
                <a:schemeClr val="accent1"/>
              </a:buClr>
              <a:buSzPts val="4800"/>
              <a:buNone/>
              <a:defRPr sz="4800">
                <a:solidFill>
                  <a:schemeClr val="accent1"/>
                </a:solidFill>
              </a:defRPr>
            </a:lvl6pPr>
            <a:lvl7pPr lvl="6" rtl="0">
              <a:spcBef>
                <a:spcPts val="0"/>
              </a:spcBef>
              <a:spcAft>
                <a:spcPts val="0"/>
              </a:spcAft>
              <a:buClr>
                <a:schemeClr val="accent1"/>
              </a:buClr>
              <a:buSzPts val="4800"/>
              <a:buNone/>
              <a:defRPr sz="4800">
                <a:solidFill>
                  <a:schemeClr val="accent1"/>
                </a:solidFill>
              </a:defRPr>
            </a:lvl7pPr>
            <a:lvl8pPr lvl="7" rtl="0">
              <a:spcBef>
                <a:spcPts val="0"/>
              </a:spcBef>
              <a:spcAft>
                <a:spcPts val="0"/>
              </a:spcAft>
              <a:buClr>
                <a:schemeClr val="accent1"/>
              </a:buClr>
              <a:buSzPts val="4800"/>
              <a:buNone/>
              <a:defRPr sz="4800">
                <a:solidFill>
                  <a:schemeClr val="accent1"/>
                </a:solidFill>
              </a:defRPr>
            </a:lvl8pPr>
            <a:lvl9pPr lvl="8" rtl="0">
              <a:spcBef>
                <a:spcPts val="0"/>
              </a:spcBef>
              <a:spcAft>
                <a:spcPts val="0"/>
              </a:spcAft>
              <a:buClr>
                <a:schemeClr val="accent1"/>
              </a:buClr>
              <a:buSzPts val="4800"/>
              <a:buNone/>
              <a:defRPr sz="4800">
                <a:solidFill>
                  <a:schemeClr val="accent1"/>
                </a:solidFill>
              </a:defRPr>
            </a:lvl9pPr>
          </a:lstStyle>
          <a:p>
            <a:endParaRPr/>
          </a:p>
        </p:txBody>
      </p:sp>
      <p:pic>
        <p:nvPicPr>
          <p:cNvPr id="182" name="Google Shape;182;p45"/>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183" name="Google Shape;183;p45"/>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84"/>
        <p:cNvGrpSpPr/>
        <p:nvPr/>
      </p:nvGrpSpPr>
      <p:grpSpPr>
        <a:xfrm>
          <a:off x="0" y="0"/>
          <a:ext cx="0" cy="0"/>
          <a:chOff x="0" y="0"/>
          <a:chExt cx="0" cy="0"/>
        </a:xfrm>
      </p:grpSpPr>
      <p:sp>
        <p:nvSpPr>
          <p:cNvPr id="185" name="Google Shape;185;p46"/>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600"/>
              <a:buNone/>
              <a:defRPr sz="1600">
                <a:solidFill>
                  <a:schemeClr val="lt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86" name="Google Shape;186;p46"/>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187" name="Google Shape;187;p46"/>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88"/>
        <p:cNvGrpSpPr/>
        <p:nvPr/>
      </p:nvGrpSpPr>
      <p:grpSpPr>
        <a:xfrm>
          <a:off x="0" y="0"/>
          <a:ext cx="0" cy="0"/>
          <a:chOff x="0" y="0"/>
          <a:chExt cx="0" cy="0"/>
        </a:xfrm>
      </p:grpSpPr>
      <p:sp>
        <p:nvSpPr>
          <p:cNvPr id="189" name="Google Shape;189;p47"/>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90"/>
        <p:cNvGrpSpPr/>
        <p:nvPr/>
      </p:nvGrpSpPr>
      <p:grpSpPr>
        <a:xfrm>
          <a:off x="0" y="0"/>
          <a:ext cx="0" cy="0"/>
          <a:chOff x="0" y="0"/>
          <a:chExt cx="0" cy="0"/>
        </a:xfrm>
      </p:grpSpPr>
      <p:sp>
        <p:nvSpPr>
          <p:cNvPr id="191" name="Google Shape;191;p48"/>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7200"/>
              <a:buNone/>
              <a:defRPr sz="72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92" name="Google Shape;192;p48"/>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Clr>
                <a:schemeClr val="accent1"/>
              </a:buClr>
              <a:buSzPts val="1800"/>
              <a:buChar char="●"/>
              <a:defRPr>
                <a:solidFill>
                  <a:schemeClr val="accent1"/>
                </a:solidFill>
              </a:defRPr>
            </a:lvl1pPr>
            <a:lvl2pPr marL="914400" lvl="1" indent="-342900" algn="ctr" rtl="0">
              <a:spcBef>
                <a:spcPts val="1600"/>
              </a:spcBef>
              <a:spcAft>
                <a:spcPts val="0"/>
              </a:spcAft>
              <a:buClr>
                <a:schemeClr val="accent1"/>
              </a:buClr>
              <a:buSzPts val="1800"/>
              <a:buChar char="○"/>
              <a:defRPr sz="1800">
                <a:solidFill>
                  <a:schemeClr val="accent1"/>
                </a:solidFill>
              </a:defRPr>
            </a:lvl2pPr>
            <a:lvl3pPr marL="1371600" lvl="2" indent="-342900" algn="ctr" rtl="0">
              <a:spcBef>
                <a:spcPts val="1600"/>
              </a:spcBef>
              <a:spcAft>
                <a:spcPts val="0"/>
              </a:spcAft>
              <a:buClr>
                <a:schemeClr val="accent1"/>
              </a:buClr>
              <a:buSzPts val="1800"/>
              <a:buChar char="■"/>
              <a:defRPr sz="1800">
                <a:solidFill>
                  <a:schemeClr val="accent1"/>
                </a:solidFill>
              </a:defRPr>
            </a:lvl3pPr>
            <a:lvl4pPr marL="1828800" lvl="3" indent="-342900" algn="ctr" rtl="0">
              <a:spcBef>
                <a:spcPts val="1600"/>
              </a:spcBef>
              <a:spcAft>
                <a:spcPts val="0"/>
              </a:spcAft>
              <a:buClr>
                <a:schemeClr val="accent1"/>
              </a:buClr>
              <a:buSzPts val="1800"/>
              <a:buChar char="●"/>
              <a:defRPr sz="1800">
                <a:solidFill>
                  <a:schemeClr val="accent1"/>
                </a:solidFill>
              </a:defRPr>
            </a:lvl4pPr>
            <a:lvl5pPr marL="2286000" lvl="4" indent="-342900" algn="ctr" rtl="0">
              <a:spcBef>
                <a:spcPts val="1600"/>
              </a:spcBef>
              <a:spcAft>
                <a:spcPts val="0"/>
              </a:spcAft>
              <a:buClr>
                <a:schemeClr val="accent1"/>
              </a:buClr>
              <a:buSzPts val="1800"/>
              <a:buChar char="○"/>
              <a:defRPr sz="1800">
                <a:solidFill>
                  <a:schemeClr val="accent1"/>
                </a:solidFill>
              </a:defRPr>
            </a:lvl5pPr>
            <a:lvl6pPr marL="2743200" lvl="5" indent="-342900" algn="ctr" rtl="0">
              <a:spcBef>
                <a:spcPts val="1600"/>
              </a:spcBef>
              <a:spcAft>
                <a:spcPts val="0"/>
              </a:spcAft>
              <a:buClr>
                <a:schemeClr val="accent1"/>
              </a:buClr>
              <a:buSzPts val="1800"/>
              <a:buChar char="■"/>
              <a:defRPr sz="1800">
                <a:solidFill>
                  <a:schemeClr val="accent1"/>
                </a:solidFill>
              </a:defRPr>
            </a:lvl6pPr>
            <a:lvl7pPr marL="3200400" lvl="6" indent="-342900" algn="ctr" rtl="0">
              <a:spcBef>
                <a:spcPts val="1600"/>
              </a:spcBef>
              <a:spcAft>
                <a:spcPts val="0"/>
              </a:spcAft>
              <a:buClr>
                <a:schemeClr val="accent1"/>
              </a:buClr>
              <a:buSzPts val="1800"/>
              <a:buChar char="●"/>
              <a:defRPr sz="1800">
                <a:solidFill>
                  <a:schemeClr val="accent1"/>
                </a:solidFill>
              </a:defRPr>
            </a:lvl7pPr>
            <a:lvl8pPr marL="3657600" lvl="7" indent="-342900" algn="ctr" rtl="0">
              <a:spcBef>
                <a:spcPts val="1600"/>
              </a:spcBef>
              <a:spcAft>
                <a:spcPts val="0"/>
              </a:spcAft>
              <a:buClr>
                <a:schemeClr val="accent1"/>
              </a:buClr>
              <a:buSzPts val="1800"/>
              <a:buChar char="○"/>
              <a:defRPr sz="1800">
                <a:solidFill>
                  <a:schemeClr val="accent1"/>
                </a:solidFill>
              </a:defRPr>
            </a:lvl8pPr>
            <a:lvl9pPr marL="4114800" lvl="8" indent="-342900" algn="ctr" rtl="0">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3"/>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94"/>
        <p:cNvGrpSpPr/>
        <p:nvPr/>
      </p:nvGrpSpPr>
      <p:grpSpPr>
        <a:xfrm>
          <a:off x="0" y="0"/>
          <a:ext cx="0" cy="0"/>
          <a:chOff x="0" y="0"/>
          <a:chExt cx="0" cy="0"/>
        </a:xfrm>
      </p:grpSpPr>
      <p:sp>
        <p:nvSpPr>
          <p:cNvPr id="195" name="Google Shape;195;p5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96" name="Google Shape;196;p50"/>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197"/>
        <p:cNvGrpSpPr/>
        <p:nvPr/>
      </p:nvGrpSpPr>
      <p:grpSpPr>
        <a:xfrm>
          <a:off x="0" y="0"/>
          <a:ext cx="0" cy="0"/>
          <a:chOff x="0" y="0"/>
          <a:chExt cx="0" cy="0"/>
        </a:xfrm>
      </p:grpSpPr>
      <p:sp>
        <p:nvSpPr>
          <p:cNvPr id="198" name="Google Shape;198;p51"/>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99" name="Google Shape;199;p51"/>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0" name="Google Shape;200;p51"/>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01" name="Google Shape;201;p51"/>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2" name="Google Shape;202;p51"/>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03" name="Google Shape;203;p51"/>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4" name="Google Shape;204;p51"/>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205" name="Google Shape;205;p51"/>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206" name="Google Shape;206;p51"/>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207"/>
        <p:cNvGrpSpPr/>
        <p:nvPr/>
      </p:nvGrpSpPr>
      <p:grpSpPr>
        <a:xfrm>
          <a:off x="0" y="0"/>
          <a:ext cx="0" cy="0"/>
          <a:chOff x="0" y="0"/>
          <a:chExt cx="0" cy="0"/>
        </a:xfrm>
      </p:grpSpPr>
      <p:sp>
        <p:nvSpPr>
          <p:cNvPr id="208" name="Google Shape;208;p52"/>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209" name="Google Shape;209;p52"/>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10"/>
        <p:cNvGrpSpPr/>
        <p:nvPr/>
      </p:nvGrpSpPr>
      <p:grpSpPr>
        <a:xfrm>
          <a:off x="0" y="0"/>
          <a:ext cx="0" cy="0"/>
          <a:chOff x="0" y="0"/>
          <a:chExt cx="0" cy="0"/>
        </a:xfrm>
      </p:grpSpPr>
      <p:sp>
        <p:nvSpPr>
          <p:cNvPr id="211" name="Google Shape;211;p53"/>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212" name="Google Shape;212;p53"/>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213"/>
        <p:cNvGrpSpPr/>
        <p:nvPr/>
      </p:nvGrpSpPr>
      <p:grpSpPr>
        <a:xfrm>
          <a:off x="0" y="0"/>
          <a:ext cx="0" cy="0"/>
          <a:chOff x="0" y="0"/>
          <a:chExt cx="0" cy="0"/>
        </a:xfrm>
      </p:grpSpPr>
      <p:sp>
        <p:nvSpPr>
          <p:cNvPr id="214" name="Google Shape;214;p54"/>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15" name="Google Shape;215;p54"/>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6" name="Google Shape;216;p54"/>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17" name="Google Shape;217;p54"/>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8" name="Google Shape;218;p54"/>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219"/>
        <p:cNvGrpSpPr/>
        <p:nvPr/>
      </p:nvGrpSpPr>
      <p:grpSpPr>
        <a:xfrm>
          <a:off x="0" y="0"/>
          <a:ext cx="0" cy="0"/>
          <a:chOff x="0" y="0"/>
          <a:chExt cx="0" cy="0"/>
        </a:xfrm>
      </p:grpSpPr>
      <p:sp>
        <p:nvSpPr>
          <p:cNvPr id="220" name="Google Shape;220;p55"/>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21" name="Google Shape;221;p55"/>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2" name="Google Shape;222;p55"/>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23" name="Google Shape;223;p55"/>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4" name="Google Shape;224;p55"/>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25" name="Google Shape;225;p55"/>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26" name="Google Shape;226;p55"/>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227"/>
        <p:cNvGrpSpPr/>
        <p:nvPr/>
      </p:nvGrpSpPr>
      <p:grpSpPr>
        <a:xfrm>
          <a:off x="0" y="0"/>
          <a:ext cx="0" cy="0"/>
          <a:chOff x="0" y="0"/>
          <a:chExt cx="0" cy="0"/>
        </a:xfrm>
      </p:grpSpPr>
      <p:sp>
        <p:nvSpPr>
          <p:cNvPr id="228" name="Google Shape;228;p56"/>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229" name="Google Shape;229;p56"/>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230"/>
        <p:cNvGrpSpPr/>
        <p:nvPr/>
      </p:nvGrpSpPr>
      <p:grpSpPr>
        <a:xfrm>
          <a:off x="0" y="0"/>
          <a:ext cx="0" cy="0"/>
          <a:chOff x="0" y="0"/>
          <a:chExt cx="0" cy="0"/>
        </a:xfrm>
      </p:grpSpPr>
      <p:sp>
        <p:nvSpPr>
          <p:cNvPr id="231" name="Google Shape;231;p57"/>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232"/>
        <p:cNvGrpSpPr/>
        <p:nvPr/>
      </p:nvGrpSpPr>
      <p:grpSpPr>
        <a:xfrm>
          <a:off x="0" y="0"/>
          <a:ext cx="0" cy="0"/>
          <a:chOff x="0" y="0"/>
          <a:chExt cx="0" cy="0"/>
        </a:xfrm>
      </p:grpSpPr>
      <p:sp>
        <p:nvSpPr>
          <p:cNvPr id="233" name="Google Shape;233;p58"/>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234"/>
        <p:cNvGrpSpPr/>
        <p:nvPr/>
      </p:nvGrpSpPr>
      <p:grpSpPr>
        <a:xfrm>
          <a:off x="0" y="0"/>
          <a:ext cx="0" cy="0"/>
          <a:chOff x="0" y="0"/>
          <a:chExt cx="0" cy="0"/>
        </a:xfrm>
      </p:grpSpPr>
      <p:sp>
        <p:nvSpPr>
          <p:cNvPr id="235" name="Google Shape;235;p59"/>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236"/>
        <p:cNvGrpSpPr/>
        <p:nvPr/>
      </p:nvGrpSpPr>
      <p:grpSpPr>
        <a:xfrm>
          <a:off x="0" y="0"/>
          <a:ext cx="0" cy="0"/>
          <a:chOff x="0" y="0"/>
          <a:chExt cx="0" cy="0"/>
        </a:xfrm>
      </p:grpSpPr>
      <p:sp>
        <p:nvSpPr>
          <p:cNvPr id="237" name="Google Shape;237;p6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238"/>
        <p:cNvGrpSpPr/>
        <p:nvPr/>
      </p:nvGrpSpPr>
      <p:grpSpPr>
        <a:xfrm>
          <a:off x="0" y="0"/>
          <a:ext cx="0" cy="0"/>
          <a:chOff x="0" y="0"/>
          <a:chExt cx="0" cy="0"/>
        </a:xfrm>
      </p:grpSpPr>
      <p:sp>
        <p:nvSpPr>
          <p:cNvPr id="239" name="Google Shape;239;p61"/>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40" name="Google Shape;240;p61"/>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41" name="Google Shape;241;p61"/>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42" name="Google Shape;242;p61"/>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243" name="Google Shape;243;p61"/>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244"/>
        <p:cNvGrpSpPr/>
        <p:nvPr/>
      </p:nvGrpSpPr>
      <p:grpSpPr>
        <a:xfrm>
          <a:off x="0" y="0"/>
          <a:ext cx="0" cy="0"/>
          <a:chOff x="0" y="0"/>
          <a:chExt cx="0" cy="0"/>
        </a:xfrm>
      </p:grpSpPr>
      <p:sp>
        <p:nvSpPr>
          <p:cNvPr id="245" name="Google Shape;245;p6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46" name="Google Shape;246;p62"/>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47" name="Google Shape;247;p62"/>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8" name="Google Shape;248;p62"/>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49" name="Google Shape;249;p62"/>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50" name="Google Shape;250;p62"/>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51" name="Google Shape;251;p62"/>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52" name="Google Shape;252;p62"/>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53" name="Google Shape;253;p62"/>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254"/>
        <p:cNvGrpSpPr/>
        <p:nvPr/>
      </p:nvGrpSpPr>
      <p:grpSpPr>
        <a:xfrm>
          <a:off x="0" y="0"/>
          <a:ext cx="0" cy="0"/>
          <a:chOff x="0" y="0"/>
          <a:chExt cx="0" cy="0"/>
        </a:xfrm>
      </p:grpSpPr>
      <p:sp>
        <p:nvSpPr>
          <p:cNvPr id="255" name="Google Shape;255;p63"/>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56" name="Google Shape;256;p63"/>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257" name="Google Shape;257;p63"/>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58" name="Google Shape;258;p63"/>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259" name="Google Shape;259;p63"/>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60" name="Google Shape;260;p63"/>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261"/>
        <p:cNvGrpSpPr/>
        <p:nvPr/>
      </p:nvGrpSpPr>
      <p:grpSpPr>
        <a:xfrm>
          <a:off x="0" y="0"/>
          <a:ext cx="0" cy="0"/>
          <a:chOff x="0" y="0"/>
          <a:chExt cx="0" cy="0"/>
        </a:xfrm>
      </p:grpSpPr>
      <p:sp>
        <p:nvSpPr>
          <p:cNvPr id="262" name="Google Shape;262;p64"/>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63" name="Google Shape;263;p64"/>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4" name="Google Shape;264;p64"/>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65" name="Google Shape;265;p64"/>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6" name="Google Shape;266;p64"/>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7" name="Google Shape;267;p64"/>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68" name="Google Shape;268;p64"/>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9" name="Google Shape;269;p64"/>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70" name="Google Shape;270;p64"/>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71" name="Google Shape;271;p64"/>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72" name="Google Shape;272;p64"/>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73" name="Google Shape;273;p64"/>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74" name="Google Shape;274;p64"/>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275"/>
        <p:cNvGrpSpPr/>
        <p:nvPr/>
      </p:nvGrpSpPr>
      <p:grpSpPr>
        <a:xfrm>
          <a:off x="0" y="0"/>
          <a:ext cx="0" cy="0"/>
          <a:chOff x="0" y="0"/>
          <a:chExt cx="0" cy="0"/>
        </a:xfrm>
      </p:grpSpPr>
      <p:sp>
        <p:nvSpPr>
          <p:cNvPr id="276" name="Google Shape;276;p65"/>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77" name="Google Shape;277;p65"/>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278" name="Google Shape;278;p65"/>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79" name="Google Shape;279;p65"/>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280" name="Google Shape;280;p65"/>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81" name="Google Shape;281;p65"/>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282" name="Google Shape;282;p65"/>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83" name="Google Shape;283;p65"/>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284" name="Google Shape;284;p65"/>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285"/>
        <p:cNvGrpSpPr/>
        <p:nvPr/>
      </p:nvGrpSpPr>
      <p:grpSpPr>
        <a:xfrm>
          <a:off x="0" y="0"/>
          <a:ext cx="0" cy="0"/>
          <a:chOff x="0" y="0"/>
          <a:chExt cx="0" cy="0"/>
        </a:xfrm>
      </p:grpSpPr>
      <p:sp>
        <p:nvSpPr>
          <p:cNvPr id="286" name="Google Shape;286;p66"/>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287" name="Google Shape;287;p6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288"/>
        <p:cNvGrpSpPr/>
        <p:nvPr/>
      </p:nvGrpSpPr>
      <p:grpSpPr>
        <a:xfrm>
          <a:off x="0" y="0"/>
          <a:ext cx="0" cy="0"/>
          <a:chOff x="0" y="0"/>
          <a:chExt cx="0" cy="0"/>
        </a:xfrm>
      </p:grpSpPr>
      <p:sp>
        <p:nvSpPr>
          <p:cNvPr id="289" name="Google Shape;289;p67"/>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90" name="Google Shape;290;p67"/>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291"/>
        <p:cNvGrpSpPr/>
        <p:nvPr/>
      </p:nvGrpSpPr>
      <p:grpSpPr>
        <a:xfrm>
          <a:off x="0" y="0"/>
          <a:ext cx="0" cy="0"/>
          <a:chOff x="0" y="0"/>
          <a:chExt cx="0" cy="0"/>
        </a:xfrm>
      </p:grpSpPr>
      <p:sp>
        <p:nvSpPr>
          <p:cNvPr id="292" name="Google Shape;292;p68"/>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93" name="Google Shape;293;p68"/>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294"/>
        <p:cNvGrpSpPr/>
        <p:nvPr/>
      </p:nvGrpSpPr>
      <p:grpSpPr>
        <a:xfrm>
          <a:off x="0" y="0"/>
          <a:ext cx="0" cy="0"/>
          <a:chOff x="0" y="0"/>
          <a:chExt cx="0" cy="0"/>
        </a:xfrm>
      </p:grpSpPr>
      <p:sp>
        <p:nvSpPr>
          <p:cNvPr id="295" name="Google Shape;295;p69"/>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296" name="Google Shape;296;p69"/>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297"/>
        <p:cNvGrpSpPr/>
        <p:nvPr/>
      </p:nvGrpSpPr>
      <p:grpSpPr>
        <a:xfrm>
          <a:off x="0" y="0"/>
          <a:ext cx="0" cy="0"/>
          <a:chOff x="0" y="0"/>
          <a:chExt cx="0" cy="0"/>
        </a:xfrm>
      </p:grpSpPr>
      <p:sp>
        <p:nvSpPr>
          <p:cNvPr id="298" name="Google Shape;298;p70"/>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299" name="Google Shape;299;p70"/>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300" name="Google Shape;300;p70"/>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301"/>
        <p:cNvGrpSpPr/>
        <p:nvPr/>
      </p:nvGrpSpPr>
      <p:grpSpPr>
        <a:xfrm>
          <a:off x="0" y="0"/>
          <a:ext cx="0" cy="0"/>
          <a:chOff x="0" y="0"/>
          <a:chExt cx="0" cy="0"/>
        </a:xfrm>
      </p:grpSpPr>
      <p:sp>
        <p:nvSpPr>
          <p:cNvPr id="302" name="Google Shape;302;p71"/>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303" name="Google Shape;303;p71"/>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304"/>
        <p:cNvGrpSpPr/>
        <p:nvPr/>
      </p:nvGrpSpPr>
      <p:grpSpPr>
        <a:xfrm>
          <a:off x="0" y="0"/>
          <a:ext cx="0" cy="0"/>
          <a:chOff x="0" y="0"/>
          <a:chExt cx="0" cy="0"/>
        </a:xfrm>
      </p:grpSpPr>
      <p:sp>
        <p:nvSpPr>
          <p:cNvPr id="305" name="Google Shape;305;p7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306" name="Google Shape;306;p72"/>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34" Type="http://schemas.openxmlformats.org/officeDocument/2006/relationships/slideLayout" Target="../slideLayouts/slideLayout69.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33" Type="http://schemas.openxmlformats.org/officeDocument/2006/relationships/slideLayout" Target="../slideLayouts/slideLayout68.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32" Type="http://schemas.openxmlformats.org/officeDocument/2006/relationships/slideLayout" Target="../slideLayouts/slideLayout67.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36" Type="http://schemas.openxmlformats.org/officeDocument/2006/relationships/image" Target="../media/image1.jpg"/><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slideLayout" Target="../slideLayouts/slideLayout66.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 Id="rId35" Type="http://schemas.openxmlformats.org/officeDocument/2006/relationships/theme" Target="../theme/theme3.xml"/><Relationship Id="rId8"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158"/>
        <p:cNvGrpSpPr/>
        <p:nvPr/>
      </p:nvGrpSpPr>
      <p:grpSpPr>
        <a:xfrm>
          <a:off x="0" y="0"/>
          <a:ext cx="0" cy="0"/>
          <a:chOff x="0" y="0"/>
          <a:chExt cx="0" cy="0"/>
        </a:xfrm>
      </p:grpSpPr>
      <p:sp>
        <p:nvSpPr>
          <p:cNvPr id="159" name="Google Shape;159;p3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160" name="Google Shape;160;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rtl="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5.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40.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73"/>
          <p:cNvSpPr txBox="1">
            <a:spLocks noGrp="1"/>
          </p:cNvSpPr>
          <p:nvPr>
            <p:ph type="ctrTitle"/>
          </p:nvPr>
        </p:nvSpPr>
        <p:spPr>
          <a:xfrm>
            <a:off x="1940250" y="1903475"/>
            <a:ext cx="52635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UNDERSTANDING THE PRODUCT</a:t>
            </a:r>
            <a:endParaRPr>
              <a:latin typeface="Arial"/>
              <a:ea typeface="Arial"/>
              <a:cs typeface="Arial"/>
              <a:sym typeface="Arial"/>
            </a:endParaRPr>
          </a:p>
        </p:txBody>
      </p:sp>
      <p:sp>
        <p:nvSpPr>
          <p:cNvPr id="312" name="Google Shape;312;p73"/>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2.5</a:t>
            </a:r>
            <a:endParaRPr sz="2200" b="0">
              <a:latin typeface="Arial"/>
              <a:ea typeface="Arial"/>
              <a:cs typeface="Arial"/>
              <a:sym typeface="Arial"/>
            </a:endParaRPr>
          </a:p>
        </p:txBody>
      </p:sp>
      <p:cxnSp>
        <p:nvCxnSpPr>
          <p:cNvPr id="313" name="Google Shape;313;p73"/>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4" name="Google Shape;314;p7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5" name="Google Shape;315;p7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8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PERISHABILITY</a:t>
            </a:r>
            <a:endParaRPr b="1">
              <a:latin typeface="Arial"/>
              <a:ea typeface="Arial"/>
              <a:cs typeface="Arial"/>
              <a:sym typeface="Arial"/>
            </a:endParaRPr>
          </a:p>
        </p:txBody>
      </p:sp>
      <p:sp>
        <p:nvSpPr>
          <p:cNvPr id="403" name="Google Shape;403;p82"/>
          <p:cNvSpPr txBox="1">
            <a:spLocks noGrp="1"/>
          </p:cNvSpPr>
          <p:nvPr>
            <p:ph type="subTitle" idx="1"/>
          </p:nvPr>
        </p:nvSpPr>
        <p:spPr>
          <a:xfrm>
            <a:off x="938500" y="1093575"/>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Many sports and entertainment products are perishable.  </a:t>
            </a:r>
            <a:r>
              <a:rPr lang="en" b="1">
                <a:latin typeface="Arial"/>
                <a:ea typeface="Arial"/>
                <a:cs typeface="Arial"/>
                <a:sym typeface="Arial"/>
              </a:rPr>
              <a:t>Perishability</a:t>
            </a:r>
            <a:r>
              <a:rPr lang="en">
                <a:latin typeface="Arial"/>
                <a:ea typeface="Arial"/>
                <a:cs typeface="Arial"/>
                <a:sym typeface="Arial"/>
              </a:rPr>
              <a:t> is the ability or need to store or inventory a product.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Once a game or event has already taken place, they no longer carry a value and cannot be sold, which characterizes the product as perishable.</a:t>
            </a:r>
            <a:endParaRPr>
              <a:latin typeface="Arial"/>
              <a:ea typeface="Arial"/>
              <a:cs typeface="Arial"/>
              <a:sym typeface="Arial"/>
            </a:endParaRPr>
          </a:p>
        </p:txBody>
      </p:sp>
      <p:cxnSp>
        <p:nvCxnSpPr>
          <p:cNvPr id="404" name="Google Shape;404;p82"/>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05" name="Google Shape;405;p8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06" name="Google Shape;406;p8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407" name="Google Shape;407;p82"/>
          <p:cNvPicPr preferRelativeResize="0"/>
          <p:nvPr/>
        </p:nvPicPr>
        <p:blipFill>
          <a:blip r:embed="rId4">
            <a:alphaModFix/>
          </a:blip>
          <a:stretch>
            <a:fillRect/>
          </a:stretch>
        </p:blipFill>
        <p:spPr>
          <a:xfrm>
            <a:off x="5194400" y="936050"/>
            <a:ext cx="3271400" cy="3271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83"/>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INTANGIBLE PRODUCT</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ATTRIBUTES</a:t>
            </a:r>
            <a:endParaRPr b="1">
              <a:latin typeface="Arial"/>
              <a:ea typeface="Arial"/>
              <a:cs typeface="Arial"/>
              <a:sym typeface="Arial"/>
            </a:endParaRPr>
          </a:p>
        </p:txBody>
      </p:sp>
      <p:sp>
        <p:nvSpPr>
          <p:cNvPr id="413" name="Google Shape;413;p83"/>
          <p:cNvSpPr txBox="1">
            <a:spLocks noGrp="1"/>
          </p:cNvSpPr>
          <p:nvPr>
            <p:ph type="subTitle" idx="1"/>
          </p:nvPr>
        </p:nvSpPr>
        <p:spPr>
          <a:xfrm>
            <a:off x="938500" y="1417425"/>
            <a:ext cx="7402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Many sports and entertainment products are also often intangible.  </a:t>
            </a:r>
            <a:r>
              <a:rPr lang="en" b="1">
                <a:latin typeface="Arial"/>
                <a:ea typeface="Arial"/>
                <a:cs typeface="Arial"/>
                <a:sym typeface="Arial"/>
              </a:rPr>
              <a:t>Intangible product attributes</a:t>
            </a:r>
            <a:r>
              <a:rPr lang="en">
                <a:latin typeface="Arial"/>
                <a:ea typeface="Arial"/>
                <a:cs typeface="Arial"/>
                <a:sym typeface="Arial"/>
              </a:rPr>
              <a:t> are the unobservable characteristics which a physical good possesses, such as style, quality, strength, or beauty.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Copyrights, logos, graphics and trademarks would also be considered intangibles.  Even tangible items such as a soccer ball or music CDs have less significance than the feeling or emotion that the activity itself reveals.</a:t>
            </a:r>
            <a:endParaRPr>
              <a:latin typeface="Arial"/>
              <a:ea typeface="Arial"/>
              <a:cs typeface="Arial"/>
              <a:sym typeface="Arial"/>
            </a:endParaRPr>
          </a:p>
        </p:txBody>
      </p:sp>
      <p:cxnSp>
        <p:nvCxnSpPr>
          <p:cNvPr id="414" name="Google Shape;414;p8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15" name="Google Shape;415;p8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16" name="Google Shape;416;p8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8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22" name="Google Shape;422;p8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423" name="Google Shape;423;p84"/>
          <p:cNvSpPr txBox="1">
            <a:spLocks noGrp="1"/>
          </p:cNvSpPr>
          <p:nvPr>
            <p:ph type="title" idx="4294967295"/>
          </p:nvPr>
        </p:nvSpPr>
        <p:spPr>
          <a:xfrm>
            <a:off x="5098200" y="332275"/>
            <a:ext cx="34638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Tangible vs. Intangible</a:t>
            </a:r>
            <a:endParaRPr sz="3000" b="1">
              <a:solidFill>
                <a:schemeClr val="lt2"/>
              </a:solidFill>
              <a:latin typeface="Arial"/>
              <a:ea typeface="Arial"/>
              <a:cs typeface="Arial"/>
              <a:sym typeface="Arial"/>
            </a:endParaRPr>
          </a:p>
        </p:txBody>
      </p:sp>
      <p:cxnSp>
        <p:nvCxnSpPr>
          <p:cNvPr id="424" name="Google Shape;424;p84"/>
          <p:cNvCxnSpPr/>
          <p:nvPr/>
        </p:nvCxnSpPr>
        <p:spPr>
          <a:xfrm>
            <a:off x="6100800" y="1576875"/>
            <a:ext cx="1458600" cy="0"/>
          </a:xfrm>
          <a:prstGeom prst="straightConnector1">
            <a:avLst/>
          </a:prstGeom>
          <a:noFill/>
          <a:ln w="9525" cap="flat" cmpd="sng">
            <a:solidFill>
              <a:schemeClr val="lt2"/>
            </a:solidFill>
            <a:prstDash val="solid"/>
            <a:round/>
            <a:headEnd type="none" w="med" len="med"/>
            <a:tailEnd type="none" w="med" len="med"/>
          </a:ln>
        </p:spPr>
      </p:cxnSp>
      <p:sp>
        <p:nvSpPr>
          <p:cNvPr id="425" name="Google Shape;425;p84"/>
          <p:cNvSpPr txBox="1"/>
          <p:nvPr/>
        </p:nvSpPr>
        <p:spPr>
          <a:xfrm>
            <a:off x="5330100" y="1832325"/>
            <a:ext cx="3000000" cy="184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a:solidFill>
                  <a:schemeClr val="lt1"/>
                </a:solidFill>
              </a:rPr>
              <a:t>Your mobile device is a tangible product.  It contains intangible products, like your music collection, apps and podcasts.</a:t>
            </a:r>
            <a:endParaRPr/>
          </a:p>
        </p:txBody>
      </p:sp>
      <p:pic>
        <p:nvPicPr>
          <p:cNvPr id="426" name="Google Shape;426;p84"/>
          <p:cNvPicPr preferRelativeResize="0"/>
          <p:nvPr/>
        </p:nvPicPr>
        <p:blipFill>
          <a:blip r:embed="rId4">
            <a:alphaModFix/>
          </a:blip>
          <a:stretch>
            <a:fillRect/>
          </a:stretch>
        </p:blipFill>
        <p:spPr>
          <a:xfrm>
            <a:off x="719450" y="152850"/>
            <a:ext cx="3695105" cy="492680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8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IMPORTANCE OF A QUALITY PRODUCT</a:t>
            </a:r>
            <a:endParaRPr b="1">
              <a:latin typeface="Arial"/>
              <a:ea typeface="Arial"/>
              <a:cs typeface="Arial"/>
              <a:sym typeface="Arial"/>
            </a:endParaRPr>
          </a:p>
        </p:txBody>
      </p:sp>
      <p:sp>
        <p:nvSpPr>
          <p:cNvPr id="432" name="Google Shape;432;p85"/>
          <p:cNvSpPr txBox="1">
            <a:spLocks noGrp="1"/>
          </p:cNvSpPr>
          <p:nvPr>
            <p:ph type="subTitle" idx="1"/>
          </p:nvPr>
        </p:nvSpPr>
        <p:spPr>
          <a:xfrm>
            <a:off x="938500" y="1417425"/>
            <a:ext cx="7402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Even the best marketers and salespeople in the world can’t promote or sell an undesirable product.  No matter how much effort an organization puts into its marketing, promotion and sales efforts, they will face challenges generating and sustaining interest in the product if they don’t offer consumers and fans a quality product. </a:t>
            </a:r>
            <a:endParaRPr>
              <a:latin typeface="Arial"/>
              <a:ea typeface="Arial"/>
              <a:cs typeface="Arial"/>
              <a:sym typeface="Arial"/>
            </a:endParaRPr>
          </a:p>
        </p:txBody>
      </p:sp>
      <p:cxnSp>
        <p:nvCxnSpPr>
          <p:cNvPr id="433" name="Google Shape;433;p8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34" name="Google Shape;434;p8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35" name="Google Shape;435;p8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87"/>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QUALITY PRODUCT</a:t>
            </a:r>
            <a:endParaRPr b="1" dirty="0">
              <a:latin typeface="Arial"/>
              <a:ea typeface="Arial"/>
              <a:cs typeface="Arial"/>
              <a:sym typeface="Arial"/>
            </a:endParaRPr>
          </a:p>
        </p:txBody>
      </p:sp>
      <p:sp>
        <p:nvSpPr>
          <p:cNvPr id="450" name="Google Shape;450;p87"/>
          <p:cNvSpPr txBox="1">
            <a:spLocks noGrp="1"/>
          </p:cNvSpPr>
          <p:nvPr>
            <p:ph type="subTitle" idx="1"/>
          </p:nvPr>
        </p:nvSpPr>
        <p:spPr>
          <a:xfrm>
            <a:off x="938500" y="1181849"/>
            <a:ext cx="7471722" cy="340143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400" dirty="0">
                <a:latin typeface="Arial"/>
                <a:ea typeface="Arial"/>
                <a:cs typeface="Arial"/>
                <a:sym typeface="Arial"/>
              </a:rPr>
              <a:t>Before purchasing something from a business, the majority of consumers research the product quality, including 54% of U.S. shoppers (according to a 2022 study examining consumer shopping habits).</a:t>
            </a:r>
          </a:p>
          <a:p>
            <a:pPr marL="0" lvl="0" indent="0" algn="l" rtl="0">
              <a:spcBef>
                <a:spcPts val="0"/>
              </a:spcBef>
              <a:spcAft>
                <a:spcPts val="0"/>
              </a:spcAft>
              <a:buNone/>
            </a:pPr>
            <a:endParaRPr lang="en-US" sz="1400" dirty="0">
              <a:latin typeface="Arial"/>
              <a:ea typeface="Arial"/>
              <a:cs typeface="Arial"/>
              <a:sym typeface="Arial"/>
            </a:endParaRPr>
          </a:p>
          <a:p>
            <a:pPr marL="0" lvl="0" indent="0" algn="l" rtl="0">
              <a:spcBef>
                <a:spcPts val="0"/>
              </a:spcBef>
              <a:spcAft>
                <a:spcPts val="0"/>
              </a:spcAft>
              <a:buNone/>
            </a:pPr>
            <a:r>
              <a:rPr lang="en-US" sz="1400" dirty="0">
                <a:latin typeface="Arial"/>
                <a:ea typeface="Arial"/>
                <a:cs typeface="Arial"/>
                <a:sym typeface="Arial"/>
              </a:rPr>
              <a:t>In 2022, the XFL began to ramp up its marketing.  The upstart league announced a five-year deal with ESPN to air all games on ESPN and other Disney-owned network, ensuring broadcast production quality would be on par with the type of product the league hopes to present to fans.  Dwayne Johnson and league co-owner, Dany Garcia, even appeared on the ESPY Awards to help promote the XFL.</a:t>
            </a:r>
          </a:p>
          <a:p>
            <a:pPr marL="0" lvl="0" indent="0" algn="l" rtl="0">
              <a:spcBef>
                <a:spcPts val="0"/>
              </a:spcBef>
              <a:spcAft>
                <a:spcPts val="0"/>
              </a:spcAft>
              <a:buNone/>
            </a:pPr>
            <a:endParaRPr lang="en-US" sz="1400" dirty="0">
              <a:latin typeface="Arial"/>
              <a:ea typeface="Arial"/>
              <a:cs typeface="Arial"/>
              <a:sym typeface="Arial"/>
            </a:endParaRPr>
          </a:p>
          <a:p>
            <a:pPr marL="0" lvl="0" indent="0" algn="l" rtl="0">
              <a:spcBef>
                <a:spcPts val="0"/>
              </a:spcBef>
              <a:spcAft>
                <a:spcPts val="0"/>
              </a:spcAft>
              <a:buNone/>
            </a:pPr>
            <a:r>
              <a:rPr lang="en-US" sz="1400" dirty="0">
                <a:latin typeface="Arial"/>
                <a:ea typeface="Arial"/>
                <a:cs typeface="Arial"/>
                <a:sym typeface="Arial"/>
              </a:rPr>
              <a:t>After reaching a 16-year ratings low for the Pro Bowl thanks to diminished quality of play over the years, the NFL began exploring ways to improve the product, including the possibility of replacing tackle football with a flag football game or eliminating the game altogether in favor of skills competitions</a:t>
            </a:r>
            <a:endParaRPr sz="1400" dirty="0">
              <a:latin typeface="Arial"/>
              <a:ea typeface="Arial"/>
              <a:cs typeface="Arial"/>
              <a:sym typeface="Arial"/>
            </a:endParaRPr>
          </a:p>
        </p:txBody>
      </p:sp>
      <p:cxnSp>
        <p:nvCxnSpPr>
          <p:cNvPr id="451" name="Google Shape;451;p8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52" name="Google Shape;452;p8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53" name="Google Shape;453;p8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dirty="0">
                <a:ln>
                  <a:noFill/>
                </a:ln>
                <a:solidFill>
                  <a:srgbClr val="3D85C6"/>
                </a:solidFill>
                <a:effectLst/>
                <a:uLnTx/>
                <a:uFillTx/>
                <a:latin typeface="Oswald"/>
                <a:ea typeface="Oswald"/>
                <a:cs typeface="Oswald"/>
                <a:sym typeface="Oswald"/>
              </a:rPr>
              <a:t> </a:t>
            </a: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Copyright 2022</a:t>
            </a:r>
            <a:r>
              <a:rPr kumimoji="0" lang="en" sz="800" b="0" i="0" u="none" strike="noStrike" kern="0" cap="none" spc="0" normalizeH="0" baseline="0" noProof="0" dirty="0">
                <a:ln>
                  <a:noFill/>
                </a:ln>
                <a:solidFill>
                  <a:srgbClr val="3D85C6"/>
                </a:solidFill>
                <a:effectLst/>
                <a:uLnTx/>
                <a:uFillTx/>
                <a:latin typeface="Oswald"/>
                <a:ea typeface="Oswald"/>
                <a:cs typeface="Oswald"/>
                <a:sym typeface="Oswald"/>
              </a:rPr>
              <a:t>. Sports Career Consulting, LLC.</a:t>
            </a:r>
            <a:endParaRPr kumimoji="0" sz="800" b="0" i="0" u="none" strike="noStrike" kern="0" cap="none" spc="0" normalizeH="0" baseline="0" noProof="0" dirty="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3533821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86"/>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441" name="Google Shape;441;p86"/>
          <p:cNvSpPr txBox="1">
            <a:spLocks noGrp="1"/>
          </p:cNvSpPr>
          <p:nvPr>
            <p:ph type="subTitle" idx="1"/>
          </p:nvPr>
        </p:nvSpPr>
        <p:spPr>
          <a:xfrm>
            <a:off x="572425" y="142847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The quality of the product or service is critical to the success of any sports or entertainment organization.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Can you think of a sports or entertainment product or service where, in your experience, quality was lacking?  Can you think of a sports or entertainment product where you felt it was of high quality?</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What types of factors might influence the quality of a product? </a:t>
            </a:r>
            <a:endParaRPr>
              <a:latin typeface="Arial"/>
              <a:ea typeface="Arial"/>
              <a:cs typeface="Arial"/>
              <a:sym typeface="Arial"/>
            </a:endParaRPr>
          </a:p>
        </p:txBody>
      </p:sp>
      <p:pic>
        <p:nvPicPr>
          <p:cNvPr id="442" name="Google Shape;442;p8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43" name="Google Shape;443;p8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444" name="Google Shape;444;p86"/>
          <p:cNvPicPr preferRelativeResize="0"/>
          <p:nvPr/>
        </p:nvPicPr>
        <p:blipFill>
          <a:blip r:embed="rId4">
            <a:alphaModFix/>
          </a:blip>
          <a:stretch>
            <a:fillRect/>
          </a:stretch>
        </p:blipFill>
        <p:spPr>
          <a:xfrm>
            <a:off x="572425" y="128150"/>
            <a:ext cx="1145575" cy="116095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87"/>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QUALITY CONTROL</a:t>
            </a:r>
            <a:endParaRPr b="1">
              <a:latin typeface="Arial"/>
              <a:ea typeface="Arial"/>
              <a:cs typeface="Arial"/>
              <a:sym typeface="Arial"/>
            </a:endParaRPr>
          </a:p>
        </p:txBody>
      </p:sp>
      <p:sp>
        <p:nvSpPr>
          <p:cNvPr id="450" name="Google Shape;450;p87"/>
          <p:cNvSpPr txBox="1">
            <a:spLocks noGrp="1"/>
          </p:cNvSpPr>
          <p:nvPr>
            <p:ph type="subTitle" idx="1"/>
          </p:nvPr>
        </p:nvSpPr>
        <p:spPr>
          <a:xfrm>
            <a:off x="938500" y="1181850"/>
            <a:ext cx="39390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Sports and entertainment business professionals are always critiquing the product and looking for ways to improve.</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Examples include: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Rule changes</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Adaptation of technological advances </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Fan experience upgrades </a:t>
            </a:r>
            <a:endParaRPr>
              <a:latin typeface="Arial"/>
              <a:ea typeface="Arial"/>
              <a:cs typeface="Arial"/>
              <a:sym typeface="Arial"/>
            </a:endParaRPr>
          </a:p>
        </p:txBody>
      </p:sp>
      <p:cxnSp>
        <p:nvCxnSpPr>
          <p:cNvPr id="451" name="Google Shape;451;p8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52" name="Google Shape;452;p8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53" name="Google Shape;453;p8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88"/>
          <p:cNvSpPr txBox="1">
            <a:spLocks noGrp="1"/>
          </p:cNvSpPr>
          <p:nvPr>
            <p:ph type="title" idx="6"/>
          </p:nvPr>
        </p:nvSpPr>
        <p:spPr>
          <a:xfrm>
            <a:off x="213550" y="2093525"/>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a:t>
            </a:r>
            <a:endParaRPr b="1">
              <a:latin typeface="Arial"/>
              <a:ea typeface="Arial"/>
              <a:cs typeface="Arial"/>
              <a:sym typeface="Arial"/>
            </a:endParaRPr>
          </a:p>
        </p:txBody>
      </p:sp>
      <p:sp>
        <p:nvSpPr>
          <p:cNvPr id="459" name="Google Shape;459;p88"/>
          <p:cNvSpPr txBox="1">
            <a:spLocks noGrp="1"/>
          </p:cNvSpPr>
          <p:nvPr>
            <p:ph type="title" idx="7"/>
          </p:nvPr>
        </p:nvSpPr>
        <p:spPr>
          <a:xfrm>
            <a:off x="213550" y="3052500"/>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a:t>
            </a:r>
            <a:endParaRPr b="1">
              <a:latin typeface="Arial"/>
              <a:ea typeface="Arial"/>
              <a:cs typeface="Arial"/>
              <a:sym typeface="Arial"/>
            </a:endParaRPr>
          </a:p>
        </p:txBody>
      </p:sp>
      <p:cxnSp>
        <p:nvCxnSpPr>
          <p:cNvPr id="460" name="Google Shape;460;p88"/>
          <p:cNvCxnSpPr/>
          <p:nvPr/>
        </p:nvCxnSpPr>
        <p:spPr>
          <a:xfrm>
            <a:off x="1048450" y="26683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461" name="Google Shape;461;p88"/>
          <p:cNvCxnSpPr/>
          <p:nvPr/>
        </p:nvCxnSpPr>
        <p:spPr>
          <a:xfrm>
            <a:off x="1048450" y="36368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462" name="Google Shape;462;p88"/>
          <p:cNvSpPr txBox="1">
            <a:spLocks noGrp="1"/>
          </p:cNvSpPr>
          <p:nvPr>
            <p:ph type="ctrTitle" idx="4294967295"/>
          </p:nvPr>
        </p:nvSpPr>
        <p:spPr>
          <a:xfrm>
            <a:off x="429150" y="965525"/>
            <a:ext cx="82857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Arial"/>
                <a:ea typeface="Arial"/>
                <a:cs typeface="Arial"/>
                <a:sym typeface="Arial"/>
              </a:rPr>
              <a:t>When the team sport product improves, typically consumers respond by purchasing more tickets and merchandise while television audiences increase.  The two most effective ways to accomplish this:</a:t>
            </a:r>
            <a:endParaRPr sz="1800">
              <a:latin typeface="Arial"/>
              <a:ea typeface="Arial"/>
              <a:cs typeface="Arial"/>
              <a:sym typeface="Arial"/>
            </a:endParaRPr>
          </a:p>
        </p:txBody>
      </p:sp>
      <p:sp>
        <p:nvSpPr>
          <p:cNvPr id="463" name="Google Shape;463;p88"/>
          <p:cNvSpPr txBox="1">
            <a:spLocks noGrp="1"/>
          </p:cNvSpPr>
          <p:nvPr>
            <p:ph type="title"/>
          </p:nvPr>
        </p:nvSpPr>
        <p:spPr>
          <a:xfrm>
            <a:off x="148350" y="61325"/>
            <a:ext cx="8847300" cy="738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Importance of a Quality Product</a:t>
            </a:r>
            <a:endParaRPr sz="3000" b="1">
              <a:solidFill>
                <a:schemeClr val="lt2"/>
              </a:solidFill>
              <a:latin typeface="Arial"/>
              <a:ea typeface="Arial"/>
              <a:cs typeface="Arial"/>
              <a:sym typeface="Arial"/>
            </a:endParaRPr>
          </a:p>
        </p:txBody>
      </p:sp>
      <p:cxnSp>
        <p:nvCxnSpPr>
          <p:cNvPr id="464" name="Google Shape;464;p88"/>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
        <p:nvSpPr>
          <p:cNvPr id="465" name="Google Shape;465;p88"/>
          <p:cNvSpPr txBox="1">
            <a:spLocks noGrp="1"/>
          </p:cNvSpPr>
          <p:nvPr>
            <p:ph type="ctrTitle" idx="4294967295"/>
          </p:nvPr>
        </p:nvSpPr>
        <p:spPr>
          <a:xfrm>
            <a:off x="1779950" y="2172925"/>
            <a:ext cx="58395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b="1">
                <a:latin typeface="Arial"/>
                <a:ea typeface="Arial"/>
                <a:cs typeface="Arial"/>
                <a:sym typeface="Arial"/>
              </a:rPr>
              <a:t>ON-FIELD PERFORMANCE (WIN)</a:t>
            </a:r>
            <a:endParaRPr sz="2400" b="1">
              <a:latin typeface="Arial"/>
              <a:ea typeface="Arial"/>
              <a:cs typeface="Arial"/>
              <a:sym typeface="Arial"/>
            </a:endParaRPr>
          </a:p>
        </p:txBody>
      </p:sp>
      <p:sp>
        <p:nvSpPr>
          <p:cNvPr id="466" name="Google Shape;466;p88"/>
          <p:cNvSpPr txBox="1">
            <a:spLocks noGrp="1"/>
          </p:cNvSpPr>
          <p:nvPr>
            <p:ph type="ctrTitle" idx="4294967295"/>
          </p:nvPr>
        </p:nvSpPr>
        <p:spPr>
          <a:xfrm>
            <a:off x="1779950" y="3132350"/>
            <a:ext cx="6849300" cy="8799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b="1">
                <a:latin typeface="Arial"/>
                <a:ea typeface="Arial"/>
                <a:cs typeface="Arial"/>
                <a:sym typeface="Arial"/>
              </a:rPr>
              <a:t>POPULAR / RECOGNIZABLE PLAYERS (STARS)</a:t>
            </a:r>
            <a:endParaRPr sz="2400" b="1">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89"/>
          <p:cNvSpPr txBox="1">
            <a:spLocks noGrp="1"/>
          </p:cNvSpPr>
          <p:nvPr>
            <p:ph type="title"/>
          </p:nvPr>
        </p:nvSpPr>
        <p:spPr>
          <a:xfrm>
            <a:off x="1920750" y="308200"/>
            <a:ext cx="5302500"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3rd</a:t>
            </a:r>
            <a:endParaRPr b="1">
              <a:latin typeface="Arial"/>
              <a:ea typeface="Arial"/>
              <a:cs typeface="Arial"/>
              <a:sym typeface="Arial"/>
            </a:endParaRPr>
          </a:p>
        </p:txBody>
      </p:sp>
      <p:sp>
        <p:nvSpPr>
          <p:cNvPr id="472" name="Google Shape;472;p89"/>
          <p:cNvSpPr txBox="1">
            <a:spLocks noGrp="1"/>
          </p:cNvSpPr>
          <p:nvPr>
            <p:ph type="body" idx="1"/>
          </p:nvPr>
        </p:nvSpPr>
        <p:spPr>
          <a:xfrm>
            <a:off x="745950" y="1619900"/>
            <a:ext cx="7652100" cy="56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After the Phoenix Suns clinched a spot in the 2021 NBA Finals, the team sold $300,000 in online merchandise sales at the Suns’ team shop overnight and $700,000 in team-branded gear across the entire Fanatics’ online network.</a:t>
            </a:r>
            <a:endParaRPr>
              <a:latin typeface="Arial"/>
              <a:ea typeface="Arial"/>
              <a:cs typeface="Arial"/>
              <a:sym typeface="Arial"/>
            </a:endParaRPr>
          </a:p>
          <a:p>
            <a:pPr marL="0" lvl="0" indent="0" algn="ctr" rtl="0">
              <a:spcBef>
                <a:spcPts val="1600"/>
              </a:spcBef>
              <a:spcAft>
                <a:spcPts val="1600"/>
              </a:spcAft>
              <a:buNone/>
            </a:pPr>
            <a:r>
              <a:rPr lang="en">
                <a:latin typeface="Arial"/>
                <a:ea typeface="Arial"/>
                <a:cs typeface="Arial"/>
                <a:sym typeface="Arial"/>
              </a:rPr>
              <a:t>The Suns finished the season third in the league in terms of best-selling team merchandise, trailing only the Los Angeles Lakers and Brooklyn Nets in sales.  The previous season the franchise did not rank in the top ten. </a:t>
            </a:r>
            <a:endParaRPr>
              <a:latin typeface="Arial"/>
              <a:ea typeface="Arial"/>
              <a:cs typeface="Arial"/>
              <a:sym typeface="Arial"/>
            </a:endParaRPr>
          </a:p>
        </p:txBody>
      </p:sp>
      <p:cxnSp>
        <p:nvCxnSpPr>
          <p:cNvPr id="473" name="Google Shape;473;p89"/>
          <p:cNvCxnSpPr/>
          <p:nvPr/>
        </p:nvCxnSpPr>
        <p:spPr>
          <a:xfrm>
            <a:off x="3190500" y="13879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74" name="Google Shape;474;p8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75" name="Google Shape;475;p8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90"/>
          <p:cNvSpPr txBox="1">
            <a:spLocks noGrp="1"/>
          </p:cNvSpPr>
          <p:nvPr>
            <p:ph type="title"/>
          </p:nvPr>
        </p:nvSpPr>
        <p:spPr>
          <a:xfrm>
            <a:off x="4996800" y="304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4</a:t>
            </a:r>
            <a:endParaRPr b="1" dirty="0">
              <a:latin typeface="Arial"/>
              <a:ea typeface="Arial"/>
              <a:cs typeface="Arial"/>
              <a:sym typeface="Arial"/>
            </a:endParaRPr>
          </a:p>
        </p:txBody>
      </p:sp>
      <p:sp>
        <p:nvSpPr>
          <p:cNvPr id="481" name="Google Shape;481;p90"/>
          <p:cNvSpPr txBox="1">
            <a:spLocks noGrp="1"/>
          </p:cNvSpPr>
          <p:nvPr>
            <p:ph type="subTitle" idx="1"/>
          </p:nvPr>
        </p:nvSpPr>
        <p:spPr>
          <a:xfrm>
            <a:off x="5127213" y="897550"/>
            <a:ext cx="3077723"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The Lightning have ranked in the NHL’s top 3 in league attendance four years in a row</a:t>
            </a:r>
            <a:endParaRPr dirty="0">
              <a:latin typeface="Arial"/>
              <a:ea typeface="Arial"/>
              <a:cs typeface="Arial"/>
              <a:sym typeface="Arial"/>
            </a:endParaRPr>
          </a:p>
        </p:txBody>
      </p:sp>
      <p:sp>
        <p:nvSpPr>
          <p:cNvPr id="482" name="Google Shape;482;p90"/>
          <p:cNvSpPr txBox="1">
            <a:spLocks noGrp="1"/>
          </p:cNvSpPr>
          <p:nvPr>
            <p:ph type="title" idx="2"/>
          </p:nvPr>
        </p:nvSpPr>
        <p:spPr>
          <a:xfrm>
            <a:off x="5031575" y="18305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214%</a:t>
            </a:r>
            <a:endParaRPr b="1" dirty="0">
              <a:latin typeface="Arial"/>
              <a:ea typeface="Arial"/>
              <a:cs typeface="Arial"/>
              <a:sym typeface="Arial"/>
            </a:endParaRPr>
          </a:p>
        </p:txBody>
      </p:sp>
      <p:sp>
        <p:nvSpPr>
          <p:cNvPr id="483" name="Google Shape;483;p90"/>
          <p:cNvSpPr txBox="1">
            <a:spLocks noGrp="1"/>
          </p:cNvSpPr>
          <p:nvPr>
            <p:ph type="subTitle" idx="3"/>
          </p:nvPr>
        </p:nvSpPr>
        <p:spPr>
          <a:xfrm>
            <a:off x="4891625" y="2414900"/>
            <a:ext cx="34392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The franchise’s overall revenue jumped 214% from the previous year</a:t>
            </a:r>
            <a:endParaRPr dirty="0">
              <a:latin typeface="Arial"/>
              <a:ea typeface="Arial"/>
              <a:cs typeface="Arial"/>
              <a:sym typeface="Arial"/>
            </a:endParaRPr>
          </a:p>
        </p:txBody>
      </p:sp>
      <p:sp>
        <p:nvSpPr>
          <p:cNvPr id="484" name="Google Shape;484;p90"/>
          <p:cNvSpPr txBox="1">
            <a:spLocks noGrp="1"/>
          </p:cNvSpPr>
          <p:nvPr>
            <p:ph type="title" idx="4"/>
          </p:nvPr>
        </p:nvSpPr>
        <p:spPr>
          <a:xfrm>
            <a:off x="5086425" y="3357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120%</a:t>
            </a:r>
            <a:endParaRPr b="1" dirty="0">
              <a:latin typeface="Arial"/>
              <a:ea typeface="Arial"/>
              <a:cs typeface="Arial"/>
              <a:sym typeface="Arial"/>
            </a:endParaRPr>
          </a:p>
        </p:txBody>
      </p:sp>
      <p:sp>
        <p:nvSpPr>
          <p:cNvPr id="485" name="Google Shape;485;p90"/>
          <p:cNvSpPr txBox="1">
            <a:spLocks noGrp="1"/>
          </p:cNvSpPr>
          <p:nvPr>
            <p:ph type="subTitle" idx="5"/>
          </p:nvPr>
        </p:nvSpPr>
        <p:spPr>
          <a:xfrm>
            <a:off x="4755225" y="3861325"/>
            <a:ext cx="38217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The team’s sponsorship revenue was 120% above the league average</a:t>
            </a:r>
            <a:endParaRPr dirty="0">
              <a:latin typeface="Arial"/>
              <a:ea typeface="Arial"/>
              <a:cs typeface="Arial"/>
              <a:sym typeface="Arial"/>
            </a:endParaRPr>
          </a:p>
        </p:txBody>
      </p:sp>
      <p:cxnSp>
        <p:nvCxnSpPr>
          <p:cNvPr id="486" name="Google Shape;486;p90"/>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87" name="Google Shape;487;p9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88" name="Google Shape;488;p9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489" name="Google Shape;489;p90"/>
          <p:cNvSpPr txBox="1"/>
          <p:nvPr/>
        </p:nvSpPr>
        <p:spPr>
          <a:xfrm>
            <a:off x="231750" y="553100"/>
            <a:ext cx="4256593" cy="9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dirty="0">
                <a:solidFill>
                  <a:srgbClr val="FFAB40"/>
                </a:solidFill>
              </a:rPr>
              <a:t>The Tampa Bay Lightning Championship run in 2022 resulted in a major boost for the franchise financially.</a:t>
            </a:r>
            <a:endParaRPr sz="1900" b="1" dirty="0">
              <a:solidFill>
                <a:srgbClr val="FFAB40"/>
              </a:solidFill>
            </a:endParaRPr>
          </a:p>
        </p:txBody>
      </p:sp>
      <p:pic>
        <p:nvPicPr>
          <p:cNvPr id="1032" name="Picture 8" descr="Tampa Bay Lightning Logo Playoffs Logo (2021/22) - Tampa Bay Lightning 2022 Stanley Cup Playoffs logo. The logo shows the Stanley Cup in great detail on a blue shield with silver trim, 2022 flanking the cup in silver. Below is STANLEY CUP in grey, PLAYOFFS in blue, and the Lightning primary logo. SportsLogos.Net">
            <a:extLst>
              <a:ext uri="{FF2B5EF4-FFF2-40B4-BE49-F238E27FC236}">
                <a16:creationId xmlns:a16="http://schemas.microsoft.com/office/drawing/2014/main" id="{BCAB060B-2954-79B7-5B22-B3E3DB216D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670" y="2265051"/>
            <a:ext cx="3583477" cy="23253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74"/>
          <p:cNvSpPr txBox="1">
            <a:spLocks noGrp="1"/>
          </p:cNvSpPr>
          <p:nvPr>
            <p:ph type="ctrTitle"/>
          </p:nvPr>
        </p:nvSpPr>
        <p:spPr>
          <a:xfrm>
            <a:off x="429150" y="1026600"/>
            <a:ext cx="8285700" cy="256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Arial"/>
                <a:ea typeface="Arial"/>
                <a:cs typeface="Arial"/>
                <a:sym typeface="Arial"/>
              </a:rPr>
              <a:t>Products</a:t>
            </a:r>
            <a:r>
              <a:rPr lang="en" sz="1800" b="0">
                <a:latin typeface="Arial"/>
                <a:ea typeface="Arial"/>
                <a:cs typeface="Arial"/>
                <a:sym typeface="Arial"/>
              </a:rPr>
              <a:t> are tangible, physical goods but can also be represented by something digital or virtual, a service or an idea that is offered to satisfy a consumer want or need.  </a:t>
            </a:r>
            <a:endParaRPr sz="1800" b="0">
              <a:latin typeface="Arial"/>
              <a:ea typeface="Arial"/>
              <a:cs typeface="Arial"/>
              <a:sym typeface="Arial"/>
            </a:endParaRPr>
          </a:p>
          <a:p>
            <a:pPr marL="0" lvl="0" indent="0" algn="ctr" rtl="0">
              <a:spcBef>
                <a:spcPts val="2000"/>
              </a:spcBef>
              <a:spcAft>
                <a:spcPts val="2000"/>
              </a:spcAft>
              <a:buNone/>
            </a:pPr>
            <a:r>
              <a:rPr lang="en" sz="1800">
                <a:latin typeface="Arial"/>
                <a:ea typeface="Arial"/>
                <a:cs typeface="Arial"/>
                <a:sym typeface="Arial"/>
              </a:rPr>
              <a:t>Services</a:t>
            </a:r>
            <a:r>
              <a:rPr lang="en" sz="1800" b="0">
                <a:latin typeface="Arial"/>
                <a:ea typeface="Arial"/>
                <a:cs typeface="Arial"/>
                <a:sym typeface="Arial"/>
              </a:rPr>
              <a:t> are intangible and something satisfies an identified need through some form of exchange.  Service products are presented in the form of things like restaurants, educational institutions, consulting firms and hotels, which are represented in a variety of ways throughout the sports and entertainment industry.</a:t>
            </a:r>
            <a:endParaRPr sz="1800" b="0">
              <a:latin typeface="Arial"/>
              <a:ea typeface="Arial"/>
              <a:cs typeface="Arial"/>
              <a:sym typeface="Arial"/>
            </a:endParaRPr>
          </a:p>
        </p:txBody>
      </p:sp>
      <p:pic>
        <p:nvPicPr>
          <p:cNvPr id="321" name="Google Shape;321;p7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2" name="Google Shape;322;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23" name="Google Shape;323;p74"/>
          <p:cNvSpPr txBox="1">
            <a:spLocks noGrp="1"/>
          </p:cNvSpPr>
          <p:nvPr>
            <p:ph type="title" idx="4294967295"/>
          </p:nvPr>
        </p:nvSpPr>
        <p:spPr>
          <a:xfrm>
            <a:off x="148350" y="61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Products vs. Services</a:t>
            </a:r>
            <a:endParaRPr sz="3000" b="1">
              <a:solidFill>
                <a:schemeClr val="lt2"/>
              </a:solidFill>
              <a:latin typeface="Arial"/>
              <a:ea typeface="Arial"/>
              <a:cs typeface="Arial"/>
              <a:sym typeface="Arial"/>
            </a:endParaRPr>
          </a:p>
        </p:txBody>
      </p:sp>
      <p:cxnSp>
        <p:nvCxnSpPr>
          <p:cNvPr id="324" name="Google Shape;324;p74"/>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91"/>
          <p:cNvSpPr txBox="1">
            <a:spLocks noGrp="1"/>
          </p:cNvSpPr>
          <p:nvPr>
            <p:ph type="title"/>
          </p:nvPr>
        </p:nvSpPr>
        <p:spPr>
          <a:xfrm>
            <a:off x="1777339" y="271322"/>
            <a:ext cx="5589322"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$255 million</a:t>
            </a:r>
            <a:endParaRPr b="1" dirty="0">
              <a:latin typeface="Arial"/>
              <a:ea typeface="Arial"/>
              <a:cs typeface="Arial"/>
              <a:sym typeface="Arial"/>
            </a:endParaRPr>
          </a:p>
        </p:txBody>
      </p:sp>
      <p:sp>
        <p:nvSpPr>
          <p:cNvPr id="496" name="Google Shape;496;p91"/>
          <p:cNvSpPr txBox="1">
            <a:spLocks noGrp="1"/>
          </p:cNvSpPr>
          <p:nvPr>
            <p:ph type="body" idx="1"/>
          </p:nvPr>
        </p:nvSpPr>
        <p:spPr>
          <a:xfrm>
            <a:off x="745950" y="1585000"/>
            <a:ext cx="7652100" cy="567000"/>
          </a:xfrm>
          <a:prstGeom prst="rect">
            <a:avLst/>
          </a:prstGeom>
        </p:spPr>
        <p:txBody>
          <a:bodyPr spcFirstLastPara="1" wrap="square" lIns="91425" tIns="91425" rIns="91425" bIns="91425" anchor="t" anchorCtr="0">
            <a:noAutofit/>
          </a:bodyPr>
          <a:lstStyle/>
          <a:p>
            <a:pPr marL="0" lvl="0" indent="0">
              <a:buNone/>
            </a:pPr>
            <a:r>
              <a:rPr lang="en-US" sz="2000" dirty="0">
                <a:latin typeface="Arial"/>
                <a:ea typeface="Arial"/>
                <a:cs typeface="Arial"/>
                <a:sym typeface="Arial"/>
              </a:rPr>
              <a:t>To compete with the PGA Tour, the Saudi-backed LIV Golf Invitation Series league knew it would need some of the biggest names in golf to attract the attention of fans.  </a:t>
            </a:r>
          </a:p>
          <a:p>
            <a:pPr marL="0" lvl="0" indent="0">
              <a:buNone/>
            </a:pPr>
            <a:endParaRPr lang="en-US" sz="2000" dirty="0">
              <a:latin typeface="Arial"/>
              <a:ea typeface="Arial"/>
              <a:cs typeface="Arial"/>
              <a:sym typeface="Arial"/>
            </a:endParaRPr>
          </a:p>
          <a:p>
            <a:pPr marL="0" lvl="0" indent="0">
              <a:buNone/>
            </a:pPr>
            <a:r>
              <a:rPr lang="en-US" sz="2000" dirty="0">
                <a:latin typeface="Arial"/>
                <a:ea typeface="Arial"/>
                <a:cs typeface="Arial"/>
                <a:sym typeface="Arial"/>
              </a:rPr>
              <a:t>In addition to paying star players huge sums of money, they also offered millions in potential earnings in prize money to the tune of $255 million over the course of eight events in 2022 alone.</a:t>
            </a:r>
            <a:br>
              <a:rPr lang="en-US" sz="2000" dirty="0">
                <a:latin typeface="Arial"/>
                <a:ea typeface="Arial"/>
                <a:cs typeface="Arial"/>
                <a:sym typeface="Arial"/>
              </a:rPr>
            </a:br>
            <a:br>
              <a:rPr lang="en-US" sz="2000" dirty="0">
                <a:latin typeface="Arial"/>
                <a:ea typeface="Arial"/>
                <a:cs typeface="Arial"/>
                <a:sym typeface="Arial"/>
              </a:rPr>
            </a:br>
            <a:endParaRPr sz="2000" dirty="0">
              <a:latin typeface="Arial"/>
              <a:ea typeface="Arial"/>
              <a:cs typeface="Arial"/>
              <a:sym typeface="Arial"/>
            </a:endParaRPr>
          </a:p>
        </p:txBody>
      </p:sp>
      <p:cxnSp>
        <p:nvCxnSpPr>
          <p:cNvPr id="497" name="Google Shape;497;p91"/>
          <p:cNvCxnSpPr/>
          <p:nvPr/>
        </p:nvCxnSpPr>
        <p:spPr>
          <a:xfrm>
            <a:off x="3190500" y="13879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98" name="Google Shape;498;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99" name="Google Shape;499;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92"/>
          <p:cNvSpPr txBox="1">
            <a:spLocks noGrp="1"/>
          </p:cNvSpPr>
          <p:nvPr>
            <p:ph type="title"/>
          </p:nvPr>
        </p:nvSpPr>
        <p:spPr>
          <a:xfrm>
            <a:off x="4996800" y="304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$200 m</a:t>
            </a:r>
            <a:endParaRPr b="1" dirty="0">
              <a:latin typeface="Arial"/>
              <a:ea typeface="Arial"/>
              <a:cs typeface="Arial"/>
              <a:sym typeface="Arial"/>
            </a:endParaRPr>
          </a:p>
        </p:txBody>
      </p:sp>
      <p:sp>
        <p:nvSpPr>
          <p:cNvPr id="505" name="Google Shape;505;p92"/>
          <p:cNvSpPr txBox="1">
            <a:spLocks noGrp="1"/>
          </p:cNvSpPr>
          <p:nvPr>
            <p:ph type="subTitle" idx="1"/>
          </p:nvPr>
        </p:nvSpPr>
        <p:spPr>
          <a:xfrm>
            <a:off x="4905375" y="873600"/>
            <a:ext cx="35214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Arial"/>
                <a:ea typeface="Arial"/>
                <a:cs typeface="Arial"/>
                <a:sym typeface="Arial"/>
              </a:rPr>
              <a:t>Phil Mickelson</a:t>
            </a:r>
            <a:endParaRPr sz="1800" dirty="0">
              <a:latin typeface="Arial"/>
              <a:ea typeface="Arial"/>
              <a:cs typeface="Arial"/>
              <a:sym typeface="Arial"/>
            </a:endParaRPr>
          </a:p>
        </p:txBody>
      </p:sp>
      <p:sp>
        <p:nvSpPr>
          <p:cNvPr id="506" name="Google Shape;506;p92"/>
          <p:cNvSpPr txBox="1">
            <a:spLocks noGrp="1"/>
          </p:cNvSpPr>
          <p:nvPr>
            <p:ph type="title" idx="2"/>
          </p:nvPr>
        </p:nvSpPr>
        <p:spPr>
          <a:xfrm>
            <a:off x="5031575" y="18305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$150 m</a:t>
            </a:r>
            <a:endParaRPr b="1" dirty="0">
              <a:latin typeface="Arial"/>
              <a:ea typeface="Arial"/>
              <a:cs typeface="Arial"/>
              <a:sym typeface="Arial"/>
            </a:endParaRPr>
          </a:p>
        </p:txBody>
      </p:sp>
      <p:sp>
        <p:nvSpPr>
          <p:cNvPr id="507" name="Google Shape;507;p92"/>
          <p:cNvSpPr txBox="1">
            <a:spLocks noGrp="1"/>
          </p:cNvSpPr>
          <p:nvPr>
            <p:ph type="subTitle" idx="3"/>
          </p:nvPr>
        </p:nvSpPr>
        <p:spPr>
          <a:xfrm>
            <a:off x="4891625" y="2414900"/>
            <a:ext cx="34392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Arial"/>
                <a:ea typeface="Arial"/>
                <a:cs typeface="Arial"/>
                <a:sym typeface="Arial"/>
              </a:rPr>
              <a:t>Dustin Johnson and Brooks Koepka</a:t>
            </a:r>
            <a:endParaRPr sz="1800" dirty="0">
              <a:latin typeface="Arial"/>
              <a:ea typeface="Arial"/>
              <a:cs typeface="Arial"/>
              <a:sym typeface="Arial"/>
            </a:endParaRPr>
          </a:p>
        </p:txBody>
      </p:sp>
      <p:sp>
        <p:nvSpPr>
          <p:cNvPr id="508" name="Google Shape;508;p92"/>
          <p:cNvSpPr txBox="1">
            <a:spLocks noGrp="1"/>
          </p:cNvSpPr>
          <p:nvPr>
            <p:ph type="title" idx="4"/>
          </p:nvPr>
        </p:nvSpPr>
        <p:spPr>
          <a:xfrm>
            <a:off x="5086425" y="3357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$125 m</a:t>
            </a:r>
            <a:endParaRPr b="1" dirty="0">
              <a:latin typeface="Arial"/>
              <a:ea typeface="Arial"/>
              <a:cs typeface="Arial"/>
              <a:sym typeface="Arial"/>
            </a:endParaRPr>
          </a:p>
        </p:txBody>
      </p:sp>
      <p:sp>
        <p:nvSpPr>
          <p:cNvPr id="509" name="Google Shape;509;p92"/>
          <p:cNvSpPr txBox="1">
            <a:spLocks noGrp="1"/>
          </p:cNvSpPr>
          <p:nvPr>
            <p:ph type="subTitle" idx="5"/>
          </p:nvPr>
        </p:nvSpPr>
        <p:spPr>
          <a:xfrm>
            <a:off x="4755225" y="3861325"/>
            <a:ext cx="3821700" cy="417300"/>
          </a:xfrm>
          <a:prstGeom prst="rect">
            <a:avLst/>
          </a:prstGeom>
        </p:spPr>
        <p:txBody>
          <a:bodyPr spcFirstLastPara="1" wrap="square" lIns="91425" tIns="91425" rIns="91425" bIns="91425" anchor="t" anchorCtr="0">
            <a:noAutofit/>
          </a:bodyPr>
          <a:lstStyle/>
          <a:p>
            <a:pPr marL="0" lvl="0" indent="0"/>
            <a:r>
              <a:rPr lang="en-US" sz="1800" dirty="0">
                <a:solidFill>
                  <a:srgbClr val="FFAB40"/>
                </a:solidFill>
                <a:latin typeface="Arial"/>
                <a:cs typeface="Arial"/>
                <a:sym typeface="Arial"/>
              </a:rPr>
              <a:t>Bryson </a:t>
            </a:r>
            <a:r>
              <a:rPr lang="en-US" sz="1800" dirty="0" err="1">
                <a:solidFill>
                  <a:srgbClr val="FFAB40"/>
                </a:solidFill>
                <a:latin typeface="Arial"/>
                <a:cs typeface="Arial"/>
                <a:sym typeface="Arial"/>
              </a:rPr>
              <a:t>DeChambeau</a:t>
            </a:r>
            <a:endParaRPr b="1" dirty="0">
              <a:latin typeface="Arial"/>
              <a:ea typeface="Arial"/>
              <a:cs typeface="Arial"/>
              <a:sym typeface="Arial"/>
            </a:endParaRPr>
          </a:p>
        </p:txBody>
      </p:sp>
      <p:cxnSp>
        <p:nvCxnSpPr>
          <p:cNvPr id="510" name="Google Shape;510;p92"/>
          <p:cNvCxnSpPr/>
          <p:nvPr/>
        </p:nvCxnSpPr>
        <p:spPr>
          <a:xfrm>
            <a:off x="4466672" y="424320"/>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511" name="Google Shape;511;p9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512" name="Google Shape;512;p9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513" name="Google Shape;513;p92"/>
          <p:cNvSpPr txBox="1"/>
          <p:nvPr/>
        </p:nvSpPr>
        <p:spPr>
          <a:xfrm>
            <a:off x="162200" y="218688"/>
            <a:ext cx="3375479" cy="941400"/>
          </a:xfrm>
          <a:prstGeom prst="rect">
            <a:avLst/>
          </a:prstGeom>
          <a:noFill/>
          <a:ln>
            <a:noFill/>
          </a:ln>
        </p:spPr>
        <p:txBody>
          <a:bodyPr spcFirstLastPara="1" wrap="square" lIns="91425" tIns="91425" rIns="91425" bIns="91425" anchor="t" anchorCtr="0">
            <a:noAutofit/>
          </a:bodyPr>
          <a:lstStyle/>
          <a:p>
            <a:pPr lvl="0"/>
            <a:r>
              <a:rPr lang="en-US" sz="1800" dirty="0">
                <a:solidFill>
                  <a:srgbClr val="FFAB40"/>
                </a:solidFill>
              </a:rPr>
              <a:t>The league invested millions to pay several golf stars to leave the PGA Tour and join LIV Golf</a:t>
            </a:r>
            <a:endParaRPr sz="1500" b="1" dirty="0">
              <a:solidFill>
                <a:srgbClr val="FFAB40"/>
              </a:solidFill>
            </a:endParaRPr>
          </a:p>
        </p:txBody>
      </p:sp>
      <p:pic>
        <p:nvPicPr>
          <p:cNvPr id="2050" name="Picture 2" descr="Brooks Koepka joins LIV Golf: Four-time major winner drops PGA Tour, links  with Dustin Johnson, Phil Mickelson - CBSSports.com">
            <a:extLst>
              <a:ext uri="{FF2B5EF4-FFF2-40B4-BE49-F238E27FC236}">
                <a16:creationId xmlns:a16="http://schemas.microsoft.com/office/drawing/2014/main" id="{3417C621-8A8C-24AB-57D6-849B69C3AE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114" y="1290901"/>
            <a:ext cx="2907130" cy="36339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93"/>
          <p:cNvSpPr txBox="1">
            <a:spLocks noGrp="1"/>
          </p:cNvSpPr>
          <p:nvPr>
            <p:ph type="title"/>
          </p:nvPr>
        </p:nvSpPr>
        <p:spPr>
          <a:xfrm>
            <a:off x="148350" y="366125"/>
            <a:ext cx="8847300" cy="738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Importance of a Quality Product</a:t>
            </a:r>
            <a:endParaRPr sz="3000" b="1">
              <a:solidFill>
                <a:schemeClr val="lt2"/>
              </a:solidFill>
              <a:latin typeface="Arial"/>
              <a:ea typeface="Arial"/>
              <a:cs typeface="Arial"/>
              <a:sym typeface="Arial"/>
            </a:endParaRPr>
          </a:p>
        </p:txBody>
      </p:sp>
      <p:cxnSp>
        <p:nvCxnSpPr>
          <p:cNvPr id="520" name="Google Shape;520;p93"/>
          <p:cNvCxnSpPr/>
          <p:nvPr/>
        </p:nvCxnSpPr>
        <p:spPr>
          <a:xfrm>
            <a:off x="3842700" y="1211800"/>
            <a:ext cx="1458600" cy="0"/>
          </a:xfrm>
          <a:prstGeom prst="straightConnector1">
            <a:avLst/>
          </a:prstGeom>
          <a:noFill/>
          <a:ln w="9525" cap="flat" cmpd="sng">
            <a:solidFill>
              <a:schemeClr val="lt2"/>
            </a:solidFill>
            <a:prstDash val="solid"/>
            <a:round/>
            <a:headEnd type="none" w="med" len="med"/>
            <a:tailEnd type="none" w="med" len="med"/>
          </a:ln>
        </p:spPr>
      </p:cxnSp>
      <p:sp>
        <p:nvSpPr>
          <p:cNvPr id="521" name="Google Shape;521;p93"/>
          <p:cNvSpPr txBox="1">
            <a:spLocks noGrp="1"/>
          </p:cNvSpPr>
          <p:nvPr>
            <p:ph type="ctrTitle" idx="4294967295"/>
          </p:nvPr>
        </p:nvSpPr>
        <p:spPr>
          <a:xfrm>
            <a:off x="1237050" y="1462925"/>
            <a:ext cx="6669900" cy="1041300"/>
          </a:xfrm>
          <a:prstGeom prst="rect">
            <a:avLst/>
          </a:prstGeom>
        </p:spPr>
        <p:txBody>
          <a:bodyPr spcFirstLastPara="1" wrap="square" lIns="91425" tIns="91425" rIns="91425" bIns="91425" anchor="t" anchorCtr="0">
            <a:noAutofit/>
          </a:bodyPr>
          <a:lstStyle/>
          <a:p>
            <a:pPr marL="0" lvl="0" indent="0" algn="ctr" rtl="0">
              <a:spcBef>
                <a:spcPts val="0"/>
              </a:spcBef>
              <a:spcAft>
                <a:spcPts val="2000"/>
              </a:spcAft>
              <a:buNone/>
            </a:pPr>
            <a:r>
              <a:rPr lang="en" sz="3900" b="1">
                <a:latin typeface="Arial"/>
                <a:ea typeface="Arial"/>
                <a:cs typeface="Arial"/>
                <a:sym typeface="Arial"/>
              </a:rPr>
              <a:t>Like sports, a quality product attracts consumers in the entertainment industry</a:t>
            </a:r>
            <a:endParaRPr sz="3900" b="1">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94"/>
          <p:cNvSpPr txBox="1">
            <a:spLocks noGrp="1"/>
          </p:cNvSpPr>
          <p:nvPr>
            <p:ph type="title"/>
          </p:nvPr>
        </p:nvSpPr>
        <p:spPr>
          <a:xfrm>
            <a:off x="947850" y="369725"/>
            <a:ext cx="74970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QUALITY PRODUCTS IN ENTERTAINMENT</a:t>
            </a:r>
            <a:endParaRPr b="1">
              <a:latin typeface="Arial"/>
              <a:ea typeface="Arial"/>
              <a:cs typeface="Arial"/>
              <a:sym typeface="Arial"/>
            </a:endParaRPr>
          </a:p>
        </p:txBody>
      </p:sp>
      <p:cxnSp>
        <p:nvCxnSpPr>
          <p:cNvPr id="527" name="Google Shape;527;p9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528" name="Google Shape;528;p94"/>
          <p:cNvSpPr/>
          <p:nvPr/>
        </p:nvSpPr>
        <p:spPr>
          <a:xfrm>
            <a:off x="1735702" y="1099900"/>
            <a:ext cx="1079100" cy="1041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94"/>
          <p:cNvSpPr txBox="1">
            <a:spLocks noGrp="1"/>
          </p:cNvSpPr>
          <p:nvPr>
            <p:ph type="subTitle" idx="4294967295"/>
          </p:nvPr>
        </p:nvSpPr>
        <p:spPr>
          <a:xfrm>
            <a:off x="458856" y="3153900"/>
            <a:ext cx="3547549"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dirty="0">
                <a:solidFill>
                  <a:schemeClr val="lt1"/>
                </a:solidFill>
                <a:latin typeface="Arial"/>
                <a:ea typeface="Arial"/>
                <a:cs typeface="Arial"/>
                <a:sym typeface="Arial"/>
              </a:rPr>
              <a:t>Disney continues to develop quality Marvel content, and it paid dividends in 2021 when the release of ‘Loki’ delivered the biggest premiere in the platform’s history.  Since its debut, the series had racked up 5.23 billion minutes of viewing time.</a:t>
            </a:r>
            <a:endParaRPr sz="1400" dirty="0">
              <a:solidFill>
                <a:schemeClr val="lt1"/>
              </a:solidFill>
              <a:latin typeface="Arial"/>
              <a:ea typeface="Arial"/>
              <a:cs typeface="Arial"/>
              <a:sym typeface="Arial"/>
            </a:endParaRPr>
          </a:p>
        </p:txBody>
      </p:sp>
      <p:sp>
        <p:nvSpPr>
          <p:cNvPr id="530" name="Google Shape;530;p94"/>
          <p:cNvSpPr txBox="1">
            <a:spLocks noGrp="1"/>
          </p:cNvSpPr>
          <p:nvPr>
            <p:ph type="subTitle" idx="4294967295"/>
          </p:nvPr>
        </p:nvSpPr>
        <p:spPr>
          <a:xfrm>
            <a:off x="3662400" y="3005901"/>
            <a:ext cx="18192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accent6"/>
                </a:solidFill>
                <a:latin typeface="Arial"/>
                <a:ea typeface="Arial"/>
                <a:cs typeface="Arial"/>
                <a:sym typeface="Arial"/>
              </a:rPr>
              <a:t>Mercury is the smallest planet</a:t>
            </a:r>
            <a:endParaRPr sz="1400">
              <a:solidFill>
                <a:schemeClr val="accent6"/>
              </a:solidFill>
              <a:latin typeface="Arial"/>
              <a:ea typeface="Arial"/>
              <a:cs typeface="Arial"/>
              <a:sym typeface="Arial"/>
            </a:endParaRPr>
          </a:p>
        </p:txBody>
      </p:sp>
      <p:sp>
        <p:nvSpPr>
          <p:cNvPr id="531" name="Google Shape;531;p94"/>
          <p:cNvSpPr txBox="1">
            <a:spLocks noGrp="1"/>
          </p:cNvSpPr>
          <p:nvPr>
            <p:ph type="title" idx="4294967295"/>
          </p:nvPr>
        </p:nvSpPr>
        <p:spPr>
          <a:xfrm>
            <a:off x="824616" y="2463400"/>
            <a:ext cx="30609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latin typeface="Arial"/>
                <a:ea typeface="Arial"/>
                <a:cs typeface="Arial"/>
                <a:sym typeface="Arial"/>
              </a:rPr>
              <a:t>5.23 billion</a:t>
            </a:r>
            <a:endParaRPr sz="3600" b="1" dirty="0">
              <a:latin typeface="Arial"/>
              <a:ea typeface="Arial"/>
              <a:cs typeface="Arial"/>
              <a:sym typeface="Arial"/>
            </a:endParaRPr>
          </a:p>
        </p:txBody>
      </p:sp>
      <p:cxnSp>
        <p:nvCxnSpPr>
          <p:cNvPr id="532" name="Google Shape;532;p94"/>
          <p:cNvCxnSpPr>
            <a:stCxn id="528" idx="4"/>
          </p:cNvCxnSpPr>
          <p:nvPr/>
        </p:nvCxnSpPr>
        <p:spPr>
          <a:xfrm>
            <a:off x="2275252" y="2140900"/>
            <a:ext cx="5400" cy="322500"/>
          </a:xfrm>
          <a:prstGeom prst="straightConnector1">
            <a:avLst/>
          </a:prstGeom>
          <a:noFill/>
          <a:ln w="19050" cap="flat" cmpd="sng">
            <a:solidFill>
              <a:schemeClr val="accent2"/>
            </a:solidFill>
            <a:prstDash val="solid"/>
            <a:round/>
            <a:headEnd type="none" w="med" len="med"/>
            <a:tailEnd type="none" w="med" len="med"/>
          </a:ln>
        </p:spPr>
      </p:cxnSp>
      <p:pic>
        <p:nvPicPr>
          <p:cNvPr id="533" name="Google Shape;533;p9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534" name="Google Shape;534;p9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535" name="Google Shape;535;p94"/>
          <p:cNvSpPr/>
          <p:nvPr/>
        </p:nvSpPr>
        <p:spPr>
          <a:xfrm>
            <a:off x="5697902" y="1078800"/>
            <a:ext cx="1079100" cy="1041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6" name="Google Shape;536;p94"/>
          <p:cNvPicPr preferRelativeResize="0"/>
          <p:nvPr/>
        </p:nvPicPr>
        <p:blipFill>
          <a:blip r:embed="rId4">
            <a:alphaModFix/>
          </a:blip>
          <a:stretch>
            <a:fillRect/>
          </a:stretch>
        </p:blipFill>
        <p:spPr>
          <a:xfrm>
            <a:off x="1735707" y="1260790"/>
            <a:ext cx="1079101" cy="719222"/>
          </a:xfrm>
          <a:prstGeom prst="rect">
            <a:avLst/>
          </a:prstGeom>
          <a:noFill/>
          <a:ln>
            <a:noFill/>
          </a:ln>
        </p:spPr>
      </p:pic>
      <p:pic>
        <p:nvPicPr>
          <p:cNvPr id="537" name="Google Shape;537;p94"/>
          <p:cNvPicPr preferRelativeResize="0"/>
          <p:nvPr/>
        </p:nvPicPr>
        <p:blipFill>
          <a:blip r:embed="rId5">
            <a:alphaModFix/>
          </a:blip>
          <a:stretch>
            <a:fillRect/>
          </a:stretch>
        </p:blipFill>
        <p:spPr>
          <a:xfrm>
            <a:off x="5609850" y="1128600"/>
            <a:ext cx="1255200" cy="941400"/>
          </a:xfrm>
          <a:prstGeom prst="rect">
            <a:avLst/>
          </a:prstGeom>
          <a:noFill/>
          <a:ln>
            <a:noFill/>
          </a:ln>
        </p:spPr>
      </p:pic>
      <p:sp>
        <p:nvSpPr>
          <p:cNvPr id="538" name="Google Shape;538;p94"/>
          <p:cNvSpPr txBox="1">
            <a:spLocks noGrp="1"/>
          </p:cNvSpPr>
          <p:nvPr>
            <p:ph type="subTitle" idx="4294967295"/>
          </p:nvPr>
        </p:nvSpPr>
        <p:spPr>
          <a:xfrm>
            <a:off x="4785300" y="3153900"/>
            <a:ext cx="2982600" cy="635100"/>
          </a:xfrm>
          <a:prstGeom prst="rect">
            <a:avLst/>
          </a:prstGeom>
        </p:spPr>
        <p:txBody>
          <a:bodyPr spcFirstLastPara="1" wrap="square" lIns="91425" tIns="91425" rIns="91425" bIns="91425" anchor="t" anchorCtr="0">
            <a:noAutofit/>
          </a:bodyPr>
          <a:lstStyle/>
          <a:p>
            <a:pPr marL="0" lvl="0" indent="0" algn="ctr">
              <a:spcAft>
                <a:spcPts val="1600"/>
              </a:spcAft>
              <a:buNone/>
            </a:pPr>
            <a:r>
              <a:rPr lang="en-US" sz="1400" dirty="0">
                <a:solidFill>
                  <a:schemeClr val="lt1"/>
                </a:solidFill>
                <a:latin typeface="Arial"/>
                <a:ea typeface="Arial"/>
                <a:cs typeface="Arial"/>
                <a:sym typeface="Arial"/>
              </a:rPr>
              <a:t>In 2022, ‘Stranger Things 4 Vol. 1’ racked up a Netflix record 781.04M of viewership within the first 17 days of the show’s release date.</a:t>
            </a:r>
            <a:endParaRPr sz="1400" dirty="0">
              <a:solidFill>
                <a:schemeClr val="lt1"/>
              </a:solidFill>
              <a:latin typeface="Arial"/>
              <a:ea typeface="Arial"/>
              <a:cs typeface="Arial"/>
              <a:sym typeface="Arial"/>
            </a:endParaRPr>
          </a:p>
        </p:txBody>
      </p:sp>
      <p:sp>
        <p:nvSpPr>
          <p:cNvPr id="539" name="Google Shape;539;p94"/>
          <p:cNvSpPr txBox="1">
            <a:spLocks noGrp="1"/>
          </p:cNvSpPr>
          <p:nvPr>
            <p:ph type="title" idx="4294967295"/>
          </p:nvPr>
        </p:nvSpPr>
        <p:spPr>
          <a:xfrm>
            <a:off x="4707000" y="2463400"/>
            <a:ext cx="30609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latin typeface="Arial"/>
                <a:ea typeface="Arial"/>
                <a:cs typeface="Arial"/>
                <a:sym typeface="Arial"/>
              </a:rPr>
              <a:t>781 million</a:t>
            </a:r>
            <a:endParaRPr sz="3600" b="1" dirty="0">
              <a:latin typeface="Arial"/>
              <a:ea typeface="Arial"/>
              <a:cs typeface="Arial"/>
              <a:sym typeface="Arial"/>
            </a:endParaRPr>
          </a:p>
        </p:txBody>
      </p:sp>
      <p:cxnSp>
        <p:nvCxnSpPr>
          <p:cNvPr id="540" name="Google Shape;540;p94"/>
          <p:cNvCxnSpPr/>
          <p:nvPr/>
        </p:nvCxnSpPr>
        <p:spPr>
          <a:xfrm>
            <a:off x="6234752" y="2064700"/>
            <a:ext cx="15300" cy="420300"/>
          </a:xfrm>
          <a:prstGeom prst="straightConnector1">
            <a:avLst/>
          </a:prstGeom>
          <a:noFill/>
          <a:ln w="19050" cap="flat" cmpd="sng">
            <a:solidFill>
              <a:schemeClr val="accent2"/>
            </a:solidFill>
            <a:prstDash val="solid"/>
            <a:round/>
            <a:headEnd type="none" w="med" len="med"/>
            <a:tailEnd type="non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pic>
        <p:nvPicPr>
          <p:cNvPr id="545" name="Google Shape;545;p95"/>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7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SPORTS PRODUCTS</a:t>
            </a:r>
            <a:endParaRPr b="1">
              <a:latin typeface="Arial"/>
              <a:ea typeface="Arial"/>
              <a:cs typeface="Arial"/>
              <a:sym typeface="Arial"/>
            </a:endParaRPr>
          </a:p>
        </p:txBody>
      </p:sp>
      <p:sp>
        <p:nvSpPr>
          <p:cNvPr id="330" name="Google Shape;330;p75"/>
          <p:cNvSpPr txBox="1">
            <a:spLocks noGrp="1"/>
          </p:cNvSpPr>
          <p:nvPr>
            <p:ph type="subTitle" idx="1"/>
          </p:nvPr>
        </p:nvSpPr>
        <p:spPr>
          <a:xfrm>
            <a:off x="938500" y="1301425"/>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Sports products are the goods and services designed to provide benefits to a sports spectator, participant or sponsor. </a:t>
            </a:r>
            <a:endParaRPr>
              <a:latin typeface="Arial"/>
              <a:ea typeface="Arial"/>
              <a:cs typeface="Arial"/>
              <a:sym typeface="Arial"/>
            </a:endParaRPr>
          </a:p>
        </p:txBody>
      </p:sp>
      <p:cxnSp>
        <p:nvCxnSpPr>
          <p:cNvPr id="331" name="Google Shape;331;p7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32" name="Google Shape;332;p7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3" name="Google Shape;333;p7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34" name="Google Shape;334;p75"/>
          <p:cNvPicPr preferRelativeResize="0"/>
          <p:nvPr/>
        </p:nvPicPr>
        <p:blipFill rotWithShape="1">
          <a:blip r:embed="rId4">
            <a:alphaModFix/>
          </a:blip>
          <a:srcRect l="29392" t="18679" r="857"/>
          <a:stretch/>
        </p:blipFill>
        <p:spPr>
          <a:xfrm>
            <a:off x="5028300" y="1127125"/>
            <a:ext cx="3603600" cy="2222700"/>
          </a:xfrm>
          <a:prstGeom prst="snip2DiagRect">
            <a:avLst>
              <a:gd name="adj1" fmla="val 0"/>
              <a:gd name="adj2" fmla="val 16667"/>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7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0" name="Google Shape;340;p7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41" name="Google Shape;341;p76"/>
          <p:cNvSpPr txBox="1">
            <a:spLocks noGrp="1"/>
          </p:cNvSpPr>
          <p:nvPr>
            <p:ph type="title" idx="4294967295"/>
          </p:nvPr>
        </p:nvSpPr>
        <p:spPr>
          <a:xfrm>
            <a:off x="148350" y="140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42" name="Google Shape;342;p76"/>
          <p:cNvCxnSpPr/>
          <p:nvPr/>
        </p:nvCxnSpPr>
        <p:spPr>
          <a:xfrm>
            <a:off x="3842700" y="966125"/>
            <a:ext cx="1458600" cy="0"/>
          </a:xfrm>
          <a:prstGeom prst="straightConnector1">
            <a:avLst/>
          </a:prstGeom>
          <a:noFill/>
          <a:ln w="9525" cap="flat" cmpd="sng">
            <a:solidFill>
              <a:schemeClr val="lt2"/>
            </a:solidFill>
            <a:prstDash val="solid"/>
            <a:round/>
            <a:headEnd type="none" w="med" len="med"/>
            <a:tailEnd type="none" w="med" len="med"/>
          </a:ln>
        </p:spPr>
      </p:cxnSp>
      <p:pic>
        <p:nvPicPr>
          <p:cNvPr id="343" name="Google Shape;343;p76"/>
          <p:cNvPicPr preferRelativeResize="0"/>
          <p:nvPr/>
        </p:nvPicPr>
        <p:blipFill>
          <a:blip r:embed="rId4">
            <a:alphaModFix/>
          </a:blip>
          <a:stretch>
            <a:fillRect/>
          </a:stretch>
        </p:blipFill>
        <p:spPr>
          <a:xfrm>
            <a:off x="670925" y="1255950"/>
            <a:ext cx="3171777" cy="3171777"/>
          </a:xfrm>
          <a:prstGeom prst="rect">
            <a:avLst/>
          </a:prstGeom>
          <a:noFill/>
          <a:ln>
            <a:noFill/>
          </a:ln>
        </p:spPr>
      </p:pic>
      <p:pic>
        <p:nvPicPr>
          <p:cNvPr id="344" name="Google Shape;344;p76"/>
          <p:cNvPicPr preferRelativeResize="0"/>
          <p:nvPr/>
        </p:nvPicPr>
        <p:blipFill>
          <a:blip r:embed="rId5">
            <a:alphaModFix/>
          </a:blip>
          <a:stretch>
            <a:fillRect/>
          </a:stretch>
        </p:blipFill>
        <p:spPr>
          <a:xfrm>
            <a:off x="5301300" y="1255938"/>
            <a:ext cx="3171777" cy="31717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7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0" name="Google Shape;350;p7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51" name="Google Shape;351;p77"/>
          <p:cNvSpPr txBox="1">
            <a:spLocks noGrp="1"/>
          </p:cNvSpPr>
          <p:nvPr>
            <p:ph type="title" idx="4294967295"/>
          </p:nvPr>
        </p:nvSpPr>
        <p:spPr>
          <a:xfrm>
            <a:off x="148350" y="140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52" name="Google Shape;352;p77"/>
          <p:cNvCxnSpPr/>
          <p:nvPr/>
        </p:nvCxnSpPr>
        <p:spPr>
          <a:xfrm>
            <a:off x="3842700" y="966125"/>
            <a:ext cx="1458600" cy="0"/>
          </a:xfrm>
          <a:prstGeom prst="straightConnector1">
            <a:avLst/>
          </a:prstGeom>
          <a:noFill/>
          <a:ln w="9525" cap="flat" cmpd="sng">
            <a:solidFill>
              <a:schemeClr val="lt2"/>
            </a:solidFill>
            <a:prstDash val="solid"/>
            <a:round/>
            <a:headEnd type="none" w="med" len="med"/>
            <a:tailEnd type="none" w="med" len="med"/>
          </a:ln>
        </p:spPr>
      </p:cxnSp>
      <p:pic>
        <p:nvPicPr>
          <p:cNvPr id="353" name="Google Shape;353;p77"/>
          <p:cNvPicPr preferRelativeResize="0"/>
          <p:nvPr/>
        </p:nvPicPr>
        <p:blipFill>
          <a:blip r:embed="rId4">
            <a:alphaModFix/>
          </a:blip>
          <a:stretch>
            <a:fillRect/>
          </a:stretch>
        </p:blipFill>
        <p:spPr>
          <a:xfrm>
            <a:off x="610350" y="1173850"/>
            <a:ext cx="3232350" cy="3232350"/>
          </a:xfrm>
          <a:prstGeom prst="rect">
            <a:avLst/>
          </a:prstGeom>
          <a:noFill/>
          <a:ln>
            <a:noFill/>
          </a:ln>
        </p:spPr>
      </p:pic>
      <p:pic>
        <p:nvPicPr>
          <p:cNvPr id="354" name="Google Shape;354;p77"/>
          <p:cNvPicPr preferRelativeResize="0"/>
          <p:nvPr/>
        </p:nvPicPr>
        <p:blipFill>
          <a:blip r:embed="rId5">
            <a:alphaModFix/>
          </a:blip>
          <a:stretch>
            <a:fillRect/>
          </a:stretch>
        </p:blipFill>
        <p:spPr>
          <a:xfrm>
            <a:off x="5301300" y="1173850"/>
            <a:ext cx="3232350" cy="3232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7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60" name="Google Shape;360;p7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61" name="Google Shape;361;p78"/>
          <p:cNvSpPr txBox="1">
            <a:spLocks noGrp="1"/>
          </p:cNvSpPr>
          <p:nvPr>
            <p:ph type="title" idx="4294967295"/>
          </p:nvPr>
        </p:nvSpPr>
        <p:spPr>
          <a:xfrm>
            <a:off x="148350" y="140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62" name="Google Shape;362;p78"/>
          <p:cNvCxnSpPr/>
          <p:nvPr/>
        </p:nvCxnSpPr>
        <p:spPr>
          <a:xfrm>
            <a:off x="3842700" y="966125"/>
            <a:ext cx="1458600" cy="0"/>
          </a:xfrm>
          <a:prstGeom prst="straightConnector1">
            <a:avLst/>
          </a:prstGeom>
          <a:noFill/>
          <a:ln w="9525" cap="flat" cmpd="sng">
            <a:solidFill>
              <a:schemeClr val="lt2"/>
            </a:solidFill>
            <a:prstDash val="solid"/>
            <a:round/>
            <a:headEnd type="none" w="med" len="med"/>
            <a:tailEnd type="none" w="med" len="med"/>
          </a:ln>
        </p:spPr>
      </p:cxnSp>
      <p:pic>
        <p:nvPicPr>
          <p:cNvPr id="363" name="Google Shape;363;p78"/>
          <p:cNvPicPr preferRelativeResize="0"/>
          <p:nvPr/>
        </p:nvPicPr>
        <p:blipFill>
          <a:blip r:embed="rId4">
            <a:alphaModFix/>
          </a:blip>
          <a:stretch>
            <a:fillRect/>
          </a:stretch>
        </p:blipFill>
        <p:spPr>
          <a:xfrm>
            <a:off x="545900" y="1164225"/>
            <a:ext cx="3296798" cy="3296798"/>
          </a:xfrm>
          <a:prstGeom prst="rect">
            <a:avLst/>
          </a:prstGeom>
          <a:noFill/>
          <a:ln>
            <a:noFill/>
          </a:ln>
        </p:spPr>
      </p:pic>
      <p:pic>
        <p:nvPicPr>
          <p:cNvPr id="364" name="Google Shape;364;p78"/>
          <p:cNvPicPr preferRelativeResize="0"/>
          <p:nvPr/>
        </p:nvPicPr>
        <p:blipFill>
          <a:blip r:embed="rId5">
            <a:alphaModFix/>
          </a:blip>
          <a:stretch>
            <a:fillRect/>
          </a:stretch>
        </p:blipFill>
        <p:spPr>
          <a:xfrm>
            <a:off x="5301300" y="1164225"/>
            <a:ext cx="3296798" cy="32967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79"/>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70" name="Google Shape;370;p79"/>
          <p:cNvSpPr txBox="1">
            <a:spLocks noGrp="1"/>
          </p:cNvSpPr>
          <p:nvPr>
            <p:ph type="subTitle" idx="1"/>
          </p:nvPr>
        </p:nvSpPr>
        <p:spPr>
          <a:xfrm>
            <a:off x="572425" y="142847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Sports products fall into a variety of categories which could include:</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Licensed merchandise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Participation</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Equipment and apparel</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Promotional items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Think about each and then come up with an example of a sports product for each category.</a:t>
            </a:r>
            <a:endParaRPr>
              <a:latin typeface="Arial"/>
              <a:ea typeface="Arial"/>
              <a:cs typeface="Arial"/>
              <a:sym typeface="Arial"/>
            </a:endParaRPr>
          </a:p>
        </p:txBody>
      </p:sp>
      <p:pic>
        <p:nvPicPr>
          <p:cNvPr id="371" name="Google Shape;371;p7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72" name="Google Shape;372;p7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73" name="Google Shape;373;p79"/>
          <p:cNvPicPr preferRelativeResize="0"/>
          <p:nvPr/>
        </p:nvPicPr>
        <p:blipFill>
          <a:blip r:embed="rId4">
            <a:alphaModFix/>
          </a:blip>
          <a:stretch>
            <a:fillRect/>
          </a:stretch>
        </p:blipFill>
        <p:spPr>
          <a:xfrm>
            <a:off x="572425" y="128150"/>
            <a:ext cx="1145575" cy="1160955"/>
          </a:xfrm>
          <a:prstGeom prst="rect">
            <a:avLst/>
          </a:prstGeom>
          <a:noFill/>
          <a:ln>
            <a:noFill/>
          </a:ln>
        </p:spPr>
      </p:pic>
      <p:sp>
        <p:nvSpPr>
          <p:cNvPr id="374" name="Google Shape;374;p79"/>
          <p:cNvSpPr txBox="1"/>
          <p:nvPr/>
        </p:nvSpPr>
        <p:spPr>
          <a:xfrm>
            <a:off x="4232498" y="1964225"/>
            <a:ext cx="47379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dirty="0">
                <a:solidFill>
                  <a:schemeClr val="lt1"/>
                </a:solidFill>
                <a:latin typeface="+mj-lt"/>
                <a:ea typeface="Montserrat"/>
                <a:cs typeface="Montserrat"/>
                <a:sym typeface="Montserrat"/>
              </a:rPr>
              <a:t>●	Sports facilities </a:t>
            </a:r>
            <a:endParaRPr sz="1800" dirty="0">
              <a:solidFill>
                <a:schemeClr val="lt1"/>
              </a:solidFill>
              <a:latin typeface="+mj-lt"/>
              <a:ea typeface="Montserrat"/>
              <a:cs typeface="Montserrat"/>
              <a:sym typeface="Montserrat"/>
            </a:endParaRPr>
          </a:p>
          <a:p>
            <a:pPr marL="0" lvl="0" indent="0" algn="l" rtl="0">
              <a:spcBef>
                <a:spcPts val="0"/>
              </a:spcBef>
              <a:spcAft>
                <a:spcPts val="0"/>
              </a:spcAft>
              <a:buNone/>
            </a:pPr>
            <a:r>
              <a:rPr lang="en" sz="1800" dirty="0">
                <a:solidFill>
                  <a:schemeClr val="lt1"/>
                </a:solidFill>
                <a:latin typeface="+mj-lt"/>
                <a:ea typeface="Montserrat"/>
                <a:cs typeface="Montserrat"/>
                <a:sym typeface="Montserrat"/>
              </a:rPr>
              <a:t>●	Marketing research </a:t>
            </a:r>
            <a:endParaRPr sz="1800" dirty="0">
              <a:solidFill>
                <a:schemeClr val="lt1"/>
              </a:solidFill>
              <a:latin typeface="+mj-lt"/>
              <a:ea typeface="Montserrat"/>
              <a:cs typeface="Montserrat"/>
              <a:sym typeface="Montserrat"/>
            </a:endParaRPr>
          </a:p>
          <a:p>
            <a:pPr marL="0" lvl="0" indent="0" algn="l" rtl="0">
              <a:spcBef>
                <a:spcPts val="0"/>
              </a:spcBef>
              <a:spcAft>
                <a:spcPts val="0"/>
              </a:spcAft>
              <a:buNone/>
            </a:pPr>
            <a:r>
              <a:rPr lang="en" sz="1800" dirty="0">
                <a:solidFill>
                  <a:schemeClr val="lt1"/>
                </a:solidFill>
                <a:latin typeface="+mj-lt"/>
                <a:ea typeface="Montserrat"/>
                <a:cs typeface="Montserrat"/>
                <a:sym typeface="Montserrat"/>
              </a:rPr>
              <a:t>●	Marketing / Management  services </a:t>
            </a:r>
            <a:endParaRPr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8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ENTERTAINMENT PRODUCTS</a:t>
            </a:r>
            <a:endParaRPr b="1">
              <a:latin typeface="Arial"/>
              <a:ea typeface="Arial"/>
              <a:cs typeface="Arial"/>
              <a:sym typeface="Arial"/>
            </a:endParaRPr>
          </a:p>
        </p:txBody>
      </p:sp>
      <p:sp>
        <p:nvSpPr>
          <p:cNvPr id="380" name="Google Shape;380;p80"/>
          <p:cNvSpPr txBox="1">
            <a:spLocks noGrp="1"/>
          </p:cNvSpPr>
          <p:nvPr>
            <p:ph type="subTitle" idx="1"/>
          </p:nvPr>
        </p:nvSpPr>
        <p:spPr>
          <a:xfrm>
            <a:off x="938500" y="1467200"/>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	Film and cinema</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Television / streaming</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Music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Radio</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Gaming / Esports</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Theme parks</a:t>
            </a:r>
            <a:endParaRPr>
              <a:latin typeface="Arial"/>
              <a:ea typeface="Arial"/>
              <a:cs typeface="Arial"/>
              <a:sym typeface="Arial"/>
            </a:endParaRPr>
          </a:p>
        </p:txBody>
      </p:sp>
      <p:cxnSp>
        <p:nvCxnSpPr>
          <p:cNvPr id="381" name="Google Shape;381;p8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82" name="Google Shape;382;p8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83" name="Google Shape;383;p8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84" name="Google Shape;384;p80"/>
          <p:cNvPicPr preferRelativeResize="0"/>
          <p:nvPr/>
        </p:nvPicPr>
        <p:blipFill rotWithShape="1">
          <a:blip r:embed="rId4">
            <a:alphaModFix/>
          </a:blip>
          <a:srcRect t="3755" b="3746"/>
          <a:stretch/>
        </p:blipFill>
        <p:spPr>
          <a:xfrm>
            <a:off x="5028300" y="1231825"/>
            <a:ext cx="3603600" cy="2222700"/>
          </a:xfrm>
          <a:prstGeom prst="snip2DiagRect">
            <a:avLst>
              <a:gd name="adj1" fmla="val 0"/>
              <a:gd name="adj2" fmla="val 16667"/>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81"/>
          <p:cNvSpPr txBox="1">
            <a:spLocks noGrp="1"/>
          </p:cNvSpPr>
          <p:nvPr>
            <p:ph type="title" idx="6"/>
          </p:nvPr>
        </p:nvSpPr>
        <p:spPr>
          <a:xfrm>
            <a:off x="213550" y="2093525"/>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a:t>
            </a:r>
            <a:endParaRPr b="1">
              <a:latin typeface="Arial"/>
              <a:ea typeface="Arial"/>
              <a:cs typeface="Arial"/>
              <a:sym typeface="Arial"/>
            </a:endParaRPr>
          </a:p>
        </p:txBody>
      </p:sp>
      <p:sp>
        <p:nvSpPr>
          <p:cNvPr id="390" name="Google Shape;390;p81"/>
          <p:cNvSpPr txBox="1">
            <a:spLocks noGrp="1"/>
          </p:cNvSpPr>
          <p:nvPr>
            <p:ph type="title" idx="7"/>
          </p:nvPr>
        </p:nvSpPr>
        <p:spPr>
          <a:xfrm>
            <a:off x="213550" y="3052500"/>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a:t>
            </a:r>
            <a:endParaRPr b="1">
              <a:latin typeface="Arial"/>
              <a:ea typeface="Arial"/>
              <a:cs typeface="Arial"/>
              <a:sym typeface="Arial"/>
            </a:endParaRPr>
          </a:p>
        </p:txBody>
      </p:sp>
      <p:cxnSp>
        <p:nvCxnSpPr>
          <p:cNvPr id="391" name="Google Shape;391;p81"/>
          <p:cNvCxnSpPr/>
          <p:nvPr/>
        </p:nvCxnSpPr>
        <p:spPr>
          <a:xfrm>
            <a:off x="1048450" y="26683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392" name="Google Shape;392;p81"/>
          <p:cNvCxnSpPr/>
          <p:nvPr/>
        </p:nvCxnSpPr>
        <p:spPr>
          <a:xfrm>
            <a:off x="1048450" y="36368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393" name="Google Shape;393;p81"/>
          <p:cNvSpPr txBox="1">
            <a:spLocks noGrp="1"/>
          </p:cNvSpPr>
          <p:nvPr>
            <p:ph type="ctrTitle" idx="4294967295"/>
          </p:nvPr>
        </p:nvSpPr>
        <p:spPr>
          <a:xfrm>
            <a:off x="429150" y="965525"/>
            <a:ext cx="82857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1800">
                <a:latin typeface="Arial"/>
                <a:ea typeface="Arial"/>
                <a:cs typeface="Arial"/>
                <a:sym typeface="Arial"/>
              </a:rPr>
              <a:t>Sports and entertainment products are unique in that they often share common characteristics of services.  Services feature two primary characteristics:</a:t>
            </a:r>
            <a:endParaRPr sz="1800">
              <a:latin typeface="Arial"/>
              <a:ea typeface="Arial"/>
              <a:cs typeface="Arial"/>
              <a:sym typeface="Arial"/>
            </a:endParaRPr>
          </a:p>
        </p:txBody>
      </p:sp>
      <p:sp>
        <p:nvSpPr>
          <p:cNvPr id="394" name="Google Shape;394;p81"/>
          <p:cNvSpPr txBox="1">
            <a:spLocks noGrp="1"/>
          </p:cNvSpPr>
          <p:nvPr>
            <p:ph type="title"/>
          </p:nvPr>
        </p:nvSpPr>
        <p:spPr>
          <a:xfrm>
            <a:off x="148350" y="61325"/>
            <a:ext cx="8847300" cy="738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vs. Entertainment</a:t>
            </a:r>
            <a:endParaRPr sz="3000" b="1">
              <a:solidFill>
                <a:schemeClr val="lt2"/>
              </a:solidFill>
              <a:latin typeface="Arial"/>
              <a:ea typeface="Arial"/>
              <a:cs typeface="Arial"/>
              <a:sym typeface="Arial"/>
            </a:endParaRPr>
          </a:p>
        </p:txBody>
      </p:sp>
      <p:cxnSp>
        <p:nvCxnSpPr>
          <p:cNvPr id="395" name="Google Shape;395;p81"/>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
        <p:nvSpPr>
          <p:cNvPr id="396" name="Google Shape;396;p81"/>
          <p:cNvSpPr txBox="1">
            <a:spLocks noGrp="1"/>
          </p:cNvSpPr>
          <p:nvPr>
            <p:ph type="ctrTitle" idx="4294967295"/>
          </p:nvPr>
        </p:nvSpPr>
        <p:spPr>
          <a:xfrm>
            <a:off x="1779950" y="2172925"/>
            <a:ext cx="58395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a:latin typeface="Arial"/>
                <a:ea typeface="Arial"/>
                <a:cs typeface="Arial"/>
                <a:sym typeface="Arial"/>
              </a:rPr>
              <a:t>Services are </a:t>
            </a:r>
            <a:r>
              <a:rPr lang="en" sz="2400" b="1">
                <a:latin typeface="Arial"/>
                <a:ea typeface="Arial"/>
                <a:cs typeface="Arial"/>
                <a:sym typeface="Arial"/>
              </a:rPr>
              <a:t>PERISHABLE</a:t>
            </a:r>
            <a:endParaRPr sz="2400" b="1">
              <a:latin typeface="Arial"/>
              <a:ea typeface="Arial"/>
              <a:cs typeface="Arial"/>
              <a:sym typeface="Arial"/>
            </a:endParaRPr>
          </a:p>
        </p:txBody>
      </p:sp>
      <p:sp>
        <p:nvSpPr>
          <p:cNvPr id="397" name="Google Shape;397;p81"/>
          <p:cNvSpPr txBox="1">
            <a:spLocks noGrp="1"/>
          </p:cNvSpPr>
          <p:nvPr>
            <p:ph type="ctrTitle" idx="4294967295"/>
          </p:nvPr>
        </p:nvSpPr>
        <p:spPr>
          <a:xfrm>
            <a:off x="1779950" y="3132350"/>
            <a:ext cx="5839500" cy="8799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a:latin typeface="Arial"/>
                <a:ea typeface="Arial"/>
                <a:cs typeface="Arial"/>
                <a:sym typeface="Arial"/>
              </a:rPr>
              <a:t>Services are </a:t>
            </a:r>
            <a:r>
              <a:rPr lang="en" sz="2400" b="1">
                <a:latin typeface="Arial"/>
                <a:ea typeface="Arial"/>
                <a:cs typeface="Arial"/>
                <a:sym typeface="Arial"/>
              </a:rPr>
              <a:t>INTANGIBLE</a:t>
            </a:r>
            <a:endParaRPr sz="2400" b="1">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1337</Words>
  <Application>Microsoft Macintosh PowerPoint</Application>
  <PresentationFormat>On-screen Show (16:9)</PresentationFormat>
  <Paragraphs>123</Paragraphs>
  <Slides>24</Slides>
  <Notes>24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24</vt:i4>
      </vt:variant>
    </vt:vector>
  </HeadingPairs>
  <TitlesOfParts>
    <vt:vector size="31" baseType="lpstr">
      <vt:lpstr>Arial</vt:lpstr>
      <vt:lpstr>Montserrat</vt:lpstr>
      <vt:lpstr>Proxima Nova</vt:lpstr>
      <vt:lpstr>Oswald</vt:lpstr>
      <vt:lpstr>Futuristic Background by Slidesgo</vt:lpstr>
      <vt:lpstr>Slidesgo Final Pages</vt:lpstr>
      <vt:lpstr>Futuristic Background by Slidesgo</vt:lpstr>
      <vt:lpstr>UNDERSTANDING THE PRODUCT</vt:lpstr>
      <vt:lpstr>Products are tangible, physical goods but can also be represented by something digital or virtual, a service or an idea that is offered to satisfy a consumer want or need.   Services are intangible and something satisfies an identified need through some form of exchange.  Service products are presented in the form of things like restaurants, educational institutions, consulting firms and hotels, which are represented in a variety of ways throughout the sports and entertainment industry.</vt:lpstr>
      <vt:lpstr>SPORTS PRODUCTS</vt:lpstr>
      <vt:lpstr>Sports Products</vt:lpstr>
      <vt:lpstr>Sports Products</vt:lpstr>
      <vt:lpstr>Sports Products</vt:lpstr>
      <vt:lpstr>TIME OUT!</vt:lpstr>
      <vt:lpstr>ENTERTAINMENT PRODUCTS</vt:lpstr>
      <vt:lpstr>1</vt:lpstr>
      <vt:lpstr>PERISHABILITY</vt:lpstr>
      <vt:lpstr>INTANGIBLE PRODUCT ATTRIBUTES</vt:lpstr>
      <vt:lpstr>Tangible vs. Intangible</vt:lpstr>
      <vt:lpstr>IMPORTANCE OF A QUALITY PRODUCT</vt:lpstr>
      <vt:lpstr>QUALITY PRODUCT</vt:lpstr>
      <vt:lpstr>TIME OUT!</vt:lpstr>
      <vt:lpstr>QUALITY CONTROL</vt:lpstr>
      <vt:lpstr>1</vt:lpstr>
      <vt:lpstr>3rd</vt:lpstr>
      <vt:lpstr>4</vt:lpstr>
      <vt:lpstr>$255 million</vt:lpstr>
      <vt:lpstr>$200 m</vt:lpstr>
      <vt:lpstr>Importance of a Quality Product</vt:lpstr>
      <vt:lpstr>QUALITY PRODUCTS IN ENTERTAINMENT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THE PRODUCT</dc:title>
  <cp:lastModifiedBy>Chris Lindauer</cp:lastModifiedBy>
  <cp:revision>9</cp:revision>
  <dcterms:modified xsi:type="dcterms:W3CDTF">2022-08-02T21:55:59Z</dcterms:modified>
</cp:coreProperties>
</file>