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9" r:id="rId13"/>
    <p:sldId id="266" r:id="rId14"/>
    <p:sldId id="267" r:id="rId15"/>
    <p:sldId id="268"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e7354f0fea_0_3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e7354f0fea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e7354f0fea_0_3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e7354f0fea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2850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e7354f0fea_0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e7354f0fea_0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e7354f0fea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e7354f0fea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7a63c372_0_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7a63c372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7354f0fea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e7354f0fea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e67a63c372_0_1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e67a63c372_0_1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7354f0fea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7354f0fe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67a63c372_0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67a63c372_0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e7354f0fea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e7354f0fea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e67a63c372_0_6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e67a63c372_0_6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e7354f0fea_0_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e7354f0fea_0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40250" y="1903475"/>
            <a:ext cx="52635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EVENT MANAGEMENT &amp; MARKETING</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2.9</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VENUE</a:t>
            </a:r>
            <a:endParaRPr b="1">
              <a:latin typeface="Arial"/>
              <a:ea typeface="Arial"/>
              <a:cs typeface="Arial"/>
              <a:sym typeface="Arial"/>
            </a:endParaRPr>
          </a:p>
        </p:txBody>
      </p:sp>
      <p:sp>
        <p:nvSpPr>
          <p:cNvPr id="250" name="Google Shape;250;p47"/>
          <p:cNvSpPr txBox="1">
            <a:spLocks noGrp="1"/>
          </p:cNvSpPr>
          <p:nvPr>
            <p:ph type="subTitle" idx="1"/>
          </p:nvPr>
        </p:nvSpPr>
        <p:spPr>
          <a:xfrm>
            <a:off x="938500" y="1144900"/>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An event </a:t>
            </a:r>
            <a:r>
              <a:rPr lang="en" b="1">
                <a:latin typeface="Arial"/>
                <a:ea typeface="Arial"/>
                <a:cs typeface="Arial"/>
                <a:sym typeface="Arial"/>
              </a:rPr>
              <a:t>venue</a:t>
            </a:r>
            <a:r>
              <a:rPr lang="en">
                <a:latin typeface="Arial"/>
                <a:ea typeface="Arial"/>
                <a:cs typeface="Arial"/>
                <a:sym typeface="Arial"/>
              </a:rPr>
              <a:t> describes the space used for the hosting of the event.  Venues can be indoor or outdoor and can be found almost anywhere.  Traditionally in sports and entertainment, events are held in stadiums, arenas, racetracks, ballparks, and conference centers, or outdoor venues for concerts and festivals.</a:t>
            </a:r>
            <a:endParaRPr>
              <a:latin typeface="Arial"/>
              <a:ea typeface="Arial"/>
              <a:cs typeface="Arial"/>
              <a:sym typeface="Arial"/>
            </a:endParaRPr>
          </a:p>
        </p:txBody>
      </p:sp>
      <p:cxnSp>
        <p:nvCxnSpPr>
          <p:cNvPr id="251" name="Google Shape;251;p4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2" name="Google Shape;252;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54" name="Google Shape;254;p47"/>
          <p:cNvPicPr preferRelativeResize="0"/>
          <p:nvPr/>
        </p:nvPicPr>
        <p:blipFill>
          <a:blip r:embed="rId4">
            <a:alphaModFix/>
          </a:blip>
          <a:stretch>
            <a:fillRect/>
          </a:stretch>
        </p:blipFill>
        <p:spPr>
          <a:xfrm>
            <a:off x="5278200" y="936050"/>
            <a:ext cx="3271400" cy="3271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7"/>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VENUE</a:t>
            </a:r>
            <a:endParaRPr b="1">
              <a:latin typeface="Arial"/>
              <a:ea typeface="Arial"/>
              <a:cs typeface="Arial"/>
              <a:sym typeface="Arial"/>
            </a:endParaRPr>
          </a:p>
        </p:txBody>
      </p:sp>
      <p:sp>
        <p:nvSpPr>
          <p:cNvPr id="250" name="Google Shape;250;p47"/>
          <p:cNvSpPr txBox="1">
            <a:spLocks noGrp="1"/>
          </p:cNvSpPr>
          <p:nvPr>
            <p:ph type="subTitle" idx="1"/>
          </p:nvPr>
        </p:nvSpPr>
        <p:spPr>
          <a:xfrm>
            <a:off x="938500" y="1144900"/>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Arial"/>
                <a:ea typeface="Arial"/>
                <a:cs typeface="Arial"/>
                <a:sym typeface="Arial"/>
              </a:rPr>
              <a:t>Thanks to the success of the 2021 Field of Dreams game, the movie site’s ownership unveiled plans for nine new ballfields, dorms for the teams and a boutique hotel as part of their plans for upgrading the venue, all expected to be completed by 2023</a:t>
            </a:r>
            <a:endParaRPr dirty="0">
              <a:latin typeface="Arial"/>
              <a:ea typeface="Arial"/>
              <a:cs typeface="Arial"/>
              <a:sym typeface="Arial"/>
            </a:endParaRPr>
          </a:p>
        </p:txBody>
      </p:sp>
      <p:cxnSp>
        <p:nvCxnSpPr>
          <p:cNvPr id="251" name="Google Shape;251;p4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2" name="Google Shape;252;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pic>
        <p:nvPicPr>
          <p:cNvPr id="2" name="Picture 1">
            <a:extLst>
              <a:ext uri="{FF2B5EF4-FFF2-40B4-BE49-F238E27FC236}">
                <a16:creationId xmlns:a16="http://schemas.microsoft.com/office/drawing/2014/main" id="{3E402D1E-E60C-4E79-947D-E31506FF1A4A}"/>
              </a:ext>
            </a:extLst>
          </p:cNvPr>
          <p:cNvPicPr>
            <a:picLocks noChangeAspect="1"/>
          </p:cNvPicPr>
          <p:nvPr/>
        </p:nvPicPr>
        <p:blipFill>
          <a:blip r:embed="rId4"/>
          <a:stretch>
            <a:fillRect/>
          </a:stretch>
        </p:blipFill>
        <p:spPr>
          <a:xfrm>
            <a:off x="4831468" y="1450225"/>
            <a:ext cx="3466579" cy="2306851"/>
          </a:xfrm>
          <a:prstGeom prst="rect">
            <a:avLst/>
          </a:prstGeom>
        </p:spPr>
      </p:pic>
    </p:spTree>
    <p:extLst>
      <p:ext uri="{BB962C8B-B14F-4D97-AF65-F5344CB8AC3E}">
        <p14:creationId xmlns:p14="http://schemas.microsoft.com/office/powerpoint/2010/main" val="3032691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THE EVENT TRIANGLE</a:t>
            </a:r>
            <a:endParaRPr b="1">
              <a:latin typeface="Arial"/>
              <a:ea typeface="Arial"/>
              <a:cs typeface="Arial"/>
              <a:sym typeface="Arial"/>
            </a:endParaRPr>
          </a:p>
        </p:txBody>
      </p:sp>
      <p:cxnSp>
        <p:nvCxnSpPr>
          <p:cNvPr id="260" name="Google Shape;260;p48"/>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61" name="Google Shape;261;p48"/>
          <p:cNvSpPr txBox="1">
            <a:spLocks noGrp="1"/>
          </p:cNvSpPr>
          <p:nvPr>
            <p:ph type="subTitle" idx="3"/>
          </p:nvPr>
        </p:nvSpPr>
        <p:spPr>
          <a:xfrm>
            <a:off x="1921550" y="1591400"/>
            <a:ext cx="6161400" cy="426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Competing athletes, bands, singers, performers, entertainers could all be considered event participants (based on the event)</a:t>
            </a:r>
            <a:endParaRPr>
              <a:latin typeface="Arial"/>
              <a:ea typeface="Arial"/>
              <a:cs typeface="Arial"/>
              <a:sym typeface="Arial"/>
            </a:endParaRPr>
          </a:p>
        </p:txBody>
      </p:sp>
      <p:sp>
        <p:nvSpPr>
          <p:cNvPr id="262" name="Google Shape;262;p48"/>
          <p:cNvSpPr/>
          <p:nvPr/>
        </p:nvSpPr>
        <p:spPr>
          <a:xfrm>
            <a:off x="1026200" y="133290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8"/>
          <p:cNvSpPr/>
          <p:nvPr/>
        </p:nvSpPr>
        <p:spPr>
          <a:xfrm>
            <a:off x="1026197" y="252255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8"/>
          <p:cNvSpPr/>
          <p:nvPr/>
        </p:nvSpPr>
        <p:spPr>
          <a:xfrm>
            <a:off x="1026200" y="3712200"/>
            <a:ext cx="684600" cy="684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5" name="Google Shape;26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6" name="Google Shape;266;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67" name="Google Shape;267;p48"/>
          <p:cNvSpPr txBox="1">
            <a:spLocks noGrp="1"/>
          </p:cNvSpPr>
          <p:nvPr>
            <p:ph type="title" idx="2"/>
          </p:nvPr>
        </p:nvSpPr>
        <p:spPr>
          <a:xfrm>
            <a:off x="1921550" y="1274938"/>
            <a:ext cx="2056500" cy="423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PARTICIPANT</a:t>
            </a:r>
            <a:endParaRPr b="1">
              <a:latin typeface="Arial"/>
              <a:ea typeface="Arial"/>
              <a:cs typeface="Arial"/>
              <a:sym typeface="Arial"/>
            </a:endParaRPr>
          </a:p>
        </p:txBody>
      </p:sp>
      <p:sp>
        <p:nvSpPr>
          <p:cNvPr id="268" name="Google Shape;268;p48"/>
          <p:cNvSpPr txBox="1">
            <a:spLocks noGrp="1"/>
          </p:cNvSpPr>
          <p:nvPr>
            <p:ph type="subTitle" idx="3"/>
          </p:nvPr>
        </p:nvSpPr>
        <p:spPr>
          <a:xfrm>
            <a:off x="1921550" y="2726825"/>
            <a:ext cx="6637500" cy="426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Companies support events through sponsorship.  They utilize event sponsorship as a vehicle for marketing products or services.  </a:t>
            </a:r>
            <a:endParaRPr>
              <a:latin typeface="Arial"/>
              <a:ea typeface="Arial"/>
              <a:cs typeface="Arial"/>
              <a:sym typeface="Arial"/>
            </a:endParaRPr>
          </a:p>
        </p:txBody>
      </p:sp>
      <p:sp>
        <p:nvSpPr>
          <p:cNvPr id="269" name="Google Shape;269;p48"/>
          <p:cNvSpPr txBox="1">
            <a:spLocks noGrp="1"/>
          </p:cNvSpPr>
          <p:nvPr>
            <p:ph type="title" idx="2"/>
          </p:nvPr>
        </p:nvSpPr>
        <p:spPr>
          <a:xfrm>
            <a:off x="1921550" y="2410363"/>
            <a:ext cx="2056500" cy="423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SPONSOR</a:t>
            </a:r>
            <a:endParaRPr b="1">
              <a:latin typeface="Arial"/>
              <a:ea typeface="Arial"/>
              <a:cs typeface="Arial"/>
              <a:sym typeface="Arial"/>
            </a:endParaRPr>
          </a:p>
        </p:txBody>
      </p:sp>
      <p:sp>
        <p:nvSpPr>
          <p:cNvPr id="270" name="Google Shape;270;p48"/>
          <p:cNvSpPr txBox="1">
            <a:spLocks noGrp="1"/>
          </p:cNvSpPr>
          <p:nvPr>
            <p:ph type="subTitle" idx="3"/>
          </p:nvPr>
        </p:nvSpPr>
        <p:spPr>
          <a:xfrm>
            <a:off x="1921550" y="3923975"/>
            <a:ext cx="6161400" cy="426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Spectators are the individuals attending an event as a source of entertainment.</a:t>
            </a:r>
            <a:endParaRPr>
              <a:latin typeface="Arial"/>
              <a:ea typeface="Arial"/>
              <a:cs typeface="Arial"/>
              <a:sym typeface="Arial"/>
            </a:endParaRPr>
          </a:p>
        </p:txBody>
      </p:sp>
      <p:sp>
        <p:nvSpPr>
          <p:cNvPr id="271" name="Google Shape;271;p48"/>
          <p:cNvSpPr txBox="1">
            <a:spLocks noGrp="1"/>
          </p:cNvSpPr>
          <p:nvPr>
            <p:ph type="title" idx="2"/>
          </p:nvPr>
        </p:nvSpPr>
        <p:spPr>
          <a:xfrm>
            <a:off x="1921550" y="3607513"/>
            <a:ext cx="2056500" cy="423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SPECTATOR</a:t>
            </a:r>
            <a:endParaRPr b="1">
              <a:latin typeface="Arial"/>
              <a:ea typeface="Arial"/>
              <a:cs typeface="Arial"/>
              <a:sym typeface="Arial"/>
            </a:endParaRPr>
          </a:p>
        </p:txBody>
      </p:sp>
      <p:pic>
        <p:nvPicPr>
          <p:cNvPr id="272" name="Google Shape;272;p48"/>
          <p:cNvPicPr preferRelativeResize="0"/>
          <p:nvPr/>
        </p:nvPicPr>
        <p:blipFill>
          <a:blip r:embed="rId4">
            <a:alphaModFix/>
          </a:blip>
          <a:stretch>
            <a:fillRect/>
          </a:stretch>
        </p:blipFill>
        <p:spPr>
          <a:xfrm>
            <a:off x="1052925" y="3874575"/>
            <a:ext cx="631150" cy="525705"/>
          </a:xfrm>
          <a:prstGeom prst="rect">
            <a:avLst/>
          </a:prstGeom>
          <a:noFill/>
          <a:ln>
            <a:noFill/>
          </a:ln>
        </p:spPr>
      </p:pic>
      <p:pic>
        <p:nvPicPr>
          <p:cNvPr id="273" name="Google Shape;273;p48"/>
          <p:cNvPicPr preferRelativeResize="0"/>
          <p:nvPr/>
        </p:nvPicPr>
        <p:blipFill>
          <a:blip r:embed="rId5">
            <a:alphaModFix/>
          </a:blip>
          <a:stretch>
            <a:fillRect/>
          </a:stretch>
        </p:blipFill>
        <p:spPr>
          <a:xfrm>
            <a:off x="1052913" y="2549263"/>
            <a:ext cx="631175" cy="631175"/>
          </a:xfrm>
          <a:prstGeom prst="rect">
            <a:avLst/>
          </a:prstGeom>
          <a:noFill/>
          <a:ln>
            <a:noFill/>
          </a:ln>
        </p:spPr>
      </p:pic>
      <p:pic>
        <p:nvPicPr>
          <p:cNvPr id="274" name="Google Shape;274;p48"/>
          <p:cNvPicPr preferRelativeResize="0"/>
          <p:nvPr/>
        </p:nvPicPr>
        <p:blipFill>
          <a:blip r:embed="rId6">
            <a:alphaModFix/>
          </a:blip>
          <a:stretch>
            <a:fillRect/>
          </a:stretch>
        </p:blipFill>
        <p:spPr>
          <a:xfrm>
            <a:off x="1201313" y="1390088"/>
            <a:ext cx="334374" cy="5702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9"/>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80" name="Google Shape;280;p49"/>
          <p:cNvSpPr txBox="1">
            <a:spLocks noGrp="1"/>
          </p:cNvSpPr>
          <p:nvPr>
            <p:ph type="subTitle" idx="1"/>
          </p:nvPr>
        </p:nvSpPr>
        <p:spPr>
          <a:xfrm>
            <a:off x="572425" y="1327175"/>
            <a:ext cx="77121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Consider what you have learned about events and the event triangle.  Now, think about the last event you attended in person.</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What was the event?</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Where was the event?  What was the venue?</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Did the event cost money to attend?</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Who were the participants?</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Who were the spectators?</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Were there sponsors?</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What was the event experience like?  Was there ample parking?  Were there plenty of food and beverage options?</a:t>
            </a:r>
            <a:endParaRPr>
              <a:latin typeface="Arial"/>
              <a:ea typeface="Arial"/>
              <a:cs typeface="Arial"/>
              <a:sym typeface="Arial"/>
            </a:endParaRPr>
          </a:p>
        </p:txBody>
      </p:sp>
      <p:pic>
        <p:nvPicPr>
          <p:cNvPr id="281" name="Google Shape;281;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2" name="Google Shape;282;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83" name="Google Shape;283;p49"/>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50"/>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EVENT </a:t>
            </a:r>
            <a:r>
              <a:rPr lang="en" b="1" u="sng">
                <a:latin typeface="Arial"/>
                <a:ea typeface="Arial"/>
                <a:cs typeface="Arial"/>
                <a:sym typeface="Arial"/>
              </a:rPr>
              <a:t>MARKETING</a:t>
            </a:r>
            <a:endParaRPr b="1" u="sng">
              <a:latin typeface="Arial"/>
              <a:ea typeface="Arial"/>
              <a:cs typeface="Arial"/>
              <a:sym typeface="Arial"/>
            </a:endParaRPr>
          </a:p>
        </p:txBody>
      </p:sp>
      <p:sp>
        <p:nvSpPr>
          <p:cNvPr id="172" name="Google Shape;172;p39"/>
          <p:cNvSpPr txBox="1">
            <a:spLocks noGrp="1"/>
          </p:cNvSpPr>
          <p:nvPr>
            <p:ph type="subTitle" idx="1"/>
          </p:nvPr>
        </p:nvSpPr>
        <p:spPr>
          <a:xfrm>
            <a:off x="938500" y="1301425"/>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Event marketing</a:t>
            </a:r>
            <a:r>
              <a:rPr lang="en">
                <a:latin typeface="Arial"/>
                <a:ea typeface="Arial"/>
                <a:cs typeface="Arial"/>
                <a:sym typeface="Arial"/>
              </a:rPr>
              <a:t> refers to the actual marketing and management of an event by its organizers or marketing an organization’s products and services using an event as the platform.  </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Event marketing is </a:t>
            </a:r>
            <a:r>
              <a:rPr lang="en" i="1" u="sng">
                <a:latin typeface="Arial"/>
                <a:ea typeface="Arial"/>
                <a:cs typeface="Arial"/>
                <a:sym typeface="Arial"/>
              </a:rPr>
              <a:t>not</a:t>
            </a:r>
            <a:r>
              <a:rPr lang="en">
                <a:latin typeface="Arial"/>
                <a:ea typeface="Arial"/>
                <a:cs typeface="Arial"/>
                <a:sym typeface="Arial"/>
              </a:rPr>
              <a:t> the same thing as event management.  </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76" name="Google Shape;176;p39"/>
          <p:cNvPicPr preferRelativeResize="0"/>
          <p:nvPr/>
        </p:nvPicPr>
        <p:blipFill>
          <a:blip r:embed="rId4">
            <a:alphaModFix/>
          </a:blip>
          <a:stretch>
            <a:fillRect/>
          </a:stretch>
        </p:blipFill>
        <p:spPr>
          <a:xfrm>
            <a:off x="4991075" y="1386424"/>
            <a:ext cx="3678050" cy="2452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EVENT </a:t>
            </a:r>
            <a:r>
              <a:rPr lang="en" b="1" u="sng">
                <a:latin typeface="Arial"/>
                <a:ea typeface="Arial"/>
                <a:cs typeface="Arial"/>
                <a:sym typeface="Arial"/>
              </a:rPr>
              <a:t>MANAGEMENT</a:t>
            </a:r>
            <a:endParaRPr b="1" u="sng">
              <a:latin typeface="Arial"/>
              <a:ea typeface="Arial"/>
              <a:cs typeface="Arial"/>
              <a:sym typeface="Arial"/>
            </a:endParaRPr>
          </a:p>
        </p:txBody>
      </p:sp>
      <p:sp>
        <p:nvSpPr>
          <p:cNvPr id="182" name="Google Shape;182;p40"/>
          <p:cNvSpPr txBox="1">
            <a:spLocks noGrp="1"/>
          </p:cNvSpPr>
          <p:nvPr>
            <p:ph type="subTitle" idx="1"/>
          </p:nvPr>
        </p:nvSpPr>
        <p:spPr>
          <a:xfrm>
            <a:off x="938500" y="1301425"/>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Event management</a:t>
            </a:r>
            <a:r>
              <a:rPr lang="en">
                <a:latin typeface="Arial"/>
                <a:ea typeface="Arial"/>
                <a:cs typeface="Arial"/>
                <a:sym typeface="Arial"/>
              </a:rPr>
              <a:t> describes the process of planning, organizing and conducting the event.   </a:t>
            </a:r>
            <a:endParaRPr>
              <a:latin typeface="Arial"/>
              <a:ea typeface="Arial"/>
              <a:cs typeface="Arial"/>
              <a:sym typeface="Arial"/>
            </a:endParaRPr>
          </a:p>
        </p:txBody>
      </p:sp>
      <p:cxnSp>
        <p:nvCxnSpPr>
          <p:cNvPr id="183" name="Google Shape;183;p40"/>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4" name="Google Shape;184;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86" name="Google Shape;186;p40"/>
          <p:cNvPicPr preferRelativeResize="0"/>
          <p:nvPr/>
        </p:nvPicPr>
        <p:blipFill>
          <a:blip r:embed="rId4">
            <a:alphaModFix/>
          </a:blip>
          <a:stretch>
            <a:fillRect/>
          </a:stretch>
        </p:blipFill>
        <p:spPr>
          <a:xfrm>
            <a:off x="5706500" y="1301425"/>
            <a:ext cx="2698250" cy="2698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41"/>
          <p:cNvSpPr txBox="1">
            <a:spLocks noGrp="1"/>
          </p:cNvSpPr>
          <p:nvPr>
            <p:ph type="title"/>
          </p:nvPr>
        </p:nvSpPr>
        <p:spPr>
          <a:xfrm>
            <a:off x="4996800" y="190397"/>
            <a:ext cx="3159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$4B</a:t>
            </a:r>
            <a:endParaRPr b="1" dirty="0">
              <a:latin typeface="Arial"/>
              <a:ea typeface="Arial"/>
              <a:cs typeface="Arial"/>
              <a:sym typeface="Arial"/>
            </a:endParaRPr>
          </a:p>
        </p:txBody>
      </p:sp>
      <p:sp>
        <p:nvSpPr>
          <p:cNvPr id="192" name="Google Shape;192;p41"/>
          <p:cNvSpPr txBox="1">
            <a:spLocks noGrp="1"/>
          </p:cNvSpPr>
          <p:nvPr>
            <p:ph type="subTitle" idx="1"/>
          </p:nvPr>
        </p:nvSpPr>
        <p:spPr>
          <a:xfrm>
            <a:off x="4176871" y="727747"/>
            <a:ext cx="4533491" cy="41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a:ea typeface="Arial"/>
                <a:cs typeface="Arial"/>
                <a:sym typeface="Arial"/>
              </a:rPr>
              <a:t>The cost of construction or renovation of the 12 venues being used for the 2022 FIFA Men’s World Cup in Qatar is estimated to be between $3 and $4 billion </a:t>
            </a:r>
            <a:endParaRPr dirty="0">
              <a:latin typeface="Arial"/>
              <a:ea typeface="Arial"/>
              <a:cs typeface="Arial"/>
              <a:sym typeface="Arial"/>
            </a:endParaRPr>
          </a:p>
        </p:txBody>
      </p:sp>
      <p:sp>
        <p:nvSpPr>
          <p:cNvPr id="193" name="Google Shape;193;p41"/>
          <p:cNvSpPr txBox="1">
            <a:spLocks noGrp="1"/>
          </p:cNvSpPr>
          <p:nvPr>
            <p:ph type="title" idx="2"/>
          </p:nvPr>
        </p:nvSpPr>
        <p:spPr>
          <a:xfrm>
            <a:off x="4996800" y="1692876"/>
            <a:ext cx="3159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$220B</a:t>
            </a:r>
            <a:endParaRPr b="1" dirty="0">
              <a:latin typeface="Arial"/>
              <a:ea typeface="Arial"/>
              <a:cs typeface="Arial"/>
              <a:sym typeface="Arial"/>
            </a:endParaRPr>
          </a:p>
        </p:txBody>
      </p:sp>
      <p:sp>
        <p:nvSpPr>
          <p:cNvPr id="194" name="Google Shape;194;p41"/>
          <p:cNvSpPr txBox="1">
            <a:spLocks noGrp="1"/>
          </p:cNvSpPr>
          <p:nvPr>
            <p:ph type="subTitle" idx="3"/>
          </p:nvPr>
        </p:nvSpPr>
        <p:spPr>
          <a:xfrm>
            <a:off x="4176871" y="2251029"/>
            <a:ext cx="4480703" cy="41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Many estimates suggest Qatar will spend more than $220 billion overall to host the event, making it the most expensive World Cup in history</a:t>
            </a:r>
            <a:endParaRPr dirty="0">
              <a:latin typeface="Arial"/>
              <a:ea typeface="Arial"/>
              <a:cs typeface="Arial"/>
              <a:sym typeface="Arial"/>
            </a:endParaRPr>
          </a:p>
        </p:txBody>
      </p:sp>
      <p:sp>
        <p:nvSpPr>
          <p:cNvPr id="195" name="Google Shape;195;p41"/>
          <p:cNvSpPr txBox="1">
            <a:spLocks noGrp="1"/>
          </p:cNvSpPr>
          <p:nvPr>
            <p:ph type="title" idx="4"/>
          </p:nvPr>
        </p:nvSpPr>
        <p:spPr>
          <a:xfrm>
            <a:off x="5086425" y="3143456"/>
            <a:ext cx="3159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$38.5B</a:t>
            </a:r>
            <a:endParaRPr b="1" dirty="0">
              <a:latin typeface="Arial"/>
              <a:ea typeface="Arial"/>
              <a:cs typeface="Arial"/>
              <a:sym typeface="Arial"/>
            </a:endParaRPr>
          </a:p>
        </p:txBody>
      </p:sp>
      <p:sp>
        <p:nvSpPr>
          <p:cNvPr id="196" name="Google Shape;196;p41"/>
          <p:cNvSpPr txBox="1">
            <a:spLocks noGrp="1"/>
          </p:cNvSpPr>
          <p:nvPr>
            <p:ph type="subTitle" idx="5"/>
          </p:nvPr>
        </p:nvSpPr>
        <p:spPr>
          <a:xfrm>
            <a:off x="4118776" y="3685891"/>
            <a:ext cx="4591585" cy="417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The Beijing 2022 Winter Olympics may have cost China an estimated $38.5 billion, a figure nearly ten times higher than the country's initial estimate of$3.9 billion. </a:t>
            </a:r>
            <a:endParaRPr dirty="0">
              <a:latin typeface="Arial"/>
              <a:ea typeface="Arial"/>
              <a:cs typeface="Arial"/>
              <a:sym typeface="Arial"/>
            </a:endParaRPr>
          </a:p>
        </p:txBody>
      </p:sp>
      <p:cxnSp>
        <p:nvCxnSpPr>
          <p:cNvPr id="197" name="Google Shape;197;p41"/>
          <p:cNvCxnSpPr/>
          <p:nvPr/>
        </p:nvCxnSpPr>
        <p:spPr>
          <a:xfrm>
            <a:off x="8843800" y="392547"/>
            <a:ext cx="0" cy="43584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98" name="Google Shape;19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0" name="Google Shape;200;p41"/>
          <p:cNvSpPr txBox="1"/>
          <p:nvPr/>
        </p:nvSpPr>
        <p:spPr>
          <a:xfrm>
            <a:off x="210425" y="1171950"/>
            <a:ext cx="3159293" cy="9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100" b="1" dirty="0">
                <a:solidFill>
                  <a:schemeClr val="bg1"/>
                </a:solidFill>
              </a:rPr>
              <a:t>Marketing and managing events is very expensive.</a:t>
            </a:r>
            <a:endParaRPr sz="2100" b="1" dirty="0">
              <a:solidFill>
                <a:schemeClr val="bg1"/>
              </a:solidFill>
            </a:endParaRPr>
          </a:p>
          <a:p>
            <a:pPr marL="0" lvl="0" indent="0" algn="l" rtl="0">
              <a:spcBef>
                <a:spcPts val="0"/>
              </a:spcBef>
              <a:spcAft>
                <a:spcPts val="0"/>
              </a:spcAft>
              <a:buNone/>
            </a:pPr>
            <a:endParaRPr sz="2100" b="1" dirty="0">
              <a:solidFill>
                <a:srgbClr val="FFAB40"/>
              </a:solidFill>
            </a:endParaRPr>
          </a:p>
          <a:p>
            <a:pPr marL="0" lvl="0" indent="0" algn="l" rtl="0">
              <a:spcBef>
                <a:spcPts val="0"/>
              </a:spcBef>
              <a:spcAft>
                <a:spcPts val="0"/>
              </a:spcAft>
              <a:buNone/>
            </a:pPr>
            <a:r>
              <a:rPr lang="en" sz="2100" dirty="0">
                <a:solidFill>
                  <a:srgbClr val="FFAB40"/>
                </a:solidFill>
              </a:rPr>
              <a:t>Major, large-scale events, called “</a:t>
            </a:r>
            <a:r>
              <a:rPr lang="en" sz="2100" b="1" dirty="0">
                <a:solidFill>
                  <a:srgbClr val="FFAB40"/>
                </a:solidFill>
              </a:rPr>
              <a:t>mega events</a:t>
            </a:r>
            <a:r>
              <a:rPr lang="en" sz="2100" dirty="0">
                <a:solidFill>
                  <a:srgbClr val="FFAB40"/>
                </a:solidFill>
              </a:rPr>
              <a:t>” can cost host cities and countries billions.</a:t>
            </a:r>
            <a:endParaRPr sz="1900" dirty="0">
              <a:solidFill>
                <a:srgbClr val="FFAB4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Google Shape;205;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6" name="Google Shape;206;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7" name="Google Shape;207;p42"/>
          <p:cNvSpPr txBox="1">
            <a:spLocks noGrp="1"/>
          </p:cNvSpPr>
          <p:nvPr>
            <p:ph type="ctrTitle"/>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a:solidFill>
                  <a:schemeClr val="lt2"/>
                </a:solidFill>
                <a:latin typeface="Arial"/>
                <a:ea typeface="Arial"/>
                <a:cs typeface="Arial"/>
                <a:sym typeface="Arial"/>
              </a:rPr>
              <a:t>Event Marketing Activities</a:t>
            </a:r>
            <a:endParaRPr sz="3000">
              <a:solidFill>
                <a:schemeClr val="lt2"/>
              </a:solidFill>
              <a:latin typeface="Arial"/>
              <a:ea typeface="Arial"/>
              <a:cs typeface="Arial"/>
              <a:sym typeface="Arial"/>
            </a:endParaRPr>
          </a:p>
        </p:txBody>
      </p:sp>
      <p:cxnSp>
        <p:nvCxnSpPr>
          <p:cNvPr id="208" name="Google Shape;208;p42"/>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09" name="Google Shape;209;p42"/>
          <p:cNvSpPr txBox="1"/>
          <p:nvPr/>
        </p:nvSpPr>
        <p:spPr>
          <a:xfrm>
            <a:off x="556450" y="966125"/>
            <a:ext cx="7712100" cy="204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rPr>
              <a:t>Event marketing activities could include:</a:t>
            </a:r>
            <a:endParaRPr sz="1600">
              <a:solidFill>
                <a:srgbClr val="FFFFFF"/>
              </a:solidFill>
            </a:endParaRPr>
          </a:p>
          <a:p>
            <a:pPr marL="0" lvl="0" indent="0" algn="l" rtl="0">
              <a:spcBef>
                <a:spcPts val="0"/>
              </a:spcBef>
              <a:spcAft>
                <a:spcPts val="0"/>
              </a:spcAft>
              <a:buNone/>
            </a:pP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Marketing the event to athletes or entertainers/celebrities to recruit and secure their participation to elevate the attractiveness of the event as a whole.</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Creating a publicity strategy incorporating a plan to utilize the media to increase coverage of the event.</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Promoting the event to the general public to increase attendance or follow the event through the media.</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Marketing the event to corporations to urge sponsorship and general event support. </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Working with government officials to provide public support.</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Marketing to private vendors that can provide services for the event.</a:t>
            </a:r>
            <a:endParaRPr sz="160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16" name="Google Shape;216;p43"/>
          <p:cNvPicPr preferRelativeResize="0"/>
          <p:nvPr/>
        </p:nvPicPr>
        <p:blipFill>
          <a:blip r:embed="rId4">
            <a:alphaModFix/>
          </a:blip>
          <a:stretch>
            <a:fillRect/>
          </a:stretch>
        </p:blipFill>
        <p:spPr>
          <a:xfrm>
            <a:off x="636450" y="99915"/>
            <a:ext cx="7871099" cy="44274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2" name="Google Shape;222;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23" name="Google Shape;223;p44"/>
          <p:cNvSpPr txBox="1">
            <a:spLocks noGrp="1"/>
          </p:cNvSpPr>
          <p:nvPr>
            <p:ph type="ctrTitle"/>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a:solidFill>
                  <a:schemeClr val="lt2"/>
                </a:solidFill>
                <a:latin typeface="Arial"/>
                <a:ea typeface="Arial"/>
                <a:cs typeface="Arial"/>
                <a:sym typeface="Arial"/>
              </a:rPr>
              <a:t>Event Management</a:t>
            </a:r>
            <a:endParaRPr sz="3000">
              <a:solidFill>
                <a:schemeClr val="lt2"/>
              </a:solidFill>
              <a:latin typeface="Arial"/>
              <a:ea typeface="Arial"/>
              <a:cs typeface="Arial"/>
              <a:sym typeface="Arial"/>
            </a:endParaRPr>
          </a:p>
        </p:txBody>
      </p:sp>
      <p:cxnSp>
        <p:nvCxnSpPr>
          <p:cNvPr id="224" name="Google Shape;224;p44"/>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25" name="Google Shape;225;p44"/>
          <p:cNvSpPr txBox="1"/>
          <p:nvPr/>
        </p:nvSpPr>
        <p:spPr>
          <a:xfrm>
            <a:off x="556450" y="966125"/>
            <a:ext cx="7712100" cy="204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rPr>
              <a:t>Event </a:t>
            </a:r>
            <a:r>
              <a:rPr lang="en" sz="1600" u="sng">
                <a:solidFill>
                  <a:srgbClr val="FFFFFF"/>
                </a:solidFill>
              </a:rPr>
              <a:t>planning</a:t>
            </a:r>
            <a:r>
              <a:rPr lang="en" sz="1600">
                <a:solidFill>
                  <a:srgbClr val="FFFFFF"/>
                </a:solidFill>
              </a:rPr>
              <a:t> (a function of event management) activities could include:</a:t>
            </a:r>
            <a:endParaRPr sz="1600">
              <a:solidFill>
                <a:srgbClr val="FFFFFF"/>
              </a:solidFill>
            </a:endParaRPr>
          </a:p>
          <a:p>
            <a:pPr marL="0" lvl="0" indent="0" algn="l" rtl="0">
              <a:spcBef>
                <a:spcPts val="0"/>
              </a:spcBef>
              <a:spcAft>
                <a:spcPts val="0"/>
              </a:spcAft>
              <a:buNone/>
            </a:pP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Working with vendors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Facility selection</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Staffing and volunteers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Traffic and parking</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Transportation</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Security</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Concessions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Ticketing and admissions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Sponsorship</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Awards (including award ceremonies)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Special accommodations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Weather</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Hotels and lodging</a:t>
            </a:r>
            <a:endParaRPr sz="16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THE EVENT </a:t>
            </a:r>
            <a:endParaRPr b="1">
              <a:latin typeface="Arial"/>
              <a:ea typeface="Arial"/>
              <a:cs typeface="Arial"/>
              <a:sym typeface="Arial"/>
            </a:endParaRPr>
          </a:p>
          <a:p>
            <a:pPr marL="0" lvl="0" indent="0" algn="l" rtl="0">
              <a:spcBef>
                <a:spcPts val="0"/>
              </a:spcBef>
              <a:spcAft>
                <a:spcPts val="0"/>
              </a:spcAft>
              <a:buNone/>
            </a:pPr>
            <a:r>
              <a:rPr lang="en" b="1">
                <a:latin typeface="Arial"/>
                <a:ea typeface="Arial"/>
                <a:cs typeface="Arial"/>
                <a:sym typeface="Arial"/>
              </a:rPr>
              <a:t>TRIANGLE</a:t>
            </a:r>
            <a:endParaRPr b="1">
              <a:latin typeface="Arial"/>
              <a:ea typeface="Arial"/>
              <a:cs typeface="Arial"/>
              <a:sym typeface="Arial"/>
            </a:endParaRPr>
          </a:p>
        </p:txBody>
      </p:sp>
      <p:sp>
        <p:nvSpPr>
          <p:cNvPr id="231" name="Google Shape;231;p45"/>
          <p:cNvSpPr txBox="1">
            <a:spLocks noGrp="1"/>
          </p:cNvSpPr>
          <p:nvPr>
            <p:ph type="subTitle" idx="1"/>
          </p:nvPr>
        </p:nvSpPr>
        <p:spPr>
          <a:xfrm>
            <a:off x="938500" y="1467200"/>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The event triangle is a basic model that describes the relationship between each of the event’s primary stakeholders: participants, spectators, and sponsors.  At the center of the triangle is the event itself while the three sides of the triangle represent the exchanges between stakeholders.</a:t>
            </a:r>
            <a:endParaRPr>
              <a:latin typeface="Arial"/>
              <a:ea typeface="Arial"/>
              <a:cs typeface="Arial"/>
              <a:sym typeface="Arial"/>
            </a:endParaRPr>
          </a:p>
        </p:txBody>
      </p:sp>
      <p:cxnSp>
        <p:nvCxnSpPr>
          <p:cNvPr id="232" name="Google Shape;232;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3" name="Google Shape;233;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4" name="Google Shape;234;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35" name="Google Shape;235;p45"/>
          <p:cNvPicPr preferRelativeResize="0"/>
          <p:nvPr/>
        </p:nvPicPr>
        <p:blipFill>
          <a:blip r:embed="rId4">
            <a:alphaModFix/>
          </a:blip>
          <a:stretch>
            <a:fillRect/>
          </a:stretch>
        </p:blipFill>
        <p:spPr>
          <a:xfrm>
            <a:off x="5269000" y="936050"/>
            <a:ext cx="3271401" cy="32714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1" name="Google Shape;241;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42" name="Google Shape;242;p46"/>
          <p:cNvSpPr txBox="1">
            <a:spLocks noGrp="1"/>
          </p:cNvSpPr>
          <p:nvPr>
            <p:ph type="ctrTitle"/>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a:solidFill>
                  <a:schemeClr val="lt2"/>
                </a:solidFill>
                <a:latin typeface="Arial"/>
                <a:ea typeface="Arial"/>
                <a:cs typeface="Arial"/>
                <a:sym typeface="Arial"/>
              </a:rPr>
              <a:t>Event Examples</a:t>
            </a:r>
            <a:endParaRPr sz="3000">
              <a:solidFill>
                <a:schemeClr val="lt2"/>
              </a:solidFill>
              <a:latin typeface="Arial"/>
              <a:ea typeface="Arial"/>
              <a:cs typeface="Arial"/>
              <a:sym typeface="Arial"/>
            </a:endParaRPr>
          </a:p>
        </p:txBody>
      </p:sp>
      <p:cxnSp>
        <p:nvCxnSpPr>
          <p:cNvPr id="243" name="Google Shape;243;p46"/>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44" name="Google Shape;244;p46"/>
          <p:cNvSpPr txBox="1"/>
          <p:nvPr/>
        </p:nvSpPr>
        <p:spPr>
          <a:xfrm>
            <a:off x="556450" y="966125"/>
            <a:ext cx="7712100" cy="20484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Clr>
                <a:srgbClr val="FFFFFF"/>
              </a:buClr>
              <a:buSzPts val="1600"/>
              <a:buChar char="●"/>
            </a:pPr>
            <a:r>
              <a:rPr lang="en" sz="1600">
                <a:solidFill>
                  <a:srgbClr val="FFFFFF"/>
                </a:solidFill>
              </a:rPr>
              <a:t>Tour de France</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Weddings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Competitive Eating Events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Cannes International Film Festival</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US Air Guitar Championships </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America's Cup	</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ESPY Awards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The annual Consumer Electronics Show (CES) in Las Vegas</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Local 5K “Fun Run”</a:t>
            </a:r>
            <a:endParaRPr sz="1600">
              <a:solidFill>
                <a:srgbClr val="FFFFFF"/>
              </a:solidFill>
            </a:endParaRPr>
          </a:p>
          <a:p>
            <a:pPr marL="457200" lvl="0" indent="-330200" algn="l" rtl="0">
              <a:spcBef>
                <a:spcPts val="0"/>
              </a:spcBef>
              <a:spcAft>
                <a:spcPts val="0"/>
              </a:spcAft>
              <a:buClr>
                <a:srgbClr val="FFFFFF"/>
              </a:buClr>
              <a:buSzPts val="1600"/>
              <a:buChar char="●"/>
            </a:pPr>
            <a:r>
              <a:rPr lang="en" sz="1600">
                <a:solidFill>
                  <a:srgbClr val="FFFFFF"/>
                </a:solidFill>
              </a:rPr>
              <a:t>High school air band competition</a:t>
            </a:r>
            <a:endParaRPr sz="1600">
              <a:solidFill>
                <a:srgbClr val="FFFFFF"/>
              </a:solidFil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813</Words>
  <Application>Microsoft Macintosh PowerPoint</Application>
  <PresentationFormat>On-screen Show (16:9)</PresentationFormat>
  <Paragraphs>90</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Montserrat</vt:lpstr>
      <vt:lpstr>Oswald</vt:lpstr>
      <vt:lpstr>Proxima Nova</vt:lpstr>
      <vt:lpstr>Futuristic Background by Slidesgo</vt:lpstr>
      <vt:lpstr>Slidesgo Final Pages</vt:lpstr>
      <vt:lpstr>EVENT MANAGEMENT &amp; MARKETING</vt:lpstr>
      <vt:lpstr>EVENT MARKETING</vt:lpstr>
      <vt:lpstr>EVENT MANAGEMENT</vt:lpstr>
      <vt:lpstr>$4B</vt:lpstr>
      <vt:lpstr>Event Marketing Activities</vt:lpstr>
      <vt:lpstr>PowerPoint Presentation</vt:lpstr>
      <vt:lpstr>Event Management</vt:lpstr>
      <vt:lpstr>THE EVENT  TRIANGLE</vt:lpstr>
      <vt:lpstr>Event Examples</vt:lpstr>
      <vt:lpstr>VENUE</vt:lpstr>
      <vt:lpstr>VENUE</vt:lpstr>
      <vt:lpstr>THE EVENT TRIANGLE</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MANAGEMENT &amp; MARKETING</dc:title>
  <cp:lastModifiedBy>Chris Lindauer</cp:lastModifiedBy>
  <cp:revision>4</cp:revision>
  <dcterms:modified xsi:type="dcterms:W3CDTF">2022-08-02T22:08:32Z</dcterms:modified>
</cp:coreProperties>
</file>