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3" r:id="rId1"/>
    <p:sldMasterId id="2147483684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85" d="100"/>
          <a:sy n="85" d="100"/>
        </p:scale>
        <p:origin x="8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7f9262ee2f_0_244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7f9262ee2f_0_244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e676b57fb8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e676b57fb8_0_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e676b57fb8_0_5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e676b57fb8_0_5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e676b57fb8_0_6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e676b57fb8_0_6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e676b57fb8_0_6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e676b57fb8_0_6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676b57fb8_0_6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e676b57fb8_0_6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e676b57fb8_0_7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e676b57fb8_0_7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e676b57fb8_0_7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e676b57fb8_0_7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>
            <a:spLocks noGrp="1"/>
          </p:cNvSpPr>
          <p:nvPr>
            <p:ph type="title" hasCustomPrompt="1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9" name="Google Shape;39;p11"/>
          <p:cNvSpPr txBox="1">
            <a:spLocks noGrp="1"/>
          </p:cNvSpPr>
          <p:nvPr>
            <p:ph type="body" idx="1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marL="914400" lvl="1" indent="-3429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marL="1371600" lvl="2" indent="-3429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marL="1828800" lvl="3" indent="-3429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marL="2286000" lvl="4" indent="-3429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marL="2743200" lvl="5" indent="-3429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marL="3200400" lvl="6" indent="-3429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marL="3657600" lvl="7" indent="-3429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marL="4114800" lvl="8" indent="-3429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CAPTION_ONLY_3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162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marL="914400" lvl="1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marL="1371600" lvl="2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marL="1828800" lvl="3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marL="2286000" lvl="4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marL="2743200" lvl="5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marL="3200400" lvl="6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marL="3657600" lvl="7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marL="4114800" lvl="8" indent="-301625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SECTION_TITLE_AND_DESCRIPTION_1_1_3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>
            <a:spLocks noGrp="1"/>
          </p:cNvSpPr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14"/>
          <p:cNvSpPr txBox="1">
            <a:spLocks noGrp="1"/>
          </p:cNvSpPr>
          <p:nvPr>
            <p:ph type="subTitle" idx="1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title" idx="2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subTitle" idx="3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title" idx="4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subTitle" idx="5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title" idx="6" hasCustomPrompt="1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4"/>
          <p:cNvSpPr txBox="1">
            <a:spLocks noGrp="1"/>
          </p:cNvSpPr>
          <p:nvPr>
            <p:ph type="title" idx="7" hasCustomPrompt="1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" name="Google Shape;53;p14"/>
          <p:cNvSpPr txBox="1">
            <a:spLocks noGrp="1"/>
          </p:cNvSpPr>
          <p:nvPr>
            <p:ph type="title" idx="8" hasCustomPrompt="1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">
  <p:cSld name="TITLE_1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>
            <a:spLocks noGrp="1"/>
          </p:cNvSpPr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effectLst>
            <a:outerShdw blurRad="57150" dist="19050" dir="5400000" algn="bl" rotWithShape="0">
              <a:srgbClr val="76A5AF">
                <a:alpha val="88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15"/>
          <p:cNvSpPr txBox="1">
            <a:spLocks noGrp="1"/>
          </p:cNvSpPr>
          <p:nvPr>
            <p:ph type="subTitle" idx="1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>
            <a:spLocks noGrp="1"/>
          </p:cNvSpPr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subTitle" idx="1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SECTION_TITLE_AND_DESCRIPTION_1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>
            <a:spLocks noGrp="1"/>
          </p:cNvSpPr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subTitle" idx="1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3" name="Google Shape;63;p17"/>
          <p:cNvSpPr txBox="1">
            <a:spLocks noGrp="1"/>
          </p:cNvSpPr>
          <p:nvPr>
            <p:ph type="title" idx="2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subTitle" idx="3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">
  <p:cSld name="SECTION_TITLE_AND_DESCRIPTION_1_1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"/>
          <p:cNvSpPr txBox="1">
            <a:spLocks noGrp="1"/>
          </p:cNvSpPr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18"/>
          <p:cNvSpPr txBox="1">
            <a:spLocks noGrp="1"/>
          </p:cNvSpPr>
          <p:nvPr>
            <p:ph type="subTitle" idx="1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title" idx="2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subTitle" idx="3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title" idx="5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subTitle" idx="6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">
  <p:cSld name="TITLE_1_1_1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>
            <a:spLocks noGrp="1"/>
          </p:cNvSpPr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sz="4500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subTitle" idx="1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CAPTION_ONLY_1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effectLst>
            <a:outerShdw blurRad="114300" dist="28575" dir="6360000" algn="bl" rotWithShape="0">
              <a:schemeClr val="accen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CAPTION_ONLY_1_1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CAPTION_ONLY_1_1_1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3">
  <p:cSld name="CAPTION_ONLY_1_1_1_2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Lists">
  <p:cSld name="SECTION_TITLE_AND_DESCRIPTION_1_3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4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24"/>
          <p:cNvSpPr txBox="1">
            <a:spLocks noGrp="1"/>
          </p:cNvSpPr>
          <p:nvPr>
            <p:ph type="body" idx="1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8" name="Google Shape;88;p24"/>
          <p:cNvSpPr txBox="1">
            <a:spLocks noGrp="1"/>
          </p:cNvSpPr>
          <p:nvPr>
            <p:ph type="body" idx="2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9" name="Google Shape;89;p24"/>
          <p:cNvSpPr txBox="1">
            <a:spLocks noGrp="1"/>
          </p:cNvSpPr>
          <p:nvPr>
            <p:ph type="title" idx="3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0" name="Google Shape;90;p24"/>
          <p:cNvSpPr txBox="1">
            <a:spLocks noGrp="1"/>
          </p:cNvSpPr>
          <p:nvPr>
            <p:ph type="title" idx="4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_1_1_2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25"/>
          <p:cNvSpPr txBox="1">
            <a:spLocks noGrp="1"/>
          </p:cNvSpPr>
          <p:nvPr>
            <p:ph type="title" idx="2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4" name="Google Shape;94;p25"/>
          <p:cNvSpPr txBox="1">
            <a:spLocks noGrp="1"/>
          </p:cNvSpPr>
          <p:nvPr>
            <p:ph type="subTitle" idx="1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25"/>
          <p:cNvSpPr txBox="1">
            <a:spLocks noGrp="1"/>
          </p:cNvSpPr>
          <p:nvPr>
            <p:ph type="title" idx="3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25"/>
          <p:cNvSpPr txBox="1">
            <a:spLocks noGrp="1"/>
          </p:cNvSpPr>
          <p:nvPr>
            <p:ph type="subTitle" idx="4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25"/>
          <p:cNvSpPr txBox="1">
            <a:spLocks noGrp="1"/>
          </p:cNvSpPr>
          <p:nvPr>
            <p:ph type="title" idx="5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25"/>
          <p:cNvSpPr txBox="1">
            <a:spLocks noGrp="1"/>
          </p:cNvSpPr>
          <p:nvPr>
            <p:ph type="subTitle" idx="6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9" name="Google Shape;99;p25"/>
          <p:cNvSpPr txBox="1">
            <a:spLocks noGrp="1"/>
          </p:cNvSpPr>
          <p:nvPr>
            <p:ph type="title" idx="7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0" name="Google Shape;100;p25"/>
          <p:cNvSpPr txBox="1">
            <a:spLocks noGrp="1"/>
          </p:cNvSpPr>
          <p:nvPr>
            <p:ph type="subTitle" idx="8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Numbers">
  <p:cSld name="CAPTION_ONLY_1_1_1_1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>
            <a:spLocks noGrp="1"/>
          </p:cNvSpPr>
          <p:nvPr>
            <p:ph type="title" hasCustomPrompt="1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26"/>
          <p:cNvSpPr txBox="1">
            <a:spLocks noGrp="1"/>
          </p:cNvSpPr>
          <p:nvPr>
            <p:ph type="subTitle" idx="1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26"/>
          <p:cNvSpPr txBox="1">
            <a:spLocks noGrp="1"/>
          </p:cNvSpPr>
          <p:nvPr>
            <p:ph type="title" idx="2" hasCustomPrompt="1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26"/>
          <p:cNvSpPr txBox="1">
            <a:spLocks noGrp="1"/>
          </p:cNvSpPr>
          <p:nvPr>
            <p:ph type="subTitle" idx="3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06" name="Google Shape;106;p26"/>
          <p:cNvSpPr txBox="1">
            <a:spLocks noGrp="1"/>
          </p:cNvSpPr>
          <p:nvPr>
            <p:ph type="title" idx="4" hasCustomPrompt="1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7" name="Google Shape;107;p26"/>
          <p:cNvSpPr txBox="1">
            <a:spLocks noGrp="1"/>
          </p:cNvSpPr>
          <p:nvPr>
            <p:ph type="subTitle" idx="5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  ">
  <p:cSld name="SECTION_TITLE_AND_DESCRIPTION_1_1_1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7"/>
          <p:cNvSpPr txBox="1">
            <a:spLocks noGrp="1"/>
          </p:cNvSpPr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27"/>
          <p:cNvSpPr txBox="1">
            <a:spLocks noGrp="1"/>
          </p:cNvSpPr>
          <p:nvPr>
            <p:ph type="subTitle" idx="1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27"/>
          <p:cNvSpPr txBox="1">
            <a:spLocks noGrp="1"/>
          </p:cNvSpPr>
          <p:nvPr>
            <p:ph type="title" idx="2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27"/>
          <p:cNvSpPr txBox="1">
            <a:spLocks noGrp="1"/>
          </p:cNvSpPr>
          <p:nvPr>
            <p:ph type="subTitle" idx="3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27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4" name="Google Shape;114;p27"/>
          <p:cNvSpPr txBox="1">
            <a:spLocks noGrp="1"/>
          </p:cNvSpPr>
          <p:nvPr>
            <p:ph type="title" idx="5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27"/>
          <p:cNvSpPr txBox="1">
            <a:spLocks noGrp="1"/>
          </p:cNvSpPr>
          <p:nvPr>
            <p:ph type="subTitle" idx="6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6" name="Google Shape;116;p27"/>
          <p:cNvSpPr txBox="1">
            <a:spLocks noGrp="1"/>
          </p:cNvSpPr>
          <p:nvPr>
            <p:ph type="title" idx="7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27"/>
          <p:cNvSpPr txBox="1">
            <a:spLocks noGrp="1"/>
          </p:cNvSpPr>
          <p:nvPr>
            <p:ph type="subTitle" idx="8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27"/>
          <p:cNvSpPr txBox="1">
            <a:spLocks noGrp="1"/>
          </p:cNvSpPr>
          <p:nvPr>
            <p:ph type="title" idx="9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27"/>
          <p:cNvSpPr txBox="1">
            <a:spLocks noGrp="1"/>
          </p:cNvSpPr>
          <p:nvPr>
            <p:ph type="subTitle" idx="13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27"/>
          <p:cNvSpPr txBox="1">
            <a:spLocks noGrp="1"/>
          </p:cNvSpPr>
          <p:nvPr>
            <p:ph type="title" idx="14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27"/>
          <p:cNvSpPr txBox="1">
            <a:spLocks noGrp="1"/>
          </p:cNvSpPr>
          <p:nvPr>
            <p:ph type="subTitle" idx="15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1">
  <p:cSld name="TITLE_1_1_2_1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8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28"/>
          <p:cNvSpPr txBox="1">
            <a:spLocks noGrp="1"/>
          </p:cNvSpPr>
          <p:nvPr>
            <p:ph type="title" idx="2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28"/>
          <p:cNvSpPr txBox="1">
            <a:spLocks noGrp="1"/>
          </p:cNvSpPr>
          <p:nvPr>
            <p:ph type="subTitle" idx="1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28"/>
          <p:cNvSpPr txBox="1">
            <a:spLocks noGrp="1"/>
          </p:cNvSpPr>
          <p:nvPr>
            <p:ph type="title" idx="3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28"/>
          <p:cNvSpPr txBox="1">
            <a:spLocks noGrp="1"/>
          </p:cNvSpPr>
          <p:nvPr>
            <p:ph type="subTitle" idx="4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28"/>
          <p:cNvSpPr txBox="1">
            <a:spLocks noGrp="1"/>
          </p:cNvSpPr>
          <p:nvPr>
            <p:ph type="title" idx="5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9" name="Google Shape;129;p28"/>
          <p:cNvSpPr txBox="1">
            <a:spLocks noGrp="1"/>
          </p:cNvSpPr>
          <p:nvPr>
            <p:ph type="subTitle" idx="6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p28"/>
          <p:cNvSpPr txBox="1">
            <a:spLocks noGrp="1"/>
          </p:cNvSpPr>
          <p:nvPr>
            <p:ph type="title" idx="7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1" name="Google Shape;131;p28"/>
          <p:cNvSpPr txBox="1">
            <a:spLocks noGrp="1"/>
          </p:cNvSpPr>
          <p:nvPr>
            <p:ph type="subTitle" idx="8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SECTION_TITLE_AND_DESCRIPTION_1_2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>
            <a:spLocks noGrp="1"/>
          </p:cNvSpPr>
          <p:nvPr>
            <p:ph type="subTitle" idx="1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4" name="Google Shape;134;p2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_ONLY_1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30"/>
          <p:cNvSpPr txBox="1">
            <a:spLocks noGrp="1"/>
          </p:cNvSpPr>
          <p:nvPr>
            <p:ph type="subTitle" idx="1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CAPTION_ONLY_2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0" name="Google Shape;140;p31"/>
          <p:cNvSpPr txBox="1">
            <a:spLocks noGrp="1"/>
          </p:cNvSpPr>
          <p:nvPr>
            <p:ph type="subTitle" idx="1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">
  <p:cSld name="SECTION_HEADER_2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2"/>
          <p:cNvSpPr txBox="1">
            <a:spLocks noGrp="1"/>
          </p:cNvSpPr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3" name="Google Shape;143;p32"/>
          <p:cNvSpPr txBox="1">
            <a:spLocks noGrp="1"/>
          </p:cNvSpPr>
          <p:nvPr>
            <p:ph type="subTitle" idx="1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SECTION_HEADER_1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3"/>
          <p:cNvSpPr txBox="1">
            <a:spLocks noGrp="1"/>
          </p:cNvSpPr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6" name="Google Shape;146;p33"/>
          <p:cNvSpPr txBox="1">
            <a:spLocks noGrp="1"/>
          </p:cNvSpPr>
          <p:nvPr>
            <p:ph type="subTitle" idx="1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47" name="Google Shape;147;p33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CREDITS: This presentation template was created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, including icons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, and infographics &amp; images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  <a:endParaRPr sz="1000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sz="1000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SECTION_TITLE_AND_DESCRIPTION_1_1_2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4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0" name="Google Shape;150;p34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list">
  <p:cSld name="TITLE_AND_TWO_COLUMNS_1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3" name="Google Shape;153;p35"/>
          <p:cNvSpPr txBox="1">
            <a:spLocks noGrp="1"/>
          </p:cNvSpPr>
          <p:nvPr>
            <p:ph type="body" idx="1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>
            <a:spLocks noGrp="1"/>
          </p:cNvSpPr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7"/>
          <p:cNvSpPr txBox="1">
            <a:spLocks noGrp="1"/>
          </p:cNvSpPr>
          <p:nvPr>
            <p:ph type="body" idx="1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marL="914400" lvl="1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marL="1371600" lvl="2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marL="1828800" lvl="3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marL="2286000" lvl="4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marL="2743200" lvl="5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marL="3200400" lvl="6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marL="3657600" lvl="7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marL="4114800" lvl="8" indent="-3302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>
            <a:spLocks noGrp="1"/>
          </p:cNvSpPr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pic>
        <p:nvPicPr>
          <p:cNvPr id="29" name="Google Shape;29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 flipH="1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>
            <a:spLocks noGrp="1"/>
          </p:cNvSpPr>
          <p:nvPr>
            <p:ph type="subTitle" idx="1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body" idx="2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36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6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56" name="Google Shape;156;p36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8"/>
          <p:cNvSpPr txBox="1">
            <a:spLocks noGrp="1"/>
          </p:cNvSpPr>
          <p:nvPr>
            <p:ph type="ctrTitle"/>
          </p:nvPr>
        </p:nvSpPr>
        <p:spPr>
          <a:xfrm>
            <a:off x="1940250" y="1903475"/>
            <a:ext cx="5263500" cy="644700"/>
          </a:xfrm>
          <a:prstGeom prst="rect">
            <a:avLst/>
          </a:prstGeom>
          <a:effectLst>
            <a:outerShdw blurRad="142875" dist="19050" dir="87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Marketing in Sports &amp; Entertainment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38"/>
          <p:cNvSpPr txBox="1">
            <a:spLocks noGrp="1"/>
          </p:cNvSpPr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effectLst>
            <a:outerShdw blurRad="100013" dist="19050" dir="84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0">
                <a:latin typeface="Arial"/>
                <a:ea typeface="Arial"/>
                <a:cs typeface="Arial"/>
                <a:sym typeface="Arial"/>
              </a:rPr>
              <a:t>LESSON 2.2</a:t>
            </a:r>
            <a:endParaRPr sz="2200" b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p38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65" name="Google Shape;16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Google Shape;255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6413" y="2164463"/>
            <a:ext cx="2351174" cy="81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5032375" y="1464650"/>
            <a:ext cx="2837400" cy="51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>
                <a:latin typeface="Arial"/>
                <a:ea typeface="Arial"/>
                <a:cs typeface="Arial"/>
                <a:sym typeface="Arial"/>
              </a:rPr>
              <a:t>SPORTS MARKETING</a:t>
            </a:r>
            <a:endParaRPr sz="1900"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5032375" y="2026325"/>
            <a:ext cx="2837400" cy="9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We define </a:t>
            </a:r>
            <a:r>
              <a:rPr lang="en" sz="1400" b="1">
                <a:latin typeface="Arial"/>
                <a:ea typeface="Arial"/>
                <a:cs typeface="Arial"/>
                <a:sym typeface="Arial"/>
              </a:rPr>
              <a:t>sports marketing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 as the act of using sports as a platform to market products or services and increase sales, or the process of marketing and selling the sports property itself.</a:t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4920350" y="1540302"/>
            <a:ext cx="0" cy="21897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4" name="Google Shape;17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76" name="Google Shape;17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4400" y="1453275"/>
            <a:ext cx="3538550" cy="2363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00"/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40"/>
          <p:cNvSpPr txBox="1">
            <a:spLocks noGrp="1"/>
          </p:cNvSpPr>
          <p:nvPr>
            <p:ph type="title" idx="6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01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40"/>
          <p:cNvSpPr txBox="1">
            <a:spLocks noGrp="1"/>
          </p:cNvSpPr>
          <p:nvPr>
            <p:ph type="title" idx="4"/>
          </p:nvPr>
        </p:nvSpPr>
        <p:spPr>
          <a:xfrm>
            <a:off x="556000" y="2718750"/>
            <a:ext cx="30519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Marketing </a:t>
            </a:r>
            <a:r>
              <a:rPr lang="en" b="1" i="1" u="sng">
                <a:latin typeface="Arial"/>
                <a:ea typeface="Arial"/>
                <a:cs typeface="Arial"/>
                <a:sym typeface="Arial"/>
              </a:rPr>
              <a:t>through</a:t>
            </a:r>
            <a:r>
              <a:rPr lang="en" b="1">
                <a:latin typeface="Arial"/>
                <a:ea typeface="Arial"/>
                <a:cs typeface="Arial"/>
                <a:sym typeface="Arial"/>
              </a:rPr>
              <a:t> 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sports &amp; entertainment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40"/>
          <p:cNvSpPr txBox="1">
            <a:spLocks noGrp="1"/>
          </p:cNvSpPr>
          <p:nvPr>
            <p:ph type="subTitle" idx="5"/>
          </p:nvPr>
        </p:nvSpPr>
        <p:spPr>
          <a:xfrm>
            <a:off x="674700" y="3362400"/>
            <a:ext cx="28179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Companies using sports and entertainment as a vehicle to gain exposure for their products and services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40"/>
          <p:cNvSpPr txBox="1">
            <a:spLocks noGrp="1"/>
          </p:cNvSpPr>
          <p:nvPr>
            <p:ph type="title" idx="7"/>
          </p:nvPr>
        </p:nvSpPr>
        <p:spPr>
          <a:xfrm>
            <a:off x="5705425" y="1770700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02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5" name="Google Shape;185;p40"/>
          <p:cNvCxnSpPr/>
          <p:nvPr/>
        </p:nvCxnSpPr>
        <p:spPr>
          <a:xfrm>
            <a:off x="1883350" y="2546160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cxnSp>
        <p:nvCxnSpPr>
          <p:cNvPr id="186" name="Google Shape;186;p40"/>
          <p:cNvCxnSpPr/>
          <p:nvPr/>
        </p:nvCxnSpPr>
        <p:spPr>
          <a:xfrm>
            <a:off x="6540325" y="2546160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sp>
        <p:nvSpPr>
          <p:cNvPr id="187" name="Google Shape;187;p40"/>
          <p:cNvSpPr txBox="1">
            <a:spLocks noGrp="1"/>
          </p:cNvSpPr>
          <p:nvPr>
            <p:ph type="title" idx="4"/>
          </p:nvPr>
        </p:nvSpPr>
        <p:spPr>
          <a:xfrm>
            <a:off x="5212975" y="2718750"/>
            <a:ext cx="30519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Marketing </a:t>
            </a:r>
            <a:r>
              <a:rPr lang="en" b="1" i="1" u="sng">
                <a:latin typeface="Arial"/>
                <a:ea typeface="Arial"/>
                <a:cs typeface="Arial"/>
                <a:sym typeface="Arial"/>
              </a:rPr>
              <a:t>of </a:t>
            </a:r>
            <a:endParaRPr b="1" i="1" u="sng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sports &amp; entertainment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40"/>
          <p:cNvSpPr txBox="1">
            <a:spLocks noGrp="1"/>
          </p:cNvSpPr>
          <p:nvPr>
            <p:ph type="subTitle" idx="5"/>
          </p:nvPr>
        </p:nvSpPr>
        <p:spPr>
          <a:xfrm>
            <a:off x="5212975" y="3362400"/>
            <a:ext cx="31056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Marketing activities used by sports and entertainment organizations to promote their own products and services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40"/>
          <p:cNvSpPr txBox="1"/>
          <p:nvPr/>
        </p:nvSpPr>
        <p:spPr>
          <a:xfrm>
            <a:off x="1273500" y="305375"/>
            <a:ext cx="65970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 b="1">
                <a:solidFill>
                  <a:srgbClr val="FFFFFF"/>
                </a:solidFill>
              </a:rPr>
              <a:t>Two forms of sports and entertainment marketing</a:t>
            </a:r>
            <a:endParaRPr sz="34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41"/>
          <p:cNvSpPr txBox="1">
            <a:spLocks noGrp="1"/>
          </p:cNvSpPr>
          <p:nvPr>
            <p:ph type="title"/>
          </p:nvPr>
        </p:nvSpPr>
        <p:spPr>
          <a:xfrm>
            <a:off x="3507325" y="445025"/>
            <a:ext cx="5149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MARKETING </a:t>
            </a:r>
            <a:r>
              <a:rPr lang="en" b="1" u="sng">
                <a:latin typeface="Arial"/>
                <a:ea typeface="Arial"/>
                <a:cs typeface="Arial"/>
                <a:sym typeface="Arial"/>
              </a:rPr>
              <a:t>THROUGH</a:t>
            </a:r>
            <a:r>
              <a:rPr lang="en" b="1">
                <a:latin typeface="Arial"/>
                <a:ea typeface="Arial"/>
                <a:cs typeface="Arial"/>
                <a:sym typeface="Arial"/>
              </a:rPr>
              <a:t> SPORTS &amp; ENTERTAINMENT</a:t>
            </a:r>
            <a:endParaRPr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41"/>
          <p:cNvSpPr txBox="1">
            <a:spLocks noGrp="1"/>
          </p:cNvSpPr>
          <p:nvPr>
            <p:ph type="body" idx="1"/>
          </p:nvPr>
        </p:nvSpPr>
        <p:spPr>
          <a:xfrm>
            <a:off x="3507325" y="1386425"/>
            <a:ext cx="4946400" cy="328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 dirty="0">
                <a:latin typeface="Arial"/>
                <a:ea typeface="Arial"/>
                <a:cs typeface="Arial"/>
                <a:sym typeface="Arial"/>
              </a:rPr>
              <a:t>Panasonic spending millions to sponsor the 2020 Summer Olympic Games in Tokyo 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lvl="0" indent="-330200">
              <a:spcBef>
                <a:spcPts val="1000"/>
              </a:spcBef>
              <a:buSzPts val="1600"/>
              <a:buFont typeface="Arial"/>
              <a:buChar char="●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Gatorade unveiled its “Fuel Tomorrow” campaign debuted at the 2022 NBA All-Star Weekend and featured tennis star Serena Williams, NBA star Karl-Anthony Towns and WNBA legend Elena </a:t>
            </a:r>
            <a:r>
              <a:rPr lang="en-US" sz="1600" dirty="0" err="1">
                <a:latin typeface="Arial"/>
                <a:ea typeface="Arial"/>
                <a:cs typeface="Arial"/>
                <a:sym typeface="Arial"/>
              </a:rPr>
              <a:t>Delle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 Donne </a:t>
            </a:r>
            <a:r>
              <a:rPr lang="en" sz="1600" dirty="0">
                <a:latin typeface="Arial"/>
                <a:ea typeface="Arial"/>
                <a:cs typeface="Arial"/>
                <a:sym typeface="Arial"/>
              </a:rPr>
              <a:t>A CEO entertaining potential customers at a PGA Event in the hospitality area 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1000"/>
              </a:spcAft>
              <a:buSzPts val="1600"/>
              <a:buFont typeface="Arial"/>
              <a:buChar char="●"/>
            </a:pPr>
            <a:r>
              <a:rPr lang="en" sz="1600" dirty="0">
                <a:latin typeface="Arial"/>
                <a:ea typeface="Arial"/>
                <a:cs typeface="Arial"/>
                <a:sym typeface="Arial"/>
              </a:rPr>
              <a:t>Ben &amp; Jerry’s being prominently featured in the film, ‘Avengers: Endgame’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6" name="Google Shape;196;p41"/>
          <p:cNvCxnSpPr/>
          <p:nvPr/>
        </p:nvCxnSpPr>
        <p:spPr>
          <a:xfrm>
            <a:off x="3595025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97" name="Google Shape;197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99" name="Google Shape;199;p41"/>
          <p:cNvPicPr preferRelativeResize="0"/>
          <p:nvPr/>
        </p:nvPicPr>
        <p:blipFill>
          <a:blip r:embed="rId4"/>
          <a:srcRect/>
          <a:stretch/>
        </p:blipFill>
        <p:spPr>
          <a:xfrm>
            <a:off x="176200" y="1740323"/>
            <a:ext cx="3202525" cy="1662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00"/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800"/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800"/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42"/>
          <p:cNvSpPr txBox="1">
            <a:spLocks noGrp="1"/>
          </p:cNvSpPr>
          <p:nvPr>
            <p:ph type="title"/>
          </p:nvPr>
        </p:nvSpPr>
        <p:spPr>
          <a:xfrm>
            <a:off x="3507325" y="445025"/>
            <a:ext cx="5149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MARKETING </a:t>
            </a:r>
            <a:r>
              <a:rPr lang="en" b="1" u="sng"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en" b="1">
                <a:latin typeface="Arial"/>
                <a:ea typeface="Arial"/>
                <a:cs typeface="Arial"/>
                <a:sym typeface="Arial"/>
              </a:rPr>
              <a:t> SPORTS &amp; ENTERTAINMENT</a:t>
            </a:r>
            <a:endParaRPr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42"/>
          <p:cNvSpPr txBox="1">
            <a:spLocks noGrp="1"/>
          </p:cNvSpPr>
          <p:nvPr>
            <p:ph type="body" idx="1"/>
          </p:nvPr>
        </p:nvSpPr>
        <p:spPr>
          <a:xfrm>
            <a:off x="3507325" y="1386425"/>
            <a:ext cx="4946400" cy="289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 dirty="0">
                <a:latin typeface="Arial"/>
                <a:ea typeface="Arial"/>
                <a:cs typeface="Arial"/>
                <a:sym typeface="Arial"/>
              </a:rPr>
              <a:t>The Potomac Nationals minor league baseball club offers a “holiday” ticket packages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lvl="0" indent="-330200">
              <a:spcBef>
                <a:spcPts val="1000"/>
              </a:spcBef>
              <a:buSzPts val="1600"/>
              <a:buFont typeface="Arial"/>
              <a:buChar char="●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The Golden State Warriors promoted the team’s 2022 NBA Playoff push with the slogan “Gold Blooded” in collaboration with Bay Area streetwear brand Adapt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lvl="0" indent="-330200">
              <a:spcBef>
                <a:spcPts val="1000"/>
              </a:spcBef>
              <a:buSzPts val="1600"/>
              <a:buFont typeface="Arial"/>
              <a:buChar char="●"/>
            </a:pPr>
            <a:r>
              <a:rPr lang="en" sz="1600" dirty="0">
                <a:latin typeface="Arial"/>
                <a:ea typeface="Arial"/>
                <a:cs typeface="Arial"/>
                <a:sym typeface="Arial"/>
              </a:rPr>
              <a:t>New Balance 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advertised the launch of Kawhi Leonard’s new sneaker during the 2022 NBA offseason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1000"/>
              </a:spcAft>
              <a:buSzPts val="1600"/>
              <a:buFont typeface="Arial"/>
              <a:buChar char="●"/>
            </a:pPr>
            <a:r>
              <a:rPr lang="en" sz="1600" dirty="0">
                <a:latin typeface="Arial"/>
                <a:ea typeface="Arial"/>
                <a:cs typeface="Arial"/>
                <a:sym typeface="Arial"/>
              </a:rPr>
              <a:t>Field Turf selling and installing a synthetic grass football field at a high school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6" name="Google Shape;206;p42"/>
          <p:cNvCxnSpPr/>
          <p:nvPr/>
        </p:nvCxnSpPr>
        <p:spPr>
          <a:xfrm>
            <a:off x="3595025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07" name="Google Shape;207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4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8C0756E-851C-4D59-9C14-829C50CC07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361" y="1139472"/>
            <a:ext cx="2857500" cy="16002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99CCEF5-B479-4766-9928-52EFCFE5F5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362" y="2835875"/>
            <a:ext cx="2857500" cy="170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00"/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800"/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800"/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800"/>
                                        <p:tgtEl>
                                          <p:spTgt spid="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3"/>
          <p:cNvSpPr txBox="1">
            <a:spLocks noGrp="1"/>
          </p:cNvSpPr>
          <p:nvPr>
            <p:ph type="title" idx="6"/>
          </p:nvPr>
        </p:nvSpPr>
        <p:spPr>
          <a:xfrm>
            <a:off x="617050" y="1770700"/>
            <a:ext cx="31056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marketing</a:t>
            </a:r>
            <a:endParaRPr/>
          </a:p>
        </p:txBody>
      </p:sp>
      <p:sp>
        <p:nvSpPr>
          <p:cNvPr id="215" name="Google Shape;215;p43"/>
          <p:cNvSpPr txBox="1">
            <a:spLocks noGrp="1"/>
          </p:cNvSpPr>
          <p:nvPr>
            <p:ph type="subTitle" idx="5"/>
          </p:nvPr>
        </p:nvSpPr>
        <p:spPr>
          <a:xfrm>
            <a:off x="617050" y="2767100"/>
            <a:ext cx="31056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Using sports as a platform to market products or services and increase sales, or the process of marketing and selling the sports property itself</a:t>
            </a:r>
            <a:endParaRPr/>
          </a:p>
        </p:txBody>
      </p:sp>
      <p:sp>
        <p:nvSpPr>
          <p:cNvPr id="216" name="Google Shape;216;p43"/>
          <p:cNvSpPr txBox="1">
            <a:spLocks noGrp="1"/>
          </p:cNvSpPr>
          <p:nvPr>
            <p:ph type="title" idx="7"/>
          </p:nvPr>
        </p:nvSpPr>
        <p:spPr>
          <a:xfrm>
            <a:off x="4991575" y="1770700"/>
            <a:ext cx="34947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management</a:t>
            </a:r>
            <a:endParaRPr/>
          </a:p>
        </p:txBody>
      </p:sp>
      <p:cxnSp>
        <p:nvCxnSpPr>
          <p:cNvPr id="217" name="Google Shape;217;p43"/>
          <p:cNvCxnSpPr/>
          <p:nvPr/>
        </p:nvCxnSpPr>
        <p:spPr>
          <a:xfrm>
            <a:off x="1883350" y="2546160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cxnSp>
        <p:nvCxnSpPr>
          <p:cNvPr id="218" name="Google Shape;218;p43"/>
          <p:cNvCxnSpPr/>
          <p:nvPr/>
        </p:nvCxnSpPr>
        <p:spPr>
          <a:xfrm>
            <a:off x="6540325" y="2546160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sp>
        <p:nvSpPr>
          <p:cNvPr id="219" name="Google Shape;219;p43"/>
          <p:cNvSpPr txBox="1">
            <a:spLocks noGrp="1"/>
          </p:cNvSpPr>
          <p:nvPr>
            <p:ph type="subTitle" idx="5"/>
          </p:nvPr>
        </p:nvSpPr>
        <p:spPr>
          <a:xfrm>
            <a:off x="5090875" y="2767100"/>
            <a:ext cx="3296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study and practice of all people, activities, businesses, or organizations involved in producing, facilitating, promoting or organizing any sport-related business or product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43"/>
          <p:cNvSpPr txBox="1"/>
          <p:nvPr/>
        </p:nvSpPr>
        <p:spPr>
          <a:xfrm>
            <a:off x="1343250" y="297425"/>
            <a:ext cx="64575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Sports </a:t>
            </a:r>
            <a:r>
              <a:rPr lang="en" sz="3400" b="1" u="sng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marketing</a:t>
            </a:r>
            <a:r>
              <a:rPr lang="en" sz="34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vs. Sports </a:t>
            </a:r>
            <a:r>
              <a:rPr lang="en" sz="3400" b="1" u="sng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management</a:t>
            </a:r>
            <a:endParaRPr sz="3400" b="1" u="sng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4"/>
          <p:cNvSpPr txBox="1">
            <a:spLocks noGrp="1"/>
          </p:cNvSpPr>
          <p:nvPr>
            <p:ph type="title"/>
          </p:nvPr>
        </p:nvSpPr>
        <p:spPr>
          <a:xfrm>
            <a:off x="3507325" y="445025"/>
            <a:ext cx="5149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SPORT MANAGEMENT ACTIVITIES:</a:t>
            </a:r>
            <a:endParaRPr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44"/>
          <p:cNvSpPr txBox="1">
            <a:spLocks noGrp="1"/>
          </p:cNvSpPr>
          <p:nvPr>
            <p:ph type="body" idx="1"/>
          </p:nvPr>
        </p:nvSpPr>
        <p:spPr>
          <a:xfrm>
            <a:off x="3507325" y="1386425"/>
            <a:ext cx="4946400" cy="289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Sport law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Facility management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Human Resources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Sport governance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100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Leadership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7" name="Google Shape;227;p44"/>
          <p:cNvCxnSpPr/>
          <p:nvPr/>
        </p:nvCxnSpPr>
        <p:spPr>
          <a:xfrm>
            <a:off x="3595025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28" name="Google Shape;228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4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30" name="Google Shape;230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1650" y="1014400"/>
            <a:ext cx="2459050" cy="184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00"/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800"/>
                                        <p:tgtEl>
                                          <p:spTgt spid="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800"/>
                                        <p:tgtEl>
                                          <p:spTgt spid="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800"/>
                                        <p:tgtEl>
                                          <p:spTgt spid="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800"/>
                                        <p:tgtEl>
                                          <p:spTgt spid="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45"/>
          <p:cNvSpPr txBox="1">
            <a:spLocks noGrp="1"/>
          </p:cNvSpPr>
          <p:nvPr>
            <p:ph type="title"/>
          </p:nvPr>
        </p:nvSpPr>
        <p:spPr>
          <a:xfrm>
            <a:off x="3507325" y="445025"/>
            <a:ext cx="5149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SPORT MARKETING ACTIVITIES:</a:t>
            </a:r>
            <a:endParaRPr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45"/>
          <p:cNvSpPr txBox="1">
            <a:spLocks noGrp="1"/>
          </p:cNvSpPr>
          <p:nvPr>
            <p:ph type="body" idx="1"/>
          </p:nvPr>
        </p:nvSpPr>
        <p:spPr>
          <a:xfrm>
            <a:off x="3507325" y="1386425"/>
            <a:ext cx="4946400" cy="289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Allstate sponsoring the Sugar Bowl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An MLS team offering payment plan options for season ticket buyers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A corporation’s purchase of a courtside tickets to entertain clients at NBA games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A sign or banner displaying a company’s logo on the dasher boards at a hockey rink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100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A blimp flying over sporting events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7" name="Google Shape;237;p45"/>
          <p:cNvCxnSpPr/>
          <p:nvPr/>
        </p:nvCxnSpPr>
        <p:spPr>
          <a:xfrm>
            <a:off x="3595025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38" name="Google Shape;238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4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40" name="Google Shape;240;p45"/>
          <p:cNvPicPr preferRelativeResize="0"/>
          <p:nvPr/>
        </p:nvPicPr>
        <p:blipFill rotWithShape="1">
          <a:blip r:embed="rId4">
            <a:alphaModFix/>
          </a:blip>
          <a:srcRect l="5516" r="5516"/>
          <a:stretch/>
        </p:blipFill>
        <p:spPr>
          <a:xfrm>
            <a:off x="541325" y="1546225"/>
            <a:ext cx="2459050" cy="1843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00"/>
                                        <p:tgtEl>
                                          <p:spTgt spid="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800"/>
                                        <p:tgtEl>
                                          <p:spTgt spid="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800"/>
                                        <p:tgtEl>
                                          <p:spTgt spid="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800"/>
                                        <p:tgtEl>
                                          <p:spTgt spid="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800"/>
                                        <p:tgtEl>
                                          <p:spTgt spid="2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6"/>
          <p:cNvSpPr txBox="1">
            <a:spLocks noGrp="1"/>
          </p:cNvSpPr>
          <p:nvPr>
            <p:ph type="title"/>
          </p:nvPr>
        </p:nvSpPr>
        <p:spPr>
          <a:xfrm>
            <a:off x="5032375" y="1464650"/>
            <a:ext cx="2837400" cy="51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>
                <a:latin typeface="Arial"/>
                <a:ea typeface="Arial"/>
                <a:cs typeface="Arial"/>
                <a:sym typeface="Arial"/>
              </a:rPr>
              <a:t>ENTERTAINMENT MARKETING</a:t>
            </a:r>
            <a:endParaRPr sz="1900"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46"/>
          <p:cNvSpPr txBox="1">
            <a:spLocks noGrp="1"/>
          </p:cNvSpPr>
          <p:nvPr>
            <p:ph type="body" idx="1"/>
          </p:nvPr>
        </p:nvSpPr>
        <p:spPr>
          <a:xfrm>
            <a:off x="5032375" y="2026325"/>
            <a:ext cx="2837400" cy="9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400" b="1">
                <a:latin typeface="Arial"/>
                <a:ea typeface="Arial"/>
                <a:cs typeface="Arial"/>
                <a:sym typeface="Arial"/>
              </a:rPr>
              <a:t>Entertainment marketing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 is the process of developing, promoting, and distributing products, or goods and services, to satisfy customers needs and wants through entertainment, or any diversion, amusement, or method of occupying time.   </a:t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7" name="Google Shape;247;p46"/>
          <p:cNvCxnSpPr/>
          <p:nvPr/>
        </p:nvCxnSpPr>
        <p:spPr>
          <a:xfrm>
            <a:off x="4920350" y="1540302"/>
            <a:ext cx="0" cy="21897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48" name="Google Shape;248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4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50" name="Google Shape;250;p46"/>
          <p:cNvPicPr preferRelativeResize="0"/>
          <p:nvPr/>
        </p:nvPicPr>
        <p:blipFill rotWithShape="1">
          <a:blip r:embed="rId4">
            <a:alphaModFix/>
          </a:blip>
          <a:srcRect l="109" r="119"/>
          <a:stretch/>
        </p:blipFill>
        <p:spPr>
          <a:xfrm>
            <a:off x="914400" y="1453275"/>
            <a:ext cx="3538550" cy="2363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00"/>
                                        <p:tgtEl>
                                          <p:spTgt spid="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485</Words>
  <Application>Microsoft Office PowerPoint</Application>
  <PresentationFormat>On-screen Show (16:9)</PresentationFormat>
  <Paragraphs>48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Montserrat</vt:lpstr>
      <vt:lpstr>Oswald</vt:lpstr>
      <vt:lpstr>Proxima Nova</vt:lpstr>
      <vt:lpstr>Futuristic Background by Slidesgo</vt:lpstr>
      <vt:lpstr>Slidesgo Final Pages</vt:lpstr>
      <vt:lpstr>Marketing in Sports &amp; Entertainment</vt:lpstr>
      <vt:lpstr>SPORTS MARKETING</vt:lpstr>
      <vt:lpstr>01</vt:lpstr>
      <vt:lpstr>MARKETING THROUGH SPORTS &amp; ENTERTAINMENT</vt:lpstr>
      <vt:lpstr>MARKETING OF SPORTS &amp; ENTERTAINMENT</vt:lpstr>
      <vt:lpstr>marketing</vt:lpstr>
      <vt:lpstr>SPORT MANAGEMENT ACTIVITIES:</vt:lpstr>
      <vt:lpstr>SPORT MARKETING ACTIVITIES:</vt:lpstr>
      <vt:lpstr>ENTERTAINMENT MARKETING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in Sports &amp; Entertainment</dc:title>
  <cp:lastModifiedBy>Kelly, Bob</cp:lastModifiedBy>
  <cp:revision>5</cp:revision>
  <dcterms:modified xsi:type="dcterms:W3CDTF">2022-08-02T15:56:07Z</dcterms:modified>
</cp:coreProperties>
</file>