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 id="2147483684" r:id="rId2"/>
  </p:sldMasterIdLst>
  <p:notesMasterIdLst>
    <p:notesMasterId r:id="rId11"/>
  </p:notesMasterIdLst>
  <p:sldIdLst>
    <p:sldId id="256" r:id="rId3"/>
    <p:sldId id="257" r:id="rId4"/>
    <p:sldId id="258" r:id="rId5"/>
    <p:sldId id="259" r:id="rId6"/>
    <p:sldId id="260" r:id="rId7"/>
    <p:sldId id="261" r:id="rId8"/>
    <p:sldId id="262" r:id="rId9"/>
    <p:sldId id="263" r:id="rId1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88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b838429023_2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b838429023_2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e55631ca96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e55631ca96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b83842902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b83842902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838429023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b838429023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e55631ca9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e55631ca96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7f9262ee2f_0_244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a:endParaRPr/>
          </a:p>
        </p:txBody>
      </p:sp>
      <p:sp>
        <p:nvSpPr>
          <p:cNvPr id="156" name="Google Shape;156;p3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222375" y="1950100"/>
            <a:ext cx="67629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What is Sports &amp; Entertainment Marketing?</a:t>
            </a:r>
            <a:endParaRPr>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LESSON 2.1</a:t>
            </a:r>
            <a:endParaRPr sz="2200" b="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ctrTitle"/>
          </p:nvPr>
        </p:nvSpPr>
        <p:spPr>
          <a:xfrm>
            <a:off x="429150" y="1944625"/>
            <a:ext cx="8285700" cy="2563800"/>
          </a:xfrm>
          <a:prstGeom prst="rect">
            <a:avLst/>
          </a:prstGeom>
        </p:spPr>
        <p:txBody>
          <a:bodyPr spcFirstLastPara="1" wrap="square" lIns="91425" tIns="91425" rIns="91425" bIns="91425" anchor="t" anchorCtr="0">
            <a:noAutofit/>
          </a:bodyPr>
          <a:lstStyle/>
          <a:p>
            <a:pPr marL="0" lvl="0" indent="0" algn="ctr" rtl="0">
              <a:spcBef>
                <a:spcPts val="0"/>
              </a:spcBef>
              <a:spcAft>
                <a:spcPts val="2000"/>
              </a:spcAft>
              <a:buNone/>
            </a:pPr>
            <a:r>
              <a:rPr lang="en" sz="2300">
                <a:latin typeface="Arial"/>
                <a:ea typeface="Arial"/>
                <a:cs typeface="Arial"/>
                <a:sym typeface="Arial"/>
              </a:rPr>
              <a:t>Marketing</a:t>
            </a:r>
            <a:r>
              <a:rPr lang="en" sz="2300" b="0">
                <a:latin typeface="Arial"/>
                <a:ea typeface="Arial"/>
                <a:cs typeface="Arial"/>
                <a:sym typeface="Arial"/>
              </a:rPr>
              <a:t> is the process of developing, promoting, and distributing products, or goods and services, to satisfy the needs and wants of consumers.  The term “marketing” has grown to encompass many business activities such as selling, promotion and publicity.</a:t>
            </a:r>
            <a:endParaRPr sz="2300" b="0">
              <a:latin typeface="Arial"/>
              <a:ea typeface="Arial"/>
              <a:cs typeface="Arial"/>
              <a:sym typeface="Arial"/>
            </a:endParaRPr>
          </a:p>
        </p:txBody>
      </p:sp>
      <p:pic>
        <p:nvPicPr>
          <p:cNvPr id="172" name="Google Shape;17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3" name="Google Shape;173;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74" name="Google Shape;174;p39"/>
          <p:cNvSpPr txBox="1">
            <a:spLocks noGrp="1"/>
          </p:cNvSpPr>
          <p:nvPr>
            <p:ph type="title" idx="4294967295"/>
          </p:nvPr>
        </p:nvSpPr>
        <p:spPr>
          <a:xfrm>
            <a:off x="999750" y="728075"/>
            <a:ext cx="71445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500" b="1">
                <a:solidFill>
                  <a:schemeClr val="lt2"/>
                </a:solidFill>
                <a:latin typeface="Arial"/>
                <a:ea typeface="Arial"/>
                <a:cs typeface="Arial"/>
                <a:sym typeface="Arial"/>
              </a:rPr>
              <a:t>What is marketing?</a:t>
            </a:r>
            <a:endParaRPr sz="4500" b="1">
              <a:solidFill>
                <a:schemeClr val="lt2"/>
              </a:solidFill>
              <a:latin typeface="Arial"/>
              <a:ea typeface="Arial"/>
              <a:cs typeface="Arial"/>
              <a:sym typeface="Arial"/>
            </a:endParaRPr>
          </a:p>
        </p:txBody>
      </p:sp>
      <p:cxnSp>
        <p:nvCxnSpPr>
          <p:cNvPr id="175" name="Google Shape;175;p39"/>
          <p:cNvCxnSpPr/>
          <p:nvPr/>
        </p:nvCxnSpPr>
        <p:spPr>
          <a:xfrm>
            <a:off x="3842700" y="1632875"/>
            <a:ext cx="14586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0"/>
          <p:cNvSpPr txBox="1">
            <a:spLocks noGrp="1"/>
          </p:cNvSpPr>
          <p:nvPr>
            <p:ph type="title"/>
          </p:nvPr>
        </p:nvSpPr>
        <p:spPr>
          <a:xfrm>
            <a:off x="5337175" y="691550"/>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900" b="1">
                <a:latin typeface="Arial"/>
                <a:ea typeface="Arial"/>
                <a:cs typeface="Arial"/>
                <a:sym typeface="Arial"/>
              </a:rPr>
              <a:t>SPORTS</a:t>
            </a:r>
            <a:endParaRPr sz="1900" b="1">
              <a:latin typeface="Arial"/>
              <a:ea typeface="Arial"/>
              <a:cs typeface="Arial"/>
              <a:sym typeface="Arial"/>
            </a:endParaRPr>
          </a:p>
        </p:txBody>
      </p:sp>
      <p:sp>
        <p:nvSpPr>
          <p:cNvPr id="181" name="Google Shape;181;p40"/>
          <p:cNvSpPr txBox="1">
            <a:spLocks noGrp="1"/>
          </p:cNvSpPr>
          <p:nvPr>
            <p:ph type="body" idx="1"/>
          </p:nvPr>
        </p:nvSpPr>
        <p:spPr>
          <a:xfrm>
            <a:off x="5337175" y="1945500"/>
            <a:ext cx="2837400" cy="2765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latin typeface="Arial"/>
                <a:ea typeface="Arial"/>
                <a:cs typeface="Arial"/>
                <a:sym typeface="Arial"/>
              </a:rPr>
              <a:t>Sports </a:t>
            </a:r>
            <a:r>
              <a:rPr lang="en" sz="1400">
                <a:latin typeface="Arial"/>
                <a:ea typeface="Arial"/>
                <a:cs typeface="Arial"/>
                <a:sym typeface="Arial"/>
              </a:rPr>
              <a:t>include anything that offers a source of diversion or physical activity engaged in for exercise or for enjoyment. Sports can be a participatory or spectator activity and represents a form of entertainment.  </a:t>
            </a:r>
            <a:endParaRPr sz="1400">
              <a:latin typeface="Arial"/>
              <a:ea typeface="Arial"/>
              <a:cs typeface="Arial"/>
              <a:sym typeface="Arial"/>
            </a:endParaRPr>
          </a:p>
        </p:txBody>
      </p:sp>
      <p:cxnSp>
        <p:nvCxnSpPr>
          <p:cNvPr id="182" name="Google Shape;182;p40"/>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3" name="Google Shape;183;p40"/>
          <p:cNvPicPr preferRelativeResize="0"/>
          <p:nvPr/>
        </p:nvPicPr>
        <p:blipFill rotWithShape="1">
          <a:blip r:embed="rId3">
            <a:alphaModFix/>
          </a:blip>
          <a:srcRect l="66574" t="1990" r="2119" b="-1990"/>
          <a:stretch/>
        </p:blipFill>
        <p:spPr>
          <a:xfrm>
            <a:off x="-422250" y="-236700"/>
            <a:ext cx="4714800" cy="5616900"/>
          </a:xfrm>
          <a:prstGeom prst="flowChartDelay">
            <a:avLst/>
          </a:prstGeom>
          <a:noFill/>
          <a:ln>
            <a:noFill/>
          </a:ln>
        </p:spPr>
      </p:pic>
      <p:pic>
        <p:nvPicPr>
          <p:cNvPr id="184" name="Google Shape;184;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1">
                                            <p:txEl>
                                              <p:pRg st="0" end="0"/>
                                            </p:txEl>
                                          </p:spTgt>
                                        </p:tgtEl>
                                        <p:attrNameLst>
                                          <p:attrName>style.visibility</p:attrName>
                                        </p:attrNameLst>
                                      </p:cBhvr>
                                      <p:to>
                                        <p:strVal val="visible"/>
                                      </p:to>
                                    </p:set>
                                    <p:animEffect transition="in" filter="fade">
                                      <p:cBhvr>
                                        <p:cTn id="7" dur="1800"/>
                                        <p:tgtEl>
                                          <p:spTgt spid="1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41"/>
          <p:cNvSpPr txBox="1">
            <a:spLocks noGrp="1"/>
          </p:cNvSpPr>
          <p:nvPr>
            <p:ph type="title"/>
          </p:nvPr>
        </p:nvSpPr>
        <p:spPr>
          <a:xfrm>
            <a:off x="5337175" y="691550"/>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900" b="1">
                <a:latin typeface="Arial"/>
                <a:ea typeface="Arial"/>
                <a:cs typeface="Arial"/>
                <a:sym typeface="Arial"/>
              </a:rPr>
              <a:t>SPORTS INDUSTRY</a:t>
            </a:r>
            <a:endParaRPr sz="1900" b="1">
              <a:latin typeface="Arial"/>
              <a:ea typeface="Arial"/>
              <a:cs typeface="Arial"/>
              <a:sym typeface="Arial"/>
            </a:endParaRPr>
          </a:p>
        </p:txBody>
      </p:sp>
      <p:sp>
        <p:nvSpPr>
          <p:cNvPr id="191" name="Google Shape;191;p41"/>
          <p:cNvSpPr txBox="1">
            <a:spLocks noGrp="1"/>
          </p:cNvSpPr>
          <p:nvPr>
            <p:ph type="body" idx="1"/>
          </p:nvPr>
        </p:nvSpPr>
        <p:spPr>
          <a:xfrm>
            <a:off x="5337175" y="1945500"/>
            <a:ext cx="2837400" cy="2765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a:latin typeface="Arial"/>
                <a:ea typeface="Arial"/>
                <a:cs typeface="Arial"/>
                <a:sym typeface="Arial"/>
              </a:rPr>
              <a:t>The </a:t>
            </a:r>
            <a:r>
              <a:rPr lang="en" sz="1400" b="1">
                <a:latin typeface="Arial"/>
                <a:ea typeface="Arial"/>
                <a:cs typeface="Arial"/>
                <a:sym typeface="Arial"/>
              </a:rPr>
              <a:t>sports industry</a:t>
            </a:r>
            <a:r>
              <a:rPr lang="en" sz="1400">
                <a:latin typeface="Arial"/>
                <a:ea typeface="Arial"/>
                <a:cs typeface="Arial"/>
                <a:sym typeface="Arial"/>
              </a:rPr>
              <a:t> is the marketplace in which consumers can purchase any sport related products or services.</a:t>
            </a:r>
            <a:endParaRPr sz="1400">
              <a:latin typeface="Arial"/>
              <a:ea typeface="Arial"/>
              <a:cs typeface="Arial"/>
              <a:sym typeface="Arial"/>
            </a:endParaRPr>
          </a:p>
        </p:txBody>
      </p:sp>
      <p:cxnSp>
        <p:nvCxnSpPr>
          <p:cNvPr id="192" name="Google Shape;192;p41"/>
          <p:cNvCxnSpPr/>
          <p:nvPr/>
        </p:nvCxnSpPr>
        <p:spPr>
          <a:xfrm>
            <a:off x="5225150" y="125455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93" name="Google Shape;193;p41"/>
          <p:cNvPicPr preferRelativeResize="0"/>
          <p:nvPr/>
        </p:nvPicPr>
        <p:blipFill rotWithShape="1">
          <a:blip r:embed="rId3">
            <a:alphaModFix/>
          </a:blip>
          <a:srcRect l="22635" r="22635"/>
          <a:stretch/>
        </p:blipFill>
        <p:spPr>
          <a:xfrm>
            <a:off x="-422250" y="-236700"/>
            <a:ext cx="4714800" cy="5616900"/>
          </a:xfrm>
          <a:prstGeom prst="flowChartDelay">
            <a:avLst/>
          </a:prstGeom>
          <a:noFill/>
          <a:ln>
            <a:noFill/>
          </a:ln>
        </p:spPr>
      </p:pic>
      <p:pic>
        <p:nvPicPr>
          <p:cNvPr id="194" name="Google Shape;194;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95" name="Google Shape;195;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1">
                                            <p:txEl>
                                              <p:pRg st="0" end="0"/>
                                            </p:txEl>
                                          </p:spTgt>
                                        </p:tgtEl>
                                        <p:attrNameLst>
                                          <p:attrName>style.visibility</p:attrName>
                                        </p:attrNameLst>
                                      </p:cBhvr>
                                      <p:to>
                                        <p:strVal val="visible"/>
                                      </p:to>
                                    </p:set>
                                    <p:animEffect transition="in" filter="fade">
                                      <p:cBhvr>
                                        <p:cTn id="7" dur="1800"/>
                                        <p:tgtEl>
                                          <p:spTgt spid="1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42"/>
          <p:cNvSpPr txBox="1">
            <a:spLocks noGrp="1"/>
          </p:cNvSpPr>
          <p:nvPr>
            <p:ph type="title"/>
          </p:nvPr>
        </p:nvSpPr>
        <p:spPr>
          <a:xfrm>
            <a:off x="1078000" y="843950"/>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900" b="1">
                <a:latin typeface="Arial"/>
                <a:ea typeface="Arial"/>
                <a:cs typeface="Arial"/>
                <a:sym typeface="Arial"/>
              </a:rPr>
              <a:t>ENTERTAINMENT</a:t>
            </a:r>
            <a:endParaRPr sz="1900" b="1">
              <a:latin typeface="Arial"/>
              <a:ea typeface="Arial"/>
              <a:cs typeface="Arial"/>
              <a:sym typeface="Arial"/>
            </a:endParaRPr>
          </a:p>
        </p:txBody>
      </p:sp>
      <p:sp>
        <p:nvSpPr>
          <p:cNvPr id="201" name="Google Shape;201;p42"/>
          <p:cNvSpPr txBox="1">
            <a:spLocks noGrp="1"/>
          </p:cNvSpPr>
          <p:nvPr>
            <p:ph type="body" idx="1"/>
          </p:nvPr>
        </p:nvSpPr>
        <p:spPr>
          <a:xfrm>
            <a:off x="1078000" y="2097900"/>
            <a:ext cx="2837400" cy="276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latin typeface="Arial"/>
                <a:ea typeface="Arial"/>
                <a:cs typeface="Arial"/>
                <a:sym typeface="Arial"/>
              </a:rPr>
              <a:t>Entertainment is whatever people are willing to spend their money and spare time viewing rather than participating.  Entertainment can present itself in many forms.</a:t>
            </a:r>
            <a:endParaRPr sz="1400">
              <a:latin typeface="Arial"/>
              <a:ea typeface="Arial"/>
              <a:cs typeface="Arial"/>
              <a:sym typeface="Arial"/>
            </a:endParaRPr>
          </a:p>
          <a:p>
            <a:pPr marL="0" lvl="0" indent="0" algn="l" rtl="0">
              <a:spcBef>
                <a:spcPts val="1600"/>
              </a:spcBef>
              <a:spcAft>
                <a:spcPts val="0"/>
              </a:spcAft>
              <a:buNone/>
            </a:pPr>
            <a:endParaRPr sz="1400">
              <a:latin typeface="Arial"/>
              <a:ea typeface="Arial"/>
              <a:cs typeface="Arial"/>
              <a:sym typeface="Arial"/>
            </a:endParaRPr>
          </a:p>
          <a:p>
            <a:pPr marL="0" lvl="0" indent="0" algn="l" rtl="0">
              <a:spcBef>
                <a:spcPts val="1600"/>
              </a:spcBef>
              <a:spcAft>
                <a:spcPts val="1600"/>
              </a:spcAft>
              <a:buNone/>
            </a:pPr>
            <a:endParaRPr sz="1400">
              <a:latin typeface="Arial"/>
              <a:ea typeface="Arial"/>
              <a:cs typeface="Arial"/>
              <a:sym typeface="Arial"/>
            </a:endParaRPr>
          </a:p>
        </p:txBody>
      </p:sp>
      <p:cxnSp>
        <p:nvCxnSpPr>
          <p:cNvPr id="202" name="Google Shape;202;p42"/>
          <p:cNvCxnSpPr/>
          <p:nvPr/>
        </p:nvCxnSpPr>
        <p:spPr>
          <a:xfrm>
            <a:off x="974525" y="14769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3" name="Google Shape;203;p42"/>
          <p:cNvPicPr preferRelativeResize="0"/>
          <p:nvPr/>
        </p:nvPicPr>
        <p:blipFill rotWithShape="1">
          <a:blip r:embed="rId3">
            <a:alphaModFix/>
          </a:blip>
          <a:srcRect l="22026" r="22026"/>
          <a:stretch/>
        </p:blipFill>
        <p:spPr>
          <a:xfrm rot="10800000">
            <a:off x="4472700" y="-236700"/>
            <a:ext cx="4714800" cy="5616900"/>
          </a:xfrm>
          <a:prstGeom prst="flowChartDelay">
            <a:avLst/>
          </a:prstGeom>
          <a:noFill/>
          <a:ln>
            <a:noFill/>
          </a:ln>
        </p:spPr>
      </p:pic>
      <p:pic>
        <p:nvPicPr>
          <p:cNvPr id="204" name="Google Shape;204;p42"/>
          <p:cNvPicPr preferRelativeResize="0"/>
          <p:nvPr/>
        </p:nvPicPr>
        <p:blipFill>
          <a:blip r:embed="rId4">
            <a:alphaModFix/>
          </a:blip>
          <a:stretch>
            <a:fillRect/>
          </a:stretch>
        </p:blipFill>
        <p:spPr>
          <a:xfrm>
            <a:off x="2065350" y="4734750"/>
            <a:ext cx="1006524" cy="356000"/>
          </a:xfrm>
          <a:prstGeom prst="rect">
            <a:avLst/>
          </a:prstGeom>
          <a:noFill/>
          <a:ln>
            <a:noFill/>
          </a:ln>
        </p:spPr>
      </p:pic>
      <p:sp>
        <p:nvSpPr>
          <p:cNvPr id="205" name="Google Shape;205;p42"/>
          <p:cNvSpPr txBox="1"/>
          <p:nvPr/>
        </p:nvSpPr>
        <p:spPr>
          <a:xfrm>
            <a:off x="-381000" y="4712650"/>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1"/>
                                        </p:tgtEl>
                                        <p:attrNameLst>
                                          <p:attrName>style.visibility</p:attrName>
                                        </p:attrNameLst>
                                      </p:cBhvr>
                                      <p:to>
                                        <p:strVal val="visible"/>
                                      </p:to>
                                    </p:set>
                                    <p:animEffect transition="in" filter="fade">
                                      <p:cBhvr>
                                        <p:cTn id="7" dur="10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43"/>
          <p:cNvSpPr txBox="1">
            <a:spLocks noGrp="1"/>
          </p:cNvSpPr>
          <p:nvPr>
            <p:ph type="title"/>
          </p:nvPr>
        </p:nvSpPr>
        <p:spPr>
          <a:xfrm>
            <a:off x="3507325" y="445025"/>
            <a:ext cx="51492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ENTERTAINMENT EXAMPLES</a:t>
            </a:r>
            <a:endParaRPr b="1">
              <a:solidFill>
                <a:schemeClr val="accent1"/>
              </a:solidFill>
              <a:latin typeface="Arial"/>
              <a:ea typeface="Arial"/>
              <a:cs typeface="Arial"/>
              <a:sym typeface="Arial"/>
            </a:endParaRPr>
          </a:p>
        </p:txBody>
      </p:sp>
      <p:sp>
        <p:nvSpPr>
          <p:cNvPr id="211" name="Google Shape;211;p43"/>
          <p:cNvSpPr txBox="1">
            <a:spLocks noGrp="1"/>
          </p:cNvSpPr>
          <p:nvPr>
            <p:ph type="body" idx="1"/>
          </p:nvPr>
        </p:nvSpPr>
        <p:spPr>
          <a:xfrm>
            <a:off x="3507325" y="925041"/>
            <a:ext cx="4946400" cy="3635669"/>
          </a:xfrm>
          <a:prstGeom prst="rect">
            <a:avLst/>
          </a:prstGeom>
        </p:spPr>
        <p:txBody>
          <a:bodyPr spcFirstLastPara="1" wrap="square" lIns="91425" tIns="91425" rIns="91425" bIns="91425" anchor="t" anchorCtr="0">
            <a:noAutofit/>
          </a:bodyPr>
          <a:lstStyle/>
          <a:p>
            <a:pPr lvl="0" indent="-330200">
              <a:buSzPts val="1600"/>
              <a:buFont typeface="Arial"/>
              <a:buChar char="●"/>
            </a:pPr>
            <a:r>
              <a:rPr lang="en-US" sz="1600" dirty="0">
                <a:latin typeface="Arial"/>
                <a:ea typeface="Arial"/>
                <a:cs typeface="Arial"/>
                <a:sym typeface="Arial"/>
              </a:rPr>
              <a:t>Going to a Taylor Swift or Harry Styles concert</a:t>
            </a:r>
          </a:p>
          <a:p>
            <a:pPr lvl="0" indent="-330200">
              <a:buSzPts val="1600"/>
              <a:buFont typeface="Arial"/>
              <a:buChar char="●"/>
            </a:pPr>
            <a:endParaRPr lang="en-US" sz="1600" dirty="0">
              <a:latin typeface="Arial"/>
              <a:ea typeface="Arial"/>
              <a:cs typeface="Arial"/>
              <a:sym typeface="Arial"/>
            </a:endParaRPr>
          </a:p>
          <a:p>
            <a:pPr lvl="0" indent="-330200">
              <a:buSzPts val="1600"/>
              <a:buFont typeface="Arial"/>
              <a:buChar char="●"/>
            </a:pPr>
            <a:r>
              <a:rPr lang="en" sz="1600" dirty="0">
                <a:latin typeface="Arial"/>
                <a:ea typeface="Arial"/>
                <a:cs typeface="Arial"/>
                <a:sym typeface="Arial"/>
              </a:rPr>
              <a:t>Attending a Georgia Bulldogs football game	</a:t>
            </a:r>
            <a:endParaRPr sz="1600" dirty="0">
              <a:latin typeface="Arial"/>
              <a:ea typeface="Arial"/>
              <a:cs typeface="Arial"/>
              <a:sym typeface="Arial"/>
            </a:endParaRPr>
          </a:p>
          <a:p>
            <a:pPr marL="457200" lvl="0" indent="-330200" algn="l" rtl="0">
              <a:spcBef>
                <a:spcPts val="1000"/>
              </a:spcBef>
              <a:spcAft>
                <a:spcPts val="0"/>
              </a:spcAft>
              <a:buSzPts val="1600"/>
              <a:buFont typeface="Arial"/>
              <a:buChar char="●"/>
            </a:pPr>
            <a:r>
              <a:rPr lang="en" sz="1600" dirty="0">
                <a:latin typeface="Arial"/>
                <a:ea typeface="Arial"/>
                <a:cs typeface="Arial"/>
                <a:sym typeface="Arial"/>
              </a:rPr>
              <a:t>Reading one of Suzanne Collins’ novels in The Hunger Games trilogy</a:t>
            </a:r>
            <a:endParaRPr sz="1600" dirty="0">
              <a:latin typeface="Arial"/>
              <a:ea typeface="Arial"/>
              <a:cs typeface="Arial"/>
              <a:sym typeface="Arial"/>
            </a:endParaRPr>
          </a:p>
          <a:p>
            <a:pPr marL="457200" lvl="0" indent="-330200" algn="l" rtl="0">
              <a:spcBef>
                <a:spcPts val="1000"/>
              </a:spcBef>
              <a:spcAft>
                <a:spcPts val="0"/>
              </a:spcAft>
              <a:buSzPts val="1600"/>
              <a:buFont typeface="Arial"/>
              <a:buChar char="●"/>
            </a:pPr>
            <a:r>
              <a:rPr lang="en" sz="1600" dirty="0">
                <a:latin typeface="Arial"/>
                <a:ea typeface="Arial"/>
                <a:cs typeface="Arial"/>
                <a:sym typeface="Arial"/>
              </a:rPr>
              <a:t>Visiting the Seattle aquarium</a:t>
            </a:r>
            <a:endParaRPr sz="1600" dirty="0">
              <a:latin typeface="Arial"/>
              <a:ea typeface="Arial"/>
              <a:cs typeface="Arial"/>
              <a:sym typeface="Arial"/>
            </a:endParaRPr>
          </a:p>
          <a:p>
            <a:pPr lvl="0" indent="-330200">
              <a:spcBef>
                <a:spcPts val="1000"/>
              </a:spcBef>
              <a:spcAft>
                <a:spcPts val="1000"/>
              </a:spcAft>
              <a:buSzPts val="1600"/>
              <a:buFont typeface="Arial"/>
              <a:buChar char="●"/>
            </a:pPr>
            <a:r>
              <a:rPr lang="en-US" sz="1600" dirty="0">
                <a:latin typeface="Arial"/>
                <a:ea typeface="Arial"/>
                <a:cs typeface="Arial"/>
                <a:sym typeface="Arial"/>
              </a:rPr>
              <a:t>Universal Studios opening its ‘Super Nintendo World’ attraction in 2023, and Disney investing billions in theme park additions like ‘Star Wars: Galaxy’s Edge’, the ‘Avengers Campus,’ or the new $500 million ‘Guardians of the Galaxy’ ride which opened in 2022 at EPCOT Center</a:t>
            </a:r>
            <a:endParaRPr sz="1600" dirty="0">
              <a:latin typeface="Arial"/>
              <a:ea typeface="Arial"/>
              <a:cs typeface="Arial"/>
              <a:sym typeface="Arial"/>
            </a:endParaRPr>
          </a:p>
        </p:txBody>
      </p:sp>
      <p:cxnSp>
        <p:nvCxnSpPr>
          <p:cNvPr id="212" name="Google Shape;212;p43"/>
          <p:cNvCxnSpPr/>
          <p:nvPr/>
        </p:nvCxnSpPr>
        <p:spPr>
          <a:xfrm>
            <a:off x="3595025"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3" name="Google Shape;213;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4" name="Google Shape;214;p4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15" name="Google Shape;215;p43"/>
          <p:cNvPicPr preferRelativeResize="0"/>
          <p:nvPr/>
        </p:nvPicPr>
        <p:blipFill rotWithShape="1">
          <a:blip r:embed="rId4">
            <a:alphaModFix/>
          </a:blip>
          <a:srcRect l="11714" r="11721"/>
          <a:stretch/>
        </p:blipFill>
        <p:spPr>
          <a:xfrm>
            <a:off x="376975" y="1194650"/>
            <a:ext cx="2668500" cy="2322900"/>
          </a:xfrm>
          <a:prstGeom prst="snip2DiagRect">
            <a:avLst>
              <a:gd name="adj1" fmla="val 0"/>
              <a:gd name="adj2" fmla="val 16667"/>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xEl>
                                              <p:pRg st="0" end="0"/>
                                            </p:txEl>
                                          </p:spTgt>
                                        </p:tgtEl>
                                        <p:attrNameLst>
                                          <p:attrName>style.visibility</p:attrName>
                                        </p:attrNameLst>
                                      </p:cBhvr>
                                      <p:to>
                                        <p:strVal val="visible"/>
                                      </p:to>
                                    </p:set>
                                    <p:animEffect transition="in" filter="fade">
                                      <p:cBhvr>
                                        <p:cTn id="7" dur="1800"/>
                                        <p:tgtEl>
                                          <p:spTgt spid="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1">
                                            <p:txEl>
                                              <p:pRg st="2" end="2"/>
                                            </p:txEl>
                                          </p:spTgt>
                                        </p:tgtEl>
                                        <p:attrNameLst>
                                          <p:attrName>style.visibility</p:attrName>
                                        </p:attrNameLst>
                                      </p:cBhvr>
                                      <p:to>
                                        <p:strVal val="visible"/>
                                      </p:to>
                                    </p:set>
                                    <p:animEffect transition="in" filter="fade">
                                      <p:cBhvr>
                                        <p:cTn id="12" dur="1800"/>
                                        <p:tgtEl>
                                          <p:spTgt spid="2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1">
                                            <p:txEl>
                                              <p:pRg st="3" end="3"/>
                                            </p:txEl>
                                          </p:spTgt>
                                        </p:tgtEl>
                                        <p:attrNameLst>
                                          <p:attrName>style.visibility</p:attrName>
                                        </p:attrNameLst>
                                      </p:cBhvr>
                                      <p:to>
                                        <p:strVal val="visible"/>
                                      </p:to>
                                    </p:set>
                                    <p:animEffect transition="in" filter="fade">
                                      <p:cBhvr>
                                        <p:cTn id="17" dur="1800"/>
                                        <p:tgtEl>
                                          <p:spTgt spid="2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1">
                                            <p:txEl>
                                              <p:pRg st="4" end="4"/>
                                            </p:txEl>
                                          </p:spTgt>
                                        </p:tgtEl>
                                        <p:attrNameLst>
                                          <p:attrName>style.visibility</p:attrName>
                                        </p:attrNameLst>
                                      </p:cBhvr>
                                      <p:to>
                                        <p:strVal val="visible"/>
                                      </p:to>
                                    </p:set>
                                    <p:animEffect transition="in" filter="fade">
                                      <p:cBhvr>
                                        <p:cTn id="22" dur="1800"/>
                                        <p:tgtEl>
                                          <p:spTgt spid="2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4"/>
          <p:cNvSpPr txBox="1">
            <a:spLocks noGrp="1"/>
          </p:cNvSpPr>
          <p:nvPr>
            <p:ph type="title"/>
          </p:nvPr>
        </p:nvSpPr>
        <p:spPr>
          <a:xfrm>
            <a:off x="1078000" y="669725"/>
            <a:ext cx="2837400" cy="531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900" b="1">
                <a:latin typeface="Arial"/>
                <a:ea typeface="Arial"/>
                <a:cs typeface="Arial"/>
                <a:sym typeface="Arial"/>
              </a:rPr>
              <a:t>LEISURE TIME</a:t>
            </a:r>
            <a:endParaRPr sz="1900" b="1">
              <a:latin typeface="Arial"/>
              <a:ea typeface="Arial"/>
              <a:cs typeface="Arial"/>
              <a:sym typeface="Arial"/>
            </a:endParaRPr>
          </a:p>
        </p:txBody>
      </p:sp>
      <p:sp>
        <p:nvSpPr>
          <p:cNvPr id="221" name="Google Shape;221;p44"/>
          <p:cNvSpPr txBox="1">
            <a:spLocks noGrp="1"/>
          </p:cNvSpPr>
          <p:nvPr>
            <p:ph type="body" idx="1"/>
          </p:nvPr>
        </p:nvSpPr>
        <p:spPr>
          <a:xfrm>
            <a:off x="1078000" y="1295400"/>
            <a:ext cx="2837400" cy="2765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latin typeface="Arial"/>
                <a:ea typeface="Arial"/>
                <a:cs typeface="Arial"/>
                <a:sym typeface="Arial"/>
              </a:rPr>
              <a:t>Leisure time </a:t>
            </a:r>
            <a:r>
              <a:rPr lang="en" sz="1400">
                <a:latin typeface="Arial"/>
                <a:ea typeface="Arial"/>
                <a:cs typeface="Arial"/>
                <a:sym typeface="Arial"/>
              </a:rPr>
              <a:t>is the time available to people when they are not working or assuming responsibilities, often referred to as “free time.” It is the goal of the sports and entertainment marketer to provide a product or service that can satisfy the needs and wants of those individuals who choose to be entertained during their leisure time. </a:t>
            </a:r>
            <a:endParaRPr sz="1400">
              <a:latin typeface="Arial"/>
              <a:ea typeface="Arial"/>
              <a:cs typeface="Arial"/>
              <a:sym typeface="Arial"/>
            </a:endParaRPr>
          </a:p>
        </p:txBody>
      </p:sp>
      <p:cxnSp>
        <p:nvCxnSpPr>
          <p:cNvPr id="222" name="Google Shape;222;p44"/>
          <p:cNvCxnSpPr/>
          <p:nvPr/>
        </p:nvCxnSpPr>
        <p:spPr>
          <a:xfrm>
            <a:off x="974525" y="14769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3" name="Google Shape;223;p44"/>
          <p:cNvPicPr preferRelativeResize="0"/>
          <p:nvPr/>
        </p:nvPicPr>
        <p:blipFill rotWithShape="1">
          <a:blip r:embed="rId3">
            <a:alphaModFix/>
          </a:blip>
          <a:srcRect l="32558" t="760" r="11413" b="-760"/>
          <a:stretch/>
        </p:blipFill>
        <p:spPr>
          <a:xfrm rot="10800000">
            <a:off x="4472700" y="-236700"/>
            <a:ext cx="4714800" cy="5616900"/>
          </a:xfrm>
          <a:prstGeom prst="flowChartDelay">
            <a:avLst/>
          </a:prstGeom>
          <a:noFill/>
          <a:ln>
            <a:noFill/>
          </a:ln>
        </p:spPr>
      </p:pic>
      <p:pic>
        <p:nvPicPr>
          <p:cNvPr id="224" name="Google Shape;224;p44"/>
          <p:cNvPicPr preferRelativeResize="0"/>
          <p:nvPr/>
        </p:nvPicPr>
        <p:blipFill>
          <a:blip r:embed="rId4">
            <a:alphaModFix/>
          </a:blip>
          <a:stretch>
            <a:fillRect/>
          </a:stretch>
        </p:blipFill>
        <p:spPr>
          <a:xfrm>
            <a:off x="2065350" y="4734750"/>
            <a:ext cx="1006524" cy="356000"/>
          </a:xfrm>
          <a:prstGeom prst="rect">
            <a:avLst/>
          </a:prstGeom>
          <a:noFill/>
          <a:ln>
            <a:noFill/>
          </a:ln>
        </p:spPr>
      </p:pic>
      <p:sp>
        <p:nvSpPr>
          <p:cNvPr id="225" name="Google Shape;225;p44"/>
          <p:cNvSpPr txBox="1"/>
          <p:nvPr/>
        </p:nvSpPr>
        <p:spPr>
          <a:xfrm>
            <a:off x="-381000" y="4712650"/>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1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45"/>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364</Words>
  <Application>Microsoft Office PowerPoint</Application>
  <PresentationFormat>On-screen Show (16:9)</PresentationFormat>
  <Paragraphs>26</Paragraphs>
  <Slides>8</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Montserrat</vt:lpstr>
      <vt:lpstr>Oswald</vt:lpstr>
      <vt:lpstr>Proxima Nova</vt:lpstr>
      <vt:lpstr>Futuristic Background by Slidesgo</vt:lpstr>
      <vt:lpstr>Slidesgo Final Pages</vt:lpstr>
      <vt:lpstr>What is Sports &amp; Entertainment Marketing?</vt:lpstr>
      <vt:lpstr>Marketing is the process of developing, promoting, and distributing products, or goods and services, to satisfy the needs and wants of consumers.  The term “marketing” has grown to encompass many business activities such as selling, promotion and publicity.</vt:lpstr>
      <vt:lpstr>SPORTS</vt:lpstr>
      <vt:lpstr>SPORTS INDUSTRY</vt:lpstr>
      <vt:lpstr>ENTERTAINMENT</vt:lpstr>
      <vt:lpstr>ENTERTAINMENT EXAMPLES</vt:lpstr>
      <vt:lpstr>LEISURE TIME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Sports &amp; Entertainment Marketing?</dc:title>
  <cp:lastModifiedBy>Kelly, Bob</cp:lastModifiedBy>
  <cp:revision>3</cp:revision>
  <dcterms:modified xsi:type="dcterms:W3CDTF">2022-08-02T15:49:50Z</dcterms:modified>
</cp:coreProperties>
</file>