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 id="2147483684" r:id="rId2"/>
  </p:sldMasterIdLst>
  <p:notesMasterIdLst>
    <p:notesMasterId r:id="rId2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81" r:id="rId22"/>
    <p:sldId id="275" r:id="rId23"/>
    <p:sldId id="276" r:id="rId2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61" d="100"/>
          <a:sy n="161" d="100"/>
        </p:scale>
        <p:origin x="7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e67a63c7ac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e67a63c7ac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e67a63c7ac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e67a63c7ac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e67a63c7ac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e67a63c7ac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e67a63c7ac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e67a63c7ac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e67a63c7ac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e67a63c7ac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e67a63c7ac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e67a63c7ac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e67a63c7ac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e67a63c7ac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e67a63c7ac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e67a63c7ac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e67a63c7ac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e67a63c7ac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e67a63c7ac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e67a63c7ac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e67a63c372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e67a63c372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e67a63c7ac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e67a63c7ac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41279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e67a63c7ac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8" name="Google Shape;348;ge67a63c7ac_0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7f9262ee2f_0_244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e67a63c7a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e67a63c7a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e67a63c7ac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e67a63c7ac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e67a63c372_0_3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e67a63c372_0_3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e67a63c7ac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e67a63c7ac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e67a63c7a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e67a63c7a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e67a63c7ac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e67a63c7ac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e67a63c7ac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e67a63c7ac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blipFill>
          <a:blip r:embed="rId3">
            <a:alphaModFix/>
          </a:blip>
          <a:stretch>
            <a:fillRect/>
          </a:stretch>
        </a:blipFill>
        <a:effectLst/>
      </p:bgPr>
    </p:bg>
    <p:spTree>
      <p:nvGrpSpPr>
        <p:cNvPr id="1" name="Shape 154"/>
        <p:cNvGrpSpPr/>
        <p:nvPr/>
      </p:nvGrpSpPr>
      <p:grpSpPr>
        <a:xfrm>
          <a:off x="0" y="0"/>
          <a:ext cx="0" cy="0"/>
          <a:chOff x="0" y="0"/>
          <a:chExt cx="0" cy="0"/>
        </a:xfrm>
      </p:grpSpPr>
      <p:sp>
        <p:nvSpPr>
          <p:cNvPr id="155" name="Google Shape;155;p36"/>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1pPr>
            <a:lvl2pPr lvl="1"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2pPr>
            <a:lvl3pPr lvl="2"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3pPr>
            <a:lvl4pPr lvl="3"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4pPr>
            <a:lvl5pPr lvl="4"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5pPr>
            <a:lvl6pPr lvl="5"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6pPr>
            <a:lvl7pPr lvl="6"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7pPr>
            <a:lvl8pPr lvl="7"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8pPr>
            <a:lvl9pPr lvl="8"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9pPr>
          </a:lstStyle>
          <a:p>
            <a:endParaRPr/>
          </a:p>
        </p:txBody>
      </p:sp>
      <p:sp>
        <p:nvSpPr>
          <p:cNvPr id="156" name="Google Shape;156;p36"/>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8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9.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9.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9.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9.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9.xml"/><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9.xml"/><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9.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9.xml"/><Relationship Id="rId4" Type="http://schemas.openxmlformats.org/officeDocument/2006/relationships/image" Target="../media/image18.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9.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9.xml"/><Relationship Id="rId5" Type="http://schemas.openxmlformats.org/officeDocument/2006/relationships/image" Target="../media/image7.jp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9.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1940250" y="1903475"/>
            <a:ext cx="52635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Arial"/>
                <a:ea typeface="Arial"/>
                <a:cs typeface="Arial"/>
                <a:sym typeface="Arial"/>
              </a:rPr>
              <a:t>IMPACT OF TECHNOLOGY</a:t>
            </a:r>
            <a:endParaRPr>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Arial"/>
                <a:ea typeface="Arial"/>
                <a:cs typeface="Arial"/>
                <a:sym typeface="Arial"/>
              </a:rPr>
              <a:t>LESSON 2.6</a:t>
            </a:r>
            <a:endParaRPr sz="2200" b="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7"/>
          <p:cNvSpPr txBox="1">
            <a:spLocks noGrp="1"/>
          </p:cNvSpPr>
          <p:nvPr>
            <p:ph type="title"/>
          </p:nvPr>
        </p:nvSpPr>
        <p:spPr>
          <a:xfrm>
            <a:off x="5053300" y="445025"/>
            <a:ext cx="7762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ADVERTISING</a:t>
            </a:r>
            <a:endParaRPr b="1">
              <a:latin typeface="Arial"/>
              <a:ea typeface="Arial"/>
              <a:cs typeface="Arial"/>
              <a:sym typeface="Arial"/>
            </a:endParaRPr>
          </a:p>
        </p:txBody>
      </p:sp>
      <p:sp>
        <p:nvSpPr>
          <p:cNvPr id="250" name="Google Shape;250;p47"/>
          <p:cNvSpPr txBox="1">
            <a:spLocks noGrp="1"/>
          </p:cNvSpPr>
          <p:nvPr>
            <p:ph type="subTitle" idx="1"/>
          </p:nvPr>
        </p:nvSpPr>
        <p:spPr>
          <a:xfrm>
            <a:off x="5053300" y="1273625"/>
            <a:ext cx="33318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Technology has changed the way companies communicate messages to consumers:</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Signage and displays</a:t>
            </a: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Virtual advertising</a:t>
            </a:r>
            <a:endParaRPr>
              <a:latin typeface="Arial"/>
              <a:ea typeface="Arial"/>
              <a:cs typeface="Arial"/>
              <a:sym typeface="Arial"/>
            </a:endParaRPr>
          </a:p>
        </p:txBody>
      </p:sp>
      <p:cxnSp>
        <p:nvCxnSpPr>
          <p:cNvPr id="251" name="Google Shape;251;p47"/>
          <p:cNvCxnSpPr/>
          <p:nvPr/>
        </p:nvCxnSpPr>
        <p:spPr>
          <a:xfrm>
            <a:off x="51410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52" name="Google Shape;252;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53" name="Google Shape;253;p4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54" name="Google Shape;254;p47"/>
          <p:cNvPicPr preferRelativeResize="0"/>
          <p:nvPr/>
        </p:nvPicPr>
        <p:blipFill>
          <a:blip r:embed="rId4">
            <a:alphaModFix/>
          </a:blip>
          <a:stretch>
            <a:fillRect/>
          </a:stretch>
        </p:blipFill>
        <p:spPr>
          <a:xfrm>
            <a:off x="705275" y="659223"/>
            <a:ext cx="3635550" cy="23849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8"/>
          <p:cNvSpPr txBox="1">
            <a:spLocks noGrp="1"/>
          </p:cNvSpPr>
          <p:nvPr>
            <p:ph type="title"/>
          </p:nvPr>
        </p:nvSpPr>
        <p:spPr>
          <a:xfrm>
            <a:off x="938500" y="445025"/>
            <a:ext cx="5266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BROADCASTING</a:t>
            </a:r>
            <a:endParaRPr b="1">
              <a:latin typeface="Arial"/>
              <a:ea typeface="Arial"/>
              <a:cs typeface="Arial"/>
              <a:sym typeface="Arial"/>
            </a:endParaRPr>
          </a:p>
        </p:txBody>
      </p:sp>
      <p:cxnSp>
        <p:nvCxnSpPr>
          <p:cNvPr id="260" name="Google Shape;260;p48"/>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61" name="Google Shape;261;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62" name="Google Shape;262;p4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63" name="Google Shape;263;p48"/>
          <p:cNvSpPr txBox="1">
            <a:spLocks noGrp="1"/>
          </p:cNvSpPr>
          <p:nvPr>
            <p:ph type="subTitle" idx="1"/>
          </p:nvPr>
        </p:nvSpPr>
        <p:spPr>
          <a:xfrm>
            <a:off x="1026200" y="1305525"/>
            <a:ext cx="33318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Technology has changed the entire landscape of how fans watch their favorite shows, movies and sports at home:</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High Definition</a:t>
            </a: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4K / UHD / 8K</a:t>
            </a: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Viewing experience</a:t>
            </a: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Virtual Reality</a:t>
            </a:r>
            <a:endParaRPr>
              <a:latin typeface="Arial"/>
              <a:ea typeface="Arial"/>
              <a:cs typeface="Arial"/>
              <a:sym typeface="Arial"/>
            </a:endParaRPr>
          </a:p>
        </p:txBody>
      </p:sp>
      <p:pic>
        <p:nvPicPr>
          <p:cNvPr id="264" name="Google Shape;264;p48"/>
          <p:cNvPicPr preferRelativeResize="0"/>
          <p:nvPr/>
        </p:nvPicPr>
        <p:blipFill>
          <a:blip r:embed="rId4">
            <a:alphaModFix/>
          </a:blip>
          <a:stretch>
            <a:fillRect/>
          </a:stretch>
        </p:blipFill>
        <p:spPr>
          <a:xfrm>
            <a:off x="4733675" y="1072850"/>
            <a:ext cx="3747250" cy="2997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9"/>
          <p:cNvSpPr txBox="1">
            <a:spLocks noGrp="1"/>
          </p:cNvSpPr>
          <p:nvPr>
            <p:ph type="title"/>
          </p:nvPr>
        </p:nvSpPr>
        <p:spPr>
          <a:xfrm>
            <a:off x="5053300" y="445025"/>
            <a:ext cx="7762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GAMING</a:t>
            </a:r>
            <a:endParaRPr b="1">
              <a:latin typeface="Arial"/>
              <a:ea typeface="Arial"/>
              <a:cs typeface="Arial"/>
              <a:sym typeface="Arial"/>
            </a:endParaRPr>
          </a:p>
        </p:txBody>
      </p:sp>
      <p:sp>
        <p:nvSpPr>
          <p:cNvPr id="270" name="Google Shape;270;p49"/>
          <p:cNvSpPr txBox="1">
            <a:spLocks noGrp="1"/>
          </p:cNvSpPr>
          <p:nvPr>
            <p:ph type="subTitle" idx="1"/>
          </p:nvPr>
        </p:nvSpPr>
        <p:spPr>
          <a:xfrm>
            <a:off x="5053300" y="1092875"/>
            <a:ext cx="35379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Many of today’s popular games feature enhanced graphics, creating a more realistic user experience while game players now enjoy greater accessibility and interactive capabilities by playing online.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Virtual Reality is taking gaming to a whole new level.</a:t>
            </a:r>
            <a:endParaRPr>
              <a:latin typeface="Arial"/>
              <a:ea typeface="Arial"/>
              <a:cs typeface="Arial"/>
              <a:sym typeface="Arial"/>
            </a:endParaRPr>
          </a:p>
        </p:txBody>
      </p:sp>
      <p:cxnSp>
        <p:nvCxnSpPr>
          <p:cNvPr id="271" name="Google Shape;271;p49"/>
          <p:cNvCxnSpPr/>
          <p:nvPr/>
        </p:nvCxnSpPr>
        <p:spPr>
          <a:xfrm>
            <a:off x="51410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72" name="Google Shape;272;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3" name="Google Shape;273;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74" name="Google Shape;274;p49"/>
          <p:cNvPicPr preferRelativeResize="0"/>
          <p:nvPr/>
        </p:nvPicPr>
        <p:blipFill>
          <a:blip r:embed="rId4">
            <a:alphaModFix/>
          </a:blip>
          <a:stretch>
            <a:fillRect/>
          </a:stretch>
        </p:blipFill>
        <p:spPr>
          <a:xfrm>
            <a:off x="875375" y="861675"/>
            <a:ext cx="3420150" cy="3420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50"/>
          <p:cNvSpPr txBox="1">
            <a:spLocks noGrp="1"/>
          </p:cNvSpPr>
          <p:nvPr>
            <p:ph type="title"/>
          </p:nvPr>
        </p:nvSpPr>
        <p:spPr>
          <a:xfrm>
            <a:off x="938500" y="445025"/>
            <a:ext cx="4275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SPORTING GOODS, EQUIPMENT AND</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WEARABLES</a:t>
            </a:r>
            <a:endParaRPr b="1">
              <a:latin typeface="Arial"/>
              <a:ea typeface="Arial"/>
              <a:cs typeface="Arial"/>
              <a:sym typeface="Arial"/>
            </a:endParaRPr>
          </a:p>
          <a:p>
            <a:pPr marL="0" lvl="0" indent="0" algn="l" rtl="0">
              <a:spcBef>
                <a:spcPts val="0"/>
              </a:spcBef>
              <a:spcAft>
                <a:spcPts val="0"/>
              </a:spcAft>
              <a:buNone/>
            </a:pPr>
            <a:endParaRPr b="1">
              <a:latin typeface="Arial"/>
              <a:ea typeface="Arial"/>
              <a:cs typeface="Arial"/>
              <a:sym typeface="Arial"/>
            </a:endParaRPr>
          </a:p>
          <a:p>
            <a:pPr marL="0" lvl="0" indent="0" algn="l" rtl="0">
              <a:spcBef>
                <a:spcPts val="0"/>
              </a:spcBef>
              <a:spcAft>
                <a:spcPts val="0"/>
              </a:spcAft>
              <a:buNone/>
            </a:pPr>
            <a:endParaRPr b="1">
              <a:latin typeface="Arial"/>
              <a:ea typeface="Arial"/>
              <a:cs typeface="Arial"/>
              <a:sym typeface="Arial"/>
            </a:endParaRPr>
          </a:p>
        </p:txBody>
      </p:sp>
      <p:cxnSp>
        <p:nvCxnSpPr>
          <p:cNvPr id="280" name="Google Shape;280;p5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81" name="Google Shape;281;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2" name="Google Shape;282;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83" name="Google Shape;283;p50"/>
          <p:cNvSpPr txBox="1">
            <a:spLocks noGrp="1"/>
          </p:cNvSpPr>
          <p:nvPr>
            <p:ph type="subTitle" idx="1"/>
          </p:nvPr>
        </p:nvSpPr>
        <p:spPr>
          <a:xfrm>
            <a:off x="938500" y="1858425"/>
            <a:ext cx="28200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Innovations in sporting goods, equipment and wearables continue to push new limits, with technology playing a significant role in product development.</a:t>
            </a:r>
            <a:endParaRPr>
              <a:latin typeface="Arial"/>
              <a:ea typeface="Arial"/>
              <a:cs typeface="Arial"/>
              <a:sym typeface="Arial"/>
            </a:endParaRPr>
          </a:p>
        </p:txBody>
      </p:sp>
      <p:pic>
        <p:nvPicPr>
          <p:cNvPr id="284" name="Google Shape;284;p50"/>
          <p:cNvPicPr preferRelativeResize="0"/>
          <p:nvPr/>
        </p:nvPicPr>
        <p:blipFill>
          <a:blip r:embed="rId4">
            <a:alphaModFix/>
          </a:blip>
          <a:stretch>
            <a:fillRect/>
          </a:stretch>
        </p:blipFill>
        <p:spPr>
          <a:xfrm>
            <a:off x="4976500" y="864848"/>
            <a:ext cx="3707200" cy="2467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51"/>
          <p:cNvSpPr txBox="1">
            <a:spLocks noGrp="1"/>
          </p:cNvSpPr>
          <p:nvPr>
            <p:ph type="title"/>
          </p:nvPr>
        </p:nvSpPr>
        <p:spPr>
          <a:xfrm>
            <a:off x="3883725" y="445025"/>
            <a:ext cx="4292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FOOTWEAR &amp; APPAREL</a:t>
            </a:r>
            <a:endParaRPr b="1">
              <a:latin typeface="Arial"/>
              <a:ea typeface="Arial"/>
              <a:cs typeface="Arial"/>
              <a:sym typeface="Arial"/>
            </a:endParaRPr>
          </a:p>
        </p:txBody>
      </p:sp>
      <p:sp>
        <p:nvSpPr>
          <p:cNvPr id="290" name="Google Shape;290;p51"/>
          <p:cNvSpPr txBox="1">
            <a:spLocks noGrp="1"/>
          </p:cNvSpPr>
          <p:nvPr>
            <p:ph type="subTitle" idx="1"/>
          </p:nvPr>
        </p:nvSpPr>
        <p:spPr>
          <a:xfrm>
            <a:off x="3979425" y="1092875"/>
            <a:ext cx="41970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The jackets team sponsor Ralph Lauren designed for Team USA at the 2020 Summer Games incorporated “RL Cooling” technology, designed to keep athletes comfortable and cool throughout the event as temperatures in Tokyo were expected to reach record highs for the Games.</a:t>
            </a:r>
            <a:endParaRPr>
              <a:latin typeface="Arial"/>
              <a:ea typeface="Arial"/>
              <a:cs typeface="Arial"/>
              <a:sym typeface="Arial"/>
            </a:endParaRPr>
          </a:p>
        </p:txBody>
      </p:sp>
      <p:cxnSp>
        <p:nvCxnSpPr>
          <p:cNvPr id="291" name="Google Shape;291;p51"/>
          <p:cNvCxnSpPr/>
          <p:nvPr/>
        </p:nvCxnSpPr>
        <p:spPr>
          <a:xfrm>
            <a:off x="392887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2" name="Google Shape;292;p5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3" name="Google Shape;293;p5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94" name="Google Shape;294;p51"/>
          <p:cNvPicPr preferRelativeResize="0"/>
          <p:nvPr/>
        </p:nvPicPr>
        <p:blipFill>
          <a:blip r:embed="rId4">
            <a:alphaModFix/>
          </a:blip>
          <a:stretch>
            <a:fillRect/>
          </a:stretch>
        </p:blipFill>
        <p:spPr>
          <a:xfrm>
            <a:off x="705300" y="76200"/>
            <a:ext cx="2580854" cy="49910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52"/>
          <p:cNvSpPr txBox="1">
            <a:spLocks noGrp="1"/>
          </p:cNvSpPr>
          <p:nvPr>
            <p:ph type="ctrTitle"/>
          </p:nvPr>
        </p:nvSpPr>
        <p:spPr>
          <a:xfrm>
            <a:off x="429150" y="1026600"/>
            <a:ext cx="8285700" cy="2563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b="0">
                <a:latin typeface="Arial"/>
                <a:ea typeface="Arial"/>
                <a:cs typeface="Arial"/>
                <a:sym typeface="Arial"/>
              </a:rPr>
              <a:t>There are a variety of forms of technology leading the way in product innovation and influencing marketing strategies:</a:t>
            </a:r>
            <a:endParaRPr sz="1800" b="0">
              <a:latin typeface="Arial"/>
              <a:ea typeface="Arial"/>
              <a:cs typeface="Arial"/>
              <a:sym typeface="Arial"/>
            </a:endParaRPr>
          </a:p>
          <a:p>
            <a:pPr marL="457200" lvl="0" indent="-342900" algn="l" rtl="0">
              <a:spcBef>
                <a:spcPts val="2000"/>
              </a:spcBef>
              <a:spcAft>
                <a:spcPts val="0"/>
              </a:spcAft>
              <a:buSzPts val="1800"/>
              <a:buFont typeface="Arial"/>
              <a:buChar char="●"/>
            </a:pPr>
            <a:r>
              <a:rPr lang="en" sz="1800" b="0">
                <a:latin typeface="Arial"/>
                <a:ea typeface="Arial"/>
                <a:cs typeface="Arial"/>
                <a:sym typeface="Arial"/>
              </a:rPr>
              <a:t>Interactive technologies</a:t>
            </a:r>
            <a:endParaRPr sz="1800" b="0">
              <a:latin typeface="Arial"/>
              <a:ea typeface="Arial"/>
              <a:cs typeface="Arial"/>
              <a:sym typeface="Arial"/>
            </a:endParaRPr>
          </a:p>
          <a:p>
            <a:pPr marL="457200" lvl="0" indent="-342900" algn="l" rtl="0">
              <a:spcBef>
                <a:spcPts val="0"/>
              </a:spcBef>
              <a:spcAft>
                <a:spcPts val="0"/>
              </a:spcAft>
              <a:buSzPts val="1800"/>
              <a:buFont typeface="Arial"/>
              <a:buChar char="●"/>
            </a:pPr>
            <a:r>
              <a:rPr lang="en" sz="1800" b="0">
                <a:latin typeface="Arial"/>
                <a:ea typeface="Arial"/>
                <a:cs typeface="Arial"/>
                <a:sym typeface="Arial"/>
              </a:rPr>
              <a:t>Augmented reality</a:t>
            </a:r>
            <a:endParaRPr sz="1800" b="0">
              <a:latin typeface="Arial"/>
              <a:ea typeface="Arial"/>
              <a:cs typeface="Arial"/>
              <a:sym typeface="Arial"/>
            </a:endParaRPr>
          </a:p>
          <a:p>
            <a:pPr marL="457200" lvl="0" indent="-342900" algn="l" rtl="0">
              <a:spcBef>
                <a:spcPts val="0"/>
              </a:spcBef>
              <a:spcAft>
                <a:spcPts val="0"/>
              </a:spcAft>
              <a:buSzPts val="1800"/>
              <a:buFont typeface="Arial"/>
              <a:buChar char="●"/>
            </a:pPr>
            <a:r>
              <a:rPr lang="en" sz="1800" b="0">
                <a:latin typeface="Arial"/>
                <a:ea typeface="Arial"/>
                <a:cs typeface="Arial"/>
                <a:sym typeface="Arial"/>
              </a:rPr>
              <a:t>Virtual reality</a:t>
            </a:r>
            <a:endParaRPr sz="1800" b="0">
              <a:latin typeface="Arial"/>
              <a:ea typeface="Arial"/>
              <a:cs typeface="Arial"/>
              <a:sym typeface="Arial"/>
            </a:endParaRPr>
          </a:p>
          <a:p>
            <a:pPr marL="457200" lvl="0" indent="-342900" algn="l" rtl="0">
              <a:spcBef>
                <a:spcPts val="0"/>
              </a:spcBef>
              <a:spcAft>
                <a:spcPts val="0"/>
              </a:spcAft>
              <a:buSzPts val="1800"/>
              <a:buFont typeface="Arial"/>
              <a:buChar char="●"/>
            </a:pPr>
            <a:r>
              <a:rPr lang="en" sz="1800" b="0">
                <a:latin typeface="Arial"/>
                <a:ea typeface="Arial"/>
                <a:cs typeface="Arial"/>
                <a:sym typeface="Arial"/>
              </a:rPr>
              <a:t>Extended reality (XR)</a:t>
            </a:r>
            <a:endParaRPr sz="1800" b="0">
              <a:latin typeface="Arial"/>
              <a:ea typeface="Arial"/>
              <a:cs typeface="Arial"/>
              <a:sym typeface="Arial"/>
            </a:endParaRPr>
          </a:p>
          <a:p>
            <a:pPr marL="457200" lvl="0" indent="-342900" algn="l" rtl="0">
              <a:spcBef>
                <a:spcPts val="0"/>
              </a:spcBef>
              <a:spcAft>
                <a:spcPts val="0"/>
              </a:spcAft>
              <a:buSzPts val="1800"/>
              <a:buFont typeface="Arial"/>
              <a:buChar char="●"/>
            </a:pPr>
            <a:r>
              <a:rPr lang="en" sz="1800" b="0">
                <a:latin typeface="Arial"/>
                <a:ea typeface="Arial"/>
                <a:cs typeface="Arial"/>
                <a:sym typeface="Arial"/>
              </a:rPr>
              <a:t>Drone technology</a:t>
            </a:r>
            <a:endParaRPr sz="1800" b="0">
              <a:latin typeface="Arial"/>
              <a:ea typeface="Arial"/>
              <a:cs typeface="Arial"/>
              <a:sym typeface="Arial"/>
            </a:endParaRPr>
          </a:p>
        </p:txBody>
      </p:sp>
      <p:pic>
        <p:nvPicPr>
          <p:cNvPr id="300" name="Google Shape;300;p5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1" name="Google Shape;301;p5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02" name="Google Shape;302;p52"/>
          <p:cNvSpPr txBox="1">
            <a:spLocks noGrp="1"/>
          </p:cNvSpPr>
          <p:nvPr>
            <p:ph type="title" idx="4294967295"/>
          </p:nvPr>
        </p:nvSpPr>
        <p:spPr>
          <a:xfrm>
            <a:off x="148350" y="61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Forms of Technology</a:t>
            </a:r>
            <a:endParaRPr sz="3000" b="1">
              <a:solidFill>
                <a:schemeClr val="lt2"/>
              </a:solidFill>
              <a:latin typeface="Arial"/>
              <a:ea typeface="Arial"/>
              <a:cs typeface="Arial"/>
              <a:sym typeface="Arial"/>
            </a:endParaRPr>
          </a:p>
        </p:txBody>
      </p:sp>
      <p:cxnSp>
        <p:nvCxnSpPr>
          <p:cNvPr id="303" name="Google Shape;303;p52"/>
          <p:cNvCxnSpPr/>
          <p:nvPr/>
        </p:nvCxnSpPr>
        <p:spPr>
          <a:xfrm>
            <a:off x="3842700" y="799425"/>
            <a:ext cx="14586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53"/>
          <p:cNvSpPr txBox="1">
            <a:spLocks noGrp="1"/>
          </p:cNvSpPr>
          <p:nvPr>
            <p:ph type="title"/>
          </p:nvPr>
        </p:nvSpPr>
        <p:spPr>
          <a:xfrm>
            <a:off x="938500" y="445025"/>
            <a:ext cx="5266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INTERACTIVE </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TECHNOLOGIES</a:t>
            </a:r>
            <a:endParaRPr b="1">
              <a:latin typeface="Arial"/>
              <a:ea typeface="Arial"/>
              <a:cs typeface="Arial"/>
              <a:sym typeface="Arial"/>
            </a:endParaRPr>
          </a:p>
        </p:txBody>
      </p:sp>
      <p:cxnSp>
        <p:nvCxnSpPr>
          <p:cNvPr id="309" name="Google Shape;309;p53"/>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10" name="Google Shape;310;p5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1" name="Google Shape;311;p5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12" name="Google Shape;312;p53"/>
          <p:cNvSpPr txBox="1">
            <a:spLocks noGrp="1"/>
          </p:cNvSpPr>
          <p:nvPr>
            <p:ph type="subTitle" idx="1"/>
          </p:nvPr>
        </p:nvSpPr>
        <p:spPr>
          <a:xfrm>
            <a:off x="910500" y="1386425"/>
            <a:ext cx="73230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When the new Green Bay Packers Hall-of-Fame opened, it featured a number of interactive elements, including a replica version of legendary coach Vince Lombardi’s office, complete with a touch-screen conference table that allows fans to view dozens of archived Lombardi possessions (everything from playbooks to letters from fans)</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p:txBody>
      </p:sp>
      <p:pic>
        <p:nvPicPr>
          <p:cNvPr id="313" name="Google Shape;313;p53"/>
          <p:cNvPicPr preferRelativeResize="0"/>
          <p:nvPr/>
        </p:nvPicPr>
        <p:blipFill>
          <a:blip r:embed="rId4">
            <a:alphaModFix/>
          </a:blip>
          <a:stretch>
            <a:fillRect/>
          </a:stretch>
        </p:blipFill>
        <p:spPr>
          <a:xfrm>
            <a:off x="938500" y="3434825"/>
            <a:ext cx="1871833" cy="14038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54"/>
          <p:cNvSpPr txBox="1">
            <a:spLocks noGrp="1"/>
          </p:cNvSpPr>
          <p:nvPr>
            <p:ph type="title"/>
          </p:nvPr>
        </p:nvSpPr>
        <p:spPr>
          <a:xfrm>
            <a:off x="3883725" y="445025"/>
            <a:ext cx="4292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AUGMENTED REALITY</a:t>
            </a:r>
            <a:endParaRPr b="1">
              <a:latin typeface="Arial"/>
              <a:ea typeface="Arial"/>
              <a:cs typeface="Arial"/>
              <a:sym typeface="Arial"/>
            </a:endParaRPr>
          </a:p>
        </p:txBody>
      </p:sp>
      <p:sp>
        <p:nvSpPr>
          <p:cNvPr id="319" name="Google Shape;319;p54"/>
          <p:cNvSpPr txBox="1">
            <a:spLocks noGrp="1"/>
          </p:cNvSpPr>
          <p:nvPr>
            <p:ph type="subTitle" idx="1"/>
          </p:nvPr>
        </p:nvSpPr>
        <p:spPr>
          <a:xfrm>
            <a:off x="3883725" y="1029100"/>
            <a:ext cx="47604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Augmented reality (AR) is essentially the practice of taking the same graphics used on television screens or computer displays and integrating them into real-world environments. </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AR provides sports and entertainment companies with a creative platform for immersing fans in a more realistic entertainment experience, increasing levels of awareness, engagement and brand loyalty. </a:t>
            </a:r>
            <a:endParaRPr>
              <a:latin typeface="Arial"/>
              <a:ea typeface="Arial"/>
              <a:cs typeface="Arial"/>
              <a:sym typeface="Arial"/>
            </a:endParaRPr>
          </a:p>
        </p:txBody>
      </p:sp>
      <p:cxnSp>
        <p:nvCxnSpPr>
          <p:cNvPr id="320" name="Google Shape;320;p54"/>
          <p:cNvCxnSpPr/>
          <p:nvPr/>
        </p:nvCxnSpPr>
        <p:spPr>
          <a:xfrm>
            <a:off x="392887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21" name="Google Shape;321;p5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2" name="Google Shape;322;p5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23" name="Google Shape;323;p54"/>
          <p:cNvPicPr preferRelativeResize="0"/>
          <p:nvPr/>
        </p:nvPicPr>
        <p:blipFill>
          <a:blip r:embed="rId4">
            <a:alphaModFix/>
          </a:blip>
          <a:stretch>
            <a:fillRect/>
          </a:stretch>
        </p:blipFill>
        <p:spPr>
          <a:xfrm>
            <a:off x="99225" y="1117800"/>
            <a:ext cx="3578925" cy="290787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55"/>
          <p:cNvSpPr txBox="1">
            <a:spLocks noGrp="1"/>
          </p:cNvSpPr>
          <p:nvPr>
            <p:ph type="title"/>
          </p:nvPr>
        </p:nvSpPr>
        <p:spPr>
          <a:xfrm>
            <a:off x="938500" y="445025"/>
            <a:ext cx="5266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VIRTUAL REALITY</a:t>
            </a:r>
            <a:endParaRPr b="1">
              <a:latin typeface="Arial"/>
              <a:ea typeface="Arial"/>
              <a:cs typeface="Arial"/>
              <a:sym typeface="Arial"/>
            </a:endParaRPr>
          </a:p>
        </p:txBody>
      </p:sp>
      <p:cxnSp>
        <p:nvCxnSpPr>
          <p:cNvPr id="329" name="Google Shape;329;p5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30" name="Google Shape;330;p5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31" name="Google Shape;331;p5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32" name="Google Shape;332;p55"/>
          <p:cNvSpPr txBox="1">
            <a:spLocks noGrp="1"/>
          </p:cNvSpPr>
          <p:nvPr>
            <p:ph type="subTitle" idx="1"/>
          </p:nvPr>
        </p:nvSpPr>
        <p:spPr>
          <a:xfrm>
            <a:off x="910500" y="1386425"/>
            <a:ext cx="44697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Virtual reality (VR) describes a computerized 3D simulation that enables an individual to interact with an artificial environment.  VR applications immerse the user in a computer-generated environment that simulates reality through the use of interactive devices such as goggles, headsets, gloves, or bodysuits.</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p:txBody>
      </p:sp>
      <p:pic>
        <p:nvPicPr>
          <p:cNvPr id="333" name="Google Shape;333;p55"/>
          <p:cNvPicPr preferRelativeResize="0"/>
          <p:nvPr/>
        </p:nvPicPr>
        <p:blipFill>
          <a:blip r:embed="rId4">
            <a:alphaModFix/>
          </a:blip>
          <a:stretch>
            <a:fillRect/>
          </a:stretch>
        </p:blipFill>
        <p:spPr>
          <a:xfrm>
            <a:off x="6070625" y="474074"/>
            <a:ext cx="2505899" cy="387311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6"/>
          <p:cNvSpPr txBox="1">
            <a:spLocks noGrp="1"/>
          </p:cNvSpPr>
          <p:nvPr>
            <p:ph type="title"/>
          </p:nvPr>
        </p:nvSpPr>
        <p:spPr>
          <a:xfrm>
            <a:off x="548640" y="436820"/>
            <a:ext cx="4292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EXTENDED REALITY</a:t>
            </a:r>
            <a:endParaRPr b="1" dirty="0">
              <a:latin typeface="Arial"/>
              <a:ea typeface="Arial"/>
              <a:cs typeface="Arial"/>
              <a:sym typeface="Arial"/>
            </a:endParaRPr>
          </a:p>
        </p:txBody>
      </p:sp>
      <p:sp>
        <p:nvSpPr>
          <p:cNvPr id="339" name="Google Shape;339;p56"/>
          <p:cNvSpPr txBox="1">
            <a:spLocks noGrp="1"/>
          </p:cNvSpPr>
          <p:nvPr>
            <p:ph type="subTitle" idx="1"/>
          </p:nvPr>
        </p:nvSpPr>
        <p:spPr>
          <a:xfrm>
            <a:off x="548640" y="1029100"/>
            <a:ext cx="8095485"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Extended reality </a:t>
            </a:r>
            <a:r>
              <a:rPr lang="en" dirty="0">
                <a:latin typeface="Arial"/>
                <a:ea typeface="Arial"/>
                <a:cs typeface="Arial"/>
                <a:sym typeface="Arial"/>
              </a:rPr>
              <a:t>(XR) describes a combination of virtual reality and augmented reality, creating an enhanced simulation experience for the user.</a:t>
            </a:r>
            <a:endParaRPr lang="en-US" dirty="0">
              <a:latin typeface="Arial"/>
              <a:ea typeface="Arial"/>
              <a:cs typeface="Arial"/>
              <a:sym typeface="Arial"/>
            </a:endParaRPr>
          </a:p>
          <a:p>
            <a:pPr marL="0" lvl="0" indent="0" algn="l" rtl="0">
              <a:spcBef>
                <a:spcPts val="0"/>
              </a:spcBef>
              <a:spcAft>
                <a:spcPts val="0"/>
              </a:spcAft>
              <a:buNone/>
            </a:pPr>
            <a:endParaRPr lang="en-US" sz="800" dirty="0">
              <a:latin typeface="Arial"/>
              <a:ea typeface="Arial"/>
              <a:cs typeface="Arial"/>
              <a:sym typeface="Arial"/>
            </a:endParaRPr>
          </a:p>
          <a:p>
            <a:pPr marL="0" lvl="0" indent="0" rtl="0">
              <a:spcBef>
                <a:spcPts val="0"/>
              </a:spcBef>
              <a:spcAft>
                <a:spcPts val="0"/>
              </a:spcAft>
              <a:buNone/>
            </a:pPr>
            <a:r>
              <a:rPr lang="en-US" dirty="0">
                <a:latin typeface="Arial"/>
                <a:ea typeface="Arial"/>
                <a:cs typeface="Arial"/>
                <a:sym typeface="Arial"/>
              </a:rPr>
              <a:t>Using extended reality, Chipotle unveiled a unique advertisement with the NHL’s Colorado Avalanche in which a Chipotle-branded </a:t>
            </a:r>
            <a:r>
              <a:rPr lang="en-US" dirty="0" err="1">
                <a:latin typeface="Arial"/>
                <a:ea typeface="Arial"/>
                <a:cs typeface="Arial"/>
                <a:sym typeface="Arial"/>
              </a:rPr>
              <a:t>zamboni</a:t>
            </a:r>
            <a:r>
              <a:rPr lang="en-US" dirty="0">
                <a:latin typeface="Arial"/>
                <a:ea typeface="Arial"/>
                <a:cs typeface="Arial"/>
                <a:sym typeface="Arial"/>
              </a:rPr>
              <a:t> brought a giant burrito onto the ice, and a giant hockey glove breaks through the ice and snatches the bowl.  The ad aired on the stadium’s giant video board during home games during the 2022 season.</a:t>
            </a:r>
          </a:p>
        </p:txBody>
      </p:sp>
      <p:cxnSp>
        <p:nvCxnSpPr>
          <p:cNvPr id="340" name="Google Shape;340;p56"/>
          <p:cNvCxnSpPr/>
          <p:nvPr/>
        </p:nvCxnSpPr>
        <p:spPr>
          <a:xfrm>
            <a:off x="637035" y="420666"/>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41" name="Google Shape;341;p5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42" name="Google Shape;342;p5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ctrTitle"/>
          </p:nvPr>
        </p:nvSpPr>
        <p:spPr>
          <a:xfrm>
            <a:off x="429150" y="1026600"/>
            <a:ext cx="8285700" cy="2563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0">
                <a:latin typeface="Arial"/>
                <a:ea typeface="Arial"/>
                <a:cs typeface="Arial"/>
                <a:sym typeface="Arial"/>
              </a:rPr>
              <a:t>Advancements in technology have led to new product innovations and forced an evolution in the way sports and entertainment marketers work to reach consumers.  </a:t>
            </a:r>
            <a:endParaRPr sz="1800" b="0">
              <a:latin typeface="Arial"/>
              <a:ea typeface="Arial"/>
              <a:cs typeface="Arial"/>
              <a:sym typeface="Arial"/>
            </a:endParaRPr>
          </a:p>
          <a:p>
            <a:pPr marL="0" lvl="0" indent="0" algn="ctr" rtl="0">
              <a:spcBef>
                <a:spcPts val="2000"/>
              </a:spcBef>
              <a:spcAft>
                <a:spcPts val="2000"/>
              </a:spcAft>
              <a:buNone/>
            </a:pPr>
            <a:r>
              <a:rPr lang="en" sz="1800" b="0">
                <a:latin typeface="Arial"/>
                <a:ea typeface="Arial"/>
                <a:cs typeface="Arial"/>
                <a:sym typeface="Arial"/>
              </a:rPr>
              <a:t>Fan preferences continue to evolve, requiring properties and venues to adapt to the technological needs of the modern sports and entertainment consumer.</a:t>
            </a:r>
            <a:endParaRPr sz="1800" b="0">
              <a:latin typeface="Arial"/>
              <a:ea typeface="Arial"/>
              <a:cs typeface="Arial"/>
              <a:sym typeface="Arial"/>
            </a:endParaRPr>
          </a:p>
        </p:txBody>
      </p:sp>
      <p:pic>
        <p:nvPicPr>
          <p:cNvPr id="172" name="Google Shape;172;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3" name="Google Shape;173;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74" name="Google Shape;174;p39"/>
          <p:cNvSpPr txBox="1">
            <a:spLocks noGrp="1"/>
          </p:cNvSpPr>
          <p:nvPr>
            <p:ph type="title" idx="4294967295"/>
          </p:nvPr>
        </p:nvSpPr>
        <p:spPr>
          <a:xfrm>
            <a:off x="148350" y="61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Impact of Technology</a:t>
            </a:r>
            <a:endParaRPr sz="3000" b="1">
              <a:solidFill>
                <a:schemeClr val="lt2"/>
              </a:solidFill>
              <a:latin typeface="Arial"/>
              <a:ea typeface="Arial"/>
              <a:cs typeface="Arial"/>
              <a:sym typeface="Arial"/>
            </a:endParaRPr>
          </a:p>
        </p:txBody>
      </p:sp>
      <p:cxnSp>
        <p:nvCxnSpPr>
          <p:cNvPr id="175" name="Google Shape;175;p39"/>
          <p:cNvCxnSpPr/>
          <p:nvPr/>
        </p:nvCxnSpPr>
        <p:spPr>
          <a:xfrm>
            <a:off x="3842700" y="799425"/>
            <a:ext cx="14586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6"/>
          <p:cNvSpPr txBox="1">
            <a:spLocks noGrp="1"/>
          </p:cNvSpPr>
          <p:nvPr>
            <p:ph type="title"/>
          </p:nvPr>
        </p:nvSpPr>
        <p:spPr>
          <a:xfrm>
            <a:off x="3883725" y="445025"/>
            <a:ext cx="4292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THE METAVERSE</a:t>
            </a:r>
            <a:endParaRPr b="1" dirty="0">
              <a:latin typeface="Arial"/>
              <a:ea typeface="Arial"/>
              <a:cs typeface="Arial"/>
              <a:sym typeface="Arial"/>
            </a:endParaRPr>
          </a:p>
        </p:txBody>
      </p:sp>
      <p:sp>
        <p:nvSpPr>
          <p:cNvPr id="339" name="Google Shape;339;p56"/>
          <p:cNvSpPr txBox="1">
            <a:spLocks noGrp="1"/>
          </p:cNvSpPr>
          <p:nvPr>
            <p:ph type="subTitle" idx="1"/>
          </p:nvPr>
        </p:nvSpPr>
        <p:spPr>
          <a:xfrm>
            <a:off x="3883725" y="1029099"/>
            <a:ext cx="4760400" cy="353161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The </a:t>
            </a:r>
            <a:r>
              <a:rPr lang="en-US" b="1" dirty="0">
                <a:solidFill>
                  <a:schemeClr val="accent1"/>
                </a:solidFill>
                <a:latin typeface="Arial"/>
                <a:cs typeface="Arial"/>
                <a:sym typeface="Arial"/>
              </a:rPr>
              <a:t>metaverse</a:t>
            </a:r>
            <a:r>
              <a:rPr lang="en-US" dirty="0">
                <a:latin typeface="Arial"/>
                <a:ea typeface="Arial"/>
                <a:cs typeface="Arial"/>
                <a:sym typeface="Arial"/>
              </a:rPr>
              <a:t> describes a virtual world that exists online using a combination of virtual and mixed reality.  Sports and entertainment companies view the metaverse as a powerful tool for maximizing fan engagement and potentially lucrative opportunity to create new revenue streams.</a:t>
            </a: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In 2022, the Los Angeles Rams announced the unveiling of what they claimed as the first virtual venue in sports history -- “Virtual Rams House”</a:t>
            </a:r>
            <a:endParaRPr dirty="0">
              <a:latin typeface="Arial"/>
              <a:ea typeface="Arial"/>
              <a:cs typeface="Arial"/>
              <a:sym typeface="Arial"/>
            </a:endParaRPr>
          </a:p>
        </p:txBody>
      </p:sp>
      <p:cxnSp>
        <p:nvCxnSpPr>
          <p:cNvPr id="340" name="Google Shape;340;p56"/>
          <p:cNvCxnSpPr/>
          <p:nvPr/>
        </p:nvCxnSpPr>
        <p:spPr>
          <a:xfrm>
            <a:off x="392887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41" name="Google Shape;341;p5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42" name="Google Shape;342;p5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22F6BE7E-9E37-4D38-8565-1C2A34B55667}"/>
              </a:ext>
            </a:extLst>
          </p:cNvPr>
          <p:cNvPicPr>
            <a:picLocks noChangeAspect="1"/>
          </p:cNvPicPr>
          <p:nvPr/>
        </p:nvPicPr>
        <p:blipFill>
          <a:blip r:embed="rId4"/>
          <a:stretch>
            <a:fillRect/>
          </a:stretch>
        </p:blipFill>
        <p:spPr>
          <a:xfrm>
            <a:off x="227277" y="1739923"/>
            <a:ext cx="3566136" cy="2109964"/>
          </a:xfrm>
          <a:prstGeom prst="rect">
            <a:avLst/>
          </a:prstGeom>
        </p:spPr>
      </p:pic>
    </p:spTree>
    <p:extLst>
      <p:ext uri="{BB962C8B-B14F-4D97-AF65-F5344CB8AC3E}">
        <p14:creationId xmlns:p14="http://schemas.microsoft.com/office/powerpoint/2010/main" val="894216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57"/>
          <p:cNvSpPr txBox="1">
            <a:spLocks noGrp="1"/>
          </p:cNvSpPr>
          <p:nvPr>
            <p:ph type="title"/>
          </p:nvPr>
        </p:nvSpPr>
        <p:spPr>
          <a:xfrm>
            <a:off x="938500" y="445025"/>
            <a:ext cx="5266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DRONE TECHNOLOGY</a:t>
            </a:r>
            <a:endParaRPr b="1">
              <a:latin typeface="Arial"/>
              <a:ea typeface="Arial"/>
              <a:cs typeface="Arial"/>
              <a:sym typeface="Arial"/>
            </a:endParaRPr>
          </a:p>
        </p:txBody>
      </p:sp>
      <p:cxnSp>
        <p:nvCxnSpPr>
          <p:cNvPr id="351" name="Google Shape;351;p5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52" name="Google Shape;352;p5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53" name="Google Shape;353;p5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54" name="Google Shape;354;p57"/>
          <p:cNvSpPr txBox="1">
            <a:spLocks noGrp="1"/>
          </p:cNvSpPr>
          <p:nvPr>
            <p:ph type="subTitle" idx="1"/>
          </p:nvPr>
        </p:nvSpPr>
        <p:spPr>
          <a:xfrm>
            <a:off x="938500" y="1237575"/>
            <a:ext cx="44697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Brands ranging from Callaway Golf to the Dallas Cowboys are experimenting with ways drone technology can help improve their product.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Drones also provide an excellent means for capturing aerial footage of live sporting events, all in high definition, adding a new opportunity for broadcasting innovation.  </a:t>
            </a:r>
            <a:endParaRPr>
              <a:latin typeface="Arial"/>
              <a:ea typeface="Arial"/>
              <a:cs typeface="Arial"/>
              <a:sym typeface="Arial"/>
            </a:endParaRPr>
          </a:p>
        </p:txBody>
      </p:sp>
      <p:pic>
        <p:nvPicPr>
          <p:cNvPr id="355" name="Google Shape;355;p57"/>
          <p:cNvPicPr preferRelativeResize="0"/>
          <p:nvPr/>
        </p:nvPicPr>
        <p:blipFill>
          <a:blip r:embed="rId4">
            <a:alphaModFix/>
          </a:blip>
          <a:stretch>
            <a:fillRect/>
          </a:stretch>
        </p:blipFill>
        <p:spPr>
          <a:xfrm>
            <a:off x="5922375" y="1386425"/>
            <a:ext cx="2646700" cy="26467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8"/>
          <p:cNvPicPr preferRelativeResize="0"/>
          <p:nvPr/>
        </p:nvPicPr>
        <p:blipFill>
          <a:blip r:embed="rId3">
            <a:alphaModFix/>
          </a:blip>
          <a:stretch>
            <a:fillRect/>
          </a:stretch>
        </p:blipFill>
        <p:spPr>
          <a:xfrm>
            <a:off x="3396413" y="2164463"/>
            <a:ext cx="2351174" cy="814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40"/>
          <p:cNvSpPr txBox="1">
            <a:spLocks noGrp="1"/>
          </p:cNvSpPr>
          <p:nvPr>
            <p:ph type="ctrTitle"/>
          </p:nvPr>
        </p:nvSpPr>
        <p:spPr>
          <a:xfrm>
            <a:off x="429150" y="1026600"/>
            <a:ext cx="8285700" cy="2563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0">
                <a:latin typeface="Arial"/>
                <a:ea typeface="Arial"/>
                <a:cs typeface="Arial"/>
                <a:sym typeface="Arial"/>
              </a:rPr>
              <a:t>Over time, technology and innovation have influenced the way consumers shop.  If a customer wants to try on a pair of shoes or merchandise, they no longer have to ask for help from a clerk at a retail store. They can scan the QR code on a label and ask that the apparel be delivered to a fitting room or to them directly so they can try it on or buy it at a website.  </a:t>
            </a:r>
            <a:endParaRPr sz="1800" b="0">
              <a:latin typeface="Arial"/>
              <a:ea typeface="Arial"/>
              <a:cs typeface="Arial"/>
              <a:sym typeface="Arial"/>
            </a:endParaRPr>
          </a:p>
          <a:p>
            <a:pPr marL="0" lvl="0" indent="0" algn="ctr" rtl="0">
              <a:spcBef>
                <a:spcPts val="2000"/>
              </a:spcBef>
              <a:spcAft>
                <a:spcPts val="2000"/>
              </a:spcAft>
              <a:buNone/>
            </a:pPr>
            <a:r>
              <a:rPr lang="en" sz="1800" b="0">
                <a:latin typeface="Arial"/>
                <a:ea typeface="Arial"/>
                <a:cs typeface="Arial"/>
                <a:sym typeface="Arial"/>
              </a:rPr>
              <a:t>Augmented reality allows consumers to try clothes on virtually, and interactive shopping experiences allow for purchases directly through social media platforms and apps on a mobile device.  Consumer behavior has shifted in a way that online shopping has become a preferred method for purchasing goods and services. </a:t>
            </a:r>
            <a:endParaRPr sz="1800" b="0">
              <a:latin typeface="Arial"/>
              <a:ea typeface="Arial"/>
              <a:cs typeface="Arial"/>
              <a:sym typeface="Arial"/>
            </a:endParaRPr>
          </a:p>
        </p:txBody>
      </p:sp>
      <p:pic>
        <p:nvPicPr>
          <p:cNvPr id="181" name="Google Shape;181;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2" name="Google Shape;182;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83" name="Google Shape;183;p40"/>
          <p:cNvSpPr txBox="1">
            <a:spLocks noGrp="1"/>
          </p:cNvSpPr>
          <p:nvPr>
            <p:ph type="title" idx="4294967295"/>
          </p:nvPr>
        </p:nvSpPr>
        <p:spPr>
          <a:xfrm>
            <a:off x="148350" y="61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Impact of Technology</a:t>
            </a:r>
            <a:endParaRPr sz="3000" b="1">
              <a:solidFill>
                <a:schemeClr val="lt2"/>
              </a:solidFill>
              <a:latin typeface="Arial"/>
              <a:ea typeface="Arial"/>
              <a:cs typeface="Arial"/>
              <a:sym typeface="Arial"/>
            </a:endParaRPr>
          </a:p>
        </p:txBody>
      </p:sp>
      <p:cxnSp>
        <p:nvCxnSpPr>
          <p:cNvPr id="184" name="Google Shape;184;p40"/>
          <p:cNvCxnSpPr/>
          <p:nvPr/>
        </p:nvCxnSpPr>
        <p:spPr>
          <a:xfrm>
            <a:off x="3842700" y="799425"/>
            <a:ext cx="14586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41"/>
          <p:cNvSpPr txBox="1">
            <a:spLocks noGrp="1"/>
          </p:cNvSpPr>
          <p:nvPr>
            <p:ph type="ctrTitle"/>
          </p:nvPr>
        </p:nvSpPr>
        <p:spPr>
          <a:xfrm>
            <a:off x="429150" y="1026600"/>
            <a:ext cx="8285700" cy="2563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b="0">
                <a:latin typeface="Arial"/>
                <a:ea typeface="Arial"/>
                <a:cs typeface="Arial"/>
                <a:sym typeface="Arial"/>
              </a:rPr>
              <a:t>Advancements in technology have touched nearly every segment of the sports and entertainment industry, from the product or service itself to the way the product or service is marketed to consumers.</a:t>
            </a:r>
            <a:endParaRPr sz="1800" b="0">
              <a:latin typeface="Arial"/>
              <a:ea typeface="Arial"/>
              <a:cs typeface="Arial"/>
              <a:sym typeface="Arial"/>
            </a:endParaRPr>
          </a:p>
          <a:p>
            <a:pPr marL="457200" lvl="0" indent="-342900" algn="l" rtl="0">
              <a:spcBef>
                <a:spcPts val="2000"/>
              </a:spcBef>
              <a:spcAft>
                <a:spcPts val="0"/>
              </a:spcAft>
              <a:buSzPts val="1800"/>
              <a:buFont typeface="Arial"/>
              <a:buChar char="●"/>
            </a:pPr>
            <a:r>
              <a:rPr lang="en" sz="1800" b="0">
                <a:latin typeface="Arial"/>
                <a:ea typeface="Arial"/>
                <a:cs typeface="Arial"/>
                <a:sym typeface="Arial"/>
              </a:rPr>
              <a:t>Sales </a:t>
            </a:r>
            <a:endParaRPr sz="1800" b="0">
              <a:latin typeface="Arial"/>
              <a:ea typeface="Arial"/>
              <a:cs typeface="Arial"/>
              <a:sym typeface="Arial"/>
            </a:endParaRPr>
          </a:p>
          <a:p>
            <a:pPr marL="457200" lvl="0" indent="-342900" algn="l" rtl="0">
              <a:spcBef>
                <a:spcPts val="0"/>
              </a:spcBef>
              <a:spcAft>
                <a:spcPts val="0"/>
              </a:spcAft>
              <a:buSzPts val="1800"/>
              <a:buFont typeface="Arial"/>
              <a:buChar char="●"/>
            </a:pPr>
            <a:r>
              <a:rPr lang="en" sz="1800" b="0">
                <a:latin typeface="Arial"/>
                <a:ea typeface="Arial"/>
                <a:cs typeface="Arial"/>
                <a:sym typeface="Arial"/>
              </a:rPr>
              <a:t>Streaming</a:t>
            </a:r>
            <a:endParaRPr sz="1800" b="0">
              <a:latin typeface="Arial"/>
              <a:ea typeface="Arial"/>
              <a:cs typeface="Arial"/>
              <a:sym typeface="Arial"/>
            </a:endParaRPr>
          </a:p>
          <a:p>
            <a:pPr marL="457200" lvl="0" indent="-342900" algn="l" rtl="0">
              <a:spcBef>
                <a:spcPts val="0"/>
              </a:spcBef>
              <a:spcAft>
                <a:spcPts val="0"/>
              </a:spcAft>
              <a:buSzPts val="1800"/>
              <a:buFont typeface="Arial"/>
              <a:buChar char="●"/>
            </a:pPr>
            <a:r>
              <a:rPr lang="en" sz="1800" b="0">
                <a:latin typeface="Arial"/>
                <a:ea typeface="Arial"/>
                <a:cs typeface="Arial"/>
                <a:sym typeface="Arial"/>
              </a:rPr>
              <a:t>Advertising</a:t>
            </a:r>
            <a:endParaRPr sz="1800" b="0">
              <a:latin typeface="Arial"/>
              <a:ea typeface="Arial"/>
              <a:cs typeface="Arial"/>
              <a:sym typeface="Arial"/>
            </a:endParaRPr>
          </a:p>
          <a:p>
            <a:pPr marL="457200" lvl="0" indent="-342900" algn="l" rtl="0">
              <a:spcBef>
                <a:spcPts val="0"/>
              </a:spcBef>
              <a:spcAft>
                <a:spcPts val="0"/>
              </a:spcAft>
              <a:buSzPts val="1800"/>
              <a:buFont typeface="Arial"/>
              <a:buChar char="●"/>
            </a:pPr>
            <a:r>
              <a:rPr lang="en" sz="1800" b="0">
                <a:latin typeface="Arial"/>
                <a:ea typeface="Arial"/>
                <a:cs typeface="Arial"/>
                <a:sym typeface="Arial"/>
              </a:rPr>
              <a:t>Broadcasting</a:t>
            </a:r>
            <a:endParaRPr sz="1800" b="0">
              <a:latin typeface="Arial"/>
              <a:ea typeface="Arial"/>
              <a:cs typeface="Arial"/>
              <a:sym typeface="Arial"/>
            </a:endParaRPr>
          </a:p>
          <a:p>
            <a:pPr marL="457200" lvl="0" indent="-342900" algn="l" rtl="0">
              <a:spcBef>
                <a:spcPts val="0"/>
              </a:spcBef>
              <a:spcAft>
                <a:spcPts val="0"/>
              </a:spcAft>
              <a:buSzPts val="1800"/>
              <a:buFont typeface="Arial"/>
              <a:buChar char="●"/>
            </a:pPr>
            <a:r>
              <a:rPr lang="en" sz="1800" b="0">
                <a:latin typeface="Arial"/>
                <a:ea typeface="Arial"/>
                <a:cs typeface="Arial"/>
                <a:sym typeface="Arial"/>
              </a:rPr>
              <a:t>Gaming</a:t>
            </a:r>
            <a:endParaRPr sz="1800" b="0">
              <a:latin typeface="Arial"/>
              <a:ea typeface="Arial"/>
              <a:cs typeface="Arial"/>
              <a:sym typeface="Arial"/>
            </a:endParaRPr>
          </a:p>
          <a:p>
            <a:pPr marL="457200" lvl="0" indent="-342900" algn="l" rtl="0">
              <a:spcBef>
                <a:spcPts val="0"/>
              </a:spcBef>
              <a:spcAft>
                <a:spcPts val="0"/>
              </a:spcAft>
              <a:buSzPts val="1800"/>
              <a:buFont typeface="Arial"/>
              <a:buChar char="●"/>
            </a:pPr>
            <a:r>
              <a:rPr lang="en" sz="1800" b="0">
                <a:latin typeface="Arial"/>
                <a:ea typeface="Arial"/>
                <a:cs typeface="Arial"/>
                <a:sym typeface="Arial"/>
              </a:rPr>
              <a:t>Footwear and apparel</a:t>
            </a:r>
            <a:endParaRPr sz="1800" b="0">
              <a:latin typeface="Arial"/>
              <a:ea typeface="Arial"/>
              <a:cs typeface="Arial"/>
              <a:sym typeface="Arial"/>
            </a:endParaRPr>
          </a:p>
          <a:p>
            <a:pPr marL="457200" lvl="0" indent="-342900" algn="l" rtl="0">
              <a:spcBef>
                <a:spcPts val="0"/>
              </a:spcBef>
              <a:spcAft>
                <a:spcPts val="0"/>
              </a:spcAft>
              <a:buSzPts val="1800"/>
              <a:buFont typeface="Arial"/>
              <a:buChar char="●"/>
            </a:pPr>
            <a:r>
              <a:rPr lang="en" sz="1800" b="0">
                <a:latin typeface="Arial"/>
                <a:ea typeface="Arial"/>
                <a:cs typeface="Arial"/>
                <a:sym typeface="Arial"/>
              </a:rPr>
              <a:t>Sporting goods, equipment and wearables</a:t>
            </a:r>
            <a:endParaRPr sz="1800" b="0">
              <a:latin typeface="Arial"/>
              <a:ea typeface="Arial"/>
              <a:cs typeface="Arial"/>
              <a:sym typeface="Arial"/>
            </a:endParaRPr>
          </a:p>
        </p:txBody>
      </p:sp>
      <p:pic>
        <p:nvPicPr>
          <p:cNvPr id="190" name="Google Shape;190;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1" name="Google Shape;191;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92" name="Google Shape;192;p41"/>
          <p:cNvSpPr txBox="1">
            <a:spLocks noGrp="1"/>
          </p:cNvSpPr>
          <p:nvPr>
            <p:ph type="title" idx="4294967295"/>
          </p:nvPr>
        </p:nvSpPr>
        <p:spPr>
          <a:xfrm>
            <a:off x="148350" y="61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Impact of Technology</a:t>
            </a:r>
            <a:endParaRPr sz="3000" b="1">
              <a:solidFill>
                <a:schemeClr val="lt2"/>
              </a:solidFill>
              <a:latin typeface="Arial"/>
              <a:ea typeface="Arial"/>
              <a:cs typeface="Arial"/>
              <a:sym typeface="Arial"/>
            </a:endParaRPr>
          </a:p>
        </p:txBody>
      </p:sp>
      <p:cxnSp>
        <p:nvCxnSpPr>
          <p:cNvPr id="193" name="Google Shape;193;p41"/>
          <p:cNvCxnSpPr/>
          <p:nvPr/>
        </p:nvCxnSpPr>
        <p:spPr>
          <a:xfrm>
            <a:off x="3842700" y="799425"/>
            <a:ext cx="14586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2"/>
          <p:cNvSpPr txBox="1">
            <a:spLocks noGrp="1"/>
          </p:cNvSpPr>
          <p:nvPr>
            <p:ph type="title"/>
          </p:nvPr>
        </p:nvSpPr>
        <p:spPr>
          <a:xfrm>
            <a:off x="2527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SALES (E-COMMERCE)</a:t>
            </a:r>
            <a:endParaRPr b="1">
              <a:latin typeface="Arial"/>
              <a:ea typeface="Arial"/>
              <a:cs typeface="Arial"/>
              <a:sym typeface="Arial"/>
            </a:endParaRPr>
          </a:p>
        </p:txBody>
      </p:sp>
      <p:sp>
        <p:nvSpPr>
          <p:cNvPr id="199" name="Google Shape;199;p42"/>
          <p:cNvSpPr txBox="1">
            <a:spLocks noGrp="1"/>
          </p:cNvSpPr>
          <p:nvPr>
            <p:ph type="subTitle" idx="1"/>
          </p:nvPr>
        </p:nvSpPr>
        <p:spPr>
          <a:xfrm>
            <a:off x="275200" y="1079475"/>
            <a:ext cx="85848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Arial"/>
                <a:ea typeface="Arial"/>
                <a:cs typeface="Arial"/>
                <a:sym typeface="Arial"/>
              </a:rPr>
              <a:t>E-Commerce refers to the consumer’s ability to purchase goods and services (sports and entertainment related or otherwise) online on the Internet.</a:t>
            </a:r>
            <a:endParaRPr sz="1600" dirty="0">
              <a:latin typeface="Arial"/>
              <a:ea typeface="Arial"/>
              <a:cs typeface="Arial"/>
              <a:sym typeface="Arial"/>
            </a:endParaRPr>
          </a:p>
          <a:p>
            <a:pPr marL="0" lvl="0" indent="0" algn="l" rtl="0">
              <a:spcBef>
                <a:spcPts val="0"/>
              </a:spcBef>
              <a:spcAft>
                <a:spcPts val="0"/>
              </a:spcAft>
              <a:buNone/>
            </a:pPr>
            <a:endParaRPr sz="1600" dirty="0">
              <a:latin typeface="Arial"/>
              <a:ea typeface="Arial"/>
              <a:cs typeface="Arial"/>
              <a:sym typeface="Arial"/>
            </a:endParaRPr>
          </a:p>
          <a:p>
            <a:pPr marL="0" lvl="0" indent="0" algn="l" rtl="0">
              <a:spcBef>
                <a:spcPts val="0"/>
              </a:spcBef>
              <a:spcAft>
                <a:spcPts val="0"/>
              </a:spcAft>
              <a:buNone/>
            </a:pPr>
            <a:r>
              <a:rPr lang="en" sz="1600" dirty="0">
                <a:latin typeface="Arial"/>
                <a:ea typeface="Arial"/>
                <a:cs typeface="Arial"/>
                <a:sym typeface="Arial"/>
              </a:rPr>
              <a:t>Examples could include:</a:t>
            </a:r>
            <a:endParaRPr sz="1600" dirty="0">
              <a:latin typeface="Arial"/>
              <a:ea typeface="Arial"/>
              <a:cs typeface="Arial"/>
              <a:sym typeface="Arial"/>
            </a:endParaRPr>
          </a:p>
          <a:p>
            <a:pPr marL="0" lvl="0" indent="0" algn="l" rtl="0">
              <a:spcBef>
                <a:spcPts val="0"/>
              </a:spcBef>
              <a:spcAft>
                <a:spcPts val="0"/>
              </a:spcAft>
              <a:buNone/>
            </a:pPr>
            <a:endParaRPr sz="800" dirty="0">
              <a:latin typeface="Arial"/>
              <a:ea typeface="Arial"/>
              <a:cs typeface="Arial"/>
              <a:sym typeface="Arial"/>
            </a:endParaRPr>
          </a:p>
          <a:p>
            <a:pPr marL="0" lvl="0" indent="0" algn="l" rtl="0">
              <a:spcBef>
                <a:spcPts val="0"/>
              </a:spcBef>
              <a:spcAft>
                <a:spcPts val="0"/>
              </a:spcAft>
              <a:buNone/>
            </a:pPr>
            <a:r>
              <a:rPr lang="en" dirty="0">
                <a:latin typeface="Arial"/>
                <a:ea typeface="Arial"/>
                <a:cs typeface="Arial"/>
                <a:sym typeface="Arial"/>
              </a:rPr>
              <a:t>●	</a:t>
            </a:r>
            <a:r>
              <a:rPr lang="en" sz="1600" dirty="0">
                <a:latin typeface="Arial"/>
                <a:ea typeface="Arial"/>
                <a:cs typeface="Arial"/>
                <a:sym typeface="Arial"/>
              </a:rPr>
              <a:t>Streaming services (music, shows, movies etc)</a:t>
            </a:r>
            <a:endParaRPr sz="1600" dirty="0">
              <a:latin typeface="Arial"/>
              <a:ea typeface="Arial"/>
              <a:cs typeface="Arial"/>
              <a:sym typeface="Arial"/>
            </a:endParaRPr>
          </a:p>
          <a:p>
            <a:pPr marL="0" lvl="0" indent="0" algn="l" rtl="0">
              <a:spcBef>
                <a:spcPts val="0"/>
              </a:spcBef>
              <a:spcAft>
                <a:spcPts val="0"/>
              </a:spcAft>
              <a:buNone/>
            </a:pPr>
            <a:r>
              <a:rPr lang="en" sz="1600" dirty="0">
                <a:latin typeface="Arial"/>
                <a:ea typeface="Arial"/>
                <a:cs typeface="Arial"/>
                <a:sym typeface="Arial"/>
              </a:rPr>
              <a:t>●	Subscriptions to listen to Major League Baseball games live</a:t>
            </a:r>
            <a:endParaRPr sz="1600" dirty="0">
              <a:latin typeface="Arial"/>
              <a:ea typeface="Arial"/>
              <a:cs typeface="Arial"/>
              <a:sym typeface="Arial"/>
            </a:endParaRPr>
          </a:p>
          <a:p>
            <a:pPr marL="0" lvl="0" indent="0" algn="l" rtl="0">
              <a:spcBef>
                <a:spcPts val="0"/>
              </a:spcBef>
              <a:spcAft>
                <a:spcPts val="0"/>
              </a:spcAft>
              <a:buNone/>
            </a:pPr>
            <a:r>
              <a:rPr lang="en" sz="1600" dirty="0">
                <a:latin typeface="Arial"/>
                <a:ea typeface="Arial"/>
                <a:cs typeface="Arial"/>
                <a:sym typeface="Arial"/>
              </a:rPr>
              <a:t>●	Tickets to events</a:t>
            </a:r>
            <a:endParaRPr sz="1600" dirty="0">
              <a:latin typeface="Arial"/>
              <a:ea typeface="Arial"/>
              <a:cs typeface="Arial"/>
              <a:sym typeface="Arial"/>
            </a:endParaRPr>
          </a:p>
          <a:p>
            <a:pPr marL="0" lvl="0" indent="0" algn="l" rtl="0">
              <a:spcBef>
                <a:spcPts val="0"/>
              </a:spcBef>
              <a:spcAft>
                <a:spcPts val="0"/>
              </a:spcAft>
              <a:buNone/>
            </a:pPr>
            <a:r>
              <a:rPr lang="en" sz="1600" dirty="0">
                <a:latin typeface="Arial"/>
                <a:ea typeface="Arial"/>
                <a:cs typeface="Arial"/>
                <a:sym typeface="Arial"/>
              </a:rPr>
              <a:t>●	Online video games and in-game purchases</a:t>
            </a:r>
            <a:endParaRPr sz="1600" dirty="0">
              <a:latin typeface="Arial"/>
              <a:ea typeface="Arial"/>
              <a:cs typeface="Arial"/>
              <a:sym typeface="Arial"/>
            </a:endParaRPr>
          </a:p>
          <a:p>
            <a:pPr marL="1200150" lvl="2" indent="-285750" algn="l">
              <a:buFont typeface="Arial" panose="020B0604020202020204" pitchFamily="34" charset="0"/>
              <a:buChar char="•"/>
            </a:pPr>
            <a:r>
              <a:rPr lang="en-US" sz="1600" dirty="0">
                <a:latin typeface="Arial"/>
                <a:ea typeface="Arial"/>
                <a:cs typeface="Arial"/>
                <a:sym typeface="Arial"/>
              </a:rPr>
              <a:t>According to Payments Journal, League of Legends, an online game played by 115 million people globally, a significant portion of the game’s $1.75 billion annual revenue is generated from micro-transactions  </a:t>
            </a:r>
          </a:p>
          <a:p>
            <a:pPr marL="1200150" lvl="2" indent="-285750" algn="l">
              <a:buFont typeface="Arial" panose="020B0604020202020204" pitchFamily="34" charset="0"/>
              <a:buChar char="•"/>
            </a:pPr>
            <a:r>
              <a:rPr lang="en-US" sz="1600" dirty="0">
                <a:latin typeface="Arial"/>
                <a:ea typeface="Arial"/>
                <a:cs typeface="Arial"/>
                <a:sym typeface="Arial"/>
              </a:rPr>
              <a:t>The global online microtransaction market is estimated to be roughly $33.4 billion.</a:t>
            </a: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p:txBody>
      </p:sp>
      <p:cxnSp>
        <p:nvCxnSpPr>
          <p:cNvPr id="200" name="Google Shape;200;p42"/>
          <p:cNvCxnSpPr/>
          <p:nvPr/>
        </p:nvCxnSpPr>
        <p:spPr>
          <a:xfrm>
            <a:off x="3404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1" name="Google Shape;201;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2" name="Google Shape;202;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43"/>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INTERACTIVE “SHOPPING”</a:t>
            </a:r>
            <a:endParaRPr b="1">
              <a:latin typeface="Arial"/>
              <a:ea typeface="Arial"/>
              <a:cs typeface="Arial"/>
              <a:sym typeface="Arial"/>
            </a:endParaRPr>
          </a:p>
        </p:txBody>
      </p:sp>
      <p:sp>
        <p:nvSpPr>
          <p:cNvPr id="208" name="Google Shape;208;p43"/>
          <p:cNvSpPr txBox="1">
            <a:spLocks noGrp="1"/>
          </p:cNvSpPr>
          <p:nvPr>
            <p:ph type="subTitle" idx="1"/>
          </p:nvPr>
        </p:nvSpPr>
        <p:spPr>
          <a:xfrm>
            <a:off x="938500" y="1079475"/>
            <a:ext cx="45480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While the technology is not being used frequently, QR codes (a barcode that can be scanned by camera-enabled mobile devices that direct consumers to various digital content like web pages, or other phone functions like email and text messaging) provide sports and entertainment marketers with a way to communicate additional information to consumers.</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p:txBody>
      </p:sp>
      <p:cxnSp>
        <p:nvCxnSpPr>
          <p:cNvPr id="209" name="Google Shape;209;p43"/>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0" name="Google Shape;210;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1" name="Google Shape;211;p4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12" name="Google Shape;212;p43"/>
          <p:cNvPicPr preferRelativeResize="0"/>
          <p:nvPr/>
        </p:nvPicPr>
        <p:blipFill>
          <a:blip r:embed="rId4">
            <a:alphaModFix/>
          </a:blip>
          <a:stretch>
            <a:fillRect/>
          </a:stretch>
        </p:blipFill>
        <p:spPr>
          <a:xfrm>
            <a:off x="6222238" y="1824325"/>
            <a:ext cx="2276475" cy="1657350"/>
          </a:xfrm>
          <a:prstGeom prst="rect">
            <a:avLst/>
          </a:prstGeom>
          <a:noFill/>
          <a:ln>
            <a:noFill/>
          </a:ln>
        </p:spPr>
      </p:pic>
      <p:cxnSp>
        <p:nvCxnSpPr>
          <p:cNvPr id="213" name="Google Shape;213;p43"/>
          <p:cNvCxnSpPr/>
          <p:nvPr/>
        </p:nvCxnSpPr>
        <p:spPr>
          <a:xfrm rot="10800000" flipH="1">
            <a:off x="6507325" y="3382550"/>
            <a:ext cx="559200" cy="727800"/>
          </a:xfrm>
          <a:prstGeom prst="straightConnector1">
            <a:avLst/>
          </a:prstGeom>
          <a:noFill/>
          <a:ln w="28575" cap="flat" cmpd="sng">
            <a:solidFill>
              <a:srgbClr val="FFFF00"/>
            </a:solidFill>
            <a:prstDash val="solid"/>
            <a:round/>
            <a:headEnd type="none" w="med" len="med"/>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4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INTERACTIVE “SHOPPING”</a:t>
            </a:r>
            <a:endParaRPr b="1">
              <a:latin typeface="Arial"/>
              <a:ea typeface="Arial"/>
              <a:cs typeface="Arial"/>
              <a:sym typeface="Arial"/>
            </a:endParaRPr>
          </a:p>
        </p:txBody>
      </p:sp>
      <p:sp>
        <p:nvSpPr>
          <p:cNvPr id="219" name="Google Shape;219;p44"/>
          <p:cNvSpPr txBox="1">
            <a:spLocks noGrp="1"/>
          </p:cNvSpPr>
          <p:nvPr>
            <p:ph type="subTitle" idx="1"/>
          </p:nvPr>
        </p:nvSpPr>
        <p:spPr>
          <a:xfrm>
            <a:off x="938500" y="1035075"/>
            <a:ext cx="45303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It isn’t just QR codes.  Organizations have pushed the envelope to develop truly unique and creative interactive shopping experiences targeting the sports and entertainment consumer.</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Adidas shoes were featured on a “lift and learn wall” – when customers removed shoes from their platforms a digital wall/screen would update with the sneaker’s specs (material, price, etc)</a:t>
            </a:r>
            <a:endParaRPr>
              <a:latin typeface="Arial"/>
              <a:ea typeface="Arial"/>
              <a:cs typeface="Arial"/>
              <a:sym typeface="Arial"/>
            </a:endParaRPr>
          </a:p>
        </p:txBody>
      </p:sp>
      <p:cxnSp>
        <p:nvCxnSpPr>
          <p:cNvPr id="220" name="Google Shape;220;p4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21" name="Google Shape;221;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2" name="Google Shape;222;p4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23" name="Google Shape;223;p44"/>
          <p:cNvPicPr preferRelativeResize="0"/>
          <p:nvPr/>
        </p:nvPicPr>
        <p:blipFill>
          <a:blip r:embed="rId4">
            <a:alphaModFix/>
          </a:blip>
          <a:stretch>
            <a:fillRect/>
          </a:stretch>
        </p:blipFill>
        <p:spPr>
          <a:xfrm>
            <a:off x="5642500" y="1716338"/>
            <a:ext cx="3058748" cy="1710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5"/>
          <p:cNvSpPr txBox="1">
            <a:spLocks noGrp="1"/>
          </p:cNvSpPr>
          <p:nvPr>
            <p:ph type="title"/>
          </p:nvPr>
        </p:nvSpPr>
        <p:spPr>
          <a:xfrm>
            <a:off x="5053300" y="445025"/>
            <a:ext cx="7762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“SHOPPABLE” SOCIAL </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MEDIA APPLICATIONS</a:t>
            </a:r>
            <a:endParaRPr b="1">
              <a:latin typeface="Arial"/>
              <a:ea typeface="Arial"/>
              <a:cs typeface="Arial"/>
              <a:sym typeface="Arial"/>
            </a:endParaRPr>
          </a:p>
        </p:txBody>
      </p:sp>
      <p:sp>
        <p:nvSpPr>
          <p:cNvPr id="229" name="Google Shape;229;p45"/>
          <p:cNvSpPr txBox="1">
            <a:spLocks noGrp="1"/>
          </p:cNvSpPr>
          <p:nvPr>
            <p:ph type="subTitle" idx="1"/>
          </p:nvPr>
        </p:nvSpPr>
        <p:spPr>
          <a:xfrm>
            <a:off x="5053300" y="1603250"/>
            <a:ext cx="33318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Shoppable posts on Instagram are becoming a popular venue for “social merchandising” for sports teams, leagues, athletes and entertainers.</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p:txBody>
      </p:sp>
      <p:cxnSp>
        <p:nvCxnSpPr>
          <p:cNvPr id="230" name="Google Shape;230;p45"/>
          <p:cNvCxnSpPr/>
          <p:nvPr/>
        </p:nvCxnSpPr>
        <p:spPr>
          <a:xfrm>
            <a:off x="51410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1" name="Google Shape;231;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2" name="Google Shape;232;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33" name="Google Shape;233;p45"/>
          <p:cNvPicPr preferRelativeResize="0"/>
          <p:nvPr/>
        </p:nvPicPr>
        <p:blipFill>
          <a:blip r:embed="rId4">
            <a:alphaModFix/>
          </a:blip>
          <a:stretch>
            <a:fillRect/>
          </a:stretch>
        </p:blipFill>
        <p:spPr>
          <a:xfrm>
            <a:off x="501275" y="992963"/>
            <a:ext cx="4086225" cy="3268976"/>
          </a:xfrm>
          <a:prstGeom prst="rect">
            <a:avLst/>
          </a:prstGeom>
          <a:noFill/>
          <a:ln>
            <a:noFill/>
          </a:ln>
        </p:spPr>
      </p:pic>
      <p:pic>
        <p:nvPicPr>
          <p:cNvPr id="234" name="Google Shape;234;p45"/>
          <p:cNvPicPr preferRelativeResize="0"/>
          <p:nvPr/>
        </p:nvPicPr>
        <p:blipFill rotWithShape="1">
          <a:blip r:embed="rId5">
            <a:alphaModFix/>
          </a:blip>
          <a:srcRect t="-4438"/>
          <a:stretch/>
        </p:blipFill>
        <p:spPr>
          <a:xfrm>
            <a:off x="1806450" y="1853850"/>
            <a:ext cx="1475374" cy="1630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46"/>
          <p:cNvSpPr txBox="1">
            <a:spLocks noGrp="1"/>
          </p:cNvSpPr>
          <p:nvPr>
            <p:ph type="title"/>
          </p:nvPr>
        </p:nvSpPr>
        <p:spPr>
          <a:xfrm>
            <a:off x="938500" y="445025"/>
            <a:ext cx="5266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STREAMING AUDIO &amp; VIDEO</a:t>
            </a:r>
            <a:endParaRPr b="1">
              <a:latin typeface="Arial"/>
              <a:ea typeface="Arial"/>
              <a:cs typeface="Arial"/>
              <a:sym typeface="Arial"/>
            </a:endParaRPr>
          </a:p>
        </p:txBody>
      </p:sp>
      <p:sp>
        <p:nvSpPr>
          <p:cNvPr id="240" name="Google Shape;240;p46"/>
          <p:cNvSpPr txBox="1">
            <a:spLocks noGrp="1"/>
          </p:cNvSpPr>
          <p:nvPr>
            <p:ph type="subTitle" idx="1"/>
          </p:nvPr>
        </p:nvSpPr>
        <p:spPr>
          <a:xfrm>
            <a:off x="938500" y="1035074"/>
            <a:ext cx="5196600" cy="345790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Arial"/>
                <a:ea typeface="Arial"/>
                <a:cs typeface="Arial"/>
                <a:sym typeface="Arial"/>
              </a:rPr>
              <a:t>Streaming audio and video capabilities have changed the way fans consume the sports and entertainment product.</a:t>
            </a: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None/>
            </a:pPr>
            <a:r>
              <a:rPr lang="en" dirty="0">
                <a:latin typeface="Arial"/>
                <a:ea typeface="Arial"/>
                <a:cs typeface="Arial"/>
                <a:sym typeface="Arial"/>
              </a:rPr>
              <a:t>●	Online sports talk “radio” (ESPN Radio)</a:t>
            </a:r>
            <a:endParaRPr dirty="0">
              <a:latin typeface="Arial"/>
              <a:ea typeface="Arial"/>
              <a:cs typeface="Arial"/>
              <a:sym typeface="Arial"/>
            </a:endParaRPr>
          </a:p>
          <a:p>
            <a:pPr marL="0" lvl="0" indent="0" algn="l" rtl="0">
              <a:spcBef>
                <a:spcPts val="0"/>
              </a:spcBef>
              <a:spcAft>
                <a:spcPts val="0"/>
              </a:spcAft>
              <a:buNone/>
            </a:pPr>
            <a:r>
              <a:rPr lang="en" dirty="0">
                <a:latin typeface="Arial"/>
                <a:ea typeface="Arial"/>
                <a:cs typeface="Arial"/>
                <a:sym typeface="Arial"/>
              </a:rPr>
              <a:t>●	Streaming audio (Pandora, Spotify etc.)</a:t>
            </a:r>
            <a:endParaRPr dirty="0">
              <a:latin typeface="Arial"/>
              <a:ea typeface="Arial"/>
              <a:cs typeface="Arial"/>
              <a:sym typeface="Arial"/>
            </a:endParaRPr>
          </a:p>
          <a:p>
            <a:pPr marL="914400" lvl="0" indent="-914400" algn="l" rtl="0">
              <a:spcBef>
                <a:spcPts val="0"/>
              </a:spcBef>
              <a:spcAft>
                <a:spcPts val="0"/>
              </a:spcAft>
              <a:buNone/>
            </a:pPr>
            <a:r>
              <a:rPr lang="en" dirty="0">
                <a:latin typeface="Arial"/>
                <a:ea typeface="Arial"/>
                <a:cs typeface="Arial"/>
                <a:sym typeface="Arial"/>
              </a:rPr>
              <a:t>●	Websites offering TV programming, short films, video clips and movie trailers (Hulu)</a:t>
            </a:r>
            <a:endParaRPr dirty="0">
              <a:latin typeface="Arial"/>
              <a:ea typeface="Arial"/>
              <a:cs typeface="Arial"/>
              <a:sym typeface="Arial"/>
            </a:endParaRPr>
          </a:p>
          <a:p>
            <a:pPr marL="0" lvl="0" indent="0" algn="l" rtl="0">
              <a:spcBef>
                <a:spcPts val="0"/>
              </a:spcBef>
              <a:spcAft>
                <a:spcPts val="0"/>
              </a:spcAft>
              <a:buNone/>
            </a:pPr>
            <a:r>
              <a:rPr lang="en" dirty="0">
                <a:latin typeface="Arial"/>
                <a:ea typeface="Arial"/>
                <a:cs typeface="Arial"/>
                <a:sym typeface="Arial"/>
              </a:rPr>
              <a:t>●	SiriusXM satellite radio </a:t>
            </a:r>
            <a:endParaRPr dirty="0">
              <a:latin typeface="Arial"/>
              <a:ea typeface="Arial"/>
              <a:cs typeface="Arial"/>
              <a:sym typeface="Arial"/>
            </a:endParaRPr>
          </a:p>
          <a:p>
            <a:pPr marL="0" lvl="0" indent="0" algn="l" rtl="0">
              <a:spcBef>
                <a:spcPts val="0"/>
              </a:spcBef>
              <a:spcAft>
                <a:spcPts val="0"/>
              </a:spcAft>
              <a:buNone/>
            </a:pPr>
            <a:r>
              <a:rPr lang="en" dirty="0">
                <a:latin typeface="Arial"/>
                <a:ea typeface="Arial"/>
                <a:cs typeface="Arial"/>
                <a:sym typeface="Arial"/>
              </a:rPr>
              <a:t>●	Streaming live video events</a:t>
            </a: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p:txBody>
      </p:sp>
      <p:cxnSp>
        <p:nvCxnSpPr>
          <p:cNvPr id="241" name="Google Shape;241;p46"/>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42" name="Google Shape;242;p4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43" name="Google Shape;243;p4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44" name="Google Shape;244;p46"/>
          <p:cNvPicPr preferRelativeResize="0"/>
          <p:nvPr/>
        </p:nvPicPr>
        <p:blipFill>
          <a:blip r:embed="rId4">
            <a:alphaModFix/>
          </a:blip>
          <a:stretch>
            <a:fillRect/>
          </a:stretch>
        </p:blipFill>
        <p:spPr>
          <a:xfrm>
            <a:off x="6468400" y="1425938"/>
            <a:ext cx="2291625" cy="2291625"/>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TotalTime>
  <Words>1379</Words>
  <Application>Microsoft Macintosh PowerPoint</Application>
  <PresentationFormat>On-screen Show (16:9)</PresentationFormat>
  <Paragraphs>116</Paragraphs>
  <Slides>22</Slides>
  <Notes>22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Montserrat</vt:lpstr>
      <vt:lpstr>Oswald</vt:lpstr>
      <vt:lpstr>Proxima Nova</vt:lpstr>
      <vt:lpstr>Futuristic Background by Slidesgo</vt:lpstr>
      <vt:lpstr>Slidesgo Final Pages</vt:lpstr>
      <vt:lpstr>IMPACT OF TECHNOLOGY</vt:lpstr>
      <vt:lpstr>Advancements in technology have led to new product innovations and forced an evolution in the way sports and entertainment marketers work to reach consumers.   Fan preferences continue to evolve, requiring properties and venues to adapt to the technological needs of the modern sports and entertainment consumer.</vt:lpstr>
      <vt:lpstr>Over time, technology and innovation have influenced the way consumers shop.  If a customer wants to try on a pair of shoes or merchandise, they no longer have to ask for help from a clerk at a retail store. They can scan the QR code on a label and ask that the apparel be delivered to a fitting room or to them directly so they can try it on or buy it at a website.   Augmented reality allows consumers to try clothes on virtually, and interactive shopping experiences allow for purchases directly through social media platforms and apps on a mobile device.  Consumer behavior has shifted in a way that online shopping has become a preferred method for purchasing goods and services. </vt:lpstr>
      <vt:lpstr>Advancements in technology have touched nearly every segment of the sports and entertainment industry, from the product or service itself to the way the product or service is marketed to consumers. Sales  Streaming Advertising Broadcasting Gaming Footwear and apparel Sporting goods, equipment and wearables</vt:lpstr>
      <vt:lpstr>SALES (E-COMMERCE)</vt:lpstr>
      <vt:lpstr>INTERACTIVE “SHOPPING”</vt:lpstr>
      <vt:lpstr>INTERACTIVE “SHOPPING”</vt:lpstr>
      <vt:lpstr>“SHOPPABLE” SOCIAL  MEDIA APPLICATIONS</vt:lpstr>
      <vt:lpstr>STREAMING AUDIO &amp; VIDEO</vt:lpstr>
      <vt:lpstr>ADVERTISING</vt:lpstr>
      <vt:lpstr>BROADCASTING</vt:lpstr>
      <vt:lpstr>GAMING</vt:lpstr>
      <vt:lpstr>SPORTING GOODS, EQUIPMENT AND WEARABLES  </vt:lpstr>
      <vt:lpstr>FOOTWEAR &amp; APPAREL</vt:lpstr>
      <vt:lpstr>There are a variety of forms of technology leading the way in product innovation and influencing marketing strategies: Interactive technologies Augmented reality Virtual reality Extended reality (XR) Drone technology</vt:lpstr>
      <vt:lpstr>INTERACTIVE  TECHNOLOGIES</vt:lpstr>
      <vt:lpstr>AUGMENTED REALITY</vt:lpstr>
      <vt:lpstr>VIRTUAL REALITY</vt:lpstr>
      <vt:lpstr>EXTENDED REALITY</vt:lpstr>
      <vt:lpstr>THE METAVERSE</vt:lpstr>
      <vt:lpstr>DRONE TECHNOLOGY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TECHNOLOGY</dc:title>
  <cp:lastModifiedBy>Chris Lindauer</cp:lastModifiedBy>
  <cp:revision>11</cp:revision>
  <dcterms:modified xsi:type="dcterms:W3CDTF">2022-08-02T22:10:49Z</dcterms:modified>
</cp:coreProperties>
</file>