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 id="2147483684"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70" r:id="rId13"/>
    <p:sldId id="266" r:id="rId14"/>
    <p:sldId id="267" r:id="rId15"/>
    <p:sldId id="268" r:id="rId16"/>
    <p:sldId id="269" r:id="rId17"/>
  </p:sldIdLst>
  <p:sldSz cx="9144000" cy="5143500" type="screen16x9"/>
  <p:notesSz cx="6858000" cy="9144000"/>
  <p:embeddedFontLst>
    <p:embeddedFont>
      <p:font typeface="Montserrat" pitchFamily="2" charset="77"/>
      <p:regular r:id="rId19"/>
      <p:bold r:id="rId20"/>
      <p:italic r:id="rId21"/>
      <p:boldItalic r:id="rId22"/>
    </p:embeddedFont>
    <p:embeddedFont>
      <p:font typeface="Oswald" pitchFamily="2" charset="77"/>
      <p:regular r:id="rId23"/>
      <p:bold r:id="rId24"/>
    </p:embeddedFont>
    <p:embeddedFont>
      <p:font typeface="Proxima Nova" panose="02000506030000020004" pitchFamily="2"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font" Target="fonts/font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e66dc2121f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e66dc2121f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64c6af6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64c6af6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0352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e673e6894c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e673e6894c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e66dc2121f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e66dc2121f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e66dc2121f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e66dc2121f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7f9262ee2f_0_244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e63cfe06c6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e63cfe06c6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b838429023_2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b838429023_2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e673e6894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e673e6894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e64c6af68d_0_6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e64c6af68d_0_6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64c6af6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64c6af6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e64c6af68d_0_8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e64c6af68d_0_8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e673e6894c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e673e6894c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e66dc2121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e66dc2121f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57150"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36"/>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a:endParaRPr/>
          </a:p>
        </p:txBody>
      </p:sp>
      <p:sp>
        <p:nvSpPr>
          <p:cNvPr id="156" name="Google Shape;156;p36"/>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940250" y="1903475"/>
            <a:ext cx="52635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Arial"/>
                <a:ea typeface="Arial"/>
                <a:cs typeface="Arial"/>
                <a:sym typeface="Arial"/>
              </a:rPr>
              <a:t>Sports ARE Entertainment</a:t>
            </a:r>
            <a:endParaRPr>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a:latin typeface="Arial"/>
                <a:ea typeface="Arial"/>
                <a:cs typeface="Arial"/>
                <a:sym typeface="Arial"/>
              </a:rPr>
              <a:t>LESSON 2.3</a:t>
            </a:r>
            <a:endParaRPr sz="2200" b="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7"/>
          <p:cNvSpPr txBox="1">
            <a:spLocks noGrp="1"/>
          </p:cNvSpPr>
          <p:nvPr>
            <p:ph type="body" idx="2"/>
          </p:nvPr>
        </p:nvSpPr>
        <p:spPr>
          <a:xfrm>
            <a:off x="4732590" y="1387900"/>
            <a:ext cx="4297435" cy="2968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2018	</a:t>
            </a:r>
            <a:r>
              <a:rPr lang="en" dirty="0">
                <a:latin typeface="Arial"/>
                <a:ea typeface="Arial"/>
                <a:cs typeface="Arial"/>
                <a:sym typeface="Arial"/>
              </a:rPr>
              <a:t>	FIFA World Cup</a:t>
            </a:r>
            <a:endParaRPr dirty="0">
              <a:latin typeface="Arial"/>
              <a:ea typeface="Arial"/>
              <a:cs typeface="Arial"/>
              <a:sym typeface="Arial"/>
            </a:endParaRPr>
          </a:p>
          <a:p>
            <a:pPr marL="0" lvl="0" indent="0" algn="l" rtl="0">
              <a:spcBef>
                <a:spcPts val="1000"/>
              </a:spcBef>
              <a:spcAft>
                <a:spcPts val="0"/>
              </a:spcAft>
              <a:buNone/>
            </a:pPr>
            <a:r>
              <a:rPr lang="en" b="1" dirty="0">
                <a:latin typeface="Arial"/>
                <a:ea typeface="Arial"/>
                <a:cs typeface="Arial"/>
                <a:sym typeface="Arial"/>
              </a:rPr>
              <a:t>2018</a:t>
            </a:r>
            <a:r>
              <a:rPr lang="en" dirty="0">
                <a:latin typeface="Arial"/>
                <a:ea typeface="Arial"/>
                <a:cs typeface="Arial"/>
                <a:sym typeface="Arial"/>
              </a:rPr>
              <a:t>		The Avengers</a:t>
            </a:r>
            <a:endParaRPr dirty="0">
              <a:latin typeface="Arial"/>
              <a:ea typeface="Arial"/>
              <a:cs typeface="Arial"/>
              <a:sym typeface="Arial"/>
            </a:endParaRPr>
          </a:p>
          <a:p>
            <a:pPr marL="0" lvl="0" indent="0" algn="l" rtl="0">
              <a:spcBef>
                <a:spcPts val="1000"/>
              </a:spcBef>
              <a:spcAft>
                <a:spcPts val="0"/>
              </a:spcAft>
              <a:buNone/>
            </a:pPr>
            <a:r>
              <a:rPr lang="en" b="1" dirty="0">
                <a:latin typeface="Arial"/>
                <a:ea typeface="Arial"/>
                <a:cs typeface="Arial"/>
                <a:sym typeface="Arial"/>
              </a:rPr>
              <a:t>2019	</a:t>
            </a:r>
            <a:r>
              <a:rPr lang="en" dirty="0">
                <a:latin typeface="Arial"/>
                <a:ea typeface="Arial"/>
                <a:cs typeface="Arial"/>
                <a:sym typeface="Arial"/>
              </a:rPr>
              <a:t>	NFL</a:t>
            </a:r>
            <a:endParaRPr dirty="0">
              <a:latin typeface="Arial"/>
              <a:ea typeface="Arial"/>
              <a:cs typeface="Arial"/>
              <a:sym typeface="Arial"/>
            </a:endParaRPr>
          </a:p>
          <a:p>
            <a:pPr marL="0" lvl="0" indent="0" algn="l" rtl="0">
              <a:spcBef>
                <a:spcPts val="1000"/>
              </a:spcBef>
              <a:spcAft>
                <a:spcPts val="0"/>
              </a:spcAft>
              <a:buNone/>
            </a:pPr>
            <a:r>
              <a:rPr lang="en" b="1" dirty="0">
                <a:latin typeface="Arial"/>
                <a:ea typeface="Arial"/>
                <a:cs typeface="Arial"/>
                <a:sym typeface="Arial"/>
              </a:rPr>
              <a:t>2019	</a:t>
            </a:r>
            <a:r>
              <a:rPr lang="en" dirty="0">
                <a:latin typeface="Arial"/>
                <a:ea typeface="Arial"/>
                <a:cs typeface="Arial"/>
                <a:sym typeface="Arial"/>
              </a:rPr>
              <a:t>	Stranger Things</a:t>
            </a:r>
            <a:endParaRPr dirty="0">
              <a:latin typeface="Arial"/>
              <a:ea typeface="Arial"/>
              <a:cs typeface="Arial"/>
              <a:sym typeface="Arial"/>
            </a:endParaRPr>
          </a:p>
          <a:p>
            <a:pPr marL="0" lvl="0" indent="0" algn="l" rtl="0">
              <a:spcBef>
                <a:spcPts val="1000"/>
              </a:spcBef>
              <a:spcAft>
                <a:spcPts val="0"/>
              </a:spcAft>
              <a:buNone/>
            </a:pPr>
            <a:r>
              <a:rPr lang="en" b="1" dirty="0">
                <a:latin typeface="Arial"/>
                <a:ea typeface="Arial"/>
                <a:cs typeface="Arial"/>
                <a:sym typeface="Arial"/>
              </a:rPr>
              <a:t>2019	</a:t>
            </a:r>
            <a:r>
              <a:rPr lang="en" dirty="0">
                <a:latin typeface="Arial"/>
                <a:ea typeface="Arial"/>
                <a:cs typeface="Arial"/>
                <a:sym typeface="Arial"/>
              </a:rPr>
              <a:t>	Batman</a:t>
            </a:r>
            <a:endParaRPr dirty="0">
              <a:latin typeface="Arial"/>
              <a:ea typeface="Arial"/>
              <a:cs typeface="Arial"/>
              <a:sym typeface="Arial"/>
            </a:endParaRPr>
          </a:p>
          <a:p>
            <a:pPr marL="0" lvl="0" indent="0" algn="l" rtl="0">
              <a:spcBef>
                <a:spcPts val="1000"/>
              </a:spcBef>
              <a:spcAft>
                <a:spcPts val="0"/>
              </a:spcAft>
              <a:buNone/>
            </a:pPr>
            <a:r>
              <a:rPr lang="en" b="1" dirty="0">
                <a:latin typeface="Arial"/>
                <a:ea typeface="Arial"/>
                <a:cs typeface="Arial"/>
                <a:sym typeface="Arial"/>
              </a:rPr>
              <a:t>2020		</a:t>
            </a:r>
            <a:r>
              <a:rPr lang="en" dirty="0">
                <a:latin typeface="Arial"/>
                <a:ea typeface="Arial"/>
                <a:cs typeface="Arial"/>
                <a:sym typeface="Arial"/>
              </a:rPr>
              <a:t>The Mandalorian</a:t>
            </a:r>
            <a:endParaRPr dirty="0">
              <a:latin typeface="Arial"/>
              <a:ea typeface="Arial"/>
              <a:cs typeface="Arial"/>
              <a:sym typeface="Arial"/>
            </a:endParaRPr>
          </a:p>
          <a:p>
            <a:pPr marL="0" lvl="0" indent="0" algn="l" rtl="0">
              <a:spcBef>
                <a:spcPts val="1000"/>
              </a:spcBef>
              <a:spcAft>
                <a:spcPts val="0"/>
              </a:spcAft>
              <a:buNone/>
            </a:pPr>
            <a:r>
              <a:rPr lang="en" b="1" dirty="0">
                <a:latin typeface="Arial"/>
                <a:ea typeface="Arial"/>
                <a:cs typeface="Arial"/>
                <a:sym typeface="Arial"/>
              </a:rPr>
              <a:t>2020		</a:t>
            </a:r>
            <a:r>
              <a:rPr lang="en" dirty="0">
                <a:latin typeface="Arial"/>
                <a:ea typeface="Arial"/>
                <a:cs typeface="Arial"/>
                <a:sym typeface="Arial"/>
              </a:rPr>
              <a:t>Walking Dead</a:t>
            </a:r>
            <a:endParaRPr dirty="0">
              <a:latin typeface="Arial"/>
              <a:ea typeface="Arial"/>
              <a:cs typeface="Arial"/>
              <a:sym typeface="Arial"/>
            </a:endParaRPr>
          </a:p>
          <a:p>
            <a:pPr marL="0" lvl="0" indent="0" algn="l" rtl="0">
              <a:spcBef>
                <a:spcPts val="1000"/>
              </a:spcBef>
              <a:spcAft>
                <a:spcPts val="0"/>
              </a:spcAft>
              <a:buNone/>
            </a:pPr>
            <a:r>
              <a:rPr lang="en" b="1" dirty="0">
                <a:latin typeface="Arial"/>
                <a:ea typeface="Arial"/>
                <a:cs typeface="Arial"/>
                <a:sym typeface="Arial"/>
              </a:rPr>
              <a:t>2021		</a:t>
            </a:r>
            <a:r>
              <a:rPr lang="en" dirty="0">
                <a:latin typeface="Arial"/>
                <a:ea typeface="Arial"/>
                <a:cs typeface="Arial"/>
                <a:sym typeface="Arial"/>
              </a:rPr>
              <a:t>Tomb Raider</a:t>
            </a:r>
            <a:endParaRPr dirty="0">
              <a:latin typeface="Arial"/>
              <a:ea typeface="Arial"/>
              <a:cs typeface="Arial"/>
              <a:sym typeface="Arial"/>
            </a:endParaRPr>
          </a:p>
          <a:p>
            <a:pPr marL="0" lvl="0" indent="0" algn="l" rtl="0">
              <a:spcBef>
                <a:spcPts val="1000"/>
              </a:spcBef>
              <a:spcAft>
                <a:spcPts val="1000"/>
              </a:spcAft>
              <a:buNone/>
            </a:pPr>
            <a:r>
              <a:rPr lang="en" b="1" dirty="0">
                <a:latin typeface="Arial"/>
                <a:ea typeface="Arial"/>
                <a:cs typeface="Arial"/>
                <a:sym typeface="Arial"/>
              </a:rPr>
              <a:t>2021		</a:t>
            </a:r>
            <a:r>
              <a:rPr lang="en" dirty="0">
                <a:latin typeface="Arial"/>
                <a:ea typeface="Arial"/>
                <a:cs typeface="Arial"/>
                <a:sym typeface="Arial"/>
              </a:rPr>
              <a:t>LeBron James / Space Jam</a:t>
            </a:r>
            <a:endParaRPr dirty="0">
              <a:latin typeface="Arial"/>
              <a:ea typeface="Arial"/>
              <a:cs typeface="Arial"/>
              <a:sym typeface="Arial"/>
            </a:endParaRPr>
          </a:p>
        </p:txBody>
      </p:sp>
      <p:sp>
        <p:nvSpPr>
          <p:cNvPr id="248" name="Google Shape;248;p47"/>
          <p:cNvSpPr txBox="1">
            <a:spLocks noGrp="1"/>
          </p:cNvSpPr>
          <p:nvPr>
            <p:ph type="title"/>
          </p:nvPr>
        </p:nvSpPr>
        <p:spPr>
          <a:xfrm>
            <a:off x="919800" y="446500"/>
            <a:ext cx="35169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CROSS PROMOTION</a:t>
            </a:r>
            <a:endParaRPr b="1" dirty="0">
              <a:latin typeface="Arial"/>
              <a:ea typeface="Arial"/>
              <a:cs typeface="Arial"/>
              <a:sym typeface="Arial"/>
            </a:endParaRPr>
          </a:p>
        </p:txBody>
      </p:sp>
      <p:cxnSp>
        <p:nvCxnSpPr>
          <p:cNvPr id="249" name="Google Shape;249;p47"/>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50" name="Google Shape;250;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1" name="Google Shape;251;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52" name="Google Shape;252;p47"/>
          <p:cNvSpPr txBox="1"/>
          <p:nvPr/>
        </p:nvSpPr>
        <p:spPr>
          <a:xfrm>
            <a:off x="4956925" y="244175"/>
            <a:ext cx="38961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chemeClr val="lt2"/>
                </a:solidFill>
              </a:rPr>
              <a:t>Epic Games has taken the art of cross promotion to a whole new level with their Fortnite collaborations:</a:t>
            </a:r>
            <a:endParaRPr b="1"/>
          </a:p>
        </p:txBody>
      </p:sp>
      <p:pic>
        <p:nvPicPr>
          <p:cNvPr id="253" name="Google Shape;253;p47"/>
          <p:cNvPicPr preferRelativeResize="0"/>
          <p:nvPr/>
        </p:nvPicPr>
        <p:blipFill>
          <a:blip r:embed="rId4">
            <a:alphaModFix/>
          </a:blip>
          <a:stretch>
            <a:fillRect/>
          </a:stretch>
        </p:blipFill>
        <p:spPr>
          <a:xfrm>
            <a:off x="403988" y="1859063"/>
            <a:ext cx="4007424" cy="22541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3"/>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Arial"/>
                <a:ea typeface="Arial"/>
                <a:cs typeface="Arial"/>
                <a:sym typeface="Arial"/>
              </a:rPr>
              <a:t>CROSS PROMOTION</a:t>
            </a:r>
            <a:endParaRPr b="1" dirty="0">
              <a:latin typeface="Arial"/>
              <a:ea typeface="Arial"/>
              <a:cs typeface="Arial"/>
              <a:sym typeface="Arial"/>
            </a:endParaRPr>
          </a:p>
        </p:txBody>
      </p:sp>
      <p:sp>
        <p:nvSpPr>
          <p:cNvPr id="212" name="Google Shape;212;p43"/>
          <p:cNvSpPr txBox="1">
            <a:spLocks noGrp="1"/>
          </p:cNvSpPr>
          <p:nvPr>
            <p:ph type="subTitle" idx="1"/>
          </p:nvPr>
        </p:nvSpPr>
        <p:spPr>
          <a:xfrm>
            <a:off x="938500" y="982256"/>
            <a:ext cx="7569396" cy="359545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In 2022, even more collaborations were revealed:</a:t>
            </a:r>
          </a:p>
          <a:p>
            <a:pPr marL="0" lvl="0" indent="0" algn="l" rtl="0">
              <a:spcBef>
                <a:spcPts val="0"/>
              </a:spcBef>
              <a:spcAft>
                <a:spcPts val="0"/>
              </a:spcAft>
              <a:buNone/>
            </a:pPr>
            <a:endParaRPr lang="en-US" b="1" dirty="0">
              <a:latin typeface="Arial"/>
              <a:ea typeface="Arial"/>
              <a:cs typeface="Arial"/>
              <a:sym typeface="Arial"/>
            </a:endParaRPr>
          </a:p>
          <a:p>
            <a:pPr marL="455613" lvl="0" indent="-285750" algn="l" rtl="0">
              <a:spcBef>
                <a:spcPts val="0"/>
              </a:spcBef>
              <a:spcAft>
                <a:spcPts val="0"/>
              </a:spcAft>
              <a:buFont typeface="Arial" panose="020B0604020202020204" pitchFamily="34" charset="0"/>
              <a:buChar char="•"/>
            </a:pPr>
            <a:r>
              <a:rPr lang="en-US" dirty="0">
                <a:latin typeface="Arial"/>
                <a:ea typeface="Arial"/>
                <a:cs typeface="Arial"/>
                <a:sym typeface="Arial"/>
              </a:rPr>
              <a:t>Star Wars’ bounty hunter characters Boba Fett, Fennec Shand and </a:t>
            </a:r>
            <a:r>
              <a:rPr lang="en-US" dirty="0" err="1">
                <a:latin typeface="Arial"/>
                <a:ea typeface="Arial"/>
                <a:cs typeface="Arial"/>
                <a:sym typeface="Arial"/>
              </a:rPr>
              <a:t>Krrsantan</a:t>
            </a:r>
            <a:endParaRPr lang="en-US" dirty="0">
              <a:latin typeface="Arial"/>
              <a:ea typeface="Arial"/>
              <a:cs typeface="Arial"/>
              <a:sym typeface="Arial"/>
            </a:endParaRPr>
          </a:p>
          <a:p>
            <a:pPr marL="455613" lvl="0" indent="-285750" algn="l" rtl="0">
              <a:spcBef>
                <a:spcPts val="0"/>
              </a:spcBef>
              <a:spcAft>
                <a:spcPts val="0"/>
              </a:spcAft>
              <a:buFont typeface="Arial" panose="020B0604020202020204" pitchFamily="34" charset="0"/>
              <a:buChar char="•"/>
            </a:pPr>
            <a:r>
              <a:rPr lang="en-US" dirty="0">
                <a:latin typeface="Arial"/>
                <a:ea typeface="Arial"/>
                <a:cs typeface="Arial"/>
                <a:sym typeface="Arial"/>
              </a:rPr>
              <a:t>Star Wars’ character Obi-Wan Kenobi was also added to the game to coincide with the Disney+ release of the series of the same name</a:t>
            </a:r>
          </a:p>
          <a:p>
            <a:pPr marL="455613" lvl="0" indent="-285750" algn="l" rtl="0">
              <a:spcBef>
                <a:spcPts val="0"/>
              </a:spcBef>
              <a:spcAft>
                <a:spcPts val="0"/>
              </a:spcAft>
              <a:buFont typeface="Arial" panose="020B0604020202020204" pitchFamily="34" charset="0"/>
              <a:buChar char="•"/>
            </a:pPr>
            <a:r>
              <a:rPr lang="en-US" dirty="0">
                <a:latin typeface="Arial"/>
                <a:ea typeface="Arial"/>
                <a:cs typeface="Arial"/>
                <a:sym typeface="Arial"/>
              </a:rPr>
              <a:t>Marvel characters Doctor Strange, Scarlet Witch, Thor </a:t>
            </a:r>
            <a:r>
              <a:rPr lang="en-US" dirty="0" err="1">
                <a:latin typeface="Arial"/>
                <a:ea typeface="Arial"/>
                <a:cs typeface="Arial"/>
                <a:sym typeface="Arial"/>
              </a:rPr>
              <a:t>Odinson</a:t>
            </a:r>
            <a:r>
              <a:rPr lang="en-US" dirty="0">
                <a:latin typeface="Arial"/>
                <a:ea typeface="Arial"/>
                <a:cs typeface="Arial"/>
                <a:sym typeface="Arial"/>
              </a:rPr>
              <a:t> and Moon Knight in promotion of the ‘Doctor Strange in the Multiverse of Madness’ and ‘Thor: Love and Thunder’ movie releases and ‘Moon Knight’ television series </a:t>
            </a:r>
          </a:p>
          <a:p>
            <a:pPr marL="455613" lvl="0" indent="-285750" algn="l" rtl="0">
              <a:spcBef>
                <a:spcPts val="0"/>
              </a:spcBef>
              <a:spcAft>
                <a:spcPts val="0"/>
              </a:spcAft>
              <a:buFont typeface="Arial" panose="020B0604020202020204" pitchFamily="34" charset="0"/>
              <a:buChar char="•"/>
            </a:pPr>
            <a:r>
              <a:rPr lang="en-US" dirty="0">
                <a:latin typeface="Arial"/>
                <a:ea typeface="Arial"/>
                <a:cs typeface="Arial"/>
                <a:sym typeface="Arial"/>
              </a:rPr>
              <a:t>Athletes like two-time Olympic gold medal-winning snowboarder Chloe Kim</a:t>
            </a:r>
            <a:endParaRPr dirty="0">
              <a:latin typeface="Arial"/>
              <a:ea typeface="Arial"/>
              <a:cs typeface="Arial"/>
              <a:sym typeface="Arial"/>
            </a:endParaRPr>
          </a:p>
        </p:txBody>
      </p:sp>
      <p:cxnSp>
        <p:nvCxnSpPr>
          <p:cNvPr id="213" name="Google Shape;213;p43"/>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4" name="Google Shape;21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5" name="Google Shape;215;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a:t>
            </a:r>
            <a:r>
              <a:rPr kumimoji="0" lang="en" sz="1400" b="0" i="0" u="none" strike="noStrike" kern="0" cap="none" spc="0" normalizeH="0" baseline="0" noProof="0" dirty="0">
                <a:ln>
                  <a:noFill/>
                </a:ln>
                <a:solidFill>
                  <a:srgbClr val="3D85C6"/>
                </a:solidFill>
                <a:effectLst/>
                <a:uLnTx/>
                <a:uFillTx/>
                <a:latin typeface="Oswald"/>
                <a:ea typeface="Oswald"/>
                <a:cs typeface="Oswald"/>
                <a:sym typeface="Oswald"/>
              </a:rPr>
              <a:t> </a:t>
            </a:r>
            <a:r>
              <a:rPr kumimoji="0" lang="en-US" sz="800" b="0" i="0" u="none" strike="noStrike" kern="0" cap="none" spc="0" normalizeH="0" baseline="0" noProof="0" dirty="0">
                <a:ln>
                  <a:noFill/>
                </a:ln>
                <a:solidFill>
                  <a:srgbClr val="3D85C6"/>
                </a:solidFill>
                <a:effectLst/>
                <a:uLnTx/>
                <a:uFillTx/>
                <a:latin typeface="Oswald"/>
                <a:ea typeface="Oswald"/>
                <a:cs typeface="Oswald"/>
                <a:sym typeface="Oswald"/>
              </a:rPr>
              <a:t>Copyright 2022</a:t>
            </a:r>
            <a:r>
              <a:rPr kumimoji="0" lang="en" sz="800" b="0" i="0" u="none" strike="noStrike" kern="0" cap="none" spc="0" normalizeH="0" baseline="0" noProof="0" dirty="0">
                <a:ln>
                  <a:noFill/>
                </a:ln>
                <a:solidFill>
                  <a:srgbClr val="3D85C6"/>
                </a:solidFill>
                <a:effectLst/>
                <a:uLnTx/>
                <a:uFillTx/>
                <a:latin typeface="Oswald"/>
                <a:ea typeface="Oswald"/>
                <a:cs typeface="Oswald"/>
                <a:sym typeface="Oswald"/>
              </a:rPr>
              <a:t>. Sports Career Consulting, LLC.</a:t>
            </a:r>
            <a:endParaRPr kumimoji="0" sz="800" b="0" i="0" u="none" strike="noStrike" kern="0" cap="none" spc="0" normalizeH="0" baseline="0" noProof="0" dirty="0">
              <a:ln>
                <a:noFill/>
              </a:ln>
              <a:solidFill>
                <a:srgbClr val="3D85C6"/>
              </a:solidFill>
              <a:effectLst/>
              <a:uLnTx/>
              <a:uFillTx/>
              <a:latin typeface="Oswald"/>
              <a:ea typeface="Oswald"/>
              <a:cs typeface="Oswald"/>
              <a:sym typeface="Oswald"/>
            </a:endParaRPr>
          </a:p>
        </p:txBody>
      </p:sp>
    </p:spTree>
    <p:extLst>
      <p:ext uri="{BB962C8B-B14F-4D97-AF65-F5344CB8AC3E}">
        <p14:creationId xmlns:p14="http://schemas.microsoft.com/office/powerpoint/2010/main" val="1810517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8"/>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259" name="Google Shape;259;p48"/>
          <p:cNvSpPr txBox="1">
            <a:spLocks noGrp="1"/>
          </p:cNvSpPr>
          <p:nvPr>
            <p:ph type="subTitle" idx="1"/>
          </p:nvPr>
        </p:nvSpPr>
        <p:spPr>
          <a:xfrm>
            <a:off x="572425" y="1594925"/>
            <a:ext cx="77121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Imagine you are a marketing professional working at Epic Games.  Who might you target as the next Fortnite collaboration?  How will Epic Games benefit from the collaboration?  How will the partner brand / property in the collaboration benefit?  Why might that be important?</a:t>
            </a:r>
            <a:endParaRPr>
              <a:latin typeface="Arial"/>
              <a:ea typeface="Arial"/>
              <a:cs typeface="Arial"/>
              <a:sym typeface="Arial"/>
            </a:endParaRPr>
          </a:p>
        </p:txBody>
      </p:sp>
      <p:pic>
        <p:nvPicPr>
          <p:cNvPr id="260" name="Google Shape;260;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1" name="Google Shape;261;p4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62" name="Google Shape;262;p48"/>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9"/>
          <p:cNvSpPr txBox="1">
            <a:spLocks noGrp="1"/>
          </p:cNvSpPr>
          <p:nvPr>
            <p:ph type="body" idx="2"/>
          </p:nvPr>
        </p:nvSpPr>
        <p:spPr>
          <a:xfrm>
            <a:off x="919800" y="1996350"/>
            <a:ext cx="4065000" cy="2968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a:solidFill>
                  <a:schemeClr val="accent1"/>
                </a:solidFill>
                <a:latin typeface="Arial"/>
                <a:ea typeface="Arial"/>
                <a:cs typeface="Arial"/>
                <a:sym typeface="Arial"/>
              </a:rPr>
              <a:t>In promotion of the arrival of ‘Cars 3’ in theaters, Disney/Pixar teamed up with NASCAR. The cross promotion included widespread activations to generate excitement for the race season and other NASCAR programs.</a:t>
            </a:r>
            <a:endParaRPr sz="1700">
              <a:solidFill>
                <a:schemeClr val="accent1"/>
              </a:solidFill>
              <a:latin typeface="Arial"/>
              <a:ea typeface="Arial"/>
              <a:cs typeface="Arial"/>
              <a:sym typeface="Arial"/>
            </a:endParaRPr>
          </a:p>
          <a:p>
            <a:pPr marL="0" lvl="0" indent="0" algn="l" rtl="0">
              <a:spcBef>
                <a:spcPts val="1000"/>
              </a:spcBef>
              <a:spcAft>
                <a:spcPts val="0"/>
              </a:spcAft>
              <a:buNone/>
            </a:pPr>
            <a:endParaRPr sz="1700">
              <a:latin typeface="Arial"/>
              <a:ea typeface="Arial"/>
              <a:cs typeface="Arial"/>
              <a:sym typeface="Arial"/>
            </a:endParaRPr>
          </a:p>
          <a:p>
            <a:pPr marL="0" lvl="0" indent="0" algn="l" rtl="0">
              <a:spcBef>
                <a:spcPts val="1000"/>
              </a:spcBef>
              <a:spcAft>
                <a:spcPts val="1000"/>
              </a:spcAft>
              <a:buNone/>
            </a:pPr>
            <a:endParaRPr sz="1700">
              <a:latin typeface="Arial"/>
              <a:ea typeface="Arial"/>
              <a:cs typeface="Arial"/>
              <a:sym typeface="Arial"/>
            </a:endParaRPr>
          </a:p>
        </p:txBody>
      </p:sp>
      <p:sp>
        <p:nvSpPr>
          <p:cNvPr id="268" name="Google Shape;268;p49"/>
          <p:cNvSpPr txBox="1">
            <a:spLocks noGrp="1"/>
          </p:cNvSpPr>
          <p:nvPr>
            <p:ph type="title"/>
          </p:nvPr>
        </p:nvSpPr>
        <p:spPr>
          <a:xfrm>
            <a:off x="919800" y="446500"/>
            <a:ext cx="35169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CROSS PROMOTION SUCCESS STORY</a:t>
            </a:r>
            <a:endParaRPr b="1">
              <a:latin typeface="Arial"/>
              <a:ea typeface="Arial"/>
              <a:cs typeface="Arial"/>
              <a:sym typeface="Arial"/>
            </a:endParaRPr>
          </a:p>
        </p:txBody>
      </p:sp>
      <p:cxnSp>
        <p:nvCxnSpPr>
          <p:cNvPr id="269" name="Google Shape;269;p4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70" name="Google Shape;270;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1" name="Google Shape;271;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72" name="Google Shape;272;p49"/>
          <p:cNvSpPr txBox="1"/>
          <p:nvPr/>
        </p:nvSpPr>
        <p:spPr>
          <a:xfrm>
            <a:off x="919800" y="1420375"/>
            <a:ext cx="38409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b="1">
                <a:solidFill>
                  <a:schemeClr val="lt1"/>
                </a:solidFill>
              </a:rPr>
              <a:t>Disney/Pixar, NASCAR &amp; ‘Cars 3’</a:t>
            </a:r>
            <a:endParaRPr sz="1500" b="1">
              <a:solidFill>
                <a:schemeClr val="lt1"/>
              </a:solidFill>
            </a:endParaRPr>
          </a:p>
        </p:txBody>
      </p:sp>
      <p:pic>
        <p:nvPicPr>
          <p:cNvPr id="273" name="Google Shape;273;p49"/>
          <p:cNvPicPr preferRelativeResize="0"/>
          <p:nvPr/>
        </p:nvPicPr>
        <p:blipFill>
          <a:blip r:embed="rId4">
            <a:alphaModFix/>
          </a:blip>
          <a:stretch>
            <a:fillRect/>
          </a:stretch>
        </p:blipFill>
        <p:spPr>
          <a:xfrm>
            <a:off x="5677475" y="1771650"/>
            <a:ext cx="2847975" cy="1600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50"/>
          <p:cNvSpPr txBox="1">
            <a:spLocks noGrp="1"/>
          </p:cNvSpPr>
          <p:nvPr>
            <p:ph type="body" idx="2"/>
          </p:nvPr>
        </p:nvSpPr>
        <p:spPr>
          <a:xfrm>
            <a:off x="919800" y="1996350"/>
            <a:ext cx="4248600" cy="2968200"/>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 sz="1700">
                <a:solidFill>
                  <a:schemeClr val="accent1"/>
                </a:solidFill>
                <a:latin typeface="Arial"/>
                <a:ea typeface="Arial"/>
                <a:cs typeface="Arial"/>
                <a:sym typeface="Arial"/>
              </a:rPr>
              <a:t>A badly botched a Spider-Man 2 promotion in which MLB had planned to feature the Spider-Man logo on each base during the All-Star Game provides a cautionary tale to marketers considering cross promotional strategies.  The league received such opposition from fans and baseball purists that the promo was eventually pulled.</a:t>
            </a:r>
            <a:endParaRPr sz="1700">
              <a:solidFill>
                <a:schemeClr val="accent1"/>
              </a:solidFill>
              <a:latin typeface="Arial"/>
              <a:ea typeface="Arial"/>
              <a:cs typeface="Arial"/>
              <a:sym typeface="Arial"/>
            </a:endParaRPr>
          </a:p>
        </p:txBody>
      </p:sp>
      <p:sp>
        <p:nvSpPr>
          <p:cNvPr id="279" name="Google Shape;279;p50"/>
          <p:cNvSpPr txBox="1">
            <a:spLocks noGrp="1"/>
          </p:cNvSpPr>
          <p:nvPr>
            <p:ph type="title"/>
          </p:nvPr>
        </p:nvSpPr>
        <p:spPr>
          <a:xfrm>
            <a:off x="919800" y="446500"/>
            <a:ext cx="35169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CROSS PROMOTION MISSES THE MARK</a:t>
            </a:r>
            <a:endParaRPr b="1">
              <a:latin typeface="Arial"/>
              <a:ea typeface="Arial"/>
              <a:cs typeface="Arial"/>
              <a:sym typeface="Arial"/>
            </a:endParaRPr>
          </a:p>
        </p:txBody>
      </p:sp>
      <p:cxnSp>
        <p:nvCxnSpPr>
          <p:cNvPr id="280" name="Google Shape;280;p50"/>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81" name="Google Shape;281;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2" name="Google Shape;282;p5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83" name="Google Shape;283;p50"/>
          <p:cNvSpPr txBox="1"/>
          <p:nvPr/>
        </p:nvSpPr>
        <p:spPr>
          <a:xfrm>
            <a:off x="919800" y="1420375"/>
            <a:ext cx="38409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b="1">
                <a:solidFill>
                  <a:schemeClr val="lt1"/>
                </a:solidFill>
              </a:rPr>
              <a:t>MLB &amp; SPIDER-MAN 2</a:t>
            </a:r>
            <a:endParaRPr sz="1500" b="1">
              <a:solidFill>
                <a:schemeClr val="lt1"/>
              </a:solidFill>
            </a:endParaRPr>
          </a:p>
        </p:txBody>
      </p:sp>
      <p:pic>
        <p:nvPicPr>
          <p:cNvPr id="284" name="Google Shape;284;p50"/>
          <p:cNvPicPr preferRelativeResize="0"/>
          <p:nvPr/>
        </p:nvPicPr>
        <p:blipFill>
          <a:blip r:embed="rId4">
            <a:alphaModFix/>
          </a:blip>
          <a:stretch>
            <a:fillRect/>
          </a:stretch>
        </p:blipFill>
        <p:spPr>
          <a:xfrm>
            <a:off x="6368550" y="1814500"/>
            <a:ext cx="1714500" cy="15144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pic>
        <p:nvPicPr>
          <p:cNvPr id="289" name="Google Shape;289;p51"/>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ctrTitle"/>
          </p:nvPr>
        </p:nvSpPr>
        <p:spPr>
          <a:xfrm>
            <a:off x="429150" y="1026600"/>
            <a:ext cx="8285700" cy="256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0">
                <a:latin typeface="Arial"/>
                <a:ea typeface="Arial"/>
                <a:cs typeface="Arial"/>
                <a:sym typeface="Arial"/>
              </a:rPr>
              <a:t>There are many similarities between sports and other forms of entertainment as each activity is one that entertains or occupies our time.  Any of the following could represent a form of entertainment:</a:t>
            </a:r>
            <a:endParaRPr sz="1800" b="0">
              <a:latin typeface="Arial"/>
              <a:ea typeface="Arial"/>
              <a:cs typeface="Arial"/>
              <a:sym typeface="Arial"/>
            </a:endParaRPr>
          </a:p>
          <a:p>
            <a:pPr marL="457200" lvl="0" indent="-342900" algn="l" rtl="0">
              <a:spcBef>
                <a:spcPts val="2000"/>
              </a:spcBef>
              <a:spcAft>
                <a:spcPts val="0"/>
              </a:spcAft>
              <a:buSzPts val="1800"/>
              <a:buFont typeface="Arial"/>
              <a:buChar char="●"/>
            </a:pPr>
            <a:r>
              <a:rPr lang="en" sz="1800" b="0">
                <a:latin typeface="Arial"/>
                <a:ea typeface="Arial"/>
                <a:cs typeface="Arial"/>
                <a:sym typeface="Arial"/>
              </a:rPr>
              <a:t>Watching a Broadway show</a:t>
            </a:r>
            <a:endParaRPr sz="1800" b="0">
              <a:latin typeface="Arial"/>
              <a:ea typeface="Arial"/>
              <a:cs typeface="Arial"/>
              <a:sym typeface="Arial"/>
            </a:endParaRPr>
          </a:p>
          <a:p>
            <a:pPr marL="457200" lvl="0" indent="-342900" algn="l" rtl="0">
              <a:spcBef>
                <a:spcPts val="0"/>
              </a:spcBef>
              <a:spcAft>
                <a:spcPts val="0"/>
              </a:spcAft>
              <a:buSzPts val="1800"/>
              <a:buFont typeface="Arial"/>
              <a:buChar char="●"/>
            </a:pPr>
            <a:r>
              <a:rPr lang="en" sz="1800" b="0">
                <a:latin typeface="Arial"/>
                <a:ea typeface="Arial"/>
                <a:cs typeface="Arial"/>
                <a:sym typeface="Arial"/>
              </a:rPr>
              <a:t>Listening to music on your mobile device</a:t>
            </a:r>
            <a:endParaRPr sz="1800" b="0">
              <a:latin typeface="Arial"/>
              <a:ea typeface="Arial"/>
              <a:cs typeface="Arial"/>
              <a:sym typeface="Arial"/>
            </a:endParaRPr>
          </a:p>
          <a:p>
            <a:pPr marL="457200" lvl="0" indent="-342900" algn="l" rtl="0">
              <a:spcBef>
                <a:spcPts val="0"/>
              </a:spcBef>
              <a:spcAft>
                <a:spcPts val="0"/>
              </a:spcAft>
              <a:buSzPts val="1800"/>
              <a:buFont typeface="Arial"/>
              <a:buChar char="●"/>
            </a:pPr>
            <a:r>
              <a:rPr lang="en" sz="1800" b="0">
                <a:latin typeface="Arial"/>
                <a:ea typeface="Arial"/>
                <a:cs typeface="Arial"/>
                <a:sym typeface="Arial"/>
              </a:rPr>
              <a:t>Streaming a movie on your TV</a:t>
            </a:r>
            <a:endParaRPr sz="1800" b="0">
              <a:latin typeface="Arial"/>
              <a:ea typeface="Arial"/>
              <a:cs typeface="Arial"/>
              <a:sym typeface="Arial"/>
            </a:endParaRPr>
          </a:p>
          <a:p>
            <a:pPr marL="457200" lvl="0" indent="-342900" algn="l" rtl="0">
              <a:spcBef>
                <a:spcPts val="0"/>
              </a:spcBef>
              <a:spcAft>
                <a:spcPts val="0"/>
              </a:spcAft>
              <a:buSzPts val="1800"/>
              <a:buFont typeface="Arial"/>
              <a:buChar char="●"/>
            </a:pPr>
            <a:r>
              <a:rPr lang="en" sz="1800" b="0">
                <a:latin typeface="Arial"/>
                <a:ea typeface="Arial"/>
                <a:cs typeface="Arial"/>
                <a:sym typeface="Arial"/>
              </a:rPr>
              <a:t>Watching your favorite football team play at the team’s home stadium</a:t>
            </a:r>
            <a:endParaRPr sz="1800" b="0">
              <a:latin typeface="Arial"/>
              <a:ea typeface="Arial"/>
              <a:cs typeface="Arial"/>
              <a:sym typeface="Arial"/>
            </a:endParaRPr>
          </a:p>
          <a:p>
            <a:pPr marL="457200" lvl="0" indent="-342900" algn="l" rtl="0">
              <a:spcBef>
                <a:spcPts val="0"/>
              </a:spcBef>
              <a:spcAft>
                <a:spcPts val="0"/>
              </a:spcAft>
              <a:buSzPts val="1800"/>
              <a:buFont typeface="Arial"/>
              <a:buChar char="●"/>
            </a:pPr>
            <a:r>
              <a:rPr lang="en" sz="1800" b="0">
                <a:latin typeface="Arial"/>
                <a:ea typeface="Arial"/>
                <a:cs typeface="Arial"/>
                <a:sym typeface="Arial"/>
              </a:rPr>
              <a:t>Playing a game of soccer</a:t>
            </a:r>
            <a:endParaRPr sz="1800" b="0">
              <a:latin typeface="Arial"/>
              <a:ea typeface="Arial"/>
              <a:cs typeface="Arial"/>
              <a:sym typeface="Arial"/>
            </a:endParaRPr>
          </a:p>
          <a:p>
            <a:pPr marL="0" lvl="0" indent="0" algn="ctr" rtl="0">
              <a:spcBef>
                <a:spcPts val="2000"/>
              </a:spcBef>
              <a:spcAft>
                <a:spcPts val="0"/>
              </a:spcAft>
              <a:buNone/>
            </a:pPr>
            <a:endParaRPr sz="1800" b="0">
              <a:latin typeface="Arial"/>
              <a:ea typeface="Arial"/>
              <a:cs typeface="Arial"/>
              <a:sym typeface="Arial"/>
            </a:endParaRPr>
          </a:p>
          <a:p>
            <a:pPr marL="0" lvl="0" indent="0" algn="ctr" rtl="0">
              <a:spcBef>
                <a:spcPts val="2000"/>
              </a:spcBef>
              <a:spcAft>
                <a:spcPts val="2000"/>
              </a:spcAft>
              <a:buNone/>
            </a:pPr>
            <a:endParaRPr sz="1800" b="0">
              <a:latin typeface="Arial"/>
              <a:ea typeface="Arial"/>
              <a:cs typeface="Arial"/>
              <a:sym typeface="Arial"/>
            </a:endParaRPr>
          </a:p>
        </p:txBody>
      </p:sp>
      <p:pic>
        <p:nvPicPr>
          <p:cNvPr id="172" name="Google Shape;172;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3" name="Google Shape;173;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174" name="Google Shape;174;p39"/>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Sports are a form of entertainment</a:t>
            </a:r>
            <a:endParaRPr sz="3000" b="1">
              <a:solidFill>
                <a:schemeClr val="lt2"/>
              </a:solidFill>
              <a:latin typeface="Arial"/>
              <a:ea typeface="Arial"/>
              <a:cs typeface="Arial"/>
              <a:sym typeface="Arial"/>
            </a:endParaRPr>
          </a:p>
        </p:txBody>
      </p:sp>
      <p:cxnSp>
        <p:nvCxnSpPr>
          <p:cNvPr id="175" name="Google Shape;175;p39"/>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pic>
        <p:nvPicPr>
          <p:cNvPr id="180" name="Google Shape;180;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1" name="Google Shape;181;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82" name="Google Shape;182;p40"/>
          <p:cNvPicPr preferRelativeResize="0"/>
          <p:nvPr/>
        </p:nvPicPr>
        <p:blipFill>
          <a:blip r:embed="rId4">
            <a:alphaModFix/>
          </a:blip>
          <a:stretch>
            <a:fillRect/>
          </a:stretch>
        </p:blipFill>
        <p:spPr>
          <a:xfrm>
            <a:off x="2272363" y="111850"/>
            <a:ext cx="4599276" cy="45992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1"/>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188" name="Google Shape;188;p41"/>
          <p:cNvSpPr txBox="1">
            <a:spLocks noGrp="1"/>
          </p:cNvSpPr>
          <p:nvPr>
            <p:ph type="subTitle" idx="1"/>
          </p:nvPr>
        </p:nvSpPr>
        <p:spPr>
          <a:xfrm>
            <a:off x="572425" y="1594925"/>
            <a:ext cx="77121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ESPN broadcasts a number of events such as the National Spelling Bee and a hot dog eating contest.  Because the event is aired on a channel that typically covers sports, would you define those events as sports or entertainment?  </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How would you define the network’s annual ESPY Awards show?</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Do you think Esports represent an example of sports or entertainment? </a:t>
            </a:r>
            <a:endParaRPr>
              <a:latin typeface="Arial"/>
              <a:ea typeface="Arial"/>
              <a:cs typeface="Arial"/>
              <a:sym typeface="Arial"/>
            </a:endParaRPr>
          </a:p>
        </p:txBody>
      </p:sp>
      <p:pic>
        <p:nvPicPr>
          <p:cNvPr id="189" name="Google Shape;189;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0" name="Google Shape;190;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91" name="Google Shape;191;p41"/>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42"/>
          <p:cNvSpPr txBox="1">
            <a:spLocks noGrp="1"/>
          </p:cNvSpPr>
          <p:nvPr>
            <p:ph type="title"/>
          </p:nvPr>
        </p:nvSpPr>
        <p:spPr>
          <a:xfrm>
            <a:off x="3437700" y="1243975"/>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EMOTION</a:t>
            </a:r>
            <a:endParaRPr b="1">
              <a:latin typeface="Arial"/>
              <a:ea typeface="Arial"/>
              <a:cs typeface="Arial"/>
              <a:sym typeface="Arial"/>
            </a:endParaRPr>
          </a:p>
        </p:txBody>
      </p:sp>
      <p:sp>
        <p:nvSpPr>
          <p:cNvPr id="197" name="Google Shape;197;p42"/>
          <p:cNvSpPr txBox="1">
            <a:spLocks noGrp="1"/>
          </p:cNvSpPr>
          <p:nvPr>
            <p:ph type="subTitle" idx="1"/>
          </p:nvPr>
        </p:nvSpPr>
        <p:spPr>
          <a:xfrm>
            <a:off x="3538497" y="21750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Traditionally, consumers of sports products have an emotional investment or interest in the outcome of the event (winning vs. losing, close games vs. “blow outs”)</a:t>
            </a:r>
            <a:endParaRPr>
              <a:latin typeface="Arial"/>
              <a:ea typeface="Arial"/>
              <a:cs typeface="Arial"/>
              <a:sym typeface="Arial"/>
            </a:endParaRPr>
          </a:p>
        </p:txBody>
      </p:sp>
      <p:sp>
        <p:nvSpPr>
          <p:cNvPr id="198" name="Google Shape;198;p42"/>
          <p:cNvSpPr txBox="1">
            <a:spLocks noGrp="1"/>
          </p:cNvSpPr>
          <p:nvPr>
            <p:ph type="title" idx="2"/>
          </p:nvPr>
        </p:nvSpPr>
        <p:spPr>
          <a:xfrm>
            <a:off x="5799949" y="1243975"/>
            <a:ext cx="26679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LOYALTY</a:t>
            </a:r>
            <a:endParaRPr b="1">
              <a:latin typeface="Arial"/>
              <a:ea typeface="Arial"/>
              <a:cs typeface="Arial"/>
              <a:sym typeface="Arial"/>
            </a:endParaRPr>
          </a:p>
        </p:txBody>
      </p:sp>
      <p:sp>
        <p:nvSpPr>
          <p:cNvPr id="199" name="Google Shape;199;p42"/>
          <p:cNvSpPr txBox="1">
            <a:spLocks noGrp="1"/>
          </p:cNvSpPr>
          <p:nvPr>
            <p:ph type="subTitle" idx="3"/>
          </p:nvPr>
        </p:nvSpPr>
        <p:spPr>
          <a:xfrm>
            <a:off x="6028550" y="2175075"/>
            <a:ext cx="21633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Entertainment consumers are less likely to demonstrate high levels of team or brand loyalty, but rather prefer to satisfy their own entertainment needs  </a:t>
            </a:r>
            <a:endParaRPr>
              <a:latin typeface="Arial"/>
              <a:ea typeface="Arial"/>
              <a:cs typeface="Arial"/>
              <a:sym typeface="Arial"/>
            </a:endParaRPr>
          </a:p>
        </p:txBody>
      </p:sp>
      <p:sp>
        <p:nvSpPr>
          <p:cNvPr id="200" name="Google Shape;200;p42"/>
          <p:cNvSpPr txBox="1">
            <a:spLocks noGrp="1"/>
          </p:cNvSpPr>
          <p:nvPr>
            <p:ph type="title" idx="4"/>
          </p:nvPr>
        </p:nvSpPr>
        <p:spPr>
          <a:xfrm>
            <a:off x="1023847" y="1243975"/>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UNSCRIPTED</a:t>
            </a:r>
            <a:endParaRPr b="1">
              <a:latin typeface="Arial"/>
              <a:ea typeface="Arial"/>
              <a:cs typeface="Arial"/>
              <a:sym typeface="Arial"/>
            </a:endParaRPr>
          </a:p>
        </p:txBody>
      </p:sp>
      <p:sp>
        <p:nvSpPr>
          <p:cNvPr id="201" name="Google Shape;201;p42"/>
          <p:cNvSpPr txBox="1">
            <a:spLocks noGrp="1"/>
          </p:cNvSpPr>
          <p:nvPr>
            <p:ph type="subTitle" idx="5"/>
          </p:nvPr>
        </p:nvSpPr>
        <p:spPr>
          <a:xfrm>
            <a:off x="1048447" y="21750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Consumers of sports do not know the outcome of the event in which they are participating</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cxnSp>
        <p:nvCxnSpPr>
          <p:cNvPr id="202" name="Google Shape;202;p42"/>
          <p:cNvCxnSpPr/>
          <p:nvPr/>
        </p:nvCxnSpPr>
        <p:spPr>
          <a:xfrm>
            <a:off x="1883350" y="19365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03" name="Google Shape;203;p42"/>
          <p:cNvCxnSpPr/>
          <p:nvPr/>
        </p:nvCxnSpPr>
        <p:spPr>
          <a:xfrm>
            <a:off x="4373400" y="19365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04" name="Google Shape;204;p42"/>
          <p:cNvCxnSpPr/>
          <p:nvPr/>
        </p:nvCxnSpPr>
        <p:spPr>
          <a:xfrm>
            <a:off x="6863450" y="19365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05" name="Google Shape;205;p42"/>
          <p:cNvSpPr txBox="1">
            <a:spLocks noGrp="1"/>
          </p:cNvSpPr>
          <p:nvPr>
            <p:ph type="title"/>
          </p:nvPr>
        </p:nvSpPr>
        <p:spPr>
          <a:xfrm>
            <a:off x="148350" y="61325"/>
            <a:ext cx="8847300" cy="904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DIFFERENCES</a:t>
            </a:r>
            <a:endParaRPr sz="3000" b="1">
              <a:solidFill>
                <a:schemeClr val="lt2"/>
              </a:solidFill>
              <a:latin typeface="Arial"/>
              <a:ea typeface="Arial"/>
              <a:cs typeface="Arial"/>
              <a:sym typeface="Arial"/>
            </a:endParaRPr>
          </a:p>
        </p:txBody>
      </p:sp>
      <p:cxnSp>
        <p:nvCxnSpPr>
          <p:cNvPr id="206" name="Google Shape;206;p42"/>
          <p:cNvCxnSpPr/>
          <p:nvPr/>
        </p:nvCxnSpPr>
        <p:spPr>
          <a:xfrm>
            <a:off x="3830400" y="1099800"/>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3"/>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LOYALTY</a:t>
            </a:r>
            <a:endParaRPr b="1">
              <a:latin typeface="Arial"/>
              <a:ea typeface="Arial"/>
              <a:cs typeface="Arial"/>
              <a:sym typeface="Arial"/>
            </a:endParaRPr>
          </a:p>
        </p:txBody>
      </p:sp>
      <p:sp>
        <p:nvSpPr>
          <p:cNvPr id="212" name="Google Shape;212;p43"/>
          <p:cNvSpPr txBox="1">
            <a:spLocks noGrp="1"/>
          </p:cNvSpPr>
          <p:nvPr>
            <p:ph type="subTitle" idx="1"/>
          </p:nvPr>
        </p:nvSpPr>
        <p:spPr>
          <a:xfrm>
            <a:off x="938500" y="1093575"/>
            <a:ext cx="67662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Customer loyalty</a:t>
            </a:r>
            <a:r>
              <a:rPr lang="en">
                <a:latin typeface="Arial"/>
                <a:ea typeface="Arial"/>
                <a:cs typeface="Arial"/>
                <a:sym typeface="Arial"/>
              </a:rPr>
              <a:t> is a customer decision to become a repeat consumer of a particular product or brand.  Entertainment consumers are less likely to demonstrate high levels of team or brand loyalty, but rather prefer to satisfy their own entertainment needs.  If a company’s movie, book, sitcom, amusement ride, video game, magazine, CD, DVD, or video does not deliver the expected level of entertainment, it is likely that the consumer will turn to a competitor’s product.  </a:t>
            </a:r>
            <a:endParaRPr>
              <a:latin typeface="Arial"/>
              <a:ea typeface="Arial"/>
              <a:cs typeface="Arial"/>
              <a:sym typeface="Arial"/>
            </a:endParaRPr>
          </a:p>
        </p:txBody>
      </p:sp>
      <p:cxnSp>
        <p:nvCxnSpPr>
          <p:cNvPr id="213" name="Google Shape;213;p43"/>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4" name="Google Shape;21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5" name="Google Shape;215;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44"/>
          <p:cNvSpPr txBox="1">
            <a:spLocks noGrp="1"/>
          </p:cNvSpPr>
          <p:nvPr>
            <p:ph type="ctrTitle"/>
          </p:nvPr>
        </p:nvSpPr>
        <p:spPr>
          <a:xfrm>
            <a:off x="590250" y="2050550"/>
            <a:ext cx="79635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800" b="0" dirty="0">
                <a:latin typeface="Arial"/>
                <a:ea typeface="Arial"/>
                <a:cs typeface="Arial"/>
                <a:sym typeface="Arial"/>
              </a:rPr>
              <a:t>Cross promotion is the convergence of two entertainment properties working together to market products or services.  </a:t>
            </a:r>
            <a:endParaRPr sz="1800" b="0" dirty="0">
              <a:latin typeface="Arial"/>
              <a:ea typeface="Arial"/>
              <a:cs typeface="Arial"/>
              <a:sym typeface="Arial"/>
            </a:endParaRPr>
          </a:p>
          <a:p>
            <a:pPr marL="0" lvl="0" indent="0" algn="ctr" rtl="0">
              <a:spcBef>
                <a:spcPts val="2000"/>
              </a:spcBef>
              <a:spcAft>
                <a:spcPts val="2000"/>
              </a:spcAft>
              <a:buNone/>
            </a:pPr>
            <a:r>
              <a:rPr lang="en" sz="1800" b="0" dirty="0">
                <a:latin typeface="Arial"/>
                <a:ea typeface="Arial"/>
                <a:cs typeface="Arial"/>
                <a:sym typeface="Arial"/>
              </a:rPr>
              <a:t>For example, </a:t>
            </a:r>
            <a:r>
              <a:rPr lang="en-US" sz="1800" b="0" dirty="0">
                <a:latin typeface="Arial"/>
                <a:ea typeface="Arial"/>
                <a:cs typeface="Arial"/>
                <a:sym typeface="Arial"/>
              </a:rPr>
              <a:t>Dr. Dre, Snoop, Eminem, Mary J. Blige, Kendrick Lamar and 50 Cent performing at halftime of the 2022 Super Bowl represents an example of cross promotion.</a:t>
            </a:r>
            <a:endParaRPr sz="1800" b="0" dirty="0">
              <a:latin typeface="Arial"/>
              <a:ea typeface="Arial"/>
              <a:cs typeface="Arial"/>
              <a:sym typeface="Arial"/>
            </a:endParaRPr>
          </a:p>
        </p:txBody>
      </p:sp>
      <p:pic>
        <p:nvPicPr>
          <p:cNvPr id="221" name="Google Shape;221;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2" name="Google Shape;222;p4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23" name="Google Shape;223;p44"/>
          <p:cNvSpPr txBox="1">
            <a:spLocks noGrp="1"/>
          </p:cNvSpPr>
          <p:nvPr>
            <p:ph type="title" idx="4294967295"/>
          </p:nvPr>
        </p:nvSpPr>
        <p:spPr>
          <a:xfrm>
            <a:off x="182625" y="72807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500" b="1">
                <a:solidFill>
                  <a:schemeClr val="lt2"/>
                </a:solidFill>
                <a:latin typeface="Arial"/>
                <a:ea typeface="Arial"/>
                <a:cs typeface="Arial"/>
                <a:sym typeface="Arial"/>
              </a:rPr>
              <a:t>CROSS PROMOTION</a:t>
            </a:r>
            <a:endParaRPr sz="3100" b="1">
              <a:solidFill>
                <a:schemeClr val="lt2"/>
              </a:solidFill>
              <a:latin typeface="Arial"/>
              <a:ea typeface="Arial"/>
              <a:cs typeface="Arial"/>
              <a:sym typeface="Arial"/>
            </a:endParaRPr>
          </a:p>
        </p:txBody>
      </p:sp>
      <p:cxnSp>
        <p:nvCxnSpPr>
          <p:cNvPr id="224" name="Google Shape;224;p44"/>
          <p:cNvCxnSpPr/>
          <p:nvPr/>
        </p:nvCxnSpPr>
        <p:spPr>
          <a:xfrm>
            <a:off x="3842700" y="163287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45"/>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DID YOU KNOW?</a:t>
            </a:r>
            <a:endParaRPr sz="3500" b="1">
              <a:solidFill>
                <a:schemeClr val="lt1"/>
              </a:solidFill>
              <a:latin typeface="Arial"/>
              <a:ea typeface="Arial"/>
              <a:cs typeface="Arial"/>
              <a:sym typeface="Arial"/>
            </a:endParaRPr>
          </a:p>
        </p:txBody>
      </p:sp>
      <p:sp>
        <p:nvSpPr>
          <p:cNvPr id="230" name="Google Shape;230;p45"/>
          <p:cNvSpPr txBox="1">
            <a:spLocks noGrp="1"/>
          </p:cNvSpPr>
          <p:nvPr>
            <p:ph type="subTitle" idx="1"/>
          </p:nvPr>
        </p:nvSpPr>
        <p:spPr>
          <a:xfrm>
            <a:off x="572425" y="1594925"/>
            <a:ext cx="8070300" cy="2048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How much do performers like The Weeknd get paid for appearing during the Super Bowl Halftime Show?  </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a:p>
            <a:pPr marL="0" lvl="0" indent="0" algn="ctr" rtl="0">
              <a:spcBef>
                <a:spcPts val="0"/>
              </a:spcBef>
              <a:spcAft>
                <a:spcPts val="0"/>
              </a:spcAft>
              <a:buNone/>
            </a:pPr>
            <a:r>
              <a:rPr lang="en">
                <a:latin typeface="Arial"/>
                <a:ea typeface="Arial"/>
                <a:cs typeface="Arial"/>
                <a:sym typeface="Arial"/>
              </a:rPr>
              <a:t>The answer?  NOTHING.  The NFL does not pay the performers anything for appearing.  However, the millions of viewers tuning in provide performers’ brands and music sales a significant boost, providing at least some compensation for their efforts.</a:t>
            </a:r>
            <a:endParaRPr>
              <a:latin typeface="Arial"/>
              <a:ea typeface="Arial"/>
              <a:cs typeface="Arial"/>
              <a:sym typeface="Arial"/>
            </a:endParaRPr>
          </a:p>
        </p:txBody>
      </p:sp>
      <p:pic>
        <p:nvPicPr>
          <p:cNvPr id="231" name="Google Shape;231;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2" name="Google Shape;232;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33" name="Google Shape;233;p45"/>
          <p:cNvPicPr preferRelativeResize="0"/>
          <p:nvPr/>
        </p:nvPicPr>
        <p:blipFill rotWithShape="1">
          <a:blip r:embed="rId4">
            <a:alphaModFix/>
          </a:blip>
          <a:srcRect t="23982" b="26147"/>
          <a:stretch/>
        </p:blipFill>
        <p:spPr>
          <a:xfrm>
            <a:off x="799000" y="175075"/>
            <a:ext cx="1006524" cy="125486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238" name="Google Shape;238;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40" name="Google Shape;240;p46"/>
          <p:cNvSpPr txBox="1">
            <a:spLocks noGrp="1"/>
          </p:cNvSpPr>
          <p:nvPr>
            <p:ph type="title" idx="4294967295"/>
          </p:nvPr>
        </p:nvSpPr>
        <p:spPr>
          <a:xfrm>
            <a:off x="148350" y="140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Cross Promotion</a:t>
            </a:r>
            <a:endParaRPr sz="3000" b="1">
              <a:solidFill>
                <a:schemeClr val="lt2"/>
              </a:solidFill>
              <a:latin typeface="Arial"/>
              <a:ea typeface="Arial"/>
              <a:cs typeface="Arial"/>
              <a:sym typeface="Arial"/>
            </a:endParaRPr>
          </a:p>
        </p:txBody>
      </p:sp>
      <p:cxnSp>
        <p:nvCxnSpPr>
          <p:cNvPr id="241" name="Google Shape;241;p46"/>
          <p:cNvCxnSpPr/>
          <p:nvPr/>
        </p:nvCxnSpPr>
        <p:spPr>
          <a:xfrm>
            <a:off x="3842700" y="966125"/>
            <a:ext cx="1458600" cy="0"/>
          </a:xfrm>
          <a:prstGeom prst="straightConnector1">
            <a:avLst/>
          </a:prstGeom>
          <a:noFill/>
          <a:ln w="9525" cap="flat" cmpd="sng">
            <a:solidFill>
              <a:schemeClr val="lt2"/>
            </a:solidFill>
            <a:prstDash val="solid"/>
            <a:round/>
            <a:headEnd type="none" w="med" len="med"/>
            <a:tailEnd type="none" w="med" len="med"/>
          </a:ln>
        </p:spPr>
      </p:cxnSp>
      <p:sp>
        <p:nvSpPr>
          <p:cNvPr id="242" name="Google Shape;242;p46"/>
          <p:cNvSpPr txBox="1"/>
          <p:nvPr/>
        </p:nvSpPr>
        <p:spPr>
          <a:xfrm>
            <a:off x="1100025" y="3451300"/>
            <a:ext cx="7784100" cy="723900"/>
          </a:xfrm>
          <a:prstGeom prst="rect">
            <a:avLst/>
          </a:prstGeom>
          <a:noFill/>
          <a:ln>
            <a:noFill/>
          </a:ln>
        </p:spPr>
        <p:txBody>
          <a:bodyPr spcFirstLastPara="1" wrap="square" lIns="91425" tIns="91425" rIns="91425" bIns="91425" anchor="b" anchorCtr="0">
            <a:noAutofit/>
          </a:bodyPr>
          <a:lstStyle/>
          <a:p>
            <a:pPr marL="457200" lvl="0" indent="-387350" algn="l" rtl="0">
              <a:spcBef>
                <a:spcPts val="0"/>
              </a:spcBef>
              <a:spcAft>
                <a:spcPts val="0"/>
              </a:spcAft>
              <a:buClr>
                <a:schemeClr val="lt1"/>
              </a:buClr>
              <a:buSzPts val="2500"/>
              <a:buAutoNum type="arabicParenR"/>
            </a:pPr>
            <a:r>
              <a:rPr lang="en" sz="2500">
                <a:solidFill>
                  <a:schemeClr val="lt1"/>
                </a:solidFill>
              </a:rPr>
              <a:t>Can be a very effective branding and marketing tool</a:t>
            </a:r>
            <a:endParaRPr sz="2500">
              <a:solidFill>
                <a:schemeClr val="lt1"/>
              </a:solidFill>
            </a:endParaRPr>
          </a:p>
          <a:p>
            <a:pPr marL="457200" lvl="0" indent="0" algn="l" rtl="0">
              <a:spcBef>
                <a:spcPts val="0"/>
              </a:spcBef>
              <a:spcAft>
                <a:spcPts val="0"/>
              </a:spcAft>
              <a:buNone/>
            </a:pPr>
            <a:endParaRPr sz="2500">
              <a:solidFill>
                <a:schemeClr val="lt1"/>
              </a:solidFill>
            </a:endParaRPr>
          </a:p>
          <a:p>
            <a:pPr marL="457200" lvl="0" indent="-387350" algn="l" rtl="0">
              <a:spcBef>
                <a:spcPts val="0"/>
              </a:spcBef>
              <a:spcAft>
                <a:spcPts val="0"/>
              </a:spcAft>
              <a:buClr>
                <a:schemeClr val="lt1"/>
              </a:buClr>
              <a:buSzPts val="2500"/>
              <a:buAutoNum type="arabicParenR"/>
            </a:pPr>
            <a:r>
              <a:rPr lang="en" sz="2500">
                <a:solidFill>
                  <a:schemeClr val="lt1"/>
                </a:solidFill>
              </a:rPr>
              <a:t>Must benefit all parties to be successful</a:t>
            </a:r>
            <a:endParaRPr sz="2500">
              <a:solidFill>
                <a:schemeClr val="lt1"/>
              </a:solidFill>
            </a:endParaRPr>
          </a:p>
          <a:p>
            <a:pPr marL="457200" lvl="0" indent="0" algn="l" rtl="0">
              <a:spcBef>
                <a:spcPts val="0"/>
              </a:spcBef>
              <a:spcAft>
                <a:spcPts val="0"/>
              </a:spcAft>
              <a:buNone/>
            </a:pPr>
            <a:endParaRPr sz="2500">
              <a:solidFill>
                <a:schemeClr val="lt1"/>
              </a:solidFill>
            </a:endParaRPr>
          </a:p>
          <a:p>
            <a:pPr marL="457200" lvl="0" indent="-387350" algn="l" rtl="0">
              <a:spcBef>
                <a:spcPts val="0"/>
              </a:spcBef>
              <a:spcAft>
                <a:spcPts val="0"/>
              </a:spcAft>
              <a:buClr>
                <a:schemeClr val="lt1"/>
              </a:buClr>
              <a:buSzPts val="2500"/>
              <a:buAutoNum type="arabicParenR"/>
            </a:pPr>
            <a:r>
              <a:rPr lang="en" sz="2500">
                <a:solidFill>
                  <a:schemeClr val="lt1"/>
                </a:solidFill>
              </a:rPr>
              <a:t>Is not always successful</a:t>
            </a:r>
            <a:endParaRPr sz="2500">
              <a:solidFill>
                <a:schemeClr val="lt1"/>
              </a:solidFill>
            </a:endParaRPr>
          </a:p>
          <a:p>
            <a:pPr marL="0" lvl="0" indent="0" algn="l" rtl="0">
              <a:spcBef>
                <a:spcPts val="0"/>
              </a:spcBef>
              <a:spcAft>
                <a:spcPts val="0"/>
              </a:spcAft>
              <a:buNone/>
            </a:pPr>
            <a:endParaRPr sz="2500">
              <a:solidFill>
                <a:schemeClr val="lt1"/>
              </a:solidFill>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919</Words>
  <Application>Microsoft Macintosh PowerPoint</Application>
  <PresentationFormat>On-screen Show (16:9)</PresentationFormat>
  <Paragraphs>76</Paragraphs>
  <Slides>15</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Montserrat</vt:lpstr>
      <vt:lpstr>Proxima Nova</vt:lpstr>
      <vt:lpstr>Oswald</vt:lpstr>
      <vt:lpstr>Futuristic Background by Slidesgo</vt:lpstr>
      <vt:lpstr>Slidesgo Final Pages</vt:lpstr>
      <vt:lpstr>Sports ARE Entertainment</vt:lpstr>
      <vt:lpstr>There are many similarities between sports and other forms of entertainment as each activity is one that entertains or occupies our time.  Any of the following could represent a form of entertainment: Watching a Broadway show Listening to music on your mobile device Streaming a movie on your TV Watching your favorite football team play at the team’s home stadium Playing a game of soccer  </vt:lpstr>
      <vt:lpstr>PowerPoint Presentation</vt:lpstr>
      <vt:lpstr>TIME OUT!</vt:lpstr>
      <vt:lpstr>EMOTION</vt:lpstr>
      <vt:lpstr>LOYALTY</vt:lpstr>
      <vt:lpstr>Cross promotion is the convergence of two entertainment properties working together to market products or services.   For example, Dr. Dre, Snoop, Eminem, Mary J. Blige, Kendrick Lamar and 50 Cent performing at halftime of the 2022 Super Bowl represents an example of cross promotion.</vt:lpstr>
      <vt:lpstr>DID YOU KNOW?</vt:lpstr>
      <vt:lpstr>Cross Promotion</vt:lpstr>
      <vt:lpstr>CROSS PROMOTION</vt:lpstr>
      <vt:lpstr>CROSS PROMOTION</vt:lpstr>
      <vt:lpstr>TIME OUT!</vt:lpstr>
      <vt:lpstr>CROSS PROMOTION SUCCESS STORY</vt:lpstr>
      <vt:lpstr>CROSS PROMOTION MISSES THE MARK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Sports ARE Entertainment</dc:title>
  <cp:lastModifiedBy>Chris Lindauer</cp:lastModifiedBy>
  <cp:revision>4</cp:revision>
  <dcterms:modified xsi:type="dcterms:W3CDTF">2022-08-02T21:25:45Z</dcterms:modified>
</cp:coreProperties>
</file>