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3" r:id="rId8"/>
    <p:sldId id="261" r:id="rId9"/>
    <p:sldId id="262" r:id="rId10"/>
    <p:sldId id="264" r:id="rId11"/>
    <p:sldId id="266" r:id="rId12"/>
    <p:sldId id="265" r:id="rId13"/>
    <p:sldId id="267" r:id="rId14"/>
  </p:sldIdLst>
  <p:sldSz cx="9753600" cy="73152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Hero" pitchFamily="2" charset="77"/>
      <p:regular r:id="rId19"/>
    </p:embeddedFont>
    <p:embeddedFont>
      <p:font typeface="Hero Bold" pitchFamily="2" charset="77"/>
      <p:regular r:id="rId20"/>
      <p:bold r:id="rId21"/>
    </p:embeddedFont>
    <p:embeddedFont>
      <p:font typeface="Nunito Sans Extra Light Bold" pitchFamily="2" charset="77"/>
      <p:regular r:id="rId22"/>
    </p:embeddedFont>
    <p:embeddedFont>
      <p:font typeface="Nunito Sans Regular Bold" pitchFamily="2" charset="77"/>
      <p:regular r:id="rId23"/>
      <p:bold r:id="rId24"/>
    </p:embeddedFont>
    <p:embeddedFont>
      <p:font typeface="Nunito Sans Regular Bold Italics" pitchFamily="2" charset="77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20" autoAdjust="0"/>
    <p:restoredTop sz="94558" autoAdjust="0"/>
  </p:normalViewPr>
  <p:slideViewPr>
    <p:cSldViewPr>
      <p:cViewPr varScale="1">
        <p:scale>
          <a:sx n="113" d="100"/>
          <a:sy n="113" d="100"/>
        </p:scale>
        <p:origin x="14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svg"/><Relationship Id="rId7" Type="http://schemas.openxmlformats.org/officeDocument/2006/relationships/image" Target="../media/image68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svg"/><Relationship Id="rId5" Type="http://schemas.openxmlformats.org/officeDocument/2006/relationships/image" Target="../media/image73.png"/><Relationship Id="rId4" Type="http://schemas.openxmlformats.org/officeDocument/2006/relationships/image" Target="../media/image7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3" Type="http://schemas.openxmlformats.org/officeDocument/2006/relationships/image" Target="../media/image78.png"/><Relationship Id="rId7" Type="http://schemas.openxmlformats.org/officeDocument/2006/relationships/image" Target="../media/image80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Relationship Id="rId9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svg"/><Relationship Id="rId7" Type="http://schemas.openxmlformats.org/officeDocument/2006/relationships/image" Target="../media/image39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Relationship Id="rId9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9.svg"/><Relationship Id="rId7" Type="http://schemas.openxmlformats.org/officeDocument/2006/relationships/image" Target="../media/image4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04517" y="939033"/>
            <a:ext cx="4736881" cy="4545070"/>
            <a:chOff x="0" y="0"/>
            <a:chExt cx="6315842" cy="6060094"/>
          </a:xfrm>
        </p:grpSpPr>
        <p:sp>
          <p:nvSpPr>
            <p:cNvPr id="3" name="TextBox 3"/>
            <p:cNvSpPr txBox="1"/>
            <p:nvPr/>
          </p:nvSpPr>
          <p:spPr>
            <a:xfrm>
              <a:off x="0" y="-142875"/>
              <a:ext cx="6315842" cy="47134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9509"/>
                </a:lnSpc>
              </a:pPr>
              <a:r>
                <a:rPr lang="en-US" sz="6792" dirty="0">
                  <a:solidFill>
                    <a:srgbClr val="F8F8F8"/>
                  </a:solidFill>
                  <a:latin typeface="Hero Bold"/>
                </a:rPr>
                <a:t>Top 11</a:t>
              </a:r>
            </a:p>
            <a:p>
              <a:pPr algn="just">
                <a:lnSpc>
                  <a:spcPts val="9509"/>
                </a:lnSpc>
              </a:pPr>
              <a:r>
                <a:rPr lang="en-US" sz="6792" dirty="0">
                  <a:solidFill>
                    <a:srgbClr val="F8F8F8"/>
                  </a:solidFill>
                  <a:latin typeface="Hero Bold"/>
                </a:rPr>
                <a:t>Film</a:t>
              </a:r>
            </a:p>
            <a:p>
              <a:pPr algn="just">
                <a:lnSpc>
                  <a:spcPts val="9509"/>
                </a:lnSpc>
                <a:spcBef>
                  <a:spcPct val="0"/>
                </a:spcBef>
              </a:pPr>
              <a:r>
                <a:rPr lang="en-US" sz="6792" dirty="0">
                  <a:solidFill>
                    <a:srgbClr val="F8F8F8"/>
                  </a:solidFill>
                  <a:latin typeface="Hero Bold"/>
                </a:rPr>
                <a:t>Franchises</a:t>
              </a:r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0" y="5132608"/>
              <a:ext cx="5168086" cy="927486"/>
              <a:chOff x="0" y="0"/>
              <a:chExt cx="10664471" cy="191389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0664471" cy="1913890"/>
              </a:xfrm>
              <a:custGeom>
                <a:avLst/>
                <a:gdLst/>
                <a:ahLst/>
                <a:cxnLst/>
                <a:rect l="l" t="t" r="r" b="b"/>
                <a:pathLst>
                  <a:path w="10664471" h="1913890">
                    <a:moveTo>
                      <a:pt x="10540011" y="1913890"/>
                    </a:moveTo>
                    <a:lnTo>
                      <a:pt x="124460" y="1913890"/>
                    </a:lnTo>
                    <a:cubicBezTo>
                      <a:pt x="55880" y="1913890"/>
                      <a:pt x="0" y="1858010"/>
                      <a:pt x="0" y="178943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10540011" y="0"/>
                    </a:lnTo>
                    <a:cubicBezTo>
                      <a:pt x="10608590" y="0"/>
                      <a:pt x="10664471" y="55880"/>
                      <a:pt x="10664471" y="124460"/>
                    </a:cubicBezTo>
                    <a:lnTo>
                      <a:pt x="10664471" y="1789430"/>
                    </a:lnTo>
                    <a:cubicBezTo>
                      <a:pt x="10664471" y="1858010"/>
                      <a:pt x="10608590" y="1913890"/>
                      <a:pt x="10540011" y="1913890"/>
                    </a:cubicBezTo>
                    <a:close/>
                  </a:path>
                </a:pathLst>
              </a:custGeom>
              <a:solidFill>
                <a:srgbClr val="521887"/>
              </a:solidFill>
            </p:spPr>
          </p:sp>
        </p:grpSp>
        <p:sp>
          <p:nvSpPr>
            <p:cNvPr id="6" name="TextBox 6"/>
            <p:cNvSpPr txBox="1"/>
            <p:nvPr/>
          </p:nvSpPr>
          <p:spPr>
            <a:xfrm>
              <a:off x="408145" y="5446654"/>
              <a:ext cx="4351795" cy="3652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358"/>
                </a:lnSpc>
                <a:spcBef>
                  <a:spcPct val="0"/>
                </a:spcBef>
              </a:pPr>
              <a:endParaRPr/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684" y="6948878"/>
            <a:ext cx="241833" cy="25502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447120" y="-399416"/>
            <a:ext cx="3613539" cy="37446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621376" y="5155808"/>
            <a:ext cx="2439282" cy="289529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7862198" y="3480880"/>
            <a:ext cx="2319763" cy="383432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018768" y="2471960"/>
            <a:ext cx="1843430" cy="292608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411915">
            <a:off x="7665501" y="731520"/>
            <a:ext cx="1539372" cy="1673230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469480" y="4808463"/>
            <a:ext cx="3753445" cy="621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dirty="0">
                <a:solidFill>
                  <a:srgbClr val="F8F8F8"/>
                </a:solidFill>
                <a:latin typeface="Hero Bold"/>
              </a:rPr>
              <a:t>Highest-Grossing Film Franchises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dirty="0">
                <a:solidFill>
                  <a:srgbClr val="F8F8F8"/>
                </a:solidFill>
                <a:latin typeface="Hero Bold"/>
              </a:rPr>
              <a:t>at the box office of all-time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16872" y="6977234"/>
            <a:ext cx="2256086" cy="188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F8F8F8"/>
                </a:solidFill>
                <a:latin typeface="Nunito Sans Extra Light Bold"/>
              </a:rPr>
              <a:t>www.sportscareerconsulting.com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848510" y="5420347"/>
            <a:ext cx="1063527" cy="73250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769282" y="1026008"/>
            <a:ext cx="941564" cy="92037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48510" y="3014390"/>
            <a:ext cx="783108" cy="128641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-676336" y="2462640"/>
            <a:ext cx="5012247" cy="5012247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48245" y="1191633"/>
            <a:ext cx="2844651" cy="656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$5,953,077,710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38077" y="1290416"/>
            <a:ext cx="4097834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MIDDLE EARTH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948245" y="3143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Total number of films:  7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Per film average: $850,439,673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170294" y="5105880"/>
            <a:ext cx="2760899" cy="1323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Lord of the Rings: The Return of the King 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($1,146,030,912)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 dirty="0">
                <a:solidFill>
                  <a:srgbClr val="F8F8F8"/>
                </a:solidFill>
                <a:latin typeface="Hero Bold"/>
              </a:rPr>
              <a:t>#9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9384" y="2930109"/>
            <a:ext cx="3709939" cy="370993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722793" y="3110239"/>
            <a:ext cx="1308750" cy="112225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657590" y="1063046"/>
            <a:ext cx="1578834" cy="100848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804887" y="5044702"/>
            <a:ext cx="930859" cy="146304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6406260" y="1024946"/>
            <a:ext cx="2386635" cy="102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 $5,923,512,396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JURASSIC PARK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36424" y="3143567"/>
            <a:ext cx="2982948" cy="102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number of films:  6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Per film average: $987,252,066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272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Jurassic World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 ($1,671,713,208)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>
                <a:solidFill>
                  <a:srgbClr val="F8F8F8"/>
                </a:solidFill>
                <a:latin typeface="Hero Bold"/>
              </a:rPr>
              <a:t>#10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4465" y="3809043"/>
            <a:ext cx="3074054" cy="307405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952363" y="5053566"/>
            <a:ext cx="635907" cy="14660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707509" y="870958"/>
            <a:ext cx="1125614" cy="133604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891514" y="3146425"/>
            <a:ext cx="757605" cy="987107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48245" y="1191633"/>
            <a:ext cx="2844651" cy="679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 $5,826,324,362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2371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DC EXTENDED UNIVERSE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948245" y="3143567"/>
            <a:ext cx="2982948" cy="102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number of films:  10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Per film average: $582,632,436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272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Aquaman 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($1,148,485,886)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 dirty="0">
                <a:solidFill>
                  <a:srgbClr val="F8F8F8"/>
                </a:solidFill>
                <a:latin typeface="Hero Bold"/>
              </a:rPr>
              <a:t>#11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16872" y="243545"/>
            <a:ext cx="8696006" cy="695615"/>
            <a:chOff x="0" y="0"/>
            <a:chExt cx="23925894" cy="191389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925893" cy="1913890"/>
            </a:xfrm>
            <a:custGeom>
              <a:avLst/>
              <a:gdLst/>
              <a:ahLst/>
              <a:cxnLst/>
              <a:rect l="l" t="t" r="r" b="b"/>
              <a:pathLst>
                <a:path w="23925893" h="1913890">
                  <a:moveTo>
                    <a:pt x="23801434" y="1913890"/>
                  </a:moveTo>
                  <a:lnTo>
                    <a:pt x="124460" y="1913890"/>
                  </a:lnTo>
                  <a:cubicBezTo>
                    <a:pt x="55880" y="1913890"/>
                    <a:pt x="0" y="1858010"/>
                    <a:pt x="0" y="178943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3801434" y="0"/>
                  </a:lnTo>
                  <a:cubicBezTo>
                    <a:pt x="23870014" y="0"/>
                    <a:pt x="23925893" y="55880"/>
                    <a:pt x="23925893" y="124460"/>
                  </a:cubicBezTo>
                  <a:lnTo>
                    <a:pt x="23925893" y="1789430"/>
                  </a:lnTo>
                  <a:cubicBezTo>
                    <a:pt x="23925893" y="1858010"/>
                    <a:pt x="23870014" y="1913890"/>
                    <a:pt x="23801434" y="1913890"/>
                  </a:cubicBezTo>
                  <a:close/>
                </a:path>
              </a:pathLst>
            </a:custGeom>
            <a:solidFill>
              <a:srgbClr val="521887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2684" y="6948878"/>
            <a:ext cx="241833" cy="255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166791" y="4800600"/>
            <a:ext cx="2534007" cy="3007724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16872" y="6977234"/>
            <a:ext cx="2256086" cy="1887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F8F8F8"/>
                </a:solidFill>
                <a:latin typeface="Nunito Sans Extra Light Bold"/>
              </a:rPr>
              <a:t>www.sportscareerconsulting.com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612209" y="292585"/>
            <a:ext cx="4529182" cy="530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0"/>
              </a:lnSpc>
              <a:spcBef>
                <a:spcPct val="0"/>
              </a:spcBef>
            </a:pPr>
            <a:r>
              <a:rPr lang="en-US" sz="3100">
                <a:solidFill>
                  <a:srgbClr val="F8F8F8"/>
                </a:solidFill>
                <a:latin typeface="Nunito Sans Regular Bold"/>
              </a:rPr>
              <a:t>Student Activity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16872" y="1120055"/>
            <a:ext cx="8696006" cy="3937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2185" lvl="1" indent="-266093">
              <a:lnSpc>
                <a:spcPts val="3450"/>
              </a:lnSpc>
              <a:buFont typeface="Arial"/>
              <a:buChar char="•"/>
            </a:pPr>
            <a:r>
              <a:rPr lang="en-US" sz="2464" dirty="0">
                <a:solidFill>
                  <a:srgbClr val="F8F8F8"/>
                </a:solidFill>
                <a:latin typeface="Nunito Sans Regular Bold"/>
              </a:rPr>
              <a:t>Select a film from one of the previous slides and imagine the franchise will soon release another movie </a:t>
            </a:r>
          </a:p>
          <a:p>
            <a:pPr marL="532185" lvl="1" indent="-266093">
              <a:lnSpc>
                <a:spcPts val="3450"/>
              </a:lnSpc>
              <a:buFont typeface="Arial"/>
              <a:buChar char="•"/>
            </a:pPr>
            <a:r>
              <a:rPr lang="en-US" sz="2464" dirty="0">
                <a:solidFill>
                  <a:srgbClr val="F8F8F8"/>
                </a:solidFill>
                <a:latin typeface="Nunito Sans Regular Bold"/>
              </a:rPr>
              <a:t>Create a list of five potential tie-ins with the film  </a:t>
            </a:r>
          </a:p>
          <a:p>
            <a:pPr marL="532185" lvl="1" indent="-266093">
              <a:lnSpc>
                <a:spcPts val="3450"/>
              </a:lnSpc>
              <a:buFont typeface="Arial"/>
              <a:buChar char="•"/>
            </a:pPr>
            <a:r>
              <a:rPr lang="en-US" sz="2464" dirty="0">
                <a:solidFill>
                  <a:srgbClr val="F8F8F8"/>
                </a:solidFill>
                <a:latin typeface="Nunito Sans Regular Bold"/>
              </a:rPr>
              <a:t>Explain how those tie-ins might benefit the brand as well as boost box office sales</a:t>
            </a:r>
          </a:p>
          <a:p>
            <a:pPr marL="532185" lvl="1" indent="-266093">
              <a:lnSpc>
                <a:spcPts val="3450"/>
              </a:lnSpc>
              <a:buFont typeface="Arial"/>
              <a:buChar char="•"/>
            </a:pPr>
            <a:r>
              <a:rPr lang="en-US" sz="2464" dirty="0">
                <a:solidFill>
                  <a:srgbClr val="F8F8F8"/>
                </a:solidFill>
                <a:latin typeface="Nunito Sans Regular Bold"/>
              </a:rPr>
              <a:t>Identify two different brands that might benefit from product placement in the film</a:t>
            </a:r>
          </a:p>
          <a:p>
            <a:pPr marL="532185" lvl="1" indent="-266093">
              <a:lnSpc>
                <a:spcPts val="3450"/>
              </a:lnSpc>
              <a:buFont typeface="Arial"/>
              <a:buChar char="•"/>
            </a:pPr>
            <a:r>
              <a:rPr lang="en-US" sz="2464" dirty="0">
                <a:solidFill>
                  <a:srgbClr val="F8F8F8"/>
                </a:solidFill>
                <a:latin typeface="Nunito Sans Regular Bold"/>
              </a:rPr>
              <a:t>Explain how the brand will benefit from the placement </a:t>
            </a:r>
          </a:p>
          <a:p>
            <a:pPr algn="ctr">
              <a:lnSpc>
                <a:spcPts val="3450"/>
              </a:lnSpc>
              <a:spcBef>
                <a:spcPct val="0"/>
              </a:spcBef>
            </a:pPr>
            <a:endParaRPr lang="en-US" sz="2464" dirty="0">
              <a:solidFill>
                <a:srgbClr val="F8F8F8"/>
              </a:solidFill>
              <a:latin typeface="Nunito Sans Regular Bold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EC542D-9EC9-8948-939E-580E740ED372}"/>
              </a:ext>
            </a:extLst>
          </p:cNvPr>
          <p:cNvSpPr txBox="1"/>
          <p:nvPr/>
        </p:nvSpPr>
        <p:spPr>
          <a:xfrm>
            <a:off x="528797" y="4682063"/>
            <a:ext cx="6481603" cy="2675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32185" lvl="1" indent="-266093">
              <a:lnSpc>
                <a:spcPts val="3450"/>
              </a:lnSpc>
              <a:buFont typeface="Arial"/>
              <a:buChar char="•"/>
            </a:pPr>
            <a:r>
              <a:rPr lang="en-US" sz="2464" dirty="0">
                <a:solidFill>
                  <a:srgbClr val="F8F8F8"/>
                </a:solidFill>
                <a:latin typeface="Nunito Sans Regular Bold"/>
              </a:rPr>
              <a:t>Define ”brand”</a:t>
            </a:r>
          </a:p>
          <a:p>
            <a:pPr marL="532185" lvl="1" indent="-266093">
              <a:lnSpc>
                <a:spcPts val="3450"/>
              </a:lnSpc>
              <a:buFont typeface="Arial"/>
              <a:buChar char="•"/>
            </a:pPr>
            <a:r>
              <a:rPr lang="en-US" sz="2464" dirty="0">
                <a:solidFill>
                  <a:srgbClr val="F8F8F8"/>
                </a:solidFill>
                <a:latin typeface="Nunito Sans Regular Bold"/>
              </a:rPr>
              <a:t>Describe how branding helps to establish a successful film franchise and how it leads to increase in box office sales and merchandising opportunities</a:t>
            </a:r>
          </a:p>
          <a:p>
            <a:pPr algn="ctr">
              <a:lnSpc>
                <a:spcPts val="3450"/>
              </a:lnSpc>
              <a:spcBef>
                <a:spcPct val="0"/>
              </a:spcBef>
            </a:pPr>
            <a:endParaRPr lang="en-US" sz="2464" dirty="0">
              <a:solidFill>
                <a:srgbClr val="F8F8F8"/>
              </a:solidFill>
              <a:latin typeface="Nunito Sans Regular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793570" y="1099188"/>
            <a:ext cx="880680" cy="87958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931625" y="3213063"/>
            <a:ext cx="604571" cy="88907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931625" y="5310667"/>
            <a:ext cx="677382" cy="93111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48245" y="1191633"/>
            <a:ext cx="2844651" cy="679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$27,256,258,177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2371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499">
                <a:solidFill>
                  <a:srgbClr val="000000"/>
                </a:solidFill>
                <a:latin typeface="Hero"/>
              </a:rPr>
              <a:t>MARVEL</a:t>
            </a:r>
          </a:p>
          <a:p>
            <a:pPr>
              <a:lnSpc>
                <a:spcPts val="6299"/>
              </a:lnSpc>
            </a:pPr>
            <a:r>
              <a:rPr lang="en-US" sz="4499">
                <a:solidFill>
                  <a:srgbClr val="000000"/>
                </a:solidFill>
                <a:latin typeface="Hero"/>
              </a:rPr>
              <a:t>CINEMATIC</a:t>
            </a:r>
          </a:p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UNIVERSE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948245" y="3143567"/>
            <a:ext cx="2982948" cy="10211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number of films:  29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Per film average: $939,870,972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272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Avengers: Endgame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 ($2,797,501,328)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>
                <a:solidFill>
                  <a:srgbClr val="F8F8F8"/>
                </a:solidFill>
                <a:latin typeface="Hero Bold"/>
              </a:rPr>
              <a:t>#1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  <p:pic>
        <p:nvPicPr>
          <p:cNvPr id="18" name="Picture 12">
            <a:extLst>
              <a:ext uri="{FF2B5EF4-FFF2-40B4-BE49-F238E27FC236}">
                <a16:creationId xmlns:a16="http://schemas.microsoft.com/office/drawing/2014/main" id="{8B9ED2F7-9B15-2EA5-569D-74E0AE5D51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990600" y="3657600"/>
            <a:ext cx="228600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4685" y="3482418"/>
            <a:ext cx="3832782" cy="383278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18090" y="1099188"/>
            <a:ext cx="904452" cy="87958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30526" y="3253953"/>
            <a:ext cx="879580" cy="87958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890269" y="5398809"/>
            <a:ext cx="760095" cy="82619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48245" y="1191633"/>
            <a:ext cx="2844651" cy="656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 $10,315,843,646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499">
                <a:solidFill>
                  <a:srgbClr val="000000"/>
                </a:solidFill>
                <a:latin typeface="Hero"/>
              </a:rPr>
              <a:t>STAR</a:t>
            </a:r>
          </a:p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WARS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948245" y="3143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Total number of films:  12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Per film average: $859,653,637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272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The Force Awakens 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($2,068,223,624)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>
                <a:solidFill>
                  <a:srgbClr val="F8F8F8"/>
                </a:solidFill>
                <a:latin typeface="Hero Bold"/>
              </a:rPr>
              <a:t>#2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385312" y="3127414"/>
            <a:ext cx="4733339" cy="436650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48245" y="1191633"/>
            <a:ext cx="2844651" cy="679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Regular Bold"/>
                <a:ea typeface="+mn-ea"/>
                <a:cs typeface="+mn-cs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$9,785,575,571</a:t>
            </a:r>
            <a:endParaRPr kumimoji="0" lang="en-US" sz="18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unito Sans Regular Bold"/>
              <a:ea typeface="+mn-ea"/>
              <a:cs typeface="+mn-c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15581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2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99" dirty="0">
                <a:solidFill>
                  <a:srgbClr val="000000"/>
                </a:solidFill>
                <a:latin typeface="Hero"/>
              </a:rPr>
              <a:t>SPIDER-MAN</a:t>
            </a:r>
            <a:endParaRPr kumimoji="0" lang="en-US" sz="44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ro"/>
              <a:ea typeface="+mn-ea"/>
              <a:cs typeface="+mn-c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948245" y="3143567"/>
            <a:ext cx="2982948" cy="10211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Regular Bold"/>
                <a:ea typeface="+mn-ea"/>
                <a:cs typeface="+mn-cs"/>
              </a:rPr>
              <a:t>Total number of films:  12</a:t>
            </a:r>
          </a:p>
          <a:p>
            <a:pPr marL="0" marR="0" lvl="0" indent="0" algn="l" defTabSz="914400" rtl="0" eaLnBrk="1" fontAlgn="auto" latinLnBrk="0" hangingPunct="1">
              <a:lnSpc>
                <a:spcPts val="26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Regular Bold"/>
                <a:ea typeface="+mn-ea"/>
                <a:cs typeface="+mn-cs"/>
              </a:rPr>
              <a:t>Per film average: $939,870,972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272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Regular Bold"/>
                <a:ea typeface="+mn-ea"/>
                <a:cs typeface="+mn-cs"/>
              </a:rPr>
              <a:t>Highest-grossing film:  </a:t>
            </a:r>
            <a:r>
              <a:rPr kumimoji="0" lang="en-US" sz="18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Regular Bold Italics"/>
                <a:ea typeface="+mn-ea"/>
                <a:cs typeface="+mn-cs"/>
              </a:rPr>
              <a:t>Avengers: Endgame</a:t>
            </a:r>
            <a:r>
              <a:rPr kumimoji="0" lang="en-US" sz="1899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 Regular Bold"/>
                <a:ea typeface="+mn-ea"/>
                <a:cs typeface="+mn-cs"/>
              </a:rPr>
              <a:t> ($2,797,501,328)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09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499" b="0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Hero Bold"/>
                <a:ea typeface="+mn-ea"/>
                <a:cs typeface="+mn-cs"/>
              </a:rPr>
              <a:t>#3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66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92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ro"/>
                <a:ea typeface="+mn-ea"/>
                <a:cs typeface="+mn-cs"/>
              </a:rPr>
              <a:t>SOURCE: </a:t>
            </a:r>
            <a:r>
              <a:rPr kumimoji="0" lang="en-US" sz="1192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ro"/>
                <a:ea typeface="+mn-ea"/>
                <a:cs typeface="+mn-cs"/>
              </a:rPr>
              <a:t>WIKIPEDIA</a:t>
            </a:r>
          </a:p>
        </p:txBody>
      </p:sp>
      <p:pic>
        <p:nvPicPr>
          <p:cNvPr id="18" name="Picture 13">
            <a:extLst>
              <a:ext uri="{FF2B5EF4-FFF2-40B4-BE49-F238E27FC236}">
                <a16:creationId xmlns:a16="http://schemas.microsoft.com/office/drawing/2014/main" id="{349A77F0-9927-3B36-9A64-FB3C470D8B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675661" y="990076"/>
            <a:ext cx="1097804" cy="1097804"/>
          </a:xfrm>
          <a:prstGeom prst="rect">
            <a:avLst/>
          </a:prstGeom>
        </p:spPr>
      </p:pic>
      <p:pic>
        <p:nvPicPr>
          <p:cNvPr id="20" name="Picture 12">
            <a:extLst>
              <a:ext uri="{FF2B5EF4-FFF2-40B4-BE49-F238E27FC236}">
                <a16:creationId xmlns:a16="http://schemas.microsoft.com/office/drawing/2014/main" id="{87FBDE0A-D50E-02EA-6F0A-12B897996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770380" y="5344522"/>
            <a:ext cx="908366" cy="932854"/>
          </a:xfrm>
          <a:prstGeom prst="rect">
            <a:avLst/>
          </a:prstGeom>
        </p:spPr>
      </p:pic>
      <p:pic>
        <p:nvPicPr>
          <p:cNvPr id="21" name="Picture 14">
            <a:extLst>
              <a:ext uri="{FF2B5EF4-FFF2-40B4-BE49-F238E27FC236}">
                <a16:creationId xmlns:a16="http://schemas.microsoft.com/office/drawing/2014/main" id="{091BF31E-8F33-3B05-DA07-512EA8B4D9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723020" y="3188807"/>
            <a:ext cx="1003085" cy="100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377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840409" y="1099188"/>
            <a:ext cx="787002" cy="92047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745409" y="5214949"/>
            <a:ext cx="977003" cy="114330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56704" y="3035168"/>
            <a:ext cx="754413" cy="124602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5948245" y="1191633"/>
            <a:ext cx="2844651" cy="679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 $9,666,688,218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5741" y="1108186"/>
            <a:ext cx="4276194" cy="2272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19"/>
              </a:lnSpc>
              <a:spcBef>
                <a:spcPct val="0"/>
              </a:spcBef>
            </a:pPr>
            <a:r>
              <a:rPr lang="en-US" sz="4299">
                <a:solidFill>
                  <a:srgbClr val="000000"/>
                </a:solidFill>
                <a:latin typeface="Hero"/>
              </a:rPr>
              <a:t>WIZARDING WORLD (HARRY POTTER)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948245" y="3143567"/>
            <a:ext cx="2982948" cy="102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number of films:  11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Per film average: $878,789,838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948245" y="5105880"/>
            <a:ext cx="2982948" cy="1323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Harry Potter and the Deathly Hallows – Part 2 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($1,342,025,430)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 dirty="0">
                <a:solidFill>
                  <a:srgbClr val="F8F8F8"/>
                </a:solidFill>
                <a:latin typeface="Hero Bold"/>
              </a:rPr>
              <a:t>#4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BC64682-62F6-7942-D174-A81437FDEE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38" b="89993" l="10000" r="90000">
                        <a14:foregroundMark x1="38950" y1="61791" x2="39750" y2="64521"/>
                        <a14:foregroundMark x1="44600" y1="7628" x2="35900" y2="8747"/>
                        <a14:foregroundMark x1="35900" y1="8747" x2="26050" y2="16865"/>
                        <a14:foregroundMark x1="26050" y1="16865" x2="20250" y2="28481"/>
                        <a14:foregroundMark x1="20250" y1="28481" x2="19650" y2="59202"/>
                        <a14:foregroundMark x1="19650" y1="59202" x2="28500" y2="85794"/>
                        <a14:foregroundMark x1="28500" y1="85794" x2="46900" y2="93282"/>
                        <a14:foregroundMark x1="46900" y1="93282" x2="70950" y2="88244"/>
                        <a14:foregroundMark x1="70950" y1="88244" x2="79250" y2="81945"/>
                        <a14:foregroundMark x1="79250" y1="81945" x2="85750" y2="70539"/>
                        <a14:foregroundMark x1="85750" y1="70539" x2="88050" y2="57523"/>
                        <a14:foregroundMark x1="88050" y1="57523" x2="82700" y2="35829"/>
                        <a14:foregroundMark x1="82700" y1="35829" x2="67250" y2="11756"/>
                        <a14:foregroundMark x1="67250" y1="11756" x2="58450" y2="5038"/>
                        <a14:foregroundMark x1="58450" y1="5038" x2="44050" y2="7908"/>
                        <a14:foregroundMark x1="37400" y1="8467" x2="30250" y2="16935"/>
                        <a14:foregroundMark x1="30250" y1="16935" x2="24350" y2="41917"/>
                        <a14:foregroundMark x1="24350" y1="41917" x2="23550" y2="55843"/>
                        <a14:foregroundMark x1="23550" y1="55843" x2="28900" y2="79286"/>
                        <a14:foregroundMark x1="28900" y1="79286" x2="37050" y2="86284"/>
                        <a14:foregroundMark x1="37050" y1="86284" x2="45800" y2="84115"/>
                        <a14:foregroundMark x1="45800" y1="84115" x2="54200" y2="84745"/>
                        <a14:foregroundMark x1="54200" y1="84745" x2="62300" y2="83695"/>
                        <a14:foregroundMark x1="62300" y1="83695" x2="70700" y2="78446"/>
                        <a14:foregroundMark x1="70700" y1="78446" x2="76450" y2="37999"/>
                        <a14:foregroundMark x1="76450" y1="37999" x2="72600" y2="25192"/>
                        <a14:foregroundMark x1="72600" y1="25192" x2="59750" y2="10007"/>
                        <a14:foregroundMark x1="59750" y1="10007" x2="37400" y2="87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1" y="3656207"/>
            <a:ext cx="4009853" cy="28570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46391" y="3181667"/>
            <a:ext cx="2620381" cy="415933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29603" y="1312868"/>
            <a:ext cx="1413186" cy="45222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29603" y="3164046"/>
            <a:ext cx="987107" cy="98710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974314" y="5076789"/>
            <a:ext cx="697684" cy="1398865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6528041" y="1024946"/>
            <a:ext cx="2264855" cy="102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$7,832,954,730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</a:pPr>
            <a:r>
              <a:rPr lang="en-US" sz="4499">
                <a:solidFill>
                  <a:srgbClr val="000000"/>
                </a:solidFill>
                <a:latin typeface="Hero"/>
              </a:rPr>
              <a:t>JAMES</a:t>
            </a:r>
          </a:p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BOND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029749" y="3143567"/>
            <a:ext cx="2901444" cy="102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number of films:  27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Per film average: $290,109,434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439255"/>
            <a:ext cx="2982948" cy="656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Skyfall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 ($1,108,561,013)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 dirty="0">
                <a:solidFill>
                  <a:srgbClr val="F8F8F8"/>
                </a:solidFill>
                <a:latin typeface="Hero Bold"/>
              </a:rPr>
              <a:t>#5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535053" y="2850142"/>
            <a:ext cx="4736372" cy="454099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10340" y="1135349"/>
            <a:ext cx="919953" cy="80725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42916" y="3111402"/>
            <a:ext cx="854800" cy="109239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752574" y="5437716"/>
            <a:ext cx="1035483" cy="824816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48245" y="1191633"/>
            <a:ext cx="2844651" cy="679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 $6,840,835,556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BATMAN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948245" y="3143567"/>
            <a:ext cx="2982948" cy="102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number of films:  17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Per film average: $402,402,092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272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The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Dark Knight Rises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 ($1,084,939,099)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 dirty="0">
                <a:solidFill>
                  <a:srgbClr val="F8F8F8"/>
                </a:solidFill>
                <a:latin typeface="Hero Bold"/>
              </a:rPr>
              <a:t>#6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7012" y="4102137"/>
            <a:ext cx="4314963" cy="15354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744510" y="1229733"/>
            <a:ext cx="1327096" cy="625394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6244311" y="1191633"/>
            <a:ext cx="2844651" cy="679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 $6,620,181,780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31520" y="1117711"/>
            <a:ext cx="3165947" cy="2371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THE FAST AND THE FURIOUS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402079" y="2976880"/>
            <a:ext cx="2686882" cy="13715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Total number of films: 10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Nunito Sans Regular Bold"/>
              </a:rPr>
              <a:t>Per film average: $662,018,178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244311" y="5272567"/>
            <a:ext cx="2686882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Furious 7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($1,516,045,911)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 dirty="0">
                <a:solidFill>
                  <a:srgbClr val="F8F8F8"/>
                </a:solidFill>
                <a:latin typeface="Hero Bold"/>
              </a:rPr>
              <a:t>#7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  <p:pic>
        <p:nvPicPr>
          <p:cNvPr id="16" name="Picture 9">
            <a:extLst>
              <a:ext uri="{FF2B5EF4-FFF2-40B4-BE49-F238E27FC236}">
                <a16:creationId xmlns:a16="http://schemas.microsoft.com/office/drawing/2014/main" id="{A8A6B182-642F-5081-7602-8CE59EF87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744510" y="3344903"/>
            <a:ext cx="1327096" cy="625394"/>
          </a:xfrm>
          <a:prstGeom prst="rect">
            <a:avLst/>
          </a:prstGeom>
        </p:spPr>
      </p:pic>
      <p:pic>
        <p:nvPicPr>
          <p:cNvPr id="17" name="Picture 9">
            <a:extLst>
              <a:ext uri="{FF2B5EF4-FFF2-40B4-BE49-F238E27FC236}">
                <a16:creationId xmlns:a16="http://schemas.microsoft.com/office/drawing/2014/main" id="{083FA22B-1C80-6925-1BEE-FBE2CA811D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744510" y="5463525"/>
            <a:ext cx="1327096" cy="6253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21149" y="731520"/>
            <a:ext cx="4400931" cy="1614916"/>
            <a:chOff x="0" y="0"/>
            <a:chExt cx="17828143" cy="654201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4621149" y="2850142"/>
            <a:ext cx="4400931" cy="1614916"/>
            <a:chOff x="0" y="0"/>
            <a:chExt cx="17828143" cy="65420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4621149" y="4968764"/>
            <a:ext cx="4400931" cy="1614916"/>
            <a:chOff x="0" y="0"/>
            <a:chExt cx="17828143" cy="654201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828143" cy="6542016"/>
            </a:xfrm>
            <a:custGeom>
              <a:avLst/>
              <a:gdLst/>
              <a:ahLst/>
              <a:cxnLst/>
              <a:rect l="l" t="t" r="r" b="b"/>
              <a:pathLst>
                <a:path w="17828143" h="6542016">
                  <a:moveTo>
                    <a:pt x="17703684" y="6542016"/>
                  </a:moveTo>
                  <a:lnTo>
                    <a:pt x="124460" y="6542016"/>
                  </a:lnTo>
                  <a:cubicBezTo>
                    <a:pt x="55880" y="6542016"/>
                    <a:pt x="0" y="6486136"/>
                    <a:pt x="0" y="64175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17703684" y="0"/>
                  </a:lnTo>
                  <a:cubicBezTo>
                    <a:pt x="17772262" y="0"/>
                    <a:pt x="17828143" y="55880"/>
                    <a:pt x="17828143" y="124460"/>
                  </a:cubicBezTo>
                  <a:lnTo>
                    <a:pt x="17828143" y="6417556"/>
                  </a:lnTo>
                  <a:cubicBezTo>
                    <a:pt x="17828143" y="6486136"/>
                    <a:pt x="17772262" y="6542016"/>
                    <a:pt x="17703684" y="6542016"/>
                  </a:cubicBezTo>
                  <a:close/>
                </a:path>
              </a:pathLst>
            </a:custGeom>
            <a:solidFill>
              <a:srgbClr val="F8F8F8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8065"/>
          <a:stretch>
            <a:fillRect/>
          </a:stretch>
        </p:blipFill>
        <p:spPr>
          <a:xfrm>
            <a:off x="4782772" y="1113507"/>
            <a:ext cx="975087" cy="86565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 l="23946" r="22823"/>
          <a:stretch>
            <a:fillRect/>
          </a:stretch>
        </p:blipFill>
        <p:spPr>
          <a:xfrm>
            <a:off x="300453" y="2285234"/>
            <a:ext cx="3498118" cy="369659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42825" y="2930109"/>
            <a:ext cx="1454982" cy="145498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829786" y="5346070"/>
            <a:ext cx="881060" cy="88106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948245" y="1191633"/>
            <a:ext cx="2844651" cy="656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Total worldwide gross: 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 $6,083,343,812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31520" y="1117711"/>
            <a:ext cx="3165947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9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Hero"/>
              </a:rPr>
              <a:t>X-MEN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948245" y="3143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Total number of films:  13</a:t>
            </a:r>
          </a:p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Per film average: $467,949,524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948245" y="5272567"/>
            <a:ext cx="2982948" cy="98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Nunito Sans Regular Bold"/>
              </a:rPr>
              <a:t>Highest-grossing film:  </a:t>
            </a:r>
            <a:r>
              <a:rPr lang="en-US" sz="1899">
                <a:solidFill>
                  <a:srgbClr val="000000"/>
                </a:solidFill>
                <a:latin typeface="Nunito Sans Regular Bold Italics"/>
              </a:rPr>
              <a:t>Deadpool 2 </a:t>
            </a:r>
            <a:r>
              <a:rPr lang="en-US" sz="1899">
                <a:solidFill>
                  <a:srgbClr val="000000"/>
                </a:solidFill>
                <a:latin typeface="Nunito Sans Regular Bold"/>
              </a:rPr>
              <a:t>($785,046,920)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31520" y="-12062"/>
            <a:ext cx="3165947" cy="111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9"/>
              </a:lnSpc>
              <a:spcBef>
                <a:spcPct val="0"/>
              </a:spcBef>
            </a:pPr>
            <a:r>
              <a:rPr lang="en-US" sz="6499" dirty="0">
                <a:solidFill>
                  <a:srgbClr val="F8F8F8"/>
                </a:solidFill>
                <a:latin typeface="Hero Bold"/>
              </a:rPr>
              <a:t>#8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9"/>
              </a:lnSpc>
              <a:spcBef>
                <a:spcPct val="0"/>
              </a:spcBef>
            </a:pPr>
            <a:r>
              <a:rPr lang="en-US" sz="1192">
                <a:solidFill>
                  <a:srgbClr val="000000"/>
                </a:solidFill>
                <a:latin typeface="Hero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Hero"/>
              </a:rPr>
              <a:t>WIKIPEDIA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511</Words>
  <Application>Microsoft Macintosh PowerPoint</Application>
  <PresentationFormat>Custom</PresentationFormat>
  <Paragraphs>108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Hero</vt:lpstr>
      <vt:lpstr>Calibri</vt:lpstr>
      <vt:lpstr>Hero Bold</vt:lpstr>
      <vt:lpstr>Arial</vt:lpstr>
      <vt:lpstr>Nunito Sans Extra Light Bold</vt:lpstr>
      <vt:lpstr>Nunito Sans Regular Bold</vt:lpstr>
      <vt:lpstr>Nunito Sans Regular Bold Italics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 Film Franchises</dc:title>
  <cp:lastModifiedBy>Chris Lindauer</cp:lastModifiedBy>
  <cp:revision>5</cp:revision>
  <dcterms:created xsi:type="dcterms:W3CDTF">2006-08-16T00:00:00Z</dcterms:created>
  <dcterms:modified xsi:type="dcterms:W3CDTF">2022-07-26T17:19:28Z</dcterms:modified>
  <dc:identifier>DAEkwhIqj_I</dc:identifier>
</cp:coreProperties>
</file>