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34"/>
  </p:notesMasterIdLst>
  <p:sldIdLst>
    <p:sldId id="256" r:id="rId2"/>
    <p:sldId id="257" r:id="rId3"/>
    <p:sldId id="310" r:id="rId4"/>
    <p:sldId id="311" r:id="rId5"/>
    <p:sldId id="312" r:id="rId6"/>
    <p:sldId id="313" r:id="rId7"/>
    <p:sldId id="314" r:id="rId8"/>
    <p:sldId id="315" r:id="rId9"/>
    <p:sldId id="316" r:id="rId10"/>
    <p:sldId id="317" r:id="rId11"/>
    <p:sldId id="325" r:id="rId12"/>
    <p:sldId id="326" r:id="rId13"/>
    <p:sldId id="327" r:id="rId14"/>
    <p:sldId id="328" r:id="rId15"/>
    <p:sldId id="329" r:id="rId16"/>
    <p:sldId id="330" r:id="rId17"/>
    <p:sldId id="331" r:id="rId18"/>
    <p:sldId id="332" r:id="rId19"/>
    <p:sldId id="333" r:id="rId20"/>
    <p:sldId id="334" r:id="rId21"/>
    <p:sldId id="335" r:id="rId22"/>
    <p:sldId id="336" r:id="rId23"/>
    <p:sldId id="337" r:id="rId24"/>
    <p:sldId id="338" r:id="rId25"/>
    <p:sldId id="339" r:id="rId26"/>
    <p:sldId id="340" r:id="rId27"/>
    <p:sldId id="341" r:id="rId28"/>
    <p:sldId id="342" r:id="rId29"/>
    <p:sldId id="343" r:id="rId30"/>
    <p:sldId id="345" r:id="rId31"/>
    <p:sldId id="346" r:id="rId32"/>
    <p:sldId id="344" r:id="rId3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61" d="100"/>
          <a:sy n="161" d="100"/>
        </p:scale>
        <p:origin x="7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4408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729023341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729023341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13208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1890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78483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0295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96240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8451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292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9676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90611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7345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69322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1097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854800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811366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33161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233079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24875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667569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73362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698487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27051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699290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54853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3293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5148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0970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725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9397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8">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8" r:id="rId4"/>
    <p:sldLayoutId id="2147483659" r:id="rId5"/>
    <p:sldLayoutId id="2147483662"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2175900" y="1950100"/>
            <a:ext cx="47922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dirty="0">
                <a:latin typeface="Arial"/>
                <a:ea typeface="Arial"/>
                <a:cs typeface="Arial"/>
                <a:sym typeface="Arial"/>
              </a:rPr>
              <a:t>INDUSTRY TRENDS</a:t>
            </a:r>
            <a:endParaRPr dirty="0">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3.4</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dirty="0">
                <a:solidFill>
                  <a:schemeClr val="accent5"/>
                </a:solidFill>
              </a:rPr>
              <a:t>©</a:t>
            </a:r>
            <a:r>
              <a:rPr lang="en" sz="1300" dirty="0">
                <a:solidFill>
                  <a:schemeClr val="accent5"/>
                </a:solidFill>
              </a:rPr>
              <a:t> </a:t>
            </a:r>
            <a:r>
              <a:rPr lang="en-US" sz="700" dirty="0">
                <a:solidFill>
                  <a:schemeClr val="accent5"/>
                </a:solidFill>
              </a:rPr>
              <a:t>Copyright 2022</a:t>
            </a:r>
            <a:r>
              <a:rPr lang="en" sz="700" dirty="0">
                <a:solidFill>
                  <a:schemeClr val="accent5"/>
                </a:solidFill>
              </a:rPr>
              <a:t>. Sports Career Consulting, LLC.</a:t>
            </a:r>
            <a:endParaRPr sz="700" dirty="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Creative Approaches To Footwear And Apparel</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617682" y="1136115"/>
            <a:ext cx="3774356" cy="3434788"/>
          </a:xfrm>
          <a:prstGeom prst="rect">
            <a:avLst/>
          </a:prstGeom>
        </p:spPr>
        <p:txBody>
          <a:bodyPr spcFirstLastPara="1" wrap="square" lIns="91425" tIns="91425" rIns="91425" bIns="91425" anchor="t" anchorCtr="0">
            <a:noAutofit/>
          </a:bodyPr>
          <a:lstStyle/>
          <a:p>
            <a:pPr marL="0" lvl="0" indent="14288" algn="l" defTabSz="225425" rtl="0">
              <a:spcBef>
                <a:spcPts val="0"/>
              </a:spcBef>
              <a:spcAft>
                <a:spcPts val="0"/>
              </a:spcAft>
              <a:buSzPts val="1400"/>
              <a:buNone/>
            </a:pPr>
            <a:r>
              <a:rPr lang="en-US" dirty="0">
                <a:latin typeface="Arial"/>
                <a:ea typeface="Arial"/>
                <a:cs typeface="Arial"/>
                <a:sym typeface="Arial"/>
              </a:rPr>
              <a:t>●	</a:t>
            </a:r>
            <a:r>
              <a:rPr lang="en-US" sz="2000" dirty="0">
                <a:latin typeface="Arial"/>
                <a:ea typeface="Arial"/>
                <a:cs typeface="Arial"/>
                <a:sym typeface="Arial"/>
              </a:rPr>
              <a:t>“Retro” shoes</a:t>
            </a:r>
          </a:p>
          <a:p>
            <a:pPr marL="688975" lvl="1" indent="-217488" defTabSz="344488">
              <a:spcBef>
                <a:spcPts val="0"/>
              </a:spcBef>
              <a:buNone/>
            </a:pPr>
            <a:r>
              <a:rPr lang="en-US" sz="2000" dirty="0">
                <a:latin typeface="Arial"/>
                <a:ea typeface="Arial"/>
                <a:cs typeface="Arial"/>
                <a:sym typeface="Arial"/>
              </a:rPr>
              <a:t>o	Forbes reported that sales of retro shoes, from all major brands, were up over 25% last year.</a:t>
            </a:r>
          </a:p>
          <a:p>
            <a:pPr marL="688975" lvl="0" indent="-211138" algn="l" defTabSz="463550" rtl="0">
              <a:spcBef>
                <a:spcPts val="0"/>
              </a:spcBef>
              <a:spcAft>
                <a:spcPts val="0"/>
              </a:spcAft>
              <a:buSzPts val="1400"/>
              <a:buNone/>
            </a:pPr>
            <a:r>
              <a:rPr lang="en-US" sz="2000" dirty="0">
                <a:latin typeface="Arial"/>
                <a:ea typeface="Arial"/>
                <a:cs typeface="Arial"/>
                <a:sym typeface="Arial"/>
              </a:rPr>
              <a:t>o	</a:t>
            </a:r>
            <a:r>
              <a:rPr lang="en-US" sz="2000" dirty="0">
                <a:latin typeface="Arial"/>
                <a:cs typeface="Arial"/>
                <a:sym typeface="Arial"/>
              </a:rPr>
              <a:t>Complex.com declared in 2019 that “'70s Runners” were the best sneaker trend of the summer. </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5" name="Picture 4">
            <a:extLst>
              <a:ext uri="{FF2B5EF4-FFF2-40B4-BE49-F238E27FC236}">
                <a16:creationId xmlns:a16="http://schemas.microsoft.com/office/drawing/2014/main" id="{FAB0D7E6-D86D-4804-87DC-5E23B35BF253}"/>
              </a:ext>
            </a:extLst>
          </p:cNvPr>
          <p:cNvPicPr>
            <a:picLocks noChangeAspect="1"/>
          </p:cNvPicPr>
          <p:nvPr/>
        </p:nvPicPr>
        <p:blipFill>
          <a:blip r:embed="rId4"/>
          <a:stretch>
            <a:fillRect/>
          </a:stretch>
        </p:blipFill>
        <p:spPr>
          <a:xfrm>
            <a:off x="686022" y="1146604"/>
            <a:ext cx="3093569" cy="3165752"/>
          </a:xfrm>
          <a:prstGeom prst="rect">
            <a:avLst/>
          </a:prstGeom>
        </p:spPr>
      </p:pic>
    </p:spTree>
    <p:extLst>
      <p:ext uri="{BB962C8B-B14F-4D97-AF65-F5344CB8AC3E}">
        <p14:creationId xmlns:p14="http://schemas.microsoft.com/office/powerpoint/2010/main" val="1792750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3"/>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—Matt Powell, NPD Group</a:t>
            </a:r>
            <a:endParaRPr dirty="0"/>
          </a:p>
        </p:txBody>
      </p:sp>
      <p:sp>
        <p:nvSpPr>
          <p:cNvPr id="2" name="Flowchart: Connector 1">
            <a:extLst>
              <a:ext uri="{FF2B5EF4-FFF2-40B4-BE49-F238E27FC236}">
                <a16:creationId xmlns:a16="http://schemas.microsoft.com/office/drawing/2014/main" id="{044C3EFF-F0E0-4719-9336-13E7E0B40D5B}"/>
              </a:ext>
            </a:extLst>
          </p:cNvPr>
          <p:cNvSpPr/>
          <p:nvPr/>
        </p:nvSpPr>
        <p:spPr>
          <a:xfrm>
            <a:off x="2139244" y="288000"/>
            <a:ext cx="4865511" cy="36576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dirty="0">
                <a:solidFill>
                  <a:schemeClr val="tx1"/>
                </a:solidFill>
                <a:latin typeface="+mj-lt"/>
              </a:rPr>
              <a:t>“The 90′s retro trend is very hot right now and Fila and Champion are at the center of it.”</a:t>
            </a:r>
          </a:p>
        </p:txBody>
      </p:sp>
    </p:spTree>
    <p:extLst>
      <p:ext uri="{BB962C8B-B14F-4D97-AF65-F5344CB8AC3E}">
        <p14:creationId xmlns:p14="http://schemas.microsoft.com/office/powerpoint/2010/main" val="788218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Creative Approaches To Footwear And Apparel</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617682" y="1136115"/>
            <a:ext cx="3774356" cy="3434788"/>
          </a:xfrm>
          <a:prstGeom prst="rect">
            <a:avLst/>
          </a:prstGeom>
        </p:spPr>
        <p:txBody>
          <a:bodyPr spcFirstLastPara="1" wrap="square" lIns="91425" tIns="91425" rIns="91425" bIns="91425" anchor="t" anchorCtr="0">
            <a:noAutofit/>
          </a:bodyPr>
          <a:lstStyle/>
          <a:p>
            <a:pPr marL="225425" lvl="0" indent="-211138" algn="l" defTabSz="225425" rtl="0">
              <a:spcBef>
                <a:spcPts val="0"/>
              </a:spcBef>
              <a:spcAft>
                <a:spcPts val="0"/>
              </a:spcAft>
              <a:buSzPts val="1400"/>
              <a:buNone/>
            </a:pPr>
            <a:r>
              <a:rPr lang="en-US" dirty="0">
                <a:latin typeface="Arial"/>
                <a:ea typeface="Arial"/>
                <a:cs typeface="Arial"/>
                <a:sym typeface="Arial"/>
              </a:rPr>
              <a:t>●	</a:t>
            </a:r>
            <a:r>
              <a:rPr lang="en-US" sz="1600" dirty="0">
                <a:latin typeface="Arial"/>
                <a:ea typeface="Arial"/>
                <a:cs typeface="Arial"/>
                <a:sym typeface="Arial"/>
              </a:rPr>
              <a:t>In the last two years, Fila’s sales increased 205% while Champion increased sales last year by $360 million, according to CNBC.</a:t>
            </a:r>
          </a:p>
          <a:p>
            <a:pPr marL="300037" indent="-285750" defTabSz="225425"/>
            <a:r>
              <a:rPr lang="en-US" sz="1600" dirty="0">
                <a:latin typeface="Arial"/>
                <a:ea typeface="Arial"/>
                <a:cs typeface="Arial"/>
                <a:sym typeface="Arial"/>
              </a:rPr>
              <a:t>In the last three years, Champion’s Instagram followers have climbed from 200,000 to about 6 million and a recent survey from Piper </a:t>
            </a:r>
            <a:r>
              <a:rPr lang="en-US" sz="1600" dirty="0" err="1">
                <a:latin typeface="Arial"/>
                <a:ea typeface="Arial"/>
                <a:cs typeface="Arial"/>
                <a:sym typeface="Arial"/>
              </a:rPr>
              <a:t>Jaffray</a:t>
            </a:r>
            <a:r>
              <a:rPr lang="en-US" sz="1600" dirty="0">
                <a:latin typeface="Arial"/>
                <a:ea typeface="Arial"/>
                <a:cs typeface="Arial"/>
                <a:sym typeface="Arial"/>
              </a:rPr>
              <a:t> suggests male teens consider it a top-15 brand, ranking alongside such names as Gucci and Tommy Hilfiger, according to Time Magazine.</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7" name="Picture 6">
            <a:extLst>
              <a:ext uri="{FF2B5EF4-FFF2-40B4-BE49-F238E27FC236}">
                <a16:creationId xmlns:a16="http://schemas.microsoft.com/office/drawing/2014/main" id="{40BC1351-82A9-4904-BF76-14BB9624136F}"/>
              </a:ext>
            </a:extLst>
          </p:cNvPr>
          <p:cNvPicPr>
            <a:picLocks noChangeAspect="1"/>
          </p:cNvPicPr>
          <p:nvPr/>
        </p:nvPicPr>
        <p:blipFill>
          <a:blip r:embed="rId4"/>
          <a:stretch>
            <a:fillRect/>
          </a:stretch>
        </p:blipFill>
        <p:spPr>
          <a:xfrm>
            <a:off x="412044" y="1128732"/>
            <a:ext cx="2302221" cy="2302221"/>
          </a:xfrm>
          <a:prstGeom prst="ellipse">
            <a:avLst/>
          </a:prstGeom>
          <a:ln>
            <a:noFill/>
          </a:ln>
          <a:effectLst>
            <a:softEdge rad="112500"/>
          </a:effectLst>
        </p:spPr>
      </p:pic>
      <p:pic>
        <p:nvPicPr>
          <p:cNvPr id="8" name="Picture 7">
            <a:extLst>
              <a:ext uri="{FF2B5EF4-FFF2-40B4-BE49-F238E27FC236}">
                <a16:creationId xmlns:a16="http://schemas.microsoft.com/office/drawing/2014/main" id="{BC82E400-E7BE-4547-89D4-4B5EB46695F6}"/>
              </a:ext>
            </a:extLst>
          </p:cNvPr>
          <p:cNvPicPr>
            <a:picLocks noChangeAspect="1"/>
          </p:cNvPicPr>
          <p:nvPr/>
        </p:nvPicPr>
        <p:blipFill>
          <a:blip r:embed="rId5"/>
          <a:stretch>
            <a:fillRect/>
          </a:stretch>
        </p:blipFill>
        <p:spPr>
          <a:xfrm>
            <a:off x="2514869" y="2571750"/>
            <a:ext cx="2302209" cy="2302209"/>
          </a:xfrm>
          <a:prstGeom prst="ellipse">
            <a:avLst/>
          </a:prstGeom>
          <a:ln>
            <a:noFill/>
          </a:ln>
          <a:effectLst>
            <a:softEdge rad="112500"/>
          </a:effectLst>
        </p:spPr>
      </p:pic>
    </p:spTree>
    <p:extLst>
      <p:ext uri="{BB962C8B-B14F-4D97-AF65-F5344CB8AC3E}">
        <p14:creationId xmlns:p14="http://schemas.microsoft.com/office/powerpoint/2010/main" val="2345041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Creative Approaches To Footwear And Apparel</a:t>
            </a:r>
            <a:br>
              <a:rPr lang="en-US" sz="2000" b="1" dirty="0">
                <a:latin typeface="Arial"/>
                <a:ea typeface="Arial"/>
                <a:cs typeface="Arial"/>
                <a:sym typeface="Arial"/>
              </a:rPr>
            </a:br>
            <a:r>
              <a:rPr lang="en-US" sz="2000" b="1" dirty="0">
                <a:latin typeface="Arial"/>
                <a:ea typeface="Arial"/>
                <a:cs typeface="Arial"/>
                <a:sym typeface="Arial"/>
              </a:rPr>
              <a:t>“Themed” Designs</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3353033" y="1065395"/>
            <a:ext cx="5039238" cy="3434788"/>
          </a:xfrm>
          <a:prstGeom prst="rect">
            <a:avLst/>
          </a:prstGeom>
        </p:spPr>
        <p:txBody>
          <a:bodyPr spcFirstLastPara="1" wrap="square" lIns="91425" tIns="91425" rIns="91425" bIns="91425" anchor="t" anchorCtr="0">
            <a:noAutofit/>
          </a:bodyPr>
          <a:lstStyle/>
          <a:p>
            <a:pPr marL="225425" lvl="0" indent="-211138" algn="l" defTabSz="225425" rtl="0">
              <a:spcBef>
                <a:spcPts val="0"/>
              </a:spcBef>
              <a:spcAft>
                <a:spcPts val="0"/>
              </a:spcAft>
              <a:buSzPts val="1400"/>
              <a:buNone/>
            </a:pPr>
            <a:r>
              <a:rPr lang="en-US" dirty="0">
                <a:latin typeface="Arial"/>
                <a:ea typeface="Arial"/>
                <a:cs typeface="Arial"/>
                <a:sym typeface="Arial"/>
              </a:rPr>
              <a:t>●	Nike released shoes themed around "Chicken and Waffle", Krispy Kreme and Starbucks. </a:t>
            </a:r>
          </a:p>
          <a:p>
            <a:pPr marL="300037" indent="-285750" defTabSz="225425"/>
            <a:r>
              <a:rPr lang="en-US" dirty="0">
                <a:latin typeface="Arial"/>
                <a:ea typeface="Arial"/>
                <a:cs typeface="Arial"/>
                <a:sym typeface="Arial"/>
              </a:rPr>
              <a:t>Vans’ latest line of themed sneakers were literal works of art when the partnered with the Van Gogh Museum.</a:t>
            </a:r>
          </a:p>
          <a:p>
            <a:pPr marL="300037" indent="-285750" defTabSz="225425"/>
            <a:r>
              <a:rPr lang="en-US" dirty="0">
                <a:latin typeface="Arial"/>
                <a:ea typeface="Arial"/>
                <a:cs typeface="Arial"/>
                <a:sym typeface="Arial"/>
              </a:rPr>
              <a:t>Nike, in tribute to NBA MVP Giannis Antetokounmpo’s favorite movie, released the film-themed Zoom Freak 1 'Coming to America' sneaker in 2019. </a:t>
            </a:r>
          </a:p>
          <a:p>
            <a:pPr marL="300037" indent="-285750" defTabSz="225425"/>
            <a:r>
              <a:rPr lang="en-US" dirty="0">
                <a:latin typeface="Arial"/>
                <a:ea typeface="Arial"/>
                <a:cs typeface="Arial"/>
                <a:sym typeface="Arial"/>
              </a:rPr>
              <a:t>Adidas skateboarding honored legendary artists the Beastie Boys with a collaboration in 2019 celebrating the 25th anniversary of one of the band’s most popular albums, ‘Paul’s Boutique’ (on one song from the album, the group raps “More adidas sneakers that a plumber got pliers” and on another, “Rock my adidas never rock Fila”.</a:t>
            </a:r>
          </a:p>
          <a:p>
            <a:pPr marL="300037" indent="-285750" defTabSz="225425"/>
            <a:r>
              <a:rPr lang="en-US" dirty="0">
                <a:latin typeface="Arial"/>
                <a:ea typeface="Arial"/>
                <a:cs typeface="Arial"/>
                <a:sym typeface="Arial"/>
              </a:rPr>
              <a:t>Converse and its Chuck 70 Sneaker teamed up with Scooby-Doo’s Mystery Machine and was released (sold-out) in July of 2020. </a:t>
            </a: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E8D30247-E285-4E3F-B544-2B0A0F52075A}"/>
              </a:ext>
            </a:extLst>
          </p:cNvPr>
          <p:cNvPicPr>
            <a:picLocks noChangeAspect="1"/>
          </p:cNvPicPr>
          <p:nvPr/>
        </p:nvPicPr>
        <p:blipFill>
          <a:blip r:embed="rId4"/>
          <a:stretch>
            <a:fillRect/>
          </a:stretch>
        </p:blipFill>
        <p:spPr>
          <a:xfrm>
            <a:off x="292933" y="1864475"/>
            <a:ext cx="3001221" cy="193028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19291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Continued Increase In Targeting Of The Female Demographic</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835378" y="1065395"/>
            <a:ext cx="7556893" cy="3434788"/>
          </a:xfrm>
          <a:prstGeom prst="rect">
            <a:avLst/>
          </a:prstGeom>
        </p:spPr>
        <p:txBody>
          <a:bodyPr spcFirstLastPara="1" wrap="square" lIns="91425" tIns="91425" rIns="91425" bIns="91425" anchor="t" anchorCtr="0">
            <a:noAutofit/>
          </a:bodyPr>
          <a:lstStyle/>
          <a:p>
            <a:pPr marL="225425" lvl="0" indent="-211138" algn="l" defTabSz="225425" rtl="0">
              <a:spcBef>
                <a:spcPts val="0"/>
              </a:spcBef>
              <a:spcAft>
                <a:spcPts val="600"/>
              </a:spcAft>
              <a:buSzPts val="1400"/>
              <a:buNone/>
            </a:pPr>
            <a:r>
              <a:rPr lang="en-US" dirty="0">
                <a:latin typeface="Arial"/>
                <a:ea typeface="Arial"/>
                <a:cs typeface="Arial"/>
                <a:sym typeface="Arial"/>
              </a:rPr>
              <a:t>●	Women comprise about 1/3 of ESPN’s adult audience for sports programming, nearly 1/2 of the Super Bowl’s viewership and purchase 46% of NFL merchandise</a:t>
            </a:r>
          </a:p>
          <a:p>
            <a:pPr marL="225425" lvl="0" indent="-211138" algn="l" defTabSz="225425" rtl="0">
              <a:spcBef>
                <a:spcPts val="0"/>
              </a:spcBef>
              <a:spcAft>
                <a:spcPts val="600"/>
              </a:spcAft>
              <a:buSzPts val="1400"/>
              <a:buNone/>
            </a:pPr>
            <a:r>
              <a:rPr lang="en-US" dirty="0">
                <a:latin typeface="Arial"/>
                <a:ea typeface="Arial"/>
                <a:cs typeface="Arial"/>
                <a:sym typeface="Arial"/>
              </a:rPr>
              <a:t>●	In 2018, Reebok enlisted the help of Ariana Grande, Gal Gadot, Gigi </a:t>
            </a:r>
            <a:r>
              <a:rPr lang="en-US" dirty="0" err="1">
                <a:latin typeface="Arial"/>
                <a:ea typeface="Arial"/>
                <a:cs typeface="Arial"/>
                <a:sym typeface="Arial"/>
              </a:rPr>
              <a:t>Hadot</a:t>
            </a:r>
            <a:r>
              <a:rPr lang="en-US" dirty="0">
                <a:latin typeface="Arial"/>
                <a:ea typeface="Arial"/>
                <a:cs typeface="Arial"/>
                <a:sym typeface="Arial"/>
              </a:rPr>
              <a:t> and many others to amplify the message of their “Be More Human” women’s marketing campaign </a:t>
            </a:r>
          </a:p>
          <a:p>
            <a:pPr marL="682625" lvl="1" indent="-211138" defTabSz="225425">
              <a:spcBef>
                <a:spcPts val="0"/>
              </a:spcBef>
              <a:spcAft>
                <a:spcPts val="600"/>
              </a:spcAft>
              <a:buNone/>
            </a:pPr>
            <a:r>
              <a:rPr lang="en-US" dirty="0">
                <a:latin typeface="Arial"/>
                <a:ea typeface="Arial"/>
                <a:cs typeface="Arial"/>
                <a:sym typeface="Arial"/>
              </a:rPr>
              <a:t>o	As part of the campaign, Reebok created 10 different limited-edition inspirational shirts with 100 percent of proceeds benefiting The Movement Foundation and The Women’s Strength Coalition</a:t>
            </a:r>
          </a:p>
          <a:p>
            <a:pPr marL="91440" indent="-211138" defTabSz="225425">
              <a:buNone/>
            </a:pPr>
            <a:r>
              <a:rPr lang="en-US" dirty="0">
                <a:latin typeface="Arial"/>
                <a:ea typeface="Arial"/>
                <a:cs typeface="Arial"/>
                <a:sym typeface="Arial"/>
              </a:rPr>
              <a:t>●	The WWE is placing more emphasis on reaching female fans.</a:t>
            </a:r>
          </a:p>
          <a:p>
            <a:pPr marL="682625" lvl="1" indent="-211138" defTabSz="225425">
              <a:spcBef>
                <a:spcPts val="600"/>
              </a:spcBef>
              <a:buNone/>
            </a:pPr>
            <a:r>
              <a:rPr lang="en-US" dirty="0">
                <a:latin typeface="Arial"/>
                <a:ea typeface="Arial"/>
                <a:cs typeface="Arial"/>
                <a:sym typeface="Arial"/>
              </a:rPr>
              <a:t>o	According to USA Today:  "WWE's TV audience continues to increase in the percentage of females, nearing 38%, according to Nielsen figures, while merchandise sales depicting female performers continue to grow."</a:t>
            </a:r>
          </a:p>
          <a:p>
            <a:pPr marL="225425" indent="-211138" defTabSz="225425">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4009109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More And More Tech In Stadiums And Arenas</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835378" y="1065395"/>
            <a:ext cx="7556893" cy="3601530"/>
          </a:xfrm>
          <a:prstGeom prst="rect">
            <a:avLst/>
          </a:prstGeom>
        </p:spPr>
        <p:txBody>
          <a:bodyPr spcFirstLastPara="1" wrap="square" lIns="91425" tIns="91425" rIns="91425" bIns="91425" anchor="t" anchorCtr="0">
            <a:noAutofit/>
          </a:bodyPr>
          <a:lstStyle/>
          <a:p>
            <a:pPr marL="225425" lvl="0" indent="-211138" algn="l" defTabSz="225425" rtl="0">
              <a:spcBef>
                <a:spcPts val="0"/>
              </a:spcBef>
              <a:spcAft>
                <a:spcPts val="600"/>
              </a:spcAft>
              <a:buSzPts val="1400"/>
              <a:buNone/>
            </a:pPr>
            <a:r>
              <a:rPr lang="en-US" dirty="0">
                <a:latin typeface="Arial"/>
                <a:ea typeface="Arial"/>
                <a:cs typeface="Arial"/>
                <a:sym typeface="Arial"/>
              </a:rPr>
              <a:t>●	Levi’s Stadium (home of the San Francisco 49ers) features an unprecedented network that included about 680 Wi-Fi access points -- one for every 100 seats in the stadium, a superfast Internet connection (allegedly 10,000 times faster than what federal regulators classify as broadband), and about 1,700 high-tech "beacons” (technology that connects a fan’s phone to a wireless headset, used to pinpoint consumers' locations inside the venue to provide them directions).</a:t>
            </a:r>
          </a:p>
          <a:p>
            <a:pPr marL="225425" lvl="0" indent="-211138" algn="l" defTabSz="225425" rtl="0">
              <a:spcBef>
                <a:spcPts val="0"/>
              </a:spcBef>
              <a:spcAft>
                <a:spcPts val="600"/>
              </a:spcAft>
              <a:buSzPts val="1400"/>
              <a:buNone/>
            </a:pPr>
            <a:r>
              <a:rPr lang="en-US" dirty="0">
                <a:latin typeface="Arial"/>
                <a:ea typeface="Arial"/>
                <a:cs typeface="Arial"/>
                <a:sym typeface="Arial"/>
              </a:rPr>
              <a:t>●	NBA’s Sacramento Kings opened their new “Golden 1 Center”, they suggested the arena was the most technologically advanced arena ever built.</a:t>
            </a:r>
          </a:p>
          <a:p>
            <a:pPr marL="682625" lvl="1" indent="-211138" defTabSz="225425">
              <a:spcBef>
                <a:spcPts val="0"/>
              </a:spcBef>
              <a:spcAft>
                <a:spcPts val="600"/>
              </a:spcAft>
              <a:buNone/>
            </a:pPr>
            <a:r>
              <a:rPr lang="en-US" dirty="0">
                <a:latin typeface="Arial"/>
                <a:ea typeface="Arial"/>
                <a:cs typeface="Arial"/>
                <a:sym typeface="Arial"/>
              </a:rPr>
              <a:t>o	The building is powered strictly by solar energy, enables wi-fi usage in every nook-and-cranny while allowing fans to control the temperature in their seating section by voting through an app, and boasts a scoreboard that is higher-resolution than the famous Dallas Cowboy jumbotron (32 million pixels vs 25 million).</a:t>
            </a:r>
          </a:p>
          <a:p>
            <a:pPr marL="225425" indent="-211138" defTabSz="225425">
              <a:spcAft>
                <a:spcPts val="600"/>
              </a:spcAft>
              <a:buNone/>
            </a:pPr>
            <a:r>
              <a:rPr lang="en-US" dirty="0">
                <a:latin typeface="Arial"/>
                <a:ea typeface="Arial"/>
                <a:cs typeface="Arial"/>
                <a:sym typeface="Arial"/>
              </a:rPr>
              <a:t>●	The Golden State Warriors new facility includes floor tiles that generate electricity when people walk on them, streetlamps that transmit data to those nearby and several virtual reality possibilities.</a:t>
            </a:r>
          </a:p>
          <a:p>
            <a:pPr marL="225425" indent="-211138" defTabSz="225425">
              <a:spcAft>
                <a:spcPts val="600"/>
              </a:spcAft>
              <a:buNone/>
            </a:pPr>
            <a:endParaRPr lang="en-US" dirty="0">
              <a:latin typeface="Arial"/>
              <a:ea typeface="Arial"/>
              <a:cs typeface="Arial"/>
              <a:sym typeface="Arial"/>
            </a:endParaRPr>
          </a:p>
          <a:p>
            <a:pPr marL="225425" lvl="0" indent="-211138"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67559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Declining Attendance</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835378" y="1065395"/>
            <a:ext cx="7556893" cy="3601530"/>
          </a:xfrm>
          <a:prstGeom prst="rect">
            <a:avLst/>
          </a:prstGeom>
        </p:spPr>
        <p:txBody>
          <a:bodyPr spcFirstLastPara="1" wrap="square" lIns="91425" tIns="91425" rIns="91425" bIns="91425" anchor="t" anchorCtr="0">
            <a:noAutofit/>
          </a:bodyPr>
          <a:lstStyle/>
          <a:p>
            <a:pPr marL="225425" lvl="0" indent="0" algn="l" defTabSz="225425" rtl="0">
              <a:spcBef>
                <a:spcPts val="0"/>
              </a:spcBef>
              <a:spcAft>
                <a:spcPts val="600"/>
              </a:spcAft>
              <a:buSzPts val="1400"/>
              <a:buNone/>
            </a:pPr>
            <a:r>
              <a:rPr lang="en-US" dirty="0">
                <a:latin typeface="Arial"/>
                <a:ea typeface="Arial"/>
                <a:cs typeface="Arial"/>
                <a:sym typeface="Arial"/>
              </a:rPr>
              <a:t>Sports teams will continue exploring alternative packaging strategies to battle declining attendance.</a:t>
            </a:r>
          </a:p>
          <a:p>
            <a:pPr marL="395288" lvl="0" indent="-169863" algn="l" defTabSz="225425" rtl="0">
              <a:spcBef>
                <a:spcPts val="0"/>
              </a:spcBef>
              <a:spcAft>
                <a:spcPts val="600"/>
              </a:spcAft>
              <a:buSzPts val="1400"/>
              <a:buNone/>
            </a:pPr>
            <a:r>
              <a:rPr lang="en-US" dirty="0">
                <a:latin typeface="Arial"/>
                <a:ea typeface="Arial"/>
                <a:cs typeface="Arial"/>
                <a:sym typeface="Arial"/>
              </a:rPr>
              <a:t>●	The Oakland A’s announced plans to re-imagine the traditional season ticket sales model.</a:t>
            </a:r>
          </a:p>
          <a:p>
            <a:pPr lvl="1" indent="-231775" defTabSz="225425">
              <a:spcBef>
                <a:spcPts val="0"/>
              </a:spcBef>
              <a:spcAft>
                <a:spcPts val="600"/>
              </a:spcAft>
              <a:buNone/>
            </a:pPr>
            <a:r>
              <a:rPr lang="en-US" dirty="0">
                <a:latin typeface="Arial"/>
                <a:ea typeface="Arial"/>
                <a:cs typeface="Arial"/>
                <a:sym typeface="Arial"/>
              </a:rPr>
              <a:t>o	The “A’s Access” program would provide “members” with general-admission access to every game, a reserved-seat plan and additional benefits including half-price concessions, 25 percent off merchandise and upgrade credits for games not included in a reserved-ticket plan.</a:t>
            </a:r>
          </a:p>
          <a:p>
            <a:pPr marL="511175" indent="-285750" defTabSz="225425"/>
            <a:r>
              <a:rPr lang="en-US" dirty="0">
                <a:latin typeface="Arial"/>
                <a:ea typeface="Arial"/>
                <a:cs typeface="Arial"/>
                <a:sym typeface="Arial"/>
              </a:rPr>
              <a:t>One trend fans can expect to see in Major League Baseball is smaller stadiums as teams try to find ways to create more demand for tickets.</a:t>
            </a:r>
          </a:p>
          <a:p>
            <a:pPr marL="968375" lvl="1" indent="-285750" defTabSz="225425">
              <a:spcBef>
                <a:spcPts val="600"/>
              </a:spcBef>
              <a:spcAft>
                <a:spcPts val="600"/>
              </a:spcAft>
              <a:buFont typeface="Courier New" panose="02070309020205020404" pitchFamily="49" charset="0"/>
              <a:buChar char="o"/>
            </a:pPr>
            <a:r>
              <a:rPr lang="en-US" dirty="0">
                <a:latin typeface="Arial"/>
                <a:ea typeface="Arial"/>
                <a:cs typeface="Arial"/>
                <a:sym typeface="Arial"/>
              </a:rPr>
              <a:t>The Braves are in their third season at SunTrust Park (capacity, 41,000, replacing Turner Field’s 53,000). </a:t>
            </a:r>
          </a:p>
          <a:p>
            <a:pPr marL="968375" lvl="1" indent="-285750" defTabSz="225425">
              <a:spcBef>
                <a:spcPts val="0"/>
              </a:spcBef>
              <a:spcAft>
                <a:spcPts val="600"/>
              </a:spcAft>
              <a:buFont typeface="Courier New" panose="02070309020205020404" pitchFamily="49" charset="0"/>
              <a:buChar char="o"/>
            </a:pPr>
            <a:r>
              <a:rPr lang="en-US" dirty="0">
                <a:latin typeface="Arial"/>
                <a:ea typeface="Arial"/>
                <a:cs typeface="Arial"/>
                <a:sym typeface="Arial"/>
              </a:rPr>
              <a:t>The Rangers will begin play next year at Globe Life Field, a retractable-roof facility that will seat 40,000 compared to its current stadium’s 49,000-seat capacity.</a:t>
            </a:r>
          </a:p>
          <a:p>
            <a:pPr marL="225425" indent="0" defTabSz="225425">
              <a:spcAft>
                <a:spcPts val="600"/>
              </a:spcAft>
              <a:buNone/>
            </a:pPr>
            <a:endParaRPr lang="en-US" dirty="0">
              <a:latin typeface="Arial"/>
              <a:ea typeface="Arial"/>
              <a:cs typeface="Arial"/>
              <a:sym typeface="Arial"/>
            </a:endParaRPr>
          </a:p>
          <a:p>
            <a:pPr marL="225425" lvl="0" indent="0"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2613991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Declining Attendance</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4" y="1087495"/>
            <a:ext cx="3934178" cy="3601530"/>
          </a:xfrm>
          <a:prstGeom prst="rect">
            <a:avLst/>
          </a:prstGeom>
        </p:spPr>
        <p:txBody>
          <a:bodyPr spcFirstLastPara="1" wrap="square" lIns="91425" tIns="91425" rIns="91425" bIns="91425" anchor="t" anchorCtr="0">
            <a:noAutofit/>
          </a:bodyPr>
          <a:lstStyle/>
          <a:p>
            <a:pPr marL="225425" indent="0" defTabSz="225425">
              <a:spcAft>
                <a:spcPts val="600"/>
              </a:spcAft>
              <a:buNone/>
            </a:pPr>
            <a:r>
              <a:rPr lang="en-US" sz="1800" dirty="0">
                <a:latin typeface="Arial"/>
                <a:ea typeface="Arial"/>
                <a:cs typeface="Arial"/>
                <a:sym typeface="Arial"/>
              </a:rPr>
              <a:t>The challenges of drawing fans to stadiums are not limited to Major League sports, a precipitous drop in attendance has impacted college football for several seasons.</a:t>
            </a:r>
          </a:p>
          <a:p>
            <a:pPr marL="225425" indent="0" defTabSz="225425">
              <a:spcAft>
                <a:spcPts val="600"/>
              </a:spcAft>
              <a:buNone/>
            </a:pPr>
            <a:endParaRPr lang="en-US" sz="1800" dirty="0">
              <a:latin typeface="Arial"/>
              <a:ea typeface="Arial"/>
              <a:cs typeface="Arial"/>
              <a:sym typeface="Arial"/>
            </a:endParaRPr>
          </a:p>
          <a:p>
            <a:pPr marL="225425" indent="0" defTabSz="225425">
              <a:spcAft>
                <a:spcPts val="600"/>
              </a:spcAft>
              <a:buNone/>
            </a:pPr>
            <a:r>
              <a:rPr lang="en-US" sz="1800" dirty="0">
                <a:latin typeface="Arial"/>
                <a:ea typeface="Arial"/>
                <a:cs typeface="Arial"/>
                <a:sym typeface="Arial"/>
              </a:rPr>
              <a:t>According to The Athletic, college football attendance last season dipped to its lowest mark in 22 years.</a:t>
            </a:r>
          </a:p>
          <a:p>
            <a:pPr marL="225425" indent="0" defTabSz="225425">
              <a:spcAft>
                <a:spcPts val="600"/>
              </a:spcAft>
              <a:buNone/>
            </a:pPr>
            <a:endParaRPr lang="en-US" dirty="0">
              <a:latin typeface="Arial"/>
              <a:ea typeface="Arial"/>
              <a:cs typeface="Arial"/>
              <a:sym typeface="Arial"/>
            </a:endParaRPr>
          </a:p>
          <a:p>
            <a:pPr marL="225425" lvl="0" indent="0"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E183351A-D4BA-4A4F-AE78-91CE2D974F19}"/>
              </a:ext>
            </a:extLst>
          </p:cNvPr>
          <p:cNvPicPr>
            <a:picLocks noChangeAspect="1"/>
          </p:cNvPicPr>
          <p:nvPr/>
        </p:nvPicPr>
        <p:blipFill>
          <a:blip r:embed="rId4"/>
          <a:stretch>
            <a:fillRect/>
          </a:stretch>
        </p:blipFill>
        <p:spPr>
          <a:xfrm>
            <a:off x="4549673" y="1397225"/>
            <a:ext cx="4182283" cy="2349049"/>
          </a:xfrm>
          <a:prstGeom prst="rect">
            <a:avLst/>
          </a:prstGeom>
        </p:spPr>
      </p:pic>
    </p:spTree>
    <p:extLst>
      <p:ext uri="{BB962C8B-B14F-4D97-AF65-F5344CB8AC3E}">
        <p14:creationId xmlns:p14="http://schemas.microsoft.com/office/powerpoint/2010/main" val="2832264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Declining Attendance</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3" y="1087495"/>
            <a:ext cx="8319911" cy="3601530"/>
          </a:xfrm>
          <a:prstGeom prst="rect">
            <a:avLst/>
          </a:prstGeom>
        </p:spPr>
        <p:txBody>
          <a:bodyPr spcFirstLastPara="1" wrap="square" lIns="91425" tIns="91425" rIns="91425" bIns="91425" anchor="t" anchorCtr="0">
            <a:noAutofit/>
          </a:bodyPr>
          <a:lstStyle/>
          <a:p>
            <a:pPr marL="225425" indent="0" defTabSz="225425">
              <a:spcAft>
                <a:spcPts val="600"/>
              </a:spcAft>
              <a:buNone/>
            </a:pPr>
            <a:r>
              <a:rPr lang="en-US" dirty="0">
                <a:latin typeface="Arial"/>
                <a:ea typeface="Arial"/>
                <a:cs typeface="Arial"/>
                <a:sym typeface="Arial"/>
              </a:rPr>
              <a:t>The Athletic reports that those who have studied attendance at college football games suggest there are several reasons for the general drop in attendance:</a:t>
            </a:r>
          </a:p>
          <a:p>
            <a:pPr marL="225425" indent="0" defTabSz="225425">
              <a:spcAft>
                <a:spcPts val="600"/>
              </a:spcAft>
              <a:buNone/>
            </a:pPr>
            <a:endParaRPr lang="en-US" dirty="0">
              <a:latin typeface="Arial"/>
              <a:ea typeface="Arial"/>
              <a:cs typeface="Arial"/>
              <a:sym typeface="Arial"/>
            </a:endParaRPr>
          </a:p>
          <a:p>
            <a:pPr marL="225425" indent="0" defTabSz="225425">
              <a:spcAft>
                <a:spcPts val="600"/>
              </a:spcAft>
              <a:buNone/>
            </a:pPr>
            <a:r>
              <a:rPr lang="en-US" dirty="0">
                <a:latin typeface="Arial"/>
                <a:ea typeface="Arial"/>
                <a:cs typeface="Arial"/>
                <a:sym typeface="Arial"/>
              </a:rPr>
              <a:t>●	Costs associated with attending games</a:t>
            </a:r>
          </a:p>
          <a:p>
            <a:pPr marL="225425" indent="0" defTabSz="225425">
              <a:spcAft>
                <a:spcPts val="600"/>
              </a:spcAft>
              <a:buNone/>
            </a:pPr>
            <a:r>
              <a:rPr lang="en-US" dirty="0">
                <a:latin typeface="Arial"/>
                <a:ea typeface="Arial"/>
                <a:cs typeface="Arial"/>
                <a:sym typeface="Arial"/>
              </a:rPr>
              <a:t>●	Uncertainty over kickoff times</a:t>
            </a:r>
          </a:p>
          <a:p>
            <a:pPr marL="225425" indent="0" defTabSz="225425">
              <a:spcAft>
                <a:spcPts val="600"/>
              </a:spcAft>
              <a:buNone/>
            </a:pPr>
            <a:r>
              <a:rPr lang="en-US" dirty="0">
                <a:latin typeface="Arial"/>
                <a:ea typeface="Arial"/>
                <a:cs typeface="Arial"/>
                <a:sym typeface="Arial"/>
              </a:rPr>
              <a:t>●	Bleacher seats that are too uncomfortable</a:t>
            </a:r>
          </a:p>
          <a:p>
            <a:pPr marL="225425" indent="0" defTabSz="225425">
              <a:spcAft>
                <a:spcPts val="600"/>
              </a:spcAft>
              <a:buNone/>
            </a:pPr>
            <a:r>
              <a:rPr lang="en-US" dirty="0">
                <a:latin typeface="Arial"/>
                <a:ea typeface="Arial"/>
                <a:cs typeface="Arial"/>
                <a:sym typeface="Arial"/>
              </a:rPr>
              <a:t>●	Concession areas that are too claustrophobic</a:t>
            </a:r>
          </a:p>
          <a:p>
            <a:pPr marL="225425" indent="0" defTabSz="225425">
              <a:spcAft>
                <a:spcPts val="600"/>
              </a:spcAft>
              <a:buNone/>
            </a:pPr>
            <a:r>
              <a:rPr lang="en-US" dirty="0">
                <a:latin typeface="Arial"/>
                <a:ea typeface="Arial"/>
                <a:cs typeface="Arial"/>
                <a:sym typeface="Arial"/>
              </a:rPr>
              <a:t>●	Lack of handrails that make it easier to get around</a:t>
            </a:r>
          </a:p>
          <a:p>
            <a:pPr marL="225425" indent="0" defTabSz="225425">
              <a:spcAft>
                <a:spcPts val="600"/>
              </a:spcAft>
              <a:buNone/>
            </a:pPr>
            <a:r>
              <a:rPr lang="en-US" dirty="0">
                <a:latin typeface="Arial"/>
                <a:ea typeface="Arial"/>
                <a:cs typeface="Arial"/>
                <a:sym typeface="Arial"/>
              </a:rPr>
              <a:t>●	Some fans prefer to watch at home, so they can watch more games</a:t>
            </a:r>
          </a:p>
          <a:p>
            <a:pPr marL="225425" indent="0" defTabSz="225425">
              <a:spcAft>
                <a:spcPts val="600"/>
              </a:spcAft>
              <a:buNone/>
            </a:pPr>
            <a:r>
              <a:rPr lang="en-US" dirty="0">
                <a:latin typeface="Arial"/>
                <a:ea typeface="Arial"/>
                <a:cs typeface="Arial"/>
                <a:sym typeface="Arial"/>
              </a:rPr>
              <a:t>●	Quality of opponent </a:t>
            </a:r>
          </a:p>
          <a:p>
            <a:pPr marL="225425" indent="0" defTabSz="225425">
              <a:spcAft>
                <a:spcPts val="600"/>
              </a:spcAft>
              <a:buNone/>
            </a:pPr>
            <a:endParaRPr lang="en-US" dirty="0">
              <a:latin typeface="Arial"/>
              <a:ea typeface="Arial"/>
              <a:cs typeface="Arial"/>
              <a:sym typeface="Arial"/>
            </a:endParaRPr>
          </a:p>
          <a:p>
            <a:pPr marL="225425" lvl="0" indent="0"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1204168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Promotions Celebrating Franchise History And Community</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3" y="1087495"/>
            <a:ext cx="8319911" cy="3755438"/>
          </a:xfrm>
          <a:prstGeom prst="rect">
            <a:avLst/>
          </a:prstGeom>
        </p:spPr>
        <p:txBody>
          <a:bodyPr spcFirstLastPara="1" wrap="square" lIns="91425" tIns="91425" rIns="91425" bIns="91425" anchor="t" anchorCtr="0">
            <a:noAutofit/>
          </a:bodyPr>
          <a:lstStyle/>
          <a:p>
            <a:pPr marL="225425" indent="0" defTabSz="225425">
              <a:spcAft>
                <a:spcPts val="600"/>
              </a:spcAft>
              <a:buNone/>
            </a:pPr>
            <a:r>
              <a:rPr lang="en-US" dirty="0">
                <a:latin typeface="Arial"/>
                <a:ea typeface="Arial"/>
                <a:cs typeface="Arial"/>
                <a:sym typeface="Arial"/>
              </a:rPr>
              <a:t>A popular promotions trend the past few seasons features teams paying tribute to the community at large and/or the franchise’s historic roots.</a:t>
            </a:r>
          </a:p>
          <a:p>
            <a:pPr marL="463550" indent="-238125" defTabSz="225425">
              <a:spcAft>
                <a:spcPts val="600"/>
              </a:spcAft>
              <a:buNone/>
            </a:pPr>
            <a:r>
              <a:rPr lang="en-US" dirty="0">
                <a:latin typeface="Arial"/>
                <a:ea typeface="Arial"/>
                <a:cs typeface="Arial"/>
                <a:sym typeface="Arial"/>
              </a:rPr>
              <a:t>●	The Lancaster </a:t>
            </a:r>
            <a:r>
              <a:rPr lang="en-US" dirty="0" err="1">
                <a:latin typeface="Arial"/>
                <a:ea typeface="Arial"/>
                <a:cs typeface="Arial"/>
                <a:sym typeface="Arial"/>
              </a:rPr>
              <a:t>JetHawks</a:t>
            </a:r>
            <a:r>
              <a:rPr lang="en-US" dirty="0">
                <a:latin typeface="Arial"/>
                <a:ea typeface="Arial"/>
                <a:cs typeface="Arial"/>
                <a:sym typeface="Arial"/>
              </a:rPr>
              <a:t> offered fans “throwback” prices on tickets as well as t-shirt giveaways to celebrate their 20th season. To recognize their 30th season milestone, the Harrisburg Senators introduced life sized bobbleheads and brought back former players to help the team celebrate.</a:t>
            </a:r>
          </a:p>
          <a:p>
            <a:pPr marL="463550" indent="-238125" defTabSz="225425">
              <a:buNone/>
            </a:pPr>
            <a:r>
              <a:rPr lang="en-US" dirty="0">
                <a:latin typeface="Arial"/>
                <a:ea typeface="Arial"/>
                <a:cs typeface="Arial"/>
                <a:sym typeface="Arial"/>
              </a:rPr>
              <a:t>●	The Chicago White Sox celebrated the 100th anniversary of their World Series winning season by wearing replica jerseys for a July home game (players wearing throwback uniforms and game featured old-time music and entertainment)</a:t>
            </a:r>
          </a:p>
          <a:p>
            <a:pPr marL="968375" lvl="1" indent="-285750" defTabSz="225425">
              <a:spcBef>
                <a:spcPts val="600"/>
              </a:spcBef>
            </a:pPr>
            <a:r>
              <a:rPr lang="en-US" dirty="0">
                <a:latin typeface="Arial"/>
                <a:ea typeface="Arial"/>
                <a:cs typeface="Arial"/>
                <a:sym typeface="Arial"/>
              </a:rPr>
              <a:t>Replica jerseys for first 20,000 fans in attendance.  “1917 discount prices” at concessions (White Sox game programs and popcorn were sold for 25 cents)</a:t>
            </a:r>
          </a:p>
          <a:p>
            <a:pPr marL="463550" indent="-238125" defTabSz="225425">
              <a:spcBef>
                <a:spcPts val="600"/>
              </a:spcBef>
              <a:spcAft>
                <a:spcPts val="600"/>
              </a:spcAft>
              <a:buNone/>
            </a:pPr>
            <a:r>
              <a:rPr lang="en-US" dirty="0">
                <a:latin typeface="Arial"/>
                <a:ea typeface="Arial"/>
                <a:cs typeface="Arial"/>
                <a:sym typeface="Arial"/>
              </a:rPr>
              <a:t>●	The Green Bay Packers launched a microsite dedicated to the team’s celebration of their 100th season, featuring one moment highlighted each day for the 100 days leading up to the regular-season opener.</a:t>
            </a:r>
          </a:p>
          <a:p>
            <a:pPr lvl="1" indent="-231775" defTabSz="225425">
              <a:spcBef>
                <a:spcPts val="0"/>
              </a:spcBef>
              <a:spcAft>
                <a:spcPts val="600"/>
              </a:spcAft>
              <a:buNone/>
            </a:pPr>
            <a:r>
              <a:rPr lang="en-US" dirty="0">
                <a:latin typeface="Arial"/>
                <a:ea typeface="Arial"/>
                <a:cs typeface="Arial"/>
                <a:sym typeface="Arial"/>
              </a:rPr>
              <a:t>o	The team ramped up merchandising efforts as part of the celebration, offering everything from bobbleheads and coffee mugs to hoodies and iPhone cases.</a:t>
            </a:r>
          </a:p>
          <a:p>
            <a:pPr marL="225425" lvl="0" indent="-211138"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2804557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480750" y="386875"/>
            <a:ext cx="5735700" cy="941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Arial"/>
                <a:ea typeface="Arial"/>
                <a:cs typeface="Arial"/>
                <a:sym typeface="Arial"/>
              </a:rPr>
              <a:t>WHAT IS AN INDUSTRY TREND?</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4"/>
            <a:ext cx="7172100" cy="328080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latin typeface="Arial"/>
                <a:ea typeface="Arial"/>
                <a:cs typeface="Arial"/>
                <a:sym typeface="Arial"/>
              </a:rPr>
              <a:t>Industry trends </a:t>
            </a:r>
            <a:r>
              <a:rPr lang="en-US" sz="2400" dirty="0">
                <a:latin typeface="Arial"/>
                <a:ea typeface="Arial"/>
                <a:cs typeface="Arial"/>
                <a:sym typeface="Arial"/>
              </a:rPr>
              <a:t>are patterns that occur within a specific industry. </a:t>
            </a:r>
          </a:p>
          <a:p>
            <a:pPr marL="0" lvl="0" indent="0" algn="l" rtl="0">
              <a:spcBef>
                <a:spcPts val="0"/>
              </a:spcBef>
              <a:spcAft>
                <a:spcPts val="0"/>
              </a:spcAft>
              <a:buNone/>
            </a:pPr>
            <a:endParaRPr lang="en-US" sz="2400" dirty="0">
              <a:latin typeface="Arial"/>
              <a:ea typeface="Arial"/>
              <a:cs typeface="Arial"/>
              <a:sym typeface="Arial"/>
            </a:endParaRPr>
          </a:p>
          <a:p>
            <a:pPr marL="0" lvl="0" indent="0" algn="l" rtl="0">
              <a:spcBef>
                <a:spcPts val="0"/>
              </a:spcBef>
              <a:spcAft>
                <a:spcPts val="0"/>
              </a:spcAft>
              <a:buNone/>
            </a:pPr>
            <a:r>
              <a:rPr lang="en-US" sz="2400" dirty="0">
                <a:latin typeface="Arial"/>
                <a:ea typeface="Arial"/>
                <a:cs typeface="Arial"/>
                <a:sym typeface="Arial"/>
              </a:rPr>
              <a:t>These patterns could relate to pricing, costs, consumer behavior, manufacturing, promotions/sales strategies, distribution channels or any function of marketing.  </a:t>
            </a:r>
            <a:endParaRPr sz="2400" dirty="0">
              <a:latin typeface="Arial"/>
              <a:ea typeface="Arial"/>
              <a:cs typeface="Arial"/>
              <a:sym typeface="Arial"/>
            </a:endParaRPr>
          </a:p>
        </p:txBody>
      </p:sp>
      <p:cxnSp>
        <p:nvCxnSpPr>
          <p:cNvPr id="173" name="Google Shape;173;p39"/>
          <p:cNvCxnSpPr/>
          <p:nvPr/>
        </p:nvCxnSpPr>
        <p:spPr>
          <a:xfrm>
            <a:off x="2967100" y="978466"/>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Promotions Celebrating Franchise History And Community</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3" y="1087495"/>
            <a:ext cx="8319911" cy="3755438"/>
          </a:xfrm>
          <a:prstGeom prst="rect">
            <a:avLst/>
          </a:prstGeom>
        </p:spPr>
        <p:txBody>
          <a:bodyPr spcFirstLastPara="1" wrap="square" lIns="91425" tIns="91425" rIns="91425" bIns="91425" anchor="t" anchorCtr="0">
            <a:noAutofit/>
          </a:bodyPr>
          <a:lstStyle/>
          <a:p>
            <a:pPr marL="225425" lvl="0" indent="-211138" algn="l" defTabSz="225425" rtl="0">
              <a:spcBef>
                <a:spcPts val="0"/>
              </a:spcBef>
              <a:spcAft>
                <a:spcPts val="600"/>
              </a:spcAft>
              <a:buSzPts val="1400"/>
              <a:buNone/>
            </a:pPr>
            <a:r>
              <a:rPr lang="en-US" dirty="0">
                <a:latin typeface="Arial"/>
                <a:ea typeface="Arial"/>
                <a:cs typeface="Arial"/>
                <a:sym typeface="Arial"/>
              </a:rPr>
              <a:t>●	The Charlotte Hornets’ organized numerous promotional activities surrounding the franchises’ 30th anniversary, including a new court featuring the team’s original logos and colors.</a:t>
            </a:r>
          </a:p>
          <a:p>
            <a:pPr marL="225425" lvl="0" indent="-211138" algn="l" defTabSz="225425" rtl="0">
              <a:spcBef>
                <a:spcPts val="0"/>
              </a:spcBef>
              <a:spcAft>
                <a:spcPts val="600"/>
              </a:spcAft>
              <a:buSzPts val="1400"/>
              <a:buNone/>
            </a:pPr>
            <a:r>
              <a:rPr lang="en-US" dirty="0">
                <a:latin typeface="Arial"/>
                <a:ea typeface="Arial"/>
                <a:cs typeface="Arial"/>
                <a:sym typeface="Arial"/>
              </a:rPr>
              <a:t>●	A popular trend where minor league baseball teams celebrate community is the creation of promotions where the team undergoes a name change for one game.</a:t>
            </a:r>
          </a:p>
          <a:p>
            <a:pPr marL="757237" lvl="1" indent="-285750" defTabSz="225425">
              <a:spcBef>
                <a:spcPts val="0"/>
              </a:spcBef>
              <a:spcAft>
                <a:spcPts val="600"/>
              </a:spcAft>
            </a:pPr>
            <a:r>
              <a:rPr lang="en-US" dirty="0">
                <a:latin typeface="Arial"/>
                <a:ea typeface="Arial"/>
                <a:cs typeface="Arial"/>
                <a:sym typeface="Arial"/>
              </a:rPr>
              <a:t>The Buffalo </a:t>
            </a:r>
            <a:r>
              <a:rPr lang="en-US" dirty="0" err="1">
                <a:latin typeface="Arial"/>
                <a:ea typeface="Arial"/>
                <a:cs typeface="Arial"/>
                <a:sym typeface="Arial"/>
              </a:rPr>
              <a:t>Bisons</a:t>
            </a:r>
            <a:r>
              <a:rPr lang="en-US" dirty="0">
                <a:latin typeface="Arial"/>
                <a:ea typeface="Arial"/>
                <a:cs typeface="Arial"/>
                <a:sym typeface="Arial"/>
              </a:rPr>
              <a:t> (Triple-A affiliate of the Toronto Blue Jays) changed name to Buffalo Wings</a:t>
            </a:r>
          </a:p>
          <a:p>
            <a:pPr marL="757237" lvl="1" indent="-285750" defTabSz="225425">
              <a:spcBef>
                <a:spcPts val="0"/>
              </a:spcBef>
              <a:spcAft>
                <a:spcPts val="600"/>
              </a:spcAft>
            </a:pPr>
            <a:r>
              <a:rPr lang="en-US" dirty="0">
                <a:latin typeface="Arial"/>
                <a:ea typeface="Arial"/>
                <a:cs typeface="Arial"/>
                <a:sym typeface="Arial"/>
              </a:rPr>
              <a:t>The Syracuse Chiefs became the Syracuse Salt Potatoes</a:t>
            </a:r>
          </a:p>
          <a:p>
            <a:pPr marL="300037" indent="-285750" defTabSz="225425">
              <a:spcAft>
                <a:spcPts val="600"/>
              </a:spcAft>
            </a:pPr>
            <a:r>
              <a:rPr lang="en-US" dirty="0">
                <a:latin typeface="Arial"/>
                <a:ea typeface="Arial"/>
                <a:cs typeface="Arial"/>
                <a:sym typeface="Arial"/>
              </a:rPr>
              <a:t>Minor League Baseball has a history of food-themed marketing stunts</a:t>
            </a:r>
          </a:p>
          <a:p>
            <a:pPr marL="757237" lvl="1" indent="-285750" defTabSz="225425">
              <a:spcBef>
                <a:spcPts val="0"/>
              </a:spcBef>
              <a:spcAft>
                <a:spcPts val="600"/>
              </a:spcAft>
            </a:pPr>
            <a:r>
              <a:rPr lang="en-US" dirty="0">
                <a:latin typeface="Arial"/>
                <a:ea typeface="Arial"/>
                <a:cs typeface="Arial"/>
                <a:sym typeface="Arial"/>
              </a:rPr>
              <a:t>Toledo Mud Hens hosted an “Eggs and Bacon” series with the Lehigh Valley Iron Pigs</a:t>
            </a:r>
          </a:p>
          <a:p>
            <a:pPr marL="757237" lvl="1" indent="-285750" defTabSz="225425">
              <a:spcBef>
                <a:spcPts val="0"/>
              </a:spcBef>
              <a:spcAft>
                <a:spcPts val="600"/>
              </a:spcAft>
            </a:pPr>
            <a:r>
              <a:rPr lang="en-US" dirty="0">
                <a:latin typeface="Arial"/>
                <a:ea typeface="Arial"/>
                <a:cs typeface="Arial"/>
                <a:sym typeface="Arial"/>
              </a:rPr>
              <a:t>The Albuquerque Isotopes changed their name Green Chile Cheeseburgers</a:t>
            </a:r>
          </a:p>
          <a:p>
            <a:pPr marL="757237" lvl="1" indent="-285750" defTabSz="225425">
              <a:spcBef>
                <a:spcPts val="0"/>
              </a:spcBef>
              <a:spcAft>
                <a:spcPts val="600"/>
              </a:spcAft>
            </a:pPr>
            <a:r>
              <a:rPr lang="en-US" dirty="0">
                <a:latin typeface="Arial"/>
                <a:ea typeface="Arial"/>
                <a:cs typeface="Arial"/>
                <a:sym typeface="Arial"/>
              </a:rPr>
              <a:t>Brooklyn Cyclones became the Coney Island Franks</a:t>
            </a:r>
          </a:p>
          <a:p>
            <a:pPr marL="757237" lvl="1" indent="-285750" defTabSz="225425">
              <a:spcBef>
                <a:spcPts val="0"/>
              </a:spcBef>
              <a:spcAft>
                <a:spcPts val="600"/>
              </a:spcAft>
            </a:pPr>
            <a:r>
              <a:rPr lang="en-US" dirty="0">
                <a:latin typeface="Arial"/>
                <a:ea typeface="Arial"/>
                <a:cs typeface="Arial"/>
                <a:sym typeface="Arial"/>
              </a:rPr>
              <a:t>Aberdeen (Maryland) </a:t>
            </a:r>
            <a:r>
              <a:rPr lang="en-US" dirty="0" err="1">
                <a:latin typeface="Arial"/>
                <a:ea typeface="Arial"/>
                <a:cs typeface="Arial"/>
                <a:sym typeface="Arial"/>
              </a:rPr>
              <a:t>Ironbirds</a:t>
            </a:r>
            <a:r>
              <a:rPr lang="en-US" dirty="0">
                <a:latin typeface="Arial"/>
                <a:ea typeface="Arial"/>
                <a:cs typeface="Arial"/>
                <a:sym typeface="Arial"/>
              </a:rPr>
              <a:t> changed name to Aberdeen Steamed Crabs</a:t>
            </a: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20606529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Why is this a hot trend?  Because these promotions work!</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31733" y="1087495"/>
            <a:ext cx="4600221" cy="3755438"/>
          </a:xfrm>
          <a:prstGeom prst="rect">
            <a:avLst/>
          </a:prstGeom>
        </p:spPr>
        <p:txBody>
          <a:bodyPr spcFirstLastPara="1" wrap="square" lIns="91425" tIns="91425" rIns="91425" bIns="91425" anchor="t" anchorCtr="0">
            <a:noAutofit/>
          </a:bodyPr>
          <a:lstStyle/>
          <a:p>
            <a:pPr marL="0" lvl="0" indent="0" algn="l" defTabSz="225425" rtl="0">
              <a:spcBef>
                <a:spcPts val="0"/>
              </a:spcBef>
              <a:spcAft>
                <a:spcPts val="600"/>
              </a:spcAft>
              <a:buSzPts val="1400"/>
              <a:buNone/>
            </a:pPr>
            <a:r>
              <a:rPr lang="en-US" dirty="0">
                <a:latin typeface="Arial"/>
                <a:ea typeface="Arial"/>
                <a:cs typeface="Arial"/>
                <a:sym typeface="Arial"/>
              </a:rPr>
              <a:t>When the Fresno Grizzlies announced a “Taco Throwdown” promotion  where team would change its name to the Tacos for the game and wear taco-themed jerseys and hats:</a:t>
            </a:r>
          </a:p>
          <a:p>
            <a:pPr marL="225425" lvl="0" indent="-225425" algn="l" defTabSz="225425" rtl="0">
              <a:spcBef>
                <a:spcPts val="0"/>
              </a:spcBef>
              <a:spcAft>
                <a:spcPts val="600"/>
              </a:spcAft>
              <a:buSzPts val="1400"/>
              <a:buNone/>
            </a:pPr>
            <a:r>
              <a:rPr lang="en-US" sz="1600" dirty="0">
                <a:latin typeface="Arial"/>
                <a:ea typeface="Arial"/>
                <a:cs typeface="Arial"/>
                <a:sym typeface="Arial"/>
              </a:rPr>
              <a:t>●	</a:t>
            </a:r>
            <a:r>
              <a:rPr lang="en-US" dirty="0">
                <a:latin typeface="Arial"/>
                <a:ea typeface="Arial"/>
                <a:cs typeface="Arial"/>
                <a:sym typeface="Arial"/>
              </a:rPr>
              <a:t>In the first 50 hours after the announcement, the team's website sold nearly 900 hats bearing the taco logo. Compare that to the 16 Fresno Grizzlies hats the team sold in the first three weeks of July.</a:t>
            </a:r>
          </a:p>
          <a:p>
            <a:pPr marL="225425" lvl="0" indent="-225425" algn="l" defTabSz="225425" rtl="0">
              <a:spcBef>
                <a:spcPts val="0"/>
              </a:spcBef>
              <a:spcAft>
                <a:spcPts val="600"/>
              </a:spcAft>
              <a:buSzPts val="1400"/>
              <a:buNone/>
            </a:pPr>
            <a:r>
              <a:rPr lang="en-US" dirty="0">
                <a:latin typeface="Arial"/>
                <a:ea typeface="Arial"/>
                <a:cs typeface="Arial"/>
                <a:sym typeface="Arial"/>
              </a:rPr>
              <a:t>●	Last year, when the San Antonio Missions of Minor League Baseball introduced a “Flying </a:t>
            </a:r>
            <a:r>
              <a:rPr lang="en-US" dirty="0" err="1">
                <a:latin typeface="Arial"/>
                <a:ea typeface="Arial"/>
                <a:cs typeface="Arial"/>
                <a:sym typeface="Arial"/>
              </a:rPr>
              <a:t>Chanclas</a:t>
            </a:r>
            <a:r>
              <a:rPr lang="en-US" dirty="0">
                <a:latin typeface="Arial"/>
                <a:ea typeface="Arial"/>
                <a:cs typeface="Arial"/>
                <a:sym typeface="Arial"/>
              </a:rPr>
              <a:t>” promotion as part of their tribute to Hispanic heritage event, it took just 22 games to surpass the in-park merchandise sales from the entire previous season.</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79BCA7E4-B717-4D22-A19C-9FFEDE03993A}"/>
              </a:ext>
            </a:extLst>
          </p:cNvPr>
          <p:cNvPicPr>
            <a:picLocks noChangeAspect="1"/>
          </p:cNvPicPr>
          <p:nvPr/>
        </p:nvPicPr>
        <p:blipFill>
          <a:blip r:embed="rId4"/>
          <a:stretch>
            <a:fillRect/>
          </a:stretch>
        </p:blipFill>
        <p:spPr>
          <a:xfrm>
            <a:off x="1192213" y="1671637"/>
            <a:ext cx="2543175" cy="18002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8878244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Pop Culture Themed Promotions</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8319910" cy="3755438"/>
          </a:xfrm>
          <a:prstGeom prst="rect">
            <a:avLst/>
          </a:prstGeom>
        </p:spPr>
        <p:txBody>
          <a:bodyPr spcFirstLastPara="1" wrap="square" lIns="91425" tIns="91425" rIns="91425" bIns="91425" anchor="t" anchorCtr="0">
            <a:noAutofit/>
          </a:bodyPr>
          <a:lstStyle/>
          <a:p>
            <a:pPr marL="0" lvl="0" indent="0" algn="l" defTabSz="225425" rtl="0">
              <a:spcBef>
                <a:spcPts val="0"/>
              </a:spcBef>
              <a:spcAft>
                <a:spcPts val="600"/>
              </a:spcAft>
              <a:buSzPts val="1400"/>
              <a:buNone/>
            </a:pPr>
            <a:r>
              <a:rPr lang="en-US" dirty="0">
                <a:latin typeface="Arial"/>
                <a:ea typeface="Arial"/>
                <a:cs typeface="Arial"/>
                <a:sym typeface="Arial"/>
              </a:rPr>
              <a:t>One of the hottest trends in sports right now are promotions that tie-in with pop culture references:</a:t>
            </a:r>
          </a:p>
          <a:p>
            <a:pPr marL="0" lvl="0" indent="0" algn="l" defTabSz="225425" rtl="0">
              <a:spcBef>
                <a:spcPts val="0"/>
              </a:spcBef>
              <a:spcAft>
                <a:spcPts val="600"/>
              </a:spcAft>
              <a:buSzPts val="1400"/>
              <a:buNone/>
            </a:pPr>
            <a:r>
              <a:rPr lang="en-US" dirty="0">
                <a:latin typeface="Arial"/>
                <a:ea typeface="Arial"/>
                <a:cs typeface="Arial"/>
                <a:sym typeface="Arial"/>
              </a:rPr>
              <a:t>●	Many teams now offer “Star Wars” theme nights </a:t>
            </a:r>
          </a:p>
          <a:p>
            <a:pPr marL="457200" lvl="1" indent="0" defTabSz="225425">
              <a:spcBef>
                <a:spcPts val="0"/>
              </a:spcBef>
              <a:spcAft>
                <a:spcPts val="600"/>
              </a:spcAft>
              <a:buNone/>
            </a:pPr>
            <a:r>
              <a:rPr lang="en-US" dirty="0">
                <a:latin typeface="Arial"/>
                <a:ea typeface="Arial"/>
                <a:cs typeface="Arial"/>
                <a:sym typeface="Arial"/>
              </a:rPr>
              <a:t>o	The Buffalo </a:t>
            </a:r>
            <a:r>
              <a:rPr lang="en-US" dirty="0" err="1">
                <a:latin typeface="Arial"/>
                <a:ea typeface="Arial"/>
                <a:cs typeface="Arial"/>
                <a:sym typeface="Arial"/>
              </a:rPr>
              <a:t>Bisons</a:t>
            </a:r>
            <a:r>
              <a:rPr lang="en-US" dirty="0">
                <a:latin typeface="Arial"/>
                <a:ea typeface="Arial"/>
                <a:cs typeface="Arial"/>
                <a:sym typeface="Arial"/>
              </a:rPr>
              <a:t> donned “Jedi Robe” themed jerseys for their event.</a:t>
            </a:r>
          </a:p>
          <a:p>
            <a:pPr marL="457200" lvl="1" indent="0" defTabSz="225425">
              <a:spcBef>
                <a:spcPts val="0"/>
              </a:spcBef>
              <a:spcAft>
                <a:spcPts val="600"/>
              </a:spcAft>
              <a:buNone/>
            </a:pPr>
            <a:r>
              <a:rPr lang="en-US" dirty="0">
                <a:latin typeface="Arial"/>
                <a:ea typeface="Arial"/>
                <a:cs typeface="Arial"/>
                <a:sym typeface="Arial"/>
              </a:rPr>
              <a:t>o	The Lehigh Valley IronPigs wore jerseys depicting Hans Solo frozen in carbonite.</a:t>
            </a:r>
          </a:p>
          <a:p>
            <a:pPr marL="457200" lvl="1" indent="0" defTabSz="225425">
              <a:spcBef>
                <a:spcPts val="0"/>
              </a:spcBef>
              <a:spcAft>
                <a:spcPts val="600"/>
              </a:spcAft>
              <a:buNone/>
            </a:pPr>
            <a:r>
              <a:rPr lang="en-US" dirty="0">
                <a:latin typeface="Arial"/>
                <a:ea typeface="Arial"/>
                <a:cs typeface="Arial"/>
                <a:sym typeface="Arial"/>
              </a:rPr>
              <a:t>o	The Potomac Nationals put </a:t>
            </a:r>
            <a:r>
              <a:rPr lang="en-US" dirty="0" err="1">
                <a:latin typeface="Arial"/>
                <a:ea typeface="Arial"/>
                <a:cs typeface="Arial"/>
                <a:sym typeface="Arial"/>
              </a:rPr>
              <a:t>Lando</a:t>
            </a:r>
            <a:r>
              <a:rPr lang="en-US" dirty="0">
                <a:latin typeface="Arial"/>
                <a:ea typeface="Arial"/>
                <a:cs typeface="Arial"/>
                <a:sym typeface="Arial"/>
              </a:rPr>
              <a:t> Calrissian on their Star Wars jerseys.</a:t>
            </a:r>
          </a:p>
          <a:p>
            <a:pPr marL="688975" lvl="1" indent="-231775" defTabSz="225425">
              <a:spcBef>
                <a:spcPts val="0"/>
              </a:spcBef>
              <a:spcAft>
                <a:spcPts val="600"/>
              </a:spcAft>
              <a:buNone/>
            </a:pPr>
            <a:r>
              <a:rPr lang="en-US" dirty="0">
                <a:latin typeface="Arial"/>
                <a:ea typeface="Arial"/>
                <a:cs typeface="Arial"/>
                <a:sym typeface="Arial"/>
              </a:rPr>
              <a:t>o	Star Wars theme nights were so popular with MLB teams last season that the Star Wars website featured a “MLB Feels the Force” page communicating the dates each MLB team would be hosting their “Star Wars Night” promotions.</a:t>
            </a:r>
          </a:p>
          <a:p>
            <a:pPr marL="231775" indent="-231775" defTabSz="225425">
              <a:spcAft>
                <a:spcPts val="600"/>
              </a:spcAft>
              <a:buNone/>
            </a:pPr>
            <a:r>
              <a:rPr lang="en-US" dirty="0">
                <a:latin typeface="Arial"/>
                <a:ea typeface="Arial"/>
                <a:cs typeface="Arial"/>
                <a:sym typeface="Arial"/>
              </a:rPr>
              <a:t>●	Game of Thrones took MLB by storm in 2019, with 20 of the league’s 30 teams offering </a:t>
            </a:r>
            <a:r>
              <a:rPr lang="en-US" dirty="0" err="1">
                <a:latin typeface="Arial"/>
                <a:ea typeface="Arial"/>
                <a:cs typeface="Arial"/>
                <a:sym typeface="Arial"/>
              </a:rPr>
              <a:t>GoT</a:t>
            </a:r>
            <a:r>
              <a:rPr lang="en-US" dirty="0">
                <a:latin typeface="Arial"/>
                <a:ea typeface="Arial"/>
                <a:cs typeface="Arial"/>
                <a:sym typeface="Arial"/>
              </a:rPr>
              <a:t> themed promotions as baseball clubs celebrated the show’s final season. </a:t>
            </a:r>
          </a:p>
          <a:p>
            <a:pPr marL="231775" indent="-231775" defTabSz="225425">
              <a:spcAft>
                <a:spcPts val="600"/>
              </a:spcAft>
              <a:buNone/>
            </a:pPr>
            <a:r>
              <a:rPr lang="en-US" dirty="0">
                <a:latin typeface="Arial"/>
                <a:ea typeface="Arial"/>
                <a:cs typeface="Arial"/>
                <a:sym typeface="Arial"/>
              </a:rPr>
              <a:t>●	The Durham Bulls hosted a </a:t>
            </a:r>
            <a:r>
              <a:rPr lang="en-US" dirty="0" err="1">
                <a:latin typeface="Arial"/>
                <a:ea typeface="Arial"/>
                <a:cs typeface="Arial"/>
                <a:sym typeface="Arial"/>
              </a:rPr>
              <a:t>PokemonGO</a:t>
            </a:r>
            <a:r>
              <a:rPr lang="en-US" dirty="0">
                <a:latin typeface="Arial"/>
                <a:ea typeface="Arial"/>
                <a:cs typeface="Arial"/>
                <a:sym typeface="Arial"/>
              </a:rPr>
              <a:t> promotion to help raise funds for a local pet adoption agency.</a:t>
            </a:r>
          </a:p>
          <a:p>
            <a:pPr marL="231775" indent="-231775" defTabSz="225425">
              <a:spcAft>
                <a:spcPts val="600"/>
              </a:spcAft>
              <a:buNone/>
            </a:pPr>
            <a:r>
              <a:rPr lang="en-US" dirty="0">
                <a:latin typeface="Arial"/>
                <a:ea typeface="Arial"/>
                <a:cs typeface="Arial"/>
                <a:sym typeface="Arial"/>
              </a:rPr>
              <a:t>●	The Toledo Mud Hens celebrated an iconic rock band by hosting a “Beatles Night” with jerseys inspired by the “Sgt. Pepper’s Lonely Hearts Club Band” album. </a:t>
            </a:r>
          </a:p>
          <a:p>
            <a:pPr marL="231775" indent="-231775" defTabSz="225425">
              <a:spcAft>
                <a:spcPts val="600"/>
              </a:spcAft>
              <a:buNone/>
            </a:pPr>
            <a:endParaRPr lang="en-US" dirty="0">
              <a:latin typeface="Arial"/>
              <a:ea typeface="Arial"/>
              <a:cs typeface="Arial"/>
              <a:sym typeface="Arial"/>
            </a:endParaRPr>
          </a:p>
          <a:p>
            <a:pPr marL="457200" lvl="1" indent="0" defTabSz="225425">
              <a:spcBef>
                <a:spcPts val="0"/>
              </a:spcBef>
              <a:spcAft>
                <a:spcPts val="600"/>
              </a:spcAft>
              <a:buNone/>
            </a:pPr>
            <a:endParaRPr lang="en-US"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1103872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Sneaker Brands And Celebrity Collaborations</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4159955" cy="3755438"/>
          </a:xfrm>
          <a:prstGeom prst="rect">
            <a:avLst/>
          </a:prstGeom>
        </p:spPr>
        <p:txBody>
          <a:bodyPr spcFirstLastPara="1" wrap="square" lIns="91425" tIns="91425" rIns="91425" bIns="91425" anchor="t" anchorCtr="0">
            <a:noAutofit/>
          </a:bodyPr>
          <a:lstStyle/>
          <a:p>
            <a:pPr marL="0" indent="0" defTabSz="225425">
              <a:spcAft>
                <a:spcPts val="600"/>
              </a:spcAft>
              <a:buNone/>
            </a:pPr>
            <a:r>
              <a:rPr lang="en-US" dirty="0">
                <a:latin typeface="Arial"/>
                <a:ea typeface="Arial"/>
                <a:cs typeface="Arial"/>
                <a:sym typeface="Arial"/>
              </a:rPr>
              <a:t>Sneaker and apparel brands have enjoyed a lot of success by collaborating with non-athlete celebrities to help drive awareness and move product:</a:t>
            </a:r>
          </a:p>
          <a:p>
            <a:pPr marL="0" indent="0" defTabSz="225425">
              <a:spcAft>
                <a:spcPts val="600"/>
              </a:spcAft>
              <a:buNone/>
            </a:pPr>
            <a:r>
              <a:rPr lang="en-US" dirty="0">
                <a:latin typeface="Arial"/>
                <a:ea typeface="Arial"/>
                <a:cs typeface="Arial"/>
                <a:sym typeface="Arial"/>
              </a:rPr>
              <a:t>●	Nike with Kevin Hart</a:t>
            </a:r>
          </a:p>
          <a:p>
            <a:pPr marL="225425" indent="-225425" defTabSz="225425">
              <a:spcAft>
                <a:spcPts val="600"/>
              </a:spcAft>
              <a:buNone/>
            </a:pPr>
            <a:r>
              <a:rPr lang="en-US" dirty="0">
                <a:latin typeface="Arial"/>
                <a:ea typeface="Arial"/>
                <a:cs typeface="Arial"/>
                <a:sym typeface="Arial"/>
              </a:rPr>
              <a:t>●	Adidas with Kanye West, Beyoncé and Jonah Hill</a:t>
            </a:r>
          </a:p>
          <a:p>
            <a:pPr marL="0" indent="0" defTabSz="225425">
              <a:spcAft>
                <a:spcPts val="600"/>
              </a:spcAft>
              <a:buNone/>
            </a:pPr>
            <a:r>
              <a:rPr lang="en-US" dirty="0">
                <a:latin typeface="Arial"/>
                <a:ea typeface="Arial"/>
                <a:cs typeface="Arial"/>
                <a:sym typeface="Arial"/>
              </a:rPr>
              <a:t>●	Puma with J. Cole, Kylie Jenner and Rihanna</a:t>
            </a:r>
          </a:p>
          <a:p>
            <a:pPr marL="0" indent="0" defTabSz="225425">
              <a:spcAft>
                <a:spcPts val="600"/>
              </a:spcAft>
              <a:buNone/>
            </a:pPr>
            <a:r>
              <a:rPr lang="en-US" dirty="0">
                <a:latin typeface="Arial"/>
                <a:ea typeface="Arial"/>
                <a:cs typeface="Arial"/>
                <a:sym typeface="Arial"/>
              </a:rPr>
              <a:t>●	Under </a:t>
            </a:r>
            <a:r>
              <a:rPr lang="en-US" dirty="0" err="1">
                <a:latin typeface="Arial"/>
                <a:ea typeface="Arial"/>
                <a:cs typeface="Arial"/>
                <a:sym typeface="Arial"/>
              </a:rPr>
              <a:t>Armour</a:t>
            </a:r>
            <a:r>
              <a:rPr lang="en-US" dirty="0">
                <a:latin typeface="Arial"/>
                <a:ea typeface="Arial"/>
                <a:cs typeface="Arial"/>
                <a:sym typeface="Arial"/>
              </a:rPr>
              <a:t> with Gisele Bundchen</a:t>
            </a:r>
          </a:p>
          <a:p>
            <a:pPr marL="0" indent="0" defTabSz="225425">
              <a:spcAft>
                <a:spcPts val="600"/>
              </a:spcAft>
              <a:buNone/>
            </a:pPr>
            <a:r>
              <a:rPr lang="en-US" dirty="0">
                <a:latin typeface="Arial"/>
                <a:ea typeface="Arial"/>
                <a:cs typeface="Arial"/>
                <a:sym typeface="Arial"/>
              </a:rPr>
              <a:t>●	Converse with Millie Bobby Brown </a:t>
            </a:r>
          </a:p>
          <a:p>
            <a:pPr marL="0" indent="0" defTabSz="225425">
              <a:spcAft>
                <a:spcPts val="600"/>
              </a:spcAft>
              <a:buNone/>
            </a:pPr>
            <a:r>
              <a:rPr lang="en-US" dirty="0">
                <a:latin typeface="Arial"/>
                <a:ea typeface="Arial"/>
                <a:cs typeface="Arial"/>
                <a:sym typeface="Arial"/>
              </a:rPr>
              <a:t>●	Reebok with Ariana Grande and Gal Gadot</a:t>
            </a:r>
          </a:p>
          <a:p>
            <a:pPr marL="0" indent="0" defTabSz="225425">
              <a:spcAft>
                <a:spcPts val="600"/>
              </a:spcAft>
              <a:buNone/>
            </a:pPr>
            <a:r>
              <a:rPr lang="en-US" dirty="0">
                <a:latin typeface="Arial"/>
                <a:ea typeface="Arial"/>
                <a:cs typeface="Arial"/>
                <a:sym typeface="Arial"/>
              </a:rPr>
              <a:t>●	Champion with Chance the Rapper</a:t>
            </a:r>
          </a:p>
          <a:p>
            <a:pPr marL="0" indent="0" defTabSz="225425">
              <a:spcAft>
                <a:spcPts val="600"/>
              </a:spcAft>
              <a:buNone/>
            </a:pPr>
            <a:r>
              <a:rPr lang="en-US" dirty="0">
                <a:latin typeface="Arial"/>
                <a:ea typeface="Arial"/>
                <a:cs typeface="Arial"/>
                <a:sym typeface="Arial"/>
              </a:rPr>
              <a:t>●	New Balance with Jaden Smith</a:t>
            </a:r>
          </a:p>
          <a:p>
            <a:pPr marL="0" indent="0" defTabSz="225425">
              <a:spcAft>
                <a:spcPts val="600"/>
              </a:spcAft>
              <a:buNone/>
            </a:pPr>
            <a:endParaRPr lang="en-US" dirty="0">
              <a:latin typeface="Arial"/>
              <a:ea typeface="Arial"/>
              <a:cs typeface="Arial"/>
              <a:sym typeface="Arial"/>
            </a:endParaRPr>
          </a:p>
          <a:p>
            <a:pPr marL="0" indent="0" defTabSz="225425">
              <a:spcAft>
                <a:spcPts val="600"/>
              </a:spcAft>
              <a:buNone/>
            </a:pPr>
            <a:endParaRPr lang="en-US" dirty="0">
              <a:latin typeface="Arial"/>
              <a:ea typeface="Arial"/>
              <a:cs typeface="Arial"/>
              <a:sym typeface="Arial"/>
            </a:endParaRPr>
          </a:p>
          <a:p>
            <a:pPr marL="457200" lvl="1" indent="0" defTabSz="225425">
              <a:spcBef>
                <a:spcPts val="0"/>
              </a:spcBef>
              <a:spcAft>
                <a:spcPts val="600"/>
              </a:spcAft>
              <a:buNone/>
            </a:pPr>
            <a:endParaRPr lang="en-US"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D37C0885-FC26-4179-A6B2-BC78AF67B052}"/>
              </a:ext>
            </a:extLst>
          </p:cNvPr>
          <p:cNvPicPr>
            <a:picLocks noChangeAspect="1"/>
          </p:cNvPicPr>
          <p:nvPr/>
        </p:nvPicPr>
        <p:blipFill>
          <a:blip r:embed="rId4"/>
          <a:stretch>
            <a:fillRect/>
          </a:stretch>
        </p:blipFill>
        <p:spPr>
          <a:xfrm>
            <a:off x="5000623" y="1443256"/>
            <a:ext cx="3391648" cy="2256988"/>
          </a:xfrm>
          <a:prstGeom prst="rect">
            <a:avLst/>
          </a:prstGeom>
        </p:spPr>
      </p:pic>
    </p:spTree>
    <p:extLst>
      <p:ext uri="{BB962C8B-B14F-4D97-AF65-F5344CB8AC3E}">
        <p14:creationId xmlns:p14="http://schemas.microsoft.com/office/powerpoint/2010/main" val="39103904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Gamification</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4159955" cy="3755438"/>
          </a:xfrm>
          <a:prstGeom prst="rect">
            <a:avLst/>
          </a:prstGeom>
        </p:spPr>
        <p:txBody>
          <a:bodyPr spcFirstLastPara="1" wrap="square" lIns="91425" tIns="91425" rIns="91425" bIns="91425" anchor="t" anchorCtr="0">
            <a:noAutofit/>
          </a:bodyPr>
          <a:lstStyle/>
          <a:p>
            <a:pPr marL="0" indent="0" defTabSz="225425">
              <a:spcAft>
                <a:spcPts val="600"/>
              </a:spcAft>
              <a:buNone/>
            </a:pPr>
            <a:r>
              <a:rPr lang="en-US" dirty="0">
                <a:latin typeface="Arial"/>
                <a:ea typeface="Arial"/>
                <a:cs typeface="Arial"/>
                <a:sym typeface="Arial"/>
              </a:rPr>
              <a:t>Gamification is a marketing strategy that encourages consumer engagement with brands through game play or similar activities</a:t>
            </a:r>
          </a:p>
          <a:p>
            <a:pPr marL="225425" indent="-225425" defTabSz="225425">
              <a:spcAft>
                <a:spcPts val="600"/>
              </a:spcAft>
              <a:buNone/>
            </a:pPr>
            <a:r>
              <a:rPr lang="en-US" dirty="0">
                <a:latin typeface="Arial"/>
                <a:ea typeface="Arial"/>
                <a:cs typeface="Arial"/>
                <a:sym typeface="Arial"/>
              </a:rPr>
              <a:t>●	The Chicago Bulls launched a “Mascot Dash” game on the team website, complete with a leaderboard to encourage competition and activity from fans through social media channels with the hashtag #BullsMascotDash</a:t>
            </a:r>
          </a:p>
          <a:p>
            <a:pPr marL="285750" indent="-285750" defTabSz="225425">
              <a:spcAft>
                <a:spcPts val="600"/>
              </a:spcAft>
            </a:pPr>
            <a:r>
              <a:rPr lang="en-US" dirty="0">
                <a:latin typeface="Arial"/>
                <a:ea typeface="Arial"/>
                <a:cs typeface="Arial"/>
                <a:sym typeface="Arial"/>
              </a:rPr>
              <a:t>The Association of Volleyball Professionals (AVP) launched a branded video game called “AVP Beach Volley: Copa” for play on mobile devices. </a:t>
            </a:r>
          </a:p>
          <a:p>
            <a:pPr marL="457200" lvl="1" indent="0" defTabSz="225425">
              <a:spcBef>
                <a:spcPts val="0"/>
              </a:spcBef>
              <a:spcAft>
                <a:spcPts val="600"/>
              </a:spcAft>
              <a:buNone/>
            </a:pPr>
            <a:endParaRPr lang="en-US"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3" name="Picture 2">
            <a:extLst>
              <a:ext uri="{FF2B5EF4-FFF2-40B4-BE49-F238E27FC236}">
                <a16:creationId xmlns:a16="http://schemas.microsoft.com/office/drawing/2014/main" id="{5C23185F-E701-4888-861A-8EF719195A39}"/>
              </a:ext>
            </a:extLst>
          </p:cNvPr>
          <p:cNvPicPr>
            <a:picLocks noChangeAspect="1"/>
          </p:cNvPicPr>
          <p:nvPr/>
        </p:nvPicPr>
        <p:blipFill>
          <a:blip r:embed="rId4"/>
          <a:stretch>
            <a:fillRect/>
          </a:stretch>
        </p:blipFill>
        <p:spPr>
          <a:xfrm>
            <a:off x="5439521" y="660613"/>
            <a:ext cx="2952750" cy="1552575"/>
          </a:xfrm>
          <a:prstGeom prst="rect">
            <a:avLst/>
          </a:prstGeom>
        </p:spPr>
      </p:pic>
      <p:pic>
        <p:nvPicPr>
          <p:cNvPr id="4" name="Picture 3">
            <a:extLst>
              <a:ext uri="{FF2B5EF4-FFF2-40B4-BE49-F238E27FC236}">
                <a16:creationId xmlns:a16="http://schemas.microsoft.com/office/drawing/2014/main" id="{F2EB4ACF-B58E-4083-8D0F-EEDCC6BA0856}"/>
              </a:ext>
            </a:extLst>
          </p:cNvPr>
          <p:cNvPicPr>
            <a:picLocks noChangeAspect="1"/>
          </p:cNvPicPr>
          <p:nvPr/>
        </p:nvPicPr>
        <p:blipFill>
          <a:blip r:embed="rId5"/>
          <a:stretch>
            <a:fillRect/>
          </a:stretch>
        </p:blipFill>
        <p:spPr>
          <a:xfrm>
            <a:off x="5334746" y="2571750"/>
            <a:ext cx="3057525" cy="1495425"/>
          </a:xfrm>
          <a:prstGeom prst="rect">
            <a:avLst/>
          </a:prstGeom>
        </p:spPr>
      </p:pic>
    </p:spTree>
    <p:extLst>
      <p:ext uri="{BB962C8B-B14F-4D97-AF65-F5344CB8AC3E}">
        <p14:creationId xmlns:p14="http://schemas.microsoft.com/office/powerpoint/2010/main" val="104286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Gamification</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4159955" cy="3755438"/>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dirty="0">
                <a:latin typeface="Arial"/>
                <a:ea typeface="Arial"/>
                <a:cs typeface="Arial"/>
                <a:sym typeface="Arial"/>
              </a:rPr>
              <a:t>To engage fans around the 2021 NFL Draft, the Indianapolis Colts launched the “Colts Arcade” on the team’s mobile app, offering a variety of team-branded digital games including:</a:t>
            </a:r>
          </a:p>
          <a:p>
            <a:pPr marL="285750" indent="-285750" defTabSz="225425">
              <a:spcAft>
                <a:spcPts val="600"/>
              </a:spcAft>
            </a:pPr>
            <a:r>
              <a:rPr lang="en-US" dirty="0">
                <a:latin typeface="Arial"/>
                <a:ea typeface="Arial"/>
                <a:cs typeface="Arial"/>
                <a:sym typeface="Arial"/>
              </a:rPr>
              <a:t>“Guess the Home Opener” game where fans were encouraged to guess the team’s opponent, date and time for the Colts’ home opener for a chance to win four tickets and $100 in concession credits, along with a $100 Pro Shop gift card.</a:t>
            </a:r>
          </a:p>
          <a:p>
            <a:pPr marL="285750" indent="-285750" defTabSz="225425">
              <a:spcAft>
                <a:spcPts val="600"/>
              </a:spcAft>
            </a:pPr>
            <a:r>
              <a:rPr lang="en-US" dirty="0">
                <a:latin typeface="Arial"/>
                <a:ea typeface="Arial"/>
                <a:cs typeface="Arial"/>
                <a:sym typeface="Arial"/>
              </a:rPr>
              <a:t>“Colts Draft Bingo” where fans were encouraged to fill out their cards as they followed along with the picks made by the Colts throughout the draft.</a:t>
            </a:r>
          </a:p>
          <a:p>
            <a:pPr marL="285750" indent="-285750" defTabSz="225425">
              <a:spcAft>
                <a:spcPts val="600"/>
              </a:spcAft>
            </a:pPr>
            <a:r>
              <a:rPr lang="en-US" dirty="0">
                <a:latin typeface="Arial"/>
                <a:ea typeface="Arial"/>
                <a:cs typeface="Arial"/>
                <a:sym typeface="Arial"/>
              </a:rPr>
              <a:t>“Colts Draft Trivia game with a variety of questions tied to the franchise’s draft history</a:t>
            </a:r>
          </a:p>
          <a:p>
            <a:pPr marL="457200" lvl="1" indent="0" defTabSz="225425">
              <a:spcBef>
                <a:spcPts val="0"/>
              </a:spcBef>
              <a:spcAft>
                <a:spcPts val="600"/>
              </a:spcAft>
              <a:buNone/>
            </a:pPr>
            <a:endParaRPr lang="en-US"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44386C1E-B73F-4D47-B2C6-1DB849BC88C3}"/>
              </a:ext>
            </a:extLst>
          </p:cNvPr>
          <p:cNvPicPr>
            <a:picLocks noChangeAspect="1"/>
          </p:cNvPicPr>
          <p:nvPr/>
        </p:nvPicPr>
        <p:blipFill>
          <a:blip r:embed="rId4"/>
          <a:stretch>
            <a:fillRect/>
          </a:stretch>
        </p:blipFill>
        <p:spPr>
          <a:xfrm>
            <a:off x="4839602" y="878666"/>
            <a:ext cx="3285067" cy="1847850"/>
          </a:xfrm>
          <a:prstGeom prst="rect">
            <a:avLst/>
          </a:prstGeom>
        </p:spPr>
      </p:pic>
      <p:pic>
        <p:nvPicPr>
          <p:cNvPr id="5" name="Picture 4">
            <a:extLst>
              <a:ext uri="{FF2B5EF4-FFF2-40B4-BE49-F238E27FC236}">
                <a16:creationId xmlns:a16="http://schemas.microsoft.com/office/drawing/2014/main" id="{0E0B76D9-77A1-40F2-976E-760B2D197778}"/>
              </a:ext>
            </a:extLst>
          </p:cNvPr>
          <p:cNvPicPr>
            <a:picLocks noChangeAspect="1"/>
          </p:cNvPicPr>
          <p:nvPr/>
        </p:nvPicPr>
        <p:blipFill>
          <a:blip r:embed="rId5"/>
          <a:stretch>
            <a:fillRect/>
          </a:stretch>
        </p:blipFill>
        <p:spPr>
          <a:xfrm>
            <a:off x="4839602" y="2911352"/>
            <a:ext cx="3285067" cy="1853642"/>
          </a:xfrm>
          <a:prstGeom prst="rect">
            <a:avLst/>
          </a:prstGeom>
        </p:spPr>
      </p:pic>
    </p:spTree>
    <p:extLst>
      <p:ext uri="{BB962C8B-B14F-4D97-AF65-F5344CB8AC3E}">
        <p14:creationId xmlns:p14="http://schemas.microsoft.com/office/powerpoint/2010/main" val="756963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Cryptocurrency / Blockchain </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8235244" cy="3601530"/>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sz="2000" b="1" dirty="0">
                <a:latin typeface="Arial"/>
                <a:ea typeface="Arial"/>
                <a:cs typeface="Arial"/>
                <a:sym typeface="Arial"/>
              </a:rPr>
              <a:t>Cryptocurrency</a:t>
            </a:r>
            <a:r>
              <a:rPr lang="en-US" sz="2000" dirty="0">
                <a:latin typeface="Arial"/>
                <a:ea typeface="Arial"/>
                <a:cs typeface="Arial"/>
                <a:sym typeface="Arial"/>
              </a:rPr>
              <a:t> is a digital currency that can be used as a form of payment for goods and services.  Some businesses issue their own cryptocurrencies, usually referred to as “tokens”, and these can be traded specifically for the good or service that the company provides. To obtain the cryptocurrency (digital currency or tokens), consumers exchange real currency.</a:t>
            </a:r>
          </a:p>
          <a:p>
            <a:pPr marL="0" lvl="1" indent="0" defTabSz="225425">
              <a:spcBef>
                <a:spcPts val="0"/>
              </a:spcBef>
              <a:spcAft>
                <a:spcPts val="600"/>
              </a:spcAft>
              <a:buNone/>
            </a:pPr>
            <a:r>
              <a:rPr lang="en-US" sz="2000" dirty="0">
                <a:latin typeface="Arial"/>
                <a:ea typeface="Arial"/>
                <a:cs typeface="Arial"/>
                <a:sym typeface="Arial"/>
              </a:rPr>
              <a:t>Cryptocurrencies work using a technology called blockchain. </a:t>
            </a:r>
            <a:r>
              <a:rPr lang="en-US" sz="2000" b="1" dirty="0">
                <a:latin typeface="Arial"/>
                <a:ea typeface="Arial"/>
                <a:cs typeface="Arial"/>
                <a:sym typeface="Arial"/>
              </a:rPr>
              <a:t>Blockchain</a:t>
            </a:r>
            <a:r>
              <a:rPr lang="en-US" sz="2000" dirty="0">
                <a:latin typeface="Arial"/>
                <a:ea typeface="Arial"/>
                <a:cs typeface="Arial"/>
                <a:sym typeface="Arial"/>
              </a:rPr>
              <a:t> is a decentralized technology spread across many computers that manages and records transactions. Part of the appeal of this technology is its security.</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14369224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Cryptocurrency / Blockchain </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4" y="1173933"/>
            <a:ext cx="4218132" cy="3601530"/>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dirty="0">
                <a:latin typeface="Arial"/>
                <a:ea typeface="Arial"/>
                <a:cs typeface="Arial"/>
                <a:sym typeface="Arial"/>
              </a:rPr>
              <a:t>As crypto creeps into the mainstream, it is gaining traction in the sports and entertainment industry.</a:t>
            </a:r>
          </a:p>
          <a:p>
            <a:pPr marL="0" lvl="1" indent="0" defTabSz="225425">
              <a:spcBef>
                <a:spcPts val="0"/>
              </a:spcBef>
              <a:spcAft>
                <a:spcPts val="600"/>
              </a:spcAft>
              <a:buNone/>
            </a:pPr>
            <a:endParaRPr lang="en-US" dirty="0">
              <a:latin typeface="Arial"/>
              <a:ea typeface="Arial"/>
              <a:cs typeface="Arial"/>
              <a:sym typeface="Arial"/>
            </a:endParaRPr>
          </a:p>
          <a:p>
            <a:pPr marL="688975" lvl="2" indent="-231775" defTabSz="225425">
              <a:spcBef>
                <a:spcPts val="0"/>
              </a:spcBef>
              <a:spcAft>
                <a:spcPts val="600"/>
              </a:spcAft>
              <a:buNone/>
            </a:pPr>
            <a:r>
              <a:rPr lang="en-US" dirty="0">
                <a:latin typeface="Arial"/>
                <a:ea typeface="Arial"/>
                <a:cs typeface="Arial"/>
                <a:sym typeface="Arial"/>
              </a:rPr>
              <a:t>o	The Oakland A’s became the first baseball team to sell a luxury suite via a cryptocurrency transaction, announcing the sale of a full season suite in exchange for one bitcoin via Twitter</a:t>
            </a:r>
          </a:p>
          <a:p>
            <a:pPr marL="631825" lvl="2" indent="-174625" defTabSz="225425">
              <a:spcBef>
                <a:spcPts val="0"/>
              </a:spcBef>
              <a:spcAft>
                <a:spcPts val="600"/>
              </a:spcAft>
              <a:buNone/>
            </a:pPr>
            <a:r>
              <a:rPr lang="en-US" dirty="0">
                <a:latin typeface="Arial"/>
                <a:ea typeface="Arial"/>
                <a:cs typeface="Arial"/>
                <a:sym typeface="Arial"/>
              </a:rPr>
              <a:t>o	Also in the Bay Area, the San Jose Sharks teamed up with </a:t>
            </a:r>
            <a:r>
              <a:rPr lang="en-US" dirty="0" err="1">
                <a:latin typeface="Arial"/>
                <a:ea typeface="Arial"/>
                <a:cs typeface="Arial"/>
                <a:sym typeface="Arial"/>
              </a:rPr>
              <a:t>BitPay</a:t>
            </a:r>
            <a:r>
              <a:rPr lang="en-US" dirty="0">
                <a:latin typeface="Arial"/>
                <a:ea typeface="Arial"/>
                <a:cs typeface="Arial"/>
                <a:sym typeface="Arial"/>
              </a:rPr>
              <a:t> to accept a number of crypto payment options including Bitcoin (BTC), Dogecoin (DOGE), Ethereum (ETH), Bitcoin Cash (BCH), and Wrapped Bitcoin (WBTC)</a:t>
            </a:r>
          </a:p>
          <a:p>
            <a:pPr marL="0" lvl="1" indent="0" defTabSz="225425">
              <a:spcBef>
                <a:spcPts val="0"/>
              </a:spcBef>
              <a:spcAft>
                <a:spcPts val="600"/>
              </a:spcAft>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4" name="Picture 3" descr="A baseball player throwing a baseball&#10;&#10;Description automatically generated">
            <a:extLst>
              <a:ext uri="{FF2B5EF4-FFF2-40B4-BE49-F238E27FC236}">
                <a16:creationId xmlns:a16="http://schemas.microsoft.com/office/drawing/2014/main" id="{DEC32AC2-C866-3E4C-A2B6-62009FF02793}"/>
              </a:ext>
            </a:extLst>
          </p:cNvPr>
          <p:cNvPicPr>
            <a:picLocks noChangeAspect="1"/>
          </p:cNvPicPr>
          <p:nvPr/>
        </p:nvPicPr>
        <p:blipFill>
          <a:blip r:embed="rId4"/>
          <a:stretch>
            <a:fillRect/>
          </a:stretch>
        </p:blipFill>
        <p:spPr>
          <a:xfrm>
            <a:off x="5083015" y="874193"/>
            <a:ext cx="3774529" cy="3601530"/>
          </a:xfrm>
          <a:prstGeom prst="rect">
            <a:avLst/>
          </a:prstGeom>
        </p:spPr>
      </p:pic>
      <p:pic>
        <p:nvPicPr>
          <p:cNvPr id="1028" name="Picture 4" descr="Oakland Athletics A Logo transparent PNG - StickPNG">
            <a:extLst>
              <a:ext uri="{FF2B5EF4-FFF2-40B4-BE49-F238E27FC236}">
                <a16:creationId xmlns:a16="http://schemas.microsoft.com/office/drawing/2014/main" id="{C73098F1-B7E1-2540-9660-98C5E64E32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636" y="1407381"/>
            <a:ext cx="192453" cy="1924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itcoin PNG Transparent HD Photo | PNG All">
            <a:extLst>
              <a:ext uri="{FF2B5EF4-FFF2-40B4-BE49-F238E27FC236}">
                <a16:creationId xmlns:a16="http://schemas.microsoft.com/office/drawing/2014/main" id="{0FD74A21-B2BB-A441-94C9-FE1D289F7AD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63564" y="2208570"/>
            <a:ext cx="1224460" cy="1218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36543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NFTs</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8235244" cy="3601530"/>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sz="1600" b="1" dirty="0">
                <a:latin typeface="Arial"/>
                <a:ea typeface="Arial"/>
                <a:cs typeface="Arial"/>
                <a:sym typeface="Arial"/>
              </a:rPr>
              <a:t>Non-fungible tokens</a:t>
            </a:r>
            <a:r>
              <a:rPr lang="en-US" sz="1600" dirty="0">
                <a:latin typeface="Arial"/>
                <a:ea typeface="Arial"/>
                <a:cs typeface="Arial"/>
                <a:sym typeface="Arial"/>
              </a:rPr>
              <a:t>, otherwise known as </a:t>
            </a:r>
            <a:r>
              <a:rPr lang="en-US" sz="1600" b="1" dirty="0">
                <a:latin typeface="Arial"/>
                <a:ea typeface="Arial"/>
                <a:cs typeface="Arial"/>
                <a:sym typeface="Arial"/>
              </a:rPr>
              <a:t>NFTs</a:t>
            </a:r>
            <a:r>
              <a:rPr lang="en-US" sz="1600" dirty="0">
                <a:latin typeface="Arial"/>
                <a:ea typeface="Arial"/>
                <a:cs typeface="Arial"/>
                <a:sym typeface="Arial"/>
              </a:rPr>
              <a:t>, represent a type of asset that allows creators to “tokenize” collectibles as a digital artform using blockchain technology.</a:t>
            </a:r>
          </a:p>
          <a:p>
            <a:pPr marL="0" lvl="1" indent="0" defTabSz="225425">
              <a:spcBef>
                <a:spcPts val="0"/>
              </a:spcBef>
              <a:spcAft>
                <a:spcPts val="600"/>
              </a:spcAft>
              <a:buNone/>
            </a:pPr>
            <a:r>
              <a:rPr lang="en-US" sz="1600" dirty="0">
                <a:latin typeface="Arial"/>
                <a:ea typeface="Arial"/>
                <a:cs typeface="Arial"/>
                <a:sym typeface="Arial"/>
              </a:rPr>
              <a:t>What does that mean?  </a:t>
            </a:r>
          </a:p>
          <a:p>
            <a:pPr marL="0" lvl="1" indent="0" defTabSz="225425">
              <a:spcBef>
                <a:spcPts val="0"/>
              </a:spcBef>
              <a:spcAft>
                <a:spcPts val="600"/>
              </a:spcAft>
              <a:buNone/>
            </a:pPr>
            <a:r>
              <a:rPr lang="en-US" sz="1600" dirty="0">
                <a:latin typeface="Arial"/>
                <a:ea typeface="Arial"/>
                <a:cs typeface="Arial"/>
                <a:sym typeface="Arial"/>
              </a:rPr>
              <a:t>“Non-fungible” means that it’s unique and can’t be replaced with something else. For example, a bitcoin is fungible — trade one for another bitcoin, and you’ll have exactly the same thing. A one-of-a-kind trading card, however, is non-fungible. If you traded it for a different card, you’d have something completely different.” </a:t>
            </a:r>
          </a:p>
          <a:p>
            <a:pPr marL="0" lvl="1" indent="0" defTabSz="225425">
              <a:spcBef>
                <a:spcPts val="0"/>
              </a:spcBef>
              <a:spcAft>
                <a:spcPts val="600"/>
              </a:spcAft>
              <a:buNone/>
            </a:pPr>
            <a:r>
              <a:rPr lang="en-US" sz="1600" dirty="0">
                <a:latin typeface="Arial"/>
                <a:ea typeface="Arial"/>
                <a:cs typeface="Arial"/>
                <a:sym typeface="Arial"/>
              </a:rPr>
              <a:t>Ownership of an NFT provides the buyer with rights to an original item.  NFTs contain built-in authentication, which essentially provides proof of ownership and the security that an item cannot be duplicated.</a:t>
            </a:r>
          </a:p>
          <a:p>
            <a:pPr marL="0" lvl="1" indent="0" defTabSz="225425">
              <a:spcBef>
                <a:spcPts val="0"/>
              </a:spcBef>
              <a:spcAft>
                <a:spcPts val="600"/>
              </a:spcAft>
              <a:buNone/>
            </a:pPr>
            <a:r>
              <a:rPr lang="en-US" sz="1600" dirty="0">
                <a:latin typeface="Arial"/>
                <a:ea typeface="Arial"/>
                <a:cs typeface="Arial"/>
                <a:sym typeface="Arial"/>
              </a:rPr>
              <a:t>The NBA has been at the forefront of the NFT craze, thanks in large part to their partnership with a digital collectible card platform NBA Top Shot. Top Shot allows users to buy, sell, and trade very specific NBA “moments” and keep them stored on the blockchain in digital wallets.</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33206461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NFTs</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4950177" cy="3601530"/>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sz="1600" dirty="0">
                <a:latin typeface="Arial"/>
                <a:ea typeface="Arial"/>
                <a:cs typeface="Arial"/>
                <a:sym typeface="Arial"/>
              </a:rPr>
              <a:t>The NBA has been at the forefront of the NFT craze, thanks in large part to their partnership with a digital collectible card platform NBA Top Shot. Top Shot allows users to buy, sell, and trade very specific NBA “moments” and keep them stored on the blockchain in digital wallets.</a:t>
            </a:r>
          </a:p>
          <a:p>
            <a:pPr marL="0" lvl="1" indent="0" defTabSz="225425">
              <a:spcBef>
                <a:spcPts val="0"/>
              </a:spcBef>
              <a:spcAft>
                <a:spcPts val="600"/>
              </a:spcAft>
              <a:buNone/>
            </a:pPr>
            <a:r>
              <a:rPr lang="en-US" sz="1600" dirty="0">
                <a:latin typeface="Arial"/>
                <a:ea typeface="Arial"/>
                <a:cs typeface="Arial"/>
                <a:sym typeface="Arial"/>
              </a:rPr>
              <a:t>NBA Top Shot launched in late 2020, but its popularity exploded in 2021.  The platform raced to over one million users by May.  By February, the platform had already reached $230 million in sales.  The secondary market for Top Shot has attracted significant investments as well, with a LeBron James “moment” selling for $387,600 where he emulated an iconic Kobe Bryant dunk. </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CE3EE3EA-8BA2-420C-B357-3F9CE9EBF618}"/>
              </a:ext>
            </a:extLst>
          </p:cNvPr>
          <p:cNvPicPr>
            <a:picLocks noChangeAspect="1"/>
          </p:cNvPicPr>
          <p:nvPr/>
        </p:nvPicPr>
        <p:blipFill>
          <a:blip r:embed="rId4"/>
          <a:stretch>
            <a:fillRect/>
          </a:stretch>
        </p:blipFill>
        <p:spPr>
          <a:xfrm>
            <a:off x="5571811" y="1634513"/>
            <a:ext cx="2930513" cy="1874473"/>
          </a:xfrm>
          <a:prstGeom prst="rect">
            <a:avLst/>
          </a:prstGeom>
        </p:spPr>
      </p:pic>
    </p:spTree>
    <p:extLst>
      <p:ext uri="{BB962C8B-B14F-4D97-AF65-F5344CB8AC3E}">
        <p14:creationId xmlns:p14="http://schemas.microsoft.com/office/powerpoint/2010/main" val="1158051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5451011"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TRACKING INDUSTRY TRENDS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938500" y="996176"/>
            <a:ext cx="6625057" cy="351938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Trends are constantly shifting within the sports and entertainment industry, making it critical for marketers to effectively track them.</a:t>
            </a:r>
          </a:p>
          <a:p>
            <a:pPr marL="0" lvl="0" indent="0" algn="l" rtl="0">
              <a:spcBef>
                <a:spcPts val="0"/>
              </a:spcBef>
              <a:spcAft>
                <a:spcPts val="0"/>
              </a:spcAft>
              <a:buNone/>
            </a:pPr>
            <a:endParaRPr lang="en-US" sz="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Shifts in industry trends could include:</a:t>
            </a:r>
          </a:p>
          <a:p>
            <a:pPr marL="0" lvl="0" indent="0" algn="l" rtl="0">
              <a:spcBef>
                <a:spcPts val="0"/>
              </a:spcBef>
              <a:spcAft>
                <a:spcPts val="0"/>
              </a:spcAft>
              <a:buNone/>
            </a:pPr>
            <a:endParaRPr sz="800" dirty="0">
              <a:latin typeface="Arial"/>
              <a:ea typeface="Arial"/>
              <a:cs typeface="Arial"/>
              <a:sym typeface="Arial"/>
            </a:endParaRPr>
          </a:p>
          <a:p>
            <a:pPr marL="139700" lvl="0" indent="0" algn="l" defTabSz="463550" rtl="0">
              <a:spcBef>
                <a:spcPts val="0"/>
              </a:spcBef>
              <a:spcAft>
                <a:spcPts val="0"/>
              </a:spcAft>
              <a:buSzPts val="1400"/>
              <a:buNone/>
            </a:pPr>
            <a:r>
              <a:rPr lang="en-US" sz="1800" dirty="0">
                <a:latin typeface="Arial"/>
                <a:ea typeface="Arial"/>
                <a:cs typeface="Arial"/>
                <a:sym typeface="Arial"/>
              </a:rPr>
              <a:t>●	Customer buying patterns</a:t>
            </a:r>
          </a:p>
          <a:p>
            <a:pPr marL="139700" lvl="0" indent="0" algn="l" defTabSz="463550" rtl="0">
              <a:spcBef>
                <a:spcPts val="0"/>
              </a:spcBef>
              <a:spcAft>
                <a:spcPts val="0"/>
              </a:spcAft>
              <a:buSzPts val="1400"/>
              <a:buNone/>
            </a:pPr>
            <a:r>
              <a:rPr lang="en-US" sz="1800" dirty="0">
                <a:latin typeface="Arial"/>
                <a:ea typeface="Arial"/>
                <a:cs typeface="Arial"/>
                <a:sym typeface="Arial"/>
              </a:rPr>
              <a:t>●	Consumer preferences / distastes</a:t>
            </a:r>
          </a:p>
          <a:p>
            <a:pPr marL="463550" lvl="0" indent="-323850" algn="l" defTabSz="463550" rtl="0">
              <a:spcBef>
                <a:spcPts val="0"/>
              </a:spcBef>
              <a:spcAft>
                <a:spcPts val="0"/>
              </a:spcAft>
              <a:buSzPts val="1400"/>
              <a:buNone/>
            </a:pPr>
            <a:r>
              <a:rPr lang="en-US" sz="1800" dirty="0">
                <a:latin typeface="Arial"/>
                <a:ea typeface="Arial"/>
                <a:cs typeface="Arial"/>
                <a:sym typeface="Arial"/>
              </a:rPr>
              <a:t>●	Effective marketing techniques (product placement for example)</a:t>
            </a:r>
          </a:p>
          <a:p>
            <a:pPr marL="139700" lvl="0" indent="0" algn="l" defTabSz="463550" rtl="0">
              <a:spcBef>
                <a:spcPts val="0"/>
              </a:spcBef>
              <a:spcAft>
                <a:spcPts val="0"/>
              </a:spcAft>
              <a:buSzPts val="1400"/>
              <a:buNone/>
            </a:pPr>
            <a:r>
              <a:rPr lang="en-US" sz="1800" dirty="0">
                <a:latin typeface="Arial"/>
                <a:ea typeface="Arial"/>
                <a:cs typeface="Arial"/>
                <a:sym typeface="Arial"/>
              </a:rPr>
              <a:t>●	Product and/or service modifications</a:t>
            </a:r>
          </a:p>
          <a:p>
            <a:pPr marL="139700" lvl="0" indent="0" algn="l" defTabSz="463550" rtl="0">
              <a:spcBef>
                <a:spcPts val="0"/>
              </a:spcBef>
              <a:spcAft>
                <a:spcPts val="0"/>
              </a:spcAft>
              <a:buSzPts val="1400"/>
              <a:buNone/>
            </a:pPr>
            <a:r>
              <a:rPr lang="en-US" sz="1800" dirty="0">
                <a:latin typeface="Arial"/>
                <a:ea typeface="Arial"/>
                <a:cs typeface="Arial"/>
                <a:sym typeface="Arial"/>
              </a:rPr>
              <a:t>●	New technology</a:t>
            </a:r>
          </a:p>
          <a:p>
            <a:pPr marL="139700" lvl="0" indent="0" algn="l" defTabSz="463550" rtl="0">
              <a:spcBef>
                <a:spcPts val="0"/>
              </a:spcBef>
              <a:spcAft>
                <a:spcPts val="0"/>
              </a:spcAft>
              <a:buSzPts val="1400"/>
              <a:buNone/>
            </a:pPr>
            <a:r>
              <a:rPr lang="en-US" sz="1800" dirty="0">
                <a:latin typeface="Arial"/>
                <a:ea typeface="Arial"/>
                <a:cs typeface="Arial"/>
                <a:sym typeface="Arial"/>
              </a:rPr>
              <a:t>●	Efficient communication tools</a:t>
            </a:r>
          </a:p>
          <a:p>
            <a:pPr marL="139700" lvl="0" indent="0" algn="l" defTabSz="463550" rtl="0">
              <a:spcBef>
                <a:spcPts val="0"/>
              </a:spcBef>
              <a:spcAft>
                <a:spcPts val="0"/>
              </a:spcAft>
              <a:buSzPts val="1400"/>
              <a:buNone/>
            </a:pPr>
            <a:endParaRPr lang="en-US"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794185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Metaverse</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4950177" cy="3601530"/>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sz="1600" dirty="0">
                <a:latin typeface="Arial"/>
                <a:ea typeface="Arial"/>
                <a:cs typeface="Arial"/>
                <a:sym typeface="Arial"/>
              </a:rPr>
              <a:t>The </a:t>
            </a:r>
            <a:r>
              <a:rPr lang="en-US" sz="2000" b="1" dirty="0">
                <a:solidFill>
                  <a:schemeClr val="accent1"/>
                </a:solidFill>
                <a:latin typeface="Arial"/>
                <a:cs typeface="Arial"/>
                <a:sym typeface="Arial"/>
              </a:rPr>
              <a:t>metaverse</a:t>
            </a:r>
            <a:r>
              <a:rPr lang="en-US" sz="1600" dirty="0">
                <a:latin typeface="Arial"/>
                <a:ea typeface="Arial"/>
                <a:cs typeface="Arial"/>
                <a:sym typeface="Arial"/>
              </a:rPr>
              <a:t> describes a virtual world that exists online using a combination of virtual and mixed reality. </a:t>
            </a:r>
          </a:p>
          <a:p>
            <a:pPr marL="0" lvl="1" indent="0" defTabSz="225425">
              <a:spcBef>
                <a:spcPts val="0"/>
              </a:spcBef>
              <a:spcAft>
                <a:spcPts val="600"/>
              </a:spcAft>
              <a:buNone/>
            </a:pPr>
            <a:r>
              <a:rPr lang="en-US" sz="1600" dirty="0">
                <a:latin typeface="Arial"/>
                <a:ea typeface="Arial"/>
                <a:cs typeface="Arial"/>
                <a:sym typeface="Arial"/>
              </a:rPr>
              <a:t>In 2022, the Los Angeles Rams announced the unveiling of what they claimed as the first virtual venue in sports history.</a:t>
            </a:r>
          </a:p>
          <a:p>
            <a:pPr marL="0" lvl="1" indent="0" defTabSz="225425">
              <a:spcBef>
                <a:spcPts val="0"/>
              </a:spcBef>
              <a:spcAft>
                <a:spcPts val="600"/>
              </a:spcAft>
              <a:buNone/>
            </a:pPr>
            <a:r>
              <a:rPr lang="en-US" sz="1600" dirty="0">
                <a:latin typeface="Arial"/>
                <a:ea typeface="Arial"/>
                <a:cs typeface="Arial"/>
                <a:sym typeface="Arial"/>
              </a:rPr>
              <a:t>The “Virtual Rams House” will be open year-round and played host to the team’s inaugural End of Season Summit where executives discuss the prior season (including the Rams’ Super Bowl win), along with offseason plans and expectations for the franchise moving forward. </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CE3EE3EA-8BA2-420C-B357-3F9CE9EBF618}"/>
              </a:ext>
            </a:extLst>
          </p:cNvPr>
          <p:cNvPicPr>
            <a:picLocks noChangeAspect="1"/>
          </p:cNvPicPr>
          <p:nvPr/>
        </p:nvPicPr>
        <p:blipFill>
          <a:blip r:embed="rId4"/>
          <a:srcRect/>
          <a:stretch/>
        </p:blipFill>
        <p:spPr>
          <a:xfrm>
            <a:off x="5571811" y="1703635"/>
            <a:ext cx="2930513" cy="1736228"/>
          </a:xfrm>
          <a:prstGeom prst="rect">
            <a:avLst/>
          </a:prstGeom>
        </p:spPr>
      </p:pic>
    </p:spTree>
    <p:extLst>
      <p:ext uri="{BB962C8B-B14F-4D97-AF65-F5344CB8AC3E}">
        <p14:creationId xmlns:p14="http://schemas.microsoft.com/office/powerpoint/2010/main" val="11738120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Athletes and Celebrities as Investors and Entrepreneurs</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4950177" cy="3601530"/>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sz="1600" dirty="0">
                <a:latin typeface="Arial"/>
                <a:ea typeface="Arial"/>
                <a:cs typeface="Arial"/>
                <a:sym typeface="Arial"/>
              </a:rPr>
              <a:t>In addition to taking control of their individual brands, more and more athletes and celebrities have become investors and entrepreneurs. </a:t>
            </a:r>
          </a:p>
          <a:p>
            <a:pPr marL="0" lvl="1" indent="0" defTabSz="225425">
              <a:spcBef>
                <a:spcPts val="0"/>
              </a:spcBef>
              <a:spcAft>
                <a:spcPts val="600"/>
              </a:spcAft>
              <a:buNone/>
            </a:pPr>
            <a:r>
              <a:rPr lang="en-US" sz="1600" dirty="0">
                <a:latin typeface="Arial"/>
                <a:ea typeface="Arial"/>
                <a:cs typeface="Arial"/>
                <a:sym typeface="Arial"/>
              </a:rPr>
              <a:t>In some cases, the athlete or celebrity earns more through investments and entrepreneurship than their original careers as a performer. </a:t>
            </a:r>
          </a:p>
          <a:p>
            <a:pPr marL="0" lvl="1" indent="0" defTabSz="225425">
              <a:spcBef>
                <a:spcPts val="0"/>
              </a:spcBef>
              <a:spcAft>
                <a:spcPts val="600"/>
              </a:spcAft>
              <a:buNone/>
            </a:pPr>
            <a:r>
              <a:rPr lang="en-US" sz="1600" dirty="0">
                <a:latin typeface="Arial"/>
                <a:ea typeface="Arial"/>
                <a:cs typeface="Arial"/>
                <a:sym typeface="Arial"/>
              </a:rPr>
              <a:t>Expect that trend to continue as athletes and celebrities like Rihanna, LeBron James and Tom Brady build their own empires, paving the way for more athletes and celebrities to seek investment opportunities. </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CE3EE3EA-8BA2-420C-B357-3F9CE9EBF618}"/>
              </a:ext>
            </a:extLst>
          </p:cNvPr>
          <p:cNvPicPr>
            <a:picLocks noChangeAspect="1"/>
          </p:cNvPicPr>
          <p:nvPr/>
        </p:nvPicPr>
        <p:blipFill>
          <a:blip r:embed="rId4"/>
          <a:srcRect/>
          <a:stretch/>
        </p:blipFill>
        <p:spPr>
          <a:xfrm>
            <a:off x="5708733" y="1303435"/>
            <a:ext cx="1911265" cy="1592721"/>
          </a:xfrm>
          <a:prstGeom prst="rect">
            <a:avLst/>
          </a:prstGeom>
        </p:spPr>
      </p:pic>
      <p:pic>
        <p:nvPicPr>
          <p:cNvPr id="4" name="Picture 3" descr="Graphical user interface, text&#10;&#10;Description automatically generated">
            <a:extLst>
              <a:ext uri="{FF2B5EF4-FFF2-40B4-BE49-F238E27FC236}">
                <a16:creationId xmlns:a16="http://schemas.microsoft.com/office/drawing/2014/main" id="{5F5A0880-3C68-45BA-8293-5AF5E5919E09}"/>
              </a:ext>
            </a:extLst>
          </p:cNvPr>
          <p:cNvPicPr>
            <a:picLocks noChangeAspect="1"/>
          </p:cNvPicPr>
          <p:nvPr/>
        </p:nvPicPr>
        <p:blipFill>
          <a:blip r:embed="rId5"/>
          <a:stretch>
            <a:fillRect/>
          </a:stretch>
        </p:blipFill>
        <p:spPr>
          <a:xfrm>
            <a:off x="5239425" y="3061908"/>
            <a:ext cx="3181350" cy="1438275"/>
          </a:xfrm>
          <a:prstGeom prst="rect">
            <a:avLst/>
          </a:prstGeom>
        </p:spPr>
      </p:pic>
    </p:spTree>
    <p:extLst>
      <p:ext uri="{BB962C8B-B14F-4D97-AF65-F5344CB8AC3E}">
        <p14:creationId xmlns:p14="http://schemas.microsoft.com/office/powerpoint/2010/main" val="12459431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358833" cy="54428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TRACKING INDUSTRY TRENDS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938499" y="1029762"/>
            <a:ext cx="6625057" cy="30839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How do sports and entertainment marketers effectively track industry trends?</a:t>
            </a:r>
          </a:p>
          <a:p>
            <a:pPr marL="0" lvl="0" indent="0" algn="l" rtl="0">
              <a:spcBef>
                <a:spcPts val="0"/>
              </a:spcBef>
              <a:spcAft>
                <a:spcPts val="0"/>
              </a:spcAft>
              <a:buNone/>
            </a:pPr>
            <a:endParaRPr sz="900" dirty="0">
              <a:latin typeface="Arial"/>
              <a:ea typeface="Arial"/>
              <a:cs typeface="Arial"/>
              <a:sym typeface="Arial"/>
            </a:endParaRPr>
          </a:p>
          <a:p>
            <a:pPr marL="139700" lvl="0" indent="0" algn="l" defTabSz="463550" rtl="0">
              <a:spcBef>
                <a:spcPts val="0"/>
              </a:spcBef>
              <a:spcAft>
                <a:spcPts val="0"/>
              </a:spcAft>
              <a:buSzPts val="1400"/>
              <a:buNone/>
            </a:pPr>
            <a:r>
              <a:rPr lang="en-US" sz="1800" dirty="0">
                <a:latin typeface="Arial"/>
                <a:ea typeface="Arial"/>
                <a:cs typeface="Arial"/>
                <a:sym typeface="Arial"/>
              </a:rPr>
              <a:t>●	Monitor sports and entertainment news online</a:t>
            </a:r>
          </a:p>
          <a:p>
            <a:pPr marL="463550" lvl="0" indent="-323850" algn="l" defTabSz="463550" rtl="0">
              <a:spcBef>
                <a:spcPts val="0"/>
              </a:spcBef>
              <a:spcAft>
                <a:spcPts val="0"/>
              </a:spcAft>
              <a:buSzPts val="1400"/>
              <a:buNone/>
            </a:pPr>
            <a:r>
              <a:rPr lang="en-US" sz="1800" dirty="0">
                <a:latin typeface="Arial"/>
                <a:ea typeface="Arial"/>
                <a:cs typeface="Arial"/>
                <a:sym typeface="Arial"/>
              </a:rPr>
              <a:t>●	Read trade or business magazines, journals, websites or newsletters</a:t>
            </a:r>
          </a:p>
          <a:p>
            <a:pPr marL="463550" lvl="0" indent="-323850" algn="l" defTabSz="463550" rtl="0">
              <a:spcBef>
                <a:spcPts val="0"/>
              </a:spcBef>
              <a:spcAft>
                <a:spcPts val="0"/>
              </a:spcAft>
              <a:buSzPts val="1400"/>
              <a:buNone/>
            </a:pPr>
            <a:r>
              <a:rPr lang="en-US" sz="1800" dirty="0">
                <a:latin typeface="Arial"/>
                <a:ea typeface="Arial"/>
                <a:cs typeface="Arial"/>
                <a:sym typeface="Arial"/>
              </a:rPr>
              <a:t>●	Consider the marketing efforts involved when attending competitor events</a:t>
            </a:r>
          </a:p>
          <a:p>
            <a:pPr marL="463550" lvl="0" indent="-323850" algn="l" defTabSz="463550" rtl="0">
              <a:spcBef>
                <a:spcPts val="0"/>
              </a:spcBef>
              <a:spcAft>
                <a:spcPts val="0"/>
              </a:spcAft>
              <a:buSzPts val="1400"/>
              <a:buNone/>
            </a:pPr>
            <a:r>
              <a:rPr lang="en-US" sz="1800" dirty="0">
                <a:latin typeface="Arial"/>
                <a:ea typeface="Arial"/>
                <a:cs typeface="Arial"/>
                <a:sym typeface="Arial"/>
              </a:rPr>
              <a:t>●	Attend sports/entertainment business conventions, exhibitions and events</a:t>
            </a:r>
          </a:p>
          <a:p>
            <a:pPr marL="139700" lvl="0" indent="0" algn="l" defTabSz="463550" rtl="0">
              <a:spcBef>
                <a:spcPts val="0"/>
              </a:spcBef>
              <a:spcAft>
                <a:spcPts val="0"/>
              </a:spcAft>
              <a:buSzPts val="1400"/>
              <a:buNone/>
            </a:pPr>
            <a:r>
              <a:rPr lang="en-US" sz="1800" dirty="0">
                <a:latin typeface="Arial"/>
                <a:ea typeface="Arial"/>
                <a:cs typeface="Arial"/>
                <a:sym typeface="Arial"/>
              </a:rPr>
              <a:t>●	Obtain research from sports/entertainment marketing firms</a:t>
            </a:r>
          </a:p>
          <a:p>
            <a:pPr marL="139700" lvl="0" indent="0" algn="l" defTabSz="463550" rtl="0">
              <a:spcBef>
                <a:spcPts val="0"/>
              </a:spcBef>
              <a:spcAft>
                <a:spcPts val="0"/>
              </a:spcAft>
              <a:buSzPts val="1400"/>
              <a:buNone/>
            </a:pPr>
            <a:r>
              <a:rPr lang="en-US" sz="1800" dirty="0">
                <a:latin typeface="Arial"/>
                <a:ea typeface="Arial"/>
                <a:cs typeface="Arial"/>
                <a:sym typeface="Arial"/>
              </a:rPr>
              <a:t>●	Observe activity of competitors</a:t>
            </a:r>
          </a:p>
          <a:p>
            <a:pPr marL="139700" lvl="0" indent="0" algn="l" defTabSz="463550" rtl="0">
              <a:spcBef>
                <a:spcPts val="0"/>
              </a:spcBef>
              <a:spcAft>
                <a:spcPts val="0"/>
              </a:spcAft>
              <a:buSzPts val="1400"/>
              <a:buNone/>
            </a:pPr>
            <a:r>
              <a:rPr lang="en-US" sz="1800" dirty="0">
                <a:latin typeface="Arial"/>
                <a:ea typeface="Arial"/>
                <a:cs typeface="Arial"/>
                <a:sym typeface="Arial"/>
              </a:rPr>
              <a:t>●	Communicate with others within the industry</a:t>
            </a:r>
          </a:p>
          <a:p>
            <a:pPr marL="139700" lvl="0" indent="0" algn="l" defTabSz="463550" rtl="0">
              <a:spcBef>
                <a:spcPts val="0"/>
              </a:spcBef>
              <a:spcAft>
                <a:spcPts val="0"/>
              </a:spcAft>
              <a:buSzPts val="1400"/>
              <a:buNone/>
            </a:pPr>
            <a:endParaRPr lang="en-US"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4033822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35883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TRACKING INDUSTRY TRENDS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938499" y="1029762"/>
            <a:ext cx="6625057" cy="391477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Current Sports And Entertainment Industry Trends:</a:t>
            </a:r>
          </a:p>
          <a:p>
            <a:pPr marL="0" lvl="0" indent="0" algn="l" rtl="0">
              <a:spcBef>
                <a:spcPts val="0"/>
              </a:spcBef>
              <a:spcAft>
                <a:spcPts val="0"/>
              </a:spcAft>
              <a:buNone/>
            </a:pPr>
            <a:endParaRPr sz="800" dirty="0">
              <a:latin typeface="Arial"/>
              <a:ea typeface="Arial"/>
              <a:cs typeface="Arial"/>
              <a:sym typeface="Arial"/>
            </a:endParaRPr>
          </a:p>
          <a:p>
            <a:pPr marL="139700" lvl="0" indent="0" algn="l" defTabSz="463550" rtl="0">
              <a:spcBef>
                <a:spcPts val="0"/>
              </a:spcBef>
              <a:spcAft>
                <a:spcPts val="0"/>
              </a:spcAft>
              <a:buSzPts val="1400"/>
              <a:buNone/>
            </a:pPr>
            <a:r>
              <a:rPr lang="en-US" sz="1800" dirty="0">
                <a:latin typeface="Arial"/>
                <a:ea typeface="Arial"/>
                <a:cs typeface="Arial"/>
                <a:sym typeface="Arial"/>
              </a:rPr>
              <a:t>●	</a:t>
            </a:r>
            <a:r>
              <a:rPr lang="en-US" dirty="0">
                <a:latin typeface="Arial"/>
                <a:ea typeface="Arial"/>
                <a:cs typeface="Arial"/>
                <a:sym typeface="Arial"/>
              </a:rPr>
              <a:t>Continued growth of augmented/virtual/extended reality</a:t>
            </a:r>
          </a:p>
          <a:p>
            <a:pPr marL="139700" lvl="0" indent="0" algn="l" defTabSz="463550" rtl="0">
              <a:spcBef>
                <a:spcPts val="0"/>
              </a:spcBef>
              <a:spcAft>
                <a:spcPts val="0"/>
              </a:spcAft>
              <a:buSzPts val="1400"/>
              <a:buNone/>
            </a:pPr>
            <a:r>
              <a:rPr lang="en-US" dirty="0">
                <a:latin typeface="Arial"/>
                <a:ea typeface="Arial"/>
                <a:cs typeface="Arial"/>
                <a:sym typeface="Arial"/>
              </a:rPr>
              <a:t>●	Pop-up stores</a:t>
            </a:r>
          </a:p>
          <a:p>
            <a:pPr marL="139700" lvl="0" indent="0" algn="l" defTabSz="463550" rtl="0">
              <a:spcBef>
                <a:spcPts val="0"/>
              </a:spcBef>
              <a:spcAft>
                <a:spcPts val="0"/>
              </a:spcAft>
              <a:buSzPts val="1400"/>
              <a:buNone/>
            </a:pPr>
            <a:r>
              <a:rPr lang="en-US" dirty="0">
                <a:latin typeface="Arial"/>
                <a:ea typeface="Arial"/>
                <a:cs typeface="Arial"/>
                <a:sym typeface="Arial"/>
              </a:rPr>
              <a:t>●	Theme parks that look like “blockbuster worlds”</a:t>
            </a:r>
          </a:p>
          <a:p>
            <a:pPr marL="139700" lvl="0" indent="0" algn="l" defTabSz="463550" rtl="0">
              <a:spcBef>
                <a:spcPts val="0"/>
              </a:spcBef>
              <a:spcAft>
                <a:spcPts val="0"/>
              </a:spcAft>
              <a:buSzPts val="1400"/>
              <a:buNone/>
            </a:pPr>
            <a:r>
              <a:rPr lang="en-US" dirty="0">
                <a:latin typeface="Arial"/>
                <a:ea typeface="Arial"/>
                <a:cs typeface="Arial"/>
                <a:sym typeface="Arial"/>
              </a:rPr>
              <a:t>●	Creative approaches to footwear and apparel</a:t>
            </a:r>
          </a:p>
          <a:p>
            <a:pPr marL="139700" lvl="0" indent="0" algn="l" defTabSz="463550" rtl="0">
              <a:spcBef>
                <a:spcPts val="0"/>
              </a:spcBef>
              <a:spcAft>
                <a:spcPts val="0"/>
              </a:spcAft>
              <a:buSzPts val="1400"/>
              <a:buNone/>
            </a:pPr>
            <a:r>
              <a:rPr lang="en-US" dirty="0">
                <a:latin typeface="Arial"/>
                <a:ea typeface="Arial"/>
                <a:cs typeface="Arial"/>
                <a:sym typeface="Arial"/>
              </a:rPr>
              <a:t>●	Targeting the female demographic</a:t>
            </a:r>
          </a:p>
          <a:p>
            <a:pPr marL="463550" lvl="0" indent="-323850" algn="l" defTabSz="463550" rtl="0">
              <a:spcBef>
                <a:spcPts val="0"/>
              </a:spcBef>
              <a:spcAft>
                <a:spcPts val="0"/>
              </a:spcAft>
              <a:buSzPts val="1400"/>
              <a:buNone/>
            </a:pPr>
            <a:r>
              <a:rPr lang="en-US" dirty="0">
                <a:latin typeface="Arial"/>
                <a:ea typeface="Arial"/>
                <a:cs typeface="Arial"/>
                <a:sym typeface="Arial"/>
              </a:rPr>
              <a:t>●	More and improved tech at sports and entertainment venues</a:t>
            </a:r>
          </a:p>
          <a:p>
            <a:pPr marL="139700" lvl="0" indent="0" algn="l" defTabSz="463550" rtl="0">
              <a:spcBef>
                <a:spcPts val="0"/>
              </a:spcBef>
              <a:spcAft>
                <a:spcPts val="0"/>
              </a:spcAft>
              <a:buSzPts val="1400"/>
              <a:buNone/>
            </a:pPr>
            <a:r>
              <a:rPr lang="en-US" dirty="0">
                <a:latin typeface="Arial"/>
                <a:ea typeface="Arial"/>
                <a:cs typeface="Arial"/>
                <a:sym typeface="Arial"/>
              </a:rPr>
              <a:t>●	Team sports battle declining attendance</a:t>
            </a:r>
          </a:p>
          <a:p>
            <a:pPr marL="463550" lvl="0" indent="-323850" algn="l" defTabSz="463550" rtl="0">
              <a:spcBef>
                <a:spcPts val="0"/>
              </a:spcBef>
              <a:spcAft>
                <a:spcPts val="0"/>
              </a:spcAft>
              <a:buSzPts val="1400"/>
              <a:buNone/>
            </a:pPr>
            <a:r>
              <a:rPr lang="en-US" dirty="0">
                <a:latin typeface="Arial"/>
                <a:ea typeface="Arial"/>
                <a:cs typeface="Arial"/>
                <a:sym typeface="Arial"/>
              </a:rPr>
              <a:t>●	Promotions celebrating history, heritage, and community in team sports</a:t>
            </a:r>
          </a:p>
          <a:p>
            <a:pPr marL="139700" lvl="0" indent="0" algn="l" defTabSz="463550" rtl="0">
              <a:spcBef>
                <a:spcPts val="0"/>
              </a:spcBef>
              <a:spcAft>
                <a:spcPts val="0"/>
              </a:spcAft>
              <a:buSzPts val="1400"/>
              <a:buNone/>
            </a:pPr>
            <a:r>
              <a:rPr lang="en-US" dirty="0">
                <a:latin typeface="Arial"/>
                <a:ea typeface="Arial"/>
                <a:cs typeface="Arial"/>
                <a:sym typeface="Arial"/>
              </a:rPr>
              <a:t>●	Pop culture-themed promotions</a:t>
            </a:r>
          </a:p>
          <a:p>
            <a:pPr marL="139700" lvl="0" indent="0" algn="l" defTabSz="463550" rtl="0">
              <a:spcBef>
                <a:spcPts val="0"/>
              </a:spcBef>
              <a:spcAft>
                <a:spcPts val="0"/>
              </a:spcAft>
              <a:buSzPts val="1400"/>
              <a:buNone/>
            </a:pPr>
            <a:r>
              <a:rPr lang="en-US" dirty="0">
                <a:latin typeface="Arial"/>
                <a:ea typeface="Arial"/>
                <a:cs typeface="Arial"/>
                <a:sym typeface="Arial"/>
              </a:rPr>
              <a:t>●	Sneaker brands and celebrity collaborations</a:t>
            </a:r>
          </a:p>
          <a:p>
            <a:pPr marL="139700" lvl="0" indent="0" algn="l" defTabSz="463550" rtl="0">
              <a:spcBef>
                <a:spcPts val="0"/>
              </a:spcBef>
              <a:spcAft>
                <a:spcPts val="0"/>
              </a:spcAft>
              <a:buSzPts val="1400"/>
              <a:buNone/>
            </a:pPr>
            <a:r>
              <a:rPr lang="en-US" dirty="0">
                <a:latin typeface="Arial"/>
                <a:ea typeface="Arial"/>
                <a:cs typeface="Arial"/>
                <a:sym typeface="Arial"/>
              </a:rPr>
              <a:t>●	Gamification</a:t>
            </a:r>
          </a:p>
          <a:p>
            <a:pPr marL="139700" lvl="0" indent="0" algn="l" defTabSz="463550" rtl="0">
              <a:spcBef>
                <a:spcPts val="0"/>
              </a:spcBef>
              <a:spcAft>
                <a:spcPts val="0"/>
              </a:spcAft>
              <a:buSzPts val="1400"/>
              <a:buNone/>
            </a:pPr>
            <a:r>
              <a:rPr lang="en-US" sz="1800" dirty="0">
                <a:latin typeface="Arial"/>
                <a:ea typeface="Arial"/>
                <a:cs typeface="Arial"/>
                <a:sym typeface="Arial"/>
              </a:rPr>
              <a:t>●	</a:t>
            </a:r>
            <a:r>
              <a:rPr lang="en-US" dirty="0">
                <a:latin typeface="Arial"/>
                <a:ea typeface="Arial"/>
                <a:cs typeface="Arial"/>
                <a:sym typeface="Arial"/>
              </a:rPr>
              <a:t>Cryptocurrency &amp; blockchain</a:t>
            </a:r>
          </a:p>
          <a:p>
            <a:pPr marL="139700" lvl="0" indent="0" algn="l" defTabSz="463550" rtl="0">
              <a:spcBef>
                <a:spcPts val="0"/>
              </a:spcBef>
              <a:spcAft>
                <a:spcPts val="0"/>
              </a:spcAft>
              <a:buSzPts val="1400"/>
              <a:buNone/>
            </a:pPr>
            <a:r>
              <a:rPr lang="en-US" dirty="0">
                <a:latin typeface="Arial"/>
                <a:ea typeface="Arial"/>
                <a:cs typeface="Arial"/>
                <a:sym typeface="Arial"/>
              </a:rPr>
              <a:t>●	NFTs</a:t>
            </a:r>
          </a:p>
          <a:p>
            <a:pPr marL="139700" lvl="0" indent="0" algn="l" defTabSz="463550" rtl="0">
              <a:spcBef>
                <a:spcPts val="0"/>
              </a:spcBef>
              <a:spcAft>
                <a:spcPts val="0"/>
              </a:spcAft>
              <a:buSzPts val="1400"/>
              <a:buNone/>
            </a:pPr>
            <a:r>
              <a:rPr lang="en-US" dirty="0">
                <a:latin typeface="Arial"/>
                <a:ea typeface="Arial"/>
                <a:cs typeface="Arial"/>
                <a:sym typeface="Arial"/>
              </a:rPr>
              <a:t>●	The Metaverse</a:t>
            </a:r>
          </a:p>
          <a:p>
            <a:pPr marL="139700" lvl="0" indent="0" algn="l" defTabSz="463550" rtl="0">
              <a:spcBef>
                <a:spcPts val="0"/>
              </a:spcBef>
              <a:spcAft>
                <a:spcPts val="0"/>
              </a:spcAft>
              <a:buSzPts val="1400"/>
              <a:buNone/>
            </a:pPr>
            <a:r>
              <a:rPr lang="en-US" dirty="0">
                <a:latin typeface="Arial"/>
                <a:ea typeface="Arial"/>
                <a:cs typeface="Arial"/>
                <a:sym typeface="Arial"/>
              </a:rPr>
              <a:t>●	Athletes and celebrities as investors and entrepreneurs</a:t>
            </a:r>
          </a:p>
          <a:p>
            <a:pPr marL="139700" lvl="0" indent="0" algn="l" defTabSz="463550" rtl="0">
              <a:spcBef>
                <a:spcPts val="0"/>
              </a:spcBef>
              <a:spcAft>
                <a:spcPts val="0"/>
              </a:spcAft>
              <a:buSzPts val="1400"/>
              <a:buNone/>
            </a:pPr>
            <a:endParaRPr lang="en-US" sz="1800" dirty="0">
              <a:latin typeface="Arial"/>
              <a:ea typeface="Arial"/>
              <a:cs typeface="Arial"/>
              <a:sym typeface="Arial"/>
            </a:endParaRPr>
          </a:p>
          <a:p>
            <a:pPr marL="139700" lvl="0" indent="0" algn="l" defTabSz="463550" rtl="0">
              <a:spcBef>
                <a:spcPts val="0"/>
              </a:spcBef>
              <a:spcAft>
                <a:spcPts val="0"/>
              </a:spcAft>
              <a:buSzPts val="1400"/>
              <a:buNone/>
            </a:pPr>
            <a:endParaRPr lang="en-US"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736076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35883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TRACKING INDUSTRY TRENDS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938499" y="1029762"/>
            <a:ext cx="6625057" cy="353094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latin typeface="Arial"/>
                <a:ea typeface="Arial"/>
                <a:cs typeface="Arial"/>
                <a:sym typeface="Arial"/>
              </a:rPr>
              <a:t>Marketers evaluate trends that fit their respective marketing plans and implement changes accordingly.  In the sports and entertainment industry, the trend toward consuming online content has industry executives focusing on engagement strategies to capture (and keep) fan interest.</a:t>
            </a:r>
          </a:p>
          <a:p>
            <a:pPr marL="139700" lvl="0" indent="0" algn="l" defTabSz="463550" rtl="0">
              <a:spcBef>
                <a:spcPts val="0"/>
              </a:spcBef>
              <a:spcAft>
                <a:spcPts val="0"/>
              </a:spcAft>
              <a:buSzPts val="1400"/>
              <a:buNone/>
            </a:pPr>
            <a:endParaRPr lang="en-US"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239214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35883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POP-UP STORES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938499" y="1029762"/>
            <a:ext cx="6625057" cy="353094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latin typeface="Arial"/>
                <a:ea typeface="Arial"/>
                <a:cs typeface="Arial"/>
                <a:sym typeface="Arial"/>
              </a:rPr>
              <a:t>A pop-up refers to the concept of opening a short-term sales space, often launched as a promotional tool to create awareness and build interest for new products. </a:t>
            </a:r>
          </a:p>
          <a:p>
            <a:pPr marL="0" lvl="0" indent="0" algn="ctr" rtl="0">
              <a:spcBef>
                <a:spcPts val="0"/>
              </a:spcBef>
              <a:spcAft>
                <a:spcPts val="0"/>
              </a:spcAft>
              <a:buNone/>
            </a:pPr>
            <a:endParaRPr lang="en-US" sz="2400" dirty="0">
              <a:latin typeface="Arial"/>
              <a:ea typeface="Arial"/>
              <a:cs typeface="Arial"/>
              <a:sym typeface="Arial"/>
            </a:endParaRPr>
          </a:p>
          <a:p>
            <a:pPr marL="0" lvl="0" indent="0" rtl="0">
              <a:spcBef>
                <a:spcPts val="0"/>
              </a:spcBef>
              <a:spcAft>
                <a:spcPts val="0"/>
              </a:spcAft>
              <a:buNone/>
            </a:pPr>
            <a:r>
              <a:rPr lang="en-US" dirty="0">
                <a:latin typeface="Arial"/>
                <a:ea typeface="Arial"/>
                <a:cs typeface="Arial"/>
                <a:sym typeface="Arial"/>
              </a:rPr>
              <a:t>Pop-ups are typically only open from a few days to several months and provide opportunities for consumers to physically interact with a product and provide a less expensive alternative to retail because a business does not commit to a long-term lease</a:t>
            </a:r>
          </a:p>
          <a:p>
            <a:pPr marL="0" lvl="0" indent="0" rtl="0">
              <a:spcBef>
                <a:spcPts val="0"/>
              </a:spcBef>
              <a:spcAft>
                <a:spcPts val="0"/>
              </a:spcAft>
              <a:buNone/>
            </a:pPr>
            <a:endParaRPr lang="en-US" dirty="0">
              <a:latin typeface="Arial"/>
              <a:ea typeface="Arial"/>
              <a:cs typeface="Arial"/>
              <a:sym typeface="Arial"/>
            </a:endParaRPr>
          </a:p>
          <a:p>
            <a:pPr marL="0" lvl="0" indent="0" rtl="0">
              <a:spcBef>
                <a:spcPts val="0"/>
              </a:spcBef>
              <a:spcAft>
                <a:spcPts val="0"/>
              </a:spcAft>
              <a:buNone/>
            </a:pPr>
            <a:r>
              <a:rPr lang="en-US" dirty="0">
                <a:latin typeface="Arial"/>
                <a:ea typeface="Arial"/>
                <a:cs typeface="Arial"/>
                <a:sym typeface="Arial"/>
              </a:rPr>
              <a:t>Estimated to be a $50 billion industry</a:t>
            </a: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032197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35883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POP-UP EXAMPLES: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617915" y="915725"/>
            <a:ext cx="3774356" cy="3530949"/>
          </a:xfrm>
          <a:prstGeom prst="rect">
            <a:avLst/>
          </a:prstGeom>
        </p:spPr>
        <p:txBody>
          <a:bodyPr spcFirstLastPara="1" wrap="square" lIns="91425" tIns="91425" rIns="91425" bIns="91425" anchor="t" anchorCtr="0">
            <a:noAutofit/>
          </a:bodyPr>
          <a:lstStyle/>
          <a:p>
            <a:pPr marL="463550" lvl="0" indent="-323850" algn="l" defTabSz="463550" rtl="0">
              <a:spcBef>
                <a:spcPts val="0"/>
              </a:spcBef>
              <a:spcAft>
                <a:spcPts val="0"/>
              </a:spcAft>
              <a:buSzPts val="1400"/>
              <a:buNone/>
            </a:pPr>
            <a:r>
              <a:rPr lang="en-US" sz="1800" dirty="0">
                <a:latin typeface="Arial"/>
                <a:ea typeface="Arial"/>
                <a:cs typeface="Arial"/>
                <a:sym typeface="Arial"/>
              </a:rPr>
              <a:t>●	</a:t>
            </a:r>
            <a:r>
              <a:rPr lang="en-US" dirty="0">
                <a:latin typeface="Arial"/>
                <a:ea typeface="Arial"/>
                <a:cs typeface="Arial"/>
                <a:sym typeface="Arial"/>
              </a:rPr>
              <a:t>In 2020, Nintendo opened “Switch On The Go pop-up lounges” at several U.S. airports, including Dulles International, Tacoma International &amp; O'Hare. They were open for about six weeks and offered travelers access to charging ports along with playable Switch demos </a:t>
            </a:r>
          </a:p>
          <a:p>
            <a:pPr marL="463550" lvl="0" indent="-323850" algn="l" defTabSz="463550" rtl="0">
              <a:spcBef>
                <a:spcPts val="0"/>
              </a:spcBef>
              <a:spcAft>
                <a:spcPts val="0"/>
              </a:spcAft>
              <a:buSzPts val="1400"/>
              <a:buNone/>
            </a:pPr>
            <a:r>
              <a:rPr lang="en-US" dirty="0">
                <a:latin typeface="Arial"/>
                <a:ea typeface="Arial"/>
                <a:cs typeface="Arial"/>
                <a:sym typeface="Arial"/>
              </a:rPr>
              <a:t>●	Nike has launched pop-ups around the world, including a shipping container converted into a Nike “store” in Berlin, a SNKRS-branded (a Nike app) retail experience at the Super Bowl in Atlanta, and dropped an exclusive Air-Max sneaker at a pop-up in France</a:t>
            </a:r>
          </a:p>
          <a:p>
            <a:pPr marL="139700" lvl="0" indent="0" algn="l" defTabSz="463550" rtl="0">
              <a:spcBef>
                <a:spcPts val="0"/>
              </a:spcBef>
              <a:spcAft>
                <a:spcPts val="0"/>
              </a:spcAft>
              <a:buSzPts val="1400"/>
              <a:buNone/>
            </a:pPr>
            <a:endParaRPr lang="en-US"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1FF1CA4B-800A-4AB5-BB4E-1892CCEFB270}"/>
              </a:ext>
            </a:extLst>
          </p:cNvPr>
          <p:cNvPicPr>
            <a:picLocks noChangeAspect="1"/>
          </p:cNvPicPr>
          <p:nvPr/>
        </p:nvPicPr>
        <p:blipFill>
          <a:blip r:embed="rId4"/>
          <a:stretch>
            <a:fillRect/>
          </a:stretch>
        </p:blipFill>
        <p:spPr>
          <a:xfrm>
            <a:off x="412044" y="1417427"/>
            <a:ext cx="4207992" cy="2454662"/>
          </a:xfrm>
          <a:prstGeom prst="rect">
            <a:avLst/>
          </a:prstGeom>
        </p:spPr>
      </p:pic>
    </p:spTree>
    <p:extLst>
      <p:ext uri="{BB962C8B-B14F-4D97-AF65-F5344CB8AC3E}">
        <p14:creationId xmlns:p14="http://schemas.microsoft.com/office/powerpoint/2010/main" val="3693857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More Theme Parks That Look Like “Blockbuster Worlds” </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617915" y="1065395"/>
            <a:ext cx="3774356" cy="3762011"/>
          </a:xfrm>
          <a:prstGeom prst="rect">
            <a:avLst/>
          </a:prstGeom>
        </p:spPr>
        <p:txBody>
          <a:bodyPr spcFirstLastPara="1" wrap="square" lIns="91425" tIns="91425" rIns="91425" bIns="91425" anchor="t" anchorCtr="0">
            <a:noAutofit/>
          </a:bodyPr>
          <a:lstStyle/>
          <a:p>
            <a:pPr marL="0" lvl="0" indent="14288" algn="l" defTabSz="463550" rtl="0">
              <a:spcBef>
                <a:spcPts val="0"/>
              </a:spcBef>
              <a:spcAft>
                <a:spcPts val="0"/>
              </a:spcAft>
              <a:buSzPts val="1400"/>
              <a:buNone/>
            </a:pPr>
            <a:r>
              <a:rPr lang="en-US" dirty="0">
                <a:latin typeface="Arial"/>
                <a:ea typeface="Arial"/>
                <a:cs typeface="Arial"/>
                <a:sym typeface="Arial"/>
              </a:rPr>
              <a:t>After the success of Harry Potter’s “Wizarding World” at Universal, expect more park operators to introduce attractions that feature themes from your favorite film franchises.</a:t>
            </a:r>
          </a:p>
          <a:p>
            <a:pPr marL="0" lvl="0" indent="14288" algn="l" defTabSz="463550" rtl="0">
              <a:spcBef>
                <a:spcPts val="0"/>
              </a:spcBef>
              <a:spcAft>
                <a:spcPts val="0"/>
              </a:spcAft>
              <a:buSzPts val="1400"/>
              <a:buNone/>
            </a:pPr>
            <a:endParaRPr lang="en-US" sz="800" dirty="0">
              <a:latin typeface="Arial"/>
              <a:ea typeface="Arial"/>
              <a:cs typeface="Arial"/>
              <a:sym typeface="Arial"/>
            </a:endParaRPr>
          </a:p>
          <a:p>
            <a:pPr marL="225425" lvl="0" indent="-211138" algn="l" defTabSz="282575" rtl="0">
              <a:spcBef>
                <a:spcPts val="0"/>
              </a:spcBef>
              <a:spcAft>
                <a:spcPts val="0"/>
              </a:spcAft>
              <a:buSzPts val="1400"/>
              <a:buNone/>
            </a:pPr>
            <a:r>
              <a:rPr lang="en-US" dirty="0">
                <a:latin typeface="Arial"/>
                <a:ea typeface="Arial"/>
                <a:cs typeface="Arial"/>
                <a:sym typeface="Arial"/>
              </a:rPr>
              <a:t>●	A “Frozen” themed world depicting Arendelle opened at Tokyo </a:t>
            </a:r>
            <a:r>
              <a:rPr lang="en-US" dirty="0" err="1">
                <a:latin typeface="Arial"/>
                <a:ea typeface="Arial"/>
                <a:cs typeface="Arial"/>
                <a:sym typeface="Arial"/>
              </a:rPr>
              <a:t>DisneySea</a:t>
            </a:r>
            <a:r>
              <a:rPr lang="en-US" dirty="0">
                <a:latin typeface="Arial"/>
                <a:ea typeface="Arial"/>
                <a:cs typeface="Arial"/>
                <a:sym typeface="Arial"/>
              </a:rPr>
              <a:t>, Pandora (“Avatar”) at Disney’s Animal Kingdom and Star Wars Land at Disneyland and Hollywood Studios.</a:t>
            </a:r>
          </a:p>
          <a:p>
            <a:pPr marL="225425" lvl="0" indent="-211138" algn="l" defTabSz="282575" rtl="0">
              <a:spcBef>
                <a:spcPts val="0"/>
              </a:spcBef>
              <a:spcAft>
                <a:spcPts val="0"/>
              </a:spcAft>
              <a:buSzPts val="1400"/>
              <a:buNone/>
            </a:pPr>
            <a:r>
              <a:rPr lang="en-US" dirty="0">
                <a:latin typeface="Arial"/>
                <a:ea typeface="Arial"/>
                <a:cs typeface="Arial"/>
                <a:sym typeface="Arial"/>
              </a:rPr>
              <a:t>●	In 2019, Disneyland opened its highly anticipated Star Wars: Galaxy's Edge</a:t>
            </a:r>
          </a:p>
          <a:p>
            <a:pPr marL="225425" lvl="0" indent="-211138" algn="l" defTabSz="282575" rtl="0">
              <a:spcBef>
                <a:spcPts val="0"/>
              </a:spcBef>
              <a:spcAft>
                <a:spcPts val="0"/>
              </a:spcAft>
              <a:buSzPts val="1400"/>
              <a:buNone/>
            </a:pPr>
            <a:r>
              <a:rPr lang="en-US" dirty="0">
                <a:latin typeface="Arial"/>
                <a:ea typeface="Arial"/>
                <a:cs typeface="Arial"/>
                <a:sym typeface="Arial"/>
              </a:rPr>
              <a:t>●	Also, in 2019, popular film franchises “Hunger Games” and “Twilight” were brought to life when the Lionsgate opened a “vertical theme park” in China.</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FFF80A09-341D-42A4-A586-39607D3B253F}"/>
              </a:ext>
            </a:extLst>
          </p:cNvPr>
          <p:cNvPicPr>
            <a:picLocks noChangeAspect="1"/>
          </p:cNvPicPr>
          <p:nvPr/>
        </p:nvPicPr>
        <p:blipFill>
          <a:blip r:embed="rId4"/>
          <a:stretch>
            <a:fillRect/>
          </a:stretch>
        </p:blipFill>
        <p:spPr>
          <a:xfrm>
            <a:off x="412044" y="1375834"/>
            <a:ext cx="2355851" cy="1570567"/>
          </a:xfrm>
          <a:prstGeom prst="rect">
            <a:avLst/>
          </a:prstGeom>
        </p:spPr>
      </p:pic>
      <p:pic>
        <p:nvPicPr>
          <p:cNvPr id="4" name="Picture 3">
            <a:extLst>
              <a:ext uri="{FF2B5EF4-FFF2-40B4-BE49-F238E27FC236}">
                <a16:creationId xmlns:a16="http://schemas.microsoft.com/office/drawing/2014/main" id="{ECEF1A15-BD15-40A5-8458-C989633271BF}"/>
              </a:ext>
            </a:extLst>
          </p:cNvPr>
          <p:cNvPicPr>
            <a:picLocks noChangeAspect="1"/>
          </p:cNvPicPr>
          <p:nvPr/>
        </p:nvPicPr>
        <p:blipFill>
          <a:blip r:embed="rId5"/>
          <a:stretch>
            <a:fillRect/>
          </a:stretch>
        </p:blipFill>
        <p:spPr>
          <a:xfrm>
            <a:off x="2165943" y="3118457"/>
            <a:ext cx="2360143" cy="1570568"/>
          </a:xfrm>
          <a:prstGeom prst="rect">
            <a:avLst/>
          </a:prstGeom>
        </p:spPr>
      </p:pic>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3715481939"/>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3720</Words>
  <Application>Microsoft Macintosh PowerPoint</Application>
  <PresentationFormat>On-screen Show (16:9)</PresentationFormat>
  <Paragraphs>245</Paragraphs>
  <Slides>32</Slides>
  <Notes>32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Courier New</vt:lpstr>
      <vt:lpstr>Montserrat</vt:lpstr>
      <vt:lpstr>Oswald</vt:lpstr>
      <vt:lpstr>Futuristic Background by Slidesgo</vt:lpstr>
      <vt:lpstr>INDUSTRY TRENDS</vt:lpstr>
      <vt:lpstr>WHAT IS AN INDUSTRY TREND?</vt:lpstr>
      <vt:lpstr>TRACKING INDUSTRY TRENDS</vt:lpstr>
      <vt:lpstr>TRACKING INDUSTRY TRENDS</vt:lpstr>
      <vt:lpstr>TRACKING INDUSTRY TRENDS</vt:lpstr>
      <vt:lpstr>TRACKING INDUSTRY TRENDS</vt:lpstr>
      <vt:lpstr>POP-UP STORES</vt:lpstr>
      <vt:lpstr>POP-UP EXAMPLES:</vt:lpstr>
      <vt:lpstr>More Theme Parks That Look Like “Blockbuster Worlds” </vt:lpstr>
      <vt:lpstr>Creative Approaches To Footwear And Apparel</vt:lpstr>
      <vt:lpstr>PowerPoint Presentation</vt:lpstr>
      <vt:lpstr>Creative Approaches To Footwear And Apparel</vt:lpstr>
      <vt:lpstr>Creative Approaches To Footwear And Apparel “Themed” Designs</vt:lpstr>
      <vt:lpstr>Continued Increase In Targeting Of The Female Demographic</vt:lpstr>
      <vt:lpstr>More And More Tech In Stadiums And Arenas</vt:lpstr>
      <vt:lpstr>Declining Attendance</vt:lpstr>
      <vt:lpstr>Declining Attendance</vt:lpstr>
      <vt:lpstr>Declining Attendance</vt:lpstr>
      <vt:lpstr>Promotions Celebrating Franchise History And Community</vt:lpstr>
      <vt:lpstr>Promotions Celebrating Franchise History And Community</vt:lpstr>
      <vt:lpstr>Why is this a hot trend?  Because these promotions work!</vt:lpstr>
      <vt:lpstr>Pop Culture Themed Promotions</vt:lpstr>
      <vt:lpstr>Sneaker Brands And Celebrity Collaborations</vt:lpstr>
      <vt:lpstr>Gamification</vt:lpstr>
      <vt:lpstr>Gamification</vt:lpstr>
      <vt:lpstr>Cryptocurrency / Blockchain </vt:lpstr>
      <vt:lpstr>Cryptocurrency / Blockchain </vt:lpstr>
      <vt:lpstr>NFTs</vt:lpstr>
      <vt:lpstr>NFTs</vt:lpstr>
      <vt:lpstr>Metaverse</vt:lpstr>
      <vt:lpstr>Athletes and Celebrities as Investors and Entrepreneurs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TRACKING INDUSTRY TRENDS</dc:title>
  <dc:creator>Kelly, Bob</dc:creator>
  <cp:lastModifiedBy>Chris Lindauer</cp:lastModifiedBy>
  <cp:revision>28</cp:revision>
  <dcterms:modified xsi:type="dcterms:W3CDTF">2022-08-02T23:40:26Z</dcterms:modified>
</cp:coreProperties>
</file>