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3" r:id="rId1"/>
  </p:sldMasterIdLst>
  <p:notesMasterIdLst>
    <p:notesMasterId r:id="rId8"/>
  </p:notesMasterIdLst>
  <p:sldIdLst>
    <p:sldId id="256" r:id="rId2"/>
    <p:sldId id="257" r:id="rId3"/>
    <p:sldId id="310" r:id="rId4"/>
    <p:sldId id="311" r:id="rId5"/>
    <p:sldId id="259" r:id="rId6"/>
    <p:sldId id="312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E786499-A691-4837-8752-AE60FA23A306}">
  <a:tblStyle styleId="{0E786499-A691-4837-8752-AE60FA23A30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85" d="100"/>
          <a:sy n="85" d="100"/>
        </p:scale>
        <p:origin x="8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71500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9262ee2f_0_262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9262ee2f_0_262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831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673e6894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e673e6894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5" name="Google Shape;14615;g7f9262ee2f_0_24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6" name="Google Shape;14616;g7f9262ee2f_0_24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ext 1">
  <p:cSld name="Title + Text 1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30"/>
          <p:cNvSpPr txBox="1">
            <a:spLocks noGrp="1"/>
          </p:cNvSpPr>
          <p:nvPr>
            <p:ph type="subTitle" idx="1"/>
          </p:nvPr>
        </p:nvSpPr>
        <p:spPr>
          <a:xfrm>
            <a:off x="938500" y="2435925"/>
            <a:ext cx="25563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8218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8" r:id="rId3"/>
    <p:sldLayoutId id="2147483659" r:id="rId4"/>
    <p:sldLayoutId id="2147483684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8"/>
          <p:cNvSpPr txBox="1">
            <a:spLocks noGrp="1"/>
          </p:cNvSpPr>
          <p:nvPr>
            <p:ph type="ctrTitle"/>
          </p:nvPr>
        </p:nvSpPr>
        <p:spPr>
          <a:xfrm>
            <a:off x="1715911" y="1950100"/>
            <a:ext cx="5554133" cy="644700"/>
          </a:xfrm>
          <a:prstGeom prst="rect">
            <a:avLst/>
          </a:prstGeom>
          <a:effectLst>
            <a:outerShdw blurRad="142875" dist="19050" dir="87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INDUSTRY SEGMENTS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8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effectLst>
            <a:outerShdw blurRad="100013" dist="19050" dir="8460000" algn="bl" rotWithShape="0">
              <a:srgbClr val="76A5AF">
                <a:alpha val="50000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b="0" dirty="0">
                <a:latin typeface="Arial"/>
                <a:ea typeface="Arial"/>
                <a:cs typeface="Arial"/>
                <a:sym typeface="Arial"/>
              </a:rPr>
              <a:t>LESSON 3.1</a:t>
            </a:r>
            <a:endParaRPr sz="2200" b="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4" name="Google Shape;164;p38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65" name="Google Shape;16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8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dirty="0">
                <a:solidFill>
                  <a:schemeClr val="accent5"/>
                </a:solidFill>
              </a:rPr>
              <a:t>©</a:t>
            </a:r>
            <a:r>
              <a:rPr lang="en" sz="1300" dirty="0">
                <a:solidFill>
                  <a:schemeClr val="accent5"/>
                </a:solidFill>
              </a:rPr>
              <a:t> </a:t>
            </a:r>
            <a:r>
              <a:rPr lang="en-US" sz="700" dirty="0">
                <a:solidFill>
                  <a:schemeClr val="accent5"/>
                </a:solidFill>
              </a:rPr>
              <a:t>Copyright 2022</a:t>
            </a:r>
            <a:r>
              <a:rPr lang="en" sz="700" dirty="0">
                <a:solidFill>
                  <a:schemeClr val="accent5"/>
                </a:solidFill>
              </a:rPr>
              <a:t>. Sports Career Consulting, LLC.</a:t>
            </a:r>
            <a:endParaRPr sz="7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WHAT IS AN INDUSTRY SEGMENT?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39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Arial"/>
                <a:ea typeface="Arial"/>
                <a:cs typeface="Arial"/>
                <a:sym typeface="Arial"/>
              </a:rPr>
              <a:t>Industry segments refer to a grouping of similar types of products or services offered to consumers by businesses within the same industry.  It is important to distinguish between segments because various segments offer a wide range of products and services.  The primary revenue streams for a sport organization could vary from segment to segment. </a:t>
            </a: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666045" y="445025"/>
            <a:ext cx="8037688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EXAMPLES OF SEGMENTS IN THE SPORT INDUSTRY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>
            <a:cxnSpLocks/>
          </p:cNvCxnSpPr>
          <p:nvPr/>
        </p:nvCxnSpPr>
        <p:spPr>
          <a:xfrm>
            <a:off x="666045" y="414022"/>
            <a:ext cx="312315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" name="Google Shape;236;p45">
            <a:extLst>
              <a:ext uri="{FF2B5EF4-FFF2-40B4-BE49-F238E27FC236}">
                <a16:creationId xmlns:a16="http://schemas.microsoft.com/office/drawing/2014/main" id="{0A407E03-D00D-4DE9-8C6E-70DF2DA885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938501" y="1659275"/>
            <a:ext cx="3452878" cy="276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/>
              <a:t>●	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Sports tourism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Sporting goods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Sports apparel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Amateur and Olympic sports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High school athletics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Collegiate athletics</a:t>
            </a:r>
          </a:p>
          <a:p>
            <a:pPr marL="0" lvl="0" indent="0" algn="l" defTabSz="22542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 Professional sports 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Motor </a:t>
            </a:r>
          </a:p>
          <a:p>
            <a:pPr marL="139700" lvl="0" indent="0" algn="l" rtl="0">
              <a:spcBef>
                <a:spcPts val="1600"/>
              </a:spcBef>
              <a:spcAft>
                <a:spcPts val="0"/>
              </a:spcAft>
              <a:buSzPts val="1400"/>
              <a:buNone/>
            </a:pPr>
            <a:endParaRPr lang="en-US" sz="1600" b="1" dirty="0"/>
          </a:p>
        </p:txBody>
      </p:sp>
      <p:sp>
        <p:nvSpPr>
          <p:cNvPr id="11" name="Google Shape;236;p45">
            <a:extLst>
              <a:ext uri="{FF2B5EF4-FFF2-40B4-BE49-F238E27FC236}">
                <a16:creationId xmlns:a16="http://schemas.microsoft.com/office/drawing/2014/main" id="{3BBCBFFC-8BFE-4FE4-9731-EDC878D2F80B}"/>
              </a:ext>
            </a:extLst>
          </p:cNvPr>
          <p:cNvSpPr txBox="1">
            <a:spLocks/>
          </p:cNvSpPr>
          <p:nvPr/>
        </p:nvSpPr>
        <p:spPr>
          <a:xfrm>
            <a:off x="4570622" y="1657275"/>
            <a:ext cx="3783156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 defTabSz="282575">
              <a:buFont typeface="Montserrat"/>
              <a:buNone/>
            </a:pPr>
            <a:r>
              <a:rPr lang="en-US" sz="1600" b="1" dirty="0"/>
              <a:t>●	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Recreation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Outdoor sports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Health clubs and fitness facilities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Sports marketing firms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Event management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Sports-governing organizations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Venue and facility management</a:t>
            </a:r>
          </a:p>
          <a:p>
            <a:pPr marL="0" indent="0" defTabSz="282575">
              <a:buFont typeface="Montserrat"/>
              <a:buNone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●	Extreme or “action” sports</a:t>
            </a:r>
          </a:p>
          <a:p>
            <a:pPr marL="0" indent="0" defTabSz="282575">
              <a:buFont typeface="Montserrat"/>
              <a:buNone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752546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9"/>
          <p:cNvSpPr txBox="1">
            <a:spLocks noGrp="1"/>
          </p:cNvSpPr>
          <p:nvPr>
            <p:ph type="title"/>
          </p:nvPr>
        </p:nvSpPr>
        <p:spPr>
          <a:xfrm>
            <a:off x="666045" y="445025"/>
            <a:ext cx="8037688" cy="94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Arial"/>
                <a:ea typeface="Arial"/>
                <a:cs typeface="Arial"/>
                <a:sym typeface="Arial"/>
              </a:rPr>
              <a:t>EXAMPLES OF SEGMENTS IN THE ENTERTAINMENT INDUSTRY</a:t>
            </a:r>
            <a:endParaRPr b="1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3" name="Google Shape;173;p39"/>
          <p:cNvCxnSpPr>
            <a:cxnSpLocks/>
          </p:cNvCxnSpPr>
          <p:nvPr/>
        </p:nvCxnSpPr>
        <p:spPr>
          <a:xfrm>
            <a:off x="666045" y="414022"/>
            <a:ext cx="312315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FFFFFF">
                <a:alpha val="50000"/>
              </a:srgbClr>
            </a:outerShdw>
          </a:effectLst>
        </p:spPr>
      </p:cxnSp>
      <p:pic>
        <p:nvPicPr>
          <p:cNvPr id="175" name="Google Shape;17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3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2" name="Google Shape;236;p45">
            <a:extLst>
              <a:ext uri="{FF2B5EF4-FFF2-40B4-BE49-F238E27FC236}">
                <a16:creationId xmlns:a16="http://schemas.microsoft.com/office/drawing/2014/main" id="{FBA9657F-6958-430E-90C4-F5B1ADE8BC4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66045" y="1577006"/>
            <a:ext cx="4378567" cy="21800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600" b="1" dirty="0"/>
              <a:t>●	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Filmed entertainment</a:t>
            </a:r>
          </a:p>
          <a:p>
            <a:pPr marL="0" lvl="0" indent="0" algn="l" defTabSz="225425" rtl="0">
              <a:spcAft>
                <a:spcPts val="0"/>
              </a:spcAft>
              <a:buSzPts val="1400"/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	 Television networks (broadcast and cable)</a:t>
            </a:r>
          </a:p>
          <a:p>
            <a:pPr marL="282575" lvl="0" indent="-282575" algn="l" defTabSz="282575" rtl="0">
              <a:spcAft>
                <a:spcPts val="0"/>
              </a:spcAft>
              <a:buSzPts val="1400"/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	Television distribution (station, cable and satellite)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	Recorded music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	Video games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	Internet </a:t>
            </a:r>
          </a:p>
          <a:p>
            <a:pPr marL="285750" indent="-285750" defTabSz="282575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Publishing sector (newspapers, books, magazines)</a:t>
            </a:r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endParaRPr lang="en-US" sz="1600" b="1" dirty="0"/>
          </a:p>
          <a:p>
            <a:pPr marL="0" lvl="0" indent="0" algn="l" defTabSz="282575" rtl="0">
              <a:spcAft>
                <a:spcPts val="0"/>
              </a:spcAft>
              <a:buSzPts val="1400"/>
              <a:buNone/>
            </a:pPr>
            <a:endParaRPr lang="en-US" sz="1600" b="1" dirty="0"/>
          </a:p>
        </p:txBody>
      </p:sp>
      <p:sp>
        <p:nvSpPr>
          <p:cNvPr id="13" name="Google Shape;236;p45">
            <a:extLst>
              <a:ext uri="{FF2B5EF4-FFF2-40B4-BE49-F238E27FC236}">
                <a16:creationId xmlns:a16="http://schemas.microsoft.com/office/drawing/2014/main" id="{0A39CA66-24A7-4BAE-AE79-0E28250F2C33}"/>
              </a:ext>
            </a:extLst>
          </p:cNvPr>
          <p:cNvSpPr txBox="1">
            <a:spLocks/>
          </p:cNvSpPr>
          <p:nvPr/>
        </p:nvSpPr>
        <p:spPr>
          <a:xfrm>
            <a:off x="5114628" y="1577006"/>
            <a:ext cx="3589106" cy="2330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indent="0" defTabSz="282575">
              <a:buFont typeface="Montserrat"/>
              <a:buNone/>
            </a:pPr>
            <a:r>
              <a:rPr lang="en-US" b="1" dirty="0"/>
              <a:t>●	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Digital media services</a:t>
            </a:r>
          </a:p>
          <a:p>
            <a:pPr marL="0" indent="0" defTabSz="282575">
              <a:buFont typeface="Montserrat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●	Broadcasting-satellite services</a:t>
            </a:r>
          </a:p>
          <a:p>
            <a:pPr marL="285750" indent="-285750" defTabSz="282575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Radio services</a:t>
            </a:r>
          </a:p>
          <a:p>
            <a:pPr marL="0" indent="0" defTabSz="282575">
              <a:buFont typeface="Montserrat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●	Theatre</a:t>
            </a:r>
          </a:p>
          <a:p>
            <a:pPr marL="0" indent="0" defTabSz="282575">
              <a:buFont typeface="Montserrat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●	Casinos and gaming</a:t>
            </a:r>
          </a:p>
          <a:p>
            <a:pPr marL="0" indent="0" defTabSz="282575">
              <a:buFont typeface="Montserrat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●	Fine arts</a:t>
            </a:r>
          </a:p>
          <a:p>
            <a:pPr marL="0" indent="0" defTabSz="282575">
              <a:buFont typeface="Montserrat"/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●	Theme parks and amusement parks</a:t>
            </a:r>
          </a:p>
          <a:p>
            <a:pPr marL="0" indent="0" defTabSz="282575">
              <a:buFont typeface="Montserrat"/>
              <a:buNone/>
            </a:pPr>
            <a:endParaRPr lang="en-US" sz="1600" b="1" dirty="0"/>
          </a:p>
          <a:p>
            <a:pPr marL="0" indent="0" defTabSz="282575">
              <a:buFont typeface="Montserrat"/>
              <a:buNone/>
            </a:pP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148049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41"/>
          <p:cNvSpPr txBox="1">
            <a:spLocks noGrp="1"/>
          </p:cNvSpPr>
          <p:nvPr>
            <p:ph type="title"/>
          </p:nvPr>
        </p:nvSpPr>
        <p:spPr>
          <a:xfrm>
            <a:off x="1805525" y="402175"/>
            <a:ext cx="5443500" cy="61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TIME OUT!</a:t>
            </a:r>
            <a:endParaRPr sz="35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41"/>
          <p:cNvSpPr txBox="1">
            <a:spLocks noGrp="1"/>
          </p:cNvSpPr>
          <p:nvPr>
            <p:ph type="subTitle" idx="1"/>
          </p:nvPr>
        </p:nvSpPr>
        <p:spPr>
          <a:xfrm>
            <a:off x="572425" y="1594925"/>
            <a:ext cx="7712100" cy="204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Think about all the different market segments you just learned about within the sports and entertainment industry.</a:t>
            </a:r>
          </a:p>
          <a:p>
            <a:pPr marL="0" lvl="0" indent="0"/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/>
            <a:r>
              <a:rPr lang="en-US" dirty="0">
                <a:latin typeface="Arial"/>
                <a:ea typeface="Arial"/>
                <a:cs typeface="Arial"/>
                <a:sym typeface="Arial"/>
              </a:rPr>
              <a:t>See if you can identify a specific product for at least three sports industry segments and three entertainment industry segments.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4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91" name="Google Shape;19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425" y="128150"/>
            <a:ext cx="1145575" cy="11609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19" name="Google Shape;14619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20" name="Google Shape;14620;p9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2022</a:t>
            </a:r>
            <a:r>
              <a:rPr lang="en" sz="800" dirty="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dirty="0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94A538-E812-48E8-9A7A-656E1701A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5370" y="2300949"/>
            <a:ext cx="2353260" cy="81693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334</Words>
  <Application>Microsoft Office PowerPoint</Application>
  <PresentationFormat>On-screen Show (16:9)</PresentationFormat>
  <Paragraphs>46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Montserrat</vt:lpstr>
      <vt:lpstr>Oswald</vt:lpstr>
      <vt:lpstr>Futuristic Background by Slidesgo</vt:lpstr>
      <vt:lpstr>INDUSTRY SEGMENTS</vt:lpstr>
      <vt:lpstr>WHAT IS AN INDUSTRY SEGMENT?</vt:lpstr>
      <vt:lpstr>EXAMPLES OF SEGMENTS IN THE SPORT INDUSTRY</vt:lpstr>
      <vt:lpstr>EXAMPLES OF SEGMENTS IN THE ENTERTAINMENT INDUSTRY</vt:lpstr>
      <vt:lpstr>TIME OUT!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INDUSTRY SEGMENTS</dc:title>
  <cp:lastModifiedBy>Kelly, Bob</cp:lastModifiedBy>
  <cp:revision>5</cp:revision>
  <dcterms:modified xsi:type="dcterms:W3CDTF">2022-07-27T09:59:58Z</dcterms:modified>
</cp:coreProperties>
</file>