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7" r:id="rId10"/>
    <p:sldId id="274" r:id="rId11"/>
    <p:sldId id="276" r:id="rId12"/>
    <p:sldId id="267" r:id="rId13"/>
  </p:sldIdLst>
  <p:sldSz cx="9753600" cy="73152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Hero" pitchFamily="2" charset="77"/>
      <p:regular r:id="rId18"/>
    </p:embeddedFont>
    <p:embeddedFont>
      <p:font typeface="Hero Bold" pitchFamily="2" charset="77"/>
      <p:regular r:id="rId19"/>
      <p:bold r:id="rId20"/>
    </p:embeddedFont>
    <p:embeddedFont>
      <p:font typeface="Nunito Sans Extra Light Bold" pitchFamily="2" charset="77"/>
      <p:regular r:id="rId21"/>
    </p:embeddedFont>
    <p:embeddedFont>
      <p:font typeface="Nunito Sans Regular Bold" pitchFamily="2" charset="77"/>
      <p:regular r:id="rId22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178" autoAdjust="0"/>
    <p:restoredTop sz="94558" autoAdjust="0"/>
  </p:normalViewPr>
  <p:slideViewPr>
    <p:cSldViewPr>
      <p:cViewPr varScale="1">
        <p:scale>
          <a:sx n="88" d="100"/>
          <a:sy n="88" d="100"/>
        </p:scale>
        <p:origin x="184" y="7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svg"/><Relationship Id="rId2" Type="http://schemas.openxmlformats.org/officeDocument/2006/relationships/image" Target="../media/image1.png"/><Relationship Id="rId16" Type="http://schemas.openxmlformats.org/officeDocument/2006/relationships/image" Target="../media/image15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Relationship Id="rId14" Type="http://schemas.openxmlformats.org/officeDocument/2006/relationships/image" Target="../media/image1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04517" y="831877"/>
            <a:ext cx="4736881" cy="4652226"/>
            <a:chOff x="0" y="-142875"/>
            <a:chExt cx="6315842" cy="6202969"/>
          </a:xfrm>
        </p:grpSpPr>
        <p:sp>
          <p:nvSpPr>
            <p:cNvPr id="3" name="TextBox 3"/>
            <p:cNvSpPr txBox="1"/>
            <p:nvPr/>
          </p:nvSpPr>
          <p:spPr>
            <a:xfrm>
              <a:off x="0" y="-142875"/>
              <a:ext cx="6315842" cy="475737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9509"/>
                </a:lnSpc>
              </a:pPr>
              <a:r>
                <a:rPr lang="en-US" sz="6792" dirty="0">
                  <a:solidFill>
                    <a:srgbClr val="F8F8F8"/>
                  </a:solidFill>
                  <a:latin typeface="Hero Bold"/>
                </a:rPr>
                <a:t>Top 10</a:t>
              </a:r>
            </a:p>
            <a:p>
              <a:pPr algn="just">
                <a:lnSpc>
                  <a:spcPts val="9509"/>
                </a:lnSpc>
              </a:pPr>
              <a:r>
                <a:rPr lang="en-US" sz="6792" dirty="0">
                  <a:solidFill>
                    <a:srgbClr val="F8F8F8"/>
                  </a:solidFill>
                  <a:latin typeface="Hero Bold"/>
                </a:rPr>
                <a:t>Marvel</a:t>
              </a:r>
            </a:p>
            <a:p>
              <a:pPr algn="just">
                <a:lnSpc>
                  <a:spcPts val="9509"/>
                </a:lnSpc>
              </a:pPr>
              <a:r>
                <a:rPr lang="en-US" sz="6792" dirty="0">
                  <a:solidFill>
                    <a:srgbClr val="F8F8F8"/>
                  </a:solidFill>
                  <a:latin typeface="Hero Bold"/>
                </a:rPr>
                <a:t>Films</a:t>
              </a:r>
            </a:p>
          </p:txBody>
        </p:sp>
        <p:grpSp>
          <p:nvGrpSpPr>
            <p:cNvPr id="4" name="Group 4"/>
            <p:cNvGrpSpPr/>
            <p:nvPr/>
          </p:nvGrpSpPr>
          <p:grpSpPr>
            <a:xfrm>
              <a:off x="0" y="5132608"/>
              <a:ext cx="5168086" cy="927486"/>
              <a:chOff x="0" y="0"/>
              <a:chExt cx="10664471" cy="191389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10664471" cy="1913890"/>
              </a:xfrm>
              <a:custGeom>
                <a:avLst/>
                <a:gdLst/>
                <a:ahLst/>
                <a:cxnLst/>
                <a:rect l="l" t="t" r="r" b="b"/>
                <a:pathLst>
                  <a:path w="10664471" h="1913890">
                    <a:moveTo>
                      <a:pt x="10540011" y="1913890"/>
                    </a:moveTo>
                    <a:lnTo>
                      <a:pt x="124460" y="1913890"/>
                    </a:lnTo>
                    <a:cubicBezTo>
                      <a:pt x="55880" y="1913890"/>
                      <a:pt x="0" y="1858010"/>
                      <a:pt x="0" y="1789430"/>
                    </a:cubicBezTo>
                    <a:lnTo>
                      <a:pt x="0" y="124460"/>
                    </a:lnTo>
                    <a:cubicBezTo>
                      <a:pt x="0" y="55880"/>
                      <a:pt x="55880" y="0"/>
                      <a:pt x="124460" y="0"/>
                    </a:cubicBezTo>
                    <a:lnTo>
                      <a:pt x="10540011" y="0"/>
                    </a:lnTo>
                    <a:cubicBezTo>
                      <a:pt x="10608590" y="0"/>
                      <a:pt x="10664471" y="55880"/>
                      <a:pt x="10664471" y="124460"/>
                    </a:cubicBezTo>
                    <a:lnTo>
                      <a:pt x="10664471" y="1789430"/>
                    </a:lnTo>
                    <a:cubicBezTo>
                      <a:pt x="10664471" y="1858010"/>
                      <a:pt x="10608590" y="1913890"/>
                      <a:pt x="10540011" y="1913890"/>
                    </a:cubicBezTo>
                    <a:close/>
                  </a:path>
                </a:pathLst>
              </a:custGeom>
              <a:solidFill>
                <a:srgbClr val="521887"/>
              </a:solidFill>
            </p:spPr>
          </p:sp>
        </p:grpSp>
        <p:sp>
          <p:nvSpPr>
            <p:cNvPr id="6" name="TextBox 6"/>
            <p:cNvSpPr txBox="1"/>
            <p:nvPr/>
          </p:nvSpPr>
          <p:spPr>
            <a:xfrm>
              <a:off x="408145" y="5446654"/>
              <a:ext cx="4351795" cy="36522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58"/>
                </a:lnSpc>
                <a:spcBef>
                  <a:spcPct val="0"/>
                </a:spcBef>
              </a:pPr>
              <a:endParaRPr/>
            </a:p>
          </p:txBody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2684" y="6948878"/>
            <a:ext cx="241833" cy="255023"/>
          </a:xfrm>
          <a:prstGeom prst="rect">
            <a:avLst/>
          </a:prstGeom>
        </p:spPr>
      </p:pic>
      <p:sp>
        <p:nvSpPr>
          <p:cNvPr id="13" name="TextBox 13"/>
          <p:cNvSpPr txBox="1"/>
          <p:nvPr/>
        </p:nvSpPr>
        <p:spPr>
          <a:xfrm>
            <a:off x="469480" y="4808463"/>
            <a:ext cx="3753445" cy="621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 dirty="0">
                <a:solidFill>
                  <a:srgbClr val="F8F8F8"/>
                </a:solidFill>
                <a:latin typeface="Hero Bold"/>
              </a:rPr>
              <a:t>Highest-Grossing Marvel films</a:t>
            </a:r>
          </a:p>
          <a:p>
            <a:pPr algn="ctr">
              <a:lnSpc>
                <a:spcPts val="2520"/>
              </a:lnSpc>
              <a:spcBef>
                <a:spcPct val="0"/>
              </a:spcBef>
            </a:pPr>
            <a:r>
              <a:rPr lang="en-US" sz="1800" dirty="0">
                <a:solidFill>
                  <a:srgbClr val="F8F8F8"/>
                </a:solidFill>
                <a:latin typeface="Hero Bold"/>
              </a:rPr>
              <a:t>at the box office of all-time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516872" y="6977234"/>
            <a:ext cx="2256086" cy="188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69"/>
              </a:lnSpc>
              <a:spcBef>
                <a:spcPct val="0"/>
              </a:spcBef>
            </a:pPr>
            <a:r>
              <a:rPr lang="en-US" sz="1192">
                <a:solidFill>
                  <a:srgbClr val="F8F8F8"/>
                </a:solidFill>
                <a:latin typeface="Nunito Sans Extra Light Bold"/>
              </a:rPr>
              <a:t>www.sportscareerconsulting.com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FA65BFE5-9B12-0A6A-FE2F-23F586CC53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7272867" y="2895535"/>
            <a:ext cx="1946230" cy="1946230"/>
          </a:xfrm>
          <a:prstGeom prst="rect">
            <a:avLst/>
          </a:pr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BD99E703-7613-2C1C-FC1C-C46B5E39D6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903685" y="690795"/>
            <a:ext cx="1946230" cy="1946230"/>
          </a:xfrm>
          <a:prstGeom prst="rect">
            <a:avLst/>
          </a:prstGeom>
        </p:spPr>
      </p:pic>
      <p:pic>
        <p:nvPicPr>
          <p:cNvPr id="19" name="Picture 4">
            <a:extLst>
              <a:ext uri="{FF2B5EF4-FFF2-40B4-BE49-F238E27FC236}">
                <a16:creationId xmlns:a16="http://schemas.microsoft.com/office/drawing/2014/main" id="{68A1BB98-9542-98F4-9BDD-80D1AD1F4F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206417" y="5195107"/>
            <a:ext cx="2008794" cy="2008794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C2700AE9-F825-CA0B-F24B-7D0C20FD103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>
          <a:xfrm>
            <a:off x="8382000" y="669661"/>
            <a:ext cx="1106918" cy="1946230"/>
          </a:xfrm>
          <a:prstGeom prst="rect">
            <a:avLst/>
          </a:prstGeom>
        </p:spPr>
      </p:pic>
      <p:pic>
        <p:nvPicPr>
          <p:cNvPr id="21" name="Picture 6">
            <a:extLst>
              <a:ext uri="{FF2B5EF4-FFF2-40B4-BE49-F238E27FC236}">
                <a16:creationId xmlns:a16="http://schemas.microsoft.com/office/drawing/2014/main" id="{B4893A37-D3BA-F82A-3995-4E6E41A027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p:blipFill>
        <p:spPr>
          <a:xfrm>
            <a:off x="7272867" y="5409196"/>
            <a:ext cx="1539682" cy="1539682"/>
          </a:xfrm>
          <a:prstGeom prst="rect">
            <a:avLst/>
          </a:prstGeom>
        </p:spPr>
      </p:pic>
      <p:pic>
        <p:nvPicPr>
          <p:cNvPr id="22" name="Picture 7">
            <a:extLst>
              <a:ext uri="{FF2B5EF4-FFF2-40B4-BE49-F238E27FC236}">
                <a16:creationId xmlns:a16="http://schemas.microsoft.com/office/drawing/2014/main" id="{9620ABA3-2A94-B3A6-969A-3A1E06514F5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p:blipFill>
        <p:spPr>
          <a:xfrm>
            <a:off x="6400800" y="699813"/>
            <a:ext cx="1323436" cy="1946230"/>
          </a:xfrm>
          <a:prstGeom prst="rect">
            <a:avLst/>
          </a:prstGeom>
        </p:spPr>
      </p:pic>
      <p:pic>
        <p:nvPicPr>
          <p:cNvPr id="23" name="Picture 8">
            <a:extLst>
              <a:ext uri="{FF2B5EF4-FFF2-40B4-BE49-F238E27FC236}">
                <a16:creationId xmlns:a16="http://schemas.microsoft.com/office/drawing/2014/main" id="{26A0713B-831F-FDE3-9814-ED24566A0847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p:blipFill>
        <p:spPr>
          <a:xfrm>
            <a:off x="5106654" y="2895535"/>
            <a:ext cx="1474269" cy="19462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733800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938126" y="4511981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$1,128,274,794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165947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6299"/>
              </a:lnSpc>
            </a:pPr>
            <a:r>
              <a:rPr lang="en-US" sz="4499" dirty="0">
                <a:solidFill>
                  <a:srgbClr val="000000"/>
                </a:solidFill>
                <a:latin typeface="Hero"/>
              </a:rPr>
              <a:t>Captain Marvel (</a:t>
            </a: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2019)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#9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9218" name="Picture 2" descr="Amazon.com: CAPTAIN MARVEL MOVIE POSTER 2 Sided ORIGINAL INTL FINAL 27x40  BRIE LARSON : Home &amp; Kitchen">
            <a:extLst>
              <a:ext uri="{FF2B5EF4-FFF2-40B4-BE49-F238E27FC236}">
                <a16:creationId xmlns:a16="http://schemas.microsoft.com/office/drawing/2014/main" id="{6B417A2C-3479-F843-0561-0618B0882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261" y="838200"/>
            <a:ext cx="3811819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aptain Marvel Star Logo Image Files">
            <a:extLst>
              <a:ext uri="{FF2B5EF4-FFF2-40B4-BE49-F238E27FC236}">
                <a16:creationId xmlns:a16="http://schemas.microsoft.com/office/drawing/2014/main" id="{A93A1F4A-5A2D-D4B4-FA92-85D5CA8A36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612" y="3853647"/>
            <a:ext cx="538487" cy="5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aptain Marvel Star Logo Image Files">
            <a:extLst>
              <a:ext uri="{FF2B5EF4-FFF2-40B4-BE49-F238E27FC236}">
                <a16:creationId xmlns:a16="http://schemas.microsoft.com/office/drawing/2014/main" id="{559C907A-64A1-B838-635D-D2B582FCD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560" y="3856347"/>
            <a:ext cx="538487" cy="5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aptain Marvel Star Logo Image Files">
            <a:extLst>
              <a:ext uri="{FF2B5EF4-FFF2-40B4-BE49-F238E27FC236}">
                <a16:creationId xmlns:a16="http://schemas.microsoft.com/office/drawing/2014/main" id="{DE442EBF-7F60-0847-8466-F1A53B382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232" y="3856346"/>
            <a:ext cx="538487" cy="5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aptain Marvel Star Logo Image Files">
            <a:extLst>
              <a:ext uri="{FF2B5EF4-FFF2-40B4-BE49-F238E27FC236}">
                <a16:creationId xmlns:a16="http://schemas.microsoft.com/office/drawing/2014/main" id="{6D0746D2-7482-5C3F-7101-35BA2DFC7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940" y="3856347"/>
            <a:ext cx="538487" cy="538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204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56920" y="5360516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890148" y="5970470"/>
            <a:ext cx="2871874" cy="102528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 </a:t>
            </a:r>
          </a:p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(as of August 2022):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$954,379,698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916680" cy="398185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>
              <a:lnSpc>
                <a:spcPts val="6299"/>
              </a:lnSpc>
            </a:pPr>
            <a:r>
              <a:rPr lang="en-US" sz="4499" dirty="0">
                <a:solidFill>
                  <a:srgbClr val="000000"/>
                </a:solidFill>
                <a:latin typeface="Hero"/>
              </a:rPr>
              <a:t>Doctor Strange in the Multiverse of Madness (</a:t>
            </a: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2022)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#10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10242" name="Picture 2" descr="Harness Your Third Eye and See These Exclusive 'Doctor Strange in the  Multiverse of Madness' Posters | Marvel">
            <a:extLst>
              <a:ext uri="{FF2B5EF4-FFF2-40B4-BE49-F238E27FC236}">
                <a16:creationId xmlns:a16="http://schemas.microsoft.com/office/drawing/2014/main" id="{6FA6B074-B065-94B7-A53F-0398A60C7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2" y="1099188"/>
            <a:ext cx="4043363" cy="505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R. Strange Logo PNG Vector (EPS) Free Download">
            <a:extLst>
              <a:ext uri="{FF2B5EF4-FFF2-40B4-BE49-F238E27FC236}">
                <a16:creationId xmlns:a16="http://schemas.microsoft.com/office/drawing/2014/main" id="{92D82B7B-9CDF-D978-E1A3-29AE749FEA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06" y="5450328"/>
            <a:ext cx="430330" cy="4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DR. Strange Logo PNG Vector (EPS) Free Download">
            <a:extLst>
              <a:ext uri="{FF2B5EF4-FFF2-40B4-BE49-F238E27FC236}">
                <a16:creationId xmlns:a16="http://schemas.microsoft.com/office/drawing/2014/main" id="{2643438E-E044-61FC-498A-8F7905CE5C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754" y="5450328"/>
            <a:ext cx="430330" cy="4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DR. Strange Logo PNG Vector (EPS) Free Download">
            <a:extLst>
              <a:ext uri="{FF2B5EF4-FFF2-40B4-BE49-F238E27FC236}">
                <a16:creationId xmlns:a16="http://schemas.microsoft.com/office/drawing/2014/main" id="{DF36295C-B3C9-2803-9AC0-6239E13D14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2251" y="5437070"/>
            <a:ext cx="430330" cy="4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R. Strange Logo PNG Vector (EPS) Free Download">
            <a:extLst>
              <a:ext uri="{FF2B5EF4-FFF2-40B4-BE49-F238E27FC236}">
                <a16:creationId xmlns:a16="http://schemas.microsoft.com/office/drawing/2014/main" id="{5E0AE6EA-6B9C-B1BB-0285-AA4F4F9B7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361" y="5450328"/>
            <a:ext cx="430330" cy="4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0568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516872" y="243545"/>
            <a:ext cx="8696006" cy="695615"/>
            <a:chOff x="0" y="0"/>
            <a:chExt cx="23925894" cy="1913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3925893" cy="1913890"/>
            </a:xfrm>
            <a:custGeom>
              <a:avLst/>
              <a:gdLst/>
              <a:ahLst/>
              <a:cxnLst/>
              <a:rect l="l" t="t" r="r" b="b"/>
              <a:pathLst>
                <a:path w="23925893" h="1913890">
                  <a:moveTo>
                    <a:pt x="23801434" y="1913890"/>
                  </a:moveTo>
                  <a:lnTo>
                    <a:pt x="124460" y="1913890"/>
                  </a:lnTo>
                  <a:cubicBezTo>
                    <a:pt x="55880" y="1913890"/>
                    <a:pt x="0" y="1858010"/>
                    <a:pt x="0" y="1789430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23801434" y="0"/>
                  </a:lnTo>
                  <a:cubicBezTo>
                    <a:pt x="23870014" y="0"/>
                    <a:pt x="23925893" y="55880"/>
                    <a:pt x="23925893" y="124460"/>
                  </a:cubicBezTo>
                  <a:lnTo>
                    <a:pt x="23925893" y="1789430"/>
                  </a:lnTo>
                  <a:cubicBezTo>
                    <a:pt x="23925893" y="1858010"/>
                    <a:pt x="23870014" y="1913890"/>
                    <a:pt x="23801434" y="1913890"/>
                  </a:cubicBezTo>
                  <a:close/>
                </a:path>
              </a:pathLst>
            </a:custGeom>
            <a:solidFill>
              <a:srgbClr val="521887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62684" y="6948878"/>
            <a:ext cx="241833" cy="255023"/>
          </a:xfrm>
          <a:prstGeom prst="rect">
            <a:avLst/>
          </a:prstGeom>
        </p:spPr>
      </p:pic>
      <p:sp>
        <p:nvSpPr>
          <p:cNvPr id="6" name="TextBox 6"/>
          <p:cNvSpPr txBox="1"/>
          <p:nvPr/>
        </p:nvSpPr>
        <p:spPr>
          <a:xfrm>
            <a:off x="516872" y="6977234"/>
            <a:ext cx="2256086" cy="1887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69"/>
              </a:lnSpc>
              <a:spcBef>
                <a:spcPct val="0"/>
              </a:spcBef>
            </a:pPr>
            <a:r>
              <a:rPr lang="en-US" sz="1192">
                <a:solidFill>
                  <a:srgbClr val="F8F8F8"/>
                </a:solidFill>
                <a:latin typeface="Nunito Sans Extra Light Bold"/>
              </a:rPr>
              <a:t>www.sportscareerconsulting.com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2612209" y="292585"/>
            <a:ext cx="4529182" cy="5308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340"/>
              </a:lnSpc>
              <a:spcBef>
                <a:spcPct val="0"/>
              </a:spcBef>
            </a:pPr>
            <a:r>
              <a:rPr lang="en-US" sz="3100">
                <a:solidFill>
                  <a:srgbClr val="F8F8F8"/>
                </a:solidFill>
                <a:latin typeface="Nunito Sans Regular Bold"/>
              </a:rPr>
              <a:t>Student Activity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16872" y="1120055"/>
            <a:ext cx="8696006" cy="39378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Select a film from one of the previous slides and imagine the franchise will soon release another movie </a:t>
            </a:r>
          </a:p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Create a list of five potential tie-ins with the film  </a:t>
            </a:r>
          </a:p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Explain how those tie-ins might benefit the brand as well as boost box office sales</a:t>
            </a:r>
          </a:p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Identify two different brands that might benefit from product placement in the film</a:t>
            </a:r>
          </a:p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Explain how the brand will benefit from the placement </a:t>
            </a:r>
          </a:p>
          <a:p>
            <a:pPr algn="ctr">
              <a:lnSpc>
                <a:spcPts val="3450"/>
              </a:lnSpc>
              <a:spcBef>
                <a:spcPct val="0"/>
              </a:spcBef>
            </a:pPr>
            <a:endParaRPr lang="en-US" sz="2464" dirty="0">
              <a:solidFill>
                <a:srgbClr val="F8F8F8"/>
              </a:solidFill>
              <a:latin typeface="Nunito Sans Regular Bol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EEC542D-9EC9-8948-939E-580E740ED372}"/>
              </a:ext>
            </a:extLst>
          </p:cNvPr>
          <p:cNvSpPr txBox="1"/>
          <p:nvPr/>
        </p:nvSpPr>
        <p:spPr>
          <a:xfrm>
            <a:off x="528797" y="4682063"/>
            <a:ext cx="6481603" cy="267566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Define ”brand”</a:t>
            </a:r>
          </a:p>
          <a:p>
            <a:pPr marL="532185" lvl="1" indent="-266093">
              <a:lnSpc>
                <a:spcPts val="3450"/>
              </a:lnSpc>
              <a:buFont typeface="Arial"/>
              <a:buChar char="•"/>
            </a:pPr>
            <a:r>
              <a:rPr lang="en-US" sz="2464" dirty="0">
                <a:solidFill>
                  <a:srgbClr val="F8F8F8"/>
                </a:solidFill>
                <a:latin typeface="Nunito Sans Regular Bold"/>
              </a:rPr>
              <a:t>Describe how branding helps to establish a successful film franchise and how it leads to increase in box office sales and merchandising opportunities</a:t>
            </a:r>
          </a:p>
          <a:p>
            <a:pPr algn="ctr">
              <a:lnSpc>
                <a:spcPts val="3450"/>
              </a:lnSpc>
              <a:spcBef>
                <a:spcPct val="0"/>
              </a:spcBef>
            </a:pPr>
            <a:endParaRPr lang="en-US" sz="2464" dirty="0">
              <a:solidFill>
                <a:srgbClr val="F8F8F8"/>
              </a:solidFill>
              <a:latin typeface="Nunito Sans Regular Bold"/>
            </a:endParaRP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4DAB9169-2818-66E9-4B11-DF73DCADC7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7266648" y="4938540"/>
            <a:ext cx="1946230" cy="194623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99471" y="3956124"/>
            <a:ext cx="543541" cy="54286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38126" y="4629346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659"/>
              </a:lnSpc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$2,797,800,564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165947" cy="23660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299"/>
              </a:lnSpc>
            </a:pPr>
            <a:r>
              <a:rPr lang="en-US" sz="4499" dirty="0">
                <a:solidFill>
                  <a:srgbClr val="000000"/>
                </a:solidFill>
                <a:latin typeface="Hero"/>
              </a:rPr>
              <a:t>Avengers:</a:t>
            </a:r>
          </a:p>
          <a:p>
            <a:pPr>
              <a:lnSpc>
                <a:spcPts val="6299"/>
              </a:lnSpc>
            </a:pPr>
            <a:r>
              <a:rPr lang="en-US" sz="4499" dirty="0">
                <a:solidFill>
                  <a:srgbClr val="000000"/>
                </a:solidFill>
                <a:latin typeface="Hero"/>
              </a:rPr>
              <a:t>Endgame</a:t>
            </a:r>
          </a:p>
          <a:p>
            <a:pPr>
              <a:lnSpc>
                <a:spcPts val="6299"/>
              </a:lnSpc>
            </a:pPr>
            <a:r>
              <a:rPr lang="en-US" sz="4499" dirty="0">
                <a:solidFill>
                  <a:srgbClr val="000000"/>
                </a:solidFill>
                <a:latin typeface="Hero"/>
              </a:rPr>
              <a:t>(2019)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9099"/>
              </a:lnSpc>
              <a:spcBef>
                <a:spcPct val="0"/>
              </a:spcBef>
            </a:pPr>
            <a:r>
              <a:rPr lang="en-US" sz="6499">
                <a:solidFill>
                  <a:srgbClr val="F8F8F8"/>
                </a:solidFill>
                <a:latin typeface="Hero Bold"/>
              </a:rPr>
              <a:t>#1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669"/>
              </a:lnSpc>
              <a:spcBef>
                <a:spcPct val="0"/>
              </a:spcBef>
            </a:pPr>
            <a:r>
              <a:rPr lang="en-US" sz="1192">
                <a:solidFill>
                  <a:srgbClr val="000000"/>
                </a:solidFill>
                <a:latin typeface="Hero"/>
              </a:rPr>
              <a:t>SOURCE: </a:t>
            </a:r>
            <a:r>
              <a:rPr lang="en-US" sz="1192" u="sng">
                <a:solidFill>
                  <a:srgbClr val="000000"/>
                </a:solidFill>
                <a:latin typeface="Hero"/>
              </a:rPr>
              <a:t>WIKIPEDIA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26A6E9FE-D2B8-EB55-67B8-D40BAFBAF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06993" y="3956124"/>
            <a:ext cx="543541" cy="542862"/>
          </a:xfrm>
          <a:prstGeom prst="rect">
            <a:avLst/>
          </a:prstGeom>
        </p:spPr>
      </p:pic>
      <p:pic>
        <p:nvPicPr>
          <p:cNvPr id="19" name="Picture 9">
            <a:extLst>
              <a:ext uri="{FF2B5EF4-FFF2-40B4-BE49-F238E27FC236}">
                <a16:creationId xmlns:a16="http://schemas.microsoft.com/office/drawing/2014/main" id="{8618AB70-9703-97DC-CA31-3A96F3BFA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282614" y="3956124"/>
            <a:ext cx="543541" cy="542862"/>
          </a:xfrm>
          <a:prstGeom prst="rect">
            <a:avLst/>
          </a:prstGeom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8198EB4D-3713-A676-EB88-F95F50954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00725" y="3944835"/>
            <a:ext cx="543541" cy="542862"/>
          </a:xfrm>
          <a:prstGeom prst="rect">
            <a:avLst/>
          </a:prstGeom>
        </p:spPr>
      </p:pic>
      <p:pic>
        <p:nvPicPr>
          <p:cNvPr id="22" name="Picture 21" descr="Amazon.com: Marvel: The Avengers Endgame Movie Poster 24x36 inches This is  a Certified Print with Holographic Sequential Numbering for Authenticity  IXMAH: Posters &amp; Prints">
            <a:extLst>
              <a:ext uri="{FF2B5EF4-FFF2-40B4-BE49-F238E27FC236}">
                <a16:creationId xmlns:a16="http://schemas.microsoft.com/office/drawing/2014/main" id="{0A33014D-1DEA-A598-A378-59CEC4D0E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473" y="543563"/>
            <a:ext cx="3863329" cy="5714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99471" y="3956124"/>
            <a:ext cx="543541" cy="54286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38126" y="4629346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$2,048,359,754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383280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Avengers: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Infinity War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(2018)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#2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26A6E9FE-D2B8-EB55-67B8-D40BAFBAF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06993" y="3956124"/>
            <a:ext cx="543541" cy="542862"/>
          </a:xfrm>
          <a:prstGeom prst="rect">
            <a:avLst/>
          </a:prstGeom>
        </p:spPr>
      </p:pic>
      <p:pic>
        <p:nvPicPr>
          <p:cNvPr id="19" name="Picture 9">
            <a:extLst>
              <a:ext uri="{FF2B5EF4-FFF2-40B4-BE49-F238E27FC236}">
                <a16:creationId xmlns:a16="http://schemas.microsoft.com/office/drawing/2014/main" id="{8618AB70-9703-97DC-CA31-3A96F3BFA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282614" y="3956124"/>
            <a:ext cx="543541" cy="542862"/>
          </a:xfrm>
          <a:prstGeom prst="rect">
            <a:avLst/>
          </a:prstGeom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8198EB4D-3713-A676-EB88-F95F50954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00725" y="3944835"/>
            <a:ext cx="543541" cy="542862"/>
          </a:xfrm>
          <a:prstGeom prst="rect">
            <a:avLst/>
          </a:prstGeom>
        </p:spPr>
      </p:pic>
      <p:pic>
        <p:nvPicPr>
          <p:cNvPr id="4" name="Picture 2" descr="Avengers: Infinity War - Movie Poster / Print (Regular Style) (Size: 24&quot; X  36&quot;) - Walmart.com">
            <a:extLst>
              <a:ext uri="{FF2B5EF4-FFF2-40B4-BE49-F238E27FC236}">
                <a16:creationId xmlns:a16="http://schemas.microsoft.com/office/drawing/2014/main" id="{3FEAEA31-9071-AE8D-B2F6-0CBEAB4268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 bwMode="auto">
          <a:xfrm>
            <a:off x="5227650" y="543562"/>
            <a:ext cx="3810000" cy="571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631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878556" y="4693570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$1,901,232,550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4145280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Spider-Man: No Way Home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(2021)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#3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4" name="Picture 13">
            <a:extLst>
              <a:ext uri="{FF2B5EF4-FFF2-40B4-BE49-F238E27FC236}">
                <a16:creationId xmlns:a16="http://schemas.microsoft.com/office/drawing/2014/main" id="{95B35541-1CB7-C5E5-ED0D-CA2B587D6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95881" y="3900740"/>
            <a:ext cx="679032" cy="679032"/>
          </a:xfrm>
          <a:prstGeom prst="rect">
            <a:avLst/>
          </a:prstGeom>
        </p:spPr>
      </p:pic>
      <p:pic>
        <p:nvPicPr>
          <p:cNvPr id="5" name="Picture 13">
            <a:extLst>
              <a:ext uri="{FF2B5EF4-FFF2-40B4-BE49-F238E27FC236}">
                <a16:creationId xmlns:a16="http://schemas.microsoft.com/office/drawing/2014/main" id="{47AA7FFE-CEDC-E756-A6F1-F472658CD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474913" y="3900740"/>
            <a:ext cx="679032" cy="679032"/>
          </a:xfrm>
          <a:prstGeom prst="rect">
            <a:avLst/>
          </a:prstGeom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8E8E1DE6-5544-4B02-7432-201802061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153945" y="3900740"/>
            <a:ext cx="679032" cy="679032"/>
          </a:xfrm>
          <a:prstGeom prst="rect">
            <a:avLst/>
          </a:prstGeom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49475A56-5D20-A666-8BAE-FF65086EF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804160" y="3900740"/>
            <a:ext cx="679032" cy="679032"/>
          </a:xfrm>
          <a:prstGeom prst="rect">
            <a:avLst/>
          </a:prstGeom>
        </p:spPr>
      </p:pic>
      <p:pic>
        <p:nvPicPr>
          <p:cNvPr id="3074" name="Picture 2" descr="Amazon.com: Posters Spider-Man No Way Home Movie Poster Glossy Print Photo  Wall Art Stars Zendaya Benedict Cumberbatch Tom Holland Sizes 8x10 11x17  16x20 22x28 24x36 27x40 (24x36 inches): Posters &amp; Prints">
            <a:extLst>
              <a:ext uri="{FF2B5EF4-FFF2-40B4-BE49-F238E27FC236}">
                <a16:creationId xmlns:a16="http://schemas.microsoft.com/office/drawing/2014/main" id="{514FC414-7AEE-F78F-1063-018302C9D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015" y="977955"/>
            <a:ext cx="3614729" cy="535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115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99471" y="3956124"/>
            <a:ext cx="543541" cy="54286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38126" y="4629346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$1,518,812,988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165947" cy="23660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The Avengers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(2012)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#4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26A6E9FE-D2B8-EB55-67B8-D40BAFBAF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06993" y="3956124"/>
            <a:ext cx="543541" cy="542862"/>
          </a:xfrm>
          <a:prstGeom prst="rect">
            <a:avLst/>
          </a:prstGeom>
        </p:spPr>
      </p:pic>
      <p:pic>
        <p:nvPicPr>
          <p:cNvPr id="19" name="Picture 9">
            <a:extLst>
              <a:ext uri="{FF2B5EF4-FFF2-40B4-BE49-F238E27FC236}">
                <a16:creationId xmlns:a16="http://schemas.microsoft.com/office/drawing/2014/main" id="{8618AB70-9703-97DC-CA31-3A96F3BFA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282614" y="3956124"/>
            <a:ext cx="543541" cy="542862"/>
          </a:xfrm>
          <a:prstGeom prst="rect">
            <a:avLst/>
          </a:prstGeom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8198EB4D-3713-A676-EB88-F95F50954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00725" y="3944835"/>
            <a:ext cx="543541" cy="542862"/>
          </a:xfrm>
          <a:prstGeom prst="rect">
            <a:avLst/>
          </a:prstGeom>
        </p:spPr>
      </p:pic>
      <p:pic>
        <p:nvPicPr>
          <p:cNvPr id="4098" name="Picture 2" descr="The Avengers (2012) - IMDb">
            <a:extLst>
              <a:ext uri="{FF2B5EF4-FFF2-40B4-BE49-F238E27FC236}">
                <a16:creationId xmlns:a16="http://schemas.microsoft.com/office/drawing/2014/main" id="{E68EABB1-4274-87F5-C0E9-AC3AD7C3D9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801" y="667521"/>
            <a:ext cx="4041279" cy="598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057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pic>
        <p:nvPicPr>
          <p:cNvPr id="9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899471" y="3956124"/>
            <a:ext cx="543541" cy="542862"/>
          </a:xfrm>
          <a:prstGeom prst="rect">
            <a:avLst/>
          </a:prstGeom>
        </p:spPr>
      </p:pic>
      <p:sp>
        <p:nvSpPr>
          <p:cNvPr id="12" name="TextBox 12"/>
          <p:cNvSpPr txBox="1"/>
          <p:nvPr/>
        </p:nvSpPr>
        <p:spPr>
          <a:xfrm>
            <a:off x="938126" y="4629346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$1,402,809,540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764280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Avengers: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Age of Ultron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(2015)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#5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26A6E9FE-D2B8-EB55-67B8-D40BAFBAFF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06993" y="3956124"/>
            <a:ext cx="543541" cy="542862"/>
          </a:xfrm>
          <a:prstGeom prst="rect">
            <a:avLst/>
          </a:prstGeom>
        </p:spPr>
      </p:pic>
      <p:pic>
        <p:nvPicPr>
          <p:cNvPr id="19" name="Picture 9">
            <a:extLst>
              <a:ext uri="{FF2B5EF4-FFF2-40B4-BE49-F238E27FC236}">
                <a16:creationId xmlns:a16="http://schemas.microsoft.com/office/drawing/2014/main" id="{8618AB70-9703-97DC-CA31-3A96F3BFA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282614" y="3956124"/>
            <a:ext cx="543541" cy="542862"/>
          </a:xfrm>
          <a:prstGeom prst="rect">
            <a:avLst/>
          </a:prstGeom>
        </p:spPr>
      </p:pic>
      <p:pic>
        <p:nvPicPr>
          <p:cNvPr id="20" name="Picture 9">
            <a:extLst>
              <a:ext uri="{FF2B5EF4-FFF2-40B4-BE49-F238E27FC236}">
                <a16:creationId xmlns:a16="http://schemas.microsoft.com/office/drawing/2014/main" id="{8198EB4D-3713-A676-EB88-F95F509540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00725" y="3944835"/>
            <a:ext cx="543541" cy="542862"/>
          </a:xfrm>
          <a:prstGeom prst="rect">
            <a:avLst/>
          </a:prstGeom>
        </p:spPr>
      </p:pic>
      <p:pic>
        <p:nvPicPr>
          <p:cNvPr id="5122" name="Picture 2" descr="Amazon.com: AVENGERS AGE OF ULTRON MOVIE POSTER 2 Sided ORIGINAL INTL FINAL  27x40: Posters &amp; Prints">
            <a:extLst>
              <a:ext uri="{FF2B5EF4-FFF2-40B4-BE49-F238E27FC236}">
                <a16:creationId xmlns:a16="http://schemas.microsoft.com/office/drawing/2014/main" id="{CC255356-AFE5-C771-CCAE-9F25B1543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36" y="718457"/>
            <a:ext cx="3968609" cy="587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431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938126" y="4668782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$1,346,913,171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165947" cy="23660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Black Panther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(2018)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#6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3C5D7DB4-9456-5038-734B-5ADEFAF394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938126" y="3968825"/>
            <a:ext cx="369147" cy="542862"/>
          </a:xfrm>
          <a:prstGeom prst="rect">
            <a:avLst/>
          </a:prstGeom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8AA87C6D-0AA8-3AB9-4744-92B14A7B8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623916" y="3968825"/>
            <a:ext cx="369147" cy="542862"/>
          </a:xfrm>
          <a:prstGeom prst="rect">
            <a:avLst/>
          </a:prstGeom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F1EDAAC5-D563-2CC5-2EFF-426EE5AF0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3048000" y="3968825"/>
            <a:ext cx="369147" cy="542862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26ED3650-3594-1F05-B0E1-0A9FD7E9C1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335958" y="3968825"/>
            <a:ext cx="369147" cy="542862"/>
          </a:xfrm>
          <a:prstGeom prst="rect">
            <a:avLst/>
          </a:prstGeom>
        </p:spPr>
      </p:pic>
      <p:pic>
        <p:nvPicPr>
          <p:cNvPr id="6146" name="Picture 2" descr="Amazon.com: BLACK PANTHER MOVIE POSTER 2 Sided ORIGINAL INTL FINAL Ver B  27x40 CHADWICK BOSEMAN : Home &amp; Kitchen">
            <a:extLst>
              <a:ext uri="{FF2B5EF4-FFF2-40B4-BE49-F238E27FC236}">
                <a16:creationId xmlns:a16="http://schemas.microsoft.com/office/drawing/2014/main" id="{A1BD1D56-1080-B4A7-F0E4-B22F1C6D0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548697"/>
            <a:ext cx="4297680" cy="621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04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004136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chemeClr val="bg1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957695" y="3861213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$1,214,811,252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3165947" cy="155811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Iron Man 3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(2013)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#7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A07629D-B8B9-3A59-86C8-6D0ACB636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49" y="3092643"/>
            <a:ext cx="679033" cy="679033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D33B12CB-217E-C9D7-B8A4-869691E60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572" y="3083053"/>
            <a:ext cx="679033" cy="679033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3A3B7BFE-ECAA-3B68-E898-A79C486AA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396" y="3083054"/>
            <a:ext cx="679033" cy="679033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6A003C00-0CE7-641C-4E9A-007CFDEB8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429" y="3083054"/>
            <a:ext cx="679033" cy="679033"/>
          </a:xfrm>
          <a:prstGeom prst="rect">
            <a:avLst/>
          </a:prstGeom>
        </p:spPr>
      </p:pic>
      <p:pic>
        <p:nvPicPr>
          <p:cNvPr id="7170" name="Picture 2" descr="Iron Man 3 Poster With Pepper Potts Officially Released">
            <a:extLst>
              <a:ext uri="{FF2B5EF4-FFF2-40B4-BE49-F238E27FC236}">
                <a16:creationId xmlns:a16="http://schemas.microsoft.com/office/drawing/2014/main" id="{36F3737F-F47B-C579-8801-56ACE5C37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420" y="558855"/>
            <a:ext cx="3873431" cy="619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773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6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3851165"/>
            <a:ext cx="3002280" cy="1635235"/>
            <a:chOff x="0" y="0"/>
            <a:chExt cx="17828143" cy="6542016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7828143" cy="6542016"/>
            </a:xfrm>
            <a:custGeom>
              <a:avLst/>
              <a:gdLst/>
              <a:ahLst/>
              <a:cxnLst/>
              <a:rect l="l" t="t" r="r" b="b"/>
              <a:pathLst>
                <a:path w="17828143" h="6542016">
                  <a:moveTo>
                    <a:pt x="17703684" y="6542016"/>
                  </a:moveTo>
                  <a:lnTo>
                    <a:pt x="124460" y="6542016"/>
                  </a:lnTo>
                  <a:cubicBezTo>
                    <a:pt x="55880" y="6542016"/>
                    <a:pt x="0" y="6486136"/>
                    <a:pt x="0" y="6417556"/>
                  </a:cubicBezTo>
                  <a:lnTo>
                    <a:pt x="0" y="124460"/>
                  </a:lnTo>
                  <a:cubicBezTo>
                    <a:pt x="0" y="55880"/>
                    <a:pt x="55880" y="0"/>
                    <a:pt x="124460" y="0"/>
                  </a:cubicBezTo>
                  <a:lnTo>
                    <a:pt x="17703684" y="0"/>
                  </a:lnTo>
                  <a:cubicBezTo>
                    <a:pt x="17772262" y="0"/>
                    <a:pt x="17828143" y="55880"/>
                    <a:pt x="17828143" y="124460"/>
                  </a:cubicBezTo>
                  <a:lnTo>
                    <a:pt x="17828143" y="6417556"/>
                  </a:lnTo>
                  <a:cubicBezTo>
                    <a:pt x="17828143" y="6486136"/>
                    <a:pt x="17772262" y="6542016"/>
                    <a:pt x="17703684" y="6542016"/>
                  </a:cubicBezTo>
                  <a:close/>
                </a:path>
              </a:pathLst>
            </a:custGeom>
            <a:solidFill>
              <a:srgbClr val="F8F8F8"/>
            </a:solidFill>
          </p:spPr>
        </p:sp>
      </p:grpSp>
      <p:sp>
        <p:nvSpPr>
          <p:cNvPr id="12" name="TextBox 12"/>
          <p:cNvSpPr txBox="1"/>
          <p:nvPr/>
        </p:nvSpPr>
        <p:spPr>
          <a:xfrm>
            <a:off x="878556" y="4693570"/>
            <a:ext cx="2871874" cy="679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5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 Regular Bold"/>
                <a:ea typeface="+mn-ea"/>
                <a:cs typeface="+mn-cs"/>
              </a:rPr>
              <a:t>Total worldwide gross: </a:t>
            </a:r>
          </a:p>
          <a:p>
            <a:pPr>
              <a:lnSpc>
                <a:spcPts val="2659"/>
              </a:lnSpc>
              <a:spcBef>
                <a:spcPct val="0"/>
              </a:spcBef>
            </a:pPr>
            <a:r>
              <a:rPr lang="en-US" sz="1899" dirty="0">
                <a:solidFill>
                  <a:srgbClr val="000000"/>
                </a:solidFill>
                <a:latin typeface="Nunito Sans Regular Bold"/>
              </a:rPr>
              <a:t>$1,131,927,996</a:t>
            </a:r>
            <a:endParaRPr kumimoji="0" lang="en-US" sz="189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 Regular Bold"/>
              <a:ea typeface="+mn-ea"/>
              <a:cs typeface="+mn-cs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31520" y="1117711"/>
            <a:ext cx="4297680" cy="236603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Spider-Man: Far From Home</a:t>
            </a:r>
          </a:p>
          <a:p>
            <a:pPr marL="0" marR="0" lvl="0" indent="0" algn="l" defTabSz="914400" rtl="0" eaLnBrk="1" fontAlgn="auto" latinLnBrk="0" hangingPunct="1">
              <a:lnSpc>
                <a:spcPts val="62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(2019)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731520" y="-12062"/>
            <a:ext cx="3165947" cy="1111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909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499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Hero Bold"/>
                <a:ea typeface="+mn-ea"/>
                <a:cs typeface="+mn-cs"/>
              </a:rPr>
              <a:t>#8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8185711" y="7023973"/>
            <a:ext cx="2904297" cy="207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1669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92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SOURCE: </a:t>
            </a:r>
            <a:r>
              <a:rPr kumimoji="0" lang="en-US" sz="1192" b="0" i="0" u="sng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ro"/>
                <a:ea typeface="+mn-ea"/>
                <a:cs typeface="+mn-cs"/>
              </a:rPr>
              <a:t>WIKIPEDIA</a:t>
            </a:r>
          </a:p>
        </p:txBody>
      </p:sp>
      <p:pic>
        <p:nvPicPr>
          <p:cNvPr id="4" name="Picture 13">
            <a:extLst>
              <a:ext uri="{FF2B5EF4-FFF2-40B4-BE49-F238E27FC236}">
                <a16:creationId xmlns:a16="http://schemas.microsoft.com/office/drawing/2014/main" id="{95B35541-1CB7-C5E5-ED0D-CA2B587D64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95881" y="3900740"/>
            <a:ext cx="679032" cy="679032"/>
          </a:xfrm>
          <a:prstGeom prst="rect">
            <a:avLst/>
          </a:prstGeom>
        </p:spPr>
      </p:pic>
      <p:pic>
        <p:nvPicPr>
          <p:cNvPr id="5" name="Picture 13">
            <a:extLst>
              <a:ext uri="{FF2B5EF4-FFF2-40B4-BE49-F238E27FC236}">
                <a16:creationId xmlns:a16="http://schemas.microsoft.com/office/drawing/2014/main" id="{47AA7FFE-CEDC-E756-A6F1-F472658CD5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1474913" y="3900740"/>
            <a:ext cx="679032" cy="679032"/>
          </a:xfrm>
          <a:prstGeom prst="rect">
            <a:avLst/>
          </a:prstGeom>
        </p:spPr>
      </p:pic>
      <p:pic>
        <p:nvPicPr>
          <p:cNvPr id="6" name="Picture 13">
            <a:extLst>
              <a:ext uri="{FF2B5EF4-FFF2-40B4-BE49-F238E27FC236}">
                <a16:creationId xmlns:a16="http://schemas.microsoft.com/office/drawing/2014/main" id="{8E8E1DE6-5544-4B02-7432-201802061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153945" y="3900740"/>
            <a:ext cx="679032" cy="679032"/>
          </a:xfrm>
          <a:prstGeom prst="rect">
            <a:avLst/>
          </a:prstGeom>
        </p:spPr>
      </p:pic>
      <p:pic>
        <p:nvPicPr>
          <p:cNvPr id="7" name="Picture 13">
            <a:extLst>
              <a:ext uri="{FF2B5EF4-FFF2-40B4-BE49-F238E27FC236}">
                <a16:creationId xmlns:a16="http://schemas.microsoft.com/office/drawing/2014/main" id="{49475A56-5D20-A666-8BAE-FF65086EF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804160" y="3900740"/>
            <a:ext cx="679032" cy="679032"/>
          </a:xfrm>
          <a:prstGeom prst="rect">
            <a:avLst/>
          </a:prstGeom>
        </p:spPr>
      </p:pic>
      <p:pic>
        <p:nvPicPr>
          <p:cNvPr id="8194" name="Picture 2" descr="Amazon.com: Spider Man Far from Home Movie Poster Limited Wall Art Print  Photo Zendaya, Tom Holland Jake Gyllenhaal Sizes 8x10 11x17 16x20 22x28  24x36 27x40#3 (24x36 inches): Posters &amp; Prints">
            <a:extLst>
              <a:ext uri="{FF2B5EF4-FFF2-40B4-BE49-F238E27FC236}">
                <a16:creationId xmlns:a16="http://schemas.microsoft.com/office/drawing/2014/main" id="{CA686C64-E2B6-4933-B175-83970B6FA7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037371"/>
            <a:ext cx="3672187" cy="524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204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300</Words>
  <Application>Microsoft Macintosh PowerPoint</Application>
  <PresentationFormat>Custom</PresentationFormat>
  <Paragraphs>77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Hero</vt:lpstr>
      <vt:lpstr>Calibri</vt:lpstr>
      <vt:lpstr>Hero Bold</vt:lpstr>
      <vt:lpstr>Arial</vt:lpstr>
      <vt:lpstr>Nunito Sans Extra Light Bold</vt:lpstr>
      <vt:lpstr>Nunito Sans Regular 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Film Franchises</dc:title>
  <cp:lastModifiedBy>Chris Lindauer</cp:lastModifiedBy>
  <cp:revision>7</cp:revision>
  <dcterms:created xsi:type="dcterms:W3CDTF">2006-08-16T00:00:00Z</dcterms:created>
  <dcterms:modified xsi:type="dcterms:W3CDTF">2022-07-26T17:07:00Z</dcterms:modified>
  <dc:identifier>DAEkwhIqj_I</dc:identifier>
</cp:coreProperties>
</file>