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66" r:id="rId12"/>
    <p:sldId id="267" r:id="rId13"/>
    <p:sldId id="269" r:id="rId14"/>
    <p:sldId id="271" r:id="rId15"/>
    <p:sldId id="270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84" autoAdjust="0"/>
    <p:restoredTop sz="94660"/>
  </p:normalViewPr>
  <p:slideViewPr>
    <p:cSldViewPr snapToGrid="0">
      <p:cViewPr varScale="1">
        <p:scale>
          <a:sx n="81" d="100"/>
          <a:sy n="81" d="100"/>
        </p:scale>
        <p:origin x="208" y="1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7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4963-E985-44C4-B8C4-FDD613B7C2F8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93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3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D82B9-B8EE-4375-B6FF-88FA6ABB15D9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504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7495-0637-405E-AE64-5CC7506D51F5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0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FD690-9426-415D-8B65-26881E07B2D4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678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4989A-474C-40DE-95B9-011C28B71673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450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4ED54-5B5E-4A04-93D3-5772E3CE3818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935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821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D82884F1-FFEA-405F-9602-3DCA865EDA4E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649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8DB4A-8810-4A10-AD5C-D5E2C667F5B3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708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8/2/22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7935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V5mbz9FvU0/?utm_source=ig_embed&amp;utm_campaign=embed_video_watch_agai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zmodo.com/stranger-things-merchandise-and-tie-in-products-netflix-1849118678/slides/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marketingdive.com/news/doritos-stranger-things-Netflix-charli-xcx/623477/" TargetMode="External"/><Relationship Id="rId5" Type="http://schemas.openxmlformats.org/officeDocument/2006/relationships/hyperlink" Target="https://www.distractify.com/p/stranger-things-product-collaborations" TargetMode="External"/><Relationship Id="rId4" Type="http://schemas.openxmlformats.org/officeDocument/2006/relationships/hyperlink" Target="https://www.fastcompany.com/90755624/netflix-stranger-things-4-doritos-dominos-turn-fortunes-upside-dow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8DOXb5BXxgU&amp;t=5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ottopic.com/product/stranger-things-steve-video-store-costume/1844184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5FAjmOKWD6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mages.jansport.com/is/content/JanSportBrand/001%20-US%20LIVE%20SITE/COLLECTIONS/2022/stranger-things-collaboration/05-2022/Stranger-Things-05-2022-Stranger-things%20DT-hero.mp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map31d4Fk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almart.com/ip/Netflix-Stranger-Things-Surfer-Variety-Pack-Frozen-Pizza-4-Pack/212439882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dvgsYwgxm3/?utm_source=ig_embed&amp;ig_rid=63055eb1-1316-4721-b891-0f4fcb47aca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m/Lite-Brite-Stranger-Things-Demogorgan-Exclusive/dp/B09FTLQS1V?th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22C629D4-4047-46F7-A244-D76AB1C9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753" y="4161546"/>
            <a:ext cx="10524489" cy="1147054"/>
          </a:xfrm>
        </p:spPr>
        <p:txBody>
          <a:bodyPr anchor="t">
            <a:noAutofit/>
          </a:bodyPr>
          <a:lstStyle/>
          <a:p>
            <a:pPr algn="ctr"/>
            <a:r>
              <a:rPr lang="en-US" sz="4800" b="1"/>
              <a:t>SEASON four:  </a:t>
            </a:r>
            <a:endParaRPr lang="en-US" sz="4800" b="1" dirty="0"/>
          </a:p>
          <a:p>
            <a:pPr algn="ctr"/>
            <a:r>
              <a:rPr lang="en-US" sz="4800" b="1" dirty="0"/>
              <a:t>PROMOTIONAL TIE-INS &amp; PROduct placement</a:t>
            </a:r>
          </a:p>
        </p:txBody>
      </p:sp>
      <p:pic>
        <p:nvPicPr>
          <p:cNvPr id="1032" name="Picture 8" descr="Image result for stranger things logo transparent">
            <a:extLst>
              <a:ext uri="{FF2B5EF4-FFF2-40B4-BE49-F238E27FC236}">
                <a16:creationId xmlns:a16="http://schemas.microsoft.com/office/drawing/2014/main" id="{A7288F51-8FEF-4910-A25F-5E323EF61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679" y="349885"/>
            <a:ext cx="6038639" cy="340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8135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General mills featured ”strange” packaging on boxes of cheerios, lucky charms and cinnamon toast crunch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Graphical user interface, text, application, chat or text message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65895033-9B88-8CF3-C8CE-26F7A7BF90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030" y="457958"/>
            <a:ext cx="6952409" cy="594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448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stranger things logo transparent">
            <a:extLst>
              <a:ext uri="{FF2B5EF4-FFF2-40B4-BE49-F238E27FC236}">
                <a16:creationId xmlns:a16="http://schemas.microsoft.com/office/drawing/2014/main" id="{A7288F51-8FEF-4910-A25F-5E323EF61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679" y="349885"/>
            <a:ext cx="6038639" cy="340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CF45F241-0858-A543-98F9-3C1F45E42141}"/>
              </a:ext>
            </a:extLst>
          </p:cNvPr>
          <p:cNvSpPr txBox="1">
            <a:spLocks/>
          </p:cNvSpPr>
          <p:nvPr/>
        </p:nvSpPr>
        <p:spPr>
          <a:xfrm>
            <a:off x="833753" y="4161546"/>
            <a:ext cx="10524489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800" b="1" dirty="0"/>
              <a:t>SEASON FOUR:  </a:t>
            </a:r>
          </a:p>
          <a:p>
            <a:pPr algn="ctr"/>
            <a:r>
              <a:rPr lang="en-US" sz="4800" b="1" dirty="0"/>
              <a:t>PROMOTIONAL TIE-INS &amp; </a:t>
            </a:r>
            <a:r>
              <a:rPr lang="en-US" sz="4800" b="1" dirty="0" err="1"/>
              <a:t>PROduct</a:t>
            </a:r>
            <a:r>
              <a:rPr lang="en-US" sz="4800" b="1" dirty="0"/>
              <a:t> placement</a:t>
            </a:r>
          </a:p>
        </p:txBody>
      </p:sp>
    </p:spTree>
    <p:extLst>
      <p:ext uri="{BB962C8B-B14F-4D97-AF65-F5344CB8AC3E}">
        <p14:creationId xmlns:p14="http://schemas.microsoft.com/office/powerpoint/2010/main" val="1565965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22C629D4-4047-46F7-A244-D76AB1C9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755" y="274319"/>
            <a:ext cx="10524489" cy="1147054"/>
          </a:xfrm>
        </p:spPr>
        <p:txBody>
          <a:bodyPr anchor="t"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Discussion questions: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01A8EB1-38FE-4A7C-BD0B-4DD81E1535EC}"/>
              </a:ext>
            </a:extLst>
          </p:cNvPr>
          <p:cNvSpPr txBox="1">
            <a:spLocks/>
          </p:cNvSpPr>
          <p:nvPr/>
        </p:nvSpPr>
        <p:spPr>
          <a:xfrm>
            <a:off x="376555" y="1695692"/>
            <a:ext cx="11377295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00B0F0"/>
                </a:solidFill>
              </a:rPr>
              <a:t>What is product placement?</a:t>
            </a:r>
          </a:p>
          <a:p>
            <a:pPr marL="514350" indent="-514350">
              <a:buFont typeface="+mj-lt"/>
              <a:buAutoNum type="arabicPeriod"/>
            </a:pPr>
            <a:endParaRPr lang="en-US" sz="1800" b="1" dirty="0">
              <a:solidFill>
                <a:srgbClr val="00B0F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00B0F0"/>
                </a:solidFill>
              </a:rPr>
              <a:t>What is a promotional tie-in?</a:t>
            </a:r>
          </a:p>
          <a:p>
            <a:pPr marL="514350" indent="-514350">
              <a:buFont typeface="+mj-lt"/>
              <a:buAutoNum type="arabicPeriod"/>
            </a:pPr>
            <a:endParaRPr lang="en-US" sz="1800" b="1" dirty="0">
              <a:solidFill>
                <a:srgbClr val="00B0F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00B0F0"/>
                </a:solidFill>
              </a:rPr>
              <a:t>Are product placement and promotions tie-ins the same thing?</a:t>
            </a:r>
          </a:p>
          <a:p>
            <a:pPr marL="514350" indent="-514350">
              <a:buFont typeface="+mj-lt"/>
              <a:buAutoNum type="arabicPeriod"/>
            </a:pPr>
            <a:endParaRPr lang="en-US" sz="1800" b="1" dirty="0">
              <a:solidFill>
                <a:srgbClr val="00B0F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b="1" dirty="0">
                <a:solidFill>
                  <a:srgbClr val="00B0F0"/>
                </a:solidFill>
              </a:rPr>
              <a:t>What is reverse product placement?</a:t>
            </a:r>
          </a:p>
        </p:txBody>
      </p:sp>
    </p:spTree>
    <p:extLst>
      <p:ext uri="{BB962C8B-B14F-4D97-AF65-F5344CB8AC3E}">
        <p14:creationId xmlns:p14="http://schemas.microsoft.com/office/powerpoint/2010/main" val="930293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22C629D4-4047-46F7-A244-D76AB1C9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755" y="274319"/>
            <a:ext cx="10524489" cy="1147054"/>
          </a:xfrm>
        </p:spPr>
        <p:txBody>
          <a:bodyPr anchor="t"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Discussion questions: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01A8EB1-38FE-4A7C-BD0B-4DD81E1535EC}"/>
              </a:ext>
            </a:extLst>
          </p:cNvPr>
          <p:cNvSpPr txBox="1">
            <a:spLocks/>
          </p:cNvSpPr>
          <p:nvPr/>
        </p:nvSpPr>
        <p:spPr>
          <a:xfrm>
            <a:off x="376555" y="1695692"/>
            <a:ext cx="11377295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5"/>
              <a:tabLst/>
              <a:defRPr/>
            </a:pP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Did you watch season  four of ‘stranger things’?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5"/>
              <a:tabLst/>
              <a:defRPr/>
            </a:pP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5"/>
              <a:tabLst/>
              <a:defRPr/>
            </a:pP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If so, did you notice any product placements?  Even if you did not, did you notice any promotions from brands leading up to season four (Like the ones highlighted in this presentation)? 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5"/>
              <a:tabLst/>
              <a:defRPr/>
            </a:pP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68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22C629D4-4047-46F7-A244-D76AB1C9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755" y="274319"/>
            <a:ext cx="10524489" cy="1147054"/>
          </a:xfrm>
        </p:spPr>
        <p:txBody>
          <a:bodyPr anchor="t"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Discussion questions: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01A8EB1-38FE-4A7C-BD0B-4DD81E1535EC}"/>
              </a:ext>
            </a:extLst>
          </p:cNvPr>
          <p:cNvSpPr txBox="1">
            <a:spLocks/>
          </p:cNvSpPr>
          <p:nvPr/>
        </p:nvSpPr>
        <p:spPr>
          <a:xfrm>
            <a:off x="309880" y="1305046"/>
            <a:ext cx="11377295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Clr>
                <a:srgbClr val="5A82CB"/>
              </a:buClr>
              <a:buFont typeface="+mj-lt"/>
              <a:buAutoNum type="arabicPeriod" startAt="7"/>
              <a:defRPr/>
            </a:pPr>
            <a:r>
              <a:rPr lang="en-US" sz="3200" b="1" dirty="0">
                <a:solidFill>
                  <a:srgbClr val="00B0F0"/>
                </a:solidFill>
              </a:rPr>
              <a:t>How might promotional tie-ins benefit Netflix even if they aren’t paid  advertisements?</a:t>
            </a:r>
          </a:p>
          <a:p>
            <a:pPr marL="514350" indent="-514350">
              <a:buClr>
                <a:srgbClr val="5A82CB"/>
              </a:buClr>
              <a:buFont typeface="+mj-lt"/>
              <a:buAutoNum type="arabicPeriod" startAt="7"/>
              <a:defRPr/>
            </a:pPr>
            <a:endParaRPr lang="en-US" sz="1800" b="1" dirty="0">
              <a:solidFill>
                <a:srgbClr val="00B0F0"/>
              </a:solidFill>
            </a:endParaRPr>
          </a:p>
          <a:p>
            <a:pPr marL="514350" indent="-514350">
              <a:buClr>
                <a:srgbClr val="5A82CB"/>
              </a:buClr>
              <a:buFont typeface="+mj-lt"/>
              <a:buAutoNum type="arabicPeriod" startAt="7"/>
              <a:defRPr/>
            </a:pP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What is the paradox of commercialism (lesson 2.7 in your textbook)?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7"/>
              <a:tabLst/>
              <a:defRPr/>
            </a:pP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7"/>
              <a:tabLst/>
              <a:defRPr/>
            </a:pP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How might product placement or promotional tie-ins represent an example of the paradox of commercialism?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7"/>
              <a:tabLst/>
              <a:defRPr/>
            </a:pP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7"/>
              <a:tabLst/>
              <a:defRPr/>
            </a:pP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95099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22C629D4-4047-46F7-A244-D76AB1C9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755" y="82866"/>
            <a:ext cx="10524489" cy="840106"/>
          </a:xfrm>
        </p:spPr>
        <p:txBody>
          <a:bodyPr anchor="t">
            <a:noAutofit/>
          </a:bodyPr>
          <a:lstStyle/>
          <a:p>
            <a:pPr algn="ctr"/>
            <a:r>
              <a:rPr lang="en-US" sz="5400" b="1" dirty="0">
                <a:solidFill>
                  <a:srgbClr val="FF0000"/>
                </a:solidFill>
              </a:rPr>
              <a:t>Discussion questions: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01A8EB1-38FE-4A7C-BD0B-4DD81E1535EC}"/>
              </a:ext>
            </a:extLst>
          </p:cNvPr>
          <p:cNvSpPr txBox="1">
            <a:spLocks/>
          </p:cNvSpPr>
          <p:nvPr/>
        </p:nvSpPr>
        <p:spPr>
          <a:xfrm>
            <a:off x="293051" y="1263501"/>
            <a:ext cx="11377295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10"/>
              <a:tabLst/>
              <a:defRPr/>
            </a:pPr>
            <a:r>
              <a:rPr lang="en-US" sz="3200" b="1" dirty="0">
                <a:solidFill>
                  <a:srgbClr val="00B0F0"/>
                </a:solidFill>
                <a:latin typeface="Gill Sans MT" panose="020B0502020104020203"/>
              </a:rPr>
              <a:t> Some people complained that the product placements were distracting in season three.  Would you agree?  Why or why not?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10"/>
              <a:tabLst/>
              <a:defRPr/>
            </a:pPr>
            <a:endParaRPr lang="en-US" sz="1400" b="1" dirty="0">
              <a:solidFill>
                <a:srgbClr val="00B0F0"/>
              </a:solidFill>
              <a:latin typeface="Gill Sans MT" panose="020B0502020104020203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10"/>
              <a:tabLst/>
              <a:defRPr/>
            </a:pP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 Do you think Netflix regrets all the product placement and tie-ins from season three?  Why or why not?</a:t>
            </a: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10"/>
              <a:tabLst/>
              <a:defRPr/>
            </a:pPr>
            <a:endParaRPr kumimoji="0" lang="en-US" sz="14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10"/>
              <a:tabLst/>
              <a:defRPr/>
            </a:pPr>
            <a:r>
              <a:rPr lang="en-US" sz="3200" b="1" dirty="0">
                <a:solidFill>
                  <a:srgbClr val="00B0F0"/>
                </a:solidFill>
                <a:latin typeface="Gill Sans MT" panose="020B0502020104020203"/>
              </a:rPr>
              <a:t> what tie-ins or placements would you consider if you were a marketer at Netflix or a brand?</a:t>
            </a:r>
            <a:endParaRPr kumimoji="0" lang="en-US" sz="32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 startAt="10"/>
              <a:tabLst/>
              <a:defRPr/>
            </a:pPr>
            <a:endParaRPr kumimoji="0" lang="en-US" sz="1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05967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ubtitle 2">
            <a:extLst>
              <a:ext uri="{FF2B5EF4-FFF2-40B4-BE49-F238E27FC236}">
                <a16:creationId xmlns:a16="http://schemas.microsoft.com/office/drawing/2014/main" id="{22C629D4-4047-46F7-A244-D76AB1C97C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755" y="502919"/>
            <a:ext cx="10524489" cy="1147054"/>
          </a:xfrm>
        </p:spPr>
        <p:txBody>
          <a:bodyPr anchor="t">
            <a:noAutofit/>
          </a:bodyPr>
          <a:lstStyle/>
          <a:p>
            <a:pPr algn="ctr"/>
            <a:r>
              <a:rPr lang="en-US" sz="6000" b="1" dirty="0">
                <a:solidFill>
                  <a:srgbClr val="00B0F0"/>
                </a:solidFill>
              </a:rPr>
              <a:t>Sources: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901A8EB1-38FE-4A7C-BD0B-4DD81E1535EC}"/>
              </a:ext>
            </a:extLst>
          </p:cNvPr>
          <p:cNvSpPr txBox="1">
            <a:spLocks/>
          </p:cNvSpPr>
          <p:nvPr/>
        </p:nvSpPr>
        <p:spPr>
          <a:xfrm>
            <a:off x="462280" y="2533405"/>
            <a:ext cx="10524489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  <a:hlinkClick r:id="rId3"/>
              </a:rPr>
              <a:t>GIZMODO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  <a:hlinkClick r:id="rId4"/>
              </a:rPr>
              <a:t>FAST COMPANY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  <a:hlinkClick r:id="rId5"/>
              </a:rPr>
              <a:t>distractify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  <a:p>
            <a:pPr marL="514350" marR="0" lvl="0" indent="-5143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+mj-lt"/>
              <a:buAutoNum type="arabicPeriod"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  <a:hlinkClick r:id="rId6"/>
              </a:rPr>
              <a:t>Marketing dive</a:t>
            </a:r>
            <a:endParaRPr kumimoji="0" lang="en-US" sz="2800" b="1" i="0" u="none" strike="noStrike" kern="1200" cap="all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90913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ENERGIZER Introduced a Demogorgon hunting flashlight, available at target or Walmart stores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pic>
        <p:nvPicPr>
          <p:cNvPr id="4" name="Picture 3" descr="A picture containing text, monitor, indoor, person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F426D1BE-4E12-E768-D990-55A98E230F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679" y="1713460"/>
            <a:ext cx="7153775" cy="401421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576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594357"/>
            <a:ext cx="3652895" cy="4337823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HOT TOPIC SOLD COSTUMES OF THE “STEVE” CHARACTER’s video store uniform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7A605761-5033-E79F-9F77-69B5677C883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328" y="0"/>
            <a:ext cx="5017814" cy="687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744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Domino’s wanted you to order its pizza using just your mind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text, person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D3A52F1-C66A-76D9-8814-DF103EBB72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471" y="1351236"/>
            <a:ext cx="7403527" cy="415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332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 err="1">
                <a:solidFill>
                  <a:schemeClr val="tx1"/>
                </a:solidFill>
              </a:rPr>
              <a:t>Jansport</a:t>
            </a:r>
            <a:r>
              <a:rPr lang="en-US" sz="2800" dirty="0">
                <a:solidFill>
                  <a:schemeClr val="tx1"/>
                </a:solidFill>
              </a:rPr>
              <a:t> created a limited-edition collection of “As seen in season 4” back packs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 ">
            <a:hlinkClick r:id="rId3"/>
            <a:extLst>
              <a:ext uri="{FF2B5EF4-FFF2-40B4-BE49-F238E27FC236}">
                <a16:creationId xmlns:a16="http://schemas.microsoft.com/office/drawing/2014/main" id="{4DC3300A-8890-F495-CE2F-CFE41E0A2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472" y="1491456"/>
            <a:ext cx="7404995" cy="387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61307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Doritos hosted a virtual concert from the “upside down” &amp; introduced a limited-edition flavor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screenshot of a video game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5F2B9028-64A6-35BC-E6C5-434E64752A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710" y="1353193"/>
            <a:ext cx="7402290" cy="415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9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600" dirty="0">
                <a:solidFill>
                  <a:schemeClr val="tx1"/>
                </a:solidFill>
              </a:rPr>
              <a:t>Walmart launched a reverse product placement by offering frozen versions of the fictional surfer boy pizzas featured in the show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text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C6DEAF6A-8A67-3BC8-B917-7A8B4226EF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978" y="811486"/>
            <a:ext cx="6769063" cy="523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644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Mac cosmetics released a mac x stranger things collab collection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Graphical user interface, application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BBF179BC-E541-797E-91DA-134A740EBC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955" y="640076"/>
            <a:ext cx="6764086" cy="5577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454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08D4B6A-8113-4DFB-B82E-B60CAC8E0A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 panose="020B0502020104020203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22E561-F97C-4CBB-A9A6-A6BF6317B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80880D-8270-481B-B4F8-CECA13EEDD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57" y="457201"/>
            <a:ext cx="3652895" cy="4474980"/>
          </a:xfrm>
        </p:spPr>
        <p:txBody>
          <a:bodyPr anchor="ctr"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Toy-maker Hasbro launched a stranger things-themed edition of its iconic “lite </a:t>
            </a:r>
            <a:r>
              <a:rPr lang="en-US" sz="2800" dirty="0" err="1">
                <a:solidFill>
                  <a:schemeClr val="tx1"/>
                </a:solidFill>
              </a:rPr>
              <a:t>brite</a:t>
            </a:r>
            <a:r>
              <a:rPr lang="en-US" sz="2800" dirty="0">
                <a:solidFill>
                  <a:schemeClr val="tx1"/>
                </a:solidFill>
              </a:rPr>
              <a:t>” board game from the 1980’s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1B0E58-A5C8-4CDA-A2E0-35DF94E59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8620" y="457200"/>
            <a:ext cx="3511233" cy="91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30" name="Picture 6" descr="Image result for stranger things background">
            <a:extLst>
              <a:ext uri="{FF2B5EF4-FFF2-40B4-BE49-F238E27FC236}">
                <a16:creationId xmlns:a16="http://schemas.microsoft.com/office/drawing/2014/main" id="{F064EF68-3B86-4347-89A4-F4CA0D519D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27"/>
          <a:stretch/>
        </p:blipFill>
        <p:spPr bwMode="auto">
          <a:xfrm>
            <a:off x="4788472" y="0"/>
            <a:ext cx="7403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6611E7F6-2988-42C2-B796-A8DE54BBDEC8}"/>
              </a:ext>
            </a:extLst>
          </p:cNvPr>
          <p:cNvSpPr txBox="1">
            <a:spLocks/>
          </p:cNvSpPr>
          <p:nvPr/>
        </p:nvSpPr>
        <p:spPr>
          <a:xfrm>
            <a:off x="314959" y="4977905"/>
            <a:ext cx="3834894" cy="11470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STRANGER THINGS:  SEASON 4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5A82CB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5A82CB"/>
                </a:solidFill>
                <a:effectLst/>
                <a:uLnTx/>
                <a:uFillTx/>
                <a:latin typeface="Gill Sans MT" panose="020B0502020104020203"/>
                <a:ea typeface="+mn-ea"/>
                <a:cs typeface="+mn-cs"/>
              </a:rPr>
              <a:t>Promo tie-ins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E72C61B-C40E-0CD3-CA27-04E0BDB36E48}"/>
              </a:ext>
            </a:extLst>
          </p:cNvPr>
          <p:cNvCxnSpPr/>
          <p:nvPr/>
        </p:nvCxnSpPr>
        <p:spPr>
          <a:xfrm>
            <a:off x="638619" y="502919"/>
            <a:ext cx="3511233" cy="0"/>
          </a:xfrm>
          <a:prstGeom prst="line">
            <a:avLst/>
          </a:pr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hlinkClick r:id="rId3"/>
            <a:extLst>
              <a:ext uri="{FF2B5EF4-FFF2-40B4-BE49-F238E27FC236}">
                <a16:creationId xmlns:a16="http://schemas.microsoft.com/office/drawing/2014/main" id="{00A1BFA6-A8F0-5B25-F18B-9BB9593BB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470" y="1523652"/>
            <a:ext cx="7403528" cy="381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1000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DividendVTI">
  <a:themeElements>
    <a:clrScheme name="">
      <a:dk1>
        <a:srgbClr val="000000"/>
      </a:dk1>
      <a:lt1>
        <a:srgbClr val="FFFFFF"/>
      </a:lt1>
      <a:dk2>
        <a:srgbClr val="2E3948"/>
      </a:dk2>
      <a:lt2>
        <a:srgbClr val="E7E6E6"/>
      </a:lt2>
      <a:accent1>
        <a:srgbClr val="5A82CB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A9718D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413</Words>
  <Application>Microsoft Macintosh PowerPoint</Application>
  <PresentationFormat>Widescreen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Gill Sans MT</vt:lpstr>
      <vt:lpstr>Wingdings 2</vt:lpstr>
      <vt:lpstr>DividendVTI</vt:lpstr>
      <vt:lpstr>PowerPoint Presentation</vt:lpstr>
      <vt:lpstr>ENERGIZER Introduced a Demogorgon hunting flashlight, available at target or Walmart stores</vt:lpstr>
      <vt:lpstr>HOT TOPIC SOLD COSTUMES OF THE “STEVE” CHARACTER’s video store uniform </vt:lpstr>
      <vt:lpstr>Domino’s wanted you to order its pizza using just your mind</vt:lpstr>
      <vt:lpstr>Jansport created a limited-edition collection of “As seen in season 4” back packs</vt:lpstr>
      <vt:lpstr>Doritos hosted a virtual concert from the “upside down” &amp; introduced a limited-edition flavor</vt:lpstr>
      <vt:lpstr>Walmart launched a reverse product placement by offering frozen versions of the fictional surfer boy pizzas featured in the show</vt:lpstr>
      <vt:lpstr>Mac cosmetics released a mac x stranger things collab collection</vt:lpstr>
      <vt:lpstr>Toy-maker Hasbro launched a stranger things-themed edition of its iconic “lite brite” board game from the 1980’s</vt:lpstr>
      <vt:lpstr>General mills featured ”strange” packaging on boxes of cheerios, lucky charms and cinnamon toast crunch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H&amp;M offered a clothing collection that included pieces worn on-screen by several of the ‘stranger things’ actors </dc:title>
  <dc:creator>Chris Lindauer</dc:creator>
  <cp:lastModifiedBy>Chris Lindauer</cp:lastModifiedBy>
  <cp:revision>25</cp:revision>
  <dcterms:created xsi:type="dcterms:W3CDTF">2019-08-06T03:49:54Z</dcterms:created>
  <dcterms:modified xsi:type="dcterms:W3CDTF">2022-08-03T01:47:29Z</dcterms:modified>
</cp:coreProperties>
</file>