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6" r:id="rId2"/>
  </p:sldMasterIdLst>
  <p:notesMasterIdLst>
    <p:notesMasterId r:id="rId3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9144000" cy="5143500" type="screen16x9"/>
  <p:notesSz cx="6858000" cy="9144000"/>
  <p:embeddedFontLst>
    <p:embeddedFont>
      <p:font typeface="Montserrat" pitchFamily="2" charset="77"/>
      <p:regular r:id="rId38"/>
      <p:bold r:id="rId39"/>
      <p:italic r:id="rId40"/>
      <p:boldItalic r:id="rId41"/>
    </p:embeddedFont>
    <p:embeddedFont>
      <p:font typeface="Oswald" pitchFamily="2" charset="77"/>
      <p:regular r:id="rId42"/>
      <p:bold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hzgyX28OtDCaI21TZhebY3bHhkv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139" d="100"/>
          <a:sy n="139" d="100"/>
        </p:scale>
        <p:origin x="176"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customschemas.google.com/relationships/presentationmetadata" Target="metadata"/><Relationship Id="rId20" Type="http://schemas.openxmlformats.org/officeDocument/2006/relationships/slide" Target="slides/slide18.xml"/><Relationship Id="rId41"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 name="Google Shape;31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fdf0a763cd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gfdf0a763cd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3" name="Google Shape;42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2" name="Google Shape;43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3" name="Google Shape;46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2" name="Google Shape;472;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fdf0a763cd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1" name="Google Shape;481;gfdf0a763cd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gfdf0a763cd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0" name="Google Shape;490;gfdf0a763cd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0" name="Google Shape;500;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fdf0a763c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9" name="Google Shape;509;gfdf0a763cd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fdf0a763cd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9" name="Google Shape;519;gfdf0a763cd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7" name="Google Shape;537;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31"/>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31"/>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
        <p:cNvGrpSpPr/>
        <p:nvPr/>
      </p:nvGrpSpPr>
      <p:grpSpPr>
        <a:xfrm>
          <a:off x="0" y="0"/>
          <a:ext cx="0" cy="0"/>
          <a:chOff x="0" y="0"/>
          <a:chExt cx="0" cy="0"/>
        </a:xfrm>
      </p:grpSpPr>
      <p:sp>
        <p:nvSpPr>
          <p:cNvPr id="46" name="Google Shape;46;p41"/>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47" name="Google Shape;47;p41"/>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48" name="Google Shape;48;p41"/>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9"/>
        <p:cNvGrpSpPr/>
        <p:nvPr/>
      </p:nvGrpSpPr>
      <p:grpSpPr>
        <a:xfrm>
          <a:off x="0" y="0"/>
          <a:ext cx="0" cy="0"/>
          <a:chOff x="0" y="0"/>
          <a:chExt cx="0" cy="0"/>
        </a:xfrm>
      </p:grpSpPr>
      <p:sp>
        <p:nvSpPr>
          <p:cNvPr id="50" name="Google Shape;50;p4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51" name="Google Shape;51;p42"/>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2"/>
        <p:cNvGrpSpPr/>
        <p:nvPr/>
      </p:nvGrpSpPr>
      <p:grpSpPr>
        <a:xfrm>
          <a:off x="0" y="0"/>
          <a:ext cx="0" cy="0"/>
          <a:chOff x="0" y="0"/>
          <a:chExt cx="0" cy="0"/>
        </a:xfrm>
      </p:grpSpPr>
      <p:sp>
        <p:nvSpPr>
          <p:cNvPr id="53" name="Google Shape;53;p4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54" name="Google Shape;54;p43"/>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5" name="Google Shape;55;p43"/>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4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8"/>
        <p:cNvGrpSpPr/>
        <p:nvPr/>
      </p:nvGrpSpPr>
      <p:grpSpPr>
        <a:xfrm>
          <a:off x="0" y="0"/>
          <a:ext cx="0" cy="0"/>
          <a:chOff x="0" y="0"/>
          <a:chExt cx="0" cy="0"/>
        </a:xfrm>
      </p:grpSpPr>
      <p:sp>
        <p:nvSpPr>
          <p:cNvPr id="59" name="Google Shape;59;p45"/>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60" name="Google Shape;60;p45"/>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1"/>
        <p:cNvGrpSpPr/>
        <p:nvPr/>
      </p:nvGrpSpPr>
      <p:grpSpPr>
        <a:xfrm>
          <a:off x="0" y="0"/>
          <a:ext cx="0" cy="0"/>
          <a:chOff x="0" y="0"/>
          <a:chExt cx="0" cy="0"/>
        </a:xfrm>
      </p:grpSpPr>
      <p:sp>
        <p:nvSpPr>
          <p:cNvPr id="62" name="Google Shape;62;p46"/>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63" name="Google Shape;63;p46"/>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64" name="Google Shape;64;p46"/>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5"/>
        <p:cNvGrpSpPr/>
        <p:nvPr/>
      </p:nvGrpSpPr>
      <p:grpSpPr>
        <a:xfrm>
          <a:off x="0" y="0"/>
          <a:ext cx="0" cy="0"/>
          <a:chOff x="0" y="0"/>
          <a:chExt cx="0" cy="0"/>
        </a:xfrm>
      </p:grpSpPr>
      <p:sp>
        <p:nvSpPr>
          <p:cNvPr id="66" name="Google Shape;66;p47"/>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67" name="Google Shape;67;p47"/>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8" name="Google Shape;68;p47"/>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9"/>
        <p:cNvGrpSpPr/>
        <p:nvPr/>
      </p:nvGrpSpPr>
      <p:grpSpPr>
        <a:xfrm>
          <a:off x="0" y="0"/>
          <a:ext cx="0" cy="0"/>
          <a:chOff x="0" y="0"/>
          <a:chExt cx="0" cy="0"/>
        </a:xfrm>
      </p:grpSpPr>
      <p:sp>
        <p:nvSpPr>
          <p:cNvPr id="70" name="Google Shape;70;p4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1"/>
        <p:cNvGrpSpPr/>
        <p:nvPr/>
      </p:nvGrpSpPr>
      <p:grpSpPr>
        <a:xfrm>
          <a:off x="0" y="0"/>
          <a:ext cx="0" cy="0"/>
          <a:chOff x="0" y="0"/>
          <a:chExt cx="0" cy="0"/>
        </a:xfrm>
      </p:grpSpPr>
      <p:sp>
        <p:nvSpPr>
          <p:cNvPr id="72" name="Google Shape;72;p49"/>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73" name="Google Shape;73;p49"/>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3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32"/>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75"/>
        <p:cNvGrpSpPr/>
        <p:nvPr/>
      </p:nvGrpSpPr>
      <p:grpSpPr>
        <a:xfrm>
          <a:off x="0" y="0"/>
          <a:ext cx="0" cy="0"/>
          <a:chOff x="0" y="0"/>
          <a:chExt cx="0" cy="0"/>
        </a:xfrm>
      </p:grpSpPr>
      <p:sp>
        <p:nvSpPr>
          <p:cNvPr id="76" name="Google Shape;76;p5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77" name="Google Shape;77;p51"/>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8"/>
        <p:cNvGrpSpPr/>
        <p:nvPr/>
      </p:nvGrpSpPr>
      <p:grpSpPr>
        <a:xfrm>
          <a:off x="0" y="0"/>
          <a:ext cx="0" cy="0"/>
          <a:chOff x="0" y="0"/>
          <a:chExt cx="0" cy="0"/>
        </a:xfrm>
      </p:grpSpPr>
      <p:sp>
        <p:nvSpPr>
          <p:cNvPr id="79" name="Google Shape;79;p52"/>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0" name="Google Shape;80;p52"/>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1" name="Google Shape;81;p52"/>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2" name="Google Shape;82;p52"/>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3" name="Google Shape;83;p52"/>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52"/>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52"/>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86" name="Google Shape;86;p52"/>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87" name="Google Shape;87;p52"/>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88"/>
        <p:cNvGrpSpPr/>
        <p:nvPr/>
      </p:nvGrpSpPr>
      <p:grpSpPr>
        <a:xfrm>
          <a:off x="0" y="0"/>
          <a:ext cx="0" cy="0"/>
          <a:chOff x="0" y="0"/>
          <a:chExt cx="0" cy="0"/>
        </a:xfrm>
      </p:grpSpPr>
      <p:sp>
        <p:nvSpPr>
          <p:cNvPr id="89" name="Google Shape;89;p53"/>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0" name="Google Shape;90;p5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91"/>
        <p:cNvGrpSpPr/>
        <p:nvPr/>
      </p:nvGrpSpPr>
      <p:grpSpPr>
        <a:xfrm>
          <a:off x="0" y="0"/>
          <a:ext cx="0" cy="0"/>
          <a:chOff x="0" y="0"/>
          <a:chExt cx="0" cy="0"/>
        </a:xfrm>
      </p:grpSpPr>
      <p:sp>
        <p:nvSpPr>
          <p:cNvPr id="92" name="Google Shape;92;p5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93" name="Google Shape;93;p5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94"/>
        <p:cNvGrpSpPr/>
        <p:nvPr/>
      </p:nvGrpSpPr>
      <p:grpSpPr>
        <a:xfrm>
          <a:off x="0" y="0"/>
          <a:ext cx="0" cy="0"/>
          <a:chOff x="0" y="0"/>
          <a:chExt cx="0" cy="0"/>
        </a:xfrm>
      </p:grpSpPr>
      <p:sp>
        <p:nvSpPr>
          <p:cNvPr id="95" name="Google Shape;95;p55"/>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6" name="Google Shape;96;p55"/>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55"/>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8" name="Google Shape;98;p55"/>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5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100"/>
        <p:cNvGrpSpPr/>
        <p:nvPr/>
      </p:nvGrpSpPr>
      <p:grpSpPr>
        <a:xfrm>
          <a:off x="0" y="0"/>
          <a:ext cx="0" cy="0"/>
          <a:chOff x="0" y="0"/>
          <a:chExt cx="0" cy="0"/>
        </a:xfrm>
      </p:grpSpPr>
      <p:sp>
        <p:nvSpPr>
          <p:cNvPr id="101" name="Google Shape;101;p56"/>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2" name="Google Shape;102;p56"/>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3" name="Google Shape;103;p56"/>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4" name="Google Shape;104;p56"/>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5" name="Google Shape;105;p56"/>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6" name="Google Shape;106;p56"/>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7" name="Google Shape;107;p56"/>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108"/>
        <p:cNvGrpSpPr/>
        <p:nvPr/>
      </p:nvGrpSpPr>
      <p:grpSpPr>
        <a:xfrm>
          <a:off x="0" y="0"/>
          <a:ext cx="0" cy="0"/>
          <a:chOff x="0" y="0"/>
          <a:chExt cx="0" cy="0"/>
        </a:xfrm>
      </p:grpSpPr>
      <p:sp>
        <p:nvSpPr>
          <p:cNvPr id="109" name="Google Shape;109;p57"/>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10" name="Google Shape;110;p57"/>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111"/>
        <p:cNvGrpSpPr/>
        <p:nvPr/>
      </p:nvGrpSpPr>
      <p:grpSpPr>
        <a:xfrm>
          <a:off x="0" y="0"/>
          <a:ext cx="0" cy="0"/>
          <a:chOff x="0" y="0"/>
          <a:chExt cx="0" cy="0"/>
        </a:xfrm>
      </p:grpSpPr>
      <p:sp>
        <p:nvSpPr>
          <p:cNvPr id="112" name="Google Shape;112;p5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113"/>
        <p:cNvGrpSpPr/>
        <p:nvPr/>
      </p:nvGrpSpPr>
      <p:grpSpPr>
        <a:xfrm>
          <a:off x="0" y="0"/>
          <a:ext cx="0" cy="0"/>
          <a:chOff x="0" y="0"/>
          <a:chExt cx="0" cy="0"/>
        </a:xfrm>
      </p:grpSpPr>
      <p:sp>
        <p:nvSpPr>
          <p:cNvPr id="114" name="Google Shape;114;p59"/>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115"/>
        <p:cNvGrpSpPr/>
        <p:nvPr/>
      </p:nvGrpSpPr>
      <p:grpSpPr>
        <a:xfrm>
          <a:off x="0" y="0"/>
          <a:ext cx="0" cy="0"/>
          <a:chOff x="0" y="0"/>
          <a:chExt cx="0" cy="0"/>
        </a:xfrm>
      </p:grpSpPr>
      <p:sp>
        <p:nvSpPr>
          <p:cNvPr id="116" name="Google Shape;116;p6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Google Shape;15;p33"/>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33"/>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117"/>
        <p:cNvGrpSpPr/>
        <p:nvPr/>
      </p:nvGrpSpPr>
      <p:grpSpPr>
        <a:xfrm>
          <a:off x="0" y="0"/>
          <a:ext cx="0" cy="0"/>
          <a:chOff x="0" y="0"/>
          <a:chExt cx="0" cy="0"/>
        </a:xfrm>
      </p:grpSpPr>
      <p:sp>
        <p:nvSpPr>
          <p:cNvPr id="118" name="Google Shape;118;p6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119"/>
        <p:cNvGrpSpPr/>
        <p:nvPr/>
      </p:nvGrpSpPr>
      <p:grpSpPr>
        <a:xfrm>
          <a:off x="0" y="0"/>
          <a:ext cx="0" cy="0"/>
          <a:chOff x="0" y="0"/>
          <a:chExt cx="0" cy="0"/>
        </a:xfrm>
      </p:grpSpPr>
      <p:sp>
        <p:nvSpPr>
          <p:cNvPr id="120" name="Google Shape;120;p62"/>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1" name="Google Shape;121;p62"/>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22" name="Google Shape;122;p62"/>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23" name="Google Shape;123;p62"/>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4" name="Google Shape;124;p62"/>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25"/>
        <p:cNvGrpSpPr/>
        <p:nvPr/>
      </p:nvGrpSpPr>
      <p:grpSpPr>
        <a:xfrm>
          <a:off x="0" y="0"/>
          <a:ext cx="0" cy="0"/>
          <a:chOff x="0" y="0"/>
          <a:chExt cx="0" cy="0"/>
        </a:xfrm>
      </p:grpSpPr>
      <p:sp>
        <p:nvSpPr>
          <p:cNvPr id="126" name="Google Shape;126;p6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7" name="Google Shape;127;p63"/>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8" name="Google Shape;128;p63"/>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9" name="Google Shape;129;p63"/>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63"/>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1" name="Google Shape;131;p63"/>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63"/>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3" name="Google Shape;133;p63"/>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4" name="Google Shape;134;p63"/>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35"/>
        <p:cNvGrpSpPr/>
        <p:nvPr/>
      </p:nvGrpSpPr>
      <p:grpSpPr>
        <a:xfrm>
          <a:off x="0" y="0"/>
          <a:ext cx="0" cy="0"/>
          <a:chOff x="0" y="0"/>
          <a:chExt cx="0" cy="0"/>
        </a:xfrm>
      </p:grpSpPr>
      <p:sp>
        <p:nvSpPr>
          <p:cNvPr id="136" name="Google Shape;136;p64"/>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37" name="Google Shape;137;p64"/>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38" name="Google Shape;138;p64"/>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39" name="Google Shape;139;p64"/>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40" name="Google Shape;140;p64"/>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41" name="Google Shape;141;p64"/>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42"/>
        <p:cNvGrpSpPr/>
        <p:nvPr/>
      </p:nvGrpSpPr>
      <p:grpSpPr>
        <a:xfrm>
          <a:off x="0" y="0"/>
          <a:ext cx="0" cy="0"/>
          <a:chOff x="0" y="0"/>
          <a:chExt cx="0" cy="0"/>
        </a:xfrm>
      </p:grpSpPr>
      <p:sp>
        <p:nvSpPr>
          <p:cNvPr id="143" name="Google Shape;143;p65"/>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4" name="Google Shape;144;p65"/>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45" name="Google Shape;145;p65"/>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6" name="Google Shape;146;p65"/>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47" name="Google Shape;147;p6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8" name="Google Shape;148;p65"/>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9" name="Google Shape;149;p65"/>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50" name="Google Shape;150;p65"/>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1" name="Google Shape;151;p65"/>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52" name="Google Shape;152;p65"/>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3" name="Google Shape;153;p65"/>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54" name="Google Shape;154;p65"/>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5" name="Google Shape;155;p65"/>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56"/>
        <p:cNvGrpSpPr/>
        <p:nvPr/>
      </p:nvGrpSpPr>
      <p:grpSpPr>
        <a:xfrm>
          <a:off x="0" y="0"/>
          <a:ext cx="0" cy="0"/>
          <a:chOff x="0" y="0"/>
          <a:chExt cx="0" cy="0"/>
        </a:xfrm>
      </p:grpSpPr>
      <p:sp>
        <p:nvSpPr>
          <p:cNvPr id="157" name="Google Shape;157;p66"/>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8" name="Google Shape;158;p66"/>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9" name="Google Shape;159;p66"/>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60" name="Google Shape;160;p66"/>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61" name="Google Shape;161;p66"/>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62" name="Google Shape;162;p66"/>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63" name="Google Shape;163;p66"/>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64" name="Google Shape;164;p66"/>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65" name="Google Shape;165;p66"/>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66"/>
        <p:cNvGrpSpPr/>
        <p:nvPr/>
      </p:nvGrpSpPr>
      <p:grpSpPr>
        <a:xfrm>
          <a:off x="0" y="0"/>
          <a:ext cx="0" cy="0"/>
          <a:chOff x="0" y="0"/>
          <a:chExt cx="0" cy="0"/>
        </a:xfrm>
      </p:grpSpPr>
      <p:sp>
        <p:nvSpPr>
          <p:cNvPr id="167" name="Google Shape;167;p67"/>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68" name="Google Shape;168;p6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69"/>
        <p:cNvGrpSpPr/>
        <p:nvPr/>
      </p:nvGrpSpPr>
      <p:grpSpPr>
        <a:xfrm>
          <a:off x="0" y="0"/>
          <a:ext cx="0" cy="0"/>
          <a:chOff x="0" y="0"/>
          <a:chExt cx="0" cy="0"/>
        </a:xfrm>
      </p:grpSpPr>
      <p:sp>
        <p:nvSpPr>
          <p:cNvPr id="170" name="Google Shape;170;p6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1" name="Google Shape;171;p68"/>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72"/>
        <p:cNvGrpSpPr/>
        <p:nvPr/>
      </p:nvGrpSpPr>
      <p:grpSpPr>
        <a:xfrm>
          <a:off x="0" y="0"/>
          <a:ext cx="0" cy="0"/>
          <a:chOff x="0" y="0"/>
          <a:chExt cx="0" cy="0"/>
        </a:xfrm>
      </p:grpSpPr>
      <p:sp>
        <p:nvSpPr>
          <p:cNvPr id="173" name="Google Shape;173;p69"/>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74" name="Google Shape;174;p69"/>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75"/>
        <p:cNvGrpSpPr/>
        <p:nvPr/>
      </p:nvGrpSpPr>
      <p:grpSpPr>
        <a:xfrm>
          <a:off x="0" y="0"/>
          <a:ext cx="0" cy="0"/>
          <a:chOff x="0" y="0"/>
          <a:chExt cx="0" cy="0"/>
        </a:xfrm>
      </p:grpSpPr>
      <p:sp>
        <p:nvSpPr>
          <p:cNvPr id="176" name="Google Shape;176;p70"/>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77" name="Google Shape;177;p70"/>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78" name="Google Shape;178;p70"/>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17"/>
        <p:cNvGrpSpPr/>
        <p:nvPr/>
      </p:nvGrpSpPr>
      <p:grpSpPr>
        <a:xfrm>
          <a:off x="0" y="0"/>
          <a:ext cx="0" cy="0"/>
          <a:chOff x="0" y="0"/>
          <a:chExt cx="0" cy="0"/>
        </a:xfrm>
      </p:grpSpPr>
      <p:sp>
        <p:nvSpPr>
          <p:cNvPr id="18" name="Google Shape;18;p34"/>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 name="Google Shape;19;p34"/>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 name="Google Shape;20;p34"/>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 name="Google Shape;21;p34"/>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 name="Google Shape;22;p34"/>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3" name="Google Shape;23;p34"/>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 name="Google Shape;24;p34"/>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5" name="Google Shape;25;p34"/>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6" name="Google Shape;26;p34"/>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79"/>
        <p:cNvGrpSpPr/>
        <p:nvPr/>
      </p:nvGrpSpPr>
      <p:grpSpPr>
        <a:xfrm>
          <a:off x="0" y="0"/>
          <a:ext cx="0" cy="0"/>
          <a:chOff x="0" y="0"/>
          <a:chExt cx="0" cy="0"/>
        </a:xfrm>
      </p:grpSpPr>
      <p:sp>
        <p:nvSpPr>
          <p:cNvPr id="180" name="Google Shape;180;p7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81" name="Google Shape;181;p71"/>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82"/>
        <p:cNvGrpSpPr/>
        <p:nvPr/>
      </p:nvGrpSpPr>
      <p:grpSpPr>
        <a:xfrm>
          <a:off x="0" y="0"/>
          <a:ext cx="0" cy="0"/>
          <a:chOff x="0" y="0"/>
          <a:chExt cx="0" cy="0"/>
        </a:xfrm>
      </p:grpSpPr>
      <p:sp>
        <p:nvSpPr>
          <p:cNvPr id="183" name="Google Shape;183;p7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84" name="Google Shape;184;p72"/>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37"/>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29" name="Google Shape;29;p37"/>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30" name="Google Shape;30;p37"/>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2"/>
        <p:cNvGrpSpPr/>
        <p:nvPr/>
      </p:nvGrpSpPr>
      <p:grpSpPr>
        <a:xfrm>
          <a:off x="0" y="0"/>
          <a:ext cx="0" cy="0"/>
          <a:chOff x="0" y="0"/>
          <a:chExt cx="0" cy="0"/>
        </a:xfrm>
      </p:grpSpPr>
      <p:sp>
        <p:nvSpPr>
          <p:cNvPr id="33" name="Google Shape;33;p3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4" name="Google Shape;34;p39"/>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35" name="Google Shape;35;p39"/>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39"/>
        <p:cNvGrpSpPr/>
        <p:nvPr/>
      </p:nvGrpSpPr>
      <p:grpSpPr>
        <a:xfrm>
          <a:off x="0" y="0"/>
          <a:ext cx="0" cy="0"/>
          <a:chOff x="0" y="0"/>
          <a:chExt cx="0" cy="0"/>
        </a:xfrm>
      </p:grpSpPr>
      <p:sp>
        <p:nvSpPr>
          <p:cNvPr id="40" name="Google Shape;40;p3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1" name="Google Shape;41;p36"/>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2"/>
        <p:cNvGrpSpPr/>
        <p:nvPr/>
      </p:nvGrpSpPr>
      <p:grpSpPr>
        <a:xfrm>
          <a:off x="0" y="0"/>
          <a:ext cx="0" cy="0"/>
          <a:chOff x="0" y="0"/>
          <a:chExt cx="0" cy="0"/>
        </a:xfrm>
      </p:grpSpPr>
      <p:sp>
        <p:nvSpPr>
          <p:cNvPr id="43" name="Google Shape;43;p4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44" name="Google Shape;44;p4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0.xml"/><Relationship Id="rId18" Type="http://schemas.openxmlformats.org/officeDocument/2006/relationships/slideLayout" Target="../slideLayouts/slideLayout25.xml"/><Relationship Id="rId26" Type="http://schemas.openxmlformats.org/officeDocument/2006/relationships/slideLayout" Target="../slideLayouts/slideLayout33.xml"/><Relationship Id="rId3" Type="http://schemas.openxmlformats.org/officeDocument/2006/relationships/slideLayout" Target="../slideLayouts/slideLayout10.xml"/><Relationship Id="rId21" Type="http://schemas.openxmlformats.org/officeDocument/2006/relationships/slideLayout" Target="../slideLayouts/slideLayout28.xml"/><Relationship Id="rId34" Type="http://schemas.openxmlformats.org/officeDocument/2006/relationships/slideLayout" Target="../slideLayouts/slideLayout41.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5" Type="http://schemas.openxmlformats.org/officeDocument/2006/relationships/slideLayout" Target="../slideLayouts/slideLayout32.xml"/><Relationship Id="rId33" Type="http://schemas.openxmlformats.org/officeDocument/2006/relationships/slideLayout" Target="../slideLayouts/slideLayout40.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slideLayout" Target="../slideLayouts/slideLayout27.xml"/><Relationship Id="rId29" Type="http://schemas.openxmlformats.org/officeDocument/2006/relationships/slideLayout" Target="../slideLayouts/slideLayout36.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24" Type="http://schemas.openxmlformats.org/officeDocument/2006/relationships/slideLayout" Target="../slideLayouts/slideLayout31.xml"/><Relationship Id="rId32" Type="http://schemas.openxmlformats.org/officeDocument/2006/relationships/slideLayout" Target="../slideLayouts/slideLayout39.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23" Type="http://schemas.openxmlformats.org/officeDocument/2006/relationships/slideLayout" Target="../slideLayouts/slideLayout30.xml"/><Relationship Id="rId28" Type="http://schemas.openxmlformats.org/officeDocument/2006/relationships/slideLayout" Target="../slideLayouts/slideLayout35.xml"/><Relationship Id="rId36" Type="http://schemas.openxmlformats.org/officeDocument/2006/relationships/image" Target="../media/image1.jpg"/><Relationship Id="rId10" Type="http://schemas.openxmlformats.org/officeDocument/2006/relationships/slideLayout" Target="../slideLayouts/slideLayout17.xml"/><Relationship Id="rId19" Type="http://schemas.openxmlformats.org/officeDocument/2006/relationships/slideLayout" Target="../slideLayouts/slideLayout26.xml"/><Relationship Id="rId31" Type="http://schemas.openxmlformats.org/officeDocument/2006/relationships/slideLayout" Target="../slideLayouts/slideLayout38.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slideLayout" Target="../slideLayouts/slideLayout29.xml"/><Relationship Id="rId27" Type="http://schemas.openxmlformats.org/officeDocument/2006/relationships/slideLayout" Target="../slideLayouts/slideLayout34.xml"/><Relationship Id="rId30" Type="http://schemas.openxmlformats.org/officeDocument/2006/relationships/slideLayout" Target="../slideLayouts/slideLayout37.xml"/><Relationship Id="rId35" Type="http://schemas.openxmlformats.org/officeDocument/2006/relationships/theme" Target="../theme/theme2.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9">
            <a:alphaModFix/>
          </a:blip>
          <a:stretch>
            <a:fillRect/>
          </a:stretch>
        </a:blipFill>
        <a:effectLst/>
      </p:bgPr>
    </p:bg>
    <p:spTree>
      <p:nvGrpSpPr>
        <p:cNvPr id="1" name="Shape 5"/>
        <p:cNvGrpSpPr/>
        <p:nvPr/>
      </p:nvGrpSpPr>
      <p:grpSpPr>
        <a:xfrm>
          <a:off x="0" y="0"/>
          <a:ext cx="0" cy="0"/>
          <a:chOff x="0" y="0"/>
          <a:chExt cx="0" cy="0"/>
        </a:xfrm>
      </p:grpSpPr>
      <p:sp>
        <p:nvSpPr>
          <p:cNvPr id="6" name="Google Shape;6;p3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36"/>
        <p:cNvGrpSpPr/>
        <p:nvPr/>
      </p:nvGrpSpPr>
      <p:grpSpPr>
        <a:xfrm>
          <a:off x="0" y="0"/>
          <a:ext cx="0" cy="0"/>
          <a:chOff x="0" y="0"/>
          <a:chExt cx="0" cy="0"/>
        </a:xfrm>
      </p:grpSpPr>
      <p:sp>
        <p:nvSpPr>
          <p:cNvPr id="37" name="Google Shape;37;p3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38" name="Google Shape;38;p3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sv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4.sv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sv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
          <p:cNvSpPr txBox="1">
            <a:spLocks noGrp="1"/>
          </p:cNvSpPr>
          <p:nvPr>
            <p:ph type="ctrTitle"/>
          </p:nvPr>
        </p:nvSpPr>
        <p:spPr>
          <a:xfrm>
            <a:off x="2081372" y="1950074"/>
            <a:ext cx="4981256"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DIGITAL MARKETING</a:t>
            </a:r>
            <a:endParaRPr>
              <a:latin typeface="Arial"/>
              <a:ea typeface="Arial"/>
              <a:cs typeface="Arial"/>
              <a:sym typeface="Arial"/>
            </a:endParaRPr>
          </a:p>
        </p:txBody>
      </p:sp>
      <p:sp>
        <p:nvSpPr>
          <p:cNvPr id="190" name="Google Shape;190;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4.8</a:t>
            </a:r>
            <a:endParaRPr sz="2200" b="0">
              <a:latin typeface="Arial"/>
              <a:ea typeface="Arial"/>
              <a:cs typeface="Arial"/>
              <a:sym typeface="Arial"/>
            </a:endParaRPr>
          </a:p>
        </p:txBody>
      </p:sp>
      <p:cxnSp>
        <p:nvCxnSpPr>
          <p:cNvPr id="191" name="Google Shape;191;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2" name="Google Shape;192;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3" name="Google Shape;193;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0"/>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t>01</a:t>
            </a:r>
            <a:endParaRPr/>
          </a:p>
        </p:txBody>
      </p:sp>
      <p:sp>
        <p:nvSpPr>
          <p:cNvPr id="276" name="Google Shape;276;p10"/>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ENGAGING</a:t>
            </a:r>
            <a:endParaRPr b="1">
              <a:latin typeface="Arial"/>
              <a:ea typeface="Arial"/>
              <a:cs typeface="Arial"/>
              <a:sym typeface="Arial"/>
            </a:endParaRPr>
          </a:p>
        </p:txBody>
      </p:sp>
      <p:sp>
        <p:nvSpPr>
          <p:cNvPr id="277" name="Google Shape;277;p10"/>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AUTHENTIC</a:t>
            </a:r>
            <a:endParaRPr b="1">
              <a:latin typeface="Arial"/>
              <a:ea typeface="Arial"/>
              <a:cs typeface="Arial"/>
              <a:sym typeface="Arial"/>
            </a:endParaRPr>
          </a:p>
        </p:txBody>
      </p:sp>
      <p:sp>
        <p:nvSpPr>
          <p:cNvPr id="278" name="Google Shape;278;p10"/>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a:t>DISTINCTIVE</a:t>
            </a:r>
            <a:endParaRPr/>
          </a:p>
        </p:txBody>
      </p:sp>
      <p:sp>
        <p:nvSpPr>
          <p:cNvPr id="279" name="Google Shape;279;p10"/>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02</a:t>
            </a:r>
            <a:endParaRPr b="1">
              <a:latin typeface="Arial"/>
              <a:ea typeface="Arial"/>
              <a:cs typeface="Arial"/>
              <a:sym typeface="Arial"/>
            </a:endParaRPr>
          </a:p>
        </p:txBody>
      </p:sp>
      <p:sp>
        <p:nvSpPr>
          <p:cNvPr id="280" name="Google Shape;280;p10"/>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03</a:t>
            </a:r>
            <a:endParaRPr b="1">
              <a:latin typeface="Arial"/>
              <a:ea typeface="Arial"/>
              <a:cs typeface="Arial"/>
              <a:sym typeface="Arial"/>
            </a:endParaRPr>
          </a:p>
        </p:txBody>
      </p:sp>
      <p:cxnSp>
        <p:nvCxnSpPr>
          <p:cNvPr id="281" name="Google Shape;281;p10"/>
          <p:cNvCxnSpPr/>
          <p:nvPr/>
        </p:nvCxnSpPr>
        <p:spPr>
          <a:xfrm>
            <a:off x="1883350" y="2546160"/>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282" name="Google Shape;282;p10"/>
          <p:cNvCxnSpPr/>
          <p:nvPr/>
        </p:nvCxnSpPr>
        <p:spPr>
          <a:xfrm>
            <a:off x="4373400" y="2546160"/>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283" name="Google Shape;283;p10"/>
          <p:cNvCxnSpPr/>
          <p:nvPr/>
        </p:nvCxnSpPr>
        <p:spPr>
          <a:xfrm>
            <a:off x="6863450" y="2546160"/>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284" name="Google Shape;284;p10"/>
          <p:cNvSpPr txBox="1"/>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1800"/>
              <a:buFont typeface="Montserrat"/>
              <a:buNone/>
            </a:pPr>
            <a:r>
              <a:rPr lang="en-US" sz="2400" b="1" i="0" u="none" strike="noStrike" cap="none">
                <a:solidFill>
                  <a:schemeClr val="accent1"/>
                </a:solidFill>
                <a:latin typeface="Arial"/>
                <a:ea typeface="Arial"/>
                <a:cs typeface="Arial"/>
                <a:sym typeface="Arial"/>
              </a:rPr>
              <a:t>CONTENT</a:t>
            </a:r>
            <a:r>
              <a:rPr lang="en-US" sz="1800" b="1" i="0" u="none" strike="noStrike" cap="none">
                <a:solidFill>
                  <a:schemeClr val="lt1"/>
                </a:solidFill>
                <a:latin typeface="Arial"/>
                <a:ea typeface="Arial"/>
                <a:cs typeface="Arial"/>
                <a:sym typeface="Arial"/>
              </a:rPr>
              <a:t> </a:t>
            </a:r>
            <a:r>
              <a:rPr lang="en-US" sz="2400" b="1" i="0" u="none" strike="noStrike" cap="none">
                <a:solidFill>
                  <a:schemeClr val="accent1"/>
                </a:solidFill>
                <a:latin typeface="Arial"/>
                <a:ea typeface="Arial"/>
                <a:cs typeface="Arial"/>
                <a:sym typeface="Arial"/>
              </a:rPr>
              <a:t>MARKETING:   Quality Content</a:t>
            </a:r>
            <a:endParaRPr/>
          </a:p>
        </p:txBody>
      </p:sp>
      <p:cxnSp>
        <p:nvCxnSpPr>
          <p:cNvPr id="285" name="Google Shape;285;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286" name="Google Shape;286;p10"/>
          <p:cNvSpPr txBox="1"/>
          <p:nvPr/>
        </p:nvSpPr>
        <p:spPr>
          <a:xfrm>
            <a:off x="938500" y="1044997"/>
            <a:ext cx="7172100" cy="78597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1400"/>
              <a:buFont typeface="Montserrat"/>
              <a:buNone/>
            </a:pPr>
            <a:r>
              <a:rPr lang="en-US" sz="1800" b="0" i="0" u="none" strike="noStrike" cap="none">
                <a:solidFill>
                  <a:schemeClr val="lt1"/>
                </a:solidFill>
                <a:latin typeface="Arial"/>
                <a:ea typeface="Arial"/>
                <a:cs typeface="Arial"/>
                <a:sym typeface="Arial"/>
              </a:rPr>
              <a:t>It is important for organizations to develop creative, quality content that will increase levels of consumer (fan) engagement.  </a:t>
            </a:r>
            <a:endParaRPr/>
          </a:p>
          <a:p>
            <a:pPr marL="0" marR="0" lvl="0" indent="0" algn="l" rtl="0">
              <a:lnSpc>
                <a:spcPct val="100000"/>
              </a:lnSpc>
              <a:spcBef>
                <a:spcPts val="0"/>
              </a:spcBef>
              <a:spcAft>
                <a:spcPts val="0"/>
              </a:spcAft>
              <a:buClr>
                <a:schemeClr val="lt1"/>
              </a:buClr>
              <a:buSzPts val="1400"/>
              <a:buFont typeface="Montserrat"/>
              <a:buNone/>
            </a:pPr>
            <a:endParaRPr sz="1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1600"/>
              </a:spcAft>
              <a:buClr>
                <a:schemeClr val="lt1"/>
              </a:buClr>
              <a:buSzPts val="1400"/>
              <a:buFont typeface="Montserrat"/>
              <a:buNone/>
            </a:pPr>
            <a:endParaRPr sz="1400" b="0" i="0" u="none" strike="noStrike" cap="none">
              <a:solidFill>
                <a:schemeClr val="lt1"/>
              </a:solidFill>
              <a:latin typeface="Arial"/>
              <a:ea typeface="Arial"/>
              <a:cs typeface="Arial"/>
              <a:sym typeface="Arial"/>
            </a:endParaRPr>
          </a:p>
        </p:txBody>
      </p:sp>
      <p:pic>
        <p:nvPicPr>
          <p:cNvPr id="2" name="Picture 2">
            <a:extLst>
              <a:ext uri="{FF2B5EF4-FFF2-40B4-BE49-F238E27FC236}">
                <a16:creationId xmlns:a16="http://schemas.microsoft.com/office/drawing/2014/main" id="{53977D03-4717-1FD2-5B18-8B0D7A03C1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642949" y="3454123"/>
            <a:ext cx="1858102" cy="1161314"/>
          </a:xfrm>
          <a:prstGeom prst="rect">
            <a:avLst/>
          </a:prstGeom>
        </p:spPr>
      </p:pic>
      <p:pic>
        <p:nvPicPr>
          <p:cNvPr id="3" name="Picture 3">
            <a:extLst>
              <a:ext uri="{FF2B5EF4-FFF2-40B4-BE49-F238E27FC236}">
                <a16:creationId xmlns:a16="http://schemas.microsoft.com/office/drawing/2014/main" id="{39A5B2E4-7D1B-FA90-B185-9EB9508B03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481393" y="3454124"/>
            <a:ext cx="1161313" cy="1161313"/>
          </a:xfrm>
          <a:prstGeom prst="rect">
            <a:avLst/>
          </a:prstGeom>
        </p:spPr>
      </p:pic>
      <p:pic>
        <p:nvPicPr>
          <p:cNvPr id="4" name="Picture 4">
            <a:extLst>
              <a:ext uri="{FF2B5EF4-FFF2-40B4-BE49-F238E27FC236}">
                <a16:creationId xmlns:a16="http://schemas.microsoft.com/office/drawing/2014/main" id="{B097FFBC-5F2D-98A1-183F-2A56D834A9B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26757" y="3330764"/>
            <a:ext cx="1307555" cy="128467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1"/>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QUALITY CONTENT</a:t>
            </a:r>
            <a:endParaRPr/>
          </a:p>
        </p:txBody>
      </p:sp>
      <p:sp>
        <p:nvSpPr>
          <p:cNvPr id="295" name="Google Shape;295;p11"/>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Examples of quality content:</a:t>
            </a:r>
            <a:endParaRPr/>
          </a:p>
          <a:p>
            <a:pPr marL="0" lvl="0" indent="0" algn="l" rtl="0">
              <a:lnSpc>
                <a:spcPct val="100000"/>
              </a:lnSpc>
              <a:spcBef>
                <a:spcPts val="0"/>
              </a:spcBef>
              <a:spcAft>
                <a:spcPts val="0"/>
              </a:spcAft>
              <a:buSzPts val="1150"/>
              <a:buNone/>
            </a:pPr>
            <a:endParaRPr sz="800">
              <a:latin typeface="Arial"/>
              <a:ea typeface="Arial"/>
              <a:cs typeface="Arial"/>
              <a:sym typeface="Arial"/>
            </a:endParaRPr>
          </a:p>
          <a:p>
            <a:pPr marL="282575" lvl="0" indent="-282575" algn="l" rtl="0">
              <a:lnSpc>
                <a:spcPct val="100000"/>
              </a:lnSpc>
              <a:spcBef>
                <a:spcPts val="0"/>
              </a:spcBef>
              <a:spcAft>
                <a:spcPts val="0"/>
              </a:spcAft>
              <a:buSzPts val="1150"/>
              <a:buNone/>
            </a:pPr>
            <a:r>
              <a:rPr lang="en-US" sz="1800">
                <a:latin typeface="Arial"/>
                <a:ea typeface="Arial"/>
                <a:cs typeface="Arial"/>
                <a:sym typeface="Arial"/>
              </a:rPr>
              <a:t>o	Phoenix Suns fans can have their picture taken by Suns personnel at a game and retrieve it for free on the team’s Facebook page. </a:t>
            </a:r>
            <a:endParaRPr/>
          </a:p>
          <a:p>
            <a:pPr marL="282575" lvl="0" indent="-282575" algn="l" rtl="0">
              <a:lnSpc>
                <a:spcPct val="100000"/>
              </a:lnSpc>
              <a:spcBef>
                <a:spcPts val="600"/>
              </a:spcBef>
              <a:spcAft>
                <a:spcPts val="0"/>
              </a:spcAft>
              <a:buSzPts val="1150"/>
              <a:buNone/>
            </a:pPr>
            <a:r>
              <a:rPr lang="en-US" sz="1800">
                <a:latin typeface="Arial"/>
                <a:ea typeface="Arial"/>
                <a:cs typeface="Arial"/>
                <a:sym typeface="Arial"/>
              </a:rPr>
              <a:t>o	The Los Angeles Lakers provided a virtual tour of the team’s locker room for their fans on Facebook.</a:t>
            </a:r>
            <a:endParaRPr/>
          </a:p>
          <a:p>
            <a:pPr marL="282575" lvl="0" indent="-282575" algn="l" rtl="0">
              <a:lnSpc>
                <a:spcPct val="100000"/>
              </a:lnSpc>
              <a:spcBef>
                <a:spcPts val="600"/>
              </a:spcBef>
              <a:spcAft>
                <a:spcPts val="0"/>
              </a:spcAft>
              <a:buSzPts val="1150"/>
              <a:buNone/>
            </a:pPr>
            <a:r>
              <a:rPr lang="en-US" sz="1800">
                <a:latin typeface="Arial"/>
                <a:ea typeface="Arial"/>
                <a:cs typeface="Arial"/>
                <a:sym typeface="Arial"/>
              </a:rPr>
              <a:t>o	Vancouver Canucks fans could play a virtual hockey game on the team’s Facebook page to win prizes and coupon vouchers.</a:t>
            </a:r>
            <a:endParaRPr/>
          </a:p>
          <a:p>
            <a:pPr marL="282575" lvl="0" indent="-282575" algn="l" rtl="0">
              <a:lnSpc>
                <a:spcPct val="100000"/>
              </a:lnSpc>
              <a:spcBef>
                <a:spcPts val="600"/>
              </a:spcBef>
              <a:spcAft>
                <a:spcPts val="0"/>
              </a:spcAft>
              <a:buSzPts val="1150"/>
              <a:buNone/>
            </a:pPr>
            <a:r>
              <a:rPr lang="en-US" sz="1800">
                <a:latin typeface="Arial"/>
                <a:ea typeface="Arial"/>
                <a:cs typeface="Arial"/>
                <a:sym typeface="Arial"/>
              </a:rPr>
              <a:t>o	Racing fans can test their NASCAR IQ via quizzes and polls featured on NASCAR’s Facebook page.</a:t>
            </a:r>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96" name="Google Shape;296;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97" name="Google Shape;297;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8" name="Google Shape;298;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3"/>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WEBSITE MARKETING</a:t>
            </a:r>
            <a:endParaRPr/>
          </a:p>
        </p:txBody>
      </p:sp>
      <p:sp>
        <p:nvSpPr>
          <p:cNvPr id="304" name="Google Shape;304;p13"/>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Website marketing could also include:</a:t>
            </a:r>
            <a:endParaRPr/>
          </a:p>
          <a:p>
            <a:pPr marL="285750" lvl="0" indent="-285750" algn="l" rtl="0">
              <a:lnSpc>
                <a:spcPct val="100000"/>
              </a:lnSpc>
              <a:spcBef>
                <a:spcPts val="1200"/>
              </a:spcBef>
              <a:spcAft>
                <a:spcPts val="0"/>
              </a:spcAft>
              <a:buSzPts val="1150"/>
              <a:buChar char="●"/>
            </a:pPr>
            <a:r>
              <a:rPr lang="en-US" sz="1800">
                <a:latin typeface="Arial"/>
                <a:ea typeface="Arial"/>
                <a:cs typeface="Arial"/>
                <a:sym typeface="Arial"/>
              </a:rPr>
              <a:t>Search advertising</a:t>
            </a:r>
            <a:endParaRPr/>
          </a:p>
          <a:p>
            <a:pPr marL="285750" lvl="0" indent="-285750" algn="l" rtl="0">
              <a:lnSpc>
                <a:spcPct val="100000"/>
              </a:lnSpc>
              <a:spcBef>
                <a:spcPts val="0"/>
              </a:spcBef>
              <a:spcAft>
                <a:spcPts val="0"/>
              </a:spcAft>
              <a:buSzPts val="1150"/>
              <a:buChar char="●"/>
            </a:pPr>
            <a:r>
              <a:rPr lang="en-US" sz="1800">
                <a:latin typeface="Arial"/>
                <a:ea typeface="Arial"/>
                <a:cs typeface="Arial"/>
                <a:sym typeface="Arial"/>
              </a:rPr>
              <a:t>Affiliate advertising</a:t>
            </a:r>
            <a:endParaRPr/>
          </a:p>
          <a:p>
            <a:pPr marL="285750" lvl="0" indent="-285750" algn="l" rtl="0">
              <a:lnSpc>
                <a:spcPct val="100000"/>
              </a:lnSpc>
              <a:spcBef>
                <a:spcPts val="0"/>
              </a:spcBef>
              <a:spcAft>
                <a:spcPts val="0"/>
              </a:spcAft>
              <a:buSzPts val="1150"/>
              <a:buChar char="●"/>
            </a:pPr>
            <a:r>
              <a:rPr lang="en-US" sz="1800">
                <a:latin typeface="Arial"/>
                <a:ea typeface="Arial"/>
                <a:cs typeface="Arial"/>
                <a:sym typeface="Arial"/>
              </a:rPr>
              <a:t>Native advertising – sponsored content that is meant to look like editorial</a:t>
            </a:r>
            <a:endParaRPr/>
          </a:p>
          <a:p>
            <a:pPr marL="285750" lvl="0" indent="-285750" algn="l" rtl="0">
              <a:lnSpc>
                <a:spcPct val="100000"/>
              </a:lnSpc>
              <a:spcBef>
                <a:spcPts val="0"/>
              </a:spcBef>
              <a:spcAft>
                <a:spcPts val="0"/>
              </a:spcAft>
              <a:buSzPts val="1150"/>
              <a:buChar char="●"/>
            </a:pPr>
            <a:r>
              <a:rPr lang="en-US" sz="1800">
                <a:latin typeface="Arial"/>
                <a:ea typeface="Arial"/>
                <a:cs typeface="Arial"/>
                <a:sym typeface="Arial"/>
              </a:rPr>
              <a:t>Email advertising </a:t>
            </a:r>
            <a:endParaRPr/>
          </a:p>
          <a:p>
            <a:pPr marL="285750" lvl="0" indent="-285750" algn="l" rtl="0">
              <a:lnSpc>
                <a:spcPct val="100000"/>
              </a:lnSpc>
              <a:spcBef>
                <a:spcPts val="0"/>
              </a:spcBef>
              <a:spcAft>
                <a:spcPts val="0"/>
              </a:spcAft>
              <a:buSzPts val="1150"/>
              <a:buChar char="●"/>
            </a:pPr>
            <a:r>
              <a:rPr lang="en-US" sz="1800">
                <a:latin typeface="Arial"/>
                <a:ea typeface="Arial"/>
                <a:cs typeface="Arial"/>
                <a:sym typeface="Arial"/>
              </a:rPr>
              <a:t>Retargeting</a:t>
            </a:r>
            <a:endParaRPr/>
          </a:p>
          <a:p>
            <a:pPr marL="0" lvl="0" indent="0" algn="l" rtl="0">
              <a:lnSpc>
                <a:spcPct val="100000"/>
              </a:lnSpc>
              <a:spcBef>
                <a:spcPts val="0"/>
              </a:spcBef>
              <a:spcAft>
                <a:spcPts val="0"/>
              </a:spcAft>
              <a:buSzPts val="1150"/>
              <a:buNone/>
            </a:pPr>
            <a:endParaRPr sz="1800" b="1">
              <a:solidFill>
                <a:srgbClr val="EF86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800" b="1">
                <a:solidFill>
                  <a:srgbClr val="EF8600"/>
                </a:solidFill>
                <a:latin typeface="Arial"/>
                <a:ea typeface="Arial"/>
                <a:cs typeface="Arial"/>
                <a:sym typeface="Arial"/>
              </a:rPr>
              <a:t>Retargeting</a:t>
            </a:r>
            <a:r>
              <a:rPr lang="en-US" sz="1800">
                <a:latin typeface="Arial"/>
                <a:ea typeface="Arial"/>
                <a:cs typeface="Arial"/>
                <a:sym typeface="Arial"/>
              </a:rPr>
              <a:t> is an advertising strategy that involves putting a brand’s ads in front of people who previously browsed its products or services without making a purchase</a:t>
            </a:r>
            <a:endParaRPr/>
          </a:p>
          <a:p>
            <a:pPr marL="0" lvl="0" indent="0" algn="l" rtl="0">
              <a:lnSpc>
                <a:spcPct val="100000"/>
              </a:lnSpc>
              <a:spcBef>
                <a:spcPts val="0"/>
              </a:spcBef>
              <a:spcAft>
                <a:spcPts val="1600"/>
              </a:spcAft>
              <a:buSzPts val="1150"/>
              <a:buNone/>
            </a:pPr>
            <a:endParaRPr sz="1800">
              <a:latin typeface="Arial"/>
              <a:ea typeface="Arial"/>
              <a:cs typeface="Arial"/>
              <a:sym typeface="Arial"/>
            </a:endParaRPr>
          </a:p>
        </p:txBody>
      </p:sp>
      <p:cxnSp>
        <p:nvCxnSpPr>
          <p:cNvPr id="305" name="Google Shape;305;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06" name="Google Shape;306;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7" name="Google Shape;307;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12"/>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WEBSITE MARKETING</a:t>
            </a:r>
            <a:endParaRPr/>
          </a:p>
        </p:txBody>
      </p:sp>
      <p:sp>
        <p:nvSpPr>
          <p:cNvPr id="313" name="Google Shape;313;p12"/>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Sports teams use their website for a host of marketing functions:</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Ticket sales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Sponsorship sales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Merchandise sales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Additional revenue streams (advertising sales)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Community relations</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Player/staff fan connection (blogs, chats etc.)</a:t>
            </a:r>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	Additional promotion</a:t>
            </a:r>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314" name="Google Shape;314;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15" name="Google Shape;315;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6" name="Google Shape;316;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4"/>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22" name="Google Shape;322;p14"/>
          <p:cNvSpPr txBox="1">
            <a:spLocks noGrp="1"/>
          </p:cNvSpPr>
          <p:nvPr>
            <p:ph type="subTitle" idx="1"/>
          </p:nvPr>
        </p:nvSpPr>
        <p:spPr>
          <a:xfrm>
            <a:off x="801737" y="1332169"/>
            <a:ext cx="7451075"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Have you ever read something on your favorite social media platform or online that said, “sponsored content”?</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Have you ever shopped for something online but didn’t purchase it, only to see ads for that product (or something similar) pop up on another website or in a social media feed?</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Native advertising and retargeting are two of the most popular forms of marketing because they are effective.  See if you can think of any specific examples of both digital marketing strategies.</a:t>
            </a:r>
            <a:endParaRPr>
              <a:latin typeface="Arial"/>
              <a:ea typeface="Arial"/>
              <a:cs typeface="Arial"/>
              <a:sym typeface="Arial"/>
            </a:endParaRPr>
          </a:p>
        </p:txBody>
      </p:sp>
      <p:pic>
        <p:nvPicPr>
          <p:cNvPr id="323" name="Google Shape;323;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4" name="Google Shape;324;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325" name="Google Shape;325;p14"/>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5"/>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MOBILE MARKETING </a:t>
            </a:r>
            <a:endParaRPr/>
          </a:p>
        </p:txBody>
      </p:sp>
      <p:sp>
        <p:nvSpPr>
          <p:cNvPr id="331" name="Google Shape;331;p15"/>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Mobile marketing represents an area of massive potential growth</a:t>
            </a:r>
            <a:endParaRPr/>
          </a:p>
          <a:p>
            <a:pPr marL="285750" lvl="0" indent="-285750" algn="l" rtl="0">
              <a:lnSpc>
                <a:spcPct val="100000"/>
              </a:lnSpc>
              <a:spcBef>
                <a:spcPts val="1200"/>
              </a:spcBef>
              <a:spcAft>
                <a:spcPts val="0"/>
              </a:spcAft>
              <a:buSzPts val="1150"/>
              <a:buChar char="●"/>
            </a:pPr>
            <a:r>
              <a:rPr lang="en-US" sz="1600">
                <a:latin typeface="Arial"/>
                <a:ea typeface="Arial"/>
                <a:cs typeface="Arial"/>
                <a:sym typeface="Arial"/>
              </a:rPr>
              <a:t>Industry analysts are reporting that SMS messaging is set to grow from $55.49 billion to $71.60 billion by 2021. </a:t>
            </a:r>
            <a:endParaRPr/>
          </a:p>
          <a:p>
            <a:pPr marL="285750" lvl="0" indent="-285750" algn="l" rtl="0">
              <a:lnSpc>
                <a:spcPct val="100000"/>
              </a:lnSpc>
              <a:spcBef>
                <a:spcPts val="1200"/>
              </a:spcBef>
              <a:spcAft>
                <a:spcPts val="0"/>
              </a:spcAft>
              <a:buSzPts val="1150"/>
              <a:buChar char="●"/>
            </a:pPr>
            <a:r>
              <a:rPr lang="en-US" sz="1600">
                <a:latin typeface="Arial"/>
                <a:ea typeface="Arial"/>
                <a:cs typeface="Arial"/>
                <a:sym typeface="Arial"/>
              </a:rPr>
              <a:t>The NBA has over 1.5 billion followers through social media platforms, most of which consume league-branded content through mobile devices.</a:t>
            </a:r>
            <a:endParaRPr/>
          </a:p>
          <a:p>
            <a:pPr marL="285750" lvl="0" indent="-285750" algn="l" rtl="0">
              <a:lnSpc>
                <a:spcPct val="100000"/>
              </a:lnSpc>
              <a:spcBef>
                <a:spcPts val="1200"/>
              </a:spcBef>
              <a:spcAft>
                <a:spcPts val="0"/>
              </a:spcAft>
              <a:buSzPts val="1150"/>
              <a:buChar char="●"/>
            </a:pPr>
            <a:r>
              <a:rPr lang="en-US" sz="1600">
                <a:latin typeface="Arial"/>
                <a:ea typeface="Arial"/>
                <a:cs typeface="Arial"/>
                <a:sym typeface="Arial"/>
              </a:rPr>
              <a:t>Considering just 1% of these fans will ever attend a game live, in-person, developing effective mobile marketing strategies becomes paramount.</a:t>
            </a:r>
            <a:endParaRPr/>
          </a:p>
          <a:p>
            <a:pPr marL="0" lvl="0" indent="0" algn="l" rtl="0">
              <a:lnSpc>
                <a:spcPct val="100000"/>
              </a:lnSpc>
              <a:spcBef>
                <a:spcPts val="1200"/>
              </a:spcBef>
              <a:spcAft>
                <a:spcPts val="1600"/>
              </a:spcAft>
              <a:buSzPts val="1150"/>
              <a:buNone/>
            </a:pPr>
            <a:endParaRPr>
              <a:latin typeface="Arial"/>
              <a:ea typeface="Arial"/>
              <a:cs typeface="Arial"/>
              <a:sym typeface="Arial"/>
            </a:endParaRPr>
          </a:p>
        </p:txBody>
      </p:sp>
      <p:cxnSp>
        <p:nvCxnSpPr>
          <p:cNvPr id="332" name="Google Shape;332;p1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33" name="Google Shape;333;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4" name="Google Shape;334;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6"/>
          <p:cNvSpPr txBox="1">
            <a:spLocks noGrp="1"/>
          </p:cNvSpPr>
          <p:nvPr>
            <p:ph type="title" idx="6"/>
          </p:nvPr>
        </p:nvSpPr>
        <p:spPr>
          <a:xfrm>
            <a:off x="1029275" y="1443509"/>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81%</a:t>
            </a:r>
            <a:endParaRPr b="1">
              <a:latin typeface="Arial"/>
              <a:ea typeface="Arial"/>
              <a:cs typeface="Arial"/>
              <a:sym typeface="Arial"/>
            </a:endParaRPr>
          </a:p>
        </p:txBody>
      </p:sp>
      <p:sp>
        <p:nvSpPr>
          <p:cNvPr id="340" name="Google Shape;340;p16"/>
          <p:cNvSpPr txBox="1">
            <a:spLocks noGrp="1"/>
          </p:cNvSpPr>
          <p:nvPr>
            <p:ph type="subTitle" idx="1"/>
          </p:nvPr>
        </p:nvSpPr>
        <p:spPr>
          <a:xfrm>
            <a:off x="3466441" y="2358542"/>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50% of smartphone users make purchases via their mobile device</a:t>
            </a:r>
            <a:endParaRPr>
              <a:latin typeface="Arial"/>
              <a:ea typeface="Arial"/>
              <a:cs typeface="Arial"/>
              <a:sym typeface="Arial"/>
            </a:endParaRPr>
          </a:p>
        </p:txBody>
      </p:sp>
      <p:sp>
        <p:nvSpPr>
          <p:cNvPr id="341" name="Google Shape;341;p16"/>
          <p:cNvSpPr txBox="1">
            <a:spLocks noGrp="1"/>
          </p:cNvSpPr>
          <p:nvPr>
            <p:ph type="subTitle" idx="3"/>
          </p:nvPr>
        </p:nvSpPr>
        <p:spPr>
          <a:xfrm>
            <a:off x="5956497" y="2358542"/>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70% of NFL fans are consuming NFL content on a 2nd screen while watching games</a:t>
            </a:r>
            <a:endParaRPr>
              <a:latin typeface="Arial"/>
              <a:ea typeface="Arial"/>
              <a:cs typeface="Arial"/>
              <a:sym typeface="Arial"/>
            </a:endParaRPr>
          </a:p>
        </p:txBody>
      </p:sp>
      <p:sp>
        <p:nvSpPr>
          <p:cNvPr id="342" name="Google Shape;342;p16"/>
          <p:cNvSpPr txBox="1">
            <a:spLocks noGrp="1"/>
          </p:cNvSpPr>
          <p:nvPr>
            <p:ph type="subTitle" idx="5"/>
          </p:nvPr>
        </p:nvSpPr>
        <p:spPr>
          <a:xfrm>
            <a:off x="972452" y="2358542"/>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81% of smartphone users do product research from their mobile device</a:t>
            </a:r>
            <a:endParaRPr>
              <a:latin typeface="Arial"/>
              <a:ea typeface="Arial"/>
              <a:cs typeface="Arial"/>
              <a:sym typeface="Arial"/>
            </a:endParaRPr>
          </a:p>
        </p:txBody>
      </p:sp>
      <p:sp>
        <p:nvSpPr>
          <p:cNvPr id="343" name="Google Shape;343;p16"/>
          <p:cNvSpPr txBox="1">
            <a:spLocks noGrp="1"/>
          </p:cNvSpPr>
          <p:nvPr>
            <p:ph type="title" idx="7"/>
          </p:nvPr>
        </p:nvSpPr>
        <p:spPr>
          <a:xfrm>
            <a:off x="3535618" y="1455417"/>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50%</a:t>
            </a:r>
            <a:endParaRPr b="1">
              <a:latin typeface="Arial"/>
              <a:ea typeface="Arial"/>
              <a:cs typeface="Arial"/>
              <a:sym typeface="Arial"/>
            </a:endParaRPr>
          </a:p>
        </p:txBody>
      </p:sp>
      <p:sp>
        <p:nvSpPr>
          <p:cNvPr id="344" name="Google Shape;344;p16"/>
          <p:cNvSpPr txBox="1">
            <a:spLocks noGrp="1"/>
          </p:cNvSpPr>
          <p:nvPr>
            <p:ph type="title" idx="8"/>
          </p:nvPr>
        </p:nvSpPr>
        <p:spPr>
          <a:xfrm>
            <a:off x="5995767" y="1455258"/>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70%</a:t>
            </a:r>
            <a:endParaRPr b="1">
              <a:latin typeface="Arial"/>
              <a:ea typeface="Arial"/>
              <a:cs typeface="Arial"/>
              <a:sym typeface="Arial"/>
            </a:endParaRPr>
          </a:p>
        </p:txBody>
      </p:sp>
      <p:cxnSp>
        <p:nvCxnSpPr>
          <p:cNvPr id="345" name="Google Shape;345;p16"/>
          <p:cNvCxnSpPr/>
          <p:nvPr/>
        </p:nvCxnSpPr>
        <p:spPr>
          <a:xfrm>
            <a:off x="1811297" y="221896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46" name="Google Shape;346;p16"/>
          <p:cNvCxnSpPr/>
          <p:nvPr/>
        </p:nvCxnSpPr>
        <p:spPr>
          <a:xfrm>
            <a:off x="4301341" y="221896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47" name="Google Shape;347;p16"/>
          <p:cNvCxnSpPr/>
          <p:nvPr/>
        </p:nvCxnSpPr>
        <p:spPr>
          <a:xfrm>
            <a:off x="6791397" y="221896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48" name="Google Shape;348;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9" name="Google Shape;349;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350" name="Google Shape;350;p16"/>
          <p:cNvSpPr txBox="1">
            <a:spLocks noGrp="1"/>
          </p:cNvSpPr>
          <p:nvPr>
            <p:ph type="title" idx="6"/>
          </p:nvPr>
        </p:nvSpPr>
        <p:spPr>
          <a:xfrm>
            <a:off x="605075" y="369988"/>
            <a:ext cx="5486400" cy="548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2800" b="1">
                <a:latin typeface="Arial"/>
                <a:ea typeface="Arial"/>
                <a:cs typeface="Arial"/>
                <a:sym typeface="Arial"/>
              </a:rPr>
              <a:t>MOBILE MARKETING</a:t>
            </a:r>
            <a:endParaRPr sz="2800" b="1">
              <a:latin typeface="Arial"/>
              <a:ea typeface="Arial"/>
              <a:cs typeface="Arial"/>
              <a:sym typeface="Arial"/>
            </a:endParaRPr>
          </a:p>
        </p:txBody>
      </p:sp>
      <p:cxnSp>
        <p:nvCxnSpPr>
          <p:cNvPr id="351" name="Google Shape;351;p16"/>
          <p:cNvCxnSpPr/>
          <p:nvPr/>
        </p:nvCxnSpPr>
        <p:spPr>
          <a:xfrm>
            <a:off x="681275" y="3097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352" name="Google Shape;352;p16"/>
          <p:cNvSpPr txBox="1"/>
          <p:nvPr/>
        </p:nvSpPr>
        <p:spPr>
          <a:xfrm>
            <a:off x="605074" y="754000"/>
            <a:ext cx="6258375" cy="430857"/>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Mobile marketing represents an area of massive potential growth</a:t>
            </a:r>
            <a:endParaRPr/>
          </a:p>
        </p:txBody>
      </p:sp>
      <p:pic>
        <p:nvPicPr>
          <p:cNvPr id="2" name="Picture 2">
            <a:extLst>
              <a:ext uri="{FF2B5EF4-FFF2-40B4-BE49-F238E27FC236}">
                <a16:creationId xmlns:a16="http://schemas.microsoft.com/office/drawing/2014/main" id="{BDDDE620-A85C-0C46-E129-BA0E00296D9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12545" y="3593642"/>
            <a:ext cx="837161" cy="823557"/>
          </a:xfrm>
          <a:prstGeom prst="rect">
            <a:avLst/>
          </a:prstGeom>
        </p:spPr>
      </p:pic>
      <p:pic>
        <p:nvPicPr>
          <p:cNvPr id="3" name="Picture 3">
            <a:extLst>
              <a:ext uri="{FF2B5EF4-FFF2-40B4-BE49-F238E27FC236}">
                <a16:creationId xmlns:a16="http://schemas.microsoft.com/office/drawing/2014/main" id="{68AB3F17-E8F4-737D-21DD-9DE46015BEC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159941" y="3493148"/>
            <a:ext cx="818354" cy="1024544"/>
          </a:xfrm>
          <a:prstGeom prst="rect">
            <a:avLst/>
          </a:prstGeom>
        </p:spPr>
      </p:pic>
      <p:pic>
        <p:nvPicPr>
          <p:cNvPr id="4" name="Picture 4">
            <a:extLst>
              <a:ext uri="{FF2B5EF4-FFF2-40B4-BE49-F238E27FC236}">
                <a16:creationId xmlns:a16="http://schemas.microsoft.com/office/drawing/2014/main" id="{ADB4DF61-0404-3A6B-9322-DA531F773C3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628047" y="3643470"/>
            <a:ext cx="723900" cy="7239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7"/>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APPS</a:t>
            </a:r>
            <a:endParaRPr/>
          </a:p>
        </p:txBody>
      </p:sp>
      <p:sp>
        <p:nvSpPr>
          <p:cNvPr id="361" name="Google Shape;361;p17"/>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Over 180 billion apps have been downloaded from Apple’s online “apps” store.</a:t>
            </a:r>
            <a:endParaRPr/>
          </a:p>
          <a:p>
            <a:pPr marL="282575" lvl="0" indent="-282575" algn="l" rtl="0">
              <a:lnSpc>
                <a:spcPct val="100000"/>
              </a:lnSpc>
              <a:spcBef>
                <a:spcPts val="1200"/>
              </a:spcBef>
              <a:spcAft>
                <a:spcPts val="0"/>
              </a:spcAft>
              <a:buSzPts val="1150"/>
              <a:buNone/>
            </a:pPr>
            <a:r>
              <a:rPr lang="en-US" sz="1600">
                <a:latin typeface="Arial"/>
                <a:ea typeface="Arial"/>
                <a:cs typeface="Arial"/>
                <a:sym typeface="Arial"/>
              </a:rPr>
              <a:t>●	Already the best-selling sports app in history, Major League Baseball’s “At Bat” app sold a record 5 million paid downloads before the 2015 season even started. </a:t>
            </a:r>
            <a:endParaRPr/>
          </a:p>
          <a:p>
            <a:pPr marL="282575" lvl="0" indent="-282575" algn="l" rtl="0">
              <a:lnSpc>
                <a:spcPct val="100000"/>
              </a:lnSpc>
              <a:spcBef>
                <a:spcPts val="1200"/>
              </a:spcBef>
              <a:spcAft>
                <a:spcPts val="0"/>
              </a:spcAft>
              <a:buSzPts val="1150"/>
              <a:buNone/>
            </a:pPr>
            <a:r>
              <a:rPr lang="en-US" sz="1600">
                <a:latin typeface="Arial"/>
                <a:ea typeface="Arial"/>
                <a:cs typeface="Arial"/>
                <a:sym typeface="Arial"/>
              </a:rPr>
              <a:t>●	The highest-grossing sports app a record seven straight years, At Bat unveiled a 2016 MLB Opening Day update that included a “multitasking” feature along with picture-in-picture streaming</a:t>
            </a:r>
            <a:endParaRPr/>
          </a:p>
          <a:p>
            <a:pPr marL="0" lvl="0" indent="0" algn="l" rtl="0">
              <a:lnSpc>
                <a:spcPct val="100000"/>
              </a:lnSpc>
              <a:spcBef>
                <a:spcPts val="1200"/>
              </a:spcBef>
              <a:spcAft>
                <a:spcPts val="1600"/>
              </a:spcAft>
              <a:buSzPts val="1150"/>
              <a:buNone/>
            </a:pPr>
            <a:endParaRPr>
              <a:latin typeface="Arial"/>
              <a:ea typeface="Arial"/>
              <a:cs typeface="Arial"/>
              <a:sym typeface="Arial"/>
            </a:endParaRPr>
          </a:p>
        </p:txBody>
      </p:sp>
      <p:cxnSp>
        <p:nvCxnSpPr>
          <p:cNvPr id="362" name="Google Shape;362;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63" name="Google Shape;363;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4" name="Google Shape;364;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65" name="Google Shape;365;p17"/>
          <p:cNvPicPr preferRelativeResize="0"/>
          <p:nvPr/>
        </p:nvPicPr>
        <p:blipFill rotWithShape="1">
          <a:blip r:embed="rId4">
            <a:alphaModFix/>
          </a:blip>
          <a:srcRect/>
          <a:stretch/>
        </p:blipFill>
        <p:spPr>
          <a:xfrm>
            <a:off x="3505634" y="3469635"/>
            <a:ext cx="2132732" cy="1597490"/>
          </a:xfrm>
          <a:prstGeom prst="ellipse">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8"/>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LOCATION-BASED MARKETING</a:t>
            </a:r>
            <a:endParaRPr/>
          </a:p>
        </p:txBody>
      </p:sp>
      <p:cxnSp>
        <p:nvCxnSpPr>
          <p:cNvPr id="371" name="Google Shape;371;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72" name="Google Shape;372;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73" name="Google Shape;373;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374" name="Google Shape;374;p18"/>
          <p:cNvSpPr/>
          <p:nvPr/>
        </p:nvSpPr>
        <p:spPr>
          <a:xfrm>
            <a:off x="938500" y="1248173"/>
            <a:ext cx="3307497" cy="2893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Location-based marketing describes the practice of using technology to send messages or alerts to consumers through their mobile devices once they enter a predetermined geographic location or area, otherwise known as a </a:t>
            </a:r>
            <a:r>
              <a:rPr lang="en-US" sz="1400" b="1" i="0" u="none" strike="noStrike" cap="none">
                <a:solidFill>
                  <a:schemeClr val="lt1"/>
                </a:solidFill>
                <a:latin typeface="Arial"/>
                <a:ea typeface="Arial"/>
                <a:cs typeface="Arial"/>
                <a:sym typeface="Arial"/>
              </a:rPr>
              <a:t>geofence</a:t>
            </a:r>
            <a:r>
              <a:rPr lang="en-US" sz="1400" b="0" i="0" u="none" strike="noStrike" cap="none">
                <a:solidFill>
                  <a:schemeClr val="lt1"/>
                </a:solidFill>
                <a:latin typeface="Arial"/>
                <a:ea typeface="Arial"/>
                <a:cs typeface="Arial"/>
                <a:sym typeface="Arial"/>
              </a:rPr>
              <a:t>.  </a:t>
            </a:r>
            <a:endParaRPr/>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The geofenced region could be anything from a specific department in a store, to an area where an event is being held, to a specific neighborhood or an entire city</a:t>
            </a:r>
            <a:endParaRPr/>
          </a:p>
        </p:txBody>
      </p:sp>
      <p:pic>
        <p:nvPicPr>
          <p:cNvPr id="2" name="Picture 2">
            <a:extLst>
              <a:ext uri="{FF2B5EF4-FFF2-40B4-BE49-F238E27FC236}">
                <a16:creationId xmlns:a16="http://schemas.microsoft.com/office/drawing/2014/main" id="{2320BDBE-B0BC-6D35-2643-742B3368B9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890166" y="1358627"/>
            <a:ext cx="1687687" cy="26318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19"/>
          <p:cNvSpPr txBox="1">
            <a:spLocks noGrp="1"/>
          </p:cNvSpPr>
          <p:nvPr>
            <p:ph type="title" idx="6"/>
          </p:nvPr>
        </p:nvSpPr>
        <p:spPr>
          <a:xfrm>
            <a:off x="1029275" y="1709513"/>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t>80M</a:t>
            </a:r>
            <a:endParaRPr b="1">
              <a:latin typeface="Arial"/>
              <a:ea typeface="Arial"/>
              <a:cs typeface="Arial"/>
              <a:sym typeface="Arial"/>
            </a:endParaRPr>
          </a:p>
        </p:txBody>
      </p:sp>
      <p:sp>
        <p:nvSpPr>
          <p:cNvPr id="381" name="Google Shape;381;p19"/>
          <p:cNvSpPr txBox="1">
            <a:spLocks noGrp="1"/>
          </p:cNvSpPr>
          <p:nvPr>
            <p:ph type="subTitle" idx="1"/>
          </p:nvPr>
        </p:nvSpPr>
        <p:spPr>
          <a:xfrm>
            <a:off x="3535618" y="2658527"/>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28% of the U.S. population, ages 12 and up, are weekly podcast listeners</a:t>
            </a:r>
            <a:endParaRPr>
              <a:latin typeface="Arial"/>
              <a:ea typeface="Arial"/>
              <a:cs typeface="Arial"/>
              <a:sym typeface="Arial"/>
            </a:endParaRPr>
          </a:p>
        </p:txBody>
      </p:sp>
      <p:sp>
        <p:nvSpPr>
          <p:cNvPr id="382" name="Google Shape;382;p19"/>
          <p:cNvSpPr txBox="1">
            <a:spLocks noGrp="1"/>
          </p:cNvSpPr>
          <p:nvPr>
            <p:ph type="subTitle" idx="3"/>
          </p:nvPr>
        </p:nvSpPr>
        <p:spPr>
          <a:xfrm>
            <a:off x="6078425" y="2634121"/>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Advertising spending on podcasts was $800 million in 2020 and will more than double to $1.7 billion by 2024</a:t>
            </a:r>
            <a:endParaRPr>
              <a:latin typeface="Arial"/>
              <a:ea typeface="Arial"/>
              <a:cs typeface="Arial"/>
              <a:sym typeface="Arial"/>
            </a:endParaRPr>
          </a:p>
        </p:txBody>
      </p:sp>
      <p:sp>
        <p:nvSpPr>
          <p:cNvPr id="383" name="Google Shape;383;p19"/>
          <p:cNvSpPr txBox="1">
            <a:spLocks noGrp="1"/>
          </p:cNvSpPr>
          <p:nvPr>
            <p:ph type="subTitle" idx="5"/>
          </p:nvPr>
        </p:nvSpPr>
        <p:spPr>
          <a:xfrm>
            <a:off x="972452" y="2624546"/>
            <a:ext cx="20670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80 million Americans are now weekly podcast listeners, a 17% increase over the previous year</a:t>
            </a:r>
            <a:endParaRPr>
              <a:latin typeface="Arial"/>
              <a:ea typeface="Arial"/>
              <a:cs typeface="Arial"/>
              <a:sym typeface="Arial"/>
            </a:endParaRPr>
          </a:p>
        </p:txBody>
      </p:sp>
      <p:sp>
        <p:nvSpPr>
          <p:cNvPr id="384" name="Google Shape;384;p19"/>
          <p:cNvSpPr txBox="1">
            <a:spLocks noGrp="1"/>
          </p:cNvSpPr>
          <p:nvPr>
            <p:ph type="title" idx="7"/>
          </p:nvPr>
        </p:nvSpPr>
        <p:spPr>
          <a:xfrm>
            <a:off x="3535618" y="1721421"/>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28%</a:t>
            </a:r>
            <a:endParaRPr b="1">
              <a:latin typeface="Arial"/>
              <a:ea typeface="Arial"/>
              <a:cs typeface="Arial"/>
              <a:sym typeface="Arial"/>
            </a:endParaRPr>
          </a:p>
        </p:txBody>
      </p:sp>
      <p:sp>
        <p:nvSpPr>
          <p:cNvPr id="385" name="Google Shape;385;p19"/>
          <p:cNvSpPr txBox="1">
            <a:spLocks noGrp="1"/>
          </p:cNvSpPr>
          <p:nvPr>
            <p:ph type="title" idx="8"/>
          </p:nvPr>
        </p:nvSpPr>
        <p:spPr>
          <a:xfrm>
            <a:off x="5995767" y="1721262"/>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$1.7B</a:t>
            </a:r>
            <a:endParaRPr b="1">
              <a:latin typeface="Arial"/>
              <a:ea typeface="Arial"/>
              <a:cs typeface="Arial"/>
              <a:sym typeface="Arial"/>
            </a:endParaRPr>
          </a:p>
        </p:txBody>
      </p:sp>
      <p:cxnSp>
        <p:nvCxnSpPr>
          <p:cNvPr id="386" name="Google Shape;386;p19"/>
          <p:cNvCxnSpPr/>
          <p:nvPr/>
        </p:nvCxnSpPr>
        <p:spPr>
          <a:xfrm>
            <a:off x="1894424" y="2486193"/>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87" name="Google Shape;387;p19"/>
          <p:cNvCxnSpPr/>
          <p:nvPr/>
        </p:nvCxnSpPr>
        <p:spPr>
          <a:xfrm>
            <a:off x="4301341" y="2484973"/>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88" name="Google Shape;388;p19"/>
          <p:cNvCxnSpPr/>
          <p:nvPr/>
        </p:nvCxnSpPr>
        <p:spPr>
          <a:xfrm>
            <a:off x="6913325" y="250937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89" name="Google Shape;389;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0" name="Google Shape;390;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391" name="Google Shape;391;p19"/>
          <p:cNvSpPr txBox="1">
            <a:spLocks noGrp="1"/>
          </p:cNvSpPr>
          <p:nvPr>
            <p:ph type="title" idx="6"/>
          </p:nvPr>
        </p:nvSpPr>
        <p:spPr>
          <a:xfrm>
            <a:off x="605075" y="369988"/>
            <a:ext cx="5486400" cy="548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2800" b="1">
                <a:latin typeface="Arial"/>
                <a:ea typeface="Arial"/>
                <a:cs typeface="Arial"/>
                <a:sym typeface="Arial"/>
              </a:rPr>
              <a:t>PODCASTS</a:t>
            </a:r>
            <a:endParaRPr sz="2800" b="1">
              <a:latin typeface="Arial"/>
              <a:ea typeface="Arial"/>
              <a:cs typeface="Arial"/>
              <a:sym typeface="Arial"/>
            </a:endParaRPr>
          </a:p>
        </p:txBody>
      </p:sp>
      <p:cxnSp>
        <p:nvCxnSpPr>
          <p:cNvPr id="392" name="Google Shape;392;p19"/>
          <p:cNvCxnSpPr/>
          <p:nvPr/>
        </p:nvCxnSpPr>
        <p:spPr>
          <a:xfrm>
            <a:off x="681275" y="3097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393" name="Google Shape;393;p19"/>
          <p:cNvSpPr txBox="1"/>
          <p:nvPr/>
        </p:nvSpPr>
        <p:spPr>
          <a:xfrm>
            <a:off x="605074" y="754000"/>
            <a:ext cx="6258375" cy="677078"/>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1600" b="0" i="0" u="none" strike="noStrike" cap="none">
                <a:solidFill>
                  <a:srgbClr val="FFFFFF"/>
                </a:solidFill>
                <a:latin typeface="Arial"/>
                <a:ea typeface="Arial"/>
                <a:cs typeface="Arial"/>
                <a:sym typeface="Arial"/>
              </a:rPr>
              <a:t>Podcasts are booming in popularity, offering a valuable marketing tool to organizations throughout the industry.</a:t>
            </a:r>
            <a:endParaRPr sz="1600" b="0" i="0" u="none" strike="noStrike" cap="none">
              <a:solidFill>
                <a:srgbClr val="FFFFF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
          <p:cNvSpPr txBox="1">
            <a:spLocks noGrp="1"/>
          </p:cNvSpPr>
          <p:nvPr>
            <p:ph type="title"/>
          </p:nvPr>
        </p:nvSpPr>
        <p:spPr>
          <a:xfrm>
            <a:off x="1656700" y="426824"/>
            <a:ext cx="5735700" cy="55292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DIGITAL MARKETING</a:t>
            </a:r>
            <a:endParaRPr b="1">
              <a:latin typeface="Arial"/>
              <a:ea typeface="Arial"/>
              <a:cs typeface="Arial"/>
              <a:sym typeface="Arial"/>
            </a:endParaRPr>
          </a:p>
        </p:txBody>
      </p:sp>
      <p:sp>
        <p:nvSpPr>
          <p:cNvPr id="199" name="Google Shape;199;p2"/>
          <p:cNvSpPr txBox="1">
            <a:spLocks noGrp="1"/>
          </p:cNvSpPr>
          <p:nvPr>
            <p:ph type="body" idx="1"/>
          </p:nvPr>
        </p:nvSpPr>
        <p:spPr>
          <a:xfrm>
            <a:off x="1089075" y="1451433"/>
            <a:ext cx="3576231"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150"/>
              <a:buNone/>
            </a:pPr>
            <a:r>
              <a:rPr lang="en-US" sz="2000" b="1">
                <a:solidFill>
                  <a:srgbClr val="EF8600"/>
                </a:solidFill>
                <a:latin typeface="Arial"/>
                <a:ea typeface="Arial"/>
                <a:cs typeface="Arial"/>
                <a:sym typeface="Arial"/>
              </a:rPr>
              <a:t>Digital marketing </a:t>
            </a:r>
            <a:r>
              <a:rPr lang="en-US" sz="2000">
                <a:latin typeface="Arial"/>
                <a:ea typeface="Arial"/>
                <a:cs typeface="Arial"/>
                <a:sym typeface="Arial"/>
              </a:rPr>
              <a:t>can be described as actively promoting products and services using digital distribution channels as an alternative to the more traditional mediums such as television, print and radio.</a:t>
            </a:r>
            <a:endParaRPr sz="2000">
              <a:latin typeface="Arial"/>
              <a:ea typeface="Arial"/>
              <a:cs typeface="Arial"/>
              <a:sym typeface="Arial"/>
            </a:endParaRPr>
          </a:p>
        </p:txBody>
      </p:sp>
      <p:cxnSp>
        <p:nvCxnSpPr>
          <p:cNvPr id="200" name="Google Shape;200;p2"/>
          <p:cNvCxnSpPr/>
          <p:nvPr/>
        </p:nvCxnSpPr>
        <p:spPr>
          <a:xfrm>
            <a:off x="3143050" y="10469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1" name="Google Shape;201;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2" name="Google Shape;202;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03" name="Google Shape;203;p2"/>
          <p:cNvPicPr preferRelativeResize="0"/>
          <p:nvPr/>
        </p:nvPicPr>
        <p:blipFill rotWithShape="1">
          <a:blip r:embed="rId4">
            <a:alphaModFix/>
          </a:blip>
          <a:srcRect/>
          <a:stretch/>
        </p:blipFill>
        <p:spPr>
          <a:xfrm>
            <a:off x="5186568" y="1457075"/>
            <a:ext cx="2762999" cy="283021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Google Shape;398;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9" name="Google Shape;399;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400" name="Google Shape;400;p20"/>
          <p:cNvSpPr txBox="1">
            <a:spLocks noGrp="1"/>
          </p:cNvSpPr>
          <p:nvPr>
            <p:ph type="title" idx="6"/>
          </p:nvPr>
        </p:nvSpPr>
        <p:spPr>
          <a:xfrm>
            <a:off x="605075" y="369988"/>
            <a:ext cx="5486400" cy="548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2800" b="1">
                <a:latin typeface="Arial"/>
                <a:ea typeface="Arial"/>
                <a:cs typeface="Arial"/>
                <a:sym typeface="Arial"/>
              </a:rPr>
              <a:t>METAVERSE</a:t>
            </a:r>
            <a:endParaRPr sz="2800" b="1">
              <a:latin typeface="Arial"/>
              <a:ea typeface="Arial"/>
              <a:cs typeface="Arial"/>
              <a:sym typeface="Arial"/>
            </a:endParaRPr>
          </a:p>
        </p:txBody>
      </p:sp>
      <p:cxnSp>
        <p:nvCxnSpPr>
          <p:cNvPr id="401" name="Google Shape;401;p20"/>
          <p:cNvCxnSpPr/>
          <p:nvPr/>
        </p:nvCxnSpPr>
        <p:spPr>
          <a:xfrm>
            <a:off x="681275" y="3097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402" name="Google Shape;402;p20"/>
          <p:cNvSpPr txBox="1"/>
          <p:nvPr/>
        </p:nvSpPr>
        <p:spPr>
          <a:xfrm>
            <a:off x="890100" y="918400"/>
            <a:ext cx="7777500" cy="2626800"/>
          </a:xfrm>
          <a:prstGeom prst="rect">
            <a:avLst/>
          </a:prstGeom>
          <a:noFill/>
          <a:ln>
            <a:noFill/>
          </a:ln>
        </p:spPr>
        <p:txBody>
          <a:bodyPr spcFirstLastPara="1" wrap="square" lIns="91425" tIns="91425" rIns="91425" bIns="91425" anchor="t" anchorCtr="0">
            <a:spAutoFit/>
          </a:bodyPr>
          <a:lstStyle/>
          <a:p>
            <a:pPr marL="457200" marR="0" lvl="0" indent="-342900" algn="l" rtl="0">
              <a:lnSpc>
                <a:spcPct val="100000"/>
              </a:lnSpc>
              <a:spcBef>
                <a:spcPts val="0"/>
              </a:spcBef>
              <a:spcAft>
                <a:spcPts val="0"/>
              </a:spcAft>
              <a:buClr>
                <a:schemeClr val="lt1"/>
              </a:buClr>
              <a:buSzPts val="1800"/>
              <a:buChar char="●"/>
            </a:pPr>
            <a:r>
              <a:rPr lang="en-US" sz="1800" b="0" i="0" u="none" strike="noStrike" cap="none">
                <a:solidFill>
                  <a:schemeClr val="lt1"/>
                </a:solidFill>
                <a:latin typeface="Arial"/>
                <a:ea typeface="Arial"/>
                <a:cs typeface="Arial"/>
                <a:sym typeface="Arial"/>
              </a:rPr>
              <a:t>The </a:t>
            </a:r>
            <a:r>
              <a:rPr lang="en-US" sz="1800" b="1" i="0" u="none" strike="noStrike" cap="none">
                <a:solidFill>
                  <a:schemeClr val="lt1"/>
                </a:solidFill>
                <a:latin typeface="Arial"/>
                <a:ea typeface="Arial"/>
                <a:cs typeface="Arial"/>
                <a:sym typeface="Arial"/>
              </a:rPr>
              <a:t>metaverse</a:t>
            </a:r>
            <a:r>
              <a:rPr lang="en-US" sz="1800" b="0" i="0" u="none" strike="noStrike" cap="none">
                <a:solidFill>
                  <a:schemeClr val="lt1"/>
                </a:solidFill>
                <a:latin typeface="Arial"/>
                <a:ea typeface="Arial"/>
                <a:cs typeface="Arial"/>
                <a:sym typeface="Arial"/>
              </a:rPr>
              <a:t> </a:t>
            </a:r>
            <a:r>
              <a:rPr lang="en-US" sz="1800">
                <a:solidFill>
                  <a:schemeClr val="lt1"/>
                </a:solidFill>
              </a:rPr>
              <a:t>is</a:t>
            </a:r>
            <a:r>
              <a:rPr lang="en-US" sz="1800" b="0" i="0" u="none" strike="noStrike" cap="none">
                <a:solidFill>
                  <a:schemeClr val="lt1"/>
                </a:solidFill>
                <a:latin typeface="Arial"/>
                <a:ea typeface="Arial"/>
                <a:cs typeface="Arial"/>
                <a:sym typeface="Arial"/>
              </a:rPr>
              <a:t> a virtual world that exists online using a combination of virtual and mixed reality. </a:t>
            </a:r>
            <a:endParaRPr sz="1800" b="0" i="0" u="none" strike="noStrike" cap="none">
              <a:solidFill>
                <a:schemeClr val="lt1"/>
              </a:solidFill>
              <a:latin typeface="Arial"/>
              <a:ea typeface="Arial"/>
              <a:cs typeface="Arial"/>
              <a:sym typeface="Arial"/>
            </a:endParaRPr>
          </a:p>
          <a:p>
            <a:pPr marL="457200" marR="0" lvl="0" indent="-342900" algn="l" rtl="0">
              <a:lnSpc>
                <a:spcPct val="100000"/>
              </a:lnSpc>
              <a:spcBef>
                <a:spcPts val="1000"/>
              </a:spcBef>
              <a:spcAft>
                <a:spcPts val="0"/>
              </a:spcAft>
              <a:buClr>
                <a:schemeClr val="lt1"/>
              </a:buClr>
              <a:buSzPts val="1800"/>
              <a:buChar char="●"/>
            </a:pPr>
            <a:r>
              <a:rPr lang="en-US" sz="1800">
                <a:solidFill>
                  <a:schemeClr val="lt1"/>
                </a:solidFill>
              </a:rPr>
              <a:t>Sports and entertainment companies view the metaverse as a powerful tool for maximizing fan engagement and potentially lucrative opportunities to create new revenue streams.  </a:t>
            </a:r>
            <a:endParaRPr sz="1800">
              <a:solidFill>
                <a:schemeClr val="lt1"/>
              </a:solidFill>
            </a:endParaRPr>
          </a:p>
          <a:p>
            <a:pPr marL="457200" marR="0" lvl="0" indent="-342900" algn="l" rtl="0">
              <a:lnSpc>
                <a:spcPct val="100000"/>
              </a:lnSpc>
              <a:spcBef>
                <a:spcPts val="1000"/>
              </a:spcBef>
              <a:spcAft>
                <a:spcPts val="0"/>
              </a:spcAft>
              <a:buClr>
                <a:schemeClr val="lt1"/>
              </a:buClr>
              <a:buSzPts val="1800"/>
              <a:buChar char="●"/>
            </a:pPr>
            <a:r>
              <a:rPr lang="en-US" sz="1800">
                <a:solidFill>
                  <a:schemeClr val="lt1"/>
                </a:solidFill>
              </a:rPr>
              <a:t>The metaverse, eventually, will incorporate a variety of digital elements, including virtual reality, Web3, cryptocurrency and NFTs.</a:t>
            </a:r>
            <a:endParaRPr sz="1800">
              <a:solidFill>
                <a:schemeClr val="lt1"/>
              </a:solidFill>
            </a:endParaRPr>
          </a:p>
          <a:p>
            <a:pPr marL="0" marR="0" lvl="0" indent="0" algn="l" rtl="0">
              <a:lnSpc>
                <a:spcPct val="100000"/>
              </a:lnSpc>
              <a:spcBef>
                <a:spcPts val="0"/>
              </a:spcBef>
              <a:spcAft>
                <a:spcPts val="0"/>
              </a:spcAft>
              <a:buNone/>
            </a:pPr>
            <a:endParaRPr sz="1600">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fdf0a763cd_0_9"/>
          <p:cNvSpPr txBox="1">
            <a:spLocks noGrp="1"/>
          </p:cNvSpPr>
          <p:nvPr>
            <p:ph type="title" idx="6"/>
          </p:nvPr>
        </p:nvSpPr>
        <p:spPr>
          <a:xfrm>
            <a:off x="457750" y="1467775"/>
            <a:ext cx="2505900" cy="431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1600"/>
              <a:t>“Virtual Rams House”</a:t>
            </a:r>
            <a:endParaRPr sz="1600" b="1">
              <a:latin typeface="Arial"/>
              <a:ea typeface="Arial"/>
              <a:cs typeface="Arial"/>
              <a:sym typeface="Arial"/>
            </a:endParaRPr>
          </a:p>
        </p:txBody>
      </p:sp>
      <p:sp>
        <p:nvSpPr>
          <p:cNvPr id="408" name="Google Shape;408;gfdf0a763cd_0_9"/>
          <p:cNvSpPr txBox="1">
            <a:spLocks noGrp="1"/>
          </p:cNvSpPr>
          <p:nvPr>
            <p:ph type="subTitle" idx="1"/>
          </p:nvPr>
        </p:nvSpPr>
        <p:spPr>
          <a:xfrm>
            <a:off x="3247000" y="2078575"/>
            <a:ext cx="25059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Launched in 2022 by the Brooklyn Nets, the Netaverse is one of the first examples of a virtual stadium experience.</a:t>
            </a:r>
            <a:endParaRPr/>
          </a:p>
          <a:p>
            <a:pPr marL="0" lvl="0" indent="0" algn="ctr" rtl="0">
              <a:lnSpc>
                <a:spcPct val="100000"/>
              </a:lnSpc>
              <a:spcBef>
                <a:spcPts val="1000"/>
              </a:spcBef>
              <a:spcAft>
                <a:spcPts val="0"/>
              </a:spcAft>
              <a:buSzPts val="1400"/>
              <a:buNone/>
            </a:pPr>
            <a:r>
              <a:rPr lang="en-US"/>
              <a:t>The Netaverse is used for replays during TV broadcasts and on video boards for fans watching games at the Barclays Center.</a:t>
            </a:r>
            <a:endParaRPr>
              <a:latin typeface="Arial"/>
              <a:ea typeface="Arial"/>
              <a:cs typeface="Arial"/>
              <a:sym typeface="Arial"/>
            </a:endParaRPr>
          </a:p>
        </p:txBody>
      </p:sp>
      <p:sp>
        <p:nvSpPr>
          <p:cNvPr id="409" name="Google Shape;409;gfdf0a763cd_0_9"/>
          <p:cNvSpPr txBox="1">
            <a:spLocks noGrp="1"/>
          </p:cNvSpPr>
          <p:nvPr>
            <p:ph type="subTitle" idx="3"/>
          </p:nvPr>
        </p:nvSpPr>
        <p:spPr>
          <a:xfrm>
            <a:off x="5942050" y="2078575"/>
            <a:ext cx="2919900" cy="2015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a:t>Manchester City announced plans, in partnership with Sony, to create an exact replica of its home stadium (Etihad Stadium) in virtual reality.</a:t>
            </a:r>
            <a:endParaRPr/>
          </a:p>
          <a:p>
            <a:pPr marL="0" lvl="0" indent="0" algn="ctr" rtl="0">
              <a:lnSpc>
                <a:spcPct val="100000"/>
              </a:lnSpc>
              <a:spcBef>
                <a:spcPts val="1000"/>
              </a:spcBef>
              <a:spcAft>
                <a:spcPts val="0"/>
              </a:spcAft>
              <a:buNone/>
            </a:pPr>
            <a:r>
              <a:rPr lang="en-US"/>
              <a:t>The new virtual platform will help pave the way for new fan loyalty programs, custom avatars, virtual activations, viewing experiences, and more. </a:t>
            </a:r>
            <a:endParaRPr/>
          </a:p>
          <a:p>
            <a:pPr marL="0" lvl="0" indent="0" algn="ctr" rtl="0">
              <a:lnSpc>
                <a:spcPct val="100000"/>
              </a:lnSpc>
              <a:spcBef>
                <a:spcPts val="0"/>
              </a:spcBef>
              <a:spcAft>
                <a:spcPts val="0"/>
              </a:spcAft>
              <a:buNone/>
            </a:pPr>
            <a:endParaRPr/>
          </a:p>
          <a:p>
            <a:pPr marL="0" lvl="0" indent="0" algn="ctr" rtl="0">
              <a:lnSpc>
                <a:spcPct val="100000"/>
              </a:lnSpc>
              <a:spcBef>
                <a:spcPts val="0"/>
              </a:spcBef>
              <a:spcAft>
                <a:spcPts val="0"/>
              </a:spcAft>
              <a:buNone/>
            </a:pPr>
            <a:endParaRPr/>
          </a:p>
          <a:p>
            <a:pPr marL="0" lvl="0" indent="0" algn="ctr" rtl="0">
              <a:lnSpc>
                <a:spcPct val="100000"/>
              </a:lnSpc>
              <a:spcBef>
                <a:spcPts val="0"/>
              </a:spcBef>
              <a:spcAft>
                <a:spcPts val="0"/>
              </a:spcAft>
              <a:buNone/>
            </a:pPr>
            <a:endParaRPr/>
          </a:p>
          <a:p>
            <a:pPr marL="0" lvl="0" indent="0" algn="ctr" rtl="0">
              <a:lnSpc>
                <a:spcPct val="100000"/>
              </a:lnSpc>
              <a:spcBef>
                <a:spcPts val="0"/>
              </a:spcBef>
              <a:spcAft>
                <a:spcPts val="0"/>
              </a:spcAft>
              <a:buSzPts val="1400"/>
              <a:buNone/>
            </a:pPr>
            <a:endParaRPr/>
          </a:p>
        </p:txBody>
      </p:sp>
      <p:sp>
        <p:nvSpPr>
          <p:cNvPr id="410" name="Google Shape;410;gfdf0a763cd_0_9"/>
          <p:cNvSpPr txBox="1">
            <a:spLocks noGrp="1"/>
          </p:cNvSpPr>
          <p:nvPr>
            <p:ph type="subTitle" idx="5"/>
          </p:nvPr>
        </p:nvSpPr>
        <p:spPr>
          <a:xfrm>
            <a:off x="194350" y="2078575"/>
            <a:ext cx="2863500" cy="2702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a:t>In 2022, the Los Angeles Rams announced the unveiling of what they claimed as the first virtual venue in sports history </a:t>
            </a:r>
            <a:endParaRPr/>
          </a:p>
          <a:p>
            <a:pPr marL="0" lvl="0" indent="0" algn="ctr" rtl="0">
              <a:lnSpc>
                <a:spcPct val="100000"/>
              </a:lnSpc>
              <a:spcBef>
                <a:spcPts val="0"/>
              </a:spcBef>
              <a:spcAft>
                <a:spcPts val="0"/>
              </a:spcAft>
              <a:buNone/>
            </a:pPr>
            <a:endParaRPr/>
          </a:p>
          <a:p>
            <a:pPr marL="0" lvl="0" indent="0" algn="ctr" rtl="0">
              <a:lnSpc>
                <a:spcPct val="100000"/>
              </a:lnSpc>
              <a:spcBef>
                <a:spcPts val="0"/>
              </a:spcBef>
              <a:spcAft>
                <a:spcPts val="0"/>
              </a:spcAft>
              <a:buSzPts val="1400"/>
              <a:buNone/>
            </a:pPr>
            <a:r>
              <a:rPr lang="en-US"/>
              <a:t>Virtual Rams House is open year-round and played host to the team’s inaugural End of Season Summit</a:t>
            </a:r>
            <a:endParaRPr>
              <a:latin typeface="Arial"/>
              <a:ea typeface="Arial"/>
              <a:cs typeface="Arial"/>
              <a:sym typeface="Arial"/>
            </a:endParaRPr>
          </a:p>
        </p:txBody>
      </p:sp>
      <p:sp>
        <p:nvSpPr>
          <p:cNvPr id="411" name="Google Shape;411;gfdf0a763cd_0_9"/>
          <p:cNvSpPr txBox="1">
            <a:spLocks noGrp="1"/>
          </p:cNvSpPr>
          <p:nvPr>
            <p:ph type="title" idx="7"/>
          </p:nvPr>
        </p:nvSpPr>
        <p:spPr>
          <a:xfrm>
            <a:off x="3466450" y="1479673"/>
            <a:ext cx="2067000" cy="431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000"/>
              <a:t>“Netaverse”</a:t>
            </a:r>
            <a:endParaRPr sz="2000" b="1">
              <a:latin typeface="Arial"/>
              <a:ea typeface="Arial"/>
              <a:cs typeface="Arial"/>
              <a:sym typeface="Arial"/>
            </a:endParaRPr>
          </a:p>
        </p:txBody>
      </p:sp>
      <p:sp>
        <p:nvSpPr>
          <p:cNvPr id="412" name="Google Shape;412;gfdf0a763cd_0_9"/>
          <p:cNvSpPr txBox="1">
            <a:spLocks noGrp="1"/>
          </p:cNvSpPr>
          <p:nvPr>
            <p:ph type="title" idx="8"/>
          </p:nvPr>
        </p:nvSpPr>
        <p:spPr>
          <a:xfrm>
            <a:off x="6368500" y="1479499"/>
            <a:ext cx="2067000" cy="431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1800" b="1">
                <a:latin typeface="Arial"/>
                <a:ea typeface="Arial"/>
                <a:cs typeface="Arial"/>
                <a:sym typeface="Arial"/>
              </a:rPr>
              <a:t>Etihad Stadium</a:t>
            </a:r>
            <a:endParaRPr sz="1800" b="1">
              <a:latin typeface="Arial"/>
              <a:ea typeface="Arial"/>
              <a:cs typeface="Arial"/>
              <a:sym typeface="Arial"/>
            </a:endParaRPr>
          </a:p>
        </p:txBody>
      </p:sp>
      <p:cxnSp>
        <p:nvCxnSpPr>
          <p:cNvPr id="413" name="Google Shape;413;gfdf0a763cd_0_9"/>
          <p:cNvCxnSpPr/>
          <p:nvPr/>
        </p:nvCxnSpPr>
        <p:spPr>
          <a:xfrm>
            <a:off x="1427999" y="1910768"/>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cxnSp>
        <p:nvCxnSpPr>
          <p:cNvPr id="414" name="Google Shape;414;gfdf0a763cd_0_9"/>
          <p:cNvCxnSpPr/>
          <p:nvPr/>
        </p:nvCxnSpPr>
        <p:spPr>
          <a:xfrm>
            <a:off x="4301341" y="1910773"/>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cxnSp>
        <p:nvCxnSpPr>
          <p:cNvPr id="415" name="Google Shape;415;gfdf0a763cd_0_9"/>
          <p:cNvCxnSpPr/>
          <p:nvPr/>
        </p:nvCxnSpPr>
        <p:spPr>
          <a:xfrm>
            <a:off x="7203400" y="189887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416" name="Google Shape;416;gfdf0a763cd_0_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17" name="Google Shape;417;gfdf0a763cd_0_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418" name="Google Shape;418;gfdf0a763cd_0_9"/>
          <p:cNvSpPr txBox="1">
            <a:spLocks noGrp="1"/>
          </p:cNvSpPr>
          <p:nvPr>
            <p:ph type="title" idx="6"/>
          </p:nvPr>
        </p:nvSpPr>
        <p:spPr>
          <a:xfrm>
            <a:off x="605075" y="369988"/>
            <a:ext cx="5486400" cy="548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2800" b="1">
                <a:latin typeface="Arial"/>
                <a:ea typeface="Arial"/>
                <a:cs typeface="Arial"/>
                <a:sym typeface="Arial"/>
              </a:rPr>
              <a:t>METAVERSE</a:t>
            </a:r>
            <a:endParaRPr sz="2800" b="1">
              <a:latin typeface="Arial"/>
              <a:ea typeface="Arial"/>
              <a:cs typeface="Arial"/>
              <a:sym typeface="Arial"/>
            </a:endParaRPr>
          </a:p>
        </p:txBody>
      </p:sp>
      <p:cxnSp>
        <p:nvCxnSpPr>
          <p:cNvPr id="419" name="Google Shape;419;gfdf0a763cd_0_9"/>
          <p:cNvCxnSpPr/>
          <p:nvPr/>
        </p:nvCxnSpPr>
        <p:spPr>
          <a:xfrm>
            <a:off x="681275" y="3097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sp>
        <p:nvSpPr>
          <p:cNvPr id="420" name="Google Shape;420;gfdf0a763cd_0_9"/>
          <p:cNvSpPr txBox="1"/>
          <p:nvPr/>
        </p:nvSpPr>
        <p:spPr>
          <a:xfrm>
            <a:off x="611200" y="978625"/>
            <a:ext cx="77775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1600" b="1">
                <a:solidFill>
                  <a:srgbClr val="FFFFFF"/>
                </a:solidFill>
              </a:rPr>
              <a:t>Notable applications of marketing in the metaverse in SEM: </a:t>
            </a:r>
            <a:endParaRPr sz="1600" b="1">
              <a:solidFill>
                <a:srgbClr val="FFFF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1"/>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(MARKETING)</a:t>
            </a:r>
            <a:endParaRPr/>
          </a:p>
        </p:txBody>
      </p:sp>
      <p:sp>
        <p:nvSpPr>
          <p:cNvPr id="426" name="Google Shape;426;p21"/>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rgbClr val="EF8600"/>
                </a:solidFill>
                <a:latin typeface="Arial"/>
                <a:ea typeface="Arial"/>
                <a:cs typeface="Arial"/>
                <a:sym typeface="Arial"/>
              </a:rPr>
              <a:t>Social media </a:t>
            </a:r>
            <a:r>
              <a:rPr lang="en-US" sz="1600">
                <a:latin typeface="Arial"/>
                <a:ea typeface="Arial"/>
                <a:cs typeface="Arial"/>
                <a:sym typeface="Arial"/>
              </a:rPr>
              <a:t>describes the online technologies and practices that people use to share content, opinions, insights, experiences, perspectives, media and to otherwise interact online. </a:t>
            </a:r>
            <a:endParaRPr/>
          </a:p>
          <a:p>
            <a:pPr marL="282575" lvl="0" indent="-282575" algn="l" rtl="0">
              <a:lnSpc>
                <a:spcPct val="100000"/>
              </a:lnSpc>
              <a:spcBef>
                <a:spcPts val="1200"/>
              </a:spcBef>
              <a:spcAft>
                <a:spcPts val="0"/>
              </a:spcAft>
              <a:buSzPts val="1150"/>
              <a:buNone/>
            </a:pPr>
            <a:r>
              <a:rPr lang="en-US" sz="1600">
                <a:latin typeface="Arial"/>
                <a:ea typeface="Arial"/>
                <a:cs typeface="Arial"/>
                <a:sym typeface="Arial"/>
              </a:rPr>
              <a:t>●	Social media can also have a profound impact on team and league sponsorship strategies.</a:t>
            </a:r>
            <a:endParaRPr/>
          </a:p>
          <a:p>
            <a:pPr marL="739775" lvl="1" indent="-282575" algn="l" rtl="0">
              <a:lnSpc>
                <a:spcPct val="100000"/>
              </a:lnSpc>
              <a:spcBef>
                <a:spcPts val="1200"/>
              </a:spcBef>
              <a:spcAft>
                <a:spcPts val="0"/>
              </a:spcAft>
              <a:buSzPts val="1150"/>
              <a:buNone/>
            </a:pPr>
            <a:r>
              <a:rPr lang="en-US" sz="1600">
                <a:latin typeface="Arial"/>
                <a:ea typeface="Arial"/>
                <a:cs typeface="Arial"/>
                <a:sym typeface="Arial"/>
              </a:rPr>
              <a:t>o	The NBA’s collective social media footprint during collectively generated more than $1.1B of value for brand partners last season, up 20% from the '17-18 season. By comparison, the NFL last season generated $343M in brand value, the second-highest social media value among the top leagues</a:t>
            </a:r>
            <a:endParaRPr/>
          </a:p>
          <a:p>
            <a:pPr marL="0" lvl="0" indent="0" algn="l" rtl="0">
              <a:lnSpc>
                <a:spcPct val="100000"/>
              </a:lnSpc>
              <a:spcBef>
                <a:spcPts val="1200"/>
              </a:spcBef>
              <a:spcAft>
                <a:spcPts val="1600"/>
              </a:spcAft>
              <a:buSzPts val="1150"/>
              <a:buNone/>
            </a:pPr>
            <a:endParaRPr>
              <a:latin typeface="Arial"/>
              <a:ea typeface="Arial"/>
              <a:cs typeface="Arial"/>
              <a:sym typeface="Arial"/>
            </a:endParaRPr>
          </a:p>
        </p:txBody>
      </p:sp>
      <p:cxnSp>
        <p:nvCxnSpPr>
          <p:cNvPr id="427" name="Google Shape;427;p2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28" name="Google Shape;428;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29" name="Google Shape;429;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22"/>
          <p:cNvSpPr txBox="1">
            <a:spLocks noGrp="1"/>
          </p:cNvSpPr>
          <p:nvPr>
            <p:ph type="title"/>
          </p:nvPr>
        </p:nvSpPr>
        <p:spPr>
          <a:xfrm>
            <a:off x="5337175" y="730963"/>
            <a:ext cx="3130953" cy="856967"/>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FUNCTIONS OF SOCIAL MEDIA</a:t>
            </a:r>
            <a:endParaRPr b="1">
              <a:latin typeface="Arial"/>
              <a:ea typeface="Arial"/>
              <a:cs typeface="Arial"/>
              <a:sym typeface="Arial"/>
            </a:endParaRPr>
          </a:p>
        </p:txBody>
      </p:sp>
      <p:sp>
        <p:nvSpPr>
          <p:cNvPr id="435" name="Google Shape;435;p22"/>
          <p:cNvSpPr txBox="1">
            <a:spLocks noGrp="1"/>
          </p:cNvSpPr>
          <p:nvPr>
            <p:ph type="body" idx="1"/>
          </p:nvPr>
        </p:nvSpPr>
        <p:spPr>
          <a:xfrm>
            <a:off x="5337175" y="1610030"/>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Social media serves a variety of purposes:</a:t>
            </a:r>
            <a:endParaRPr/>
          </a:p>
          <a:p>
            <a:pPr marL="0" lvl="0" indent="0" algn="l" rtl="0">
              <a:lnSpc>
                <a:spcPct val="100000"/>
              </a:lnSpc>
              <a:spcBef>
                <a:spcPts val="0"/>
              </a:spcBef>
              <a:spcAft>
                <a:spcPts val="0"/>
              </a:spcAft>
              <a:buSzPts val="1600"/>
              <a:buNone/>
            </a:pPr>
            <a:endParaRPr>
              <a:latin typeface="Arial"/>
              <a:ea typeface="Arial"/>
              <a:cs typeface="Arial"/>
              <a:sym typeface="Arial"/>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Social networking</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Photo sharing</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Video sharing</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News source</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Blogs / opinions / product reviews</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Professional networking</a:t>
            </a:r>
            <a:endParaRPr/>
          </a:p>
          <a:p>
            <a:pPr marL="0" lvl="0" indent="0" algn="l" rtl="0">
              <a:lnSpc>
                <a:spcPct val="100000"/>
              </a:lnSpc>
              <a:spcBef>
                <a:spcPts val="1600"/>
              </a:spcBef>
              <a:spcAft>
                <a:spcPts val="1600"/>
              </a:spcAft>
              <a:buSzPts val="1600"/>
              <a:buNone/>
            </a:pPr>
            <a:endParaRPr>
              <a:latin typeface="Arial"/>
              <a:ea typeface="Arial"/>
              <a:cs typeface="Arial"/>
              <a:sym typeface="Arial"/>
            </a:endParaRPr>
          </a:p>
        </p:txBody>
      </p:sp>
      <p:cxnSp>
        <p:nvCxnSpPr>
          <p:cNvPr id="436" name="Google Shape;436;p22"/>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37" name="Google Shape;437;p22"/>
          <p:cNvPicPr preferRelativeResize="0"/>
          <p:nvPr/>
        </p:nvPicPr>
        <p:blipFill rotWithShape="1">
          <a:blip r:embed="rId3">
            <a:alphaModFix/>
          </a:blip>
          <a:srcRect l="24817" r="24818"/>
          <a:stretch/>
        </p:blipFill>
        <p:spPr>
          <a:xfrm>
            <a:off x="-422250" y="-236700"/>
            <a:ext cx="4714800" cy="5616900"/>
          </a:xfrm>
          <a:prstGeom prst="flowChartDelay">
            <a:avLst/>
          </a:prstGeom>
          <a:noFill/>
          <a:ln>
            <a:noFill/>
          </a:ln>
        </p:spPr>
      </p:pic>
      <p:pic>
        <p:nvPicPr>
          <p:cNvPr id="438" name="Google Shape;438;p2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439" name="Google Shape;439;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3"/>
          <p:cNvSpPr txBox="1">
            <a:spLocks noGrp="1"/>
          </p:cNvSpPr>
          <p:nvPr>
            <p:ph type="body" idx="2"/>
          </p:nvPr>
        </p:nvSpPr>
        <p:spPr>
          <a:xfrm>
            <a:off x="971725" y="1800857"/>
            <a:ext cx="3468900" cy="2473736"/>
          </a:xfrm>
          <a:prstGeom prst="rect">
            <a:avLst/>
          </a:prstGeom>
          <a:noFill/>
          <a:ln>
            <a:noFill/>
          </a:ln>
        </p:spPr>
        <p:txBody>
          <a:bodyPr spcFirstLastPara="1" wrap="square" lIns="91425" tIns="91425" rIns="91425" bIns="91425" anchor="t" anchorCtr="0">
            <a:noAutofit/>
          </a:bodyPr>
          <a:lstStyle/>
          <a:p>
            <a:pPr marL="317500" lvl="0" indent="-317500" algn="l" rtl="0">
              <a:lnSpc>
                <a:spcPct val="100000"/>
              </a:lnSpc>
              <a:spcBef>
                <a:spcPts val="0"/>
              </a:spcBef>
              <a:spcAft>
                <a:spcPts val="0"/>
              </a:spcAft>
              <a:buSzPts val="1400"/>
              <a:buChar char="●"/>
            </a:pPr>
            <a:r>
              <a:rPr lang="en-US" sz="1800">
                <a:solidFill>
                  <a:schemeClr val="lt1"/>
                </a:solidFill>
                <a:latin typeface="Arial"/>
                <a:ea typeface="Arial"/>
                <a:cs typeface="Arial"/>
                <a:sym typeface="Arial"/>
              </a:rPr>
              <a:t>Cost effective</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Wide reach</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Creative opportunities</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Adds perceived value</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Measurable</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Boosts engagement</a:t>
            </a:r>
            <a:endParaRPr/>
          </a:p>
          <a:p>
            <a:pPr marL="317500" lvl="0" indent="-317500" algn="l" rtl="0">
              <a:lnSpc>
                <a:spcPct val="100000"/>
              </a:lnSpc>
              <a:spcBef>
                <a:spcPts val="0"/>
              </a:spcBef>
              <a:spcAft>
                <a:spcPts val="0"/>
              </a:spcAft>
              <a:buClr>
                <a:schemeClr val="lt1"/>
              </a:buClr>
              <a:buSzPts val="1400"/>
              <a:buFont typeface="Arial"/>
              <a:buChar char="●"/>
            </a:pPr>
            <a:r>
              <a:rPr lang="en-US" sz="1800">
                <a:solidFill>
                  <a:schemeClr val="lt1"/>
                </a:solidFill>
                <a:latin typeface="Arial"/>
                <a:ea typeface="Arial"/>
                <a:cs typeface="Arial"/>
                <a:sym typeface="Arial"/>
              </a:rPr>
              <a:t> Data / analytics (learn more about   your customer)</a:t>
            </a:r>
            <a:endParaRPr/>
          </a:p>
        </p:txBody>
      </p:sp>
      <p:sp>
        <p:nvSpPr>
          <p:cNvPr id="445" name="Google Shape;445;p23"/>
          <p:cNvSpPr txBox="1">
            <a:spLocks noGrp="1"/>
          </p:cNvSpPr>
          <p:nvPr>
            <p:ph type="title"/>
          </p:nvPr>
        </p:nvSpPr>
        <p:spPr>
          <a:xfrm>
            <a:off x="938500" y="1226407"/>
            <a:ext cx="448429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1800" u="sng">
                <a:solidFill>
                  <a:schemeClr val="lt1"/>
                </a:solidFill>
                <a:latin typeface="Arial"/>
                <a:ea typeface="Arial"/>
                <a:cs typeface="Arial"/>
                <a:sym typeface="Arial"/>
              </a:rPr>
              <a:t>Benefits</a:t>
            </a:r>
            <a:r>
              <a:rPr lang="en-US" sz="1800">
                <a:solidFill>
                  <a:schemeClr val="lt1"/>
                </a:solidFill>
                <a:latin typeface="Arial"/>
                <a:ea typeface="Arial"/>
                <a:cs typeface="Arial"/>
                <a:sym typeface="Arial"/>
              </a:rPr>
              <a:t> to social media marketing:</a:t>
            </a:r>
            <a:endParaRPr/>
          </a:p>
        </p:txBody>
      </p:sp>
      <p:cxnSp>
        <p:nvCxnSpPr>
          <p:cNvPr id="446" name="Google Shape;446;p23"/>
          <p:cNvCxnSpPr/>
          <p:nvPr/>
        </p:nvCxnSpPr>
        <p:spPr>
          <a:xfrm>
            <a:off x="971725" y="110553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47" name="Google Shape;447;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48" name="Google Shape;448;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449" name="Google Shape;449;p23"/>
          <p:cNvSpPr txBox="1"/>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SOCIAL MEDIA MARKETING</a:t>
            </a:r>
            <a:endParaRPr/>
          </a:p>
        </p:txBody>
      </p:sp>
      <p:pic>
        <p:nvPicPr>
          <p:cNvPr id="450" name="Google Shape;450;p23" descr="Diagram&#10;&#10;Description automatically generated"/>
          <p:cNvPicPr preferRelativeResize="0"/>
          <p:nvPr/>
        </p:nvPicPr>
        <p:blipFill rotWithShape="1">
          <a:blip r:embed="rId4">
            <a:alphaModFix/>
          </a:blip>
          <a:srcRect l="12816" t="18086" r="11817" b="16894"/>
          <a:stretch/>
        </p:blipFill>
        <p:spPr>
          <a:xfrm>
            <a:off x="5288242" y="1386425"/>
            <a:ext cx="3083715" cy="266033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cxnSp>
        <p:nvCxnSpPr>
          <p:cNvPr id="455" name="Google Shape;455;p24"/>
          <p:cNvCxnSpPr/>
          <p:nvPr/>
        </p:nvCxnSpPr>
        <p:spPr>
          <a:xfrm>
            <a:off x="6133478" y="1072287"/>
            <a:ext cx="2393284"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56" name="Google Shape;456;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57" name="Google Shape;457;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458" name="Google Shape;458;p24"/>
          <p:cNvSpPr txBox="1"/>
          <p:nvPr/>
        </p:nvSpPr>
        <p:spPr>
          <a:xfrm>
            <a:off x="5963960" y="371509"/>
            <a:ext cx="2763000" cy="58772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SOCIAL REACH</a:t>
            </a:r>
            <a:endParaRPr/>
          </a:p>
        </p:txBody>
      </p:sp>
      <p:sp>
        <p:nvSpPr>
          <p:cNvPr id="459" name="Google Shape;459;p24"/>
          <p:cNvSpPr/>
          <p:nvPr/>
        </p:nvSpPr>
        <p:spPr>
          <a:xfrm>
            <a:off x="5963960" y="1393557"/>
            <a:ext cx="2763000" cy="2677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One of the greatest benefits to social media for any marketing professional regardless of industry is that it allows an organization to reach a massive audience.</a:t>
            </a:r>
            <a:endParaRPr/>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Social media platforms measure their reach through a variety of metrics, but one of the most popular performance indicators is monthly active users (MAU). </a:t>
            </a:r>
            <a:endParaRPr/>
          </a:p>
        </p:txBody>
      </p:sp>
      <p:pic>
        <p:nvPicPr>
          <p:cNvPr id="460" name="Google Shape;460;p24"/>
          <p:cNvPicPr preferRelativeResize="0"/>
          <p:nvPr/>
        </p:nvPicPr>
        <p:blipFill>
          <a:blip r:embed="rId4">
            <a:alphaModFix/>
          </a:blip>
          <a:stretch>
            <a:fillRect/>
          </a:stretch>
        </p:blipFill>
        <p:spPr>
          <a:xfrm>
            <a:off x="245500" y="453450"/>
            <a:ext cx="5550025" cy="41681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25"/>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EXAMPLES</a:t>
            </a:r>
            <a:endParaRPr/>
          </a:p>
        </p:txBody>
      </p:sp>
      <p:sp>
        <p:nvSpPr>
          <p:cNvPr id="466" name="Google Shape;466;p25"/>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b="1">
                <a:solidFill>
                  <a:srgbClr val="EF8600"/>
                </a:solidFill>
                <a:latin typeface="Arial"/>
                <a:ea typeface="Arial"/>
                <a:cs typeface="Arial"/>
                <a:sym typeface="Arial"/>
              </a:rPr>
              <a:t>Facebook:</a:t>
            </a:r>
            <a:endParaRPr sz="1400" b="1">
              <a:latin typeface="Arial"/>
              <a:ea typeface="Arial"/>
              <a:cs typeface="Arial"/>
              <a:sym typeface="Arial"/>
            </a:endParaRPr>
          </a:p>
          <a:p>
            <a:pPr marL="285750" lvl="0"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The Boston Celtics created the “3-Point Play”, a Facebook game where fans picked three Celtic players and predicted a specific statistic for an upcoming game. Points were then awarded based on accuracy and the risk level of a fan’s picks. After each game, the top-scoring fan won tickets to an upcoming home game.  </a:t>
            </a:r>
            <a:endParaRPr sz="1300">
              <a:latin typeface="Arial"/>
              <a:ea typeface="Arial"/>
              <a:cs typeface="Arial"/>
              <a:sym typeface="Arial"/>
            </a:endParaRPr>
          </a:p>
          <a:p>
            <a:pPr marL="62865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o	The Celtics added 85,000 Facebook fans and sold $200,000 in tickets as a result of the promotion</a:t>
            </a:r>
            <a:endParaRPr sz="1300">
              <a:latin typeface="Arial"/>
              <a:ea typeface="Arial"/>
              <a:cs typeface="Arial"/>
              <a:sym typeface="Arial"/>
            </a:endParaRPr>
          </a:p>
          <a:p>
            <a:pPr marL="0" lvl="1" indent="0" algn="l" rtl="0">
              <a:lnSpc>
                <a:spcPct val="100000"/>
              </a:lnSpc>
              <a:spcBef>
                <a:spcPts val="1000"/>
              </a:spcBef>
              <a:spcAft>
                <a:spcPts val="0"/>
              </a:spcAft>
              <a:buSzPts val="1150"/>
              <a:buNone/>
            </a:pPr>
            <a:r>
              <a:rPr lang="en-US" sz="1400">
                <a:solidFill>
                  <a:srgbClr val="EF8600"/>
                </a:solidFill>
                <a:latin typeface="Arial"/>
                <a:ea typeface="Arial"/>
                <a:cs typeface="Arial"/>
                <a:sym typeface="Arial"/>
              </a:rPr>
              <a:t>T</a:t>
            </a:r>
            <a:r>
              <a:rPr lang="en-US" sz="1400" b="1">
                <a:solidFill>
                  <a:srgbClr val="EF8600"/>
                </a:solidFill>
                <a:latin typeface="Arial"/>
                <a:ea typeface="Arial"/>
                <a:cs typeface="Arial"/>
                <a:sym typeface="Arial"/>
              </a:rPr>
              <a:t>witter</a:t>
            </a:r>
            <a:r>
              <a:rPr lang="en-US" sz="1400" b="1">
                <a:solidFill>
                  <a:schemeClr val="lt1"/>
                </a:solidFill>
                <a:latin typeface="Arial"/>
                <a:ea typeface="Arial"/>
                <a:cs typeface="Arial"/>
                <a:sym typeface="Arial"/>
              </a:rPr>
              <a:t> </a:t>
            </a:r>
            <a:endParaRPr sz="1400" b="1">
              <a:latin typeface="Arial"/>
              <a:ea typeface="Arial"/>
              <a:cs typeface="Arial"/>
              <a:sym typeface="Arial"/>
            </a:endParaRPr>
          </a:p>
          <a:p>
            <a:pPr marL="28575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NBA All-Star Damian Lillard uses Twitter to announce release dates for his adidas signature sneakers</a:t>
            </a:r>
            <a:endParaRPr sz="1300">
              <a:latin typeface="Arial"/>
              <a:ea typeface="Arial"/>
              <a:cs typeface="Arial"/>
              <a:sym typeface="Arial"/>
            </a:endParaRPr>
          </a:p>
          <a:p>
            <a:pPr marL="0" lvl="1" indent="0"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YouTube</a:t>
            </a:r>
            <a:endParaRPr sz="1400" b="1">
              <a:latin typeface="Arial"/>
              <a:ea typeface="Arial"/>
              <a:cs typeface="Arial"/>
              <a:sym typeface="Arial"/>
            </a:endParaRPr>
          </a:p>
          <a:p>
            <a:pPr marL="282575" lvl="1" indent="-168275"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The Vancouver Whitecaps took full advantage of YouTube by launching a "30-Day Countdown" marketing initiative that featured thirty consecutive days of viral videos introducing the team to the city of Vancouver, decorating landmarks, interviewing celebrities, displaying 3D billboard projections, and more</a:t>
            </a:r>
            <a:endParaRPr sz="1300">
              <a:latin typeface="Arial"/>
              <a:ea typeface="Arial"/>
              <a:cs typeface="Arial"/>
              <a:sym typeface="Arial"/>
            </a:endParaRPr>
          </a:p>
          <a:p>
            <a:pPr marL="0" lvl="0" indent="0" algn="l" rtl="0">
              <a:lnSpc>
                <a:spcPct val="100000"/>
              </a:lnSpc>
              <a:spcBef>
                <a:spcPts val="0"/>
              </a:spcBef>
              <a:spcAft>
                <a:spcPts val="0"/>
              </a:spcAft>
              <a:buSzPts val="1150"/>
              <a:buNone/>
            </a:pPr>
            <a:endParaRPr sz="1300">
              <a:solidFill>
                <a:schemeClr val="lt1"/>
              </a:solidFill>
              <a:latin typeface="Arial"/>
              <a:ea typeface="Arial"/>
              <a:cs typeface="Arial"/>
              <a:sym typeface="Arial"/>
            </a:endParaRPr>
          </a:p>
        </p:txBody>
      </p:sp>
      <p:cxnSp>
        <p:nvCxnSpPr>
          <p:cNvPr id="467" name="Google Shape;467;p2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68" name="Google Shape;468;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69" name="Google Shape;469;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26"/>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APPLICATION EXAMPLES</a:t>
            </a:r>
            <a:endParaRPr/>
          </a:p>
        </p:txBody>
      </p:sp>
      <p:sp>
        <p:nvSpPr>
          <p:cNvPr id="475" name="Google Shape;475;p26"/>
          <p:cNvSpPr txBox="1">
            <a:spLocks noGrp="1"/>
          </p:cNvSpPr>
          <p:nvPr>
            <p:ph type="body" idx="1"/>
          </p:nvPr>
        </p:nvSpPr>
        <p:spPr>
          <a:xfrm>
            <a:off x="938500" y="1004711"/>
            <a:ext cx="7172100" cy="3662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b="1">
                <a:solidFill>
                  <a:srgbClr val="EF8600"/>
                </a:solidFill>
                <a:latin typeface="Arial"/>
                <a:ea typeface="Arial"/>
                <a:cs typeface="Arial"/>
                <a:sym typeface="Arial"/>
              </a:rPr>
              <a:t>LinkedIn</a:t>
            </a:r>
            <a:endParaRPr sz="1400" b="1"/>
          </a:p>
          <a:p>
            <a:pPr marL="457200" lvl="0"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21 NBA teams used LinkedIn's Sales Navigator as a tool to help sales executives connect with people that presented potential selling opportunities</a:t>
            </a:r>
            <a:endParaRPr sz="1300">
              <a:solidFill>
                <a:schemeClr val="lt1"/>
              </a:solidFill>
              <a:latin typeface="Arial"/>
              <a:ea typeface="Arial"/>
              <a:cs typeface="Arial"/>
              <a:sym typeface="Arial"/>
            </a:endParaRPr>
          </a:p>
          <a:p>
            <a:pPr marL="282575" lvl="0" indent="-282575"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Instagram</a:t>
            </a:r>
            <a:r>
              <a:rPr lang="en-US" sz="1400" b="1">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45720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Major League Baseball became the first professional sports league to have every single one of their franchises on Instagram while creating web-based versions of their Instagram feeds so fans could view photos from the league and their favorite teams online. By 2022, Major League Baseball had 8.9 million followers with thousands of ballpark photos being posted every day.</a:t>
            </a:r>
            <a:endParaRPr sz="1300">
              <a:latin typeface="Arial"/>
              <a:ea typeface="Arial"/>
              <a:cs typeface="Arial"/>
              <a:sym typeface="Arial"/>
            </a:endParaRPr>
          </a:p>
          <a:p>
            <a:pPr marL="0" lvl="1" indent="0"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Snapchat </a:t>
            </a:r>
            <a:endParaRPr sz="1400" b="1"/>
          </a:p>
          <a:p>
            <a:pPr marL="45720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The Los Angeles Rams unveiled their new uniforms in 2020 through augmented reality via Snapchat</a:t>
            </a:r>
            <a:endParaRPr sz="1300"/>
          </a:p>
          <a:p>
            <a:pPr marL="282575" lvl="1" indent="-282575"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TikTok</a:t>
            </a:r>
            <a:endParaRPr sz="1400" b="1">
              <a:solidFill>
                <a:srgbClr val="EF8600"/>
              </a:solidFill>
              <a:latin typeface="Arial"/>
              <a:ea typeface="Arial"/>
              <a:cs typeface="Arial"/>
              <a:sym typeface="Arial"/>
            </a:endParaRPr>
          </a:p>
          <a:p>
            <a:pPr marL="457200" lvl="1" indent="-171450" algn="l" rtl="0">
              <a:lnSpc>
                <a:spcPct val="100000"/>
              </a:lnSpc>
              <a:spcBef>
                <a:spcPts val="0"/>
              </a:spcBef>
              <a:spcAft>
                <a:spcPts val="1000"/>
              </a:spcAft>
              <a:buSzPts val="1150"/>
              <a:buNone/>
            </a:pPr>
            <a:r>
              <a:rPr lang="en-US" sz="1300">
                <a:solidFill>
                  <a:schemeClr val="lt1"/>
                </a:solidFill>
                <a:latin typeface="Arial"/>
                <a:ea typeface="Arial"/>
                <a:cs typeface="Arial"/>
                <a:sym typeface="Arial"/>
              </a:rPr>
              <a:t>●  In 2019, the Los Angeles Dodgers became one of the first teams to open a team branded TikTok channel, accumulating more than 330,000 likes by the All-Star break</a:t>
            </a:r>
            <a:endParaRPr sz="1300"/>
          </a:p>
        </p:txBody>
      </p:sp>
      <p:cxnSp>
        <p:nvCxnSpPr>
          <p:cNvPr id="476" name="Google Shape;476;p2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77" name="Google Shape;477;p2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78" name="Google Shape;478;p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fdf0a763cd_0_34"/>
          <p:cNvSpPr txBox="1">
            <a:spLocks noGrp="1"/>
          </p:cNvSpPr>
          <p:nvPr>
            <p:ph type="title"/>
          </p:nvPr>
        </p:nvSpPr>
        <p:spPr>
          <a:xfrm>
            <a:off x="938500" y="445025"/>
            <a:ext cx="751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APPLICATION EXAMPLES</a:t>
            </a:r>
            <a:endParaRPr/>
          </a:p>
        </p:txBody>
      </p:sp>
      <p:sp>
        <p:nvSpPr>
          <p:cNvPr id="484" name="Google Shape;484;gfdf0a763cd_0_34"/>
          <p:cNvSpPr txBox="1">
            <a:spLocks noGrp="1"/>
          </p:cNvSpPr>
          <p:nvPr>
            <p:ph type="body" idx="1"/>
          </p:nvPr>
        </p:nvSpPr>
        <p:spPr>
          <a:xfrm>
            <a:off x="938500" y="1004711"/>
            <a:ext cx="7172100" cy="3662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b="1">
                <a:solidFill>
                  <a:srgbClr val="EF8600"/>
                </a:solidFill>
                <a:latin typeface="Arial"/>
                <a:ea typeface="Arial"/>
                <a:cs typeface="Arial"/>
                <a:sym typeface="Arial"/>
              </a:rPr>
              <a:t>LinkedIn</a:t>
            </a:r>
            <a:endParaRPr sz="1400" b="1"/>
          </a:p>
          <a:p>
            <a:pPr marL="457200" lvl="0"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21 NBA teams used LinkedIn's Sales Navigator as a tool to help sales executives connect with people that presented potential selling opportunities</a:t>
            </a:r>
            <a:endParaRPr sz="1300">
              <a:solidFill>
                <a:schemeClr val="lt1"/>
              </a:solidFill>
              <a:latin typeface="Arial"/>
              <a:ea typeface="Arial"/>
              <a:cs typeface="Arial"/>
              <a:sym typeface="Arial"/>
            </a:endParaRPr>
          </a:p>
          <a:p>
            <a:pPr marL="282575" lvl="0" indent="-282575"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Instagram</a:t>
            </a:r>
            <a:r>
              <a:rPr lang="en-US" sz="1400" b="1">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45720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Major League Baseball became the first professional sports league to have every single one of their franchises on Instagram while creating web-based versions of their Instagram feeds so fans could view photos from the league and their favorite teams online. By 2022, Major League Baseball had 8.9 million followers with thousands of ballpark photos being posted every day.</a:t>
            </a:r>
            <a:endParaRPr sz="1300">
              <a:latin typeface="Arial"/>
              <a:ea typeface="Arial"/>
              <a:cs typeface="Arial"/>
              <a:sym typeface="Arial"/>
            </a:endParaRPr>
          </a:p>
          <a:p>
            <a:pPr marL="0" lvl="1" indent="0"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Snapchat </a:t>
            </a:r>
            <a:endParaRPr sz="1400" b="1"/>
          </a:p>
          <a:p>
            <a:pPr marL="457200" lvl="1" indent="-171450" algn="l" rtl="0">
              <a:lnSpc>
                <a:spcPct val="100000"/>
              </a:lnSpc>
              <a:spcBef>
                <a:spcPts val="0"/>
              </a:spcBef>
              <a:spcAft>
                <a:spcPts val="0"/>
              </a:spcAft>
              <a:buSzPts val="1150"/>
              <a:buNone/>
            </a:pPr>
            <a:r>
              <a:rPr lang="en-US" sz="1300">
                <a:solidFill>
                  <a:schemeClr val="lt1"/>
                </a:solidFill>
                <a:latin typeface="Arial"/>
                <a:ea typeface="Arial"/>
                <a:cs typeface="Arial"/>
                <a:sym typeface="Arial"/>
              </a:rPr>
              <a:t>●	The Los Angeles Rams unveiled their new uniforms in 2020 through augmented reality via Snapchat</a:t>
            </a:r>
            <a:endParaRPr sz="1300"/>
          </a:p>
          <a:p>
            <a:pPr marL="282575" lvl="1" indent="-282575" algn="l" rtl="0">
              <a:lnSpc>
                <a:spcPct val="100000"/>
              </a:lnSpc>
              <a:spcBef>
                <a:spcPts val="1000"/>
              </a:spcBef>
              <a:spcAft>
                <a:spcPts val="0"/>
              </a:spcAft>
              <a:buSzPts val="1150"/>
              <a:buNone/>
            </a:pPr>
            <a:r>
              <a:rPr lang="en-US" sz="1400" b="1">
                <a:solidFill>
                  <a:srgbClr val="EF8600"/>
                </a:solidFill>
                <a:latin typeface="Arial"/>
                <a:ea typeface="Arial"/>
                <a:cs typeface="Arial"/>
                <a:sym typeface="Arial"/>
              </a:rPr>
              <a:t>TikTok</a:t>
            </a:r>
            <a:endParaRPr sz="1400" b="1">
              <a:solidFill>
                <a:srgbClr val="EF8600"/>
              </a:solidFill>
              <a:latin typeface="Arial"/>
              <a:ea typeface="Arial"/>
              <a:cs typeface="Arial"/>
              <a:sym typeface="Arial"/>
            </a:endParaRPr>
          </a:p>
          <a:p>
            <a:pPr marL="457200" lvl="1" indent="-171450" algn="l" rtl="0">
              <a:lnSpc>
                <a:spcPct val="100000"/>
              </a:lnSpc>
              <a:spcBef>
                <a:spcPts val="0"/>
              </a:spcBef>
              <a:spcAft>
                <a:spcPts val="1000"/>
              </a:spcAft>
              <a:buSzPts val="1150"/>
              <a:buNone/>
            </a:pPr>
            <a:r>
              <a:rPr lang="en-US" sz="1300">
                <a:solidFill>
                  <a:schemeClr val="lt1"/>
                </a:solidFill>
                <a:latin typeface="Arial"/>
                <a:ea typeface="Arial"/>
                <a:cs typeface="Arial"/>
                <a:sym typeface="Arial"/>
              </a:rPr>
              <a:t>●  In 2019, the Los Angeles Dodgers became one of the first teams to open a team branded TikTok channel, accumulating more than 330,000 likes by the All-Star break.</a:t>
            </a:r>
            <a:endParaRPr sz="1300"/>
          </a:p>
        </p:txBody>
      </p:sp>
      <p:cxnSp>
        <p:nvCxnSpPr>
          <p:cNvPr id="485" name="Google Shape;485;gfdf0a763cd_0_3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486" name="Google Shape;486;gfdf0a763cd_0_3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87" name="Google Shape;487;gfdf0a763cd_0_3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gfdf0a763cd_0_54"/>
          <p:cNvSpPr txBox="1">
            <a:spLocks noGrp="1"/>
          </p:cNvSpPr>
          <p:nvPr>
            <p:ph type="title"/>
          </p:nvPr>
        </p:nvSpPr>
        <p:spPr>
          <a:xfrm>
            <a:off x="938500" y="445025"/>
            <a:ext cx="61614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LOS ANGELES DODGERS ON TIKTOK</a:t>
            </a:r>
            <a:endParaRPr/>
          </a:p>
        </p:txBody>
      </p:sp>
      <p:cxnSp>
        <p:nvCxnSpPr>
          <p:cNvPr id="493" name="Google Shape;493;gfdf0a763cd_0_5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494" name="Google Shape;494;gfdf0a763cd_0_5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95" name="Google Shape;495;gfdf0a763cd_0_5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496" name="Google Shape;496;gfdf0a763cd_0_54"/>
          <p:cNvSpPr/>
          <p:nvPr/>
        </p:nvSpPr>
        <p:spPr>
          <a:xfrm>
            <a:off x="870668" y="1585621"/>
            <a:ext cx="2918400" cy="1815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97" name="Google Shape;497;gfdf0a763cd_0_54"/>
          <p:cNvPicPr preferRelativeResize="0"/>
          <p:nvPr/>
        </p:nvPicPr>
        <p:blipFill>
          <a:blip r:embed="rId4">
            <a:alphaModFix/>
          </a:blip>
          <a:stretch>
            <a:fillRect/>
          </a:stretch>
        </p:blipFill>
        <p:spPr>
          <a:xfrm>
            <a:off x="2662375" y="1106524"/>
            <a:ext cx="3819250" cy="3385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MAKES DIGITAL MARKETING EFFECTIVE?</a:t>
            </a:r>
            <a:endParaRPr/>
          </a:p>
        </p:txBody>
      </p:sp>
      <p:sp>
        <p:nvSpPr>
          <p:cNvPr id="209" name="Google Shape;209;p3"/>
          <p:cNvSpPr txBox="1">
            <a:spLocks noGrp="1"/>
          </p:cNvSpPr>
          <p:nvPr>
            <p:ph type="body" idx="1"/>
          </p:nvPr>
        </p:nvSpPr>
        <p:spPr>
          <a:xfrm>
            <a:off x="938500" y="1110853"/>
            <a:ext cx="4128022"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As consumer attention to traditional media channels wanes, social media and digital marketing can provide a more effective and efficient way to reach and engage consumers.  As a result, brands are investing more than ever in digital strategies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Targeted</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Measurable</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Cost efficient</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Flexible and dynamic</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Encourages consumer (fan) engagement</a:t>
            </a:r>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210" name="Google Shape;210;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1" name="Google Shape;211;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2" name="Google Shape;212;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 name="Picture 2" descr="A picture containing sky, several&#10;&#10;Description automatically generated">
            <a:extLst>
              <a:ext uri="{FF2B5EF4-FFF2-40B4-BE49-F238E27FC236}">
                <a16:creationId xmlns:a16="http://schemas.microsoft.com/office/drawing/2014/main" id="{96D217F0-5505-1067-CECB-B9F0ADA603A8}"/>
              </a:ext>
            </a:extLst>
          </p:cNvPr>
          <p:cNvPicPr>
            <a:picLocks noChangeAspect="1"/>
          </p:cNvPicPr>
          <p:nvPr/>
        </p:nvPicPr>
        <p:blipFill>
          <a:blip r:embed="rId4"/>
          <a:stretch>
            <a:fillRect/>
          </a:stretch>
        </p:blipFill>
        <p:spPr>
          <a:xfrm>
            <a:off x="5490535" y="1386425"/>
            <a:ext cx="2964843" cy="296484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27"/>
          <p:cNvSpPr txBox="1">
            <a:spLocks noGrp="1"/>
          </p:cNvSpPr>
          <p:nvPr>
            <p:ph type="title"/>
          </p:nvPr>
        </p:nvSpPr>
        <p:spPr>
          <a:xfrm>
            <a:off x="938500" y="445025"/>
            <a:ext cx="7262700" cy="526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IMPACT</a:t>
            </a:r>
            <a:endParaRPr/>
          </a:p>
        </p:txBody>
      </p:sp>
      <p:cxnSp>
        <p:nvCxnSpPr>
          <p:cNvPr id="503" name="Google Shape;503;p2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04" name="Google Shape;504;p2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05" name="Google Shape;505;p2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506" name="Google Shape;506;p27"/>
          <p:cNvSpPr/>
          <p:nvPr/>
        </p:nvSpPr>
        <p:spPr>
          <a:xfrm>
            <a:off x="938500" y="1002825"/>
            <a:ext cx="7395300" cy="31444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dirty="0">
                <a:solidFill>
                  <a:schemeClr val="lt1"/>
                </a:solidFill>
              </a:rPr>
              <a:t>A large following provides each athlete, celebrity, or sports and entertainment property with an efficient means for communicating with fans while continuing to build their brands and providing value for their sponsors.</a:t>
            </a:r>
            <a:endParaRPr dirty="0">
              <a:solidFill>
                <a:schemeClr val="lt1"/>
              </a:solidFill>
            </a:endParaRPr>
          </a:p>
          <a:p>
            <a:pPr marL="0" marR="0" lvl="0" indent="0" algn="l" rtl="0">
              <a:lnSpc>
                <a:spcPct val="100000"/>
              </a:lnSpc>
              <a:spcBef>
                <a:spcPts val="1000"/>
              </a:spcBef>
              <a:spcAft>
                <a:spcPts val="0"/>
              </a:spcAft>
              <a:buNone/>
            </a:pPr>
            <a:r>
              <a:rPr lang="en-US" b="1" dirty="0">
                <a:solidFill>
                  <a:schemeClr val="lt2"/>
                </a:solidFill>
              </a:rPr>
              <a:t>TOP ENTERTAINMENT INSTAGRAM ACCOUNTS (AUGUST 2022)</a:t>
            </a:r>
            <a:endParaRPr b="1" dirty="0">
              <a:solidFill>
                <a:schemeClr val="lt2"/>
              </a:solidFill>
            </a:endParaRPr>
          </a:p>
          <a:p>
            <a:pPr marL="0" marR="0" lvl="0" indent="0" algn="l" rtl="0">
              <a:lnSpc>
                <a:spcPct val="100000"/>
              </a:lnSpc>
              <a:spcBef>
                <a:spcPts val="1000"/>
              </a:spcBef>
              <a:spcAft>
                <a:spcPts val="0"/>
              </a:spcAft>
              <a:buNone/>
            </a:pPr>
            <a:r>
              <a:rPr lang="en-US" b="1" dirty="0">
                <a:solidFill>
                  <a:schemeClr val="lt1"/>
                </a:solidFill>
              </a:rPr>
              <a:t>#1 Kylie Jenner</a:t>
            </a:r>
            <a:r>
              <a:rPr lang="en-US" dirty="0">
                <a:solidFill>
                  <a:schemeClr val="lt1"/>
                </a:solidFill>
              </a:rPr>
              <a:t>: 362 million followers (she gained 111 million new followers from the previous year)</a:t>
            </a:r>
            <a:endParaRPr dirty="0">
              <a:solidFill>
                <a:schemeClr val="lt1"/>
              </a:solidFill>
            </a:endParaRPr>
          </a:p>
          <a:p>
            <a:pPr marL="0" marR="0" lvl="0" indent="0" algn="l" rtl="0">
              <a:lnSpc>
                <a:spcPct val="100000"/>
              </a:lnSpc>
              <a:spcBef>
                <a:spcPts val="1000"/>
              </a:spcBef>
              <a:spcAft>
                <a:spcPts val="0"/>
              </a:spcAft>
              <a:buNone/>
            </a:pPr>
            <a:r>
              <a:rPr lang="en-US" b="1" dirty="0">
                <a:solidFill>
                  <a:schemeClr val="lt1"/>
                </a:solidFill>
              </a:rPr>
              <a:t>#2 Selena Gomez: </a:t>
            </a:r>
            <a:r>
              <a:rPr lang="en-US" dirty="0">
                <a:solidFill>
                  <a:schemeClr val="lt1"/>
                </a:solidFill>
              </a:rPr>
              <a:t>339 million followers</a:t>
            </a:r>
            <a:endParaRPr dirty="0">
              <a:solidFill>
                <a:schemeClr val="lt1"/>
              </a:solidFill>
            </a:endParaRPr>
          </a:p>
          <a:p>
            <a:pPr marL="0" marR="0" lvl="0" indent="0" algn="l" rtl="0">
              <a:lnSpc>
                <a:spcPct val="100000"/>
              </a:lnSpc>
              <a:spcBef>
                <a:spcPts val="1000"/>
              </a:spcBef>
              <a:spcAft>
                <a:spcPts val="0"/>
              </a:spcAft>
              <a:buNone/>
            </a:pPr>
            <a:r>
              <a:rPr lang="en-US" b="1" dirty="0">
                <a:solidFill>
                  <a:schemeClr val="lt1"/>
                </a:solidFill>
              </a:rPr>
              <a:t>#3 Dwayne “The Rock” Johnson: </a:t>
            </a:r>
            <a:r>
              <a:rPr lang="en-US" dirty="0">
                <a:solidFill>
                  <a:schemeClr val="lt1"/>
                </a:solidFill>
              </a:rPr>
              <a:t>331 million</a:t>
            </a:r>
            <a:endParaRPr dirty="0">
              <a:solidFill>
                <a:schemeClr val="lt1"/>
              </a:solidFill>
            </a:endParaRPr>
          </a:p>
          <a:p>
            <a:pPr marL="0" marR="0" lvl="0" indent="0" algn="l" rtl="0">
              <a:lnSpc>
                <a:spcPct val="100000"/>
              </a:lnSpc>
              <a:spcBef>
                <a:spcPts val="1000"/>
              </a:spcBef>
              <a:spcAft>
                <a:spcPts val="0"/>
              </a:spcAft>
              <a:buNone/>
            </a:pPr>
            <a:r>
              <a:rPr lang="en-US" b="1" dirty="0">
                <a:solidFill>
                  <a:schemeClr val="lt1"/>
                </a:solidFill>
              </a:rPr>
              <a:t>#4 Kim Kardashian: </a:t>
            </a:r>
            <a:r>
              <a:rPr lang="en-US" dirty="0">
                <a:solidFill>
                  <a:schemeClr val="lt1"/>
                </a:solidFill>
              </a:rPr>
              <a:t>327 million</a:t>
            </a:r>
            <a:endParaRPr dirty="0">
              <a:solidFill>
                <a:schemeClr val="lt1"/>
              </a:solidFill>
            </a:endParaRPr>
          </a:p>
          <a:p>
            <a:pPr marL="0" marR="0" lvl="0" indent="0" algn="l" rtl="0">
              <a:lnSpc>
                <a:spcPct val="100000"/>
              </a:lnSpc>
              <a:spcBef>
                <a:spcPts val="1000"/>
              </a:spcBef>
              <a:spcAft>
                <a:spcPts val="1000"/>
              </a:spcAft>
              <a:buNone/>
            </a:pPr>
            <a:r>
              <a:rPr lang="en-US" b="1" dirty="0">
                <a:solidFill>
                  <a:schemeClr val="lt1"/>
                </a:solidFill>
              </a:rPr>
              <a:t>#5 Ariana Grande: </a:t>
            </a:r>
            <a:r>
              <a:rPr lang="en-US" dirty="0">
                <a:solidFill>
                  <a:schemeClr val="lt1"/>
                </a:solidFill>
              </a:rPr>
              <a:t>324 million</a:t>
            </a:r>
            <a:endParaRPr b="0" i="0" u="none" strike="noStrike" cap="none" dirty="0">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gfdf0a763cd_0_42"/>
          <p:cNvSpPr txBox="1">
            <a:spLocks noGrp="1"/>
          </p:cNvSpPr>
          <p:nvPr>
            <p:ph type="title"/>
          </p:nvPr>
        </p:nvSpPr>
        <p:spPr>
          <a:xfrm>
            <a:off x="938500" y="445025"/>
            <a:ext cx="36336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IMPACT</a:t>
            </a:r>
            <a:endParaRPr/>
          </a:p>
        </p:txBody>
      </p:sp>
      <p:cxnSp>
        <p:nvCxnSpPr>
          <p:cNvPr id="512" name="Google Shape;512;gfdf0a763cd_0_4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513" name="Google Shape;513;gfdf0a763cd_0_4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14" name="Google Shape;514;gfdf0a763cd_0_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515" name="Google Shape;515;gfdf0a763cd_0_42"/>
          <p:cNvPicPr preferRelativeResize="0"/>
          <p:nvPr/>
        </p:nvPicPr>
        <p:blipFill rotWithShape="1">
          <a:blip r:embed="rId4">
            <a:alphaModFix/>
          </a:blip>
          <a:srcRect/>
          <a:stretch/>
        </p:blipFill>
        <p:spPr>
          <a:xfrm>
            <a:off x="4874555" y="669235"/>
            <a:ext cx="3648656" cy="3648656"/>
          </a:xfrm>
          <a:prstGeom prst="rect">
            <a:avLst/>
          </a:prstGeom>
          <a:noFill/>
          <a:ln>
            <a:noFill/>
          </a:ln>
        </p:spPr>
      </p:pic>
      <p:sp>
        <p:nvSpPr>
          <p:cNvPr id="516" name="Google Shape;516;gfdf0a763cd_0_42"/>
          <p:cNvSpPr/>
          <p:nvPr/>
        </p:nvSpPr>
        <p:spPr>
          <a:xfrm>
            <a:off x="870668" y="1585621"/>
            <a:ext cx="2918400" cy="1815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During the 2021 Australian Open, Serena Williams delivered for her sponsors.  With more than 30 million followers across Instagram, Twitter and Facebook, the tennis legend continued to generate millions of dollars in media value through social media.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gfdf0a763cd_0_65"/>
          <p:cNvSpPr txBox="1">
            <a:spLocks noGrp="1"/>
          </p:cNvSpPr>
          <p:nvPr>
            <p:ph type="title"/>
          </p:nvPr>
        </p:nvSpPr>
        <p:spPr>
          <a:xfrm>
            <a:off x="492325" y="414025"/>
            <a:ext cx="6744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COMPREHENSIVE SOCIAL CAMPAIGNS</a:t>
            </a:r>
            <a:endParaRPr/>
          </a:p>
        </p:txBody>
      </p:sp>
      <p:cxnSp>
        <p:nvCxnSpPr>
          <p:cNvPr id="522" name="Google Shape;522;gfdf0a763cd_0_65"/>
          <p:cNvCxnSpPr/>
          <p:nvPr/>
        </p:nvCxnSpPr>
        <p:spPr>
          <a:xfrm>
            <a:off x="492325" y="9452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523" name="Google Shape;523;gfdf0a763cd_0_6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24" name="Google Shape;524;gfdf0a763cd_0_6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525" name="Google Shape;525;gfdf0a763cd_0_65"/>
          <p:cNvSpPr/>
          <p:nvPr/>
        </p:nvSpPr>
        <p:spPr>
          <a:xfrm>
            <a:off x="492325" y="1153075"/>
            <a:ext cx="7968000" cy="2248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a:solidFill>
                  <a:schemeClr val="lt1"/>
                </a:solidFill>
              </a:rPr>
              <a:t>Organizations must continue to expand their social presence by creating access points for consumers across multiple social media platforms.</a:t>
            </a:r>
            <a:endParaRPr sz="1800">
              <a:solidFill>
                <a:schemeClr val="lt1"/>
              </a:solidFill>
            </a:endParaRPr>
          </a:p>
          <a:p>
            <a:pPr marL="0" marR="0" lvl="0" indent="0" algn="l" rtl="0">
              <a:lnSpc>
                <a:spcPct val="100000"/>
              </a:lnSpc>
              <a:spcBef>
                <a:spcPts val="0"/>
              </a:spcBef>
              <a:spcAft>
                <a:spcPts val="0"/>
              </a:spcAft>
              <a:buNone/>
            </a:pPr>
            <a:endParaRPr sz="1800">
              <a:solidFill>
                <a:schemeClr val="lt1"/>
              </a:solidFill>
            </a:endParaRPr>
          </a:p>
          <a:p>
            <a:pPr marL="0" marR="0" lvl="0" indent="0" algn="l" rtl="0">
              <a:lnSpc>
                <a:spcPct val="100000"/>
              </a:lnSpc>
              <a:spcBef>
                <a:spcPts val="0"/>
              </a:spcBef>
              <a:spcAft>
                <a:spcPts val="0"/>
              </a:spcAft>
              <a:buNone/>
            </a:pPr>
            <a:r>
              <a:rPr lang="en-US" sz="1800" b="1">
                <a:solidFill>
                  <a:schemeClr val="lt1"/>
                </a:solidFill>
              </a:rPr>
              <a:t>Example: The Boston Bruins’ DEN page </a:t>
            </a:r>
            <a:endParaRPr sz="1800" b="1">
              <a:solidFill>
                <a:schemeClr val="lt1"/>
              </a:solidFill>
            </a:endParaRPr>
          </a:p>
          <a:p>
            <a:pPr marL="457200" marR="0" lvl="0" indent="-342900" algn="l" rtl="0">
              <a:lnSpc>
                <a:spcPct val="100000"/>
              </a:lnSpc>
              <a:spcBef>
                <a:spcPts val="1000"/>
              </a:spcBef>
              <a:spcAft>
                <a:spcPts val="0"/>
              </a:spcAft>
              <a:buClr>
                <a:schemeClr val="lt1"/>
              </a:buClr>
              <a:buSzPts val="1800"/>
              <a:buChar char="●"/>
            </a:pPr>
            <a:r>
              <a:rPr lang="en-US" sz="1800">
                <a:solidFill>
                  <a:schemeClr val="lt1"/>
                </a:solidFill>
              </a:rPr>
              <a:t>Portal to all the team’s social media efforts </a:t>
            </a:r>
            <a:endParaRPr sz="1800">
              <a:solidFill>
                <a:schemeClr val="lt1"/>
              </a:solidFill>
            </a:endParaRPr>
          </a:p>
          <a:p>
            <a:pPr marL="457200" marR="0" lvl="0" indent="-342900" algn="l" rtl="0">
              <a:lnSpc>
                <a:spcPct val="100000"/>
              </a:lnSpc>
              <a:spcBef>
                <a:spcPts val="1000"/>
              </a:spcBef>
              <a:spcAft>
                <a:spcPts val="0"/>
              </a:spcAft>
              <a:buClr>
                <a:schemeClr val="lt1"/>
              </a:buClr>
              <a:buSzPts val="1800"/>
              <a:buChar char="●"/>
            </a:pPr>
            <a:r>
              <a:rPr lang="en-US" sz="1800">
                <a:solidFill>
                  <a:schemeClr val="lt1"/>
                </a:solidFill>
              </a:rPr>
              <a:t>Acts as a gateway to its mobile app</a:t>
            </a:r>
            <a:endParaRPr sz="1800">
              <a:solidFill>
                <a:schemeClr val="lt1"/>
              </a:solidFill>
            </a:endParaRPr>
          </a:p>
          <a:p>
            <a:pPr marL="457200" marR="0" lvl="0" indent="-342900" algn="l" rtl="0">
              <a:lnSpc>
                <a:spcPct val="100000"/>
              </a:lnSpc>
              <a:spcBef>
                <a:spcPts val="1000"/>
              </a:spcBef>
              <a:spcAft>
                <a:spcPts val="0"/>
              </a:spcAft>
              <a:buClr>
                <a:schemeClr val="lt1"/>
              </a:buClr>
              <a:buSzPts val="1800"/>
              <a:buChar char="●"/>
            </a:pPr>
            <a:r>
              <a:rPr lang="en-US" sz="1800">
                <a:solidFill>
                  <a:schemeClr val="lt1"/>
                </a:solidFill>
              </a:rPr>
              <a:t>Home for video and other digital content offerings</a:t>
            </a:r>
            <a:endParaRPr sz="1800">
              <a:solidFill>
                <a:schemeClr val="lt1"/>
              </a:solidFill>
            </a:endParaRPr>
          </a:p>
          <a:p>
            <a:pPr marL="457200" marR="0" lvl="0" indent="-342900" algn="l" rtl="0">
              <a:lnSpc>
                <a:spcPct val="100000"/>
              </a:lnSpc>
              <a:spcBef>
                <a:spcPts val="1000"/>
              </a:spcBef>
              <a:spcAft>
                <a:spcPts val="1000"/>
              </a:spcAft>
              <a:buClr>
                <a:schemeClr val="lt1"/>
              </a:buClr>
              <a:buSzPts val="1800"/>
              <a:buChar char="●"/>
            </a:pPr>
            <a:r>
              <a:rPr lang="en-US" sz="1800">
                <a:solidFill>
                  <a:schemeClr val="lt1"/>
                </a:solidFill>
              </a:rPr>
              <a:t>The DEN page attracts more than 2.5 million fans every month</a:t>
            </a:r>
            <a:endParaRPr sz="18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531" name="Google Shape;531;p28"/>
          <p:cNvSpPr txBox="1">
            <a:spLocks noGrp="1"/>
          </p:cNvSpPr>
          <p:nvPr>
            <p:ph type="subTitle" idx="1"/>
          </p:nvPr>
        </p:nvSpPr>
        <p:spPr>
          <a:xfrm>
            <a:off x="801737" y="1332169"/>
            <a:ext cx="7451075"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Think about your consumer habits when you interact with your favorite sports/entertainment organization, athlete or celebrity.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What do you think they do to encourage engagement?  </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How do you determine who to follow?</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How do you interact on social media?  Likes, re-posts, comments?</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If you were an organization trying to connect with a teenage demographic, what type of digital marketing strategies might you use?</a:t>
            </a:r>
            <a:endParaRPr>
              <a:latin typeface="Arial"/>
              <a:ea typeface="Arial"/>
              <a:cs typeface="Arial"/>
              <a:sym typeface="Arial"/>
            </a:endParaRPr>
          </a:p>
        </p:txBody>
      </p:sp>
      <p:pic>
        <p:nvPicPr>
          <p:cNvPr id="532" name="Google Shape;532;p2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33" name="Google Shape;533;p2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534" name="Google Shape;534;p28"/>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pic>
        <p:nvPicPr>
          <p:cNvPr id="539" name="Google Shape;539;p2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40" name="Google Shape;540;p2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541" name="Google Shape;541;p29"/>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
          <p:cNvSpPr txBox="1">
            <a:spLocks noGrp="1"/>
          </p:cNvSpPr>
          <p:nvPr>
            <p:ph type="title"/>
          </p:nvPr>
        </p:nvSpPr>
        <p:spPr>
          <a:xfrm>
            <a:off x="1534200" y="486274"/>
            <a:ext cx="5735700" cy="55292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CONTENT MARKETING</a:t>
            </a:r>
            <a:endParaRPr b="1">
              <a:latin typeface="Arial"/>
              <a:ea typeface="Arial"/>
              <a:cs typeface="Arial"/>
              <a:sym typeface="Arial"/>
            </a:endParaRPr>
          </a:p>
        </p:txBody>
      </p:sp>
      <p:sp>
        <p:nvSpPr>
          <p:cNvPr id="219" name="Google Shape;219;p4"/>
          <p:cNvSpPr txBox="1">
            <a:spLocks noGrp="1"/>
          </p:cNvSpPr>
          <p:nvPr>
            <p:ph type="body" idx="1"/>
          </p:nvPr>
        </p:nvSpPr>
        <p:spPr>
          <a:xfrm>
            <a:off x="4590708" y="1298987"/>
            <a:ext cx="3897732" cy="30399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1600"/>
              </a:spcAft>
              <a:buSzPts val="1150"/>
              <a:buNone/>
            </a:pPr>
            <a:r>
              <a:rPr lang="en-US" sz="2000" b="1" dirty="0">
                <a:solidFill>
                  <a:srgbClr val="EF8600"/>
                </a:solidFill>
                <a:latin typeface="Arial"/>
                <a:ea typeface="Arial"/>
                <a:cs typeface="Arial"/>
                <a:sym typeface="Arial"/>
              </a:rPr>
              <a:t>Content marketing </a:t>
            </a:r>
            <a:r>
              <a:rPr lang="en-US" sz="2000" dirty="0">
                <a:solidFill>
                  <a:schemeClr val="lt1"/>
                </a:solidFill>
                <a:latin typeface="Arial"/>
                <a:ea typeface="Arial"/>
                <a:cs typeface="Arial"/>
                <a:sym typeface="Arial"/>
              </a:rPr>
              <a:t>is a strategic marketing approach focused on creating and distributing valuable, relevant, and consistent content to attract and retain a clearly defined audience — and, ultimately, drive profitable customer action.</a:t>
            </a:r>
            <a:endParaRPr sz="2000" dirty="0">
              <a:solidFill>
                <a:schemeClr val="lt1"/>
              </a:solidFill>
              <a:latin typeface="Arial"/>
              <a:ea typeface="Arial"/>
              <a:cs typeface="Arial"/>
              <a:sym typeface="Arial"/>
            </a:endParaRPr>
          </a:p>
        </p:txBody>
      </p:sp>
      <p:cxnSp>
        <p:nvCxnSpPr>
          <p:cNvPr id="220" name="Google Shape;220;p4"/>
          <p:cNvCxnSpPr/>
          <p:nvPr/>
        </p:nvCxnSpPr>
        <p:spPr>
          <a:xfrm>
            <a:off x="3143050" y="10469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1" name="Google Shape;221;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2" name="Google Shape;222;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 name="Picture 2" descr="A person working on a computer&#10;&#10;Description automatically generated with medium confidence">
            <a:extLst>
              <a:ext uri="{FF2B5EF4-FFF2-40B4-BE49-F238E27FC236}">
                <a16:creationId xmlns:a16="http://schemas.microsoft.com/office/drawing/2014/main" id="{B5C35441-1D7C-6898-59BF-BB3DA270567C}"/>
              </a:ext>
            </a:extLst>
          </p:cNvPr>
          <p:cNvPicPr>
            <a:picLocks noChangeAspect="1"/>
          </p:cNvPicPr>
          <p:nvPr/>
        </p:nvPicPr>
        <p:blipFill>
          <a:blip r:embed="rId4"/>
          <a:stretch>
            <a:fillRect/>
          </a:stretch>
        </p:blipFill>
        <p:spPr>
          <a:xfrm>
            <a:off x="514185" y="1298987"/>
            <a:ext cx="3897732" cy="25984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5"/>
          <p:cNvSpPr txBox="1">
            <a:spLocks noGrp="1"/>
          </p:cNvSpPr>
          <p:nvPr>
            <p:ph type="title"/>
          </p:nvPr>
        </p:nvSpPr>
        <p:spPr>
          <a:xfrm>
            <a:off x="5337175" y="745670"/>
            <a:ext cx="2837400" cy="856967"/>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CONTENT MARKETING</a:t>
            </a:r>
            <a:endParaRPr b="1">
              <a:latin typeface="Arial"/>
              <a:ea typeface="Arial"/>
              <a:cs typeface="Arial"/>
              <a:sym typeface="Arial"/>
            </a:endParaRPr>
          </a:p>
        </p:txBody>
      </p:sp>
      <p:sp>
        <p:nvSpPr>
          <p:cNvPr id="228" name="Google Shape;228;p5"/>
          <p:cNvSpPr txBox="1">
            <a:spLocks noGrp="1"/>
          </p:cNvSpPr>
          <p:nvPr>
            <p:ph type="body" idx="1"/>
          </p:nvPr>
        </p:nvSpPr>
        <p:spPr>
          <a:xfrm>
            <a:off x="5337175" y="1716900"/>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Content marketing shows itself in many forms and can be distributed online through a variety of digital platforms:</a:t>
            </a:r>
            <a:endParaRPr/>
          </a:p>
          <a:p>
            <a:pPr marL="0" lvl="0" indent="0" algn="l" rtl="0">
              <a:lnSpc>
                <a:spcPct val="100000"/>
              </a:lnSpc>
              <a:spcBef>
                <a:spcPts val="0"/>
              </a:spcBef>
              <a:spcAft>
                <a:spcPts val="0"/>
              </a:spcAft>
              <a:buSzPts val="1600"/>
              <a:buNone/>
            </a:pPr>
            <a:endParaRPr>
              <a:latin typeface="Arial"/>
              <a:ea typeface="Arial"/>
              <a:cs typeface="Arial"/>
              <a:sym typeface="Arial"/>
            </a:endParaRPr>
          </a:p>
          <a:p>
            <a:pPr marL="0" lvl="0" indent="0" algn="l" rtl="0">
              <a:lnSpc>
                <a:spcPct val="100000"/>
              </a:lnSpc>
              <a:spcBef>
                <a:spcPts val="0"/>
              </a:spcBef>
              <a:spcAft>
                <a:spcPts val="0"/>
              </a:spcAft>
              <a:buSzPts val="1600"/>
              <a:buNone/>
            </a:pPr>
            <a:r>
              <a:rPr lang="en-US">
                <a:latin typeface="Arial"/>
                <a:ea typeface="Arial"/>
                <a:cs typeface="Arial"/>
                <a:sym typeface="Arial"/>
              </a:rPr>
              <a:t>●	Blogs</a:t>
            </a:r>
            <a:endParaRPr/>
          </a:p>
          <a:p>
            <a:pPr marL="0" lvl="0" indent="0" algn="l" rtl="0">
              <a:lnSpc>
                <a:spcPct val="100000"/>
              </a:lnSpc>
              <a:spcBef>
                <a:spcPts val="0"/>
              </a:spcBef>
              <a:spcAft>
                <a:spcPts val="0"/>
              </a:spcAft>
              <a:buSzPts val="1600"/>
              <a:buNone/>
            </a:pPr>
            <a:r>
              <a:rPr lang="en-US">
                <a:latin typeface="Arial"/>
                <a:ea typeface="Arial"/>
                <a:cs typeface="Arial"/>
                <a:sym typeface="Arial"/>
              </a:rPr>
              <a:t>●	Videos</a:t>
            </a:r>
            <a:endParaRPr/>
          </a:p>
          <a:p>
            <a:pPr marL="0" lvl="0" indent="0" algn="l" rtl="0">
              <a:lnSpc>
                <a:spcPct val="100000"/>
              </a:lnSpc>
              <a:spcBef>
                <a:spcPts val="0"/>
              </a:spcBef>
              <a:spcAft>
                <a:spcPts val="0"/>
              </a:spcAft>
              <a:buSzPts val="1600"/>
              <a:buNone/>
            </a:pPr>
            <a:r>
              <a:rPr lang="en-US">
                <a:latin typeface="Arial"/>
                <a:ea typeface="Arial"/>
                <a:cs typeface="Arial"/>
                <a:sym typeface="Arial"/>
              </a:rPr>
              <a:t>●	Social media posts</a:t>
            </a:r>
            <a:endParaRPr/>
          </a:p>
          <a:p>
            <a:pPr marL="0" lvl="0" indent="0" algn="l" rtl="0">
              <a:lnSpc>
                <a:spcPct val="100000"/>
              </a:lnSpc>
              <a:spcBef>
                <a:spcPts val="0"/>
              </a:spcBef>
              <a:spcAft>
                <a:spcPts val="0"/>
              </a:spcAft>
              <a:buSzPts val="1600"/>
              <a:buNone/>
            </a:pPr>
            <a:r>
              <a:rPr lang="en-US">
                <a:latin typeface="Arial"/>
                <a:ea typeface="Arial"/>
                <a:cs typeface="Arial"/>
                <a:sym typeface="Arial"/>
              </a:rPr>
              <a:t>●	Websites</a:t>
            </a:r>
            <a:endParaRPr/>
          </a:p>
          <a:p>
            <a:pPr marL="0" lvl="0" indent="0" algn="l" rtl="0">
              <a:lnSpc>
                <a:spcPct val="100000"/>
              </a:lnSpc>
              <a:spcBef>
                <a:spcPts val="0"/>
              </a:spcBef>
              <a:spcAft>
                <a:spcPts val="0"/>
              </a:spcAft>
              <a:buSzPts val="1600"/>
              <a:buNone/>
            </a:pPr>
            <a:r>
              <a:rPr lang="en-US">
                <a:latin typeface="Arial"/>
                <a:ea typeface="Arial"/>
                <a:cs typeface="Arial"/>
                <a:sym typeface="Arial"/>
              </a:rPr>
              <a:t>●	Apps</a:t>
            </a:r>
            <a:endParaRPr>
              <a:latin typeface="Arial"/>
              <a:ea typeface="Arial"/>
              <a:cs typeface="Arial"/>
              <a:sym typeface="Arial"/>
            </a:endParaRPr>
          </a:p>
          <a:p>
            <a:pPr marL="0" lvl="0" indent="0" algn="l" rtl="0">
              <a:lnSpc>
                <a:spcPct val="100000"/>
              </a:lnSpc>
              <a:spcBef>
                <a:spcPts val="1600"/>
              </a:spcBef>
              <a:spcAft>
                <a:spcPts val="1600"/>
              </a:spcAft>
              <a:buSzPts val="1600"/>
              <a:buNone/>
            </a:pPr>
            <a:endParaRPr>
              <a:latin typeface="Arial"/>
              <a:ea typeface="Arial"/>
              <a:cs typeface="Arial"/>
              <a:sym typeface="Arial"/>
            </a:endParaRPr>
          </a:p>
        </p:txBody>
      </p:sp>
      <p:cxnSp>
        <p:nvCxnSpPr>
          <p:cNvPr id="229" name="Google Shape;229;p5"/>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0" name="Google Shape;230;p5"/>
          <p:cNvPicPr preferRelativeResize="0"/>
          <p:nvPr/>
        </p:nvPicPr>
        <p:blipFill rotWithShape="1">
          <a:blip r:embed="rId3">
            <a:alphaModFix/>
          </a:blip>
          <a:srcRect l="8029" r="8029"/>
          <a:stretch/>
        </p:blipFill>
        <p:spPr>
          <a:xfrm>
            <a:off x="-422250" y="-236700"/>
            <a:ext cx="4714800" cy="5616900"/>
          </a:xfrm>
          <a:prstGeom prst="flowChartDelay">
            <a:avLst/>
          </a:prstGeom>
          <a:noFill/>
          <a:ln>
            <a:noFill/>
          </a:ln>
        </p:spPr>
      </p:pic>
      <p:pic>
        <p:nvPicPr>
          <p:cNvPr id="231" name="Google Shape;231;p5"/>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232" name="Google Shape;232;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6"/>
          <p:cNvSpPr txBox="1">
            <a:spLocks noGrp="1"/>
          </p:cNvSpPr>
          <p:nvPr>
            <p:ph type="title"/>
          </p:nvPr>
        </p:nvSpPr>
        <p:spPr>
          <a:xfrm>
            <a:off x="1534200" y="486274"/>
            <a:ext cx="5735700" cy="55292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VIRAL MARKETING</a:t>
            </a:r>
            <a:endParaRPr b="1">
              <a:latin typeface="Arial"/>
              <a:ea typeface="Arial"/>
              <a:cs typeface="Arial"/>
              <a:sym typeface="Arial"/>
            </a:endParaRPr>
          </a:p>
        </p:txBody>
      </p:sp>
      <p:sp>
        <p:nvSpPr>
          <p:cNvPr id="238" name="Google Shape;238;p6"/>
          <p:cNvSpPr txBox="1">
            <a:spLocks noGrp="1"/>
          </p:cNvSpPr>
          <p:nvPr>
            <p:ph type="body" idx="1"/>
          </p:nvPr>
        </p:nvSpPr>
        <p:spPr>
          <a:xfrm>
            <a:off x="338329" y="1377181"/>
            <a:ext cx="4233671" cy="30399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1600"/>
              </a:spcAft>
              <a:buSzPts val="1150"/>
              <a:buNone/>
            </a:pPr>
            <a:r>
              <a:rPr lang="en-US" sz="1800" b="1" dirty="0">
                <a:solidFill>
                  <a:srgbClr val="EF8600"/>
                </a:solidFill>
                <a:latin typeface="Arial"/>
                <a:ea typeface="Arial"/>
                <a:cs typeface="Arial"/>
                <a:sym typeface="Arial"/>
              </a:rPr>
              <a:t>Viral</a:t>
            </a:r>
            <a:r>
              <a:rPr lang="en-US" sz="1800" dirty="0">
                <a:solidFill>
                  <a:srgbClr val="EF8600"/>
                </a:solidFill>
                <a:latin typeface="Arial"/>
                <a:ea typeface="Arial"/>
                <a:cs typeface="Arial"/>
                <a:sym typeface="Arial"/>
              </a:rPr>
              <a:t> </a:t>
            </a:r>
            <a:r>
              <a:rPr lang="en-US" sz="1800" dirty="0">
                <a:solidFill>
                  <a:schemeClr val="lt1"/>
                </a:solidFill>
                <a:latin typeface="Arial"/>
                <a:ea typeface="Arial"/>
                <a:cs typeface="Arial"/>
                <a:sym typeface="Arial"/>
              </a:rPr>
              <a:t>content occurs when a piece of content is so engaging that it gets passed along without the support of any marketing or promotional campaign.  The content is shared across online platforms in the form of memes, shares, likes, and forwards.  Successful viral content is unpredictable and difficult to plan for.  It must be organic and cannot be forced for it to be effective. </a:t>
            </a:r>
            <a:endParaRPr sz="1800" dirty="0">
              <a:solidFill>
                <a:schemeClr val="lt1"/>
              </a:solidFill>
              <a:latin typeface="Arial"/>
              <a:ea typeface="Arial"/>
              <a:cs typeface="Arial"/>
              <a:sym typeface="Arial"/>
            </a:endParaRPr>
          </a:p>
        </p:txBody>
      </p:sp>
      <p:cxnSp>
        <p:nvCxnSpPr>
          <p:cNvPr id="239" name="Google Shape;239;p6"/>
          <p:cNvCxnSpPr/>
          <p:nvPr/>
        </p:nvCxnSpPr>
        <p:spPr>
          <a:xfrm>
            <a:off x="3143050" y="10469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0" name="Google Shape;240;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1" name="Google Shape;241;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 name="Picture 2" descr="A picture containing shape&#10;&#10;Description automatically generated">
            <a:extLst>
              <a:ext uri="{FF2B5EF4-FFF2-40B4-BE49-F238E27FC236}">
                <a16:creationId xmlns:a16="http://schemas.microsoft.com/office/drawing/2014/main" id="{3BCF1B6D-309B-5FF3-4701-C7CB2699DB38}"/>
              </a:ext>
            </a:extLst>
          </p:cNvPr>
          <p:cNvPicPr>
            <a:picLocks noChangeAspect="1"/>
          </p:cNvPicPr>
          <p:nvPr/>
        </p:nvPicPr>
        <p:blipFill>
          <a:blip r:embed="rId4"/>
          <a:stretch>
            <a:fillRect/>
          </a:stretch>
        </p:blipFill>
        <p:spPr>
          <a:xfrm>
            <a:off x="4967772" y="1463466"/>
            <a:ext cx="3724656" cy="27934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7"/>
          <p:cNvSpPr txBox="1">
            <a:spLocks noGrp="1"/>
          </p:cNvSpPr>
          <p:nvPr>
            <p:ph type="title"/>
          </p:nvPr>
        </p:nvSpPr>
        <p:spPr>
          <a:xfrm>
            <a:off x="938500" y="445025"/>
            <a:ext cx="7516878"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VIRAL MARKETING</a:t>
            </a:r>
            <a:endParaRPr/>
          </a:p>
        </p:txBody>
      </p:sp>
      <p:sp>
        <p:nvSpPr>
          <p:cNvPr id="247" name="Google Shape;247;p7"/>
          <p:cNvSpPr txBox="1">
            <a:spLocks noGrp="1"/>
          </p:cNvSpPr>
          <p:nvPr>
            <p:ph type="body" idx="1"/>
          </p:nvPr>
        </p:nvSpPr>
        <p:spPr>
          <a:xfrm>
            <a:off x="658311" y="1038578"/>
            <a:ext cx="4060445" cy="331754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a:latin typeface="Arial"/>
                <a:ea typeface="Arial"/>
                <a:cs typeface="Arial"/>
                <a:sym typeface="Arial"/>
              </a:rPr>
              <a:t>Examples of viral content:</a:t>
            </a:r>
            <a:endParaRPr/>
          </a:p>
          <a:p>
            <a:pPr marL="0" lvl="0" indent="0" algn="l" rtl="0">
              <a:lnSpc>
                <a:spcPct val="100000"/>
              </a:lnSpc>
              <a:spcBef>
                <a:spcPts val="0"/>
              </a:spcBef>
              <a:spcAft>
                <a:spcPts val="0"/>
              </a:spcAft>
              <a:buSzPts val="1150"/>
              <a:buNone/>
            </a:pPr>
            <a:endParaRPr sz="1400">
              <a:latin typeface="Arial"/>
              <a:ea typeface="Arial"/>
              <a:cs typeface="Arial"/>
              <a:sym typeface="Arial"/>
            </a:endParaRPr>
          </a:p>
          <a:p>
            <a:pPr marL="0" lvl="0" indent="0" algn="l" rtl="0">
              <a:lnSpc>
                <a:spcPct val="100000"/>
              </a:lnSpc>
              <a:spcBef>
                <a:spcPts val="0"/>
              </a:spcBef>
              <a:spcAft>
                <a:spcPts val="0"/>
              </a:spcAft>
              <a:buSzPts val="1150"/>
              <a:buNone/>
            </a:pPr>
            <a:r>
              <a:rPr lang="en-US" sz="1400">
                <a:latin typeface="Arial"/>
                <a:ea typeface="Arial"/>
                <a:cs typeface="Arial"/>
                <a:sym typeface="Arial"/>
              </a:rPr>
              <a:t>While viral content cannot typically be predicted or planned, it has the potential to provide brands with an exponential boost when it happens organically. </a:t>
            </a:r>
            <a:endParaRPr/>
          </a:p>
          <a:p>
            <a:pPr marL="0" lvl="0" indent="0" algn="l" rtl="0">
              <a:lnSpc>
                <a:spcPct val="100000"/>
              </a:lnSpc>
              <a:spcBef>
                <a:spcPts val="0"/>
              </a:spcBef>
              <a:spcAft>
                <a:spcPts val="0"/>
              </a:spcAft>
              <a:buSzPts val="1150"/>
              <a:buNone/>
            </a:pPr>
            <a:endParaRPr sz="1400">
              <a:latin typeface="Arial"/>
              <a:ea typeface="Arial"/>
              <a:cs typeface="Arial"/>
              <a:sym typeface="Arial"/>
            </a:endParaRPr>
          </a:p>
          <a:p>
            <a:pPr marL="0" lvl="0" indent="0" algn="l" rtl="0">
              <a:lnSpc>
                <a:spcPct val="100000"/>
              </a:lnSpc>
              <a:spcBef>
                <a:spcPts val="0"/>
              </a:spcBef>
              <a:spcAft>
                <a:spcPts val="0"/>
              </a:spcAft>
              <a:buNone/>
            </a:pPr>
            <a:r>
              <a:rPr lang="en-US" sz="1400">
                <a:latin typeface="Arial"/>
                <a:ea typeface="Arial"/>
                <a:cs typeface="Arial"/>
                <a:sym typeface="Arial"/>
              </a:rPr>
              <a:t>After Graham Mertz, the Wisconsin Badgers quarterback who accidentally shattered the Duke’s Mayo Bowl trophy in a post-game celebration, the team taped a bottle of Duke’s Mayo onto the base of the original trophy, prompting fans to post their own makeshift versions of the trophy on social media.</a:t>
            </a:r>
            <a:endParaRPr sz="1400">
              <a:latin typeface="Arial"/>
              <a:ea typeface="Arial"/>
              <a:cs typeface="Arial"/>
              <a:sym typeface="Arial"/>
            </a:endParaRPr>
          </a:p>
          <a:p>
            <a:pPr marL="282575" lvl="0" indent="-282575" algn="l" rtl="0">
              <a:lnSpc>
                <a:spcPct val="100000"/>
              </a:lnSpc>
              <a:spcBef>
                <a:spcPts val="0"/>
              </a:spcBef>
              <a:spcAft>
                <a:spcPts val="0"/>
              </a:spcAft>
              <a:buSzPts val="1150"/>
              <a:buNone/>
            </a:pPr>
            <a:endParaRPr>
              <a:latin typeface="Arial"/>
              <a:ea typeface="Arial"/>
              <a:cs typeface="Arial"/>
              <a:sym typeface="Arial"/>
            </a:endParaRPr>
          </a:p>
        </p:txBody>
      </p:sp>
      <p:cxnSp>
        <p:nvCxnSpPr>
          <p:cNvPr id="248" name="Google Shape;248;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9" name="Google Shape;249;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0" name="Google Shape;250;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51" name="Google Shape;251;p7"/>
          <p:cNvPicPr preferRelativeResize="0"/>
          <p:nvPr/>
        </p:nvPicPr>
        <p:blipFill rotWithShape="1">
          <a:blip r:embed="rId4">
            <a:alphaModFix/>
          </a:blip>
          <a:srcRect/>
          <a:stretch/>
        </p:blipFill>
        <p:spPr>
          <a:xfrm>
            <a:off x="4876800" y="1726012"/>
            <a:ext cx="3947246" cy="2220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8"/>
          <p:cNvSpPr txBox="1">
            <a:spLocks noGrp="1"/>
          </p:cNvSpPr>
          <p:nvPr>
            <p:ph type="title"/>
          </p:nvPr>
        </p:nvSpPr>
        <p:spPr>
          <a:xfrm>
            <a:off x="1534200" y="486274"/>
            <a:ext cx="5735700" cy="55292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USER-GENERATED CONTENT</a:t>
            </a:r>
            <a:endParaRPr b="1">
              <a:latin typeface="Arial"/>
              <a:ea typeface="Arial"/>
              <a:cs typeface="Arial"/>
              <a:sym typeface="Arial"/>
            </a:endParaRPr>
          </a:p>
        </p:txBody>
      </p:sp>
      <p:sp>
        <p:nvSpPr>
          <p:cNvPr id="257" name="Google Shape;257;p8"/>
          <p:cNvSpPr txBox="1">
            <a:spLocks noGrp="1"/>
          </p:cNvSpPr>
          <p:nvPr>
            <p:ph type="body" idx="1"/>
          </p:nvPr>
        </p:nvSpPr>
        <p:spPr>
          <a:xfrm>
            <a:off x="4718304" y="1438049"/>
            <a:ext cx="3840480" cy="2768187"/>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1600"/>
              </a:spcAft>
              <a:buSzPts val="1150"/>
              <a:buNone/>
            </a:pPr>
            <a:r>
              <a:rPr lang="en-US" sz="2000" b="1" dirty="0">
                <a:solidFill>
                  <a:srgbClr val="EF8600"/>
                </a:solidFill>
                <a:latin typeface="Arial"/>
                <a:ea typeface="Arial"/>
                <a:cs typeface="Arial"/>
                <a:sym typeface="Arial"/>
              </a:rPr>
              <a:t>User-Generated Content (UGC) </a:t>
            </a:r>
            <a:r>
              <a:rPr lang="en-US" sz="2000" dirty="0">
                <a:solidFill>
                  <a:schemeClr val="lt1"/>
                </a:solidFill>
                <a:latin typeface="Arial"/>
                <a:ea typeface="Arial"/>
                <a:cs typeface="Arial"/>
                <a:sym typeface="Arial"/>
              </a:rPr>
              <a:t>encompasses the millions of consumer-generated comments, opinions and personal experiences posted in publicly available online sources on a wide range of issues, topics, products, and brands.</a:t>
            </a:r>
            <a:endParaRPr sz="2000" dirty="0">
              <a:solidFill>
                <a:schemeClr val="lt1"/>
              </a:solidFill>
              <a:latin typeface="Arial"/>
              <a:ea typeface="Arial"/>
              <a:cs typeface="Arial"/>
              <a:sym typeface="Arial"/>
            </a:endParaRPr>
          </a:p>
        </p:txBody>
      </p:sp>
      <p:cxnSp>
        <p:nvCxnSpPr>
          <p:cNvPr id="258" name="Google Shape;258;p8"/>
          <p:cNvCxnSpPr/>
          <p:nvPr/>
        </p:nvCxnSpPr>
        <p:spPr>
          <a:xfrm>
            <a:off x="3143050" y="10469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9" name="Google Shape;259;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0" name="Google Shape;260;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5" name="Picture 4" descr="Logo&#10;&#10;Description automatically generated">
            <a:extLst>
              <a:ext uri="{FF2B5EF4-FFF2-40B4-BE49-F238E27FC236}">
                <a16:creationId xmlns:a16="http://schemas.microsoft.com/office/drawing/2014/main" id="{FD931261-7695-FE6A-C60B-7F6418D850FC}"/>
              </a:ext>
            </a:extLst>
          </p:cNvPr>
          <p:cNvPicPr>
            <a:picLocks noChangeAspect="1"/>
          </p:cNvPicPr>
          <p:nvPr/>
        </p:nvPicPr>
        <p:blipFill>
          <a:blip r:embed="rId4"/>
          <a:stretch>
            <a:fillRect/>
          </a:stretch>
        </p:blipFill>
        <p:spPr>
          <a:xfrm>
            <a:off x="460502" y="1438049"/>
            <a:ext cx="3813980" cy="253999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9"/>
          <p:cNvSpPr txBox="1">
            <a:spLocks noGrp="1"/>
          </p:cNvSpPr>
          <p:nvPr>
            <p:ph type="title"/>
          </p:nvPr>
        </p:nvSpPr>
        <p:spPr>
          <a:xfrm>
            <a:off x="5337175" y="767770"/>
            <a:ext cx="3130953" cy="856967"/>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USER-GENERATED CONTENT</a:t>
            </a:r>
            <a:endParaRPr b="1">
              <a:latin typeface="Arial"/>
              <a:ea typeface="Arial"/>
              <a:cs typeface="Arial"/>
              <a:sym typeface="Arial"/>
            </a:endParaRPr>
          </a:p>
        </p:txBody>
      </p:sp>
      <p:sp>
        <p:nvSpPr>
          <p:cNvPr id="266" name="Google Shape;266;p9"/>
          <p:cNvSpPr txBox="1">
            <a:spLocks noGrp="1"/>
          </p:cNvSpPr>
          <p:nvPr>
            <p:ph type="body" idx="1"/>
          </p:nvPr>
        </p:nvSpPr>
        <p:spPr>
          <a:xfrm>
            <a:off x="5337175" y="1774031"/>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UGC originates from:</a:t>
            </a:r>
            <a:endParaRPr/>
          </a:p>
          <a:p>
            <a:pPr marL="0" lvl="0" indent="0" algn="l" rtl="0">
              <a:lnSpc>
                <a:spcPct val="100000"/>
              </a:lnSpc>
              <a:spcBef>
                <a:spcPts val="0"/>
              </a:spcBef>
              <a:spcAft>
                <a:spcPts val="0"/>
              </a:spcAft>
              <a:buSzPts val="1600"/>
              <a:buNone/>
            </a:pPr>
            <a:endParaRPr>
              <a:latin typeface="Arial"/>
              <a:ea typeface="Arial"/>
              <a:cs typeface="Arial"/>
              <a:sym typeface="Arial"/>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Blogs </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Message boards and forums </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Social media </a:t>
            </a:r>
            <a:endParaRPr/>
          </a:p>
          <a:p>
            <a:pPr marL="285750" lvl="0" indent="-285750" algn="l" rtl="0">
              <a:lnSpc>
                <a:spcPct val="100000"/>
              </a:lnSpc>
              <a:spcBef>
                <a:spcPts val="0"/>
              </a:spcBef>
              <a:spcAft>
                <a:spcPts val="0"/>
              </a:spcAft>
              <a:buSzPts val="1600"/>
              <a:buChar char="●"/>
            </a:pPr>
            <a:r>
              <a:rPr lang="en-US">
                <a:latin typeface="Arial"/>
                <a:ea typeface="Arial"/>
                <a:cs typeface="Arial"/>
                <a:sym typeface="Arial"/>
              </a:rPr>
              <a:t>Online opinion/review sites and services/ feedback/complaint sites </a:t>
            </a:r>
            <a:endParaRPr/>
          </a:p>
          <a:p>
            <a:pPr marL="0" lvl="0" indent="0" algn="l" rtl="0">
              <a:lnSpc>
                <a:spcPct val="100000"/>
              </a:lnSpc>
              <a:spcBef>
                <a:spcPts val="1600"/>
              </a:spcBef>
              <a:spcAft>
                <a:spcPts val="1600"/>
              </a:spcAft>
              <a:buSzPts val="1600"/>
              <a:buNone/>
            </a:pPr>
            <a:endParaRPr>
              <a:latin typeface="Arial"/>
              <a:ea typeface="Arial"/>
              <a:cs typeface="Arial"/>
              <a:sym typeface="Arial"/>
            </a:endParaRPr>
          </a:p>
        </p:txBody>
      </p:sp>
      <p:cxnSp>
        <p:nvCxnSpPr>
          <p:cNvPr id="267" name="Google Shape;267;p9"/>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8" name="Google Shape;268;p9"/>
          <p:cNvPicPr preferRelativeResize="0"/>
          <p:nvPr/>
        </p:nvPicPr>
        <p:blipFill rotWithShape="1">
          <a:blip r:embed="rId3">
            <a:alphaModFix/>
          </a:blip>
          <a:srcRect l="8029" r="8029"/>
          <a:stretch/>
        </p:blipFill>
        <p:spPr>
          <a:xfrm>
            <a:off x="-422250" y="-236700"/>
            <a:ext cx="4714800" cy="5616900"/>
          </a:xfrm>
          <a:prstGeom prst="flowChartDelay">
            <a:avLst/>
          </a:prstGeom>
          <a:noFill/>
          <a:ln>
            <a:noFill/>
          </a:ln>
        </p:spPr>
      </p:pic>
      <p:pic>
        <p:nvPicPr>
          <p:cNvPr id="269" name="Google Shape;269;p9"/>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270" name="Google Shape;270;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2606</Words>
  <Application>Microsoft Macintosh PowerPoint</Application>
  <PresentationFormat>On-screen Show (16:9)</PresentationFormat>
  <Paragraphs>237</Paragraphs>
  <Slides>34</Slides>
  <Notes>34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Arial</vt:lpstr>
      <vt:lpstr>Montserrat</vt:lpstr>
      <vt:lpstr>Oswald</vt:lpstr>
      <vt:lpstr>Futuristic Background by Slidesgo</vt:lpstr>
      <vt:lpstr>1_Futuristic Background by Slidesgo</vt:lpstr>
      <vt:lpstr>DIGITAL MARKETING</vt:lpstr>
      <vt:lpstr>DIGITAL MARKETING</vt:lpstr>
      <vt:lpstr>WHAT MAKES DIGITAL MARKETING EFFECTIVE?</vt:lpstr>
      <vt:lpstr>CONTENT MARKETING</vt:lpstr>
      <vt:lpstr>CONTENT MARKETING</vt:lpstr>
      <vt:lpstr>VIRAL MARKETING</vt:lpstr>
      <vt:lpstr>VIRAL MARKETING</vt:lpstr>
      <vt:lpstr>USER-GENERATED CONTENT</vt:lpstr>
      <vt:lpstr>USER-GENERATED CONTENT</vt:lpstr>
      <vt:lpstr>01</vt:lpstr>
      <vt:lpstr>QUALITY CONTENT</vt:lpstr>
      <vt:lpstr>WEBSITE MARKETING</vt:lpstr>
      <vt:lpstr>WEBSITE MARKETING</vt:lpstr>
      <vt:lpstr>TIME OUT!</vt:lpstr>
      <vt:lpstr>MOBILE MARKETING </vt:lpstr>
      <vt:lpstr>81%</vt:lpstr>
      <vt:lpstr>APPS</vt:lpstr>
      <vt:lpstr>LOCATION-BASED MARKETING</vt:lpstr>
      <vt:lpstr>80M</vt:lpstr>
      <vt:lpstr>METAVERSE</vt:lpstr>
      <vt:lpstr>“Virtual Rams House”</vt:lpstr>
      <vt:lpstr>SOCIAL MEDIA (MARKETING)</vt:lpstr>
      <vt:lpstr>FUNCTIONS OF SOCIAL MEDIA</vt:lpstr>
      <vt:lpstr>Benefits to social media marketing:</vt:lpstr>
      <vt:lpstr>PowerPoint Presentation</vt:lpstr>
      <vt:lpstr>SOCIAL MEDIA EXAMPLES</vt:lpstr>
      <vt:lpstr>SOCIAL MEDIA APPLICATION EXAMPLES</vt:lpstr>
      <vt:lpstr>SOCIAL MEDIA APPLICATION EXAMPLES</vt:lpstr>
      <vt:lpstr>LOS ANGELES DODGERS ON TIKTOK</vt:lpstr>
      <vt:lpstr>SOCIAL MEDIA IMPACT</vt:lpstr>
      <vt:lpstr>SOCIAL MEDIA IMPACT</vt:lpstr>
      <vt:lpstr>COMPREHENSIVE SOCIAL CAMPAIGNS</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MARKETING</dc:title>
  <dc:creator>Kelly, Bob</dc:creator>
  <cp:lastModifiedBy>Chris Lindauer</cp:lastModifiedBy>
  <cp:revision>1</cp:revision>
  <dcterms:modified xsi:type="dcterms:W3CDTF">2022-08-15T22:38:04Z</dcterms:modified>
</cp:coreProperties>
</file>