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Montserrat"/>
      <p:regular r:id="rId16"/>
      <p:bold r:id="rId17"/>
      <p:italic r:id="rId18"/>
      <p:boldItalic r:id="rId19"/>
    </p:embeddedFont>
    <p:embeddedFont>
      <p:font typeface="Oswald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2" roundtripDataSignature="AMtx7mixfbjyjR1qUX6wbwkHiwcWW33G3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11" Type="http://schemas.openxmlformats.org/officeDocument/2006/relationships/slide" Target="slides/slide7.xml"/><Relationship Id="rId22" Type="http://customschemas.google.com/relationships/presentationmetadata" Target="metadata"/><Relationship Id="rId10" Type="http://schemas.openxmlformats.org/officeDocument/2006/relationships/slide" Target="slides/slide6.xml"/><Relationship Id="rId21" Type="http://schemas.openxmlformats.org/officeDocument/2006/relationships/font" Target="fonts/Oswald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5" Type="http://schemas.openxmlformats.org/officeDocument/2006/relationships/slide" Target="slides/slide1.xml"/><Relationship Id="rId19" Type="http://schemas.openxmlformats.org/officeDocument/2006/relationships/font" Target="fonts/Montserrat-boldItalic.fntdata"/><Relationship Id="rId6" Type="http://schemas.openxmlformats.org/officeDocument/2006/relationships/slide" Target="slides/slide2.xml"/><Relationship Id="rId18" Type="http://schemas.openxmlformats.org/officeDocument/2006/relationships/font" Target="fonts/Montserrat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" name="Google Shape;2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" name="Google Shape;3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" name="Google Shape;4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" name="Google Shape;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3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 + Text 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16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18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18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TARGET MARKETS</a:t>
            </a:r>
            <a:endParaRPr/>
          </a:p>
        </p:txBody>
      </p:sp>
      <p:sp>
        <p:nvSpPr>
          <p:cNvPr id="29" name="Google Shape;29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200">
                <a:latin typeface="Arial"/>
                <a:ea typeface="Arial"/>
                <a:cs typeface="Arial"/>
                <a:sym typeface="Arial"/>
              </a:rPr>
              <a:t>LESSON 4.3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" name="Google Shape;3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1" name="Google Shape;3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Copyright 2022.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0"/>
          <p:cNvSpPr txBox="1"/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 sz="3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b="1" sz="3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0"/>
          <p:cNvSpPr txBox="1"/>
          <p:nvPr>
            <p:ph idx="1" type="subTitle"/>
          </p:nvPr>
        </p:nvSpPr>
        <p:spPr>
          <a:xfrm>
            <a:off x="572425" y="1478806"/>
            <a:ext cx="7951373" cy="27464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Can you think of any other examples of niche sports?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How do you think an emerging or “niche” sports benefit from participation in the Olympic Games?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Do you follow any niche sports?  Where do you watch or consume content?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Think about one example of a niche sport.  What might your target market be if you wanted to grow the popularity of that sport?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3" name="Google Shape;13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0" name="Google Shape;14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WHAT DETERMINES A MARKET?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Market Characteristics include: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07975" lvl="0" marL="4635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20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en-US" sz="2000">
                <a:latin typeface="Arial"/>
                <a:ea typeface="Arial"/>
                <a:cs typeface="Arial"/>
                <a:sym typeface="Arial"/>
              </a:rPr>
              <a:t> The group of potential consumers who share common needs and wants.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07975" lvl="0" marL="4635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20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lang="en-US" sz="2000">
                <a:latin typeface="Arial"/>
                <a:ea typeface="Arial"/>
                <a:cs typeface="Arial"/>
                <a:sym typeface="Arial"/>
              </a:rPr>
              <a:t> That consumer group must have the ability and willingness to buy the product.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07975" lvl="0" marL="4635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20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lang="en-US" sz="2000">
                <a:latin typeface="Arial"/>
                <a:ea typeface="Arial"/>
                <a:cs typeface="Arial"/>
                <a:sym typeface="Arial"/>
              </a:rPr>
              <a:t> Businesses strive to meet the needs and wants of those consumers.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" name="Google Shape;39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40" name="Google Shape;4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/>
          <p:nvPr>
            <p:ph type="ctrTitle"/>
          </p:nvPr>
        </p:nvSpPr>
        <p:spPr>
          <a:xfrm>
            <a:off x="2175900" y="776055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TARGET MARKETS</a:t>
            </a:r>
            <a:endParaRPr/>
          </a:p>
        </p:txBody>
      </p:sp>
      <p:sp>
        <p:nvSpPr>
          <p:cNvPr id="47" name="Google Shape;47;p3"/>
          <p:cNvSpPr txBox="1"/>
          <p:nvPr>
            <p:ph type="ctrTitle"/>
          </p:nvPr>
        </p:nvSpPr>
        <p:spPr>
          <a:xfrm>
            <a:off x="1563030" y="1864402"/>
            <a:ext cx="6017939" cy="1714909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target</a:t>
            </a: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market</a:t>
            </a: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 refers to people with a defining set of characteristics that set them apart as a group.  The target is a specific group of consumers with a defining set of characteristics. This market shares one or more similar and identifiable needs or wants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p3"/>
          <p:cNvCxnSpPr/>
          <p:nvPr/>
        </p:nvCxnSpPr>
        <p:spPr>
          <a:xfrm>
            <a:off x="3190500" y="1594327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49" name="Google Shape;4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3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Copyright 2022.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"/>
          <p:cNvSpPr txBox="1"/>
          <p:nvPr>
            <p:ph type="title"/>
          </p:nvPr>
        </p:nvSpPr>
        <p:spPr>
          <a:xfrm>
            <a:off x="938500" y="445025"/>
            <a:ext cx="5735700" cy="6274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TARGET MARKETS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4"/>
          <p:cNvSpPr txBox="1"/>
          <p:nvPr>
            <p:ph idx="1" type="body"/>
          </p:nvPr>
        </p:nvSpPr>
        <p:spPr>
          <a:xfrm>
            <a:off x="938500" y="990710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Four important considerations when evaluating a target market: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1.	</a:t>
            </a:r>
            <a:r>
              <a:rPr b="1" lang="en-US" sz="14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Sizeable</a:t>
            </a:r>
            <a:endParaRPr/>
          </a:p>
          <a:p>
            <a:pPr indent="-285750" lvl="0" marL="86201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The size of the market</a:t>
            </a:r>
            <a:endParaRPr/>
          </a:p>
          <a:p>
            <a:pPr indent="-285750" lvl="0" marL="86201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Market can have too many or too few consumers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2.	</a:t>
            </a:r>
            <a:r>
              <a:rPr b="1" lang="en-US" sz="14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Reachable</a:t>
            </a:r>
            <a:r>
              <a:rPr lang="en-US" sz="1400"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280988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Ability for marketers to reach consumers</a:t>
            </a:r>
            <a:endParaRPr/>
          </a:p>
          <a:p>
            <a:pPr indent="-285750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Marketer must have a means for communicating with target group of consumers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3.	</a:t>
            </a:r>
            <a:r>
              <a:rPr b="1" lang="en-US" sz="14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Measurable and identifiable</a:t>
            </a:r>
            <a:endParaRPr/>
          </a:p>
          <a:p>
            <a:pPr indent="-280988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Refers to the ability to measure size, accessibility and overall purchasing power of the target market.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4.	</a:t>
            </a:r>
            <a:r>
              <a:rPr b="1" lang="en-US" sz="14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Behavioral variation </a:t>
            </a:r>
            <a:endParaRPr/>
          </a:p>
          <a:p>
            <a:pPr indent="-280988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Marketers seek to find similar behaviors within each respective target market.</a:t>
            </a:r>
            <a:endParaRPr/>
          </a:p>
          <a:p>
            <a:pPr indent="-280988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For example, motivation of buying for the corporate season ticket holder is different than for the individual season ticket holder</a:t>
            </a:r>
            <a:r>
              <a:rPr lang="en-US" sz="1800"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" name="Google Shape;57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58" name="Google Shape;5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5"/>
          <p:cNvGrpSpPr/>
          <p:nvPr/>
        </p:nvGrpSpPr>
        <p:grpSpPr>
          <a:xfrm>
            <a:off x="313238" y="2611500"/>
            <a:ext cx="1819200" cy="2532000"/>
            <a:chOff x="359618" y="1787991"/>
            <a:chExt cx="1819200" cy="2532000"/>
          </a:xfrm>
        </p:grpSpPr>
        <p:sp>
          <p:nvSpPr>
            <p:cNvPr id="65" name="Google Shape;65;p5"/>
            <p:cNvSpPr/>
            <p:nvPr/>
          </p:nvSpPr>
          <p:spPr>
            <a:xfrm>
              <a:off x="359618" y="17879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6" name="Google Shape;66;p5"/>
            <p:cNvCxnSpPr>
              <a:stCxn id="65" idx="4"/>
            </p:cNvCxnSpPr>
            <p:nvPr/>
          </p:nvCxnSpPr>
          <p:spPr>
            <a:xfrm>
              <a:off x="1269218" y="3607191"/>
              <a:ext cx="0" cy="7128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67" name="Google Shape;67;p5"/>
          <p:cNvSpPr txBox="1"/>
          <p:nvPr>
            <p:ph type="title"/>
          </p:nvPr>
        </p:nvSpPr>
        <p:spPr>
          <a:xfrm>
            <a:off x="938500" y="445024"/>
            <a:ext cx="5586478" cy="9999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TARGET MARKET STRATEGIES</a:t>
            </a:r>
            <a:br>
              <a:rPr b="1" lang="en-US"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Influenced by a variety of factors: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" name="Google Shape;68;p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69" name="Google Shape;69;p5"/>
          <p:cNvSpPr txBox="1"/>
          <p:nvPr>
            <p:ph idx="4294967295" type="title"/>
          </p:nvPr>
        </p:nvSpPr>
        <p:spPr>
          <a:xfrm>
            <a:off x="391020" y="2845972"/>
            <a:ext cx="1636890" cy="12569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18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Diversity of consumer needs and wants</a:t>
            </a:r>
            <a:endParaRPr b="1" sz="18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" name="Google Shape;70;p5"/>
          <p:cNvGrpSpPr/>
          <p:nvPr/>
        </p:nvGrpSpPr>
        <p:grpSpPr>
          <a:xfrm>
            <a:off x="2167240" y="1656969"/>
            <a:ext cx="1819200" cy="3486531"/>
            <a:chOff x="2169812" y="2697591"/>
            <a:chExt cx="1819200" cy="3486531"/>
          </a:xfrm>
        </p:grpSpPr>
        <p:sp>
          <p:nvSpPr>
            <p:cNvPr id="71" name="Google Shape;71;p5"/>
            <p:cNvSpPr/>
            <p:nvPr/>
          </p:nvSpPr>
          <p:spPr>
            <a:xfrm>
              <a:off x="2169812" y="26975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2" name="Google Shape;72;p5"/>
            <p:cNvCxnSpPr/>
            <p:nvPr/>
          </p:nvCxnSpPr>
          <p:spPr>
            <a:xfrm>
              <a:off x="3079412" y="4430700"/>
              <a:ext cx="0" cy="1753422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73" name="Google Shape;73;p5"/>
            <p:cNvSpPr txBox="1"/>
            <p:nvPr/>
          </p:nvSpPr>
          <p:spPr>
            <a:xfrm>
              <a:off x="2256464" y="3245279"/>
              <a:ext cx="1636890" cy="791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</a:pPr>
              <a:r>
                <a:rPr b="1" i="0" lang="en-US" sz="1800" u="none" cap="none" strike="noStrik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Organization size</a:t>
              </a:r>
              <a:endParaRPr/>
            </a:p>
          </p:txBody>
        </p:sp>
      </p:grpSp>
      <p:grpSp>
        <p:nvGrpSpPr>
          <p:cNvPr id="74" name="Google Shape;74;p5"/>
          <p:cNvGrpSpPr/>
          <p:nvPr/>
        </p:nvGrpSpPr>
        <p:grpSpPr>
          <a:xfrm>
            <a:off x="4073092" y="2611500"/>
            <a:ext cx="1819200" cy="2532000"/>
            <a:chOff x="4075664" y="1787991"/>
            <a:chExt cx="1819200" cy="2532000"/>
          </a:xfrm>
        </p:grpSpPr>
        <p:grpSp>
          <p:nvGrpSpPr>
            <p:cNvPr id="75" name="Google Shape;75;p5"/>
            <p:cNvGrpSpPr/>
            <p:nvPr/>
          </p:nvGrpSpPr>
          <p:grpSpPr>
            <a:xfrm>
              <a:off x="4075664" y="1787991"/>
              <a:ext cx="1819200" cy="2532000"/>
              <a:chOff x="359618" y="1787991"/>
              <a:chExt cx="1819200" cy="2532000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359618" y="1787991"/>
                <a:ext cx="1819200" cy="18192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77" name="Google Shape;77;p5"/>
              <p:cNvCxnSpPr>
                <a:stCxn id="76" idx="4"/>
              </p:cNvCxnSpPr>
              <p:nvPr/>
            </p:nvCxnSpPr>
            <p:spPr>
              <a:xfrm>
                <a:off x="1269218" y="3607191"/>
                <a:ext cx="0" cy="7128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78" name="Google Shape;78;p5"/>
            <p:cNvSpPr txBox="1"/>
            <p:nvPr/>
          </p:nvSpPr>
          <p:spPr>
            <a:xfrm>
              <a:off x="4166819" y="1998809"/>
              <a:ext cx="1636890" cy="12569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</a:pPr>
              <a:r>
                <a:rPr b="1" i="0" lang="en-US" sz="1800" u="none" cap="none" strike="noStrik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Attributes of company products and/or services</a:t>
              </a:r>
              <a:endParaRPr/>
            </a:p>
          </p:txBody>
        </p:sp>
      </p:grpSp>
      <p:grpSp>
        <p:nvGrpSpPr>
          <p:cNvPr id="79" name="Google Shape;79;p5"/>
          <p:cNvGrpSpPr/>
          <p:nvPr/>
        </p:nvGrpSpPr>
        <p:grpSpPr>
          <a:xfrm>
            <a:off x="5978943" y="1844046"/>
            <a:ext cx="1819200" cy="3299454"/>
            <a:chOff x="2169812" y="2697591"/>
            <a:chExt cx="1819200" cy="3299454"/>
          </a:xfrm>
        </p:grpSpPr>
        <p:sp>
          <p:nvSpPr>
            <p:cNvPr id="80" name="Google Shape;80;p5"/>
            <p:cNvSpPr/>
            <p:nvPr/>
          </p:nvSpPr>
          <p:spPr>
            <a:xfrm>
              <a:off x="2169812" y="26975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1" name="Google Shape;81;p5"/>
            <p:cNvCxnSpPr/>
            <p:nvPr/>
          </p:nvCxnSpPr>
          <p:spPr>
            <a:xfrm>
              <a:off x="3079412" y="4430700"/>
              <a:ext cx="0" cy="1566345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2" name="Google Shape;82;p5"/>
            <p:cNvSpPr txBox="1"/>
            <p:nvPr/>
          </p:nvSpPr>
          <p:spPr>
            <a:xfrm>
              <a:off x="2260967" y="3069323"/>
              <a:ext cx="1636890" cy="791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</a:pPr>
              <a:r>
                <a:rPr b="1" i="0" lang="en-US" sz="1800" u="none" cap="none" strike="noStrik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Size and strength of competitors</a:t>
              </a:r>
              <a:endParaRPr/>
            </a:p>
          </p:txBody>
        </p:sp>
      </p:grpSp>
      <p:grpSp>
        <p:nvGrpSpPr>
          <p:cNvPr id="83" name="Google Shape;83;p5"/>
          <p:cNvGrpSpPr/>
          <p:nvPr/>
        </p:nvGrpSpPr>
        <p:grpSpPr>
          <a:xfrm>
            <a:off x="7294561" y="248929"/>
            <a:ext cx="1819200" cy="4894500"/>
            <a:chOff x="359618" y="1787991"/>
            <a:chExt cx="1819200" cy="4894500"/>
          </a:xfrm>
        </p:grpSpPr>
        <p:sp>
          <p:nvSpPr>
            <p:cNvPr id="84" name="Google Shape;84;p5"/>
            <p:cNvSpPr/>
            <p:nvPr/>
          </p:nvSpPr>
          <p:spPr>
            <a:xfrm>
              <a:off x="359618" y="17879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5" name="Google Shape;85;p5"/>
            <p:cNvCxnSpPr>
              <a:stCxn id="84" idx="4"/>
            </p:cNvCxnSpPr>
            <p:nvPr/>
          </p:nvCxnSpPr>
          <p:spPr>
            <a:xfrm>
              <a:off x="1269218" y="3607191"/>
              <a:ext cx="0" cy="30753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6" name="Google Shape;86;p5"/>
          <p:cNvSpPr txBox="1"/>
          <p:nvPr/>
        </p:nvSpPr>
        <p:spPr>
          <a:xfrm>
            <a:off x="7352273" y="530076"/>
            <a:ext cx="1636890" cy="12569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</a:pPr>
            <a:r>
              <a:rPr b="1" i="0" lang="en-US" sz="18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Sales volume required for profitability </a:t>
            </a:r>
            <a:endParaRPr/>
          </a:p>
        </p:txBody>
      </p:sp>
      <p:sp>
        <p:nvSpPr>
          <p:cNvPr id="87" name="Google Shape;87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8" name="Google Shape;8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42137" y="4741497"/>
            <a:ext cx="887887" cy="306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/>
          <p:nvPr>
            <p:ph type="title"/>
          </p:nvPr>
        </p:nvSpPr>
        <p:spPr>
          <a:xfrm>
            <a:off x="938500" y="445025"/>
            <a:ext cx="5735700" cy="5371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TARGET MARKETS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6"/>
          <p:cNvSpPr txBox="1"/>
          <p:nvPr>
            <p:ph idx="1" type="body"/>
          </p:nvPr>
        </p:nvSpPr>
        <p:spPr>
          <a:xfrm>
            <a:off x="938500" y="880533"/>
            <a:ext cx="7765233" cy="37863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Sports and entertainment organizations must  understand their target market to create an effective marketing strategy that caters to their audience.</a:t>
            </a:r>
            <a:endParaRPr sz="105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7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n-US" sz="17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17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  <a:r>
              <a:rPr lang="en-US" sz="1700">
                <a:latin typeface="Arial"/>
                <a:ea typeface="Arial"/>
                <a:cs typeface="Arial"/>
                <a:sym typeface="Arial"/>
              </a:rPr>
              <a:t>: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Proctor &amp; </a:t>
            </a:r>
            <a:r>
              <a:rPr lang="en-US" sz="1700">
                <a:latin typeface="Arial"/>
                <a:ea typeface="Arial"/>
                <a:cs typeface="Arial"/>
                <a:sym typeface="Arial"/>
              </a:rPr>
              <a:t>Gamble</a:t>
            </a:r>
            <a:r>
              <a:rPr lang="en-US" sz="1700">
                <a:latin typeface="Arial"/>
                <a:ea typeface="Arial"/>
                <a:cs typeface="Arial"/>
                <a:sym typeface="Arial"/>
              </a:rPr>
              <a:t> continued their</a:t>
            </a:r>
            <a:r>
              <a:rPr lang="en-US" sz="1700">
                <a:latin typeface="Arial"/>
                <a:ea typeface="Arial"/>
                <a:cs typeface="Arial"/>
                <a:sym typeface="Arial"/>
              </a:rPr>
              <a:t> “Proud Sponsor of Moms” campaign, and this year extended the theme to also feature U.S. Snowboarder Chloe Kim’s father.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Kim’s father retired early from an engineering career, to help her to pursue her Olympic dream.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Chloe Kim helped direct a 60-second video with P&amp;G called “Always There,” which she dedicated to her mom and dad in the lead-up to the 2022 Winter Games.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" name="Google Shape;95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96" name="Google Shape;9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 txBox="1"/>
          <p:nvPr>
            <p:ph type="ctrTitle"/>
          </p:nvPr>
        </p:nvSpPr>
        <p:spPr>
          <a:xfrm>
            <a:off x="2175900" y="776055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NICHE MARKETING</a:t>
            </a:r>
            <a:endParaRPr/>
          </a:p>
        </p:txBody>
      </p:sp>
      <p:sp>
        <p:nvSpPr>
          <p:cNvPr id="103" name="Google Shape;103;p7"/>
          <p:cNvSpPr txBox="1"/>
          <p:nvPr>
            <p:ph type="ctrTitle"/>
          </p:nvPr>
        </p:nvSpPr>
        <p:spPr>
          <a:xfrm>
            <a:off x="1563030" y="1864403"/>
            <a:ext cx="6017939" cy="1801148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Niche</a:t>
            </a:r>
            <a:r>
              <a:rPr b="0" lang="en-US" sz="18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marketing</a:t>
            </a:r>
            <a:r>
              <a:rPr b="0" lang="en-US" sz="1800">
                <a:latin typeface="Arial"/>
                <a:ea typeface="Arial"/>
                <a:cs typeface="Arial"/>
                <a:sym typeface="Arial"/>
              </a:rPr>
              <a:t> is the process of carving out a relatively tiny part of a market that has a very special need not currently being filled.   Cable television channels often seek niche audiences to appeal to specific target groups with a common set of interests, such as ESPN designing programming to appeal to sports fans.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" name="Google Shape;104;p7"/>
          <p:cNvCxnSpPr/>
          <p:nvPr/>
        </p:nvCxnSpPr>
        <p:spPr>
          <a:xfrm>
            <a:off x="3190500" y="1594327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05" name="Google Shape;10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7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Copyright 2022.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"/>
          <p:cNvSpPr txBox="1"/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NICHE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8"/>
          <p:cNvSpPr txBox="1"/>
          <p:nvPr>
            <p:ph idx="1" type="body"/>
          </p:nvPr>
        </p:nvSpPr>
        <p:spPr>
          <a:xfrm>
            <a:off x="938500" y="997948"/>
            <a:ext cx="7172100" cy="32879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One common strategy is developing a product that targets a niche market that offers a unique opportunity to consumers that has not been offered in the past: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800">
              <a:latin typeface="Arial"/>
              <a:ea typeface="Arial"/>
              <a:cs typeface="Arial"/>
              <a:sym typeface="Arial"/>
            </a:endParaRPr>
          </a:p>
          <a:p>
            <a:pPr indent="-338138" lvl="0" marL="33813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1.	When consumers were forced to stay away from fitness centers and health clubs during the pandemic, the market for indoor cycling equipment and exercise video subscriptions exploded</a:t>
            </a:r>
            <a:endParaRPr/>
          </a:p>
          <a:p>
            <a:pPr indent="-338138" lvl="0" marL="338138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2.	Under Armour, recognizing the importance of athlete safety during a pandemic, manufactured face masks specifically for athletes to wear while training and competing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" name="Google Shape;113;p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14" name="Google Shape;11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"/>
          <p:cNvSpPr txBox="1"/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NICHE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9"/>
          <p:cNvSpPr txBox="1"/>
          <p:nvPr>
            <p:ph idx="1" type="body"/>
          </p:nvPr>
        </p:nvSpPr>
        <p:spPr>
          <a:xfrm>
            <a:off x="938500" y="1028950"/>
            <a:ext cx="7595900" cy="35543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 the popularity of </a:t>
            </a:r>
            <a:r>
              <a:rPr b="1" lang="en-US" sz="13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niche sports </a:t>
            </a: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continues to grow, advertisers and sponsors have taken notice.  Aligning a marketing campaign with non-traditional sports can help brands to reach new audiences. </a:t>
            </a:r>
            <a:endParaRPr sz="1300"/>
          </a:p>
          <a:p>
            <a:pPr indent="-3111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For example, Margaritaville is the sponsor of USA Pickleball’s National Championship (the 2020 championships were canceled due to COVID-19 but preparations were already underway for 2021 by June).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Landshark Lager, closely connected to the Margaritaville brand, is also an official sponsor of Spikeball.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The partnership could pay off in a big way for brands aligning with the sport of pickleball, as the niche sport has exploded in popularity in the last few years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According to the USA Pickleball Association, an estimated 4.8 million Americans played the sport in 2021, up 35% from pre-pandemic participation levels 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Major TV networks, including the Tennis Channel, CBS, ESPN and the Golf Network now broadcast pickleball matches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In 2022, the New York Times published the headline “Pickleball is Ready for Prime Time” 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1150"/>
              <a:buNone/>
            </a:pPr>
            <a:r>
              <a:t/>
            </a:r>
            <a:endParaRPr sz="1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22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23" name="Google Shape;12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Kelly, Bob</dc:creator>
</cp:coreProperties>
</file>