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Montserrat" pitchFamily="2" charset="77"/>
      <p:regular r:id="rId23"/>
      <p:bold r:id="rId24"/>
      <p:italic r:id="rId25"/>
      <p:boldItalic r:id="rId26"/>
    </p:embeddedFont>
    <p:embeddedFont>
      <p:font typeface="Oswald" pitchFamily="2" charset="77"/>
      <p:regular r:id="rId27"/>
      <p:bold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jGNBQzhrNuOulmZ7j/W5W5Cdf0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 name="Google Shape;2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 name="Google Shape;15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 name="Google Shape;3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 name="Google Shape;4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 name="Google Shape;5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 name="Google Shape;6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 name="Google Shape;9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2"/>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22"/>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1"/>
        <p:cNvGrpSpPr/>
        <p:nvPr/>
      </p:nvGrpSpPr>
      <p:grpSpPr>
        <a:xfrm>
          <a:off x="0" y="0"/>
          <a:ext cx="0" cy="0"/>
          <a:chOff x="0" y="0"/>
          <a:chExt cx="0" cy="0"/>
        </a:xfrm>
      </p:grpSpPr>
      <p:sp>
        <p:nvSpPr>
          <p:cNvPr id="12" name="Google Shape;12;p23"/>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23"/>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4"/>
        <p:cNvGrpSpPr/>
        <p:nvPr/>
      </p:nvGrpSpPr>
      <p:grpSpPr>
        <a:xfrm>
          <a:off x="0" y="0"/>
          <a:ext cx="0" cy="0"/>
          <a:chOff x="0" y="0"/>
          <a:chExt cx="0" cy="0"/>
        </a:xfrm>
      </p:grpSpPr>
      <p:sp>
        <p:nvSpPr>
          <p:cNvPr id="15" name="Google Shape;15;p2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2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7"/>
        <p:cNvGrpSpPr/>
        <p:nvPr/>
      </p:nvGrpSpPr>
      <p:grpSpPr>
        <a:xfrm>
          <a:off x="0" y="0"/>
          <a:ext cx="0" cy="0"/>
          <a:chOff x="0" y="0"/>
          <a:chExt cx="0" cy="0"/>
        </a:xfrm>
      </p:grpSpPr>
      <p:sp>
        <p:nvSpPr>
          <p:cNvPr id="18" name="Google Shape;18;p25"/>
          <p:cNvSpPr txBox="1">
            <a:spLocks noGrp="1"/>
          </p:cNvSpPr>
          <p:nvPr>
            <p:ph type="title"/>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19" name="Google Shape;19;p25"/>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2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3" name="Google Shape;23;p27"/>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4" name="Google Shape;24;p27"/>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2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Google Shape;29;p1"/>
          <p:cNvSpPr txBox="1">
            <a:spLocks noGrp="1"/>
          </p:cNvSpPr>
          <p:nvPr>
            <p:ph type="ctrTitle"/>
          </p:nvPr>
        </p:nvSpPr>
        <p:spPr>
          <a:xfrm>
            <a:off x="1162755" y="1950100"/>
            <a:ext cx="6626577"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MARKET SEGMENTATION</a:t>
            </a:r>
            <a:endParaRPr>
              <a:latin typeface="Arial"/>
              <a:ea typeface="Arial"/>
              <a:cs typeface="Arial"/>
              <a:sym typeface="Arial"/>
            </a:endParaRPr>
          </a:p>
        </p:txBody>
      </p:sp>
      <p:sp>
        <p:nvSpPr>
          <p:cNvPr id="30" name="Google Shape;30;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4.4</a:t>
            </a:r>
            <a:endParaRPr sz="2200" b="0">
              <a:latin typeface="Arial"/>
              <a:ea typeface="Arial"/>
              <a:cs typeface="Arial"/>
              <a:sym typeface="Arial"/>
            </a:endParaRPr>
          </a:p>
        </p:txBody>
      </p:sp>
      <p:cxnSp>
        <p:nvCxnSpPr>
          <p:cNvPr id="31" name="Google Shape;31;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2" name="Google Shape;32;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3" name="Google Shape;33;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0"/>
          <p:cNvSpPr txBox="1">
            <a:spLocks noGrp="1"/>
          </p:cNvSpPr>
          <p:nvPr>
            <p:ph type="title"/>
          </p:nvPr>
        </p:nvSpPr>
        <p:spPr>
          <a:xfrm>
            <a:off x="4571719" y="632712"/>
            <a:ext cx="4130130" cy="56991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sz="2000" b="1" dirty="0">
                <a:latin typeface="Arial"/>
                <a:ea typeface="Arial"/>
                <a:cs typeface="Arial"/>
                <a:sym typeface="Arial"/>
              </a:rPr>
              <a:t>TARGET MARKET</a:t>
            </a:r>
            <a:endParaRPr sz="2000" b="1" dirty="0">
              <a:latin typeface="Arial"/>
              <a:ea typeface="Arial"/>
              <a:cs typeface="Arial"/>
              <a:sym typeface="Arial"/>
            </a:endParaRPr>
          </a:p>
        </p:txBody>
      </p:sp>
      <p:sp>
        <p:nvSpPr>
          <p:cNvPr id="116" name="Google Shape;116;p10"/>
          <p:cNvSpPr txBox="1">
            <a:spLocks noGrp="1"/>
          </p:cNvSpPr>
          <p:nvPr>
            <p:ph type="body" idx="1"/>
          </p:nvPr>
        </p:nvSpPr>
        <p:spPr>
          <a:xfrm>
            <a:off x="4571720" y="1293355"/>
            <a:ext cx="4130129" cy="226793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dirty="0">
                <a:latin typeface="Arial"/>
                <a:ea typeface="Arial"/>
                <a:cs typeface="Arial"/>
                <a:sym typeface="Arial"/>
              </a:rPr>
              <a:t>Triple A baseball posts its demographic information online for prospective sponsors to review:</a:t>
            </a:r>
            <a:br>
              <a:rPr lang="en-US" dirty="0">
                <a:latin typeface="Arial"/>
                <a:ea typeface="Arial"/>
                <a:cs typeface="Arial"/>
                <a:sym typeface="Arial"/>
              </a:rPr>
            </a:br>
            <a:endParaRPr dirty="0"/>
          </a:p>
          <a:p>
            <a:pPr marL="171450" indent="-171450">
              <a:spcBef>
                <a:spcPts val="600"/>
              </a:spcBef>
            </a:pPr>
            <a:r>
              <a:rPr lang="en-US" sz="1400" dirty="0">
                <a:latin typeface="Arial"/>
                <a:ea typeface="Arial"/>
                <a:cs typeface="Arial"/>
                <a:sym typeface="Arial"/>
              </a:rPr>
              <a:t>42% of the fan base has an Undergraduate Degree.</a:t>
            </a:r>
            <a:endParaRPr sz="1400" dirty="0"/>
          </a:p>
          <a:p>
            <a:pPr marL="171450" indent="-171450">
              <a:spcBef>
                <a:spcPts val="600"/>
              </a:spcBef>
            </a:pPr>
            <a:r>
              <a:rPr lang="en-US" sz="1400" dirty="0">
                <a:latin typeface="Arial"/>
                <a:ea typeface="Arial"/>
                <a:cs typeface="Arial"/>
                <a:sym typeface="Arial"/>
              </a:rPr>
              <a:t>40% of the fan base earns $46-75k per year in salary.</a:t>
            </a:r>
            <a:endParaRPr lang="en-US" sz="1400" dirty="0"/>
          </a:p>
          <a:p>
            <a:pPr marL="171450" indent="-171450">
              <a:spcBef>
                <a:spcPts val="600"/>
              </a:spcBef>
            </a:pPr>
            <a:r>
              <a:rPr lang="en-US" sz="1400" dirty="0">
                <a:latin typeface="Arial"/>
                <a:ea typeface="Arial"/>
                <a:cs typeface="Arial"/>
                <a:sym typeface="Arial"/>
              </a:rPr>
              <a:t>91% of the fan base has a major credit card.</a:t>
            </a:r>
            <a:endParaRPr sz="1400" dirty="0"/>
          </a:p>
          <a:p>
            <a:pPr marL="171450" indent="-171450">
              <a:spcBef>
                <a:spcPts val="600"/>
              </a:spcBef>
            </a:pPr>
            <a:r>
              <a:rPr lang="en-US" sz="1400" dirty="0">
                <a:latin typeface="Arial"/>
                <a:ea typeface="Arial"/>
                <a:cs typeface="Arial"/>
                <a:sym typeface="Arial"/>
              </a:rPr>
              <a:t>69% of the fan base owns their own home. </a:t>
            </a:r>
            <a:endParaRPr sz="1400" dirty="0"/>
          </a:p>
          <a:p>
            <a:pPr marL="0" lvl="0" indent="0" algn="l" rtl="0">
              <a:lnSpc>
                <a:spcPct val="100000"/>
              </a:lnSpc>
              <a:spcBef>
                <a:spcPts val="600"/>
              </a:spcBef>
              <a:spcAft>
                <a:spcPts val="600"/>
              </a:spcAft>
              <a:buSzPts val="1600"/>
              <a:buNone/>
            </a:pPr>
            <a:endParaRPr dirty="0">
              <a:latin typeface="Arial"/>
              <a:ea typeface="Arial"/>
              <a:cs typeface="Arial"/>
              <a:sym typeface="Arial"/>
            </a:endParaRPr>
          </a:p>
        </p:txBody>
      </p:sp>
      <p:cxnSp>
        <p:nvCxnSpPr>
          <p:cNvPr id="117" name="Google Shape;117;p10"/>
          <p:cNvCxnSpPr/>
          <p:nvPr/>
        </p:nvCxnSpPr>
        <p:spPr>
          <a:xfrm>
            <a:off x="4322039" y="835378"/>
            <a:ext cx="0" cy="3093155"/>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18" name="Google Shape;118;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9" name="Google Shape;119;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20" name="Google Shape;120;p10"/>
          <p:cNvPicPr preferRelativeResize="0"/>
          <p:nvPr/>
        </p:nvPicPr>
        <p:blipFill rotWithShape="1">
          <a:blip r:embed="rId4">
            <a:alphaModFix/>
          </a:blip>
          <a:srcRect/>
          <a:stretch/>
        </p:blipFill>
        <p:spPr>
          <a:xfrm>
            <a:off x="989716" y="1202622"/>
            <a:ext cx="2794238" cy="235866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1"/>
          <p:cNvSpPr txBox="1">
            <a:spLocks noGrp="1"/>
          </p:cNvSpPr>
          <p:nvPr>
            <p:ph type="title"/>
          </p:nvPr>
        </p:nvSpPr>
        <p:spPr>
          <a:xfrm>
            <a:off x="938500" y="445025"/>
            <a:ext cx="5735700" cy="58864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r>
              <a:rPr lang="en-US" b="1">
                <a:solidFill>
                  <a:schemeClr val="lt1"/>
                </a:solidFill>
                <a:latin typeface="Arial"/>
                <a:ea typeface="Arial"/>
                <a:cs typeface="Arial"/>
                <a:sym typeface="Arial"/>
              </a:rPr>
              <a:t> </a:t>
            </a:r>
            <a:r>
              <a:rPr lang="en-US" b="1">
                <a:latin typeface="Arial"/>
                <a:ea typeface="Arial"/>
                <a:cs typeface="Arial"/>
                <a:sym typeface="Arial"/>
              </a:rPr>
              <a:t> </a:t>
            </a:r>
            <a:endParaRPr b="1">
              <a:latin typeface="Arial"/>
              <a:ea typeface="Arial"/>
              <a:cs typeface="Arial"/>
              <a:sym typeface="Arial"/>
            </a:endParaRPr>
          </a:p>
        </p:txBody>
      </p:sp>
      <p:sp>
        <p:nvSpPr>
          <p:cNvPr id="126" name="Google Shape;126;p11"/>
          <p:cNvSpPr txBox="1">
            <a:spLocks noGrp="1"/>
          </p:cNvSpPr>
          <p:nvPr>
            <p:ph type="body" idx="1"/>
          </p:nvPr>
        </p:nvSpPr>
        <p:spPr>
          <a:xfrm>
            <a:off x="925624" y="1560494"/>
            <a:ext cx="4258626"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150"/>
              <a:buNone/>
            </a:pPr>
            <a:r>
              <a:rPr lang="en-US" sz="2000" b="1">
                <a:solidFill>
                  <a:schemeClr val="accent1"/>
                </a:solidFill>
                <a:latin typeface="Arial"/>
                <a:ea typeface="Arial"/>
                <a:cs typeface="Arial"/>
                <a:sym typeface="Arial"/>
              </a:rPr>
              <a:t>Psychographic </a:t>
            </a:r>
            <a:r>
              <a:rPr lang="en-US" sz="2000">
                <a:solidFill>
                  <a:schemeClr val="lt1"/>
                </a:solidFill>
                <a:latin typeface="Arial"/>
                <a:ea typeface="Arial"/>
                <a:cs typeface="Arial"/>
                <a:sym typeface="Arial"/>
              </a:rPr>
              <a:t>segmentation refers to the grouping of consumers based on personality traits and lifestyle.  This form of segmentation targets consumer attributes that focus on emotional characteristics that offer insight on the consumer’s motives, preferences and needs.</a:t>
            </a:r>
            <a:endParaRPr sz="2000">
              <a:solidFill>
                <a:schemeClr val="lt1"/>
              </a:solidFill>
              <a:latin typeface="Arial"/>
              <a:ea typeface="Arial"/>
              <a:cs typeface="Arial"/>
              <a:sym typeface="Arial"/>
            </a:endParaRPr>
          </a:p>
        </p:txBody>
      </p:sp>
      <p:cxnSp>
        <p:nvCxnSpPr>
          <p:cNvPr id="127" name="Google Shape;127;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28" name="Google Shape;128;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9" name="Google Shape;129;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30" name="Google Shape;130;p11"/>
          <p:cNvPicPr preferRelativeResize="0"/>
          <p:nvPr/>
        </p:nvPicPr>
        <p:blipFill rotWithShape="1">
          <a:blip r:embed="rId4">
            <a:alphaModFix/>
          </a:blip>
          <a:srcRect/>
          <a:stretch/>
        </p:blipFill>
        <p:spPr>
          <a:xfrm>
            <a:off x="6050109" y="1685572"/>
            <a:ext cx="2351548" cy="2351548"/>
          </a:xfrm>
          <a:prstGeom prst="rect">
            <a:avLst/>
          </a:prstGeom>
          <a:noFill/>
          <a:ln>
            <a:noFill/>
          </a:ln>
        </p:spPr>
      </p:pic>
      <p:sp>
        <p:nvSpPr>
          <p:cNvPr id="131" name="Google Shape;131;p11"/>
          <p:cNvSpPr/>
          <p:nvPr/>
        </p:nvSpPr>
        <p:spPr>
          <a:xfrm>
            <a:off x="925624" y="990410"/>
            <a:ext cx="3964428"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Psychographic Segmentation</a:t>
            </a:r>
            <a:endParaRPr sz="20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Psychographic</a:t>
            </a:r>
            <a:r>
              <a:rPr lang="en-US" sz="2000" b="1">
                <a:latin typeface="Arial"/>
                <a:ea typeface="Arial"/>
                <a:cs typeface="Arial"/>
                <a:sym typeface="Arial"/>
              </a:rPr>
              <a:t> </a:t>
            </a:r>
            <a:r>
              <a:rPr lang="en-US" sz="2000" b="1">
                <a:solidFill>
                  <a:schemeClr val="lt1"/>
                </a:solidFill>
                <a:latin typeface="Arial"/>
                <a:ea typeface="Arial"/>
                <a:cs typeface="Arial"/>
                <a:sym typeface="Arial"/>
              </a:rPr>
              <a:t>Information</a:t>
            </a:r>
            <a:endParaRPr sz="2000" b="1">
              <a:solidFill>
                <a:schemeClr val="lt1"/>
              </a:solidFill>
              <a:latin typeface="Arial"/>
              <a:ea typeface="Arial"/>
              <a:cs typeface="Arial"/>
              <a:sym typeface="Arial"/>
            </a:endParaRPr>
          </a:p>
        </p:txBody>
      </p:sp>
      <p:sp>
        <p:nvSpPr>
          <p:cNvPr id="137" name="Google Shape;137;p12"/>
          <p:cNvSpPr txBox="1">
            <a:spLocks noGrp="1"/>
          </p:cNvSpPr>
          <p:nvPr>
            <p:ph type="body" idx="1"/>
          </p:nvPr>
        </p:nvSpPr>
        <p:spPr>
          <a:xfrm>
            <a:off x="938500" y="1370163"/>
            <a:ext cx="7172100" cy="334096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dirty="0">
                <a:latin typeface="Arial"/>
                <a:ea typeface="Arial"/>
                <a:cs typeface="Arial"/>
                <a:sym typeface="Arial"/>
              </a:rPr>
              <a:t>● </a:t>
            </a:r>
            <a:r>
              <a:rPr lang="en-US" sz="1400" dirty="0">
                <a:solidFill>
                  <a:srgbClr val="FFC000"/>
                </a:solidFill>
                <a:latin typeface="Arial"/>
                <a:ea typeface="Arial"/>
                <a:cs typeface="Arial"/>
                <a:sym typeface="Arial"/>
              </a:rPr>
              <a:t>Personality traits</a:t>
            </a:r>
            <a:endParaRPr dirty="0"/>
          </a:p>
          <a:p>
            <a:pPr marL="0" lvl="0" indent="0" algn="l" rtl="0">
              <a:lnSpc>
                <a:spcPct val="100000"/>
              </a:lnSpc>
              <a:spcBef>
                <a:spcPts val="600"/>
              </a:spcBef>
              <a:spcAft>
                <a:spcPts val="0"/>
              </a:spcAft>
              <a:buSzPts val="1150"/>
              <a:buNone/>
            </a:pPr>
            <a:r>
              <a:rPr lang="en-US" sz="1400" dirty="0">
                <a:latin typeface="Arial"/>
                <a:ea typeface="Arial"/>
                <a:cs typeface="Arial"/>
                <a:sym typeface="Arial"/>
              </a:rPr>
              <a:t>● </a:t>
            </a:r>
            <a:r>
              <a:rPr lang="en-US" sz="1400" dirty="0">
                <a:solidFill>
                  <a:srgbClr val="FFC000"/>
                </a:solidFill>
                <a:latin typeface="Arial"/>
                <a:ea typeface="Arial"/>
                <a:cs typeface="Arial"/>
                <a:sym typeface="Arial"/>
              </a:rPr>
              <a:t>Interests</a:t>
            </a:r>
            <a:endParaRPr dirty="0"/>
          </a:p>
          <a:p>
            <a:pPr marL="457200" lvl="1" indent="0" algn="l" rtl="0">
              <a:lnSpc>
                <a:spcPct val="100000"/>
              </a:lnSpc>
              <a:spcBef>
                <a:spcPts val="600"/>
              </a:spcBef>
              <a:spcAft>
                <a:spcPts val="0"/>
              </a:spcAft>
              <a:buSzPts val="1150"/>
              <a:buNone/>
            </a:pPr>
            <a:r>
              <a:rPr lang="en-US" sz="1400" dirty="0">
                <a:latin typeface="Arial"/>
                <a:ea typeface="Arial"/>
                <a:cs typeface="Arial"/>
                <a:sym typeface="Arial"/>
              </a:rPr>
              <a:t>o	Sports fans, music lovers, individuals who enjoy attending live events</a:t>
            </a:r>
            <a:endParaRPr dirty="0"/>
          </a:p>
          <a:p>
            <a:pPr marL="0" lvl="0" indent="0" algn="l" rtl="0">
              <a:lnSpc>
                <a:spcPct val="100000"/>
              </a:lnSpc>
              <a:spcBef>
                <a:spcPts val="600"/>
              </a:spcBef>
              <a:spcAft>
                <a:spcPts val="0"/>
              </a:spcAft>
              <a:buSzPts val="1150"/>
              <a:buNone/>
            </a:pPr>
            <a:r>
              <a:rPr lang="en-US" sz="1400" dirty="0">
                <a:latin typeface="Arial"/>
                <a:ea typeface="Arial"/>
                <a:cs typeface="Arial"/>
                <a:sym typeface="Arial"/>
              </a:rPr>
              <a:t>● </a:t>
            </a:r>
            <a:r>
              <a:rPr lang="en-US" sz="1400" dirty="0">
                <a:solidFill>
                  <a:srgbClr val="FFC000"/>
                </a:solidFill>
                <a:latin typeface="Arial"/>
                <a:ea typeface="Arial"/>
                <a:cs typeface="Arial"/>
                <a:sym typeface="Arial"/>
              </a:rPr>
              <a:t>Beliefs</a:t>
            </a:r>
            <a:endParaRPr dirty="0"/>
          </a:p>
          <a:p>
            <a:pPr marL="0" lvl="0" indent="0" algn="l" rtl="0">
              <a:lnSpc>
                <a:spcPct val="100000"/>
              </a:lnSpc>
              <a:spcBef>
                <a:spcPts val="600"/>
              </a:spcBef>
              <a:spcAft>
                <a:spcPts val="0"/>
              </a:spcAft>
              <a:buSzPts val="1150"/>
              <a:buNone/>
            </a:pPr>
            <a:r>
              <a:rPr lang="en-US" sz="1400" dirty="0">
                <a:latin typeface="Arial"/>
                <a:ea typeface="Arial"/>
                <a:cs typeface="Arial"/>
                <a:sym typeface="Arial"/>
              </a:rPr>
              <a:t>● </a:t>
            </a:r>
            <a:r>
              <a:rPr lang="en-US" sz="1400" dirty="0">
                <a:solidFill>
                  <a:srgbClr val="FFC000"/>
                </a:solidFill>
                <a:latin typeface="Arial"/>
                <a:ea typeface="Arial"/>
                <a:cs typeface="Arial"/>
                <a:sym typeface="Arial"/>
              </a:rPr>
              <a:t>Values</a:t>
            </a:r>
            <a:endParaRPr dirty="0"/>
          </a:p>
          <a:p>
            <a:pPr marL="801688" lvl="1" indent="-344488" algn="l" rtl="0">
              <a:lnSpc>
                <a:spcPct val="100000"/>
              </a:lnSpc>
              <a:spcBef>
                <a:spcPts val="600"/>
              </a:spcBef>
              <a:spcAft>
                <a:spcPts val="0"/>
              </a:spcAft>
              <a:buSzPts val="1150"/>
              <a:buNone/>
            </a:pPr>
            <a:r>
              <a:rPr lang="en-US" sz="1400" dirty="0">
                <a:latin typeface="Arial"/>
                <a:ea typeface="Arial"/>
                <a:cs typeface="Arial"/>
                <a:sym typeface="Arial"/>
              </a:rPr>
              <a:t>o	2020 Tokyo Games focused on sustainable practices, catering to a large population of consumers who value organizations that prioritize the environment.</a:t>
            </a:r>
            <a:endParaRPr dirty="0"/>
          </a:p>
          <a:p>
            <a:pPr marL="0" lvl="0" indent="0" algn="l" rtl="0">
              <a:lnSpc>
                <a:spcPct val="100000"/>
              </a:lnSpc>
              <a:spcBef>
                <a:spcPts val="600"/>
              </a:spcBef>
              <a:spcAft>
                <a:spcPts val="0"/>
              </a:spcAft>
              <a:buSzPts val="1150"/>
              <a:buNone/>
            </a:pPr>
            <a:r>
              <a:rPr lang="en-US" sz="1400" dirty="0">
                <a:latin typeface="Arial"/>
                <a:ea typeface="Arial"/>
                <a:cs typeface="Arial"/>
                <a:sym typeface="Arial"/>
              </a:rPr>
              <a:t>● </a:t>
            </a:r>
            <a:r>
              <a:rPr lang="en-US" sz="1400" dirty="0">
                <a:solidFill>
                  <a:srgbClr val="FFC000"/>
                </a:solidFill>
                <a:latin typeface="Arial"/>
                <a:ea typeface="Arial"/>
                <a:cs typeface="Arial"/>
                <a:sym typeface="Arial"/>
              </a:rPr>
              <a:t>Attitudes</a:t>
            </a:r>
            <a:endParaRPr dirty="0"/>
          </a:p>
          <a:p>
            <a:pPr marL="0" lvl="0" indent="0" algn="l" rtl="0">
              <a:lnSpc>
                <a:spcPct val="100000"/>
              </a:lnSpc>
              <a:spcBef>
                <a:spcPts val="600"/>
              </a:spcBef>
              <a:spcAft>
                <a:spcPts val="0"/>
              </a:spcAft>
              <a:buSzPts val="1150"/>
              <a:buNone/>
            </a:pPr>
            <a:r>
              <a:rPr lang="en-US" sz="1400" dirty="0">
                <a:latin typeface="Arial"/>
                <a:ea typeface="Arial"/>
                <a:cs typeface="Arial"/>
                <a:sym typeface="Arial"/>
              </a:rPr>
              <a:t>● </a:t>
            </a:r>
            <a:r>
              <a:rPr lang="en-US" sz="1400" dirty="0">
                <a:solidFill>
                  <a:srgbClr val="FFC000"/>
                </a:solidFill>
                <a:latin typeface="Arial"/>
                <a:ea typeface="Arial"/>
                <a:cs typeface="Arial"/>
                <a:sym typeface="Arial"/>
              </a:rPr>
              <a:t>Lifestyles</a:t>
            </a:r>
            <a:endParaRPr dirty="0"/>
          </a:p>
          <a:p>
            <a:pPr marL="744538" lvl="1" indent="-287338" algn="l" rtl="0">
              <a:lnSpc>
                <a:spcPct val="100000"/>
              </a:lnSpc>
              <a:spcBef>
                <a:spcPts val="600"/>
              </a:spcBef>
              <a:spcAft>
                <a:spcPts val="0"/>
              </a:spcAft>
              <a:buSzPts val="1150"/>
              <a:buNone/>
            </a:pPr>
            <a:r>
              <a:rPr lang="en-US" sz="1400" dirty="0">
                <a:latin typeface="Arial"/>
                <a:ea typeface="Arial"/>
                <a:cs typeface="Arial"/>
                <a:sym typeface="Arial"/>
              </a:rPr>
              <a:t>o	MLB fans are the most family-oriented group, with 46% more likelihood to shop for family event tickets, with interest in Disney parks.</a:t>
            </a:r>
            <a:endParaRPr dirty="0"/>
          </a:p>
          <a:p>
            <a:pPr marL="0" lvl="0" indent="0" algn="l" rtl="0">
              <a:lnSpc>
                <a:spcPct val="100000"/>
              </a:lnSpc>
              <a:spcBef>
                <a:spcPts val="600"/>
              </a:spcBef>
              <a:spcAft>
                <a:spcPts val="600"/>
              </a:spcAft>
              <a:buSzPts val="1150"/>
              <a:buNone/>
            </a:pPr>
            <a:endParaRPr sz="1600" dirty="0">
              <a:latin typeface="Arial"/>
              <a:ea typeface="Arial"/>
              <a:cs typeface="Arial"/>
              <a:sym typeface="Arial"/>
            </a:endParaRPr>
          </a:p>
        </p:txBody>
      </p:sp>
      <p:cxnSp>
        <p:nvCxnSpPr>
          <p:cNvPr id="138" name="Google Shape;138;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39" name="Google Shape;139;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0" name="Google Shape;140;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Behavioral</a:t>
            </a:r>
            <a:r>
              <a:rPr lang="en-US" b="1">
                <a:solidFill>
                  <a:schemeClr val="lt1"/>
                </a:solidFill>
                <a:latin typeface="Arial"/>
                <a:ea typeface="Arial"/>
                <a:cs typeface="Arial"/>
                <a:sym typeface="Arial"/>
              </a:rPr>
              <a:t> </a:t>
            </a:r>
            <a:r>
              <a:rPr lang="en-US" b="1">
                <a:latin typeface="Arial"/>
                <a:ea typeface="Arial"/>
                <a:cs typeface="Arial"/>
                <a:sym typeface="Arial"/>
              </a:rPr>
              <a:t> </a:t>
            </a:r>
            <a:endParaRPr b="1">
              <a:latin typeface="Arial"/>
              <a:ea typeface="Arial"/>
              <a:cs typeface="Arial"/>
              <a:sym typeface="Arial"/>
            </a:endParaRPr>
          </a:p>
        </p:txBody>
      </p:sp>
      <p:sp>
        <p:nvSpPr>
          <p:cNvPr id="146" name="Google Shape;146;p13"/>
          <p:cNvSpPr txBox="1">
            <a:spLocks noGrp="1"/>
          </p:cNvSpPr>
          <p:nvPr>
            <p:ph type="body" idx="1"/>
          </p:nvPr>
        </p:nvSpPr>
        <p:spPr>
          <a:xfrm>
            <a:off x="938501" y="1451022"/>
            <a:ext cx="3792526"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150"/>
              <a:buNone/>
            </a:pPr>
            <a:r>
              <a:rPr lang="en-US" sz="1800" b="1">
                <a:solidFill>
                  <a:schemeClr val="accent1"/>
                </a:solidFill>
                <a:latin typeface="Arial"/>
                <a:ea typeface="Arial"/>
                <a:cs typeface="Arial"/>
                <a:sym typeface="Arial"/>
              </a:rPr>
              <a:t>Behavioral </a:t>
            </a:r>
            <a:r>
              <a:rPr lang="en-US" sz="1800">
                <a:solidFill>
                  <a:schemeClr val="lt1"/>
                </a:solidFill>
                <a:latin typeface="Arial"/>
                <a:ea typeface="Arial"/>
                <a:cs typeface="Arial"/>
                <a:sym typeface="Arial"/>
              </a:rPr>
              <a:t>segmentation focuses on how consumers behaviors are displayed.  Segmenting a market in this manner allows a sports and entertainment organization to customize marketing messages that cater specifically to those behaviors.</a:t>
            </a:r>
            <a:endParaRPr sz="1800">
              <a:solidFill>
                <a:schemeClr val="lt1"/>
              </a:solidFill>
              <a:latin typeface="Arial"/>
              <a:ea typeface="Arial"/>
              <a:cs typeface="Arial"/>
              <a:sym typeface="Arial"/>
            </a:endParaRPr>
          </a:p>
        </p:txBody>
      </p:sp>
      <p:cxnSp>
        <p:nvCxnSpPr>
          <p:cNvPr id="147" name="Google Shape;147;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48" name="Google Shape;148;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9" name="Google Shape;149;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50" name="Google Shape;150;p13"/>
          <p:cNvPicPr preferRelativeResize="0"/>
          <p:nvPr/>
        </p:nvPicPr>
        <p:blipFill rotWithShape="1">
          <a:blip r:embed="rId4">
            <a:alphaModFix/>
          </a:blip>
          <a:srcRect/>
          <a:stretch/>
        </p:blipFill>
        <p:spPr>
          <a:xfrm>
            <a:off x="6088462" y="1642622"/>
            <a:ext cx="1935038" cy="20235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Behavioral</a:t>
            </a:r>
            <a:r>
              <a:rPr lang="en-US" sz="2000" b="1">
                <a:latin typeface="Arial"/>
                <a:ea typeface="Arial"/>
                <a:cs typeface="Arial"/>
                <a:sym typeface="Arial"/>
              </a:rPr>
              <a:t> </a:t>
            </a:r>
            <a:r>
              <a:rPr lang="en-US" sz="2000" b="1">
                <a:solidFill>
                  <a:schemeClr val="lt1"/>
                </a:solidFill>
                <a:latin typeface="Arial"/>
                <a:ea typeface="Arial"/>
                <a:cs typeface="Arial"/>
                <a:sym typeface="Arial"/>
              </a:rPr>
              <a:t>Examples</a:t>
            </a:r>
            <a:endParaRPr sz="2000" b="1">
              <a:solidFill>
                <a:schemeClr val="lt1"/>
              </a:solidFill>
              <a:latin typeface="Arial"/>
              <a:ea typeface="Arial"/>
              <a:cs typeface="Arial"/>
              <a:sym typeface="Arial"/>
            </a:endParaRPr>
          </a:p>
        </p:txBody>
      </p:sp>
      <p:sp>
        <p:nvSpPr>
          <p:cNvPr id="156" name="Google Shape;156;p14"/>
          <p:cNvSpPr txBox="1">
            <a:spLocks noGrp="1"/>
          </p:cNvSpPr>
          <p:nvPr>
            <p:ph type="body" idx="1"/>
          </p:nvPr>
        </p:nvSpPr>
        <p:spPr>
          <a:xfrm>
            <a:off x="938500" y="1207911"/>
            <a:ext cx="7172100" cy="3503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dirty="0">
                <a:solidFill>
                  <a:srgbClr val="FFC000"/>
                </a:solidFill>
                <a:latin typeface="Arial"/>
                <a:ea typeface="Arial"/>
                <a:cs typeface="Arial"/>
                <a:sym typeface="Arial"/>
              </a:rPr>
              <a:t>● Brand preferences</a:t>
            </a:r>
            <a:endParaRPr dirty="0"/>
          </a:p>
          <a:p>
            <a:pPr marL="0" lvl="0" indent="0" algn="l" rtl="0">
              <a:lnSpc>
                <a:spcPct val="100000"/>
              </a:lnSpc>
              <a:spcBef>
                <a:spcPts val="600"/>
              </a:spcBef>
              <a:spcAft>
                <a:spcPts val="0"/>
              </a:spcAft>
              <a:buSzPts val="1150"/>
              <a:buNone/>
            </a:pPr>
            <a:r>
              <a:rPr lang="en-US" sz="1400" dirty="0">
                <a:solidFill>
                  <a:srgbClr val="FFC000"/>
                </a:solidFill>
                <a:latin typeface="Arial"/>
                <a:ea typeface="Arial"/>
                <a:cs typeface="Arial"/>
                <a:sym typeface="Arial"/>
              </a:rPr>
              <a:t>● Purchase history</a:t>
            </a:r>
            <a:endParaRPr dirty="0"/>
          </a:p>
          <a:p>
            <a:pPr marL="0" lvl="0" indent="0" algn="l" rtl="0">
              <a:lnSpc>
                <a:spcPct val="100000"/>
              </a:lnSpc>
              <a:spcBef>
                <a:spcPts val="600"/>
              </a:spcBef>
              <a:spcAft>
                <a:spcPts val="0"/>
              </a:spcAft>
              <a:buSzPts val="1150"/>
              <a:buNone/>
            </a:pPr>
            <a:r>
              <a:rPr lang="en-US" sz="1400" dirty="0">
                <a:solidFill>
                  <a:srgbClr val="FFC000"/>
                </a:solidFill>
                <a:latin typeface="Arial"/>
                <a:ea typeface="Arial"/>
                <a:cs typeface="Arial"/>
                <a:sym typeface="Arial"/>
              </a:rPr>
              <a:t>● Product usage</a:t>
            </a:r>
            <a:endParaRPr dirty="0"/>
          </a:p>
          <a:p>
            <a:pPr marL="801688" lvl="1" indent="-344488" algn="l" rtl="0">
              <a:lnSpc>
                <a:spcPct val="100000"/>
              </a:lnSpc>
              <a:spcBef>
                <a:spcPts val="600"/>
              </a:spcBef>
              <a:spcAft>
                <a:spcPts val="0"/>
              </a:spcAft>
              <a:buSzPts val="1150"/>
              <a:buNone/>
            </a:pPr>
            <a:r>
              <a:rPr lang="en-US" sz="1400" dirty="0">
                <a:solidFill>
                  <a:schemeClr val="lt1"/>
                </a:solidFill>
                <a:latin typeface="Arial"/>
                <a:ea typeface="Arial"/>
                <a:cs typeface="Arial"/>
                <a:sym typeface="Arial"/>
              </a:rPr>
              <a:t>o</a:t>
            </a:r>
            <a:r>
              <a:rPr lang="en-US" sz="1400" dirty="0">
                <a:solidFill>
                  <a:srgbClr val="FFC000"/>
                </a:solidFill>
                <a:latin typeface="Arial"/>
                <a:ea typeface="Arial"/>
                <a:cs typeface="Arial"/>
                <a:sym typeface="Arial"/>
              </a:rPr>
              <a:t>	</a:t>
            </a:r>
            <a:r>
              <a:rPr lang="en-US" sz="1400" dirty="0">
                <a:solidFill>
                  <a:schemeClr val="lt1"/>
                </a:solidFill>
                <a:latin typeface="Arial"/>
                <a:ea typeface="Arial"/>
                <a:cs typeface="Arial"/>
                <a:sym typeface="Arial"/>
              </a:rPr>
              <a:t>Reflects what products or services sports and entertainment consumers use, how often they use them, and why</a:t>
            </a:r>
            <a:endParaRPr dirty="0"/>
          </a:p>
          <a:p>
            <a:pPr marL="1258888" lvl="2" indent="-344488" algn="l" rtl="0">
              <a:lnSpc>
                <a:spcPct val="100000"/>
              </a:lnSpc>
              <a:spcBef>
                <a:spcPts val="600"/>
              </a:spcBef>
              <a:spcAft>
                <a:spcPts val="0"/>
              </a:spcAft>
              <a:buSzPts val="1150"/>
              <a:buNone/>
            </a:pPr>
            <a:r>
              <a:rPr lang="en-US" sz="1400" dirty="0">
                <a:solidFill>
                  <a:schemeClr val="lt1"/>
                </a:solidFill>
                <a:latin typeface="Arial"/>
                <a:ea typeface="Arial"/>
                <a:cs typeface="Arial"/>
                <a:sym typeface="Arial"/>
              </a:rPr>
              <a:t>▪	Individual game ticket buyers vs. season ticket buyers</a:t>
            </a:r>
            <a:endParaRPr dirty="0"/>
          </a:p>
          <a:p>
            <a:pPr marL="344488" lvl="0" indent="-344488" algn="l" rtl="0">
              <a:lnSpc>
                <a:spcPct val="100000"/>
              </a:lnSpc>
              <a:spcBef>
                <a:spcPts val="600"/>
              </a:spcBef>
              <a:spcAft>
                <a:spcPts val="0"/>
              </a:spcAft>
              <a:buSzPts val="1150"/>
              <a:buNone/>
            </a:pPr>
            <a:r>
              <a:rPr lang="en-US" sz="1400" dirty="0">
                <a:solidFill>
                  <a:schemeClr val="lt1"/>
                </a:solidFill>
                <a:latin typeface="Arial"/>
                <a:ea typeface="Arial"/>
                <a:cs typeface="Arial"/>
                <a:sym typeface="Arial"/>
              </a:rPr>
              <a:t>● </a:t>
            </a:r>
            <a:r>
              <a:rPr lang="en-US" sz="1400" dirty="0">
                <a:solidFill>
                  <a:srgbClr val="FFC000"/>
                </a:solidFill>
                <a:latin typeface="Arial"/>
                <a:ea typeface="Arial"/>
                <a:cs typeface="Arial"/>
                <a:sym typeface="Arial"/>
              </a:rPr>
              <a:t>Benefits</a:t>
            </a:r>
            <a:endParaRPr dirty="0"/>
          </a:p>
          <a:p>
            <a:pPr marL="801688" lvl="1" indent="-344488" algn="l" rtl="0">
              <a:lnSpc>
                <a:spcPct val="100000"/>
              </a:lnSpc>
              <a:spcBef>
                <a:spcPts val="1200"/>
              </a:spcBef>
              <a:spcAft>
                <a:spcPts val="0"/>
              </a:spcAft>
              <a:buSzPts val="1150"/>
              <a:buNone/>
            </a:pPr>
            <a:r>
              <a:rPr lang="en-US" sz="1400" dirty="0">
                <a:solidFill>
                  <a:schemeClr val="lt1"/>
                </a:solidFill>
                <a:latin typeface="Arial"/>
                <a:ea typeface="Arial"/>
                <a:cs typeface="Arial"/>
                <a:sym typeface="Arial"/>
              </a:rPr>
              <a:t>o	Season ticket holders typically enjoy additional “perks” such as exclusive invitations to pregame chats with the team coaches and/or staff.</a:t>
            </a:r>
            <a:endParaRPr dirty="0"/>
          </a:p>
          <a:p>
            <a:pPr marL="344488" lvl="0" indent="-344488" algn="l" rtl="0">
              <a:lnSpc>
                <a:spcPct val="100000"/>
              </a:lnSpc>
              <a:spcBef>
                <a:spcPts val="600"/>
              </a:spcBef>
              <a:spcAft>
                <a:spcPts val="0"/>
              </a:spcAft>
              <a:buSzPts val="1150"/>
              <a:buNone/>
            </a:pPr>
            <a:r>
              <a:rPr lang="en-US" sz="1400" dirty="0">
                <a:solidFill>
                  <a:schemeClr val="lt1"/>
                </a:solidFill>
                <a:latin typeface="Arial"/>
                <a:ea typeface="Arial"/>
                <a:cs typeface="Arial"/>
                <a:sym typeface="Arial"/>
              </a:rPr>
              <a:t>● </a:t>
            </a:r>
            <a:r>
              <a:rPr lang="en-US" sz="1400" dirty="0">
                <a:solidFill>
                  <a:srgbClr val="FFC000"/>
                </a:solidFill>
                <a:latin typeface="Arial"/>
                <a:ea typeface="Arial"/>
                <a:cs typeface="Arial"/>
                <a:sym typeface="Arial"/>
              </a:rPr>
              <a:t>Website</a:t>
            </a:r>
            <a:r>
              <a:rPr lang="en-US" sz="1400" dirty="0">
                <a:solidFill>
                  <a:schemeClr val="lt1"/>
                </a:solidFill>
                <a:latin typeface="Arial"/>
                <a:ea typeface="Arial"/>
                <a:cs typeface="Arial"/>
                <a:sym typeface="Arial"/>
              </a:rPr>
              <a:t> </a:t>
            </a:r>
            <a:r>
              <a:rPr lang="en-US" sz="1400" dirty="0">
                <a:solidFill>
                  <a:srgbClr val="FFC000"/>
                </a:solidFill>
                <a:latin typeface="Arial"/>
                <a:ea typeface="Arial"/>
                <a:cs typeface="Arial"/>
                <a:sym typeface="Arial"/>
              </a:rPr>
              <a:t>activity</a:t>
            </a:r>
            <a:endParaRPr dirty="0"/>
          </a:p>
          <a:p>
            <a:pPr marL="344488" lvl="0" indent="-344488" algn="l" rtl="0">
              <a:lnSpc>
                <a:spcPct val="100000"/>
              </a:lnSpc>
              <a:spcBef>
                <a:spcPts val="600"/>
              </a:spcBef>
              <a:spcAft>
                <a:spcPts val="0"/>
              </a:spcAft>
              <a:buSzPts val="1150"/>
              <a:buNone/>
            </a:pPr>
            <a:r>
              <a:rPr lang="en-US" sz="1400" dirty="0">
                <a:solidFill>
                  <a:schemeClr val="lt1"/>
                </a:solidFill>
                <a:latin typeface="Arial"/>
                <a:ea typeface="Arial"/>
                <a:cs typeface="Arial"/>
                <a:sym typeface="Arial"/>
              </a:rPr>
              <a:t>● </a:t>
            </a:r>
            <a:r>
              <a:rPr lang="en-US" sz="1400" dirty="0">
                <a:solidFill>
                  <a:srgbClr val="FFC000"/>
                </a:solidFill>
                <a:latin typeface="Arial"/>
                <a:ea typeface="Arial"/>
                <a:cs typeface="Arial"/>
                <a:sym typeface="Arial"/>
              </a:rPr>
              <a:t>Online</a:t>
            </a:r>
            <a:r>
              <a:rPr lang="en-US" sz="1400" dirty="0">
                <a:solidFill>
                  <a:schemeClr val="lt1"/>
                </a:solidFill>
                <a:latin typeface="Arial"/>
                <a:ea typeface="Arial"/>
                <a:cs typeface="Arial"/>
                <a:sym typeface="Arial"/>
              </a:rPr>
              <a:t> </a:t>
            </a:r>
            <a:r>
              <a:rPr lang="en-US" sz="1400" dirty="0">
                <a:solidFill>
                  <a:srgbClr val="FFC000"/>
                </a:solidFill>
                <a:latin typeface="Arial"/>
                <a:ea typeface="Arial"/>
                <a:cs typeface="Arial"/>
                <a:sym typeface="Arial"/>
              </a:rPr>
              <a:t>shopping</a:t>
            </a:r>
            <a:r>
              <a:rPr lang="en-US" sz="1400" dirty="0">
                <a:solidFill>
                  <a:schemeClr val="lt1"/>
                </a:solidFill>
                <a:latin typeface="Arial"/>
                <a:ea typeface="Arial"/>
                <a:cs typeface="Arial"/>
                <a:sym typeface="Arial"/>
              </a:rPr>
              <a:t> </a:t>
            </a:r>
            <a:r>
              <a:rPr lang="en-US" sz="1400" dirty="0">
                <a:solidFill>
                  <a:srgbClr val="FFC000"/>
                </a:solidFill>
                <a:latin typeface="Arial"/>
                <a:ea typeface="Arial"/>
                <a:cs typeface="Arial"/>
                <a:sym typeface="Arial"/>
              </a:rPr>
              <a:t>habits</a:t>
            </a:r>
            <a:endParaRPr dirty="0"/>
          </a:p>
          <a:p>
            <a:pPr marL="344488" lvl="0" indent="-344488" algn="l" rtl="0">
              <a:lnSpc>
                <a:spcPct val="100000"/>
              </a:lnSpc>
              <a:spcBef>
                <a:spcPts val="600"/>
              </a:spcBef>
              <a:spcAft>
                <a:spcPts val="0"/>
              </a:spcAft>
              <a:buSzPts val="1150"/>
              <a:buNone/>
            </a:pPr>
            <a:endParaRPr sz="1400" dirty="0">
              <a:solidFill>
                <a:schemeClr val="lt1"/>
              </a:solidFill>
              <a:latin typeface="Arial"/>
              <a:ea typeface="Arial"/>
              <a:cs typeface="Arial"/>
              <a:sym typeface="Arial"/>
            </a:endParaRPr>
          </a:p>
          <a:p>
            <a:pPr marL="344488" lvl="0" indent="-344488" algn="l" rtl="0">
              <a:lnSpc>
                <a:spcPct val="100000"/>
              </a:lnSpc>
              <a:spcBef>
                <a:spcPts val="600"/>
              </a:spcBef>
              <a:spcAft>
                <a:spcPts val="0"/>
              </a:spcAft>
              <a:buSzPts val="1150"/>
              <a:buNone/>
            </a:pPr>
            <a:endParaRPr sz="1400" dirty="0">
              <a:solidFill>
                <a:schemeClr val="lt1"/>
              </a:solidFill>
              <a:latin typeface="Arial"/>
              <a:ea typeface="Arial"/>
              <a:cs typeface="Arial"/>
              <a:sym typeface="Arial"/>
            </a:endParaRPr>
          </a:p>
          <a:p>
            <a:pPr marL="0" lvl="0" indent="0" algn="l" rtl="0">
              <a:lnSpc>
                <a:spcPct val="100000"/>
              </a:lnSpc>
              <a:spcBef>
                <a:spcPts val="600"/>
              </a:spcBef>
              <a:spcAft>
                <a:spcPts val="600"/>
              </a:spcAft>
              <a:buSzPts val="1150"/>
              <a:buNone/>
            </a:pPr>
            <a:endParaRPr sz="1600" dirty="0">
              <a:latin typeface="Arial"/>
              <a:ea typeface="Arial"/>
              <a:cs typeface="Arial"/>
              <a:sym typeface="Arial"/>
            </a:endParaRPr>
          </a:p>
        </p:txBody>
      </p:sp>
      <p:cxnSp>
        <p:nvCxnSpPr>
          <p:cNvPr id="157" name="Google Shape;157;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58" name="Google Shape;158;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9" name="Google Shape;159;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Behavioral</a:t>
            </a:r>
            <a:r>
              <a:rPr lang="en-US" sz="2000" b="1">
                <a:latin typeface="Arial"/>
                <a:ea typeface="Arial"/>
                <a:cs typeface="Arial"/>
                <a:sym typeface="Arial"/>
              </a:rPr>
              <a:t> </a:t>
            </a:r>
            <a:r>
              <a:rPr lang="en-US" sz="2000" b="1">
                <a:solidFill>
                  <a:schemeClr val="lt1"/>
                </a:solidFill>
                <a:latin typeface="Arial"/>
                <a:ea typeface="Arial"/>
                <a:cs typeface="Arial"/>
                <a:sym typeface="Arial"/>
              </a:rPr>
              <a:t>Segmentation</a:t>
            </a:r>
            <a:endParaRPr sz="2000" b="1">
              <a:solidFill>
                <a:schemeClr val="lt1"/>
              </a:solidFill>
              <a:latin typeface="Arial"/>
              <a:ea typeface="Arial"/>
              <a:cs typeface="Arial"/>
              <a:sym typeface="Arial"/>
            </a:endParaRPr>
          </a:p>
        </p:txBody>
      </p:sp>
      <p:cxnSp>
        <p:nvCxnSpPr>
          <p:cNvPr id="165" name="Google Shape;165;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6" name="Google Shape;166;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7" name="Google Shape;167;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68" name="Google Shape;168;p15"/>
          <p:cNvPicPr preferRelativeResize="0"/>
          <p:nvPr/>
        </p:nvPicPr>
        <p:blipFill>
          <a:blip r:embed="rId4">
            <a:alphaModFix/>
          </a:blip>
          <a:stretch>
            <a:fillRect/>
          </a:stretch>
        </p:blipFill>
        <p:spPr>
          <a:xfrm>
            <a:off x="1902488" y="1417425"/>
            <a:ext cx="5339021" cy="29978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Geographic</a:t>
            </a:r>
            <a:r>
              <a:rPr lang="en-US" b="1">
                <a:solidFill>
                  <a:schemeClr val="lt1"/>
                </a:solidFill>
                <a:latin typeface="Arial"/>
                <a:ea typeface="Arial"/>
                <a:cs typeface="Arial"/>
                <a:sym typeface="Arial"/>
              </a:rPr>
              <a:t> </a:t>
            </a:r>
            <a:r>
              <a:rPr lang="en-US" sz="2000" b="1">
                <a:solidFill>
                  <a:schemeClr val="lt1"/>
                </a:solidFill>
                <a:latin typeface="Arial"/>
                <a:ea typeface="Arial"/>
                <a:cs typeface="Arial"/>
                <a:sym typeface="Arial"/>
              </a:rPr>
              <a:t>Segmentation</a:t>
            </a:r>
            <a:r>
              <a:rPr lang="en-US" b="1">
                <a:latin typeface="Arial"/>
                <a:ea typeface="Arial"/>
                <a:cs typeface="Arial"/>
                <a:sym typeface="Arial"/>
              </a:rPr>
              <a:t> </a:t>
            </a:r>
            <a:endParaRPr b="1">
              <a:latin typeface="Arial"/>
              <a:ea typeface="Arial"/>
              <a:cs typeface="Arial"/>
              <a:sym typeface="Arial"/>
            </a:endParaRPr>
          </a:p>
        </p:txBody>
      </p:sp>
      <p:sp>
        <p:nvSpPr>
          <p:cNvPr id="174" name="Google Shape;174;p16"/>
          <p:cNvSpPr txBox="1">
            <a:spLocks noGrp="1"/>
          </p:cNvSpPr>
          <p:nvPr>
            <p:ph type="body" idx="1"/>
          </p:nvPr>
        </p:nvSpPr>
        <p:spPr>
          <a:xfrm>
            <a:off x="938500" y="1451022"/>
            <a:ext cx="3784575"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150"/>
              <a:buNone/>
            </a:pPr>
            <a:r>
              <a:rPr lang="en-US" sz="1800" b="1">
                <a:solidFill>
                  <a:schemeClr val="accent1"/>
                </a:solidFill>
                <a:latin typeface="Arial"/>
                <a:ea typeface="Arial"/>
                <a:cs typeface="Arial"/>
                <a:sym typeface="Arial"/>
              </a:rPr>
              <a:t>Geographic </a:t>
            </a:r>
            <a:r>
              <a:rPr lang="en-US" sz="1800">
                <a:solidFill>
                  <a:schemeClr val="lt1"/>
                </a:solidFill>
                <a:latin typeface="Arial"/>
                <a:ea typeface="Arial"/>
                <a:cs typeface="Arial"/>
                <a:sym typeface="Arial"/>
              </a:rPr>
              <a:t>segmentation is the dividing of markets into physical locations.  Identifying the location of customers helps a sports and entertainment organization to create more targeted advertising messages.</a:t>
            </a:r>
            <a:endParaRPr sz="1800">
              <a:solidFill>
                <a:schemeClr val="lt1"/>
              </a:solidFill>
              <a:latin typeface="Arial"/>
              <a:ea typeface="Arial"/>
              <a:cs typeface="Arial"/>
              <a:sym typeface="Arial"/>
            </a:endParaRPr>
          </a:p>
        </p:txBody>
      </p:sp>
      <p:cxnSp>
        <p:nvCxnSpPr>
          <p:cNvPr id="175" name="Google Shape;175;p1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6" name="Google Shape;176;p1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7" name="Google Shape;177;p1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78" name="Google Shape;178;p16"/>
          <p:cNvPicPr preferRelativeResize="0"/>
          <p:nvPr/>
        </p:nvPicPr>
        <p:blipFill rotWithShape="1">
          <a:blip r:embed="rId4">
            <a:alphaModFix/>
          </a:blip>
          <a:srcRect/>
          <a:stretch/>
        </p:blipFill>
        <p:spPr>
          <a:xfrm>
            <a:off x="5948662" y="1411265"/>
            <a:ext cx="2145766" cy="214576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Geographic</a:t>
            </a:r>
            <a:r>
              <a:rPr lang="en-US" b="1">
                <a:latin typeface="Arial"/>
                <a:ea typeface="Arial"/>
                <a:cs typeface="Arial"/>
                <a:sym typeface="Arial"/>
              </a:rPr>
              <a:t> </a:t>
            </a:r>
            <a:endParaRPr b="1">
              <a:latin typeface="Arial"/>
              <a:ea typeface="Arial"/>
              <a:cs typeface="Arial"/>
              <a:sym typeface="Arial"/>
            </a:endParaRPr>
          </a:p>
        </p:txBody>
      </p:sp>
      <p:sp>
        <p:nvSpPr>
          <p:cNvPr id="184" name="Google Shape;184;p17"/>
          <p:cNvSpPr txBox="1">
            <a:spLocks noGrp="1"/>
          </p:cNvSpPr>
          <p:nvPr>
            <p:ph type="body" idx="1"/>
          </p:nvPr>
        </p:nvSpPr>
        <p:spPr>
          <a:xfrm>
            <a:off x="938500" y="1451022"/>
            <a:ext cx="7172100"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Arial"/>
                <a:ea typeface="Arial"/>
                <a:cs typeface="Arial"/>
                <a:sym typeface="Arial"/>
              </a:rPr>
              <a:t>Types of geographic segmentation: </a:t>
            </a:r>
            <a:endParaRPr dirty="0"/>
          </a:p>
          <a:p>
            <a:pPr marL="0" lvl="0" indent="0" algn="l" rtl="0">
              <a:lnSpc>
                <a:spcPct val="100000"/>
              </a:lnSpc>
              <a:spcBef>
                <a:spcPts val="1600"/>
              </a:spcBef>
              <a:spcAft>
                <a:spcPts val="0"/>
              </a:spcAft>
              <a:buSzPts val="1150"/>
              <a:buNone/>
            </a:pPr>
            <a:r>
              <a:rPr lang="en-US" sz="1600" dirty="0">
                <a:latin typeface="Arial"/>
                <a:ea typeface="Arial"/>
                <a:cs typeface="Arial"/>
                <a:sym typeface="Arial"/>
              </a:rPr>
              <a:t>● </a:t>
            </a:r>
            <a:r>
              <a:rPr lang="en-US" sz="1600" b="1" dirty="0">
                <a:solidFill>
                  <a:srgbClr val="FFC000"/>
                </a:solidFill>
                <a:latin typeface="Arial"/>
                <a:ea typeface="Arial"/>
                <a:cs typeface="Arial"/>
                <a:sym typeface="Arial"/>
              </a:rPr>
              <a:t>Location</a:t>
            </a:r>
            <a:endParaRPr dirty="0"/>
          </a:p>
          <a:p>
            <a:pPr marL="744538" lvl="1" indent="-287338" algn="l" rtl="0">
              <a:lnSpc>
                <a:spcPct val="100000"/>
              </a:lnSpc>
              <a:spcBef>
                <a:spcPts val="0"/>
              </a:spcBef>
              <a:spcAft>
                <a:spcPts val="0"/>
              </a:spcAft>
              <a:buSzPts val="1150"/>
              <a:buNone/>
            </a:pPr>
            <a:r>
              <a:rPr lang="en-US" sz="1600" dirty="0">
                <a:latin typeface="Arial"/>
                <a:ea typeface="Arial"/>
                <a:cs typeface="Arial"/>
                <a:sym typeface="Arial"/>
              </a:rPr>
              <a:t>o	Countries</a:t>
            </a:r>
            <a:endParaRPr dirty="0"/>
          </a:p>
          <a:p>
            <a:pPr marL="1201738" lvl="2" indent="-287338" algn="l" rtl="0">
              <a:lnSpc>
                <a:spcPct val="100000"/>
              </a:lnSpc>
              <a:spcBef>
                <a:spcPts val="0"/>
              </a:spcBef>
              <a:spcAft>
                <a:spcPts val="0"/>
              </a:spcAft>
              <a:buSzPts val="1150"/>
              <a:buNone/>
            </a:pPr>
            <a:r>
              <a:rPr lang="en-US" sz="1600" dirty="0">
                <a:latin typeface="Arial"/>
                <a:ea typeface="Arial"/>
                <a:cs typeface="Arial"/>
                <a:sym typeface="Arial"/>
              </a:rPr>
              <a:t>▪	American football is very popular in the United States while rugby is popular in New Zealand.</a:t>
            </a:r>
            <a:endParaRPr dirty="0"/>
          </a:p>
          <a:p>
            <a:pPr marL="744538" lvl="1" indent="-287338" algn="l" rtl="0">
              <a:lnSpc>
                <a:spcPct val="100000"/>
              </a:lnSpc>
              <a:spcBef>
                <a:spcPts val="600"/>
              </a:spcBef>
              <a:spcAft>
                <a:spcPts val="0"/>
              </a:spcAft>
              <a:buSzPts val="1150"/>
              <a:buNone/>
            </a:pPr>
            <a:r>
              <a:rPr lang="en-US" sz="1600" dirty="0">
                <a:latin typeface="Arial"/>
                <a:ea typeface="Arial"/>
                <a:cs typeface="Arial"/>
                <a:sym typeface="Arial"/>
              </a:rPr>
              <a:t>o	Geographic regions</a:t>
            </a:r>
            <a:endParaRPr dirty="0"/>
          </a:p>
          <a:p>
            <a:pPr marL="1201738" lvl="2" indent="-287338" algn="l" rtl="0">
              <a:lnSpc>
                <a:spcPct val="100000"/>
              </a:lnSpc>
              <a:spcBef>
                <a:spcPts val="600"/>
              </a:spcBef>
              <a:spcAft>
                <a:spcPts val="0"/>
              </a:spcAft>
              <a:buSzPts val="1150"/>
              <a:buNone/>
            </a:pPr>
            <a:r>
              <a:rPr lang="en-US" sz="1600" dirty="0">
                <a:latin typeface="Arial"/>
                <a:ea typeface="Arial"/>
                <a:cs typeface="Arial"/>
                <a:sym typeface="Arial"/>
              </a:rPr>
              <a:t>▪   North, South, East and West regions of the United States</a:t>
            </a:r>
            <a:endParaRPr dirty="0"/>
          </a:p>
          <a:p>
            <a:pPr marL="1201738" lvl="2" indent="-287338" algn="l" rtl="0">
              <a:lnSpc>
                <a:spcPct val="100000"/>
              </a:lnSpc>
              <a:spcBef>
                <a:spcPts val="600"/>
              </a:spcBef>
              <a:spcAft>
                <a:spcPts val="0"/>
              </a:spcAft>
              <a:buSzPts val="1150"/>
              <a:buChar char="■"/>
            </a:pPr>
            <a:r>
              <a:rPr lang="en-US" sz="1600" dirty="0">
                <a:latin typeface="Arial"/>
                <a:ea typeface="Arial"/>
                <a:cs typeface="Arial"/>
                <a:sym typeface="Arial"/>
              </a:rPr>
              <a:t>Nearly one out of every three people in the U.S. that watch baseball on television live in Southern states</a:t>
            </a:r>
            <a:endParaRPr dirty="0"/>
          </a:p>
          <a:p>
            <a:pPr marL="457200" lvl="1" indent="0" algn="l" rtl="0">
              <a:lnSpc>
                <a:spcPct val="100000"/>
              </a:lnSpc>
              <a:spcBef>
                <a:spcPts val="600"/>
              </a:spcBef>
              <a:spcAft>
                <a:spcPts val="1600"/>
              </a:spcAft>
              <a:buSzPts val="1150"/>
              <a:buNone/>
            </a:pPr>
            <a:r>
              <a:rPr lang="en-US" sz="1600" dirty="0">
                <a:latin typeface="Arial"/>
                <a:ea typeface="Arial"/>
                <a:cs typeface="Arial"/>
                <a:sym typeface="Arial"/>
              </a:rPr>
              <a:t>o	Zip codes</a:t>
            </a:r>
            <a:endParaRPr sz="1600" dirty="0">
              <a:latin typeface="Arial"/>
              <a:ea typeface="Arial"/>
              <a:cs typeface="Arial"/>
              <a:sym typeface="Arial"/>
            </a:endParaRPr>
          </a:p>
        </p:txBody>
      </p:sp>
      <p:cxnSp>
        <p:nvCxnSpPr>
          <p:cNvPr id="185" name="Google Shape;185;p1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86" name="Google Shape;186;p1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7" name="Google Shape;187;p1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Geographic</a:t>
            </a:r>
            <a:r>
              <a:rPr lang="en-US" b="1">
                <a:latin typeface="Arial"/>
                <a:ea typeface="Arial"/>
                <a:cs typeface="Arial"/>
                <a:sym typeface="Arial"/>
              </a:rPr>
              <a:t> </a:t>
            </a:r>
            <a:endParaRPr b="1">
              <a:latin typeface="Arial"/>
              <a:ea typeface="Arial"/>
              <a:cs typeface="Arial"/>
              <a:sym typeface="Arial"/>
            </a:endParaRPr>
          </a:p>
        </p:txBody>
      </p:sp>
      <p:sp>
        <p:nvSpPr>
          <p:cNvPr id="193" name="Google Shape;193;p18"/>
          <p:cNvSpPr txBox="1">
            <a:spLocks noGrp="1"/>
          </p:cNvSpPr>
          <p:nvPr>
            <p:ph type="body" idx="1"/>
          </p:nvPr>
        </p:nvSpPr>
        <p:spPr>
          <a:xfrm>
            <a:off x="938500" y="1451022"/>
            <a:ext cx="7172100"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Arial"/>
                <a:ea typeface="Arial"/>
                <a:cs typeface="Arial"/>
                <a:sym typeface="Arial"/>
              </a:rPr>
              <a:t>Types of geographic segmentation: </a:t>
            </a:r>
            <a:endParaRPr dirty="0"/>
          </a:p>
          <a:p>
            <a:pPr marL="0" lvl="0" indent="0" algn="l" rtl="0">
              <a:lnSpc>
                <a:spcPct val="100000"/>
              </a:lnSpc>
              <a:spcBef>
                <a:spcPts val="1600"/>
              </a:spcBef>
              <a:spcAft>
                <a:spcPts val="0"/>
              </a:spcAft>
              <a:buSzPts val="1150"/>
              <a:buNone/>
            </a:pPr>
            <a:r>
              <a:rPr lang="en-US" sz="1600" dirty="0">
                <a:latin typeface="Arial"/>
                <a:ea typeface="Arial"/>
                <a:cs typeface="Arial"/>
                <a:sym typeface="Arial"/>
              </a:rPr>
              <a:t>● </a:t>
            </a:r>
            <a:r>
              <a:rPr lang="en-US" sz="1600" b="1" dirty="0">
                <a:solidFill>
                  <a:srgbClr val="FFC000"/>
                </a:solidFill>
                <a:latin typeface="Arial"/>
                <a:ea typeface="Arial"/>
                <a:cs typeface="Arial"/>
                <a:sym typeface="Arial"/>
              </a:rPr>
              <a:t>Geographic characteristics</a:t>
            </a:r>
            <a:endParaRPr dirty="0"/>
          </a:p>
          <a:p>
            <a:pPr marL="744538" lvl="1" indent="-287338" algn="l" rtl="0">
              <a:lnSpc>
                <a:spcPct val="100000"/>
              </a:lnSpc>
              <a:spcBef>
                <a:spcPts val="600"/>
              </a:spcBef>
              <a:spcAft>
                <a:spcPts val="0"/>
              </a:spcAft>
              <a:buSzPts val="1150"/>
              <a:buNone/>
            </a:pPr>
            <a:r>
              <a:rPr lang="en-US" sz="1600" dirty="0">
                <a:latin typeface="Arial"/>
                <a:ea typeface="Arial"/>
                <a:cs typeface="Arial"/>
                <a:sym typeface="Arial"/>
              </a:rPr>
              <a:t>o	Climate</a:t>
            </a:r>
            <a:endParaRPr dirty="0"/>
          </a:p>
          <a:p>
            <a:pPr marL="744538" lvl="1" indent="-287338" algn="l" rtl="0">
              <a:lnSpc>
                <a:spcPct val="100000"/>
              </a:lnSpc>
              <a:spcBef>
                <a:spcPts val="600"/>
              </a:spcBef>
              <a:spcAft>
                <a:spcPts val="0"/>
              </a:spcAft>
              <a:buSzPts val="1150"/>
              <a:buNone/>
            </a:pPr>
            <a:r>
              <a:rPr lang="en-US" sz="1600" dirty="0">
                <a:latin typeface="Arial"/>
                <a:ea typeface="Arial"/>
                <a:cs typeface="Arial"/>
                <a:sym typeface="Arial"/>
              </a:rPr>
              <a:t>o	Population</a:t>
            </a:r>
            <a:endParaRPr dirty="0"/>
          </a:p>
          <a:p>
            <a:pPr marL="0" lvl="1" indent="0" algn="l" rtl="0">
              <a:lnSpc>
                <a:spcPct val="100000"/>
              </a:lnSpc>
              <a:spcBef>
                <a:spcPts val="1800"/>
              </a:spcBef>
              <a:spcAft>
                <a:spcPts val="600"/>
              </a:spcAft>
              <a:buSzPts val="1150"/>
              <a:buNone/>
            </a:pPr>
            <a:r>
              <a:rPr lang="en-US" sz="1600" dirty="0">
                <a:latin typeface="Arial"/>
                <a:ea typeface="Arial"/>
                <a:cs typeface="Arial"/>
                <a:sym typeface="Arial"/>
              </a:rPr>
              <a:t>Sports consumers are characteristically loyal to particular regions.  Most sports teams enjoy higher levels of fandom in the immediate geographic area for which their team calls “home.”  However, a variety of factors can influence the overall popularity (and subsequent fandom) of sports teams on a national and global scale</a:t>
            </a:r>
            <a:endParaRPr dirty="0"/>
          </a:p>
        </p:txBody>
      </p:sp>
      <p:cxnSp>
        <p:nvCxnSpPr>
          <p:cNvPr id="194" name="Google Shape;194;p1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95" name="Google Shape;195;p1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6" name="Google Shape;196;p1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Geographic</a:t>
            </a:r>
            <a:r>
              <a:rPr lang="en-US" b="1">
                <a:latin typeface="Arial"/>
                <a:ea typeface="Arial"/>
                <a:cs typeface="Arial"/>
                <a:sym typeface="Arial"/>
              </a:rPr>
              <a:t> </a:t>
            </a:r>
            <a:endParaRPr b="1">
              <a:latin typeface="Arial"/>
              <a:ea typeface="Arial"/>
              <a:cs typeface="Arial"/>
              <a:sym typeface="Arial"/>
            </a:endParaRPr>
          </a:p>
        </p:txBody>
      </p:sp>
      <p:sp>
        <p:nvSpPr>
          <p:cNvPr id="202" name="Google Shape;202;p19"/>
          <p:cNvSpPr txBox="1">
            <a:spLocks noGrp="1"/>
          </p:cNvSpPr>
          <p:nvPr>
            <p:ph type="body" idx="1"/>
          </p:nvPr>
        </p:nvSpPr>
        <p:spPr>
          <a:xfrm>
            <a:off x="3406123" y="1554528"/>
            <a:ext cx="5120639" cy="263531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The Dallas Cowboys have historically been referred to as “America’s Team”</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However, a 2016 poll suggests just 27% of fans today actually consider the Cowboys to be deserving of the moniker while 64% said they did not deserve that designation</a:t>
            </a:r>
            <a:endParaRPr/>
          </a:p>
          <a:p>
            <a:pPr marL="0" lvl="0" indent="0" algn="l" rtl="0">
              <a:lnSpc>
                <a:spcPct val="100000"/>
              </a:lnSpc>
              <a:spcBef>
                <a:spcPts val="1600"/>
              </a:spcBef>
              <a:spcAft>
                <a:spcPts val="1600"/>
              </a:spcAft>
              <a:buSzPts val="1150"/>
              <a:buNone/>
            </a:pPr>
            <a:r>
              <a:rPr lang="en-US" sz="1600">
                <a:latin typeface="Arial"/>
                <a:ea typeface="Arial"/>
                <a:cs typeface="Arial"/>
                <a:sym typeface="Arial"/>
              </a:rPr>
              <a:t>According to the same poll, the most popular NFL team nationally is actually the Green Bay Packers</a:t>
            </a:r>
            <a:endParaRPr/>
          </a:p>
        </p:txBody>
      </p:sp>
      <p:cxnSp>
        <p:nvCxnSpPr>
          <p:cNvPr id="203" name="Google Shape;203;p1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04" name="Google Shape;204;p1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5" name="Google Shape;205;p1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206" name="Google Shape;206;p19" descr="Shape&#10;&#10;Description automatically generated"/>
          <p:cNvPicPr preferRelativeResize="0"/>
          <p:nvPr/>
        </p:nvPicPr>
        <p:blipFill rotWithShape="1">
          <a:blip r:embed="rId4">
            <a:alphaModFix/>
          </a:blip>
          <a:srcRect/>
          <a:stretch/>
        </p:blipFill>
        <p:spPr>
          <a:xfrm>
            <a:off x="1026200" y="1642488"/>
            <a:ext cx="1976754" cy="245939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2"/>
          <p:cNvSpPr txBox="1">
            <a:spLocks noGrp="1"/>
          </p:cNvSpPr>
          <p:nvPr>
            <p:ph type="ctrTitle"/>
          </p:nvPr>
        </p:nvSpPr>
        <p:spPr>
          <a:xfrm>
            <a:off x="1185333" y="776055"/>
            <a:ext cx="6750756"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MARKET SEGMENTATION</a:t>
            </a:r>
            <a:endParaRPr/>
          </a:p>
        </p:txBody>
      </p:sp>
      <p:sp>
        <p:nvSpPr>
          <p:cNvPr id="39" name="Google Shape;39;p2"/>
          <p:cNvSpPr txBox="1">
            <a:spLocks noGrp="1"/>
          </p:cNvSpPr>
          <p:nvPr>
            <p:ph type="ctrTitle"/>
          </p:nvPr>
        </p:nvSpPr>
        <p:spPr>
          <a:xfrm>
            <a:off x="1374181" y="1673571"/>
            <a:ext cx="6373059" cy="1939951"/>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000">
                <a:solidFill>
                  <a:schemeClr val="accent1"/>
                </a:solidFill>
                <a:latin typeface="Arial"/>
                <a:ea typeface="Arial"/>
                <a:cs typeface="Arial"/>
                <a:sym typeface="Arial"/>
              </a:rPr>
              <a:t>Market</a:t>
            </a:r>
            <a:r>
              <a:rPr lang="en-US" sz="2000" b="0">
                <a:latin typeface="Arial"/>
                <a:ea typeface="Arial"/>
                <a:cs typeface="Arial"/>
                <a:sym typeface="Arial"/>
              </a:rPr>
              <a:t> </a:t>
            </a:r>
            <a:r>
              <a:rPr lang="en-US" sz="2000">
                <a:solidFill>
                  <a:schemeClr val="accent1"/>
                </a:solidFill>
                <a:latin typeface="Arial"/>
                <a:ea typeface="Arial"/>
                <a:cs typeface="Arial"/>
                <a:sym typeface="Arial"/>
              </a:rPr>
              <a:t>segmentation</a:t>
            </a:r>
            <a:r>
              <a:rPr lang="en-US" sz="2000" b="0">
                <a:latin typeface="Arial"/>
                <a:ea typeface="Arial"/>
                <a:cs typeface="Arial"/>
                <a:sym typeface="Arial"/>
              </a:rPr>
              <a:t> is the process of dividing a target market into smaller, specific categories grouped together by shared characteristics. This process helps a sports and entertainment organization to define and understand the target audience.</a:t>
            </a:r>
            <a:endParaRPr sz="2000" b="0">
              <a:latin typeface="Arial"/>
              <a:ea typeface="Arial"/>
              <a:cs typeface="Arial"/>
              <a:sym typeface="Arial"/>
            </a:endParaRPr>
          </a:p>
        </p:txBody>
      </p:sp>
      <p:cxnSp>
        <p:nvCxnSpPr>
          <p:cNvPr id="40" name="Google Shape;40;p2"/>
          <p:cNvCxnSpPr/>
          <p:nvPr/>
        </p:nvCxnSpPr>
        <p:spPr>
          <a:xfrm>
            <a:off x="3190500" y="159432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1" name="Google Shape;41;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2" name="Google Shape;42;p2"/>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2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2" name="Google Shape;212;p2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213" name="Google Shape;213;p20"/>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3"/>
          <p:cNvSpPr txBox="1">
            <a:spLocks noGrp="1"/>
          </p:cNvSpPr>
          <p:nvPr>
            <p:ph type="title"/>
          </p:nvPr>
        </p:nvSpPr>
        <p:spPr>
          <a:xfrm>
            <a:off x="4571720" y="408100"/>
            <a:ext cx="4130130" cy="935278"/>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sz="2000" b="1">
                <a:latin typeface="Arial"/>
                <a:ea typeface="Arial"/>
                <a:cs typeface="Arial"/>
                <a:sym typeface="Arial"/>
              </a:rPr>
              <a:t>FORMS OF SEGMENTATION</a:t>
            </a:r>
            <a:endParaRPr sz="2000" b="1">
              <a:latin typeface="Arial"/>
              <a:ea typeface="Arial"/>
              <a:cs typeface="Arial"/>
              <a:sym typeface="Arial"/>
            </a:endParaRPr>
          </a:p>
        </p:txBody>
      </p:sp>
      <p:sp>
        <p:nvSpPr>
          <p:cNvPr id="48" name="Google Shape;48;p3"/>
          <p:cNvSpPr txBox="1">
            <a:spLocks noGrp="1"/>
          </p:cNvSpPr>
          <p:nvPr>
            <p:ph type="body" idx="1"/>
          </p:nvPr>
        </p:nvSpPr>
        <p:spPr>
          <a:xfrm>
            <a:off x="4571720" y="1660599"/>
            <a:ext cx="4130129" cy="226793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a:latin typeface="Arial"/>
                <a:ea typeface="Arial"/>
                <a:cs typeface="Arial"/>
                <a:sym typeface="Arial"/>
              </a:rPr>
              <a:t>There are four primary types of market segmentation:</a:t>
            </a:r>
            <a:endParaRPr/>
          </a:p>
          <a:p>
            <a:pPr marL="0" lvl="0" indent="0" algn="l" rtl="0">
              <a:lnSpc>
                <a:spcPct val="100000"/>
              </a:lnSpc>
              <a:spcBef>
                <a:spcPts val="1600"/>
              </a:spcBef>
              <a:spcAft>
                <a:spcPts val="0"/>
              </a:spcAft>
              <a:buSzPts val="1600"/>
              <a:buNone/>
            </a:pPr>
            <a:r>
              <a:rPr lang="en-US">
                <a:latin typeface="Arial"/>
                <a:ea typeface="Arial"/>
                <a:cs typeface="Arial"/>
                <a:sym typeface="Arial"/>
              </a:rPr>
              <a:t>1.	Demographic</a:t>
            </a:r>
            <a:endParaRPr/>
          </a:p>
          <a:p>
            <a:pPr marL="0" lvl="0" indent="0" algn="l" rtl="0">
              <a:lnSpc>
                <a:spcPct val="100000"/>
              </a:lnSpc>
              <a:spcBef>
                <a:spcPts val="600"/>
              </a:spcBef>
              <a:spcAft>
                <a:spcPts val="0"/>
              </a:spcAft>
              <a:buSzPts val="1600"/>
              <a:buNone/>
            </a:pPr>
            <a:r>
              <a:rPr lang="en-US">
                <a:latin typeface="Arial"/>
                <a:ea typeface="Arial"/>
                <a:cs typeface="Arial"/>
                <a:sym typeface="Arial"/>
              </a:rPr>
              <a:t>2.	Psychographic</a:t>
            </a:r>
            <a:endParaRPr/>
          </a:p>
          <a:p>
            <a:pPr marL="0" lvl="0" indent="0" algn="l" rtl="0">
              <a:lnSpc>
                <a:spcPct val="100000"/>
              </a:lnSpc>
              <a:spcBef>
                <a:spcPts val="600"/>
              </a:spcBef>
              <a:spcAft>
                <a:spcPts val="0"/>
              </a:spcAft>
              <a:buSzPts val="1600"/>
              <a:buNone/>
            </a:pPr>
            <a:r>
              <a:rPr lang="en-US">
                <a:latin typeface="Arial"/>
                <a:ea typeface="Arial"/>
                <a:cs typeface="Arial"/>
                <a:sym typeface="Arial"/>
              </a:rPr>
              <a:t>3.	Behavioral</a:t>
            </a:r>
            <a:endParaRPr/>
          </a:p>
          <a:p>
            <a:pPr marL="0" lvl="0" indent="0" algn="l" rtl="0">
              <a:lnSpc>
                <a:spcPct val="100000"/>
              </a:lnSpc>
              <a:spcBef>
                <a:spcPts val="600"/>
              </a:spcBef>
              <a:spcAft>
                <a:spcPts val="0"/>
              </a:spcAft>
              <a:buSzPts val="1600"/>
              <a:buNone/>
            </a:pPr>
            <a:r>
              <a:rPr lang="en-US">
                <a:latin typeface="Arial"/>
                <a:ea typeface="Arial"/>
                <a:cs typeface="Arial"/>
                <a:sym typeface="Arial"/>
              </a:rPr>
              <a:t>4.	Geographic</a:t>
            </a:r>
            <a:endParaRPr/>
          </a:p>
          <a:p>
            <a:pPr marL="0" lvl="0" indent="0" algn="l" rtl="0">
              <a:lnSpc>
                <a:spcPct val="100000"/>
              </a:lnSpc>
              <a:spcBef>
                <a:spcPts val="600"/>
              </a:spcBef>
              <a:spcAft>
                <a:spcPts val="1600"/>
              </a:spcAft>
              <a:buSzPts val="1600"/>
              <a:buNone/>
            </a:pPr>
            <a:endParaRPr>
              <a:latin typeface="Arial"/>
              <a:ea typeface="Arial"/>
              <a:cs typeface="Arial"/>
              <a:sym typeface="Arial"/>
            </a:endParaRPr>
          </a:p>
        </p:txBody>
      </p:sp>
      <p:cxnSp>
        <p:nvCxnSpPr>
          <p:cNvPr id="49" name="Google Shape;49;p3"/>
          <p:cNvCxnSpPr/>
          <p:nvPr/>
        </p:nvCxnSpPr>
        <p:spPr>
          <a:xfrm>
            <a:off x="4322039" y="835378"/>
            <a:ext cx="0" cy="3093155"/>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0" name="Google Shape;50;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1" name="Google Shape;51;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52" name="Google Shape;52;p3"/>
          <p:cNvPicPr preferRelativeResize="0"/>
          <p:nvPr/>
        </p:nvPicPr>
        <p:blipFill rotWithShape="1">
          <a:blip r:embed="rId4">
            <a:alphaModFix/>
          </a:blip>
          <a:srcRect/>
          <a:stretch/>
        </p:blipFill>
        <p:spPr>
          <a:xfrm>
            <a:off x="442150" y="656637"/>
            <a:ext cx="3450635" cy="345063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4"/>
          <p:cNvSpPr txBox="1">
            <a:spLocks noGrp="1"/>
          </p:cNvSpPr>
          <p:nvPr>
            <p:ph type="title"/>
          </p:nvPr>
        </p:nvSpPr>
        <p:spPr>
          <a:xfrm>
            <a:off x="938500" y="445025"/>
            <a:ext cx="5735700" cy="63634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br>
              <a:rPr lang="en-US" b="1">
                <a:latin typeface="Arial"/>
                <a:ea typeface="Arial"/>
                <a:cs typeface="Arial"/>
                <a:sym typeface="Arial"/>
              </a:rPr>
            </a:br>
            <a:r>
              <a:rPr lang="en-US" sz="2000" b="1">
                <a:latin typeface="Arial"/>
                <a:ea typeface="Arial"/>
                <a:cs typeface="Arial"/>
                <a:sym typeface="Arial"/>
              </a:rPr>
              <a:t> </a:t>
            </a:r>
            <a:endParaRPr sz="2000" b="1">
              <a:latin typeface="Arial"/>
              <a:ea typeface="Arial"/>
              <a:cs typeface="Arial"/>
              <a:sym typeface="Arial"/>
            </a:endParaRPr>
          </a:p>
        </p:txBody>
      </p:sp>
      <p:sp>
        <p:nvSpPr>
          <p:cNvPr id="58" name="Google Shape;58;p4"/>
          <p:cNvSpPr txBox="1">
            <a:spLocks noGrp="1"/>
          </p:cNvSpPr>
          <p:nvPr>
            <p:ph type="body" idx="1"/>
          </p:nvPr>
        </p:nvSpPr>
        <p:spPr>
          <a:xfrm>
            <a:off x="925624" y="1625245"/>
            <a:ext cx="3704552"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150"/>
              <a:buNone/>
            </a:pPr>
            <a:r>
              <a:rPr lang="en-US" sz="1800" b="1">
                <a:solidFill>
                  <a:schemeClr val="accent1"/>
                </a:solidFill>
                <a:latin typeface="Arial"/>
                <a:ea typeface="Arial"/>
                <a:cs typeface="Arial"/>
                <a:sym typeface="Arial"/>
              </a:rPr>
              <a:t>Demographic</a:t>
            </a:r>
            <a:r>
              <a:rPr lang="en-US" sz="1800">
                <a:latin typeface="Arial"/>
                <a:ea typeface="Arial"/>
                <a:cs typeface="Arial"/>
                <a:sym typeface="Arial"/>
              </a:rPr>
              <a:t> information provides descriptive classifications of consumers.  This is the </a:t>
            </a:r>
            <a:r>
              <a:rPr lang="en-US" sz="1800">
                <a:solidFill>
                  <a:srgbClr val="FFC000"/>
                </a:solidFill>
                <a:latin typeface="Arial"/>
                <a:ea typeface="Arial"/>
                <a:cs typeface="Arial"/>
                <a:sym typeface="Arial"/>
              </a:rPr>
              <a:t>most common form </a:t>
            </a:r>
            <a:r>
              <a:rPr lang="en-US" sz="1800">
                <a:latin typeface="Arial"/>
                <a:ea typeface="Arial"/>
                <a:cs typeface="Arial"/>
                <a:sym typeface="Arial"/>
              </a:rPr>
              <a:t>of segmentation.  Demographic information, comparatively, is more accessible and less expensive to obtain. </a:t>
            </a:r>
            <a:endParaRPr sz="1800">
              <a:latin typeface="Arial"/>
              <a:ea typeface="Arial"/>
              <a:cs typeface="Arial"/>
              <a:sym typeface="Arial"/>
            </a:endParaRPr>
          </a:p>
        </p:txBody>
      </p:sp>
      <p:cxnSp>
        <p:nvCxnSpPr>
          <p:cNvPr id="59" name="Google Shape;59;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0" name="Google Shape;60;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1" name="Google Shape;61;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62" name="Google Shape;62;p4"/>
          <p:cNvPicPr preferRelativeResize="0"/>
          <p:nvPr/>
        </p:nvPicPr>
        <p:blipFill rotWithShape="1">
          <a:blip r:embed="rId4">
            <a:alphaModFix/>
          </a:blip>
          <a:srcRect/>
          <a:stretch/>
        </p:blipFill>
        <p:spPr>
          <a:xfrm>
            <a:off x="5359179" y="1625244"/>
            <a:ext cx="3167583" cy="2062889"/>
          </a:xfrm>
          <a:prstGeom prst="rect">
            <a:avLst/>
          </a:prstGeom>
          <a:noFill/>
          <a:ln>
            <a:noFill/>
          </a:ln>
        </p:spPr>
      </p:pic>
      <p:sp>
        <p:nvSpPr>
          <p:cNvPr id="63" name="Google Shape;63;p4"/>
          <p:cNvSpPr/>
          <p:nvPr/>
        </p:nvSpPr>
        <p:spPr>
          <a:xfrm>
            <a:off x="925624" y="990410"/>
            <a:ext cx="3646376"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Demographic Segmentation</a:t>
            </a:r>
            <a:endParaRPr sz="20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Demographics</a:t>
            </a:r>
            <a:r>
              <a:rPr lang="en-US" b="1">
                <a:latin typeface="Arial"/>
                <a:ea typeface="Arial"/>
                <a:cs typeface="Arial"/>
                <a:sym typeface="Arial"/>
              </a:rPr>
              <a:t> </a:t>
            </a:r>
            <a:endParaRPr b="1">
              <a:latin typeface="Arial"/>
              <a:ea typeface="Arial"/>
              <a:cs typeface="Arial"/>
              <a:sym typeface="Arial"/>
            </a:endParaRPr>
          </a:p>
        </p:txBody>
      </p:sp>
      <p:sp>
        <p:nvSpPr>
          <p:cNvPr id="69" name="Google Shape;69;p5"/>
          <p:cNvSpPr txBox="1">
            <a:spLocks noGrp="1"/>
          </p:cNvSpPr>
          <p:nvPr>
            <p:ph type="body" idx="1"/>
          </p:nvPr>
        </p:nvSpPr>
        <p:spPr>
          <a:xfrm>
            <a:off x="938500" y="1451022"/>
            <a:ext cx="7172100"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Demographic segmentation focuses on information that can be measured: </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	Age</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	Income</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	Household statistics</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	Occupation</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	Gender</a:t>
            </a:r>
            <a:endParaRPr/>
          </a:p>
          <a:p>
            <a:pPr marL="0" lvl="0" indent="0" algn="l" rtl="0">
              <a:lnSpc>
                <a:spcPct val="100000"/>
              </a:lnSpc>
              <a:spcBef>
                <a:spcPts val="1600"/>
              </a:spcBef>
              <a:spcAft>
                <a:spcPts val="0"/>
              </a:spcAft>
              <a:buSzPts val="1150"/>
              <a:buNone/>
            </a:pPr>
            <a:r>
              <a:rPr lang="en-US" sz="1600">
                <a:latin typeface="Arial"/>
                <a:ea typeface="Arial"/>
                <a:cs typeface="Arial"/>
                <a:sym typeface="Arial"/>
              </a:rPr>
              <a:t>●	Education</a:t>
            </a:r>
            <a:endParaRPr/>
          </a:p>
          <a:p>
            <a:pPr marL="0" lvl="0" indent="0" algn="l" rtl="0">
              <a:lnSpc>
                <a:spcPct val="100000"/>
              </a:lnSpc>
              <a:spcBef>
                <a:spcPts val="1600"/>
              </a:spcBef>
              <a:spcAft>
                <a:spcPts val="1600"/>
              </a:spcAft>
              <a:buSzPts val="1150"/>
              <a:buNone/>
            </a:pPr>
            <a:endParaRPr sz="1600">
              <a:latin typeface="Arial"/>
              <a:ea typeface="Arial"/>
              <a:cs typeface="Arial"/>
              <a:sym typeface="Arial"/>
            </a:endParaRPr>
          </a:p>
        </p:txBody>
      </p:sp>
      <p:cxnSp>
        <p:nvCxnSpPr>
          <p:cNvPr id="70" name="Google Shape;70;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1" name="Google Shape;71;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2" name="Google Shape;72;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Demographic</a:t>
            </a:r>
            <a:r>
              <a:rPr lang="en-US" sz="2000" b="1">
                <a:latin typeface="Arial"/>
                <a:ea typeface="Arial"/>
                <a:cs typeface="Arial"/>
                <a:sym typeface="Arial"/>
              </a:rPr>
              <a:t> </a:t>
            </a:r>
            <a:r>
              <a:rPr lang="en-US" sz="2000" b="1">
                <a:solidFill>
                  <a:schemeClr val="lt1"/>
                </a:solidFill>
                <a:latin typeface="Arial"/>
                <a:ea typeface="Arial"/>
                <a:cs typeface="Arial"/>
                <a:sym typeface="Arial"/>
              </a:rPr>
              <a:t>Segmentation</a:t>
            </a:r>
            <a:endParaRPr sz="2000" b="1">
              <a:solidFill>
                <a:schemeClr val="lt1"/>
              </a:solidFill>
              <a:latin typeface="Arial"/>
              <a:ea typeface="Arial"/>
              <a:cs typeface="Arial"/>
              <a:sym typeface="Arial"/>
            </a:endParaRPr>
          </a:p>
        </p:txBody>
      </p:sp>
      <p:sp>
        <p:nvSpPr>
          <p:cNvPr id="78" name="Google Shape;78;p6"/>
          <p:cNvSpPr txBox="1">
            <a:spLocks noGrp="1"/>
          </p:cNvSpPr>
          <p:nvPr>
            <p:ph type="body" idx="1"/>
          </p:nvPr>
        </p:nvSpPr>
        <p:spPr>
          <a:xfrm>
            <a:off x="938500" y="1451022"/>
            <a:ext cx="7172100"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mn-lt"/>
                <a:ea typeface="Arial"/>
                <a:cs typeface="Arial"/>
                <a:sym typeface="Arial"/>
              </a:rPr>
              <a:t>Age</a:t>
            </a:r>
            <a:endParaRPr sz="1600" dirty="0">
              <a:latin typeface="+mn-lt"/>
            </a:endParaRPr>
          </a:p>
          <a:p>
            <a:pPr marL="801688" lvl="1" indent="-344488" algn="l" rtl="0">
              <a:lnSpc>
                <a:spcPct val="100000"/>
              </a:lnSpc>
              <a:spcBef>
                <a:spcPts val="600"/>
              </a:spcBef>
              <a:spcAft>
                <a:spcPts val="0"/>
              </a:spcAft>
              <a:buSzPts val="1150"/>
              <a:buNone/>
            </a:pPr>
            <a:r>
              <a:rPr lang="en-US" sz="1600" dirty="0">
                <a:latin typeface="+mn-lt"/>
                <a:ea typeface="Arial"/>
                <a:cs typeface="Arial"/>
                <a:sym typeface="Arial"/>
              </a:rPr>
              <a:t>●	Fans of the PGA and LPGA tours tend to be among the “baby boomer” age demographic (45-64)</a:t>
            </a:r>
            <a:endParaRPr sz="1600" dirty="0">
              <a:latin typeface="+mn-lt"/>
            </a:endParaRPr>
          </a:p>
          <a:p>
            <a:pPr marL="801688" lvl="1" indent="-344488" algn="l" rtl="0">
              <a:lnSpc>
                <a:spcPct val="100000"/>
              </a:lnSpc>
              <a:spcBef>
                <a:spcPts val="600"/>
              </a:spcBef>
              <a:spcAft>
                <a:spcPts val="0"/>
              </a:spcAft>
              <a:buSzPts val="1150"/>
              <a:buNone/>
            </a:pPr>
            <a:endParaRPr sz="1600" dirty="0">
              <a:latin typeface="+mn-lt"/>
              <a:ea typeface="Arial"/>
              <a:cs typeface="Arial"/>
              <a:sym typeface="Arial"/>
            </a:endParaRPr>
          </a:p>
          <a:p>
            <a:pPr marL="0" lvl="0" indent="0" algn="l" rtl="0">
              <a:lnSpc>
                <a:spcPct val="100000"/>
              </a:lnSpc>
              <a:spcBef>
                <a:spcPts val="600"/>
              </a:spcBef>
              <a:spcAft>
                <a:spcPts val="0"/>
              </a:spcAft>
              <a:buSzPts val="1150"/>
              <a:buNone/>
            </a:pPr>
            <a:r>
              <a:rPr lang="en-US" sz="1600" dirty="0">
                <a:latin typeface="+mn-lt"/>
                <a:ea typeface="Arial"/>
                <a:cs typeface="Arial"/>
                <a:sym typeface="Arial"/>
              </a:rPr>
              <a:t>Household statistics</a:t>
            </a:r>
            <a:endParaRPr sz="1600" dirty="0">
              <a:latin typeface="+mn-lt"/>
            </a:endParaRPr>
          </a:p>
          <a:p>
            <a:pPr marL="801688" lvl="1" indent="-344488" algn="l" rtl="0">
              <a:lnSpc>
                <a:spcPct val="100000"/>
              </a:lnSpc>
              <a:spcBef>
                <a:spcPts val="600"/>
              </a:spcBef>
              <a:spcAft>
                <a:spcPts val="0"/>
              </a:spcAft>
              <a:buSzPts val="1150"/>
              <a:buNone/>
            </a:pPr>
            <a:r>
              <a:rPr lang="en-US" sz="1600" dirty="0">
                <a:latin typeface="+mn-lt"/>
                <a:ea typeface="Arial"/>
                <a:cs typeface="Arial"/>
                <a:sym typeface="Arial"/>
              </a:rPr>
              <a:t>●	A survey by CNBC has found that half of all American households own at least one Apple device, and the average Apple-buying household has a total of three</a:t>
            </a:r>
            <a:endParaRPr sz="1600" dirty="0">
              <a:latin typeface="+mn-lt"/>
            </a:endParaRPr>
          </a:p>
          <a:p>
            <a:pPr marL="0" lvl="0" indent="0" algn="l" rtl="0">
              <a:lnSpc>
                <a:spcPct val="100000"/>
              </a:lnSpc>
              <a:spcBef>
                <a:spcPts val="600"/>
              </a:spcBef>
              <a:spcAft>
                <a:spcPts val="600"/>
              </a:spcAft>
              <a:buSzPts val="1150"/>
              <a:buNone/>
            </a:pPr>
            <a:endParaRPr sz="1600" dirty="0">
              <a:latin typeface="Arial"/>
              <a:ea typeface="Arial"/>
              <a:cs typeface="Arial"/>
              <a:sym typeface="Arial"/>
            </a:endParaRPr>
          </a:p>
        </p:txBody>
      </p:sp>
      <p:cxnSp>
        <p:nvCxnSpPr>
          <p:cNvPr id="79" name="Google Shape;79;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0" name="Google Shape;80;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1" name="Google Shape;81;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7"/>
          <p:cNvSpPr txBox="1">
            <a:spLocks noGrp="1"/>
          </p:cNvSpPr>
          <p:nvPr>
            <p:ph type="title"/>
          </p:nvPr>
        </p:nvSpPr>
        <p:spPr>
          <a:xfrm>
            <a:off x="1920750" y="1300466"/>
            <a:ext cx="53025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US" b="1">
                <a:latin typeface="Arial"/>
                <a:ea typeface="Arial"/>
                <a:cs typeface="Arial"/>
                <a:sym typeface="Arial"/>
              </a:rPr>
              <a:t>$104,000</a:t>
            </a:r>
            <a:endParaRPr b="1">
              <a:latin typeface="Arial"/>
              <a:ea typeface="Arial"/>
              <a:cs typeface="Arial"/>
              <a:sym typeface="Arial"/>
            </a:endParaRPr>
          </a:p>
        </p:txBody>
      </p:sp>
      <p:sp>
        <p:nvSpPr>
          <p:cNvPr id="87" name="Google Shape;87;p7"/>
          <p:cNvSpPr txBox="1">
            <a:spLocks noGrp="1"/>
          </p:cNvSpPr>
          <p:nvPr>
            <p:ph type="body" idx="1"/>
          </p:nvPr>
        </p:nvSpPr>
        <p:spPr>
          <a:xfrm>
            <a:off x="1296063" y="2772067"/>
            <a:ext cx="6551874" cy="567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1600"/>
              </a:spcAft>
              <a:buSzPts val="1800"/>
              <a:buNone/>
            </a:pPr>
            <a:r>
              <a:rPr lang="en-US">
                <a:latin typeface="Arial"/>
                <a:ea typeface="Arial"/>
                <a:cs typeface="Arial"/>
                <a:sym typeface="Arial"/>
              </a:rPr>
              <a:t>The average household income for NHL fans is $104,000, highest of the four major sports with Major League Baseball ($96,200), the NBA ($96,000), and the NFL ($94,500)</a:t>
            </a:r>
            <a:endParaRPr/>
          </a:p>
        </p:txBody>
      </p:sp>
      <p:cxnSp>
        <p:nvCxnSpPr>
          <p:cNvPr id="88" name="Google Shape;88;p7"/>
          <p:cNvCxnSpPr/>
          <p:nvPr/>
        </p:nvCxnSpPr>
        <p:spPr>
          <a:xfrm>
            <a:off x="3190500" y="2511063"/>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9" name="Google Shape;89;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0" name="Google Shape;90;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cxnSp>
        <p:nvCxnSpPr>
          <p:cNvPr id="91" name="Google Shape;91;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92" name="Google Shape;92;p7"/>
          <p:cNvSpPr/>
          <p:nvPr/>
        </p:nvSpPr>
        <p:spPr>
          <a:xfrm>
            <a:off x="979103" y="485895"/>
            <a:ext cx="3052207"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Demographics - Income</a:t>
            </a:r>
            <a:endParaRPr sz="18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FORMS OF SEGMENTATION</a:t>
            </a:r>
            <a:br>
              <a:rPr lang="en-US" b="1">
                <a:latin typeface="Arial"/>
                <a:ea typeface="Arial"/>
                <a:cs typeface="Arial"/>
                <a:sym typeface="Arial"/>
              </a:rPr>
            </a:br>
            <a:r>
              <a:rPr lang="en-US" sz="2000" b="1">
                <a:solidFill>
                  <a:schemeClr val="lt1"/>
                </a:solidFill>
                <a:latin typeface="Arial"/>
                <a:ea typeface="Arial"/>
                <a:cs typeface="Arial"/>
                <a:sym typeface="Arial"/>
              </a:rPr>
              <a:t>Demographic</a:t>
            </a:r>
            <a:r>
              <a:rPr lang="en-US" sz="2000" b="1">
                <a:latin typeface="Arial"/>
                <a:ea typeface="Arial"/>
                <a:cs typeface="Arial"/>
                <a:sym typeface="Arial"/>
              </a:rPr>
              <a:t> </a:t>
            </a:r>
            <a:r>
              <a:rPr lang="en-US" sz="2000" b="1">
                <a:solidFill>
                  <a:schemeClr val="lt1"/>
                </a:solidFill>
                <a:latin typeface="Arial"/>
                <a:ea typeface="Arial"/>
                <a:cs typeface="Arial"/>
                <a:sym typeface="Arial"/>
              </a:rPr>
              <a:t>Segmentation</a:t>
            </a:r>
            <a:endParaRPr sz="2000" b="1">
              <a:solidFill>
                <a:schemeClr val="lt1"/>
              </a:solidFill>
              <a:latin typeface="Arial"/>
              <a:ea typeface="Arial"/>
              <a:cs typeface="Arial"/>
              <a:sym typeface="Arial"/>
            </a:endParaRPr>
          </a:p>
        </p:txBody>
      </p:sp>
      <p:sp>
        <p:nvSpPr>
          <p:cNvPr id="98" name="Google Shape;98;p8"/>
          <p:cNvSpPr txBox="1">
            <a:spLocks noGrp="1"/>
          </p:cNvSpPr>
          <p:nvPr>
            <p:ph type="body" idx="1"/>
          </p:nvPr>
        </p:nvSpPr>
        <p:spPr>
          <a:xfrm>
            <a:off x="938500" y="1451022"/>
            <a:ext cx="7172100" cy="31909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Arial"/>
                <a:ea typeface="Arial"/>
                <a:cs typeface="Arial"/>
                <a:sym typeface="Arial"/>
              </a:rPr>
              <a:t>Occupation</a:t>
            </a:r>
            <a:endParaRPr dirty="0"/>
          </a:p>
          <a:p>
            <a:pPr marL="801688" lvl="1" indent="-344488" algn="l" rtl="0">
              <a:lnSpc>
                <a:spcPct val="100000"/>
              </a:lnSpc>
              <a:spcBef>
                <a:spcPts val="600"/>
              </a:spcBef>
              <a:spcAft>
                <a:spcPts val="0"/>
              </a:spcAft>
              <a:buSzPts val="1150"/>
              <a:buNone/>
            </a:pPr>
            <a:r>
              <a:rPr lang="en-US" sz="1600" dirty="0">
                <a:latin typeface="Arial"/>
                <a:ea typeface="Arial"/>
                <a:cs typeface="Arial"/>
                <a:sym typeface="Arial"/>
              </a:rPr>
              <a:t>●	50% of the eSports online population held full-time jobs, 58% of occasional viewers held full-time jobs and 62% of eSports enthusiasts were employed full-time</a:t>
            </a:r>
            <a:endParaRPr dirty="0"/>
          </a:p>
          <a:p>
            <a:pPr marL="0" lvl="0" indent="0" algn="l" rtl="0">
              <a:lnSpc>
                <a:spcPct val="100000"/>
              </a:lnSpc>
              <a:spcBef>
                <a:spcPts val="600"/>
              </a:spcBef>
              <a:spcAft>
                <a:spcPts val="0"/>
              </a:spcAft>
              <a:buSzPts val="1150"/>
              <a:buNone/>
            </a:pPr>
            <a:r>
              <a:rPr lang="en-US" sz="1600" dirty="0">
                <a:latin typeface="Arial"/>
                <a:ea typeface="Arial"/>
                <a:cs typeface="Arial"/>
                <a:sym typeface="Arial"/>
              </a:rPr>
              <a:t>Gender</a:t>
            </a:r>
            <a:endParaRPr dirty="0"/>
          </a:p>
          <a:p>
            <a:pPr marL="801688" lvl="1" indent="-344488" algn="l" rtl="0">
              <a:lnSpc>
                <a:spcPct val="100000"/>
              </a:lnSpc>
              <a:spcBef>
                <a:spcPts val="600"/>
              </a:spcBef>
              <a:spcAft>
                <a:spcPts val="0"/>
              </a:spcAft>
              <a:buSzPts val="1150"/>
              <a:buNone/>
            </a:pPr>
            <a:r>
              <a:rPr lang="en-US" sz="1600" dirty="0">
                <a:latin typeface="Arial"/>
                <a:ea typeface="Arial"/>
                <a:cs typeface="Arial"/>
                <a:sym typeface="Arial"/>
              </a:rPr>
              <a:t>●	Target retail stores understand that 60% of their shoppers are women, likely playing a significant role in their decision to sponsor the ASP Women's Surfing Event In Maui</a:t>
            </a:r>
            <a:endParaRPr dirty="0"/>
          </a:p>
          <a:p>
            <a:pPr marL="0" lvl="0" indent="0" algn="l" rtl="0">
              <a:lnSpc>
                <a:spcPct val="100000"/>
              </a:lnSpc>
              <a:spcBef>
                <a:spcPts val="600"/>
              </a:spcBef>
              <a:spcAft>
                <a:spcPts val="0"/>
              </a:spcAft>
              <a:buSzPts val="1150"/>
              <a:buNone/>
            </a:pPr>
            <a:r>
              <a:rPr lang="en-US" sz="1600" dirty="0">
                <a:latin typeface="Arial"/>
                <a:ea typeface="Arial"/>
                <a:cs typeface="Arial"/>
                <a:sym typeface="Arial"/>
              </a:rPr>
              <a:t>Education</a:t>
            </a:r>
            <a:endParaRPr dirty="0"/>
          </a:p>
          <a:p>
            <a:pPr marL="457200" lvl="1" indent="0" algn="l" rtl="0">
              <a:lnSpc>
                <a:spcPct val="100000"/>
              </a:lnSpc>
              <a:spcBef>
                <a:spcPts val="600"/>
              </a:spcBef>
              <a:spcAft>
                <a:spcPts val="0"/>
              </a:spcAft>
              <a:buSzPts val="1150"/>
              <a:buNone/>
            </a:pPr>
            <a:r>
              <a:rPr lang="en-US" sz="1600" dirty="0">
                <a:latin typeface="Arial"/>
                <a:ea typeface="Arial"/>
                <a:cs typeface="Arial"/>
                <a:sym typeface="Arial"/>
              </a:rPr>
              <a:t>●	68% of NHL fans have attended college.</a:t>
            </a:r>
            <a:endParaRPr dirty="0"/>
          </a:p>
          <a:p>
            <a:pPr marL="0" lvl="0" indent="0" algn="l" rtl="0">
              <a:lnSpc>
                <a:spcPct val="100000"/>
              </a:lnSpc>
              <a:spcBef>
                <a:spcPts val="600"/>
              </a:spcBef>
              <a:spcAft>
                <a:spcPts val="600"/>
              </a:spcAft>
              <a:buSzPts val="1150"/>
              <a:buNone/>
            </a:pPr>
            <a:endParaRPr sz="1600" dirty="0">
              <a:latin typeface="Arial"/>
              <a:ea typeface="Arial"/>
              <a:cs typeface="Arial"/>
              <a:sym typeface="Arial"/>
            </a:endParaRPr>
          </a:p>
        </p:txBody>
      </p:sp>
      <p:cxnSp>
        <p:nvCxnSpPr>
          <p:cNvPr id="99" name="Google Shape;99;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0" name="Google Shape;100;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1" name="Google Shape;101;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9"/>
          <p:cNvSpPr txBox="1">
            <a:spLocks noGrp="1"/>
          </p:cNvSpPr>
          <p:nvPr>
            <p:ph type="ctrTitle"/>
          </p:nvPr>
        </p:nvSpPr>
        <p:spPr>
          <a:xfrm>
            <a:off x="1185333" y="776055"/>
            <a:ext cx="6750756"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TARGET MARKET</a:t>
            </a:r>
            <a:endParaRPr/>
          </a:p>
        </p:txBody>
      </p:sp>
      <p:sp>
        <p:nvSpPr>
          <p:cNvPr id="107" name="Google Shape;107;p9"/>
          <p:cNvSpPr txBox="1">
            <a:spLocks noGrp="1"/>
          </p:cNvSpPr>
          <p:nvPr>
            <p:ph type="ctrTitle"/>
          </p:nvPr>
        </p:nvSpPr>
        <p:spPr>
          <a:xfrm>
            <a:off x="1563030" y="1862668"/>
            <a:ext cx="6017939" cy="2070857"/>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000">
                <a:solidFill>
                  <a:schemeClr val="accent1"/>
                </a:solidFill>
                <a:latin typeface="Arial"/>
                <a:ea typeface="Arial"/>
                <a:cs typeface="Arial"/>
                <a:sym typeface="Arial"/>
              </a:rPr>
              <a:t>Target market </a:t>
            </a:r>
            <a:r>
              <a:rPr lang="en-US" sz="2000" b="0">
                <a:solidFill>
                  <a:schemeClr val="lt1"/>
                </a:solidFill>
                <a:latin typeface="Arial"/>
                <a:ea typeface="Arial"/>
                <a:cs typeface="Arial"/>
                <a:sym typeface="Arial"/>
              </a:rPr>
              <a:t>is a group of people with a defining set of characteristics that set them apart as a group. </a:t>
            </a:r>
            <a:br>
              <a:rPr lang="en-US" sz="2000" b="0">
                <a:solidFill>
                  <a:schemeClr val="lt1"/>
                </a:solidFill>
                <a:latin typeface="Arial"/>
                <a:ea typeface="Arial"/>
                <a:cs typeface="Arial"/>
                <a:sym typeface="Arial"/>
              </a:rPr>
            </a:br>
            <a:br>
              <a:rPr lang="en-US" sz="2000" b="0">
                <a:solidFill>
                  <a:schemeClr val="lt1"/>
                </a:solidFill>
                <a:latin typeface="Arial"/>
                <a:ea typeface="Arial"/>
                <a:cs typeface="Arial"/>
                <a:sym typeface="Arial"/>
              </a:rPr>
            </a:br>
            <a:r>
              <a:rPr lang="en-US" sz="2000" b="0">
                <a:solidFill>
                  <a:schemeClr val="lt1"/>
                </a:solidFill>
                <a:latin typeface="Arial"/>
                <a:ea typeface="Arial"/>
                <a:cs typeface="Arial"/>
                <a:sym typeface="Arial"/>
              </a:rPr>
              <a:t>Marketers want to learn as much about that group as possible to assist in the development of an effective and successful marketing strategy.</a:t>
            </a:r>
            <a:endParaRPr sz="2000" b="0">
              <a:solidFill>
                <a:schemeClr val="lt1"/>
              </a:solidFill>
              <a:latin typeface="Arial"/>
              <a:ea typeface="Arial"/>
              <a:cs typeface="Arial"/>
              <a:sym typeface="Arial"/>
            </a:endParaRPr>
          </a:p>
        </p:txBody>
      </p:sp>
      <p:cxnSp>
        <p:nvCxnSpPr>
          <p:cNvPr id="108" name="Google Shape;108;p9"/>
          <p:cNvCxnSpPr/>
          <p:nvPr/>
        </p:nvCxnSpPr>
        <p:spPr>
          <a:xfrm>
            <a:off x="3190500" y="159432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9" name="Google Shape;109;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0" name="Google Shape;110;p9"/>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1154</Words>
  <Application>Microsoft Macintosh PowerPoint</Application>
  <PresentationFormat>On-screen Show (16:9)</PresentationFormat>
  <Paragraphs>113</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Montserrat</vt:lpstr>
      <vt:lpstr>Oswald</vt:lpstr>
      <vt:lpstr>Futuristic Background by Slidesgo</vt:lpstr>
      <vt:lpstr>MARKET SEGMENTATION</vt:lpstr>
      <vt:lpstr>MARKET SEGMENTATION</vt:lpstr>
      <vt:lpstr>FORMS OF SEGMENTATION</vt:lpstr>
      <vt:lpstr>FORMS OF SEGMENTATION   </vt:lpstr>
      <vt:lpstr>FORMS OF SEGMENTATION Demographics </vt:lpstr>
      <vt:lpstr>FORMS OF SEGMENTATION Demographic Segmentation</vt:lpstr>
      <vt:lpstr>$104,000</vt:lpstr>
      <vt:lpstr>FORMS OF SEGMENTATION Demographic Segmentation</vt:lpstr>
      <vt:lpstr>TARGET MARKET</vt:lpstr>
      <vt:lpstr>TARGET MARKET</vt:lpstr>
      <vt:lpstr>FORMS OF SEGMENTATION  </vt:lpstr>
      <vt:lpstr>FORMS OF SEGMENTATION Psychographic Information</vt:lpstr>
      <vt:lpstr>FORMS OF SEGMENTATION Behavioral  </vt:lpstr>
      <vt:lpstr>FORMS OF SEGMENTATION Behavioral Examples</vt:lpstr>
      <vt:lpstr>FORMS OF SEGMENTATION Behavioral Segmentation</vt:lpstr>
      <vt:lpstr>FORMS OF SEGMENTATION Geographic Segmentation </vt:lpstr>
      <vt:lpstr>FORMS OF SEGMENTATION Geographic </vt:lpstr>
      <vt:lpstr>FORMS OF SEGMENTATION Geographic </vt:lpstr>
      <vt:lpstr>FORMS OF SEGMENTATION Geographic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SEGMENTATION</dc:title>
  <dc:creator>Kelly, Bob</dc:creator>
  <cp:lastModifiedBy>Chris Lindauer</cp:lastModifiedBy>
  <cp:revision>1</cp:revision>
  <dcterms:modified xsi:type="dcterms:W3CDTF">2022-08-15T22:20:27Z</dcterms:modified>
</cp:coreProperties>
</file>