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embeddedFontLst>
    <p:embeddedFont>
      <p:font typeface="Montserrat" pitchFamily="2" charset="77"/>
      <p:regular r:id="rId25"/>
      <p:bold r:id="rId26"/>
      <p:italic r:id="rId27"/>
      <p:boldItalic r:id="rId28"/>
    </p:embeddedFont>
    <p:embeddedFont>
      <p:font typeface="Oswald" pitchFamily="2" charset="77"/>
      <p:regular r:id="rId29"/>
      <p:bold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jdgG190AOeY5ujokuirI4qxv8h2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p:restoredTop sz="94694"/>
  </p:normalViewPr>
  <p:slideViewPr>
    <p:cSldViewPr snapToGrid="0">
      <p:cViewPr varScale="1">
        <p:scale>
          <a:sx n="161" d="100"/>
          <a:sy n="161" d="100"/>
        </p:scale>
        <p:origin x="62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 name="Google Shape;30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3" name="Google Shape;32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3" name="Google Shape;33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1" name="Google Shape;351;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9" name="Google Shape;36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Google Shape;24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3"/>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3"/>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3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0" name="Google Shape;40;p33"/>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1" name="Google Shape;41;p33"/>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3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4"/>
        <p:cNvGrpSpPr/>
        <p:nvPr/>
      </p:nvGrpSpPr>
      <p:grpSpPr>
        <a:xfrm>
          <a:off x="0" y="0"/>
          <a:ext cx="0" cy="0"/>
          <a:chOff x="0" y="0"/>
          <a:chExt cx="0" cy="0"/>
        </a:xfrm>
      </p:grpSpPr>
      <p:sp>
        <p:nvSpPr>
          <p:cNvPr id="45" name="Google Shape;45;p35"/>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6" name="Google Shape;46;p35"/>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7"/>
        <p:cNvGrpSpPr/>
        <p:nvPr/>
      </p:nvGrpSpPr>
      <p:grpSpPr>
        <a:xfrm>
          <a:off x="0" y="0"/>
          <a:ext cx="0" cy="0"/>
          <a:chOff x="0" y="0"/>
          <a:chExt cx="0" cy="0"/>
        </a:xfrm>
      </p:grpSpPr>
      <p:sp>
        <p:nvSpPr>
          <p:cNvPr id="48" name="Google Shape;48;p36"/>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49" name="Google Shape;49;p36"/>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50" name="Google Shape;50;p36"/>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1"/>
        <p:cNvGrpSpPr/>
        <p:nvPr/>
      </p:nvGrpSpPr>
      <p:grpSpPr>
        <a:xfrm>
          <a:off x="0" y="0"/>
          <a:ext cx="0" cy="0"/>
          <a:chOff x="0" y="0"/>
          <a:chExt cx="0" cy="0"/>
        </a:xfrm>
      </p:grpSpPr>
      <p:sp>
        <p:nvSpPr>
          <p:cNvPr id="52" name="Google Shape;52;p37"/>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53" name="Google Shape;53;p37"/>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54" name="Google Shape;54;p37"/>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
        <p:cNvGrpSpPr/>
        <p:nvPr/>
      </p:nvGrpSpPr>
      <p:grpSpPr>
        <a:xfrm>
          <a:off x="0" y="0"/>
          <a:ext cx="0" cy="0"/>
          <a:chOff x="0" y="0"/>
          <a:chExt cx="0" cy="0"/>
        </a:xfrm>
      </p:grpSpPr>
      <p:sp>
        <p:nvSpPr>
          <p:cNvPr id="56" name="Google Shape;56;p3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7"/>
        <p:cNvGrpSpPr/>
        <p:nvPr/>
      </p:nvGrpSpPr>
      <p:grpSpPr>
        <a:xfrm>
          <a:off x="0" y="0"/>
          <a:ext cx="0" cy="0"/>
          <a:chOff x="0" y="0"/>
          <a:chExt cx="0" cy="0"/>
        </a:xfrm>
      </p:grpSpPr>
      <p:sp>
        <p:nvSpPr>
          <p:cNvPr id="58" name="Google Shape;58;p39"/>
          <p:cNvSpPr txBox="1">
            <a:spLocks noGrp="1"/>
          </p:cNvSpPr>
          <p:nvPr>
            <p:ph type="title"/>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59" name="Google Shape;59;p39"/>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61"/>
        <p:cNvGrpSpPr/>
        <p:nvPr/>
      </p:nvGrpSpPr>
      <p:grpSpPr>
        <a:xfrm>
          <a:off x="0" y="0"/>
          <a:ext cx="0" cy="0"/>
          <a:chOff x="0" y="0"/>
          <a:chExt cx="0" cy="0"/>
        </a:xfrm>
      </p:grpSpPr>
      <p:sp>
        <p:nvSpPr>
          <p:cNvPr id="62" name="Google Shape;62;p4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63" name="Google Shape;63;p41"/>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4"/>
        <p:cNvGrpSpPr/>
        <p:nvPr/>
      </p:nvGrpSpPr>
      <p:grpSpPr>
        <a:xfrm>
          <a:off x="0" y="0"/>
          <a:ext cx="0" cy="0"/>
          <a:chOff x="0" y="0"/>
          <a:chExt cx="0" cy="0"/>
        </a:xfrm>
      </p:grpSpPr>
      <p:sp>
        <p:nvSpPr>
          <p:cNvPr id="65" name="Google Shape;65;p42"/>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6" name="Google Shape;66;p42"/>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7" name="Google Shape;67;p42"/>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8" name="Google Shape;68;p42"/>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42"/>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0" name="Google Shape;70;p42"/>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42"/>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2" name="Google Shape;72;p42"/>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3" name="Google Shape;73;p42"/>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2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24"/>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74"/>
        <p:cNvGrpSpPr/>
        <p:nvPr/>
      </p:nvGrpSpPr>
      <p:grpSpPr>
        <a:xfrm>
          <a:off x="0" y="0"/>
          <a:ext cx="0" cy="0"/>
          <a:chOff x="0" y="0"/>
          <a:chExt cx="0" cy="0"/>
        </a:xfrm>
      </p:grpSpPr>
      <p:sp>
        <p:nvSpPr>
          <p:cNvPr id="75" name="Google Shape;75;p43"/>
          <p:cNvSpPr txBox="1">
            <a:spLocks noGrp="1"/>
          </p:cNvSpPr>
          <p:nvPr>
            <p:ph type="ctrTitle"/>
          </p:nvPr>
        </p:nvSpPr>
        <p:spPr>
          <a:xfrm>
            <a:off x="4285500" y="2832875"/>
            <a:ext cx="3657300" cy="644700"/>
          </a:xfrm>
          <a:prstGeom prst="rect">
            <a:avLst/>
          </a:prstGeom>
          <a:noFill/>
          <a:ln>
            <a:noFill/>
          </a:ln>
          <a:effectLst>
            <a:outerShdw blurRad="100013"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76" name="Google Shape;76;p43"/>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7"/>
        <p:cNvGrpSpPr/>
        <p:nvPr/>
      </p:nvGrpSpPr>
      <p:grpSpPr>
        <a:xfrm>
          <a:off x="0" y="0"/>
          <a:ext cx="0" cy="0"/>
          <a:chOff x="0" y="0"/>
          <a:chExt cx="0" cy="0"/>
        </a:xfrm>
      </p:grpSpPr>
      <p:sp>
        <p:nvSpPr>
          <p:cNvPr id="78" name="Google Shape;78;p44"/>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79" name="Google Shape;79;p44"/>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80"/>
        <p:cNvGrpSpPr/>
        <p:nvPr/>
      </p:nvGrpSpPr>
      <p:grpSpPr>
        <a:xfrm>
          <a:off x="0" y="0"/>
          <a:ext cx="0" cy="0"/>
          <a:chOff x="0" y="0"/>
          <a:chExt cx="0" cy="0"/>
        </a:xfrm>
      </p:grpSpPr>
      <p:sp>
        <p:nvSpPr>
          <p:cNvPr id="81" name="Google Shape;81;p45"/>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2" name="Google Shape;82;p45"/>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3" name="Google Shape;83;p45"/>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4" name="Google Shape;84;p45"/>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5" name="Google Shape;85;p4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86"/>
        <p:cNvGrpSpPr/>
        <p:nvPr/>
      </p:nvGrpSpPr>
      <p:grpSpPr>
        <a:xfrm>
          <a:off x="0" y="0"/>
          <a:ext cx="0" cy="0"/>
          <a:chOff x="0" y="0"/>
          <a:chExt cx="0" cy="0"/>
        </a:xfrm>
      </p:grpSpPr>
      <p:sp>
        <p:nvSpPr>
          <p:cNvPr id="87" name="Google Shape;87;p46"/>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8" name="Google Shape;88;p46"/>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9" name="Google Shape;89;p46"/>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0" name="Google Shape;90;p46"/>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1" name="Google Shape;91;p46"/>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92" name="Google Shape;92;p46"/>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3" name="Google Shape;93;p46"/>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94"/>
        <p:cNvGrpSpPr/>
        <p:nvPr/>
      </p:nvGrpSpPr>
      <p:grpSpPr>
        <a:xfrm>
          <a:off x="0" y="0"/>
          <a:ext cx="0" cy="0"/>
          <a:chOff x="0" y="0"/>
          <a:chExt cx="0" cy="0"/>
        </a:xfrm>
      </p:grpSpPr>
      <p:sp>
        <p:nvSpPr>
          <p:cNvPr id="95" name="Google Shape;95;p47"/>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96" name="Google Shape;96;p47"/>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97"/>
        <p:cNvGrpSpPr/>
        <p:nvPr/>
      </p:nvGrpSpPr>
      <p:grpSpPr>
        <a:xfrm>
          <a:off x="0" y="0"/>
          <a:ext cx="0" cy="0"/>
          <a:chOff x="0" y="0"/>
          <a:chExt cx="0" cy="0"/>
        </a:xfrm>
      </p:grpSpPr>
      <p:sp>
        <p:nvSpPr>
          <p:cNvPr id="98" name="Google Shape;98;p48"/>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99"/>
        <p:cNvGrpSpPr/>
        <p:nvPr/>
      </p:nvGrpSpPr>
      <p:grpSpPr>
        <a:xfrm>
          <a:off x="0" y="0"/>
          <a:ext cx="0" cy="0"/>
          <a:chOff x="0" y="0"/>
          <a:chExt cx="0" cy="0"/>
        </a:xfrm>
      </p:grpSpPr>
      <p:sp>
        <p:nvSpPr>
          <p:cNvPr id="100" name="Google Shape;100;p49"/>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101"/>
        <p:cNvGrpSpPr/>
        <p:nvPr/>
      </p:nvGrpSpPr>
      <p:grpSpPr>
        <a:xfrm>
          <a:off x="0" y="0"/>
          <a:ext cx="0" cy="0"/>
          <a:chOff x="0" y="0"/>
          <a:chExt cx="0" cy="0"/>
        </a:xfrm>
      </p:grpSpPr>
      <p:sp>
        <p:nvSpPr>
          <p:cNvPr id="102" name="Google Shape;102;p50"/>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103"/>
        <p:cNvGrpSpPr/>
        <p:nvPr/>
      </p:nvGrpSpPr>
      <p:grpSpPr>
        <a:xfrm>
          <a:off x="0" y="0"/>
          <a:ext cx="0" cy="0"/>
          <a:chOff x="0" y="0"/>
          <a:chExt cx="0" cy="0"/>
        </a:xfrm>
      </p:grpSpPr>
      <p:sp>
        <p:nvSpPr>
          <p:cNvPr id="104" name="Google Shape;104;p51"/>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105"/>
        <p:cNvGrpSpPr/>
        <p:nvPr/>
      </p:nvGrpSpPr>
      <p:grpSpPr>
        <a:xfrm>
          <a:off x="0" y="0"/>
          <a:ext cx="0" cy="0"/>
          <a:chOff x="0" y="0"/>
          <a:chExt cx="0" cy="0"/>
        </a:xfrm>
      </p:grpSpPr>
      <p:sp>
        <p:nvSpPr>
          <p:cNvPr id="106" name="Google Shape;106;p52"/>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7" name="Google Shape;107;p52"/>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8" name="Google Shape;108;p52"/>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9" name="Google Shape;109;p52"/>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0" name="Google Shape;110;p52"/>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
        <p:cNvGrpSpPr/>
        <p:nvPr/>
      </p:nvGrpSpPr>
      <p:grpSpPr>
        <a:xfrm>
          <a:off x="0" y="0"/>
          <a:ext cx="0" cy="0"/>
          <a:chOff x="0" y="0"/>
          <a:chExt cx="0" cy="0"/>
        </a:xfrm>
      </p:grpSpPr>
      <p:sp>
        <p:nvSpPr>
          <p:cNvPr id="15" name="Google Shape;15;p25"/>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25"/>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111"/>
        <p:cNvGrpSpPr/>
        <p:nvPr/>
      </p:nvGrpSpPr>
      <p:grpSpPr>
        <a:xfrm>
          <a:off x="0" y="0"/>
          <a:ext cx="0" cy="0"/>
          <a:chOff x="0" y="0"/>
          <a:chExt cx="0" cy="0"/>
        </a:xfrm>
      </p:grpSpPr>
      <p:sp>
        <p:nvSpPr>
          <p:cNvPr id="112" name="Google Shape;112;p5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13" name="Google Shape;113;p53"/>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4" name="Google Shape;114;p53"/>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5" name="Google Shape;115;p53"/>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6" name="Google Shape;116;p53"/>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7" name="Google Shape;117;p53"/>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8" name="Google Shape;118;p53"/>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9" name="Google Shape;119;p53"/>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0" name="Google Shape;120;p53"/>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21"/>
        <p:cNvGrpSpPr/>
        <p:nvPr/>
      </p:nvGrpSpPr>
      <p:grpSpPr>
        <a:xfrm>
          <a:off x="0" y="0"/>
          <a:ext cx="0" cy="0"/>
          <a:chOff x="0" y="0"/>
          <a:chExt cx="0" cy="0"/>
        </a:xfrm>
      </p:grpSpPr>
      <p:sp>
        <p:nvSpPr>
          <p:cNvPr id="122" name="Google Shape;122;p54"/>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3" name="Google Shape;123;p54"/>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4" name="Google Shape;124;p54"/>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5" name="Google Shape;125;p54"/>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6" name="Google Shape;126;p54"/>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7" name="Google Shape;127;p54"/>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28"/>
        <p:cNvGrpSpPr/>
        <p:nvPr/>
      </p:nvGrpSpPr>
      <p:grpSpPr>
        <a:xfrm>
          <a:off x="0" y="0"/>
          <a:ext cx="0" cy="0"/>
          <a:chOff x="0" y="0"/>
          <a:chExt cx="0" cy="0"/>
        </a:xfrm>
      </p:grpSpPr>
      <p:sp>
        <p:nvSpPr>
          <p:cNvPr id="129" name="Google Shape;129;p55"/>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0" name="Google Shape;130;p55"/>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1" name="Google Shape;131;p55"/>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2" name="Google Shape;132;p55"/>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3" name="Google Shape;133;p5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4" name="Google Shape;134;p55"/>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5" name="Google Shape;135;p55"/>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6" name="Google Shape;136;p55"/>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7" name="Google Shape;137;p55"/>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8" name="Google Shape;138;p55"/>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9" name="Google Shape;139;p55"/>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40" name="Google Shape;140;p55"/>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1" name="Google Shape;141;p55"/>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42"/>
        <p:cNvGrpSpPr/>
        <p:nvPr/>
      </p:nvGrpSpPr>
      <p:grpSpPr>
        <a:xfrm>
          <a:off x="0" y="0"/>
          <a:ext cx="0" cy="0"/>
          <a:chOff x="0" y="0"/>
          <a:chExt cx="0" cy="0"/>
        </a:xfrm>
      </p:grpSpPr>
      <p:sp>
        <p:nvSpPr>
          <p:cNvPr id="143" name="Google Shape;143;p56"/>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4" name="Google Shape;144;p56"/>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5" name="Google Shape;145;p56"/>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6" name="Google Shape;146;p56"/>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7" name="Google Shape;147;p56"/>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8" name="Google Shape;148;p56"/>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9" name="Google Shape;149;p56"/>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50" name="Google Shape;150;p56"/>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51" name="Google Shape;151;p56"/>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152"/>
        <p:cNvGrpSpPr/>
        <p:nvPr/>
      </p:nvGrpSpPr>
      <p:grpSpPr>
        <a:xfrm>
          <a:off x="0" y="0"/>
          <a:ext cx="0" cy="0"/>
          <a:chOff x="0" y="0"/>
          <a:chExt cx="0" cy="0"/>
        </a:xfrm>
      </p:grpSpPr>
      <p:sp>
        <p:nvSpPr>
          <p:cNvPr id="153" name="Google Shape;153;p57"/>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54" name="Google Shape;154;p5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55"/>
        <p:cNvGrpSpPr/>
        <p:nvPr/>
      </p:nvGrpSpPr>
      <p:grpSpPr>
        <a:xfrm>
          <a:off x="0" y="0"/>
          <a:ext cx="0" cy="0"/>
          <a:chOff x="0" y="0"/>
          <a:chExt cx="0" cy="0"/>
        </a:xfrm>
      </p:grpSpPr>
      <p:sp>
        <p:nvSpPr>
          <p:cNvPr id="156" name="Google Shape;156;p5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7" name="Google Shape;157;p58"/>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58"/>
        <p:cNvGrpSpPr/>
        <p:nvPr/>
      </p:nvGrpSpPr>
      <p:grpSpPr>
        <a:xfrm>
          <a:off x="0" y="0"/>
          <a:ext cx="0" cy="0"/>
          <a:chOff x="0" y="0"/>
          <a:chExt cx="0" cy="0"/>
        </a:xfrm>
      </p:grpSpPr>
      <p:sp>
        <p:nvSpPr>
          <p:cNvPr id="159" name="Google Shape;159;p59"/>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60" name="Google Shape;160;p59"/>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61"/>
        <p:cNvGrpSpPr/>
        <p:nvPr/>
      </p:nvGrpSpPr>
      <p:grpSpPr>
        <a:xfrm>
          <a:off x="0" y="0"/>
          <a:ext cx="0" cy="0"/>
          <a:chOff x="0" y="0"/>
          <a:chExt cx="0" cy="0"/>
        </a:xfrm>
      </p:grpSpPr>
      <p:sp>
        <p:nvSpPr>
          <p:cNvPr id="162" name="Google Shape;162;p60"/>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63" name="Google Shape;163;p60"/>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64" name="Google Shape;164;p60"/>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US" sz="1000" b="0" i="0" u="none" strike="noStrike" cap="none">
                <a:solidFill>
                  <a:schemeClr val="accent1"/>
                </a:solidFill>
                <a:latin typeface="Montserrat"/>
                <a:ea typeface="Montserrat"/>
                <a:cs typeface="Montserrat"/>
                <a:sym typeface="Montserrat"/>
              </a:rPr>
              <a:t>CREDITS: This presentation template was created by </a:t>
            </a:r>
            <a:r>
              <a:rPr lang="en-US"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US" sz="1000" b="0" i="0" u="none" strike="noStrike" cap="none">
                <a:solidFill>
                  <a:schemeClr val="accent1"/>
                </a:solidFill>
                <a:latin typeface="Montserrat"/>
                <a:ea typeface="Montserrat"/>
                <a:cs typeface="Montserrat"/>
                <a:sym typeface="Montserrat"/>
              </a:rPr>
              <a:t>, including icons by </a:t>
            </a:r>
            <a:r>
              <a:rPr lang="en-US"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US" sz="1000" b="0" i="0" u="none" strike="noStrike" cap="none">
                <a:solidFill>
                  <a:schemeClr val="accent1"/>
                </a:solidFill>
                <a:latin typeface="Montserrat"/>
                <a:ea typeface="Montserrat"/>
                <a:cs typeface="Montserrat"/>
                <a:sym typeface="Montserrat"/>
              </a:rPr>
              <a:t>, and infographics &amp; images by </a:t>
            </a:r>
            <a:r>
              <a:rPr lang="en-US"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US"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65"/>
        <p:cNvGrpSpPr/>
        <p:nvPr/>
      </p:nvGrpSpPr>
      <p:grpSpPr>
        <a:xfrm>
          <a:off x="0" y="0"/>
          <a:ext cx="0" cy="0"/>
          <a:chOff x="0" y="0"/>
          <a:chExt cx="0" cy="0"/>
        </a:xfrm>
      </p:grpSpPr>
      <p:sp>
        <p:nvSpPr>
          <p:cNvPr id="166" name="Google Shape;166;p6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7" name="Google Shape;167;p61"/>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68"/>
        <p:cNvGrpSpPr/>
        <p:nvPr/>
      </p:nvGrpSpPr>
      <p:grpSpPr>
        <a:xfrm>
          <a:off x="0" y="0"/>
          <a:ext cx="0" cy="0"/>
          <a:chOff x="0" y="0"/>
          <a:chExt cx="0" cy="0"/>
        </a:xfrm>
      </p:grpSpPr>
      <p:sp>
        <p:nvSpPr>
          <p:cNvPr id="169" name="Google Shape;169;p6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0" name="Google Shape;170;p62"/>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2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0" name="Google Shape;20;p29"/>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1" name="Google Shape;21;p29"/>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25"/>
        <p:cNvGrpSpPr/>
        <p:nvPr/>
      </p:nvGrpSpPr>
      <p:grpSpPr>
        <a:xfrm>
          <a:off x="0" y="0"/>
          <a:ext cx="0" cy="0"/>
          <a:chOff x="0" y="0"/>
          <a:chExt cx="0" cy="0"/>
        </a:xfrm>
      </p:grpSpPr>
      <p:sp>
        <p:nvSpPr>
          <p:cNvPr id="26" name="Google Shape;26;p2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7" name="Google Shape;27;p27"/>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8"/>
        <p:cNvGrpSpPr/>
        <p:nvPr/>
      </p:nvGrpSpPr>
      <p:grpSpPr>
        <a:xfrm>
          <a:off x="0" y="0"/>
          <a:ext cx="0" cy="0"/>
          <a:chOff x="0" y="0"/>
          <a:chExt cx="0" cy="0"/>
        </a:xfrm>
      </p:grpSpPr>
      <p:sp>
        <p:nvSpPr>
          <p:cNvPr id="29" name="Google Shape;29;p30"/>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30" name="Google Shape;30;p30"/>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1"/>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33" name="Google Shape;33;p31"/>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803"/>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34" name="Google Shape;34;p31"/>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
        <p:cNvGrpSpPr/>
        <p:nvPr/>
      </p:nvGrpSpPr>
      <p:grpSpPr>
        <a:xfrm>
          <a:off x="0" y="0"/>
          <a:ext cx="0" cy="0"/>
          <a:chOff x="0" y="0"/>
          <a:chExt cx="0" cy="0"/>
        </a:xfrm>
      </p:grpSpPr>
      <p:sp>
        <p:nvSpPr>
          <p:cNvPr id="36" name="Google Shape;36;p3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7" name="Google Shape;37;p32"/>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 Type="http://schemas.openxmlformats.org/officeDocument/2006/relationships/slideLayout" Target="../slideLayouts/slideLayout8.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image" Target="../media/image1.jpg"/><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theme" Target="../theme/theme2.xml"/><Relationship Id="rId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2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22"/>
        <p:cNvGrpSpPr/>
        <p:nvPr/>
      </p:nvGrpSpPr>
      <p:grpSpPr>
        <a:xfrm>
          <a:off x="0" y="0"/>
          <a:ext cx="0" cy="0"/>
          <a:chOff x="0" y="0"/>
          <a:chExt cx="0" cy="0"/>
        </a:xfrm>
      </p:grpSpPr>
      <p:sp>
        <p:nvSpPr>
          <p:cNvPr id="23" name="Google Shape;23;p2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24" name="Google Shape;24;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
          <p:cNvSpPr txBox="1">
            <a:spLocks noGrp="1"/>
          </p:cNvSpPr>
          <p:nvPr>
            <p:ph type="ctrTitle"/>
          </p:nvPr>
        </p:nvSpPr>
        <p:spPr>
          <a:xfrm>
            <a:off x="2175900" y="1950100"/>
            <a:ext cx="47922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ADVERTISING</a:t>
            </a:r>
            <a:endParaRPr>
              <a:latin typeface="Arial"/>
              <a:ea typeface="Arial"/>
              <a:cs typeface="Arial"/>
              <a:sym typeface="Arial"/>
            </a:endParaRPr>
          </a:p>
        </p:txBody>
      </p:sp>
      <p:sp>
        <p:nvSpPr>
          <p:cNvPr id="176" name="Google Shape;176;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4.7</a:t>
            </a:r>
            <a:endParaRPr sz="2200" b="0">
              <a:latin typeface="Arial"/>
              <a:ea typeface="Arial"/>
              <a:cs typeface="Arial"/>
              <a:sym typeface="Arial"/>
            </a:endParaRPr>
          </a:p>
        </p:txBody>
      </p:sp>
      <p:cxnSp>
        <p:nvCxnSpPr>
          <p:cNvPr id="177" name="Google Shape;177;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78" name="Google Shape;178;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9" name="Google Shape;179;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2022.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0"/>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67" name="Google Shape;267;p10"/>
          <p:cNvSpPr txBox="1">
            <a:spLocks noGrp="1"/>
          </p:cNvSpPr>
          <p:nvPr>
            <p:ph type="body" idx="1"/>
          </p:nvPr>
        </p:nvSpPr>
        <p:spPr>
          <a:xfrm>
            <a:off x="790222" y="1002281"/>
            <a:ext cx="7415278" cy="2960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dirty="0">
                <a:solidFill>
                  <a:srgbClr val="FFC000"/>
                </a:solidFill>
                <a:latin typeface="Arial"/>
                <a:ea typeface="Arial"/>
                <a:cs typeface="Arial"/>
                <a:sym typeface="Arial"/>
              </a:rPr>
              <a:t>Traditional Broadcast Media</a:t>
            </a:r>
            <a:endParaRPr dirty="0"/>
          </a:p>
          <a:p>
            <a:pPr marL="0" lvl="0" indent="0" algn="l" rtl="0">
              <a:lnSpc>
                <a:spcPct val="100000"/>
              </a:lnSpc>
              <a:spcBef>
                <a:spcPts val="0"/>
              </a:spcBef>
              <a:spcAft>
                <a:spcPts val="0"/>
              </a:spcAft>
              <a:buSzPts val="1150"/>
              <a:buNone/>
            </a:pPr>
            <a:endParaRPr sz="1600" dirty="0">
              <a:latin typeface="Arial"/>
              <a:ea typeface="Arial"/>
              <a:cs typeface="Arial"/>
              <a:sym typeface="Arial"/>
            </a:endParaRPr>
          </a:p>
          <a:p>
            <a:pPr marL="0" lvl="0" indent="0" algn="l" rtl="0">
              <a:lnSpc>
                <a:spcPct val="100000"/>
              </a:lnSpc>
              <a:spcBef>
                <a:spcPts val="0"/>
              </a:spcBef>
              <a:spcAft>
                <a:spcPts val="0"/>
              </a:spcAft>
              <a:buSzPts val="1150"/>
              <a:buNone/>
            </a:pPr>
            <a:r>
              <a:rPr lang="en-US" sz="1600" dirty="0">
                <a:latin typeface="Arial"/>
                <a:ea typeface="Arial"/>
                <a:cs typeface="Arial"/>
                <a:sym typeface="Arial"/>
              </a:rPr>
              <a:t>Any visual and/or audible form of communication used to inform, persuade, or remind consumers about goods or services offered would be considered traditional broadcast media.</a:t>
            </a:r>
            <a:endParaRPr dirty="0"/>
          </a:p>
          <a:p>
            <a:pPr marL="0" lvl="0" indent="0" algn="l" rtl="0">
              <a:lnSpc>
                <a:spcPct val="100000"/>
              </a:lnSpc>
              <a:spcBef>
                <a:spcPts val="0"/>
              </a:spcBef>
              <a:spcAft>
                <a:spcPts val="0"/>
              </a:spcAft>
              <a:buSzPts val="1150"/>
              <a:buNone/>
            </a:pPr>
            <a:r>
              <a:rPr lang="en-US" sz="1600" dirty="0">
                <a:latin typeface="Arial"/>
                <a:ea typeface="Arial"/>
                <a:cs typeface="Arial"/>
                <a:sym typeface="Arial"/>
              </a:rPr>
              <a:t> </a:t>
            </a:r>
            <a:endParaRPr dirty="0"/>
          </a:p>
          <a:p>
            <a:pPr marL="0" lvl="0" indent="0" algn="l" rtl="0">
              <a:lnSpc>
                <a:spcPct val="100000"/>
              </a:lnSpc>
              <a:spcBef>
                <a:spcPts val="0"/>
              </a:spcBef>
              <a:spcAft>
                <a:spcPts val="0"/>
              </a:spcAft>
              <a:buSzPts val="1150"/>
              <a:buNone/>
            </a:pPr>
            <a:r>
              <a:rPr lang="en-US" sz="1600" dirty="0">
                <a:latin typeface="Arial"/>
                <a:ea typeface="Arial"/>
                <a:cs typeface="Arial"/>
                <a:sym typeface="Arial"/>
              </a:rPr>
              <a:t>● Radio / satellite radio advertising </a:t>
            </a:r>
            <a:endParaRPr dirty="0"/>
          </a:p>
          <a:p>
            <a:pPr marL="742950" lvl="1" indent="-285750" algn="l" rtl="0">
              <a:lnSpc>
                <a:spcPct val="100000"/>
              </a:lnSpc>
              <a:spcBef>
                <a:spcPts val="0"/>
              </a:spcBef>
              <a:spcAft>
                <a:spcPts val="0"/>
              </a:spcAft>
              <a:buSzPts val="1150"/>
              <a:buChar char="○"/>
            </a:pPr>
            <a:r>
              <a:rPr lang="en-US" sz="1600" dirty="0">
                <a:latin typeface="Arial"/>
                <a:ea typeface="Arial"/>
                <a:cs typeface="Arial"/>
                <a:sym typeface="Arial"/>
              </a:rPr>
              <a:t>Has the ability to reach a wide audience</a:t>
            </a:r>
            <a:endParaRPr dirty="0"/>
          </a:p>
          <a:p>
            <a:pPr marL="0" lvl="0" indent="0" algn="l" rtl="0">
              <a:lnSpc>
                <a:spcPct val="100000"/>
              </a:lnSpc>
              <a:spcBef>
                <a:spcPts val="0"/>
              </a:spcBef>
              <a:spcAft>
                <a:spcPts val="0"/>
              </a:spcAft>
              <a:buSzPts val="1150"/>
              <a:buNone/>
            </a:pPr>
            <a:r>
              <a:rPr lang="en-US" sz="1600" dirty="0">
                <a:latin typeface="Arial"/>
                <a:ea typeface="Arial"/>
                <a:cs typeface="Arial"/>
                <a:sym typeface="Arial"/>
              </a:rPr>
              <a:t>● Television / satellite TV advertising</a:t>
            </a:r>
            <a:endParaRPr dirty="0"/>
          </a:p>
          <a:p>
            <a:pPr marL="742950" lvl="1" indent="-285750" algn="l" rtl="0">
              <a:lnSpc>
                <a:spcPct val="100000"/>
              </a:lnSpc>
              <a:spcBef>
                <a:spcPts val="0"/>
              </a:spcBef>
              <a:spcAft>
                <a:spcPts val="0"/>
              </a:spcAft>
              <a:buSzPts val="1150"/>
              <a:buChar char="○"/>
            </a:pPr>
            <a:r>
              <a:rPr lang="en-US" sz="1600" dirty="0">
                <a:latin typeface="Arial"/>
                <a:ea typeface="Arial"/>
                <a:cs typeface="Arial"/>
                <a:sym typeface="Arial"/>
              </a:rPr>
              <a:t>Includes commercials and </a:t>
            </a:r>
            <a:r>
              <a:rPr lang="en-US" sz="1600" dirty="0" err="1">
                <a:latin typeface="Arial"/>
                <a:ea typeface="Arial"/>
                <a:cs typeface="Arial"/>
                <a:sym typeface="Arial"/>
              </a:rPr>
              <a:t>infomericials</a:t>
            </a:r>
            <a:endParaRPr sz="1600" dirty="0">
              <a:latin typeface="Arial"/>
              <a:ea typeface="Arial"/>
              <a:cs typeface="Arial"/>
              <a:sym typeface="Arial"/>
            </a:endParaRPr>
          </a:p>
          <a:p>
            <a:pPr marL="742950" lvl="1" indent="-285750" algn="l" rtl="0">
              <a:lnSpc>
                <a:spcPct val="100000"/>
              </a:lnSpc>
              <a:spcBef>
                <a:spcPts val="0"/>
              </a:spcBef>
              <a:spcAft>
                <a:spcPts val="0"/>
              </a:spcAft>
              <a:buSzPts val="1150"/>
              <a:buChar char="○"/>
            </a:pPr>
            <a:r>
              <a:rPr lang="en-US" sz="1600" dirty="0">
                <a:latin typeface="Arial"/>
                <a:ea typeface="Arial"/>
                <a:cs typeface="Arial"/>
                <a:sym typeface="Arial"/>
              </a:rPr>
              <a:t>TV advertising traditionally is the most expensive form of broadcast media</a:t>
            </a:r>
            <a:endParaRPr dirty="0"/>
          </a:p>
          <a:p>
            <a:pPr marL="0" lvl="0" indent="0" algn="l" rtl="0">
              <a:lnSpc>
                <a:spcPct val="100000"/>
              </a:lnSpc>
              <a:spcBef>
                <a:spcPts val="0"/>
              </a:spcBef>
              <a:spcAft>
                <a:spcPts val="0"/>
              </a:spcAft>
              <a:buSzPts val="1150"/>
              <a:buNone/>
            </a:pPr>
            <a:endParaRPr dirty="0">
              <a:latin typeface="Arial"/>
              <a:ea typeface="Arial"/>
              <a:cs typeface="Arial"/>
              <a:sym typeface="Arial"/>
            </a:endParaRPr>
          </a:p>
        </p:txBody>
      </p:sp>
      <p:cxnSp>
        <p:nvCxnSpPr>
          <p:cNvPr id="268" name="Google Shape;268;p1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9" name="Google Shape;269;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0" name="Google Shape;270;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11"/>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76" name="Google Shape;276;p11"/>
          <p:cNvSpPr txBox="1">
            <a:spLocks noGrp="1"/>
          </p:cNvSpPr>
          <p:nvPr>
            <p:ph type="body" idx="1"/>
          </p:nvPr>
        </p:nvSpPr>
        <p:spPr>
          <a:xfrm>
            <a:off x="790222" y="1002281"/>
            <a:ext cx="7415278" cy="2960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Online/Digital Media </a:t>
            </a:r>
            <a:endParaRPr/>
          </a:p>
          <a:p>
            <a:pPr marL="0" lvl="0" indent="0" algn="l" rtl="0">
              <a:lnSpc>
                <a:spcPct val="100000"/>
              </a:lnSpc>
              <a:spcBef>
                <a:spcPts val="0"/>
              </a:spcBef>
              <a:spcAft>
                <a:spcPts val="0"/>
              </a:spcAft>
              <a:buSzPts val="1150"/>
              <a:buNone/>
            </a:pPr>
            <a:endParaRPr sz="1800" b="1">
              <a:solidFill>
                <a:srgbClr val="FFC000"/>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An advertisement that appears on digital media platforms would be considered online or digital advertising.  </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This could include:</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Banner ads, pop-ups, videos etc.</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Digital broadcasts / streaming</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Social media channels </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Podcasts</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277" name="Google Shape;277;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78" name="Google Shape;278;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9" name="Google Shape;279;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2"/>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cxnSp>
        <p:nvCxnSpPr>
          <p:cNvPr id="285" name="Google Shape;285;p1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86" name="Google Shape;286;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7" name="Google Shape;287;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88" name="Google Shape;288;p12"/>
          <p:cNvPicPr preferRelativeResize="0"/>
          <p:nvPr/>
        </p:nvPicPr>
        <p:blipFill rotWithShape="1">
          <a:blip r:embed="rId4">
            <a:alphaModFix/>
          </a:blip>
          <a:srcRect/>
          <a:stretch/>
        </p:blipFill>
        <p:spPr>
          <a:xfrm>
            <a:off x="1599942" y="1246018"/>
            <a:ext cx="5944115" cy="2206943"/>
          </a:xfrm>
          <a:prstGeom prst="rect">
            <a:avLst/>
          </a:prstGeom>
          <a:noFill/>
          <a:ln>
            <a:noFill/>
          </a:ln>
        </p:spPr>
      </p:pic>
      <p:sp>
        <p:nvSpPr>
          <p:cNvPr id="289" name="Google Shape;289;p12"/>
          <p:cNvSpPr txBox="1"/>
          <p:nvPr/>
        </p:nvSpPr>
        <p:spPr>
          <a:xfrm>
            <a:off x="2258100" y="3593939"/>
            <a:ext cx="4572000"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The Atlanta Hawks’ website features a pop-up advertisement encouraging fans to buy tickets to an upcoming game while State Farm Insurance receives advertising exposure as a sponsor of the franchise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3"/>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cxnSp>
        <p:nvCxnSpPr>
          <p:cNvPr id="295" name="Google Shape;295;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96" name="Google Shape;296;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7" name="Google Shape;297;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98" name="Google Shape;298;p13"/>
          <p:cNvPicPr preferRelativeResize="0"/>
          <p:nvPr/>
        </p:nvPicPr>
        <p:blipFill rotWithShape="1">
          <a:blip r:embed="rId4">
            <a:alphaModFix/>
          </a:blip>
          <a:srcRect/>
          <a:stretch/>
        </p:blipFill>
        <p:spPr>
          <a:xfrm>
            <a:off x="618981" y="1270388"/>
            <a:ext cx="4318869" cy="2954549"/>
          </a:xfrm>
          <a:prstGeom prst="rect">
            <a:avLst/>
          </a:prstGeom>
          <a:noFill/>
          <a:ln>
            <a:noFill/>
          </a:ln>
        </p:spPr>
      </p:pic>
      <p:sp>
        <p:nvSpPr>
          <p:cNvPr id="299" name="Google Shape;299;p13"/>
          <p:cNvSpPr txBox="1"/>
          <p:nvPr/>
        </p:nvSpPr>
        <p:spPr>
          <a:xfrm>
            <a:off x="5292600" y="2094696"/>
            <a:ext cx="3075000"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The Atlanta Falcons’ website features a clickable digital advertisement encouraging fans to visit a sponsor (Tostitos) website </a:t>
            </a:r>
            <a:endParaRPr/>
          </a:p>
        </p:txBody>
      </p:sp>
      <p:cxnSp>
        <p:nvCxnSpPr>
          <p:cNvPr id="300" name="Google Shape;300;p13"/>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4"/>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306" name="Google Shape;306;p14"/>
          <p:cNvSpPr txBox="1">
            <a:spLocks noGrp="1"/>
          </p:cNvSpPr>
          <p:nvPr>
            <p:ph type="body" idx="1"/>
          </p:nvPr>
        </p:nvSpPr>
        <p:spPr>
          <a:xfrm>
            <a:off x="790222" y="1002281"/>
            <a:ext cx="7415278" cy="2960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Promotional Products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Promotional products would include “everyday” items displaying a company name or logo.  Items like calendars, pens or magnets that are given away are considered to be promotional products.</a:t>
            </a:r>
            <a:endParaRPr>
              <a:latin typeface="Arial"/>
              <a:ea typeface="Arial"/>
              <a:cs typeface="Arial"/>
              <a:sym typeface="Arial"/>
            </a:endParaRPr>
          </a:p>
        </p:txBody>
      </p:sp>
      <p:cxnSp>
        <p:nvCxnSpPr>
          <p:cNvPr id="307" name="Google Shape;307;p1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08" name="Google Shape;308;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9" name="Google Shape;309;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5"/>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315" name="Google Shape;315;p15"/>
          <p:cNvSpPr txBox="1">
            <a:spLocks noGrp="1"/>
          </p:cNvSpPr>
          <p:nvPr>
            <p:ph type="body" idx="1"/>
          </p:nvPr>
        </p:nvSpPr>
        <p:spPr>
          <a:xfrm>
            <a:off x="790222" y="1002281"/>
            <a:ext cx="4211148" cy="2960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Public Relations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Public relations (PR) are activities that promote the image and communications an organization has with its employees, customers and public.  These activities influence the way fans, the media, and consumers perceive the organization.  </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p:txBody>
      </p:sp>
      <p:cxnSp>
        <p:nvCxnSpPr>
          <p:cNvPr id="316" name="Google Shape;316;p1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17" name="Google Shape;317;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8" name="Google Shape;318;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319" name="Google Shape;319;p15" descr="A picture containing microphone&#10;&#10;Description automatically generated"/>
          <p:cNvPicPr preferRelativeResize="0"/>
          <p:nvPr/>
        </p:nvPicPr>
        <p:blipFill rotWithShape="1">
          <a:blip r:embed="rId4">
            <a:alphaModFix/>
          </a:blip>
          <a:srcRect/>
          <a:stretch/>
        </p:blipFill>
        <p:spPr>
          <a:xfrm>
            <a:off x="5928676" y="830703"/>
            <a:ext cx="2588098" cy="2718352"/>
          </a:xfrm>
          <a:prstGeom prst="rect">
            <a:avLst/>
          </a:prstGeom>
          <a:noFill/>
          <a:ln>
            <a:noFill/>
          </a:ln>
        </p:spPr>
      </p:pic>
      <p:cxnSp>
        <p:nvCxnSpPr>
          <p:cNvPr id="320" name="Google Shape;320;p15"/>
          <p:cNvCxnSpPr/>
          <p:nvPr/>
        </p:nvCxnSpPr>
        <p:spPr>
          <a:xfrm>
            <a:off x="5577150" y="1095029"/>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6"/>
          <p:cNvSpPr txBox="1">
            <a:spLocks noGrp="1"/>
          </p:cNvSpPr>
          <p:nvPr>
            <p:ph type="title"/>
          </p:nvPr>
        </p:nvSpPr>
        <p:spPr>
          <a:xfrm>
            <a:off x="5337175" y="638602"/>
            <a:ext cx="2837400" cy="777299"/>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PUBLIC RELATIONS</a:t>
            </a:r>
            <a:endParaRPr sz="2000" b="1">
              <a:latin typeface="Arial"/>
              <a:ea typeface="Arial"/>
              <a:cs typeface="Arial"/>
              <a:sym typeface="Arial"/>
            </a:endParaRPr>
          </a:p>
        </p:txBody>
      </p:sp>
      <p:sp>
        <p:nvSpPr>
          <p:cNvPr id="326" name="Google Shape;326;p16"/>
          <p:cNvSpPr txBox="1">
            <a:spLocks noGrp="1"/>
          </p:cNvSpPr>
          <p:nvPr>
            <p:ph type="body" idx="1"/>
          </p:nvPr>
        </p:nvSpPr>
        <p:spPr>
          <a:xfrm>
            <a:off x="5337175" y="1540302"/>
            <a:ext cx="2837400" cy="304642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latin typeface="Arial"/>
                <a:ea typeface="Arial"/>
                <a:cs typeface="Arial"/>
                <a:sym typeface="Arial"/>
              </a:rPr>
              <a:t>The proliferation of digital and social media platforms has made it more challenging for a sports organization to control and manage that messaging, making it even more important to have skilled professionals managing the organization’s public relations efforts.</a:t>
            </a:r>
            <a:endParaRPr/>
          </a:p>
        </p:txBody>
      </p:sp>
      <p:cxnSp>
        <p:nvCxnSpPr>
          <p:cNvPr id="327" name="Google Shape;327;p16"/>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28" name="Google Shape;328;p16"/>
          <p:cNvPicPr preferRelativeResize="0"/>
          <p:nvPr/>
        </p:nvPicPr>
        <p:blipFill rotWithShape="1">
          <a:blip r:embed="rId3">
            <a:alphaModFix/>
          </a:blip>
          <a:srcRect l="11973" r="11972"/>
          <a:stretch/>
        </p:blipFill>
        <p:spPr>
          <a:xfrm>
            <a:off x="0" y="-236700"/>
            <a:ext cx="4278176" cy="5444804"/>
          </a:xfrm>
          <a:prstGeom prst="flowChartDelay">
            <a:avLst/>
          </a:prstGeom>
          <a:noFill/>
          <a:ln>
            <a:noFill/>
          </a:ln>
        </p:spPr>
      </p:pic>
      <p:pic>
        <p:nvPicPr>
          <p:cNvPr id="329" name="Google Shape;329;p16"/>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30" name="Google Shape;330;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17"/>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HOW ARE ADVERTISEMENTS MADE?</a:t>
            </a:r>
            <a:endParaRPr b="1">
              <a:latin typeface="Arial"/>
              <a:ea typeface="Arial"/>
              <a:cs typeface="Arial"/>
              <a:sym typeface="Arial"/>
            </a:endParaRPr>
          </a:p>
        </p:txBody>
      </p:sp>
      <p:sp>
        <p:nvSpPr>
          <p:cNvPr id="336" name="Google Shape;336;p17"/>
          <p:cNvSpPr txBox="1">
            <a:spLocks noGrp="1"/>
          </p:cNvSpPr>
          <p:nvPr>
            <p:ph type="body" idx="1"/>
          </p:nvPr>
        </p:nvSpPr>
        <p:spPr>
          <a:xfrm>
            <a:off x="790222" y="1002281"/>
            <a:ext cx="7415278" cy="2960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In-House Advertising</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Why produce ads in-house?</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	Creative control</a:t>
            </a:r>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	Can be cost effective from a production perspective</a:t>
            </a:r>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	Timing (can produce ads quicker than working with an agency)</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337" name="Google Shape;337;p1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38" name="Google Shape;338;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9" name="Google Shape;339;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8"/>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HOW ARE ADVERTISEMENTS MADE?</a:t>
            </a:r>
            <a:endParaRPr b="1">
              <a:latin typeface="Arial"/>
              <a:ea typeface="Arial"/>
              <a:cs typeface="Arial"/>
              <a:sym typeface="Arial"/>
            </a:endParaRPr>
          </a:p>
        </p:txBody>
      </p:sp>
      <p:sp>
        <p:nvSpPr>
          <p:cNvPr id="345" name="Google Shape;345;p18"/>
          <p:cNvSpPr txBox="1">
            <a:spLocks noGrp="1"/>
          </p:cNvSpPr>
          <p:nvPr>
            <p:ph type="body" idx="1"/>
          </p:nvPr>
        </p:nvSpPr>
        <p:spPr>
          <a:xfrm>
            <a:off x="790222" y="1002281"/>
            <a:ext cx="7415278" cy="2960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Agencies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There are predominately two types of agencies, </a:t>
            </a:r>
            <a:r>
              <a:rPr lang="en-US" sz="1600">
                <a:solidFill>
                  <a:srgbClr val="FFC000"/>
                </a:solidFill>
                <a:latin typeface="Arial"/>
                <a:ea typeface="Arial"/>
                <a:cs typeface="Arial"/>
                <a:sym typeface="Arial"/>
              </a:rPr>
              <a:t>full-service</a:t>
            </a:r>
            <a:r>
              <a:rPr lang="en-US" sz="1600">
                <a:latin typeface="Arial"/>
                <a:ea typeface="Arial"/>
                <a:cs typeface="Arial"/>
                <a:sym typeface="Arial"/>
              </a:rPr>
              <a:t> or </a:t>
            </a:r>
            <a:r>
              <a:rPr lang="en-US" sz="1600">
                <a:solidFill>
                  <a:srgbClr val="FFC000"/>
                </a:solidFill>
                <a:latin typeface="Arial"/>
                <a:ea typeface="Arial"/>
                <a:cs typeface="Arial"/>
                <a:sym typeface="Arial"/>
              </a:rPr>
              <a:t>specialty</a:t>
            </a:r>
            <a:r>
              <a:rPr lang="en-US" sz="1600">
                <a:latin typeface="Arial"/>
                <a:ea typeface="Arial"/>
                <a:cs typeface="Arial"/>
                <a:sym typeface="Arial"/>
              </a:rPr>
              <a:t>.</a:t>
            </a:r>
            <a:endParaRPr/>
          </a:p>
          <a:p>
            <a:pPr marL="0" lvl="0" indent="0" algn="l" rtl="0">
              <a:lnSpc>
                <a:spcPct val="100000"/>
              </a:lnSpc>
              <a:spcBef>
                <a:spcPts val="0"/>
              </a:spcBef>
              <a:spcAft>
                <a:spcPts val="0"/>
              </a:spcAft>
              <a:buSzPts val="1150"/>
              <a:buNone/>
            </a:pPr>
            <a:r>
              <a:rPr lang="en-US" sz="1600">
                <a:solidFill>
                  <a:srgbClr val="FFC000"/>
                </a:solidFill>
                <a:latin typeface="Arial"/>
                <a:ea typeface="Arial"/>
                <a:cs typeface="Arial"/>
                <a:sym typeface="Arial"/>
              </a:rPr>
              <a:t>Full-service</a:t>
            </a:r>
            <a:r>
              <a:rPr lang="en-US" sz="1600">
                <a:latin typeface="Arial"/>
                <a:ea typeface="Arial"/>
                <a:cs typeface="Arial"/>
                <a:sym typeface="Arial"/>
              </a:rPr>
              <a:t> agencies offer a comprehensive set of expertise that can help develop advertisements for everything from out of home to television to digital and social. </a:t>
            </a:r>
            <a:r>
              <a:rPr lang="en-US" sz="1600">
                <a:solidFill>
                  <a:srgbClr val="FFC000"/>
                </a:solidFill>
                <a:latin typeface="Arial"/>
                <a:ea typeface="Arial"/>
                <a:cs typeface="Arial"/>
                <a:sym typeface="Arial"/>
              </a:rPr>
              <a:t>Specialty</a:t>
            </a:r>
            <a:r>
              <a:rPr lang="en-US" sz="1600">
                <a:latin typeface="Arial"/>
                <a:ea typeface="Arial"/>
                <a:cs typeface="Arial"/>
                <a:sym typeface="Arial"/>
              </a:rPr>
              <a:t> agencies can offer expertise in anything from social media marketing to PR.</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346" name="Google Shape;346;p1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47" name="Google Shape;347;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48" name="Google Shape;348;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19"/>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HOW ARE ADVERTISEMENTS MADE?</a:t>
            </a:r>
            <a:endParaRPr b="1">
              <a:latin typeface="Arial"/>
              <a:ea typeface="Arial"/>
              <a:cs typeface="Arial"/>
              <a:sym typeface="Arial"/>
            </a:endParaRPr>
          </a:p>
        </p:txBody>
      </p:sp>
      <p:sp>
        <p:nvSpPr>
          <p:cNvPr id="354" name="Google Shape;354;p19"/>
          <p:cNvSpPr txBox="1">
            <a:spLocks noGrp="1"/>
          </p:cNvSpPr>
          <p:nvPr>
            <p:ph type="body" idx="1"/>
          </p:nvPr>
        </p:nvSpPr>
        <p:spPr>
          <a:xfrm>
            <a:off x="790222" y="1091690"/>
            <a:ext cx="7415278" cy="296011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Why hire an agency?</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Expertise	</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Time and personnel constraints</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Cost effective (hiring a staff capable of producing effective ad campaigns is very expensive) </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“Fresh” / outside perspectives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For example, the New York Knicks contracted the ad agency Translation to guide the franchise through a rebranding effort with the goal of impacting how fans, and NBA free agents, perceive the team.</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355" name="Google Shape;355;p1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56" name="Google Shape;356;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7" name="Google Shape;357;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
          <p:cNvSpPr txBox="1">
            <a:spLocks noGrp="1"/>
          </p:cNvSpPr>
          <p:nvPr>
            <p:ph type="ctrTitle"/>
          </p:nvPr>
        </p:nvSpPr>
        <p:spPr>
          <a:xfrm>
            <a:off x="1185333" y="776055"/>
            <a:ext cx="6750756"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ADVERTISING</a:t>
            </a:r>
            <a:endParaRPr/>
          </a:p>
        </p:txBody>
      </p:sp>
      <p:sp>
        <p:nvSpPr>
          <p:cNvPr id="185" name="Google Shape;185;p2"/>
          <p:cNvSpPr txBox="1">
            <a:spLocks noGrp="1"/>
          </p:cNvSpPr>
          <p:nvPr>
            <p:ph type="ctrTitle"/>
          </p:nvPr>
        </p:nvSpPr>
        <p:spPr>
          <a:xfrm>
            <a:off x="1060950" y="1789741"/>
            <a:ext cx="6750755" cy="2831332"/>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sz="1600" dirty="0">
                <a:solidFill>
                  <a:schemeClr val="accent1"/>
                </a:solidFill>
                <a:latin typeface="Arial"/>
                <a:ea typeface="Arial"/>
                <a:cs typeface="Arial"/>
                <a:sym typeface="Arial"/>
              </a:rPr>
              <a:t>Advertising </a:t>
            </a:r>
            <a:r>
              <a:rPr lang="en-US" sz="1600" dirty="0">
                <a:solidFill>
                  <a:schemeClr val="lt1"/>
                </a:solidFill>
                <a:latin typeface="Arial"/>
                <a:ea typeface="Arial"/>
                <a:cs typeface="Arial"/>
                <a:sym typeface="Arial"/>
              </a:rPr>
              <a:t>is any paid, non-personal form of communication by an identified company promoting goods and services.  </a:t>
            </a:r>
            <a:br>
              <a:rPr lang="en-US" sz="1600" dirty="0">
                <a:solidFill>
                  <a:schemeClr val="lt1"/>
                </a:solidFill>
                <a:latin typeface="Arial"/>
                <a:ea typeface="Arial"/>
                <a:cs typeface="Arial"/>
                <a:sym typeface="Arial"/>
              </a:rPr>
            </a:br>
            <a:br>
              <a:rPr lang="en-US" sz="1600" dirty="0">
                <a:solidFill>
                  <a:schemeClr val="lt1"/>
                </a:solidFill>
                <a:latin typeface="Arial"/>
                <a:ea typeface="Arial"/>
                <a:cs typeface="Arial"/>
                <a:sym typeface="Arial"/>
              </a:rPr>
            </a:br>
            <a:r>
              <a:rPr lang="en-US" sz="1600" dirty="0">
                <a:solidFill>
                  <a:schemeClr val="accent1"/>
                </a:solidFill>
                <a:latin typeface="Arial"/>
                <a:ea typeface="Arial"/>
                <a:cs typeface="Arial"/>
                <a:sym typeface="Arial"/>
              </a:rPr>
              <a:t>Advertising</a:t>
            </a:r>
            <a:r>
              <a:rPr lang="en-US" sz="1600" dirty="0">
                <a:solidFill>
                  <a:schemeClr val="lt1"/>
                </a:solidFill>
                <a:latin typeface="Arial"/>
                <a:ea typeface="Arial"/>
                <a:cs typeface="Arial"/>
                <a:sym typeface="Arial"/>
              </a:rPr>
              <a:t> </a:t>
            </a:r>
            <a:r>
              <a:rPr lang="en-US" sz="1600" b="0" dirty="0">
                <a:solidFill>
                  <a:schemeClr val="lt1"/>
                </a:solidFill>
                <a:latin typeface="Arial"/>
                <a:ea typeface="Arial"/>
                <a:cs typeface="Arial"/>
                <a:sym typeface="Arial"/>
              </a:rPr>
              <a:t>has traditionally been presented in several forms, including:</a:t>
            </a:r>
            <a:br>
              <a:rPr lang="en-US" sz="1600" b="0" dirty="0">
                <a:solidFill>
                  <a:schemeClr val="lt1"/>
                </a:solidFill>
                <a:latin typeface="Arial"/>
                <a:ea typeface="Arial"/>
                <a:cs typeface="Arial"/>
                <a:sym typeface="Arial"/>
              </a:rPr>
            </a:br>
            <a:r>
              <a:rPr lang="en-US" sz="1600" b="0" dirty="0">
                <a:solidFill>
                  <a:schemeClr val="lt1"/>
                </a:solidFill>
                <a:latin typeface="Arial"/>
                <a:ea typeface="Arial"/>
                <a:cs typeface="Arial"/>
                <a:sym typeface="Arial"/>
              </a:rPr>
              <a:t>●	Print</a:t>
            </a:r>
            <a:br>
              <a:rPr lang="en-US" sz="1600" b="0" dirty="0">
                <a:solidFill>
                  <a:schemeClr val="lt1"/>
                </a:solidFill>
                <a:latin typeface="Arial"/>
                <a:ea typeface="Arial"/>
                <a:cs typeface="Arial"/>
                <a:sym typeface="Arial"/>
              </a:rPr>
            </a:br>
            <a:r>
              <a:rPr lang="en-US" sz="1600" b="0" dirty="0">
                <a:solidFill>
                  <a:schemeClr val="lt1"/>
                </a:solidFill>
                <a:latin typeface="Arial"/>
                <a:ea typeface="Arial"/>
                <a:cs typeface="Arial"/>
                <a:sym typeface="Arial"/>
              </a:rPr>
              <a:t>●	Outdoor / OOH (Out of home) advertising</a:t>
            </a:r>
            <a:br>
              <a:rPr lang="en-US" sz="1600" b="0" dirty="0">
                <a:solidFill>
                  <a:schemeClr val="lt1"/>
                </a:solidFill>
                <a:latin typeface="Arial"/>
                <a:ea typeface="Arial"/>
                <a:cs typeface="Arial"/>
                <a:sym typeface="Arial"/>
              </a:rPr>
            </a:br>
            <a:r>
              <a:rPr lang="en-US" sz="1600" b="0" dirty="0">
                <a:solidFill>
                  <a:schemeClr val="lt1"/>
                </a:solidFill>
                <a:latin typeface="Arial"/>
                <a:ea typeface="Arial"/>
                <a:cs typeface="Arial"/>
                <a:sym typeface="Arial"/>
              </a:rPr>
              <a:t>●	Traditional broadcast (television, radio, satellite)</a:t>
            </a:r>
            <a:br>
              <a:rPr lang="en-US" sz="1600" b="0" dirty="0">
                <a:solidFill>
                  <a:schemeClr val="lt1"/>
                </a:solidFill>
                <a:latin typeface="Arial"/>
                <a:ea typeface="Arial"/>
                <a:cs typeface="Arial"/>
                <a:sym typeface="Arial"/>
              </a:rPr>
            </a:br>
            <a:r>
              <a:rPr lang="en-US" sz="1600" b="0" dirty="0">
                <a:solidFill>
                  <a:schemeClr val="lt1"/>
                </a:solidFill>
                <a:latin typeface="Arial"/>
                <a:ea typeface="Arial"/>
                <a:cs typeface="Arial"/>
                <a:sym typeface="Arial"/>
              </a:rPr>
              <a:t>●	Online/digital media </a:t>
            </a:r>
            <a:br>
              <a:rPr lang="en-US" sz="1600" b="0" dirty="0">
                <a:solidFill>
                  <a:schemeClr val="lt1"/>
                </a:solidFill>
                <a:latin typeface="Arial"/>
                <a:ea typeface="Arial"/>
                <a:cs typeface="Arial"/>
                <a:sym typeface="Arial"/>
              </a:rPr>
            </a:br>
            <a:r>
              <a:rPr lang="en-US" sz="1600" b="0" dirty="0">
                <a:solidFill>
                  <a:schemeClr val="lt1"/>
                </a:solidFill>
                <a:latin typeface="Arial"/>
                <a:ea typeface="Arial"/>
                <a:cs typeface="Arial"/>
                <a:sym typeface="Arial"/>
              </a:rPr>
              <a:t>●	Cinema</a:t>
            </a:r>
            <a:br>
              <a:rPr lang="en-US" sz="1600" b="0" dirty="0">
                <a:solidFill>
                  <a:schemeClr val="lt1"/>
                </a:solidFill>
                <a:latin typeface="Arial"/>
                <a:ea typeface="Arial"/>
                <a:cs typeface="Arial"/>
                <a:sym typeface="Arial"/>
              </a:rPr>
            </a:br>
            <a:r>
              <a:rPr lang="en-US" sz="1600" b="0" dirty="0">
                <a:solidFill>
                  <a:schemeClr val="lt1"/>
                </a:solidFill>
                <a:latin typeface="Arial"/>
                <a:ea typeface="Arial"/>
                <a:cs typeface="Arial"/>
                <a:sym typeface="Arial"/>
              </a:rPr>
              <a:t>●	Promotional products</a:t>
            </a:r>
            <a:br>
              <a:rPr lang="en-US" sz="1600" b="0" dirty="0">
                <a:solidFill>
                  <a:schemeClr val="lt1"/>
                </a:solidFill>
                <a:latin typeface="Arial"/>
                <a:ea typeface="Arial"/>
                <a:cs typeface="Arial"/>
                <a:sym typeface="Arial"/>
              </a:rPr>
            </a:br>
            <a:endParaRPr sz="1600" b="0" dirty="0">
              <a:solidFill>
                <a:schemeClr val="lt1"/>
              </a:solidFill>
              <a:latin typeface="Arial"/>
              <a:ea typeface="Arial"/>
              <a:cs typeface="Arial"/>
              <a:sym typeface="Arial"/>
            </a:endParaRPr>
          </a:p>
        </p:txBody>
      </p:sp>
      <p:cxnSp>
        <p:nvCxnSpPr>
          <p:cNvPr id="186" name="Google Shape;186;p2"/>
          <p:cNvCxnSpPr/>
          <p:nvPr/>
        </p:nvCxnSpPr>
        <p:spPr>
          <a:xfrm>
            <a:off x="3190500" y="1594327"/>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7" name="Google Shape;187;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8" name="Google Shape;188;p2"/>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2022.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20"/>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363" name="Google Shape;363;p20"/>
          <p:cNvSpPr txBox="1">
            <a:spLocks noGrp="1"/>
          </p:cNvSpPr>
          <p:nvPr>
            <p:ph type="subTitle" idx="1"/>
          </p:nvPr>
        </p:nvSpPr>
        <p:spPr>
          <a:xfrm>
            <a:off x="801737" y="1332169"/>
            <a:ext cx="7451075"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Imagine you were a marketing professional working for your favorite sports or entertainment organization like Disney, Hurley, Gatorade, Rose Bowl, Under Armour,  Activision Blizzard, World Surf League, or Lululemon.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Would you create your advertisements in-house or would you contract an agency for your marketing campaign?  Why?  </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What might those advertisements look like and who would you be targeting?  </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What forms of advertising would you want the campaign to include?</a:t>
            </a:r>
            <a:endParaRPr>
              <a:latin typeface="Arial"/>
              <a:ea typeface="Arial"/>
              <a:cs typeface="Arial"/>
              <a:sym typeface="Arial"/>
            </a:endParaRPr>
          </a:p>
        </p:txBody>
      </p:sp>
      <p:pic>
        <p:nvPicPr>
          <p:cNvPr id="364" name="Google Shape;364;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5" name="Google Shape;365;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366" name="Google Shape;366;p20"/>
          <p:cNvPicPr preferRelativeResize="0"/>
          <p:nvPr/>
        </p:nvPicPr>
        <p:blipFill rotWithShape="1">
          <a:blip r:embed="rId4">
            <a:alphaModFix/>
          </a:blip>
          <a:srcRect/>
          <a:stretch/>
        </p:blipFill>
        <p:spPr>
          <a:xfrm>
            <a:off x="572425" y="128150"/>
            <a:ext cx="1145575" cy="116095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Google Shape;371;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72" name="Google Shape;372;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73" name="Google Shape;373;p21"/>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ADVERTISING</a:t>
            </a:r>
            <a:endParaRPr b="1">
              <a:latin typeface="Arial"/>
              <a:ea typeface="Arial"/>
              <a:cs typeface="Arial"/>
              <a:sym typeface="Arial"/>
            </a:endParaRPr>
          </a:p>
        </p:txBody>
      </p:sp>
      <p:sp>
        <p:nvSpPr>
          <p:cNvPr id="194" name="Google Shape;194;p3"/>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Every year, companies spend billions advertising their products and services to sports fans.</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None/>
            </a:pPr>
            <a:r>
              <a:rPr lang="en-US" sz="1800">
                <a:latin typeface="Arial"/>
                <a:ea typeface="Arial"/>
                <a:cs typeface="Arial"/>
                <a:sym typeface="Arial"/>
              </a:rPr>
              <a:t>According to iSpot.tv data, NBA games accounted for over $1.3 billion in national TV ad spending for the 2021-22 season (including the playoffs).  The biggest spenders were State Farm ($40.9 million), AT&amp;T ($39.6 million), Google Pixel ($31.3 million) and Kia Motors ($27.5 million).  </a:t>
            </a:r>
            <a:endParaRPr sz="1800">
              <a:latin typeface="Arial"/>
              <a:ea typeface="Arial"/>
              <a:cs typeface="Arial"/>
              <a:sym typeface="Arial"/>
            </a:endParaRPr>
          </a:p>
          <a:p>
            <a:pPr marL="0" lvl="0" indent="0" algn="l" rtl="0">
              <a:lnSpc>
                <a:spcPct val="100000"/>
              </a:lnSpc>
              <a:spcBef>
                <a:spcPts val="0"/>
              </a:spcBef>
              <a:spcAft>
                <a:spcPts val="0"/>
              </a:spcAft>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195" name="Google Shape;195;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6" name="Google Shape;196;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7" name="Google Shape;197;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4"/>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WHY DO COMPANIES ADVERTISE?</a:t>
            </a:r>
            <a:endParaRPr b="1">
              <a:latin typeface="Arial"/>
              <a:ea typeface="Arial"/>
              <a:cs typeface="Arial"/>
              <a:sym typeface="Arial"/>
            </a:endParaRPr>
          </a:p>
        </p:txBody>
      </p:sp>
      <p:sp>
        <p:nvSpPr>
          <p:cNvPr id="203" name="Google Shape;203;p4"/>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	Assist in the increase in sales</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Brand building</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Create or change company/brand image</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Associate a brand with positive feelings and emotion</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Establish and maintain positive public perceptions</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Create product/service and brand awareness</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204" name="Google Shape;204;p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5" name="Google Shape;205;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6" name="Google Shape;206;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5"/>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12" name="Google Shape;212;p5"/>
          <p:cNvSpPr txBox="1">
            <a:spLocks noGrp="1"/>
          </p:cNvSpPr>
          <p:nvPr>
            <p:ph type="body" idx="1"/>
          </p:nvPr>
        </p:nvSpPr>
        <p:spPr>
          <a:xfrm>
            <a:off x="5439071" y="1121134"/>
            <a:ext cx="3125643" cy="324430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Print media</a:t>
            </a:r>
            <a:endParaRPr/>
          </a:p>
          <a:p>
            <a:pPr marL="0" lvl="0" indent="0" algn="l" rtl="0">
              <a:lnSpc>
                <a:spcPct val="100000"/>
              </a:lnSpc>
              <a:spcBef>
                <a:spcPts val="0"/>
              </a:spcBef>
              <a:spcAft>
                <a:spcPts val="0"/>
              </a:spcAft>
              <a:buSzPts val="1150"/>
              <a:buNone/>
            </a:pPr>
            <a:endParaRPr sz="1800" b="1">
              <a:solidFill>
                <a:srgbClr val="FFC000"/>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800" b="1">
                <a:latin typeface="Arial"/>
                <a:ea typeface="Arial"/>
                <a:cs typeface="Arial"/>
                <a:sym typeface="Arial"/>
              </a:rPr>
              <a:t>Print media </a:t>
            </a:r>
            <a:r>
              <a:rPr lang="en-US" sz="1800">
                <a:latin typeface="Arial"/>
                <a:ea typeface="Arial"/>
                <a:cs typeface="Arial"/>
                <a:sym typeface="Arial"/>
              </a:rPr>
              <a:t>refers to a written / visual form of communication used to inform, persuade, or remind consumers about products or services offered, typically featured in magazines, newspapers and brochures. </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213" name="Google Shape;213;p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4" name="Google Shape;214;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5" name="Google Shape;215;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16" name="Google Shape;216;p5"/>
          <p:cNvPicPr preferRelativeResize="0"/>
          <p:nvPr/>
        </p:nvPicPr>
        <p:blipFill rotWithShape="1">
          <a:blip r:embed="rId4">
            <a:alphaModFix/>
          </a:blip>
          <a:srcRect/>
          <a:stretch/>
        </p:blipFill>
        <p:spPr>
          <a:xfrm>
            <a:off x="496711" y="1408977"/>
            <a:ext cx="4368799" cy="2325546"/>
          </a:xfrm>
          <a:prstGeom prst="rect">
            <a:avLst/>
          </a:prstGeom>
          <a:noFill/>
          <a:ln>
            <a:noFill/>
          </a:ln>
        </p:spPr>
      </p:pic>
      <p:cxnSp>
        <p:nvCxnSpPr>
          <p:cNvPr id="217" name="Google Shape;217;p5"/>
          <p:cNvCxnSpPr/>
          <p:nvPr/>
        </p:nvCxnSpPr>
        <p:spPr>
          <a:xfrm rot="10800000">
            <a:off x="5160242" y="1363839"/>
            <a:ext cx="0" cy="2415822"/>
          </a:xfrm>
          <a:prstGeom prst="straightConnector1">
            <a:avLst/>
          </a:prstGeom>
          <a:noFill/>
          <a:ln w="222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6"/>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23" name="Google Shape;223;p6"/>
          <p:cNvSpPr txBox="1">
            <a:spLocks noGrp="1"/>
          </p:cNvSpPr>
          <p:nvPr>
            <p:ph type="body" idx="1"/>
          </p:nvPr>
        </p:nvSpPr>
        <p:spPr>
          <a:xfrm>
            <a:off x="790222" y="1002282"/>
            <a:ext cx="7415278" cy="108616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Outdoor / OOH (Out of home) advertising</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OOH includes any outdoor signs, walls, buildings, public transportation and billboards. </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224" name="Google Shape;224;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5" name="Google Shape;225;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6" name="Google Shape;226;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27" name="Google Shape;227;p6"/>
          <p:cNvPicPr preferRelativeResize="0"/>
          <p:nvPr/>
        </p:nvPicPr>
        <p:blipFill rotWithShape="1">
          <a:blip r:embed="rId4">
            <a:alphaModFix/>
          </a:blip>
          <a:srcRect/>
          <a:stretch/>
        </p:blipFill>
        <p:spPr>
          <a:xfrm>
            <a:off x="912567" y="2190795"/>
            <a:ext cx="4052431" cy="2281902"/>
          </a:xfrm>
          <a:prstGeom prst="rect">
            <a:avLst/>
          </a:prstGeom>
          <a:noFill/>
          <a:ln>
            <a:noFill/>
          </a:ln>
        </p:spPr>
      </p:pic>
      <p:sp>
        <p:nvSpPr>
          <p:cNvPr id="228" name="Google Shape;228;p6"/>
          <p:cNvSpPr txBox="1"/>
          <p:nvPr/>
        </p:nvSpPr>
        <p:spPr>
          <a:xfrm>
            <a:off x="5428872" y="2257072"/>
            <a:ext cx="2776500" cy="1816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a:solidFill>
                  <a:schemeClr val="lt1"/>
                </a:solidFill>
              </a:rPr>
              <a:t>After a lockout threatened the cancellation of MLB games leading up to the 2022 season, the Philadelphia Phillies welcomed fans back with a series of billboards.</a:t>
            </a:r>
            <a:endParaRPr sz="160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7"/>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34" name="Google Shape;234;p7"/>
          <p:cNvSpPr txBox="1">
            <a:spLocks noGrp="1"/>
          </p:cNvSpPr>
          <p:nvPr>
            <p:ph type="body" idx="1"/>
          </p:nvPr>
        </p:nvSpPr>
        <p:spPr>
          <a:xfrm>
            <a:off x="790222" y="1002282"/>
            <a:ext cx="7415278" cy="108616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Outdoor / OOH (Out of home) advertising</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Outdoor could also include mass transit and public transportation advertising such as buses, bus stands, taxicabs, and subways to post advertising messages.</a:t>
            </a:r>
            <a:endParaRPr sz="1600">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235" name="Google Shape;235;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6" name="Google Shape;236;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7" name="Google Shape;237;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238" name="Google Shape;238;p7"/>
          <p:cNvSpPr txBox="1"/>
          <p:nvPr/>
        </p:nvSpPr>
        <p:spPr>
          <a:xfrm>
            <a:off x="4497861" y="2571750"/>
            <a:ext cx="3442669" cy="18158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The Hillsboro Hops, a minor league team in the Portland, OR area, wanted to encourage fans to utilize mass transit to come to games.  To do so, they chose to brand the local light rail train with the team’s logo to help generate more awareness.</a:t>
            </a:r>
            <a:endParaRPr/>
          </a:p>
        </p:txBody>
      </p:sp>
      <p:pic>
        <p:nvPicPr>
          <p:cNvPr id="239" name="Google Shape;239;p7" descr="Lamar Advertising | Louisville Creative | Hillsboro Hops"/>
          <p:cNvPicPr preferRelativeResize="0"/>
          <p:nvPr/>
        </p:nvPicPr>
        <p:blipFill rotWithShape="1">
          <a:blip r:embed="rId4">
            <a:alphaModFix/>
          </a:blip>
          <a:srcRect t="15713" r="24704" b="7866"/>
          <a:stretch/>
        </p:blipFill>
        <p:spPr>
          <a:xfrm>
            <a:off x="938500" y="2455854"/>
            <a:ext cx="3105917" cy="21479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8"/>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45" name="Google Shape;245;p8"/>
          <p:cNvSpPr txBox="1">
            <a:spLocks noGrp="1"/>
          </p:cNvSpPr>
          <p:nvPr>
            <p:ph type="body" idx="1"/>
          </p:nvPr>
        </p:nvSpPr>
        <p:spPr>
          <a:xfrm>
            <a:off x="1026200" y="1002282"/>
            <a:ext cx="7179300" cy="108616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Outdoor / OOH (Out of home) advertising</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Mobile advertising also falls under the category of outdoor advertising</a:t>
            </a:r>
            <a:endParaRPr>
              <a:latin typeface="Arial"/>
              <a:ea typeface="Arial"/>
              <a:cs typeface="Arial"/>
              <a:sym typeface="Arial"/>
            </a:endParaRPr>
          </a:p>
        </p:txBody>
      </p:sp>
      <p:cxnSp>
        <p:nvCxnSpPr>
          <p:cNvPr id="246" name="Google Shape;246;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47" name="Google Shape;247;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8" name="Google Shape;248;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249" name="Google Shape;249;p8"/>
          <p:cNvSpPr txBox="1"/>
          <p:nvPr/>
        </p:nvSpPr>
        <p:spPr>
          <a:xfrm>
            <a:off x="4965780" y="2571750"/>
            <a:ext cx="3416839"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The Chicago Cubs deploy a Cubs “trolley”, equipped with 8 flat-screen TVs and Cubs memorabilia, that makes appearances throughout the city at parades, street festivals and sponsor locations</a:t>
            </a:r>
            <a:endParaRPr/>
          </a:p>
        </p:txBody>
      </p:sp>
      <p:pic>
        <p:nvPicPr>
          <p:cNvPr id="250" name="Google Shape;250;p8" descr="The #Cubs Trolley brought the Wrigley Field experience to downtown Chicago.  | Cubs world series, Cubs win, Cubs"/>
          <p:cNvPicPr preferRelativeResize="0"/>
          <p:nvPr/>
        </p:nvPicPr>
        <p:blipFill rotWithShape="1">
          <a:blip r:embed="rId4">
            <a:alphaModFix/>
          </a:blip>
          <a:srcRect l="14505" t="35059" r="8644" b="8836"/>
          <a:stretch/>
        </p:blipFill>
        <p:spPr>
          <a:xfrm>
            <a:off x="1129085" y="2338202"/>
            <a:ext cx="3558224" cy="204331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9"/>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56" name="Google Shape;256;p9"/>
          <p:cNvSpPr txBox="1">
            <a:spLocks noGrp="1"/>
          </p:cNvSpPr>
          <p:nvPr>
            <p:ph type="body" idx="1"/>
          </p:nvPr>
        </p:nvSpPr>
        <p:spPr>
          <a:xfrm>
            <a:off x="938500" y="955642"/>
            <a:ext cx="3943601" cy="170705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Creative advertising</a:t>
            </a:r>
            <a:endParaRPr/>
          </a:p>
          <a:p>
            <a:pPr marL="0" lvl="0" indent="0" algn="l" rtl="0">
              <a:lnSpc>
                <a:spcPct val="100000"/>
              </a:lnSpc>
              <a:spcBef>
                <a:spcPts val="0"/>
              </a:spcBef>
              <a:spcAft>
                <a:spcPts val="0"/>
              </a:spcAft>
              <a:buSzPts val="1150"/>
              <a:buNone/>
            </a:pPr>
            <a:endParaRPr sz="1800" b="1">
              <a:solidFill>
                <a:srgbClr val="FFC000"/>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Marketers often use many other creative ways of communicating advertising messages to consumers through out of home channels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Blimps</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Supermarket carts and grocery bags</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Hot air balloons, aerial advertising (sky writing, sky banners)</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257" name="Google Shape;257;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58" name="Google Shape;258;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9" name="Google Shape;259;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cxnSp>
        <p:nvCxnSpPr>
          <p:cNvPr id="260" name="Google Shape;260;p9"/>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1" name="Google Shape;261;p9" descr="Graphical user interface, application&#10;&#10;Description automatically generated"/>
          <p:cNvPicPr preferRelativeResize="0"/>
          <p:nvPr/>
        </p:nvPicPr>
        <p:blipFill rotWithShape="1">
          <a:blip r:embed="rId4">
            <a:alphaModFix/>
          </a:blip>
          <a:srcRect/>
          <a:stretch/>
        </p:blipFill>
        <p:spPr>
          <a:xfrm>
            <a:off x="6038330" y="699715"/>
            <a:ext cx="1957837" cy="3744070"/>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1252</Words>
  <Application>Microsoft Macintosh PowerPoint</Application>
  <PresentationFormat>On-screen Show (16:9)</PresentationFormat>
  <Paragraphs>126</Paragraphs>
  <Slides>21</Slides>
  <Notes>21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21</vt:i4>
      </vt:variant>
    </vt:vector>
  </HeadingPairs>
  <TitlesOfParts>
    <vt:vector size="26" baseType="lpstr">
      <vt:lpstr>Arial</vt:lpstr>
      <vt:lpstr>Montserrat</vt:lpstr>
      <vt:lpstr>Oswald</vt:lpstr>
      <vt:lpstr>Futuristic Background by Slidesgo</vt:lpstr>
      <vt:lpstr>1_Futuristic Background by Slidesgo</vt:lpstr>
      <vt:lpstr>ADVERTISING</vt:lpstr>
      <vt:lpstr>ADVERTISING</vt:lpstr>
      <vt:lpstr>ADVERTISING</vt:lpstr>
      <vt:lpstr>WHY DO COMPANIES ADVERTISE?</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PUBLIC RELATIONS</vt:lpstr>
      <vt:lpstr>HOW ARE ADVERTISEMENTS MADE?</vt:lpstr>
      <vt:lpstr>HOW ARE ADVERTISEMENTS MADE?</vt:lpstr>
      <vt:lpstr>HOW ARE ADVERTISEMENTS MADE?</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dc:title>
  <dc:creator>Kelly, Bob</dc:creator>
  <cp:lastModifiedBy>Chris Lindauer</cp:lastModifiedBy>
  <cp:revision>1</cp:revision>
  <dcterms:modified xsi:type="dcterms:W3CDTF">2022-08-15T22:25:31Z</dcterms:modified>
</cp:coreProperties>
</file>