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5143500" type="screen16x9"/>
  <p:notesSz cx="6858000" cy="9144000"/>
  <p:embeddedFontLst>
    <p:embeddedFont>
      <p:font typeface="Montserrat" pitchFamily="2" charset="77"/>
      <p:regular r:id="rId14"/>
      <p:bold r:id="rId15"/>
      <p:italic r:id="rId16"/>
      <p:boldItalic r:id="rId17"/>
    </p:embeddedFont>
    <p:embeddedFont>
      <p:font typeface="Oswald" pitchFamily="2" charset="77"/>
      <p:regular r:id="rId18"/>
      <p:bold r:id="rId1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2" roundtripDataSignature="AMtx7mgM7gKrSTxTKXU3efpOcWGsLr+OK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778"/>
    <p:restoredTop sz="94694"/>
  </p:normalViewPr>
  <p:slideViewPr>
    <p:cSldViewPr snapToGrid="0">
      <p:cViewPr varScale="1">
        <p:scale>
          <a:sx n="144" d="100"/>
          <a:sy n="144" d="100"/>
        </p:scale>
        <p:origin x="192" y="4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
        <p:cNvGrpSpPr/>
        <p:nvPr/>
      </p:nvGrpSpPr>
      <p:grpSpPr>
        <a:xfrm>
          <a:off x="0" y="0"/>
          <a:ext cx="0" cy="0"/>
          <a:chOff x="0" y="0"/>
          <a:chExt cx="0" cy="0"/>
        </a:xfrm>
      </p:grpSpPr>
      <p:sp>
        <p:nvSpPr>
          <p:cNvPr id="20" name="Google Shape;2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 name="Google Shape;21;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7" name="Google Shape;107;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6" name="Google Shape;116;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
        <p:cNvGrpSpPr/>
        <p:nvPr/>
      </p:nvGrpSpPr>
      <p:grpSpPr>
        <a:xfrm>
          <a:off x="0" y="0"/>
          <a:ext cx="0" cy="0"/>
          <a:chOff x="0" y="0"/>
          <a:chExt cx="0" cy="0"/>
        </a:xfrm>
      </p:grpSpPr>
      <p:sp>
        <p:nvSpPr>
          <p:cNvPr id="29" name="Google Shape;29;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 name="Google Shape;30;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Google Shape;3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9" name="Google Shape;3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
        <p:cNvGrpSpPr/>
        <p:nvPr/>
      </p:nvGrpSpPr>
      <p:grpSpPr>
        <a:xfrm>
          <a:off x="0" y="0"/>
          <a:ext cx="0" cy="0"/>
          <a:chOff x="0" y="0"/>
          <a:chExt cx="0" cy="0"/>
        </a:xfrm>
      </p:grpSpPr>
      <p:sp>
        <p:nvSpPr>
          <p:cNvPr id="47" name="Google Shape;47;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8" name="Google Shape;48;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7" name="Google Shape;57;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6" name="Google Shape;66;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7" name="Google Shape;77;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8" name="Google Shape;88;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7" name="Google Shape;97;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13"/>
          <p:cNvSpPr txBox="1">
            <a:spLocks noGrp="1"/>
          </p:cNvSpPr>
          <p:nvPr>
            <p:ph type="ctrTitle"/>
          </p:nvPr>
        </p:nvSpPr>
        <p:spPr>
          <a:xfrm>
            <a:off x="2175900" y="1950100"/>
            <a:ext cx="4792200" cy="6447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3600"/>
              <a:buNone/>
              <a:defRPr sz="3600" b="1">
                <a:solidFill>
                  <a:schemeClr val="lt1"/>
                </a:solidFil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10" name="Google Shape;10;p13"/>
          <p:cNvSpPr txBox="1">
            <a:spLocks noGrp="1"/>
          </p:cNvSpPr>
          <p:nvPr>
            <p:ph type="subTitle" idx="1"/>
          </p:nvPr>
        </p:nvSpPr>
        <p:spPr>
          <a:xfrm>
            <a:off x="2044200" y="3704650"/>
            <a:ext cx="50556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Bullet Points">
  <p:cSld name="CAPTION_ONLY_3">
    <p:spTree>
      <p:nvGrpSpPr>
        <p:cNvPr id="1" name="Shape 11"/>
        <p:cNvGrpSpPr/>
        <p:nvPr/>
      </p:nvGrpSpPr>
      <p:grpSpPr>
        <a:xfrm>
          <a:off x="0" y="0"/>
          <a:ext cx="0" cy="0"/>
          <a:chOff x="0" y="0"/>
          <a:chExt cx="0" cy="0"/>
        </a:xfrm>
      </p:grpSpPr>
      <p:sp>
        <p:nvSpPr>
          <p:cNvPr id="12" name="Google Shape;12;p14"/>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3" name="Google Shape;13;p14"/>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lvl1pPr marL="457200" lvl="0" indent="-301625" algn="l">
              <a:lnSpc>
                <a:spcPct val="100000"/>
              </a:lnSpc>
              <a:spcBef>
                <a:spcPts val="0"/>
              </a:spcBef>
              <a:spcAft>
                <a:spcPts val="0"/>
              </a:spcAft>
              <a:buClr>
                <a:schemeClr val="lt1"/>
              </a:buClr>
              <a:buSzPts val="1150"/>
              <a:buChar char="●"/>
              <a:defRPr sz="1150">
                <a:solidFill>
                  <a:schemeClr val="lt1"/>
                </a:solidFill>
              </a:defRPr>
            </a:lvl1pPr>
            <a:lvl2pPr marL="914400" lvl="1" indent="-301625" algn="l">
              <a:lnSpc>
                <a:spcPct val="100000"/>
              </a:lnSpc>
              <a:spcBef>
                <a:spcPts val="1600"/>
              </a:spcBef>
              <a:spcAft>
                <a:spcPts val="0"/>
              </a:spcAft>
              <a:buClr>
                <a:schemeClr val="lt1"/>
              </a:buClr>
              <a:buSzPts val="1150"/>
              <a:buChar char="○"/>
              <a:defRPr sz="1150">
                <a:solidFill>
                  <a:schemeClr val="lt1"/>
                </a:solidFill>
              </a:defRPr>
            </a:lvl2pPr>
            <a:lvl3pPr marL="1371600" lvl="2" indent="-301625" algn="l">
              <a:lnSpc>
                <a:spcPct val="100000"/>
              </a:lnSpc>
              <a:spcBef>
                <a:spcPts val="1600"/>
              </a:spcBef>
              <a:spcAft>
                <a:spcPts val="0"/>
              </a:spcAft>
              <a:buClr>
                <a:schemeClr val="lt1"/>
              </a:buClr>
              <a:buSzPts val="1150"/>
              <a:buChar char="■"/>
              <a:defRPr sz="1150">
                <a:solidFill>
                  <a:schemeClr val="lt1"/>
                </a:solidFill>
              </a:defRPr>
            </a:lvl3pPr>
            <a:lvl4pPr marL="1828800" lvl="3" indent="-301625" algn="l">
              <a:lnSpc>
                <a:spcPct val="100000"/>
              </a:lnSpc>
              <a:spcBef>
                <a:spcPts val="1600"/>
              </a:spcBef>
              <a:spcAft>
                <a:spcPts val="0"/>
              </a:spcAft>
              <a:buClr>
                <a:schemeClr val="lt1"/>
              </a:buClr>
              <a:buSzPts val="1150"/>
              <a:buChar char="●"/>
              <a:defRPr sz="1150">
                <a:solidFill>
                  <a:schemeClr val="lt1"/>
                </a:solidFill>
              </a:defRPr>
            </a:lvl4pPr>
            <a:lvl5pPr marL="2286000" lvl="4" indent="-301625" algn="l">
              <a:lnSpc>
                <a:spcPct val="100000"/>
              </a:lnSpc>
              <a:spcBef>
                <a:spcPts val="1600"/>
              </a:spcBef>
              <a:spcAft>
                <a:spcPts val="0"/>
              </a:spcAft>
              <a:buClr>
                <a:schemeClr val="lt1"/>
              </a:buClr>
              <a:buSzPts val="1150"/>
              <a:buChar char="○"/>
              <a:defRPr sz="1150">
                <a:solidFill>
                  <a:schemeClr val="lt1"/>
                </a:solidFill>
              </a:defRPr>
            </a:lvl5pPr>
            <a:lvl6pPr marL="2743200" lvl="5" indent="-301625" algn="l">
              <a:lnSpc>
                <a:spcPct val="100000"/>
              </a:lnSpc>
              <a:spcBef>
                <a:spcPts val="1600"/>
              </a:spcBef>
              <a:spcAft>
                <a:spcPts val="0"/>
              </a:spcAft>
              <a:buClr>
                <a:schemeClr val="lt1"/>
              </a:buClr>
              <a:buSzPts val="1150"/>
              <a:buChar char="■"/>
              <a:defRPr sz="1150">
                <a:solidFill>
                  <a:schemeClr val="lt1"/>
                </a:solidFill>
              </a:defRPr>
            </a:lvl6pPr>
            <a:lvl7pPr marL="3200400" lvl="6" indent="-301625" algn="l">
              <a:lnSpc>
                <a:spcPct val="100000"/>
              </a:lnSpc>
              <a:spcBef>
                <a:spcPts val="1600"/>
              </a:spcBef>
              <a:spcAft>
                <a:spcPts val="0"/>
              </a:spcAft>
              <a:buClr>
                <a:schemeClr val="lt1"/>
              </a:buClr>
              <a:buSzPts val="1150"/>
              <a:buChar char="●"/>
              <a:defRPr sz="1150">
                <a:solidFill>
                  <a:schemeClr val="lt1"/>
                </a:solidFill>
              </a:defRPr>
            </a:lvl7pPr>
            <a:lvl8pPr marL="3657600" lvl="7" indent="-301625" algn="l">
              <a:lnSpc>
                <a:spcPct val="100000"/>
              </a:lnSpc>
              <a:spcBef>
                <a:spcPts val="1600"/>
              </a:spcBef>
              <a:spcAft>
                <a:spcPts val="0"/>
              </a:spcAft>
              <a:buClr>
                <a:schemeClr val="lt1"/>
              </a:buClr>
              <a:buSzPts val="1150"/>
              <a:buChar char="○"/>
              <a:defRPr sz="1150">
                <a:solidFill>
                  <a:schemeClr val="lt1"/>
                </a:solidFill>
              </a:defRPr>
            </a:lvl8pPr>
            <a:lvl9pPr marL="4114800" lvl="8" indent="-301625" algn="l">
              <a:lnSpc>
                <a:spcPct val="100000"/>
              </a:lnSpc>
              <a:spcBef>
                <a:spcPts val="1600"/>
              </a:spcBef>
              <a:spcAft>
                <a:spcPts val="1600"/>
              </a:spcAft>
              <a:buClr>
                <a:schemeClr val="lt1"/>
              </a:buClr>
              <a:buSzPts val="1150"/>
              <a:buChar char="■"/>
              <a:defRPr sz="1150">
                <a:solidFill>
                  <a:schemeClr val="l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4"/>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5"/>
        <p:cNvGrpSpPr/>
        <p:nvPr/>
      </p:nvGrpSpPr>
      <p:grpSpPr>
        <a:xfrm>
          <a:off x="0" y="0"/>
          <a:ext cx="0" cy="0"/>
          <a:chOff x="0" y="0"/>
          <a:chExt cx="0" cy="0"/>
        </a:xfrm>
      </p:grpSpPr>
      <p:sp>
        <p:nvSpPr>
          <p:cNvPr id="16" name="Google Shape;16;p16"/>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7" name="Google Shape;17;p16"/>
          <p:cNvSpPr txBox="1">
            <a:spLocks noGrp="1"/>
          </p:cNvSpPr>
          <p:nvPr>
            <p:ph type="body" idx="1"/>
          </p:nvPr>
        </p:nvSpPr>
        <p:spPr>
          <a:xfrm>
            <a:off x="938500"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18" name="Google Shape;18;p16"/>
          <p:cNvSpPr txBox="1">
            <a:spLocks noGrp="1"/>
          </p:cNvSpPr>
          <p:nvPr>
            <p:ph type="body" idx="2"/>
          </p:nvPr>
        </p:nvSpPr>
        <p:spPr>
          <a:xfrm>
            <a:off x="5037525"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6">
            <a:alphaModFix/>
          </a:blip>
          <a:stretch>
            <a:fillRect/>
          </a:stretch>
        </a:blipFill>
        <a:effectLst/>
      </p:bgPr>
    </p:bg>
    <p:spTree>
      <p:nvGrpSpPr>
        <p:cNvPr id="1" name="Shape 5"/>
        <p:cNvGrpSpPr/>
        <p:nvPr/>
      </p:nvGrpSpPr>
      <p:grpSpPr>
        <a:xfrm>
          <a:off x="0" y="0"/>
          <a:ext cx="0" cy="0"/>
          <a:chOff x="0" y="0"/>
          <a:chExt cx="0" cy="0"/>
        </a:xfrm>
      </p:grpSpPr>
      <p:sp>
        <p:nvSpPr>
          <p:cNvPr id="6" name="Google Shape;6;p12"/>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1pPr>
            <a:lvl2pPr marR="0" lvl="1"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2pPr>
            <a:lvl3pPr marR="0" lvl="2"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3pPr>
            <a:lvl4pPr marR="0" lvl="3"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4pPr>
            <a:lvl5pPr marR="0" lvl="4"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5pPr>
            <a:lvl6pPr marR="0" lvl="5"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6pPr>
            <a:lvl7pPr marR="0" lvl="6"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7pPr>
            <a:lvl8pPr marR="0" lvl="7"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8pPr>
            <a:lvl9pPr marR="0" lvl="8"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9pPr>
          </a:lstStyle>
          <a:p>
            <a:endParaRPr/>
          </a:p>
        </p:txBody>
      </p:sp>
      <p:sp>
        <p:nvSpPr>
          <p:cNvPr id="7" name="Google Shape;7;p12"/>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00000"/>
              </a:lnSpc>
              <a:spcBef>
                <a:spcPts val="0"/>
              </a:spcBef>
              <a:spcAft>
                <a:spcPts val="0"/>
              </a:spcAft>
              <a:buClr>
                <a:schemeClr val="dk2"/>
              </a:buClr>
              <a:buSzPts val="1800"/>
              <a:buFont typeface="Montserrat"/>
              <a:buChar char="●"/>
              <a:defRPr sz="1800" b="0" i="0" u="none" strike="noStrike" cap="none">
                <a:solidFill>
                  <a:schemeClr val="dk2"/>
                </a:solidFill>
                <a:latin typeface="Montserrat"/>
                <a:ea typeface="Montserrat"/>
                <a:cs typeface="Montserrat"/>
                <a:sym typeface="Montserrat"/>
              </a:defRPr>
            </a:lvl1pPr>
            <a:lvl2pPr marL="914400" marR="0" lvl="1"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2pPr>
            <a:lvl3pPr marL="1371600" marR="0" lvl="2"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3pPr>
            <a:lvl4pPr marL="1828800" marR="0" lvl="3"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4pPr>
            <a:lvl5pPr marL="2286000" marR="0" lvl="4"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5pPr>
            <a:lvl6pPr marL="2743200" marR="0" lvl="5"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6pPr>
            <a:lvl7pPr marL="3200400" marR="0" lvl="6"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7pPr>
            <a:lvl8pPr marL="3657600" marR="0" lvl="7"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8pPr>
            <a:lvl9pPr marL="4114800" marR="0" lvl="8" indent="-317500" algn="l" rtl="0">
              <a:lnSpc>
                <a:spcPct val="100000"/>
              </a:lnSpc>
              <a:spcBef>
                <a:spcPts val="1600"/>
              </a:spcBef>
              <a:spcAft>
                <a:spcPts val="160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Google Shape;23;p1"/>
          <p:cNvSpPr txBox="1">
            <a:spLocks noGrp="1"/>
          </p:cNvSpPr>
          <p:nvPr>
            <p:ph type="ctrTitle"/>
          </p:nvPr>
        </p:nvSpPr>
        <p:spPr>
          <a:xfrm>
            <a:off x="2175900" y="1950100"/>
            <a:ext cx="4792200" cy="644700"/>
          </a:xfrm>
          <a:prstGeom prst="rect">
            <a:avLst/>
          </a:prstGeom>
          <a:noFill/>
          <a:ln>
            <a:noFill/>
          </a:ln>
          <a:effectLst>
            <a:outerShdw blurRad="142875" dist="19050" dir="8760000" algn="bl" rotWithShape="0">
              <a:srgbClr val="76A5AF">
                <a:alpha val="49803"/>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a:latin typeface="Arial"/>
                <a:ea typeface="Arial"/>
                <a:cs typeface="Arial"/>
                <a:sym typeface="Arial"/>
              </a:rPr>
              <a:t>POSITIONING</a:t>
            </a:r>
            <a:endParaRPr>
              <a:latin typeface="Arial"/>
              <a:ea typeface="Arial"/>
              <a:cs typeface="Arial"/>
              <a:sym typeface="Arial"/>
            </a:endParaRPr>
          </a:p>
        </p:txBody>
      </p:sp>
      <p:sp>
        <p:nvSpPr>
          <p:cNvPr id="24" name="Google Shape;24;p1"/>
          <p:cNvSpPr txBox="1">
            <a:spLocks noGrp="1"/>
          </p:cNvSpPr>
          <p:nvPr>
            <p:ph type="ctrTitle"/>
          </p:nvPr>
        </p:nvSpPr>
        <p:spPr>
          <a:xfrm>
            <a:off x="2941650" y="2624375"/>
            <a:ext cx="3260700" cy="464700"/>
          </a:xfrm>
          <a:prstGeom prst="rect">
            <a:avLst/>
          </a:prstGeom>
          <a:noFill/>
          <a:ln>
            <a:noFill/>
          </a:ln>
          <a:effectLst>
            <a:outerShdw blurRad="100013" dist="19050" dir="8460000" algn="bl" rotWithShape="0">
              <a:srgbClr val="76A5AF">
                <a:alpha val="49803"/>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sz="2200" b="0">
                <a:latin typeface="Arial"/>
                <a:ea typeface="Arial"/>
                <a:cs typeface="Arial"/>
                <a:sym typeface="Arial"/>
              </a:rPr>
              <a:t>LESSON 4.5</a:t>
            </a:r>
            <a:endParaRPr sz="2200" b="0">
              <a:latin typeface="Arial"/>
              <a:ea typeface="Arial"/>
              <a:cs typeface="Arial"/>
              <a:sym typeface="Arial"/>
            </a:endParaRPr>
          </a:p>
        </p:txBody>
      </p:sp>
      <p:cxnSp>
        <p:nvCxnSpPr>
          <p:cNvPr id="25" name="Google Shape;25;p1"/>
          <p:cNvCxnSpPr/>
          <p:nvPr/>
        </p:nvCxnSpPr>
        <p:spPr>
          <a:xfrm>
            <a:off x="3190500" y="256517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26" name="Google Shape;26;p1"/>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7" name="Google Shape;27;p1"/>
          <p:cNvSpPr txBox="1"/>
          <p:nvPr/>
        </p:nvSpPr>
        <p:spPr>
          <a:xfrm>
            <a:off x="5577150" y="4689025"/>
            <a:ext cx="2505900" cy="3849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700"/>
              <a:buFont typeface="Arial"/>
              <a:buNone/>
            </a:pPr>
            <a:r>
              <a:rPr lang="en-US" sz="700" b="0" i="0" u="none" strike="noStrike" cap="none">
                <a:solidFill>
                  <a:schemeClr val="accent5"/>
                </a:solidFill>
                <a:latin typeface="Arial"/>
                <a:ea typeface="Arial"/>
                <a:cs typeface="Arial"/>
                <a:sym typeface="Arial"/>
              </a:rPr>
              <a:t>©</a:t>
            </a:r>
            <a:r>
              <a:rPr lang="en-US" sz="1300" b="0" i="0" u="none" strike="noStrike" cap="none">
                <a:solidFill>
                  <a:schemeClr val="accent5"/>
                </a:solidFill>
                <a:latin typeface="Arial"/>
                <a:ea typeface="Arial"/>
                <a:cs typeface="Arial"/>
                <a:sym typeface="Arial"/>
              </a:rPr>
              <a:t> </a:t>
            </a:r>
            <a:r>
              <a:rPr lang="en-US" sz="700" b="0" i="0" u="none" strike="noStrike" cap="none">
                <a:solidFill>
                  <a:schemeClr val="accent5"/>
                </a:solidFill>
                <a:latin typeface="Arial"/>
                <a:ea typeface="Arial"/>
                <a:cs typeface="Arial"/>
                <a:sym typeface="Arial"/>
              </a:rPr>
              <a:t>Copyright 2022. Sports Career Consulting, LLC.</a:t>
            </a:r>
            <a:endParaRPr sz="700" b="0" i="0" u="none" strike="noStrike" cap="none">
              <a:solidFill>
                <a:schemeClr val="accent5"/>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10"/>
          <p:cNvSpPr txBox="1">
            <a:spLocks noGrp="1"/>
          </p:cNvSpPr>
          <p:nvPr>
            <p:ph type="title"/>
          </p:nvPr>
        </p:nvSpPr>
        <p:spPr>
          <a:xfrm>
            <a:off x="938500" y="445025"/>
            <a:ext cx="5735700" cy="582262"/>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POSITIONING STRATEGY </a:t>
            </a:r>
            <a:endParaRPr b="1">
              <a:latin typeface="Arial"/>
              <a:ea typeface="Arial"/>
              <a:cs typeface="Arial"/>
              <a:sym typeface="Arial"/>
            </a:endParaRPr>
          </a:p>
        </p:txBody>
      </p:sp>
      <p:sp>
        <p:nvSpPr>
          <p:cNvPr id="110" name="Google Shape;110;p10"/>
          <p:cNvSpPr txBox="1">
            <a:spLocks noGrp="1"/>
          </p:cNvSpPr>
          <p:nvPr>
            <p:ph type="body" idx="1"/>
          </p:nvPr>
        </p:nvSpPr>
        <p:spPr>
          <a:xfrm>
            <a:off x="609600" y="925688"/>
            <a:ext cx="8048978" cy="3996267"/>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2000" b="1">
                <a:latin typeface="Arial"/>
                <a:ea typeface="Arial"/>
                <a:cs typeface="Arial"/>
                <a:sym typeface="Arial"/>
              </a:rPr>
              <a:t>Repositioning</a:t>
            </a:r>
            <a:endParaRPr/>
          </a:p>
          <a:p>
            <a:pPr marL="0" lvl="0" indent="0" algn="l" rtl="0">
              <a:lnSpc>
                <a:spcPct val="100000"/>
              </a:lnSpc>
              <a:spcBef>
                <a:spcPts val="600"/>
              </a:spcBef>
              <a:spcAft>
                <a:spcPts val="0"/>
              </a:spcAft>
              <a:buSzPts val="1150"/>
              <a:buNone/>
            </a:pPr>
            <a:r>
              <a:rPr lang="en-US" sz="1600">
                <a:solidFill>
                  <a:srgbClr val="FFC000"/>
                </a:solidFill>
                <a:latin typeface="Arial"/>
                <a:ea typeface="Arial"/>
                <a:cs typeface="Arial"/>
                <a:sym typeface="Arial"/>
              </a:rPr>
              <a:t>Repositioning </a:t>
            </a:r>
            <a:r>
              <a:rPr lang="en-US" sz="1600">
                <a:solidFill>
                  <a:schemeClr val="lt1"/>
                </a:solidFill>
                <a:latin typeface="Arial"/>
                <a:ea typeface="Arial"/>
                <a:cs typeface="Arial"/>
                <a:sym typeface="Arial"/>
              </a:rPr>
              <a:t>is a marketer’s plan for changing consumers’ perceptions of a brand in comparison to competing brands.</a:t>
            </a:r>
            <a:endParaRPr/>
          </a:p>
          <a:p>
            <a:pPr marL="338138" lvl="0" indent="-338138" algn="l" rtl="0">
              <a:lnSpc>
                <a:spcPct val="100000"/>
              </a:lnSpc>
              <a:spcBef>
                <a:spcPts val="600"/>
              </a:spcBef>
              <a:spcAft>
                <a:spcPts val="0"/>
              </a:spcAft>
              <a:buSzPts val="1150"/>
              <a:buNone/>
            </a:pPr>
            <a:r>
              <a:rPr lang="en-US" sz="1600">
                <a:solidFill>
                  <a:schemeClr val="lt1"/>
                </a:solidFill>
                <a:latin typeface="Arial"/>
                <a:ea typeface="Arial"/>
                <a:cs typeface="Arial"/>
                <a:sym typeface="Arial"/>
              </a:rPr>
              <a:t>●	</a:t>
            </a:r>
            <a:r>
              <a:rPr lang="en-US" sz="1600">
                <a:latin typeface="Arial"/>
                <a:ea typeface="Arial"/>
                <a:cs typeface="Arial"/>
                <a:sym typeface="Arial"/>
              </a:rPr>
              <a:t>In an example of marketing through sports, Duke’s Mayo leverages its title sponsorship of the NCAA Duke’s Mayo Bowl college football game to help reposition the brand</a:t>
            </a:r>
            <a:endParaRPr/>
          </a:p>
          <a:p>
            <a:pPr marL="795338" lvl="1" indent="-338138" algn="l" rtl="0">
              <a:lnSpc>
                <a:spcPct val="100000"/>
              </a:lnSpc>
              <a:spcBef>
                <a:spcPts val="600"/>
              </a:spcBef>
              <a:spcAft>
                <a:spcPts val="0"/>
              </a:spcAft>
              <a:buSzPts val="1150"/>
              <a:buNone/>
            </a:pPr>
            <a:r>
              <a:rPr lang="en-US" sz="1600">
                <a:solidFill>
                  <a:schemeClr val="lt1"/>
                </a:solidFill>
                <a:latin typeface="Arial"/>
                <a:ea typeface="Arial"/>
                <a:cs typeface="Arial"/>
                <a:sym typeface="Arial"/>
              </a:rPr>
              <a:t>○	</a:t>
            </a:r>
            <a:r>
              <a:rPr lang="en-US" sz="1600">
                <a:latin typeface="Arial"/>
                <a:ea typeface="Arial"/>
                <a:cs typeface="Arial"/>
                <a:sym typeface="Arial"/>
              </a:rPr>
              <a:t>Last year, Tom Barbitta, Duke’s Mayonnaise CMO, told the Charlotte Business Journal, “Mayonnaise isn’t very cool. We felt like this bowl game would be a chance to disrupt, to reposition the brand."</a:t>
            </a:r>
            <a:endParaRPr/>
          </a:p>
          <a:p>
            <a:pPr marL="0" lvl="0" indent="0" algn="l" rtl="0">
              <a:lnSpc>
                <a:spcPct val="100000"/>
              </a:lnSpc>
              <a:spcBef>
                <a:spcPts val="600"/>
              </a:spcBef>
              <a:spcAft>
                <a:spcPts val="0"/>
              </a:spcAft>
              <a:buSzPts val="1150"/>
              <a:buNone/>
            </a:pPr>
            <a:r>
              <a:rPr lang="en-US" sz="1600">
                <a:solidFill>
                  <a:srgbClr val="FFC000"/>
                </a:solidFill>
                <a:latin typeface="Arial"/>
                <a:ea typeface="Arial"/>
                <a:cs typeface="Arial"/>
                <a:sym typeface="Arial"/>
              </a:rPr>
              <a:t>Repositioning</a:t>
            </a:r>
            <a:r>
              <a:rPr lang="en-US" sz="1600">
                <a:solidFill>
                  <a:schemeClr val="lt1"/>
                </a:solidFill>
                <a:latin typeface="Arial"/>
                <a:ea typeface="Arial"/>
                <a:cs typeface="Arial"/>
                <a:sym typeface="Arial"/>
              </a:rPr>
              <a:t> involves identifying who the new target market is and a strategy for creating awareness and demand within that market</a:t>
            </a:r>
            <a:endParaRPr/>
          </a:p>
          <a:p>
            <a:pPr marL="795338" lvl="1" indent="-338138" algn="l" rtl="0">
              <a:lnSpc>
                <a:spcPct val="100000"/>
              </a:lnSpc>
              <a:spcBef>
                <a:spcPts val="600"/>
              </a:spcBef>
              <a:spcAft>
                <a:spcPts val="600"/>
              </a:spcAft>
              <a:buSzPts val="1150"/>
              <a:buNone/>
            </a:pPr>
            <a:r>
              <a:rPr lang="en-US" sz="1600">
                <a:solidFill>
                  <a:schemeClr val="lt1"/>
                </a:solidFill>
                <a:latin typeface="Arial"/>
                <a:ea typeface="Arial"/>
                <a:cs typeface="Arial"/>
                <a:sym typeface="Arial"/>
              </a:rPr>
              <a:t>●	Golf course repositioning slogan might be “Enjoy the benefits of a private club at public course rates!”</a:t>
            </a:r>
            <a:endParaRPr/>
          </a:p>
        </p:txBody>
      </p:sp>
      <p:cxnSp>
        <p:nvCxnSpPr>
          <p:cNvPr id="111" name="Google Shape;111;p10"/>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12" name="Google Shape;112;p10"/>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13" name="Google Shape;113;p10"/>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pic>
        <p:nvPicPr>
          <p:cNvPr id="118" name="Google Shape;118;p11"/>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19" name="Google Shape;119;p1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pic>
        <p:nvPicPr>
          <p:cNvPr id="120" name="Google Shape;120;p11"/>
          <p:cNvPicPr preferRelativeResize="0"/>
          <p:nvPr/>
        </p:nvPicPr>
        <p:blipFill rotWithShape="1">
          <a:blip r:embed="rId4">
            <a:alphaModFix/>
          </a:blip>
          <a:srcRect/>
          <a:stretch/>
        </p:blipFill>
        <p:spPr>
          <a:xfrm>
            <a:off x="3395370" y="2300949"/>
            <a:ext cx="2353260" cy="81693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1"/>
        <p:cNvGrpSpPr/>
        <p:nvPr/>
      </p:nvGrpSpPr>
      <p:grpSpPr>
        <a:xfrm>
          <a:off x="0" y="0"/>
          <a:ext cx="0" cy="0"/>
          <a:chOff x="0" y="0"/>
          <a:chExt cx="0" cy="0"/>
        </a:xfrm>
      </p:grpSpPr>
      <p:sp>
        <p:nvSpPr>
          <p:cNvPr id="32" name="Google Shape;32;p2"/>
          <p:cNvSpPr txBox="1">
            <a:spLocks noGrp="1"/>
          </p:cNvSpPr>
          <p:nvPr>
            <p:ph type="ctrTitle"/>
          </p:nvPr>
        </p:nvSpPr>
        <p:spPr>
          <a:xfrm>
            <a:off x="1185333" y="776055"/>
            <a:ext cx="6750756" cy="644700"/>
          </a:xfrm>
          <a:prstGeom prst="rect">
            <a:avLst/>
          </a:prstGeom>
          <a:noFill/>
          <a:ln>
            <a:noFill/>
          </a:ln>
          <a:effectLst>
            <a:outerShdw blurRad="142875" dist="19050" dir="8760000" algn="bl" rotWithShape="0">
              <a:srgbClr val="76A5AF">
                <a:alpha val="49803"/>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a:latin typeface="Arial"/>
                <a:ea typeface="Arial"/>
                <a:cs typeface="Arial"/>
                <a:sym typeface="Arial"/>
              </a:rPr>
              <a:t>POSITIONING</a:t>
            </a:r>
            <a:endParaRPr/>
          </a:p>
        </p:txBody>
      </p:sp>
      <p:sp>
        <p:nvSpPr>
          <p:cNvPr id="33" name="Google Shape;33;p2"/>
          <p:cNvSpPr txBox="1">
            <a:spLocks noGrp="1"/>
          </p:cNvSpPr>
          <p:nvPr>
            <p:ph type="ctrTitle"/>
          </p:nvPr>
        </p:nvSpPr>
        <p:spPr>
          <a:xfrm>
            <a:off x="1563030" y="1709673"/>
            <a:ext cx="6017939" cy="2657763"/>
          </a:xfrm>
          <a:prstGeom prst="rect">
            <a:avLst/>
          </a:prstGeom>
          <a:noFill/>
          <a:ln>
            <a:noFill/>
          </a:ln>
          <a:effectLst>
            <a:outerShdw blurRad="100013" dist="19050" dir="8460000" algn="bl" rotWithShape="0">
              <a:srgbClr val="76A5AF">
                <a:alpha val="49803"/>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sz="1600">
                <a:solidFill>
                  <a:schemeClr val="accent1"/>
                </a:solidFill>
                <a:latin typeface="Arial"/>
                <a:ea typeface="Arial"/>
                <a:cs typeface="Arial"/>
                <a:sym typeface="Arial"/>
              </a:rPr>
              <a:t>Positioning </a:t>
            </a:r>
            <a:r>
              <a:rPr lang="en-US" sz="1600" b="0">
                <a:solidFill>
                  <a:schemeClr val="lt1"/>
                </a:solidFill>
                <a:latin typeface="Arial"/>
                <a:ea typeface="Arial"/>
                <a:cs typeface="Arial"/>
                <a:sym typeface="Arial"/>
              </a:rPr>
              <a:t>refers to the fixing of a sports or entertainment entity in the minds of consumers in the target market.  Positioning is really about perception.  To be successful, sports business professionals must carefully craft a positioning strategy that influences the way consumers view their products and services. </a:t>
            </a:r>
            <a:br>
              <a:rPr lang="en-US" sz="1600" b="0">
                <a:solidFill>
                  <a:schemeClr val="lt1"/>
                </a:solidFill>
                <a:latin typeface="Arial"/>
                <a:ea typeface="Arial"/>
                <a:cs typeface="Arial"/>
                <a:sym typeface="Arial"/>
              </a:rPr>
            </a:br>
            <a:br>
              <a:rPr lang="en-US" sz="1600" b="0">
                <a:solidFill>
                  <a:schemeClr val="lt1"/>
                </a:solidFill>
                <a:latin typeface="Arial"/>
                <a:ea typeface="Arial"/>
                <a:cs typeface="Arial"/>
                <a:sym typeface="Arial"/>
              </a:rPr>
            </a:br>
            <a:r>
              <a:rPr lang="en-US" sz="1600" b="0">
                <a:solidFill>
                  <a:schemeClr val="lt1"/>
                </a:solidFill>
                <a:latin typeface="Arial"/>
                <a:ea typeface="Arial"/>
                <a:cs typeface="Arial"/>
                <a:sym typeface="Arial"/>
              </a:rPr>
              <a:t>Positioning is important to all sports and entertainment marketing professionals as it helps the consumer to distinguish between competing products.</a:t>
            </a:r>
            <a:endParaRPr sz="1600" b="0">
              <a:solidFill>
                <a:schemeClr val="lt1"/>
              </a:solidFill>
              <a:latin typeface="Arial"/>
              <a:ea typeface="Arial"/>
              <a:cs typeface="Arial"/>
              <a:sym typeface="Arial"/>
            </a:endParaRPr>
          </a:p>
        </p:txBody>
      </p:sp>
      <p:cxnSp>
        <p:nvCxnSpPr>
          <p:cNvPr id="34" name="Google Shape;34;p2"/>
          <p:cNvCxnSpPr/>
          <p:nvPr/>
        </p:nvCxnSpPr>
        <p:spPr>
          <a:xfrm>
            <a:off x="3190500" y="1594327"/>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35" name="Google Shape;35;p2"/>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36" name="Google Shape;36;p2"/>
          <p:cNvSpPr txBox="1"/>
          <p:nvPr/>
        </p:nvSpPr>
        <p:spPr>
          <a:xfrm>
            <a:off x="5577150" y="4689025"/>
            <a:ext cx="2505900" cy="3849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700"/>
              <a:buFont typeface="Arial"/>
              <a:buNone/>
            </a:pPr>
            <a:r>
              <a:rPr lang="en-US" sz="700" b="0" i="0" u="none" strike="noStrike" cap="none">
                <a:solidFill>
                  <a:schemeClr val="accent5"/>
                </a:solidFill>
                <a:latin typeface="Arial"/>
                <a:ea typeface="Arial"/>
                <a:cs typeface="Arial"/>
                <a:sym typeface="Arial"/>
              </a:rPr>
              <a:t>©</a:t>
            </a:r>
            <a:r>
              <a:rPr lang="en-US" sz="1300" b="0" i="0" u="none" strike="noStrike" cap="none">
                <a:solidFill>
                  <a:schemeClr val="accent5"/>
                </a:solidFill>
                <a:latin typeface="Arial"/>
                <a:ea typeface="Arial"/>
                <a:cs typeface="Arial"/>
                <a:sym typeface="Arial"/>
              </a:rPr>
              <a:t> </a:t>
            </a:r>
            <a:r>
              <a:rPr lang="en-US" sz="700" b="0" i="0" u="none" strike="noStrike" cap="none">
                <a:solidFill>
                  <a:schemeClr val="accent5"/>
                </a:solidFill>
                <a:latin typeface="Arial"/>
                <a:ea typeface="Arial"/>
                <a:cs typeface="Arial"/>
                <a:sym typeface="Arial"/>
              </a:rPr>
              <a:t>Copyright 2022. Sports Career Consulting, LLC.</a:t>
            </a:r>
            <a:endParaRPr sz="700" b="0" i="0" u="none" strike="noStrike" cap="none">
              <a:solidFill>
                <a:schemeClr val="accent5"/>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0"/>
        <p:cNvGrpSpPr/>
        <p:nvPr/>
      </p:nvGrpSpPr>
      <p:grpSpPr>
        <a:xfrm>
          <a:off x="0" y="0"/>
          <a:ext cx="0" cy="0"/>
          <a:chOff x="0" y="0"/>
          <a:chExt cx="0" cy="0"/>
        </a:xfrm>
      </p:grpSpPr>
      <p:sp>
        <p:nvSpPr>
          <p:cNvPr id="41" name="Google Shape;41;p3"/>
          <p:cNvSpPr txBox="1">
            <a:spLocks noGrp="1"/>
          </p:cNvSpPr>
          <p:nvPr>
            <p:ph type="title"/>
          </p:nvPr>
        </p:nvSpPr>
        <p:spPr>
          <a:xfrm>
            <a:off x="938500" y="445025"/>
            <a:ext cx="5735700" cy="582262"/>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POSITIONING</a:t>
            </a:r>
            <a:endParaRPr b="1">
              <a:latin typeface="Arial"/>
              <a:ea typeface="Arial"/>
              <a:cs typeface="Arial"/>
              <a:sym typeface="Arial"/>
            </a:endParaRPr>
          </a:p>
        </p:txBody>
      </p:sp>
      <p:sp>
        <p:nvSpPr>
          <p:cNvPr id="42" name="Google Shape;42;p3"/>
          <p:cNvSpPr txBox="1">
            <a:spLocks noGrp="1"/>
          </p:cNvSpPr>
          <p:nvPr>
            <p:ph type="body" idx="1"/>
          </p:nvPr>
        </p:nvSpPr>
        <p:spPr>
          <a:xfrm>
            <a:off x="938500" y="925690"/>
            <a:ext cx="7172100" cy="336023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600" dirty="0">
                <a:latin typeface="Arial"/>
                <a:ea typeface="Arial"/>
                <a:cs typeface="Arial"/>
                <a:sym typeface="Arial"/>
              </a:rPr>
              <a:t>Positioning examples could include:</a:t>
            </a:r>
            <a:endParaRPr dirty="0"/>
          </a:p>
          <a:p>
            <a:pPr marL="285750" indent="-285750">
              <a:spcBef>
                <a:spcPts val="1600"/>
              </a:spcBef>
            </a:pPr>
            <a:r>
              <a:rPr lang="en-US" sz="1600" dirty="0">
                <a:latin typeface="Arial"/>
                <a:ea typeface="Arial"/>
                <a:cs typeface="Arial"/>
                <a:sym typeface="Arial"/>
              </a:rPr>
              <a:t>Sports leagues (NBA vs. G-League)</a:t>
            </a:r>
            <a:endParaRPr dirty="0"/>
          </a:p>
          <a:p>
            <a:pPr marL="285750" indent="-285750">
              <a:spcBef>
                <a:spcPts val="600"/>
              </a:spcBef>
            </a:pPr>
            <a:r>
              <a:rPr lang="en-US" sz="1600" dirty="0">
                <a:latin typeface="Arial"/>
                <a:ea typeface="Arial"/>
                <a:cs typeface="Arial"/>
                <a:sym typeface="Arial"/>
              </a:rPr>
              <a:t>Sports teams (The Los Angeles Lakers in the 1980’s as “Showtime”)</a:t>
            </a:r>
            <a:endParaRPr dirty="0"/>
          </a:p>
          <a:p>
            <a:pPr marL="285750" indent="-285750">
              <a:spcBef>
                <a:spcPts val="600"/>
              </a:spcBef>
            </a:pPr>
            <a:r>
              <a:rPr lang="en-US" sz="1600" dirty="0">
                <a:latin typeface="Arial"/>
                <a:ea typeface="Arial"/>
                <a:cs typeface="Arial"/>
                <a:sym typeface="Arial"/>
              </a:rPr>
              <a:t>Sporting goods (Under </a:t>
            </a:r>
            <a:r>
              <a:rPr lang="en-US" sz="1600" dirty="0" err="1">
                <a:latin typeface="Arial"/>
                <a:ea typeface="Arial"/>
                <a:cs typeface="Arial"/>
                <a:sym typeface="Arial"/>
              </a:rPr>
              <a:t>Armour</a:t>
            </a:r>
            <a:r>
              <a:rPr lang="en-US" sz="1600" dirty="0">
                <a:latin typeface="Arial"/>
                <a:ea typeface="Arial"/>
                <a:cs typeface="Arial"/>
                <a:sym typeface="Arial"/>
              </a:rPr>
              <a:t> as comfortable performance apparel) </a:t>
            </a:r>
            <a:endParaRPr dirty="0"/>
          </a:p>
          <a:p>
            <a:pPr marL="285750" indent="-285750">
              <a:spcBef>
                <a:spcPts val="600"/>
              </a:spcBef>
            </a:pPr>
            <a:r>
              <a:rPr lang="en-US" sz="1600" dirty="0">
                <a:latin typeface="Arial"/>
                <a:ea typeface="Arial"/>
                <a:cs typeface="Arial"/>
                <a:sym typeface="Arial"/>
              </a:rPr>
              <a:t>Sports drinks (Gatorade as a performance beverage)</a:t>
            </a:r>
            <a:endParaRPr dirty="0"/>
          </a:p>
          <a:p>
            <a:pPr marL="285750" indent="-285750">
              <a:spcBef>
                <a:spcPts val="600"/>
              </a:spcBef>
            </a:pPr>
            <a:r>
              <a:rPr lang="en-US" sz="1600" dirty="0">
                <a:latin typeface="Arial"/>
                <a:ea typeface="Arial"/>
                <a:cs typeface="Arial"/>
                <a:sym typeface="Arial"/>
              </a:rPr>
              <a:t>Movie studios (</a:t>
            </a:r>
            <a:r>
              <a:rPr lang="en-US" sz="1600" dirty="0" err="1">
                <a:latin typeface="Arial"/>
                <a:ea typeface="Arial"/>
                <a:cs typeface="Arial"/>
                <a:sym typeface="Arial"/>
              </a:rPr>
              <a:t>Dreamworks</a:t>
            </a:r>
            <a:r>
              <a:rPr lang="en-US" sz="1600" dirty="0">
                <a:latin typeface="Arial"/>
                <a:ea typeface="Arial"/>
                <a:cs typeface="Arial"/>
                <a:sym typeface="Arial"/>
              </a:rPr>
              <a:t> as a leader in animated films)</a:t>
            </a:r>
            <a:endParaRPr dirty="0"/>
          </a:p>
          <a:p>
            <a:pPr marL="285750" indent="-285750">
              <a:spcBef>
                <a:spcPts val="600"/>
              </a:spcBef>
            </a:pPr>
            <a:r>
              <a:rPr lang="en-US" sz="1600" dirty="0">
                <a:latin typeface="Arial"/>
                <a:ea typeface="Arial"/>
                <a:cs typeface="Arial"/>
                <a:sym typeface="Arial"/>
              </a:rPr>
              <a:t>Entertainers (Will Ferrell as a comedic actor)</a:t>
            </a:r>
            <a:endParaRPr lang="en-US" dirty="0">
              <a:ea typeface="Arial"/>
              <a:cs typeface="Arial"/>
            </a:endParaRPr>
          </a:p>
          <a:p>
            <a:pPr marL="285750" indent="-285750">
              <a:spcBef>
                <a:spcPts val="600"/>
              </a:spcBef>
            </a:pPr>
            <a:r>
              <a:rPr lang="en-US" sz="1600" dirty="0">
                <a:latin typeface="Arial"/>
                <a:ea typeface="Arial"/>
                <a:cs typeface="Arial"/>
                <a:sym typeface="Arial"/>
              </a:rPr>
              <a:t>Entertainment products (Fortnight “Battle Royale” as a multiplayer video game vs. “Save the World” as a single-player experience)</a:t>
            </a:r>
            <a:endParaRPr dirty="0"/>
          </a:p>
          <a:p>
            <a:pPr marL="285750" indent="-285750">
              <a:spcBef>
                <a:spcPts val="600"/>
              </a:spcBef>
            </a:pPr>
            <a:r>
              <a:rPr lang="en-US" sz="1600" dirty="0">
                <a:latin typeface="Arial"/>
                <a:ea typeface="Arial"/>
                <a:cs typeface="Arial"/>
                <a:sym typeface="Arial"/>
              </a:rPr>
              <a:t>Facilities and venues (Premium seating vs. general seating)</a:t>
            </a:r>
            <a:endParaRPr dirty="0"/>
          </a:p>
          <a:p>
            <a:pPr marL="0" lvl="0" indent="0" algn="l" rtl="0">
              <a:lnSpc>
                <a:spcPct val="100000"/>
              </a:lnSpc>
              <a:spcBef>
                <a:spcPts val="600"/>
              </a:spcBef>
              <a:spcAft>
                <a:spcPts val="1600"/>
              </a:spcAft>
              <a:buSzPts val="1150"/>
              <a:buNone/>
            </a:pPr>
            <a:endParaRPr sz="1600" dirty="0">
              <a:latin typeface="Arial"/>
              <a:ea typeface="Arial"/>
              <a:cs typeface="Arial"/>
              <a:sym typeface="Arial"/>
            </a:endParaRPr>
          </a:p>
        </p:txBody>
      </p:sp>
      <p:cxnSp>
        <p:nvCxnSpPr>
          <p:cNvPr id="43" name="Google Shape;43;p3"/>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44" name="Google Shape;44;p3"/>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45" name="Google Shape;45;p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9"/>
        <p:cNvGrpSpPr/>
        <p:nvPr/>
      </p:nvGrpSpPr>
      <p:grpSpPr>
        <a:xfrm>
          <a:off x="0" y="0"/>
          <a:ext cx="0" cy="0"/>
          <a:chOff x="0" y="0"/>
          <a:chExt cx="0" cy="0"/>
        </a:xfrm>
      </p:grpSpPr>
      <p:sp>
        <p:nvSpPr>
          <p:cNvPr id="50" name="Google Shape;50;p4"/>
          <p:cNvSpPr txBox="1">
            <a:spLocks noGrp="1"/>
          </p:cNvSpPr>
          <p:nvPr>
            <p:ph type="title"/>
          </p:nvPr>
        </p:nvSpPr>
        <p:spPr>
          <a:xfrm>
            <a:off x="938500" y="445025"/>
            <a:ext cx="5735700" cy="582262"/>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POSITIONING</a:t>
            </a:r>
            <a:endParaRPr b="1">
              <a:latin typeface="Arial"/>
              <a:ea typeface="Arial"/>
              <a:cs typeface="Arial"/>
              <a:sym typeface="Arial"/>
            </a:endParaRPr>
          </a:p>
        </p:txBody>
      </p:sp>
      <p:sp>
        <p:nvSpPr>
          <p:cNvPr id="51" name="Google Shape;51;p4"/>
          <p:cNvSpPr txBox="1">
            <a:spLocks noGrp="1"/>
          </p:cNvSpPr>
          <p:nvPr>
            <p:ph type="body" idx="1"/>
          </p:nvPr>
        </p:nvSpPr>
        <p:spPr>
          <a:xfrm>
            <a:off x="938500" y="857956"/>
            <a:ext cx="7697500" cy="342797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2000" b="1">
                <a:latin typeface="Arial"/>
                <a:ea typeface="Arial"/>
                <a:cs typeface="Arial"/>
                <a:sym typeface="Arial"/>
              </a:rPr>
              <a:t>Creating Perception</a:t>
            </a:r>
            <a:endParaRPr/>
          </a:p>
          <a:p>
            <a:pPr marL="338138" lvl="0" indent="-338138" algn="l" rtl="0">
              <a:lnSpc>
                <a:spcPct val="100000"/>
              </a:lnSpc>
              <a:spcBef>
                <a:spcPts val="1600"/>
              </a:spcBef>
              <a:spcAft>
                <a:spcPts val="0"/>
              </a:spcAft>
              <a:buSzPts val="1150"/>
              <a:buNone/>
            </a:pPr>
            <a:r>
              <a:rPr lang="en-US" sz="1600">
                <a:latin typeface="Arial"/>
                <a:ea typeface="Arial"/>
                <a:cs typeface="Arial"/>
                <a:sym typeface="Arial"/>
              </a:rPr>
              <a:t>●	Puma’s “Calling All Troublemakers” spot encouraged fans to be more daring and push boundaries to achieve “danger, risk and potential fugitive status” in an effort to differentiate itself from Nike, Adidas and Under Armour </a:t>
            </a:r>
            <a:endParaRPr/>
          </a:p>
          <a:p>
            <a:pPr marL="338138" lvl="0" indent="-338138" algn="l" rtl="0">
              <a:lnSpc>
                <a:spcPct val="100000"/>
              </a:lnSpc>
              <a:spcBef>
                <a:spcPts val="1600"/>
              </a:spcBef>
              <a:spcAft>
                <a:spcPts val="0"/>
              </a:spcAft>
              <a:buSzPts val="1150"/>
              <a:buChar char="●"/>
            </a:pPr>
            <a:r>
              <a:rPr lang="en-US" sz="1600">
                <a:latin typeface="Arial"/>
                <a:ea typeface="Arial"/>
                <a:cs typeface="Arial"/>
                <a:sym typeface="Arial"/>
              </a:rPr>
              <a:t>The Oakland A’s (hoping to gain financial support for new stadium) made an aggressive push to position themselves as THE local team to support in Oakland (both the Raiders and Warriors departed the city for Las Vegas and San Francisco).  Their marketing campaign was titled “Rooted in Oakland”</a:t>
            </a:r>
            <a:endParaRPr/>
          </a:p>
          <a:p>
            <a:pPr marL="742950" lvl="1" indent="-285750" algn="l" rtl="0">
              <a:lnSpc>
                <a:spcPct val="100000"/>
              </a:lnSpc>
              <a:spcBef>
                <a:spcPts val="600"/>
              </a:spcBef>
              <a:spcAft>
                <a:spcPts val="1600"/>
              </a:spcAft>
              <a:buSzPts val="1150"/>
              <a:buChar char="○"/>
            </a:pPr>
            <a:r>
              <a:rPr lang="en-US" sz="1400">
                <a:latin typeface="Arial"/>
                <a:ea typeface="Arial"/>
                <a:cs typeface="Arial"/>
                <a:sym typeface="Arial"/>
              </a:rPr>
              <a:t>However, as the team continued negotiations with the county in the last few years to establish plans for a new stadium, along with rampant rumors of a relocation to another U.S. city, the positioning strategy has not been effective.  The A’s have suffered several years of attendance drops, and in 2022, had the lowest number of fans in baseball at the All-Star break.</a:t>
            </a:r>
            <a:endParaRPr sz="1400">
              <a:latin typeface="Arial"/>
              <a:ea typeface="Arial"/>
              <a:cs typeface="Arial"/>
              <a:sym typeface="Arial"/>
            </a:endParaRPr>
          </a:p>
        </p:txBody>
      </p:sp>
      <p:cxnSp>
        <p:nvCxnSpPr>
          <p:cNvPr id="52" name="Google Shape;52;p4"/>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53" name="Google Shape;53;p4"/>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54" name="Google Shape;54;p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Google Shape;59;p5"/>
          <p:cNvSpPr txBox="1">
            <a:spLocks noGrp="1"/>
          </p:cNvSpPr>
          <p:nvPr>
            <p:ph type="title"/>
          </p:nvPr>
        </p:nvSpPr>
        <p:spPr>
          <a:xfrm>
            <a:off x="1704150" y="519402"/>
            <a:ext cx="5735700" cy="582262"/>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400"/>
              <a:buNone/>
            </a:pPr>
            <a:r>
              <a:rPr lang="en-US" b="1">
                <a:latin typeface="Arial"/>
                <a:ea typeface="Arial"/>
                <a:cs typeface="Arial"/>
                <a:sym typeface="Arial"/>
              </a:rPr>
              <a:t>POSITIONING STRATEGY</a:t>
            </a:r>
            <a:endParaRPr b="1">
              <a:latin typeface="Arial"/>
              <a:ea typeface="Arial"/>
              <a:cs typeface="Arial"/>
              <a:sym typeface="Arial"/>
            </a:endParaRPr>
          </a:p>
        </p:txBody>
      </p:sp>
      <p:sp>
        <p:nvSpPr>
          <p:cNvPr id="60" name="Google Shape;60;p5"/>
          <p:cNvSpPr txBox="1">
            <a:spLocks noGrp="1"/>
          </p:cNvSpPr>
          <p:nvPr>
            <p:ph type="body" idx="1"/>
          </p:nvPr>
        </p:nvSpPr>
        <p:spPr>
          <a:xfrm>
            <a:off x="663928" y="1306689"/>
            <a:ext cx="7816144" cy="3360236"/>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150"/>
              <a:buNone/>
            </a:pPr>
            <a:r>
              <a:rPr lang="en-US" sz="2000">
                <a:latin typeface="Arial"/>
                <a:ea typeface="Arial"/>
                <a:cs typeface="Arial"/>
                <a:sym typeface="Arial"/>
              </a:rPr>
              <a:t>Products or services are grouped together on a positioning map.  There they are compared and contrasted in relation to one another.  </a:t>
            </a:r>
            <a:endParaRPr/>
          </a:p>
          <a:p>
            <a:pPr marL="0" lvl="0" indent="0" algn="ctr" rtl="0">
              <a:lnSpc>
                <a:spcPct val="100000"/>
              </a:lnSpc>
              <a:spcBef>
                <a:spcPts val="1600"/>
              </a:spcBef>
              <a:spcAft>
                <a:spcPts val="1600"/>
              </a:spcAft>
              <a:buSzPts val="1150"/>
              <a:buNone/>
            </a:pPr>
            <a:r>
              <a:rPr lang="en-US" sz="2000">
                <a:latin typeface="Arial"/>
                <a:ea typeface="Arial"/>
                <a:cs typeface="Arial"/>
                <a:sym typeface="Arial"/>
              </a:rPr>
              <a:t>Marketers will then determine a position that distinguishes their own products and services from competitor products and services</a:t>
            </a:r>
            <a:endParaRPr sz="2000">
              <a:latin typeface="Arial"/>
              <a:ea typeface="Arial"/>
              <a:cs typeface="Arial"/>
              <a:sym typeface="Arial"/>
            </a:endParaRPr>
          </a:p>
        </p:txBody>
      </p:sp>
      <p:cxnSp>
        <p:nvCxnSpPr>
          <p:cNvPr id="61" name="Google Shape;61;p5"/>
          <p:cNvCxnSpPr/>
          <p:nvPr/>
        </p:nvCxnSpPr>
        <p:spPr>
          <a:xfrm>
            <a:off x="3190500" y="1101664"/>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62" name="Google Shape;62;p5"/>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63" name="Google Shape;63;p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6"/>
          <p:cNvSpPr txBox="1">
            <a:spLocks noGrp="1"/>
          </p:cNvSpPr>
          <p:nvPr>
            <p:ph type="title"/>
          </p:nvPr>
        </p:nvSpPr>
        <p:spPr>
          <a:xfrm>
            <a:off x="938500" y="445025"/>
            <a:ext cx="5735700" cy="582262"/>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POSITIONING STRATEGY</a:t>
            </a:r>
            <a:endParaRPr b="1">
              <a:latin typeface="Arial"/>
              <a:ea typeface="Arial"/>
              <a:cs typeface="Arial"/>
              <a:sym typeface="Arial"/>
            </a:endParaRPr>
          </a:p>
        </p:txBody>
      </p:sp>
      <p:cxnSp>
        <p:nvCxnSpPr>
          <p:cNvPr id="69" name="Google Shape;69;p6"/>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70" name="Google Shape;70;p6"/>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71" name="Google Shape;71;p6"/>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
        <p:nvSpPr>
          <p:cNvPr id="72" name="Google Shape;72;p6"/>
          <p:cNvSpPr/>
          <p:nvPr/>
        </p:nvSpPr>
        <p:spPr>
          <a:xfrm>
            <a:off x="938500" y="1027287"/>
            <a:ext cx="2791149" cy="4001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000" b="1" i="0" u="none" strike="noStrike" cap="none">
                <a:solidFill>
                  <a:schemeClr val="lt1"/>
                </a:solidFill>
                <a:latin typeface="Arial"/>
                <a:ea typeface="Arial"/>
                <a:cs typeface="Arial"/>
                <a:sym typeface="Arial"/>
              </a:rPr>
              <a:t>Positioning Example:</a:t>
            </a:r>
            <a:endParaRPr/>
          </a:p>
        </p:txBody>
      </p:sp>
      <p:sp>
        <p:nvSpPr>
          <p:cNvPr id="73" name="Google Shape;73;p6"/>
          <p:cNvSpPr/>
          <p:nvPr/>
        </p:nvSpPr>
        <p:spPr>
          <a:xfrm>
            <a:off x="938501" y="1590157"/>
            <a:ext cx="3546036" cy="329320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600" b="0" i="0" u="none" strike="noStrike" cap="none">
                <a:solidFill>
                  <a:schemeClr val="lt1"/>
                </a:solidFill>
                <a:latin typeface="Arial"/>
                <a:ea typeface="Arial"/>
                <a:cs typeface="Arial"/>
                <a:sym typeface="Arial"/>
              </a:rPr>
              <a:t>Adidas launched a new hiking boot (Terrex) with a strategic positioning plan designed to eliminate the stigma of the sport’s ‘stale’ image. </a:t>
            </a:r>
            <a:endParaRPr/>
          </a:p>
          <a:p>
            <a:pPr marL="0" marR="0" lvl="0" indent="0" algn="l"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r>
              <a:rPr lang="en-US" sz="1600" b="0" i="0" u="none" strike="noStrike" cap="none">
                <a:solidFill>
                  <a:schemeClr val="lt1"/>
                </a:solidFill>
                <a:latin typeface="Arial"/>
                <a:ea typeface="Arial"/>
                <a:cs typeface="Arial"/>
                <a:sym typeface="Arial"/>
              </a:rPr>
              <a:t>In an interview with Marketing Week, Adidas's global VP of marketing and digital commerce suggests the consumer perception of hiking gear leans more toward function than fashion, a perception the brand hopes to change with their hiking campaign. </a:t>
            </a:r>
            <a:endParaRPr/>
          </a:p>
        </p:txBody>
      </p:sp>
      <p:pic>
        <p:nvPicPr>
          <p:cNvPr id="74" name="Google Shape;74;p6" descr="Image result for adidas terrex ad"/>
          <p:cNvPicPr preferRelativeResize="0"/>
          <p:nvPr/>
        </p:nvPicPr>
        <p:blipFill rotWithShape="1">
          <a:blip r:embed="rId4">
            <a:alphaModFix/>
          </a:blip>
          <a:srcRect/>
          <a:stretch/>
        </p:blipFill>
        <p:spPr>
          <a:xfrm>
            <a:off x="4979641" y="1877901"/>
            <a:ext cx="3700918" cy="246727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7"/>
          <p:cNvSpPr txBox="1">
            <a:spLocks noGrp="1"/>
          </p:cNvSpPr>
          <p:nvPr>
            <p:ph type="title"/>
          </p:nvPr>
        </p:nvSpPr>
        <p:spPr>
          <a:xfrm>
            <a:off x="938500" y="445025"/>
            <a:ext cx="5735700" cy="582262"/>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POSITIONING STRATEGY </a:t>
            </a:r>
            <a:endParaRPr b="1">
              <a:latin typeface="Arial"/>
              <a:ea typeface="Arial"/>
              <a:cs typeface="Arial"/>
              <a:sym typeface="Arial"/>
            </a:endParaRPr>
          </a:p>
        </p:txBody>
      </p:sp>
      <p:sp>
        <p:nvSpPr>
          <p:cNvPr id="80" name="Google Shape;80;p7"/>
          <p:cNvSpPr txBox="1">
            <a:spLocks noGrp="1"/>
          </p:cNvSpPr>
          <p:nvPr>
            <p:ph type="body" idx="1"/>
          </p:nvPr>
        </p:nvSpPr>
        <p:spPr>
          <a:xfrm>
            <a:off x="4905344" y="1027287"/>
            <a:ext cx="3849512" cy="336023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400">
                <a:latin typeface="Arial"/>
                <a:ea typeface="Arial"/>
                <a:cs typeface="Arial"/>
                <a:sym typeface="Arial"/>
              </a:rPr>
              <a:t>Choosing the Right Competitive Advantage:</a:t>
            </a:r>
            <a:endParaRPr/>
          </a:p>
          <a:p>
            <a:pPr marL="0" lvl="0" indent="0" algn="l" rtl="0">
              <a:lnSpc>
                <a:spcPct val="100000"/>
              </a:lnSpc>
              <a:spcBef>
                <a:spcPts val="1600"/>
              </a:spcBef>
              <a:spcAft>
                <a:spcPts val="0"/>
              </a:spcAft>
              <a:buSzPts val="1150"/>
              <a:buNone/>
            </a:pPr>
            <a:r>
              <a:rPr lang="en-US" sz="1400">
                <a:latin typeface="Arial"/>
                <a:ea typeface="Arial"/>
                <a:cs typeface="Arial"/>
                <a:sym typeface="Arial"/>
              </a:rPr>
              <a:t>To be successful, sports and entertainment marketing professionals must determine the right competitive advantage when developing a positioning strategy.  Identifying a unique selling proposition is often a good place to start</a:t>
            </a:r>
            <a:endParaRPr/>
          </a:p>
          <a:p>
            <a:pPr marL="338138" lvl="0" indent="-338138" algn="l" rtl="0">
              <a:lnSpc>
                <a:spcPct val="100000"/>
              </a:lnSpc>
              <a:spcBef>
                <a:spcPts val="1600"/>
              </a:spcBef>
              <a:spcAft>
                <a:spcPts val="0"/>
              </a:spcAft>
              <a:buSzPts val="1150"/>
              <a:buNone/>
            </a:pPr>
            <a:r>
              <a:rPr lang="en-US" sz="1400">
                <a:latin typeface="Arial"/>
                <a:ea typeface="Arial"/>
                <a:cs typeface="Arial"/>
                <a:sym typeface="Arial"/>
              </a:rPr>
              <a:t>●	Recognizing the exploding popularity of eSports, sneaker brand K-Swiss designed a pair of shoes specifically for “The Immortals”, one of North America’s best-known eSports groups.</a:t>
            </a:r>
            <a:endParaRPr/>
          </a:p>
          <a:p>
            <a:pPr marL="0" lvl="0" indent="0" algn="l" rtl="0">
              <a:lnSpc>
                <a:spcPct val="100000"/>
              </a:lnSpc>
              <a:spcBef>
                <a:spcPts val="1600"/>
              </a:spcBef>
              <a:spcAft>
                <a:spcPts val="1600"/>
              </a:spcAft>
              <a:buSzPts val="1150"/>
              <a:buNone/>
            </a:pPr>
            <a:endParaRPr sz="1600">
              <a:latin typeface="Arial"/>
              <a:ea typeface="Arial"/>
              <a:cs typeface="Arial"/>
              <a:sym typeface="Arial"/>
            </a:endParaRPr>
          </a:p>
        </p:txBody>
      </p:sp>
      <p:cxnSp>
        <p:nvCxnSpPr>
          <p:cNvPr id="81" name="Google Shape;81;p7"/>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82" name="Google Shape;82;p7"/>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83" name="Google Shape;83;p7"/>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pic>
        <p:nvPicPr>
          <p:cNvPr id="84" name="Google Shape;84;p7"/>
          <p:cNvPicPr preferRelativeResize="0"/>
          <p:nvPr/>
        </p:nvPicPr>
        <p:blipFill rotWithShape="1">
          <a:blip r:embed="rId4">
            <a:alphaModFix/>
          </a:blip>
          <a:srcRect/>
          <a:stretch/>
        </p:blipFill>
        <p:spPr>
          <a:xfrm>
            <a:off x="938500" y="1001448"/>
            <a:ext cx="3140603" cy="3140603"/>
          </a:xfrm>
          <a:prstGeom prst="rect">
            <a:avLst/>
          </a:prstGeom>
          <a:noFill/>
          <a:ln>
            <a:noFill/>
          </a:ln>
        </p:spPr>
      </p:pic>
      <p:cxnSp>
        <p:nvCxnSpPr>
          <p:cNvPr id="85" name="Google Shape;85;p7"/>
          <p:cNvCxnSpPr/>
          <p:nvPr/>
        </p:nvCxnSpPr>
        <p:spPr>
          <a:xfrm>
            <a:off x="4459111" y="1365956"/>
            <a:ext cx="0" cy="2551288"/>
          </a:xfrm>
          <a:prstGeom prst="straightConnector1">
            <a:avLst/>
          </a:prstGeom>
          <a:noFill/>
          <a:ln w="2857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8"/>
          <p:cNvSpPr txBox="1">
            <a:spLocks noGrp="1"/>
          </p:cNvSpPr>
          <p:nvPr>
            <p:ph type="title"/>
          </p:nvPr>
        </p:nvSpPr>
        <p:spPr>
          <a:xfrm>
            <a:off x="938500" y="445025"/>
            <a:ext cx="5735700" cy="582262"/>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POSITIONING STRATEGY </a:t>
            </a:r>
            <a:endParaRPr b="1">
              <a:latin typeface="Arial"/>
              <a:ea typeface="Arial"/>
              <a:cs typeface="Arial"/>
              <a:sym typeface="Arial"/>
            </a:endParaRPr>
          </a:p>
        </p:txBody>
      </p:sp>
      <p:sp>
        <p:nvSpPr>
          <p:cNvPr id="91" name="Google Shape;91;p8"/>
          <p:cNvSpPr txBox="1">
            <a:spLocks noGrp="1"/>
          </p:cNvSpPr>
          <p:nvPr>
            <p:ph type="body" idx="1"/>
          </p:nvPr>
        </p:nvSpPr>
        <p:spPr>
          <a:xfrm>
            <a:off x="938500" y="925689"/>
            <a:ext cx="7172100" cy="3578577"/>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600" b="1">
                <a:latin typeface="Arial"/>
                <a:ea typeface="Arial"/>
                <a:cs typeface="Arial"/>
                <a:sym typeface="Arial"/>
              </a:rPr>
              <a:t>Positioning Errors to Avoid</a:t>
            </a:r>
            <a:endParaRPr/>
          </a:p>
          <a:p>
            <a:pPr marL="0" lvl="0" indent="0" algn="l" rtl="0">
              <a:lnSpc>
                <a:spcPct val="100000"/>
              </a:lnSpc>
              <a:spcBef>
                <a:spcPts val="1600"/>
              </a:spcBef>
              <a:spcAft>
                <a:spcPts val="0"/>
              </a:spcAft>
              <a:buSzPts val="1150"/>
              <a:buNone/>
            </a:pPr>
            <a:r>
              <a:rPr lang="en-US" sz="1600">
                <a:latin typeface="Arial"/>
                <a:ea typeface="Arial"/>
                <a:cs typeface="Arial"/>
                <a:sym typeface="Arial"/>
              </a:rPr>
              <a:t>Positioning can be tricky.  Identifying the correct differences to promote can be the difference between an ineffective positioning strategy and a marketing failure.  The biggest risk to a brand is making sure those differences are legitimate.  If not, an organization could face not only backlash from consumers but also potential legal consequences. </a:t>
            </a:r>
            <a:endParaRPr/>
          </a:p>
          <a:p>
            <a:pPr marL="338138" lvl="0" indent="-338138" algn="l" rtl="0">
              <a:lnSpc>
                <a:spcPct val="100000"/>
              </a:lnSpc>
              <a:spcBef>
                <a:spcPts val="600"/>
              </a:spcBef>
              <a:spcAft>
                <a:spcPts val="0"/>
              </a:spcAft>
              <a:buSzPts val="1150"/>
              <a:buNone/>
            </a:pPr>
            <a:r>
              <a:rPr lang="en-US" sz="1600">
                <a:latin typeface="Arial"/>
                <a:ea typeface="Arial"/>
                <a:cs typeface="Arial"/>
                <a:sym typeface="Arial"/>
              </a:rPr>
              <a:t>●	</a:t>
            </a:r>
            <a:r>
              <a:rPr lang="en-US" sz="1400">
                <a:latin typeface="Arial"/>
                <a:ea typeface="Arial"/>
                <a:cs typeface="Arial"/>
                <a:sym typeface="Arial"/>
              </a:rPr>
              <a:t>When Kanye West’s The Life of Pablo album was released, the hip-hop star tweeted that it would “never never never be on Apple. And it will never be for sale … You can only get it on Tidal.”</a:t>
            </a:r>
            <a:endParaRPr/>
          </a:p>
          <a:p>
            <a:pPr marL="795338" lvl="1" indent="-338138" algn="l" rtl="0">
              <a:lnSpc>
                <a:spcPct val="100000"/>
              </a:lnSpc>
              <a:spcBef>
                <a:spcPts val="600"/>
              </a:spcBef>
              <a:spcAft>
                <a:spcPts val="0"/>
              </a:spcAft>
              <a:buSzPts val="1150"/>
              <a:buChar char="○"/>
            </a:pPr>
            <a:r>
              <a:rPr lang="en-US" sz="1400">
                <a:latin typeface="Arial"/>
                <a:ea typeface="Arial"/>
                <a:cs typeface="Arial"/>
                <a:sym typeface="Arial"/>
              </a:rPr>
              <a:t>Just weeks later, the album was available on his own website, Pandora, Spotify…and even Apple.</a:t>
            </a:r>
            <a:endParaRPr/>
          </a:p>
          <a:p>
            <a:pPr marL="795338" lvl="1" indent="-338138" algn="l" rtl="0">
              <a:lnSpc>
                <a:spcPct val="100000"/>
              </a:lnSpc>
              <a:spcBef>
                <a:spcPts val="600"/>
              </a:spcBef>
              <a:spcAft>
                <a:spcPts val="600"/>
              </a:spcAft>
              <a:buSzPts val="1150"/>
              <a:buChar char="○"/>
            </a:pPr>
            <a:r>
              <a:rPr lang="en-US" sz="1400">
                <a:latin typeface="Arial"/>
                <a:ea typeface="Arial"/>
                <a:cs typeface="Arial"/>
                <a:sym typeface="Arial"/>
              </a:rPr>
              <a:t>As a result, Kanye and Tidal are facing a lawsuit alleging false advertising</a:t>
            </a:r>
            <a:endParaRPr sz="1400">
              <a:latin typeface="Arial"/>
              <a:ea typeface="Arial"/>
              <a:cs typeface="Arial"/>
              <a:sym typeface="Arial"/>
            </a:endParaRPr>
          </a:p>
        </p:txBody>
      </p:sp>
      <p:cxnSp>
        <p:nvCxnSpPr>
          <p:cNvPr id="92" name="Google Shape;92;p8"/>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93" name="Google Shape;93;p8"/>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94" name="Google Shape;94;p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9"/>
          <p:cNvSpPr txBox="1">
            <a:spLocks noGrp="1"/>
          </p:cNvSpPr>
          <p:nvPr>
            <p:ph type="title"/>
          </p:nvPr>
        </p:nvSpPr>
        <p:spPr>
          <a:xfrm>
            <a:off x="938500" y="445025"/>
            <a:ext cx="5735700" cy="582262"/>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POSITIONING STRATEGY </a:t>
            </a:r>
            <a:endParaRPr b="1">
              <a:latin typeface="Arial"/>
              <a:ea typeface="Arial"/>
              <a:cs typeface="Arial"/>
              <a:sym typeface="Arial"/>
            </a:endParaRPr>
          </a:p>
        </p:txBody>
      </p:sp>
      <p:sp>
        <p:nvSpPr>
          <p:cNvPr id="100" name="Google Shape;100;p9"/>
          <p:cNvSpPr txBox="1">
            <a:spLocks noGrp="1"/>
          </p:cNvSpPr>
          <p:nvPr>
            <p:ph type="body" idx="1"/>
          </p:nvPr>
        </p:nvSpPr>
        <p:spPr>
          <a:xfrm>
            <a:off x="938500" y="925689"/>
            <a:ext cx="4277556" cy="3578577"/>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2000" b="1">
                <a:latin typeface="Arial"/>
                <a:ea typeface="Arial"/>
                <a:cs typeface="Arial"/>
                <a:sym typeface="Arial"/>
              </a:rPr>
              <a:t>Product Differentiation:</a:t>
            </a:r>
            <a:endParaRPr/>
          </a:p>
          <a:p>
            <a:pPr marL="0" lvl="0" indent="0" algn="l" rtl="0">
              <a:lnSpc>
                <a:spcPct val="100000"/>
              </a:lnSpc>
              <a:spcBef>
                <a:spcPts val="1600"/>
              </a:spcBef>
              <a:spcAft>
                <a:spcPts val="0"/>
              </a:spcAft>
              <a:buSzPts val="1150"/>
              <a:buNone/>
            </a:pPr>
            <a:r>
              <a:rPr lang="en-US" sz="1600">
                <a:solidFill>
                  <a:srgbClr val="FFC000"/>
                </a:solidFill>
                <a:latin typeface="Arial"/>
                <a:ea typeface="Arial"/>
                <a:cs typeface="Arial"/>
                <a:sym typeface="Arial"/>
              </a:rPr>
              <a:t>Product differentiation </a:t>
            </a:r>
            <a:r>
              <a:rPr lang="en-US" sz="1600">
                <a:latin typeface="Arial"/>
                <a:ea typeface="Arial"/>
                <a:cs typeface="Arial"/>
                <a:sym typeface="Arial"/>
              </a:rPr>
              <a:t>refers to a positioning strategy that can be used to distinguish a company’s products from those of competitors</a:t>
            </a:r>
            <a:endParaRPr/>
          </a:p>
          <a:p>
            <a:pPr marL="338138" lvl="0" indent="-338138" algn="l" rtl="0">
              <a:lnSpc>
                <a:spcPct val="100000"/>
              </a:lnSpc>
              <a:spcBef>
                <a:spcPts val="600"/>
              </a:spcBef>
              <a:spcAft>
                <a:spcPts val="600"/>
              </a:spcAft>
              <a:buSzPts val="1150"/>
              <a:buNone/>
            </a:pPr>
            <a:r>
              <a:rPr lang="en-US" sz="1600">
                <a:latin typeface="Arial"/>
                <a:ea typeface="Arial"/>
                <a:cs typeface="Arial"/>
                <a:sym typeface="Arial"/>
              </a:rPr>
              <a:t>●	When the BIG3 basketball league launched, it differentiated itself from existing basketball leagues by establishing unique rules and game play, including its “3-on’3” format, a 4-point shot, no “foul outs” and a smaller court size. </a:t>
            </a:r>
            <a:endParaRPr sz="1400">
              <a:latin typeface="Arial"/>
              <a:ea typeface="Arial"/>
              <a:cs typeface="Arial"/>
              <a:sym typeface="Arial"/>
            </a:endParaRPr>
          </a:p>
        </p:txBody>
      </p:sp>
      <p:cxnSp>
        <p:nvCxnSpPr>
          <p:cNvPr id="101" name="Google Shape;101;p9"/>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02" name="Google Shape;102;p9"/>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03" name="Google Shape;103;p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pic>
        <p:nvPicPr>
          <p:cNvPr id="104" name="Google Shape;104;p9"/>
          <p:cNvPicPr preferRelativeResize="0"/>
          <p:nvPr/>
        </p:nvPicPr>
        <p:blipFill rotWithShape="1">
          <a:blip r:embed="rId4">
            <a:alphaModFix/>
          </a:blip>
          <a:srcRect/>
          <a:stretch/>
        </p:blipFill>
        <p:spPr>
          <a:xfrm>
            <a:off x="5577150" y="1938689"/>
            <a:ext cx="2952750" cy="1552575"/>
          </a:xfrm>
          <a:prstGeom prst="rect">
            <a:avLst/>
          </a:prstGeom>
          <a:noFill/>
          <a:ln>
            <a:noFill/>
          </a:ln>
        </p:spPr>
      </p:pic>
    </p:spTree>
  </p:cSld>
  <p:clrMapOvr>
    <a:masterClrMapping/>
  </p:clrMapOvr>
</p:sld>
</file>

<file path=ppt/theme/theme1.xml><?xml version="1.0" encoding="utf-8"?>
<a:theme xmlns:a="http://schemas.openxmlformats.org/drawingml/2006/main"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999</Words>
  <Application>Microsoft Macintosh PowerPoint</Application>
  <PresentationFormat>On-screen Show (16:9)</PresentationFormat>
  <Paragraphs>59</Paragraphs>
  <Slides>11</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Montserrat</vt:lpstr>
      <vt:lpstr>Oswald</vt:lpstr>
      <vt:lpstr>Futuristic Background by Slidesgo</vt:lpstr>
      <vt:lpstr>POSITIONING</vt:lpstr>
      <vt:lpstr>POSITIONING</vt:lpstr>
      <vt:lpstr>POSITIONING</vt:lpstr>
      <vt:lpstr>POSITIONING</vt:lpstr>
      <vt:lpstr>POSITIONING STRATEGY</vt:lpstr>
      <vt:lpstr>POSITIONING STRATEGY</vt:lpstr>
      <vt:lpstr>POSITIONING STRATEGY </vt:lpstr>
      <vt:lpstr>POSITIONING STRATEGY </vt:lpstr>
      <vt:lpstr>POSITIONING STRATEGY </vt:lpstr>
      <vt:lpstr>POSITIONING STRATEGY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POSITIONING</dc:title>
  <dc:creator>Kelly, Bob</dc:creator>
  <cp:lastModifiedBy>Chris Lindauer</cp:lastModifiedBy>
  <cp:revision>1</cp:revision>
  <dcterms:modified xsi:type="dcterms:W3CDTF">2022-08-15T22:23:30Z</dcterms:modified>
</cp:coreProperties>
</file>