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Lst>
  <p:sldSz cy="5143500" cx="9144000"/>
  <p:notesSz cx="6858000" cy="9144000"/>
  <p:embeddedFontLst>
    <p:embeddedFont>
      <p:font typeface="Montserrat"/>
      <p:regular r:id="rId19"/>
      <p:bold r:id="rId20"/>
      <p:italic r:id="rId21"/>
      <p:boldItalic r:id="rId22"/>
    </p:embeddedFont>
    <p:embeddedFont>
      <p:font typeface="Oswald"/>
      <p:regular r:id="rId23"/>
      <p:bold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5" roundtripDataSignature="AMtx7mg5fGqwWJyoeK4OyuY8wrAzbNYLh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Montserrat-bold.fntdata"/><Relationship Id="rId22" Type="http://schemas.openxmlformats.org/officeDocument/2006/relationships/font" Target="fonts/Montserrat-boldItalic.fntdata"/><Relationship Id="rId21" Type="http://schemas.openxmlformats.org/officeDocument/2006/relationships/font" Target="fonts/Montserrat-italic.fntdata"/><Relationship Id="rId24" Type="http://schemas.openxmlformats.org/officeDocument/2006/relationships/font" Target="fonts/Oswald-bold.fntdata"/><Relationship Id="rId23" Type="http://schemas.openxmlformats.org/officeDocument/2006/relationships/font" Target="fonts/Oswald-regular.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5" Type="http://customschemas.google.com/relationships/presentationmetadata" Target="meta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font" Target="fonts/Montserrat-regular.fntdata"/><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 name="Shape 19"/>
        <p:cNvGrpSpPr/>
        <p:nvPr/>
      </p:nvGrpSpPr>
      <p:grpSpPr>
        <a:xfrm>
          <a:off x="0" y="0"/>
          <a:ext cx="0" cy="0"/>
          <a:chOff x="0" y="0"/>
          <a:chExt cx="0" cy="0"/>
        </a:xfrm>
      </p:grpSpPr>
      <p:sp>
        <p:nvSpPr>
          <p:cNvPr id="20" name="Google Shape;20;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 name="Google Shape;2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2" name="Google Shape;102;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1" name="Google Shape;111;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0" name="Google Shape;120;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0" name="Google Shape;130;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9" name="Google Shape;139;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 name="Shape 28"/>
        <p:cNvGrpSpPr/>
        <p:nvPr/>
      </p:nvGrpSpPr>
      <p:grpSpPr>
        <a:xfrm>
          <a:off x="0" y="0"/>
          <a:ext cx="0" cy="0"/>
          <a:chOff x="0" y="0"/>
          <a:chExt cx="0" cy="0"/>
        </a:xfrm>
      </p:grpSpPr>
      <p:sp>
        <p:nvSpPr>
          <p:cNvPr id="29" name="Google Shape;29;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 name="Google Shape;30;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 name="Shape 38"/>
        <p:cNvGrpSpPr/>
        <p:nvPr/>
      </p:nvGrpSpPr>
      <p:grpSpPr>
        <a:xfrm>
          <a:off x="0" y="0"/>
          <a:ext cx="0" cy="0"/>
          <a:chOff x="0" y="0"/>
          <a:chExt cx="0" cy="0"/>
        </a:xfrm>
      </p:grpSpPr>
      <p:sp>
        <p:nvSpPr>
          <p:cNvPr id="39" name="Google Shape;39;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 name="Google Shape;4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 name="Shape 47"/>
        <p:cNvGrpSpPr/>
        <p:nvPr/>
      </p:nvGrpSpPr>
      <p:grpSpPr>
        <a:xfrm>
          <a:off x="0" y="0"/>
          <a:ext cx="0" cy="0"/>
          <a:chOff x="0" y="0"/>
          <a:chExt cx="0" cy="0"/>
        </a:xfrm>
      </p:grpSpPr>
      <p:sp>
        <p:nvSpPr>
          <p:cNvPr id="48" name="Google Shape;48;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 name="Google Shape;49;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 name="Google Shape;58;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7" name="Google Shape;67;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6" name="Google Shape;76;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5" name="Google Shape;85;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5" name="Google Shape;95;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16"/>
          <p:cNvSpPr txBox="1"/>
          <p:nvPr>
            <p:ph type="ctrTitle"/>
          </p:nvPr>
        </p:nvSpPr>
        <p:spPr>
          <a:xfrm>
            <a:off x="2175900" y="1950100"/>
            <a:ext cx="4792200" cy="644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3600"/>
              <a:buNone/>
              <a:defRPr b="1" sz="36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10" name="Google Shape;10;p16"/>
          <p:cNvSpPr txBox="1"/>
          <p:nvPr>
            <p:ph idx="1" type="subTitle"/>
          </p:nvPr>
        </p:nvSpPr>
        <p:spPr>
          <a:xfrm>
            <a:off x="2044200" y="3704650"/>
            <a:ext cx="50556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11" name="Shape 11"/>
        <p:cNvGrpSpPr/>
        <p:nvPr/>
      </p:nvGrpSpPr>
      <p:grpSpPr>
        <a:xfrm>
          <a:off x="0" y="0"/>
          <a:ext cx="0" cy="0"/>
          <a:chOff x="0" y="0"/>
          <a:chExt cx="0" cy="0"/>
        </a:xfrm>
      </p:grpSpPr>
      <p:sp>
        <p:nvSpPr>
          <p:cNvPr id="12" name="Google Shape;12;p17"/>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3" name="Google Shape;13;p17"/>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lvl1pPr indent="-301625" lvl="0" marL="457200" algn="l">
              <a:lnSpc>
                <a:spcPct val="100000"/>
              </a:lnSpc>
              <a:spcBef>
                <a:spcPts val="0"/>
              </a:spcBef>
              <a:spcAft>
                <a:spcPts val="0"/>
              </a:spcAft>
              <a:buClr>
                <a:schemeClr val="lt1"/>
              </a:buClr>
              <a:buSzPts val="1150"/>
              <a:buChar char="●"/>
              <a:defRPr sz="1150">
                <a:solidFill>
                  <a:schemeClr val="lt1"/>
                </a:solidFill>
              </a:defRPr>
            </a:lvl1pPr>
            <a:lvl2pPr indent="-301625" lvl="1" marL="914400" algn="l">
              <a:lnSpc>
                <a:spcPct val="100000"/>
              </a:lnSpc>
              <a:spcBef>
                <a:spcPts val="1600"/>
              </a:spcBef>
              <a:spcAft>
                <a:spcPts val="0"/>
              </a:spcAft>
              <a:buClr>
                <a:schemeClr val="lt1"/>
              </a:buClr>
              <a:buSzPts val="1150"/>
              <a:buChar char="○"/>
              <a:defRPr sz="1150">
                <a:solidFill>
                  <a:schemeClr val="lt1"/>
                </a:solidFill>
              </a:defRPr>
            </a:lvl2pPr>
            <a:lvl3pPr indent="-301625" lvl="2" marL="1371600" algn="l">
              <a:lnSpc>
                <a:spcPct val="100000"/>
              </a:lnSpc>
              <a:spcBef>
                <a:spcPts val="1600"/>
              </a:spcBef>
              <a:spcAft>
                <a:spcPts val="0"/>
              </a:spcAft>
              <a:buClr>
                <a:schemeClr val="lt1"/>
              </a:buClr>
              <a:buSzPts val="1150"/>
              <a:buChar char="■"/>
              <a:defRPr sz="1150">
                <a:solidFill>
                  <a:schemeClr val="lt1"/>
                </a:solidFill>
              </a:defRPr>
            </a:lvl3pPr>
            <a:lvl4pPr indent="-301625" lvl="3" marL="1828800" algn="l">
              <a:lnSpc>
                <a:spcPct val="100000"/>
              </a:lnSpc>
              <a:spcBef>
                <a:spcPts val="1600"/>
              </a:spcBef>
              <a:spcAft>
                <a:spcPts val="0"/>
              </a:spcAft>
              <a:buClr>
                <a:schemeClr val="lt1"/>
              </a:buClr>
              <a:buSzPts val="1150"/>
              <a:buChar char="●"/>
              <a:defRPr sz="1150">
                <a:solidFill>
                  <a:schemeClr val="lt1"/>
                </a:solidFill>
              </a:defRPr>
            </a:lvl4pPr>
            <a:lvl5pPr indent="-301625" lvl="4" marL="2286000" algn="l">
              <a:lnSpc>
                <a:spcPct val="100000"/>
              </a:lnSpc>
              <a:spcBef>
                <a:spcPts val="1600"/>
              </a:spcBef>
              <a:spcAft>
                <a:spcPts val="0"/>
              </a:spcAft>
              <a:buClr>
                <a:schemeClr val="lt1"/>
              </a:buClr>
              <a:buSzPts val="1150"/>
              <a:buChar char="○"/>
              <a:defRPr sz="1150">
                <a:solidFill>
                  <a:schemeClr val="lt1"/>
                </a:solidFill>
              </a:defRPr>
            </a:lvl5pPr>
            <a:lvl6pPr indent="-301625" lvl="5" marL="2743200" algn="l">
              <a:lnSpc>
                <a:spcPct val="100000"/>
              </a:lnSpc>
              <a:spcBef>
                <a:spcPts val="1600"/>
              </a:spcBef>
              <a:spcAft>
                <a:spcPts val="0"/>
              </a:spcAft>
              <a:buClr>
                <a:schemeClr val="lt1"/>
              </a:buClr>
              <a:buSzPts val="1150"/>
              <a:buChar char="■"/>
              <a:defRPr sz="1150">
                <a:solidFill>
                  <a:schemeClr val="lt1"/>
                </a:solidFill>
              </a:defRPr>
            </a:lvl6pPr>
            <a:lvl7pPr indent="-301625" lvl="6" marL="3200400" algn="l">
              <a:lnSpc>
                <a:spcPct val="100000"/>
              </a:lnSpc>
              <a:spcBef>
                <a:spcPts val="1600"/>
              </a:spcBef>
              <a:spcAft>
                <a:spcPts val="0"/>
              </a:spcAft>
              <a:buClr>
                <a:schemeClr val="lt1"/>
              </a:buClr>
              <a:buSzPts val="1150"/>
              <a:buChar char="●"/>
              <a:defRPr sz="1150">
                <a:solidFill>
                  <a:schemeClr val="lt1"/>
                </a:solidFill>
              </a:defRPr>
            </a:lvl7pPr>
            <a:lvl8pPr indent="-301625" lvl="7" marL="3657600" algn="l">
              <a:lnSpc>
                <a:spcPct val="100000"/>
              </a:lnSpc>
              <a:spcBef>
                <a:spcPts val="1600"/>
              </a:spcBef>
              <a:spcAft>
                <a:spcPts val="0"/>
              </a:spcAft>
              <a:buClr>
                <a:schemeClr val="lt1"/>
              </a:buClr>
              <a:buSzPts val="1150"/>
              <a:buChar char="○"/>
              <a:defRPr sz="1150">
                <a:solidFill>
                  <a:schemeClr val="lt1"/>
                </a:solidFill>
              </a:defRPr>
            </a:lvl8pPr>
            <a:lvl9pPr indent="-301625" lvl="8" marL="4114800" algn="l">
              <a:lnSpc>
                <a:spcPct val="100000"/>
              </a:lnSpc>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4" name="Shape 14"/>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5" name="Shape 15"/>
        <p:cNvGrpSpPr/>
        <p:nvPr/>
      </p:nvGrpSpPr>
      <p:grpSpPr>
        <a:xfrm>
          <a:off x="0" y="0"/>
          <a:ext cx="0" cy="0"/>
          <a:chOff x="0" y="0"/>
          <a:chExt cx="0" cy="0"/>
        </a:xfrm>
      </p:grpSpPr>
      <p:sp>
        <p:nvSpPr>
          <p:cNvPr id="16" name="Google Shape;16;p19"/>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7" name="Google Shape;17;p19"/>
          <p:cNvSpPr txBox="1"/>
          <p:nvPr>
            <p:ph idx="1" type="body"/>
          </p:nvPr>
        </p:nvSpPr>
        <p:spPr>
          <a:xfrm>
            <a:off x="938500"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18" name="Google Shape;18;p19"/>
          <p:cNvSpPr txBox="1"/>
          <p:nvPr>
            <p:ph idx="2"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2800"/>
              <a:buFont typeface="Montserrat"/>
              <a:buNone/>
              <a:defRPr b="0" i="0" sz="2800" u="none" cap="none" strike="noStrike">
                <a:solidFill>
                  <a:schemeClr val="lt1"/>
                </a:solidFill>
                <a:latin typeface="Montserrat"/>
                <a:ea typeface="Montserrat"/>
                <a:cs typeface="Montserrat"/>
                <a:sym typeface="Montserrat"/>
              </a:defRPr>
            </a:lvl1pPr>
            <a:lvl2pPr lvl="1"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2pPr>
            <a:lvl3pPr lvl="2"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3pPr>
            <a:lvl4pPr lvl="3"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4pPr>
            <a:lvl5pPr lvl="4"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5pPr>
            <a:lvl6pPr lvl="5"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6pPr>
            <a:lvl7pPr lvl="6"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7pPr>
            <a:lvl8pPr lvl="7"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8pPr>
            <a:lvl9pPr lvl="8"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9pPr>
          </a:lstStyle>
          <a:p/>
        </p:txBody>
      </p:sp>
      <p:sp>
        <p:nvSpPr>
          <p:cNvPr id="7" name="Google Shape;7;p1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dk2"/>
              </a:buClr>
              <a:buSzPts val="1800"/>
              <a:buFont typeface="Montserrat"/>
              <a:buChar char="●"/>
              <a:defRPr b="0" i="0" sz="1800" u="none" cap="none" strike="noStrike">
                <a:solidFill>
                  <a:schemeClr val="dk2"/>
                </a:solidFill>
                <a:latin typeface="Montserrat"/>
                <a:ea typeface="Montserrat"/>
                <a:cs typeface="Montserrat"/>
                <a:sym typeface="Montserrat"/>
              </a:defRPr>
            </a:lvl1pPr>
            <a:lvl2pPr indent="-317500" lvl="1" marL="914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2pPr>
            <a:lvl3pPr indent="-317500" lvl="2" marL="1371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3pPr>
            <a:lvl4pPr indent="-317500" lvl="3" marL="18288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4pPr>
            <a:lvl5pPr indent="-317500" lvl="4" marL="22860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5pPr>
            <a:lvl6pPr indent="-317500" lvl="5" marL="27432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6pPr>
            <a:lvl7pPr indent="-317500" lvl="6" marL="3200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7pPr>
            <a:lvl8pPr indent="-317500" lvl="7" marL="3657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8pPr>
            <a:lvl9pPr indent="-317500" lvl="8" marL="4114800" marR="0" rtl="0" algn="l">
              <a:lnSpc>
                <a:spcPct val="100000"/>
              </a:lnSpc>
              <a:spcBef>
                <a:spcPts val="1600"/>
              </a:spcBef>
              <a:spcAft>
                <a:spcPts val="160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png"/><Relationship Id="rId4" Type="http://schemas.openxmlformats.org/officeDocument/2006/relationships/image" Target="../media/image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2.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8.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 name="Shape 22"/>
        <p:cNvGrpSpPr/>
        <p:nvPr/>
      </p:nvGrpSpPr>
      <p:grpSpPr>
        <a:xfrm>
          <a:off x="0" y="0"/>
          <a:ext cx="0" cy="0"/>
          <a:chOff x="0" y="0"/>
          <a:chExt cx="0" cy="0"/>
        </a:xfrm>
      </p:grpSpPr>
      <p:sp>
        <p:nvSpPr>
          <p:cNvPr id="23" name="Google Shape;23;p1"/>
          <p:cNvSpPr txBox="1"/>
          <p:nvPr>
            <p:ph type="ctrTitle"/>
          </p:nvPr>
        </p:nvSpPr>
        <p:spPr>
          <a:xfrm>
            <a:off x="2175900" y="1950100"/>
            <a:ext cx="4792200" cy="644700"/>
          </a:xfrm>
          <a:prstGeom prst="rect">
            <a:avLst/>
          </a:prstGeom>
          <a:noFill/>
          <a:ln>
            <a:noFill/>
          </a:ln>
          <a:effectLst>
            <a:outerShdw blurRad="142875" rotWithShape="0" algn="bl" dir="87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US">
                <a:latin typeface="Arial"/>
                <a:ea typeface="Arial"/>
                <a:cs typeface="Arial"/>
                <a:sym typeface="Arial"/>
              </a:rPr>
              <a:t>MARKETING PLAN</a:t>
            </a:r>
            <a:endParaRPr/>
          </a:p>
        </p:txBody>
      </p:sp>
      <p:sp>
        <p:nvSpPr>
          <p:cNvPr id="24" name="Google Shape;24;p1"/>
          <p:cNvSpPr txBox="1"/>
          <p:nvPr>
            <p:ph type="ctrTitle"/>
          </p:nvPr>
        </p:nvSpPr>
        <p:spPr>
          <a:xfrm>
            <a:off x="2941650" y="2624375"/>
            <a:ext cx="3260700" cy="464700"/>
          </a:xfrm>
          <a:prstGeom prst="rect">
            <a:avLst/>
          </a:prstGeom>
          <a:noFill/>
          <a:ln>
            <a:noFill/>
          </a:ln>
          <a:effectLst>
            <a:outerShdw blurRad="100013" rotWithShape="0" algn="bl" dir="84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0" lang="en-US" sz="2200">
                <a:latin typeface="Arial"/>
                <a:ea typeface="Arial"/>
                <a:cs typeface="Arial"/>
                <a:sym typeface="Arial"/>
              </a:rPr>
              <a:t>LESSON 5.1</a:t>
            </a:r>
            <a:endParaRPr b="0" sz="2200">
              <a:latin typeface="Arial"/>
              <a:ea typeface="Arial"/>
              <a:cs typeface="Arial"/>
              <a:sym typeface="Arial"/>
            </a:endParaRPr>
          </a:p>
        </p:txBody>
      </p:sp>
      <p:cxnSp>
        <p:nvCxnSpPr>
          <p:cNvPr id="25" name="Google Shape;25;p1"/>
          <p:cNvCxnSpPr/>
          <p:nvPr/>
        </p:nvCxnSpPr>
        <p:spPr>
          <a:xfrm>
            <a:off x="3190500" y="256517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6" name="Google Shape;26;p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7" name="Google Shape;27;p1"/>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700"/>
              <a:buFont typeface="Arial"/>
              <a:buNone/>
            </a:pPr>
            <a:r>
              <a:rPr b="0" i="0" lang="en-US" sz="700" u="none" cap="none" strike="noStrike">
                <a:solidFill>
                  <a:schemeClr val="accent5"/>
                </a:solidFill>
                <a:latin typeface="Arial"/>
                <a:ea typeface="Arial"/>
                <a:cs typeface="Arial"/>
                <a:sym typeface="Arial"/>
              </a:rPr>
              <a:t>©</a:t>
            </a:r>
            <a:r>
              <a:rPr b="0" i="0" lang="en-US" sz="1300" u="none" cap="none" strike="noStrike">
                <a:solidFill>
                  <a:schemeClr val="accent5"/>
                </a:solidFill>
                <a:latin typeface="Arial"/>
                <a:ea typeface="Arial"/>
                <a:cs typeface="Arial"/>
                <a:sym typeface="Arial"/>
              </a:rPr>
              <a:t> </a:t>
            </a:r>
            <a:r>
              <a:rPr b="0" i="0" lang="en-US" sz="700" u="none" cap="none" strike="noStrike">
                <a:solidFill>
                  <a:schemeClr val="accent5"/>
                </a:solidFill>
                <a:latin typeface="Arial"/>
                <a:ea typeface="Arial"/>
                <a:cs typeface="Arial"/>
                <a:sym typeface="Arial"/>
              </a:rPr>
              <a:t>Copyright 2022. Sports Career Consulting, LLC.</a:t>
            </a:r>
            <a:endParaRPr b="0" i="0" sz="700" u="none" cap="none" strike="noStrik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10"/>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COMPETITION</a:t>
            </a:r>
            <a:endParaRPr b="1">
              <a:latin typeface="Arial"/>
              <a:ea typeface="Arial"/>
              <a:cs typeface="Arial"/>
              <a:sym typeface="Arial"/>
            </a:endParaRPr>
          </a:p>
        </p:txBody>
      </p:sp>
      <p:sp>
        <p:nvSpPr>
          <p:cNvPr id="105" name="Google Shape;105;p10"/>
          <p:cNvSpPr txBox="1"/>
          <p:nvPr>
            <p:ph idx="1" type="body"/>
          </p:nvPr>
        </p:nvSpPr>
        <p:spPr>
          <a:xfrm>
            <a:off x="938500" y="880532"/>
            <a:ext cx="7172100" cy="384894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2000">
                <a:latin typeface="Arial"/>
                <a:ea typeface="Arial"/>
                <a:cs typeface="Arial"/>
                <a:sym typeface="Arial"/>
              </a:rPr>
              <a:t>TYPES OF COMPETITION</a:t>
            </a:r>
            <a:endParaRPr/>
          </a:p>
          <a:p>
            <a:pPr indent="0" lvl="0" marL="0" rtl="0" algn="l">
              <a:lnSpc>
                <a:spcPct val="100000"/>
              </a:lnSpc>
              <a:spcBef>
                <a:spcPts val="0"/>
              </a:spcBef>
              <a:spcAft>
                <a:spcPts val="0"/>
              </a:spcAft>
              <a:buSzPts val="1150"/>
              <a:buNone/>
            </a:pPr>
            <a:r>
              <a:t/>
            </a:r>
            <a:endParaRPr sz="1000">
              <a:latin typeface="Arial"/>
              <a:ea typeface="Arial"/>
              <a:cs typeface="Arial"/>
              <a:sym typeface="Arial"/>
            </a:endParaRPr>
          </a:p>
          <a:p>
            <a:pPr indent="0" lvl="0" marL="338138" rtl="0" algn="l">
              <a:lnSpc>
                <a:spcPct val="100000"/>
              </a:lnSpc>
              <a:spcBef>
                <a:spcPts val="0"/>
              </a:spcBef>
              <a:spcAft>
                <a:spcPts val="0"/>
              </a:spcAft>
              <a:buSzPts val="1150"/>
              <a:buNone/>
            </a:pPr>
            <a:r>
              <a:rPr b="1" lang="en-US" sz="1600">
                <a:solidFill>
                  <a:srgbClr val="EF8600"/>
                </a:solidFill>
                <a:latin typeface="Arial"/>
                <a:ea typeface="Arial"/>
                <a:cs typeface="Arial"/>
                <a:sym typeface="Arial"/>
              </a:rPr>
              <a:t>Direct competition </a:t>
            </a:r>
            <a:r>
              <a:rPr lang="en-US" sz="1600">
                <a:solidFill>
                  <a:schemeClr val="lt1"/>
                </a:solidFill>
                <a:latin typeface="Arial"/>
                <a:ea typeface="Arial"/>
                <a:cs typeface="Arial"/>
                <a:sym typeface="Arial"/>
              </a:rPr>
              <a:t>occurs between sellers of similar products and services. </a:t>
            </a:r>
            <a:endParaRPr/>
          </a:p>
          <a:p>
            <a:pPr indent="-576263" lvl="0" marL="914400" rtl="0" algn="l">
              <a:lnSpc>
                <a:spcPct val="100000"/>
              </a:lnSpc>
              <a:spcBef>
                <a:spcPts val="600"/>
              </a:spcBef>
              <a:spcAft>
                <a:spcPts val="0"/>
              </a:spcAft>
              <a:buSzPts val="1150"/>
              <a:buNone/>
            </a:pPr>
            <a:r>
              <a:rPr lang="en-US" sz="1600">
                <a:solidFill>
                  <a:schemeClr val="lt1"/>
                </a:solidFill>
                <a:latin typeface="Arial"/>
                <a:ea typeface="Arial"/>
                <a:cs typeface="Arial"/>
                <a:sym typeface="Arial"/>
              </a:rPr>
              <a:t>●	Li Ning, an upstart Chinese footwear and apparel brand is a direct competitor of Nike, Adidas, Puma and Under Armour, had displaced Adidas as the number two brand in China </a:t>
            </a:r>
            <a:endParaRPr/>
          </a:p>
          <a:p>
            <a:pPr indent="0" lvl="0" marL="338138" rtl="0" algn="l">
              <a:lnSpc>
                <a:spcPct val="100000"/>
              </a:lnSpc>
              <a:spcBef>
                <a:spcPts val="1200"/>
              </a:spcBef>
              <a:spcAft>
                <a:spcPts val="0"/>
              </a:spcAft>
              <a:buSzPts val="1150"/>
              <a:buNone/>
            </a:pPr>
            <a:r>
              <a:rPr b="1" lang="en-US" sz="1600">
                <a:solidFill>
                  <a:srgbClr val="EF8600"/>
                </a:solidFill>
                <a:latin typeface="Arial"/>
                <a:ea typeface="Arial"/>
                <a:cs typeface="Arial"/>
                <a:sym typeface="Arial"/>
              </a:rPr>
              <a:t>Indirect</a:t>
            </a:r>
            <a:r>
              <a:rPr b="1" lang="en-US" sz="1600">
                <a:solidFill>
                  <a:schemeClr val="lt1"/>
                </a:solidFill>
                <a:latin typeface="Arial"/>
                <a:ea typeface="Arial"/>
                <a:cs typeface="Arial"/>
                <a:sym typeface="Arial"/>
              </a:rPr>
              <a:t> </a:t>
            </a:r>
            <a:r>
              <a:rPr b="1" lang="en-US" sz="1600">
                <a:solidFill>
                  <a:srgbClr val="EF8600"/>
                </a:solidFill>
                <a:latin typeface="Arial"/>
                <a:ea typeface="Arial"/>
                <a:cs typeface="Arial"/>
                <a:sym typeface="Arial"/>
              </a:rPr>
              <a:t>competition</a:t>
            </a:r>
            <a:r>
              <a:rPr b="1" lang="en-US" sz="1600">
                <a:solidFill>
                  <a:schemeClr val="lt1"/>
                </a:solidFill>
                <a:latin typeface="Arial"/>
                <a:ea typeface="Arial"/>
                <a:cs typeface="Arial"/>
                <a:sym typeface="Arial"/>
              </a:rPr>
              <a:t> </a:t>
            </a:r>
            <a:r>
              <a:rPr lang="en-US" sz="1600">
                <a:solidFill>
                  <a:schemeClr val="lt1"/>
                </a:solidFill>
                <a:latin typeface="Arial"/>
                <a:ea typeface="Arial"/>
                <a:cs typeface="Arial"/>
                <a:sym typeface="Arial"/>
              </a:rPr>
              <a:t>occurs between sellers that compete for the same share of consumers’ discretionary income (competition for the entertainment dollar).  </a:t>
            </a:r>
            <a:endParaRPr/>
          </a:p>
          <a:p>
            <a:pPr indent="-576263" lvl="0" marL="914400" rtl="0" algn="l">
              <a:lnSpc>
                <a:spcPct val="100000"/>
              </a:lnSpc>
              <a:spcBef>
                <a:spcPts val="600"/>
              </a:spcBef>
              <a:spcAft>
                <a:spcPts val="1200"/>
              </a:spcAft>
              <a:buSzPts val="1150"/>
              <a:buNone/>
            </a:pPr>
            <a:r>
              <a:rPr lang="en-US" sz="1600">
                <a:solidFill>
                  <a:schemeClr val="lt1"/>
                </a:solidFill>
                <a:latin typeface="Arial"/>
                <a:ea typeface="Arial"/>
                <a:cs typeface="Arial"/>
                <a:sym typeface="Arial"/>
              </a:rPr>
              <a:t>●	Georgia Tech athletics, the Atlanta Falcons and NASCAR are all competing for the attention (and dollars) of sports fans in the Atlanta market.</a:t>
            </a:r>
            <a:endParaRPr/>
          </a:p>
        </p:txBody>
      </p:sp>
      <p:cxnSp>
        <p:nvCxnSpPr>
          <p:cNvPr id="106" name="Google Shape;106;p10"/>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07" name="Google Shape;107;p1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08" name="Google Shape;108;p1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b="0" i="0" lang="en-US" sz="800" u="none" cap="none" strike="noStrike">
                <a:solidFill>
                  <a:schemeClr val="accent5"/>
                </a:solidFill>
                <a:latin typeface="Oswald"/>
                <a:ea typeface="Oswald"/>
                <a:cs typeface="Oswald"/>
                <a:sym typeface="Oswald"/>
              </a:rPr>
              <a:t>Copyright 2022.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11"/>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COMPETITION</a:t>
            </a:r>
            <a:endParaRPr b="1">
              <a:latin typeface="Arial"/>
              <a:ea typeface="Arial"/>
              <a:cs typeface="Arial"/>
              <a:sym typeface="Arial"/>
            </a:endParaRPr>
          </a:p>
        </p:txBody>
      </p:sp>
      <p:sp>
        <p:nvSpPr>
          <p:cNvPr id="114" name="Google Shape;114;p11"/>
          <p:cNvSpPr txBox="1"/>
          <p:nvPr>
            <p:ph idx="1" type="body"/>
          </p:nvPr>
        </p:nvSpPr>
        <p:spPr>
          <a:xfrm>
            <a:off x="938500" y="880532"/>
            <a:ext cx="7172100" cy="384894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2000">
                <a:latin typeface="Arial"/>
                <a:ea typeface="Arial"/>
                <a:cs typeface="Arial"/>
                <a:sym typeface="Arial"/>
              </a:rPr>
              <a:t>SUBSTITUTE PRODUCTS</a:t>
            </a:r>
            <a:endParaRPr/>
          </a:p>
          <a:p>
            <a:pPr indent="0" lvl="0" marL="0" rtl="0" algn="l">
              <a:lnSpc>
                <a:spcPct val="100000"/>
              </a:lnSpc>
              <a:spcBef>
                <a:spcPts val="0"/>
              </a:spcBef>
              <a:spcAft>
                <a:spcPts val="0"/>
              </a:spcAft>
              <a:buSzPts val="1150"/>
              <a:buNone/>
            </a:pPr>
            <a:r>
              <a:t/>
            </a:r>
            <a:endParaRPr sz="1000">
              <a:latin typeface="Arial"/>
              <a:ea typeface="Arial"/>
              <a:cs typeface="Arial"/>
              <a:sym typeface="Arial"/>
            </a:endParaRPr>
          </a:p>
          <a:p>
            <a:pPr indent="0" lvl="0" marL="338138" rtl="0" algn="l">
              <a:lnSpc>
                <a:spcPct val="100000"/>
              </a:lnSpc>
              <a:spcBef>
                <a:spcPts val="0"/>
              </a:spcBef>
              <a:spcAft>
                <a:spcPts val="0"/>
              </a:spcAft>
              <a:buSzPts val="1150"/>
              <a:buNone/>
            </a:pPr>
            <a:r>
              <a:rPr b="1" lang="en-US" sz="2000">
                <a:solidFill>
                  <a:srgbClr val="EF8600"/>
                </a:solidFill>
                <a:latin typeface="Arial"/>
                <a:ea typeface="Arial"/>
                <a:cs typeface="Arial"/>
                <a:sym typeface="Arial"/>
              </a:rPr>
              <a:t>Substitute products</a:t>
            </a:r>
            <a:r>
              <a:rPr b="1" lang="en-US" sz="2000">
                <a:solidFill>
                  <a:schemeClr val="lt1"/>
                </a:solidFill>
                <a:latin typeface="Arial"/>
                <a:ea typeface="Arial"/>
                <a:cs typeface="Arial"/>
                <a:sym typeface="Arial"/>
              </a:rPr>
              <a:t> </a:t>
            </a:r>
            <a:r>
              <a:rPr lang="en-US" sz="2000">
                <a:solidFill>
                  <a:schemeClr val="lt1"/>
                </a:solidFill>
                <a:latin typeface="Arial"/>
                <a:ea typeface="Arial"/>
                <a:cs typeface="Arial"/>
                <a:sym typeface="Arial"/>
              </a:rPr>
              <a:t>are products (or services) that consumers may choose to use rather than a particular company’s product </a:t>
            </a:r>
            <a:endParaRPr/>
          </a:p>
          <a:p>
            <a:pPr indent="-576263" lvl="0" marL="914400" rtl="0" algn="l">
              <a:lnSpc>
                <a:spcPct val="100000"/>
              </a:lnSpc>
              <a:spcBef>
                <a:spcPts val="600"/>
              </a:spcBef>
              <a:spcAft>
                <a:spcPts val="600"/>
              </a:spcAft>
              <a:buSzPts val="1150"/>
              <a:buNone/>
            </a:pPr>
            <a:r>
              <a:rPr lang="en-US" sz="2000">
                <a:solidFill>
                  <a:schemeClr val="lt1"/>
                </a:solidFill>
                <a:latin typeface="Arial"/>
                <a:ea typeface="Arial"/>
                <a:cs typeface="Arial"/>
                <a:sym typeface="Arial"/>
              </a:rPr>
              <a:t>●	Watching games in HD on television rather than attending the game in person. </a:t>
            </a:r>
            <a:endParaRPr/>
          </a:p>
        </p:txBody>
      </p:sp>
      <p:cxnSp>
        <p:nvCxnSpPr>
          <p:cNvPr id="115" name="Google Shape;115;p11"/>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16" name="Google Shape;116;p1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17" name="Google Shape;117;p1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b="0" i="0" lang="en-US" sz="800" u="none" cap="none" strike="noStrike">
                <a:solidFill>
                  <a:schemeClr val="accent5"/>
                </a:solidFill>
                <a:latin typeface="Oswald"/>
                <a:ea typeface="Oswald"/>
                <a:cs typeface="Oswald"/>
                <a:sym typeface="Oswald"/>
              </a:rPr>
              <a:t>Copyright 2022.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12"/>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COMPETITION</a:t>
            </a:r>
            <a:endParaRPr b="1">
              <a:latin typeface="Arial"/>
              <a:ea typeface="Arial"/>
              <a:cs typeface="Arial"/>
              <a:sym typeface="Arial"/>
            </a:endParaRPr>
          </a:p>
        </p:txBody>
      </p:sp>
      <p:sp>
        <p:nvSpPr>
          <p:cNvPr id="123" name="Google Shape;123;p12"/>
          <p:cNvSpPr txBox="1"/>
          <p:nvPr>
            <p:ph idx="1" type="body"/>
          </p:nvPr>
        </p:nvSpPr>
        <p:spPr>
          <a:xfrm>
            <a:off x="644302" y="1011853"/>
            <a:ext cx="3760721" cy="3848945"/>
          </a:xfrm>
          <a:prstGeom prst="rect">
            <a:avLst/>
          </a:prstGeom>
          <a:noFill/>
          <a:ln>
            <a:noFill/>
          </a:ln>
        </p:spPr>
        <p:txBody>
          <a:bodyPr anchorCtr="0" anchor="t" bIns="91425" lIns="91425" spcFirstLastPara="1" rIns="91425" wrap="square" tIns="91425">
            <a:noAutofit/>
          </a:bodyPr>
          <a:lstStyle/>
          <a:p>
            <a:pPr indent="0" lvl="0" marL="338138" rtl="0" algn="l">
              <a:lnSpc>
                <a:spcPct val="100000"/>
              </a:lnSpc>
              <a:spcBef>
                <a:spcPts val="0"/>
              </a:spcBef>
              <a:spcAft>
                <a:spcPts val="600"/>
              </a:spcAft>
              <a:buSzPts val="1150"/>
              <a:buNone/>
            </a:pPr>
            <a:r>
              <a:rPr lang="en-US" sz="2000">
                <a:solidFill>
                  <a:schemeClr val="lt1"/>
                </a:solidFill>
                <a:latin typeface="Arial"/>
                <a:ea typeface="Arial"/>
                <a:cs typeface="Arial"/>
                <a:sym typeface="Arial"/>
              </a:rPr>
              <a:t>A</a:t>
            </a:r>
            <a:r>
              <a:rPr lang="en-US" sz="2000">
                <a:solidFill>
                  <a:srgbClr val="EF8600"/>
                </a:solidFill>
                <a:latin typeface="Arial"/>
                <a:ea typeface="Arial"/>
                <a:cs typeface="Arial"/>
                <a:sym typeface="Arial"/>
              </a:rPr>
              <a:t> </a:t>
            </a:r>
            <a:r>
              <a:rPr b="1" lang="en-US" sz="2000">
                <a:solidFill>
                  <a:srgbClr val="EF8600"/>
                </a:solidFill>
                <a:latin typeface="Arial"/>
                <a:ea typeface="Arial"/>
                <a:cs typeface="Arial"/>
                <a:sym typeface="Arial"/>
              </a:rPr>
              <a:t>monopoly</a:t>
            </a:r>
            <a:r>
              <a:rPr lang="en-US" sz="2000">
                <a:solidFill>
                  <a:srgbClr val="EF8600"/>
                </a:solidFill>
                <a:latin typeface="Arial"/>
                <a:ea typeface="Arial"/>
                <a:cs typeface="Arial"/>
                <a:sym typeface="Arial"/>
              </a:rPr>
              <a:t> </a:t>
            </a:r>
            <a:r>
              <a:rPr lang="en-US" sz="2000">
                <a:solidFill>
                  <a:schemeClr val="lt1"/>
                </a:solidFill>
                <a:latin typeface="Arial"/>
                <a:ea typeface="Arial"/>
                <a:cs typeface="Arial"/>
                <a:sym typeface="Arial"/>
              </a:rPr>
              <a:t>occurs when there is no competition in the marketplace. It is illegal for companies to attempt to create monopolies and those actions are monitored and regulated by the Federal Trade Commission. </a:t>
            </a:r>
            <a:endParaRPr/>
          </a:p>
        </p:txBody>
      </p:sp>
      <p:cxnSp>
        <p:nvCxnSpPr>
          <p:cNvPr id="124" name="Google Shape;124;p12"/>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25" name="Google Shape;125;p1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26" name="Google Shape;126;p1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b="0" i="0" lang="en-US" sz="800" u="none" cap="none" strike="noStrike">
                <a:solidFill>
                  <a:schemeClr val="accent5"/>
                </a:solidFill>
                <a:latin typeface="Oswald"/>
                <a:ea typeface="Oswald"/>
                <a:cs typeface="Oswald"/>
                <a:sym typeface="Oswald"/>
              </a:rPr>
              <a:t>Copyright 2022. Sports Career Consulting, LLC.</a:t>
            </a:r>
            <a:endParaRPr b="0" i="0" sz="800" u="none" cap="none" strike="noStrike">
              <a:solidFill>
                <a:schemeClr val="accent5"/>
              </a:solidFill>
              <a:latin typeface="Oswald"/>
              <a:ea typeface="Oswald"/>
              <a:cs typeface="Oswald"/>
              <a:sym typeface="Oswald"/>
            </a:endParaRPr>
          </a:p>
        </p:txBody>
      </p:sp>
      <p:pic>
        <p:nvPicPr>
          <p:cNvPr descr="Icon&#10;&#10;Description automatically generated" id="127" name="Google Shape;127;p12"/>
          <p:cNvPicPr preferRelativeResize="0"/>
          <p:nvPr/>
        </p:nvPicPr>
        <p:blipFill rotWithShape="1">
          <a:blip r:embed="rId4">
            <a:alphaModFix/>
          </a:blip>
          <a:srcRect b="0" l="0" r="0" t="0"/>
          <a:stretch/>
        </p:blipFill>
        <p:spPr>
          <a:xfrm>
            <a:off x="5385199" y="615729"/>
            <a:ext cx="2889802" cy="2889802"/>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13"/>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COMPETITION</a:t>
            </a:r>
            <a:endParaRPr b="1">
              <a:latin typeface="Arial"/>
              <a:ea typeface="Arial"/>
              <a:cs typeface="Arial"/>
              <a:sym typeface="Arial"/>
            </a:endParaRPr>
          </a:p>
        </p:txBody>
      </p:sp>
      <p:sp>
        <p:nvSpPr>
          <p:cNvPr id="133" name="Google Shape;133;p13"/>
          <p:cNvSpPr txBox="1"/>
          <p:nvPr>
            <p:ph idx="1" type="body"/>
          </p:nvPr>
        </p:nvSpPr>
        <p:spPr>
          <a:xfrm>
            <a:off x="938500" y="1008754"/>
            <a:ext cx="7172100" cy="3303792"/>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2000">
                <a:latin typeface="Arial"/>
                <a:ea typeface="Arial"/>
                <a:cs typeface="Arial"/>
                <a:sym typeface="Arial"/>
              </a:rPr>
              <a:t>Examples of Monopolies:</a:t>
            </a:r>
            <a:endParaRPr/>
          </a:p>
          <a:p>
            <a:pPr indent="0" lvl="0" marL="0" rtl="0" algn="l">
              <a:lnSpc>
                <a:spcPct val="100000"/>
              </a:lnSpc>
              <a:spcBef>
                <a:spcPts val="0"/>
              </a:spcBef>
              <a:spcAft>
                <a:spcPts val="0"/>
              </a:spcAft>
              <a:buSzPts val="1150"/>
              <a:buNone/>
            </a:pPr>
            <a:r>
              <a:t/>
            </a:r>
            <a:endParaRPr sz="1000">
              <a:latin typeface="Arial"/>
              <a:ea typeface="Arial"/>
              <a:cs typeface="Arial"/>
              <a:sym typeface="Arial"/>
            </a:endParaRPr>
          </a:p>
          <a:p>
            <a:pPr indent="-338138" lvl="0" marL="338138" rtl="0" algn="l">
              <a:lnSpc>
                <a:spcPct val="100000"/>
              </a:lnSpc>
              <a:spcBef>
                <a:spcPts val="0"/>
              </a:spcBef>
              <a:spcAft>
                <a:spcPts val="0"/>
              </a:spcAft>
              <a:buSzPts val="1150"/>
              <a:buNone/>
            </a:pPr>
            <a:r>
              <a:rPr lang="en-US" sz="2000">
                <a:solidFill>
                  <a:schemeClr val="lt1"/>
                </a:solidFill>
                <a:latin typeface="Arial"/>
                <a:ea typeface="Arial"/>
                <a:cs typeface="Arial"/>
                <a:sym typeface="Arial"/>
              </a:rPr>
              <a:t>●  </a:t>
            </a:r>
            <a:r>
              <a:rPr lang="en-US" sz="1600">
                <a:solidFill>
                  <a:schemeClr val="lt1"/>
                </a:solidFill>
                <a:latin typeface="Arial"/>
                <a:ea typeface="Arial"/>
                <a:cs typeface="Arial"/>
                <a:sym typeface="Arial"/>
              </a:rPr>
              <a:t>The Federal Trade Commission blocked the merger between daily fantasy contest companies FanDuel and DraftKings with concerns about the effect the merger would have on consumers.  The merger would have given DraftKings and FanDuel over 90% of the market</a:t>
            </a:r>
            <a:endParaRPr/>
          </a:p>
          <a:p>
            <a:pPr indent="-342900" lvl="0" marL="342900" rtl="0" algn="l">
              <a:lnSpc>
                <a:spcPct val="100000"/>
              </a:lnSpc>
              <a:spcBef>
                <a:spcPts val="1200"/>
              </a:spcBef>
              <a:spcAft>
                <a:spcPts val="600"/>
              </a:spcAft>
              <a:buSzPts val="1150"/>
              <a:buNone/>
            </a:pPr>
            <a:r>
              <a:rPr lang="en-US" sz="1600">
                <a:solidFill>
                  <a:schemeClr val="lt1"/>
                </a:solidFill>
                <a:latin typeface="Arial"/>
                <a:ea typeface="Arial"/>
                <a:cs typeface="Arial"/>
                <a:sym typeface="Arial"/>
              </a:rPr>
              <a:t>●  </a:t>
            </a:r>
            <a:r>
              <a:rPr lang="en-US" sz="1600">
                <a:latin typeface="Arial"/>
                <a:ea typeface="Arial"/>
                <a:cs typeface="Arial"/>
                <a:sym typeface="Arial"/>
              </a:rPr>
              <a:t>In 2022, the U.S. Justice Department launched an investigation into the PGA Tour’s suspension of players who defied its regulations and participated in the upstart LIV Golf league events, examining the possibility of anticompetitive behavior after LIV Golf accused the PGA Tour’s position as an “illegal monopoly.”</a:t>
            </a:r>
            <a:endParaRPr/>
          </a:p>
        </p:txBody>
      </p:sp>
      <p:cxnSp>
        <p:nvCxnSpPr>
          <p:cNvPr id="134" name="Google Shape;134;p13"/>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35" name="Google Shape;135;p1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36" name="Google Shape;136;p1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rgbClr val="3D85C6"/>
                </a:solidFill>
                <a:latin typeface="Oswald"/>
                <a:ea typeface="Oswald"/>
                <a:cs typeface="Oswald"/>
                <a:sym typeface="Oswald"/>
              </a:rPr>
              <a:t>©</a:t>
            </a:r>
            <a:r>
              <a:rPr b="0" i="0" lang="en-US" sz="1400" u="none" cap="none" strike="noStrike">
                <a:solidFill>
                  <a:srgbClr val="3D85C6"/>
                </a:solidFill>
                <a:latin typeface="Oswald"/>
                <a:ea typeface="Oswald"/>
                <a:cs typeface="Oswald"/>
                <a:sym typeface="Oswald"/>
              </a:rPr>
              <a:t> </a:t>
            </a:r>
            <a:r>
              <a:rPr b="0" i="0" lang="en-US" sz="800" u="none" cap="none" strike="noStrike">
                <a:solidFill>
                  <a:srgbClr val="3D85C6"/>
                </a:solidFill>
                <a:latin typeface="Oswald"/>
                <a:ea typeface="Oswald"/>
                <a:cs typeface="Oswald"/>
                <a:sym typeface="Oswald"/>
              </a:rPr>
              <a:t>Copyright 2022. Sports Career Consulting, LLC.</a:t>
            </a:r>
            <a:endParaRPr b="0" i="0" sz="800" u="none" cap="none" strike="noStrike">
              <a:solidFill>
                <a:srgbClr val="3D85C6"/>
              </a:solidFill>
              <a:latin typeface="Oswald"/>
              <a:ea typeface="Oswald"/>
              <a:cs typeface="Oswald"/>
              <a:sym typeface="Oswa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pic>
        <p:nvPicPr>
          <p:cNvPr id="141" name="Google Shape;141;p1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42" name="Google Shape;142;p1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b="0" i="0" lang="en-US" sz="800" u="none" cap="none" strike="noStrike">
                <a:solidFill>
                  <a:schemeClr val="accent5"/>
                </a:solidFill>
                <a:latin typeface="Oswald"/>
                <a:ea typeface="Oswald"/>
                <a:cs typeface="Oswald"/>
                <a:sym typeface="Oswald"/>
              </a:rPr>
              <a:t>Copyright 2022. Sports Career Consulting, LLC.</a:t>
            </a:r>
            <a:endParaRPr b="0" i="0" sz="800" u="none" cap="none" strike="noStrike">
              <a:solidFill>
                <a:schemeClr val="accent5"/>
              </a:solidFill>
              <a:latin typeface="Oswald"/>
              <a:ea typeface="Oswald"/>
              <a:cs typeface="Oswald"/>
              <a:sym typeface="Oswald"/>
            </a:endParaRPr>
          </a:p>
        </p:txBody>
      </p:sp>
      <p:pic>
        <p:nvPicPr>
          <p:cNvPr id="143" name="Google Shape;143;p14"/>
          <p:cNvPicPr preferRelativeResize="0"/>
          <p:nvPr/>
        </p:nvPicPr>
        <p:blipFill rotWithShape="1">
          <a:blip r:embed="rId4">
            <a:alphaModFix/>
          </a:blip>
          <a:srcRect b="0" l="0" r="0" t="0"/>
          <a:stretch/>
        </p:blipFill>
        <p:spPr>
          <a:xfrm>
            <a:off x="3395370" y="2300949"/>
            <a:ext cx="2353260" cy="81693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 name="Shape 31"/>
        <p:cNvGrpSpPr/>
        <p:nvPr/>
      </p:nvGrpSpPr>
      <p:grpSpPr>
        <a:xfrm>
          <a:off x="0" y="0"/>
          <a:ext cx="0" cy="0"/>
          <a:chOff x="0" y="0"/>
          <a:chExt cx="0" cy="0"/>
        </a:xfrm>
      </p:grpSpPr>
      <p:sp>
        <p:nvSpPr>
          <p:cNvPr id="32" name="Google Shape;32;p2"/>
          <p:cNvSpPr txBox="1"/>
          <p:nvPr>
            <p:ph type="title"/>
          </p:nvPr>
        </p:nvSpPr>
        <p:spPr>
          <a:xfrm>
            <a:off x="1704150" y="384674"/>
            <a:ext cx="5735700" cy="552923"/>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400"/>
              <a:buNone/>
            </a:pPr>
            <a:r>
              <a:rPr b="1" lang="en-US">
                <a:latin typeface="Arial"/>
                <a:ea typeface="Arial"/>
                <a:cs typeface="Arial"/>
                <a:sym typeface="Arial"/>
              </a:rPr>
              <a:t>WHAT IS A MARKETING PLAN?</a:t>
            </a:r>
            <a:endParaRPr b="1">
              <a:latin typeface="Arial"/>
              <a:ea typeface="Arial"/>
              <a:cs typeface="Arial"/>
              <a:sym typeface="Arial"/>
            </a:endParaRPr>
          </a:p>
        </p:txBody>
      </p:sp>
      <p:sp>
        <p:nvSpPr>
          <p:cNvPr id="33" name="Google Shape;33;p2"/>
          <p:cNvSpPr txBox="1"/>
          <p:nvPr>
            <p:ph idx="1" type="body"/>
          </p:nvPr>
        </p:nvSpPr>
        <p:spPr>
          <a:xfrm>
            <a:off x="676192" y="1156389"/>
            <a:ext cx="7791616" cy="1846424"/>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1600"/>
              </a:spcAft>
              <a:buSzPts val="1150"/>
              <a:buNone/>
            </a:pPr>
            <a:r>
              <a:rPr lang="en-US" sz="1800">
                <a:solidFill>
                  <a:schemeClr val="lt1"/>
                </a:solidFill>
                <a:latin typeface="Arial"/>
                <a:ea typeface="Arial"/>
                <a:cs typeface="Arial"/>
                <a:sym typeface="Arial"/>
              </a:rPr>
              <a:t>A</a:t>
            </a:r>
            <a:r>
              <a:rPr lang="en-US" sz="1800">
                <a:solidFill>
                  <a:srgbClr val="EF8600"/>
                </a:solidFill>
                <a:latin typeface="Arial"/>
                <a:ea typeface="Arial"/>
                <a:cs typeface="Arial"/>
                <a:sym typeface="Arial"/>
              </a:rPr>
              <a:t> </a:t>
            </a:r>
            <a:r>
              <a:rPr b="1" lang="en-US" sz="1800">
                <a:solidFill>
                  <a:srgbClr val="EF8600"/>
                </a:solidFill>
                <a:latin typeface="Arial"/>
                <a:ea typeface="Arial"/>
                <a:cs typeface="Arial"/>
                <a:sym typeface="Arial"/>
              </a:rPr>
              <a:t>marketing plan</a:t>
            </a:r>
            <a:r>
              <a:rPr lang="en-US" sz="1800">
                <a:solidFill>
                  <a:srgbClr val="EF8600"/>
                </a:solidFill>
                <a:latin typeface="Arial"/>
                <a:ea typeface="Arial"/>
                <a:cs typeface="Arial"/>
                <a:sym typeface="Arial"/>
              </a:rPr>
              <a:t> </a:t>
            </a:r>
            <a:r>
              <a:rPr lang="en-US" sz="1800">
                <a:solidFill>
                  <a:schemeClr val="lt1"/>
                </a:solidFill>
                <a:latin typeface="Arial"/>
                <a:ea typeface="Arial"/>
                <a:cs typeface="Arial"/>
                <a:sym typeface="Arial"/>
              </a:rPr>
              <a:t>is a written document that provides direction for the marketing activities for a specific period of time.  The plan is a critical planning tool for any business, regardless of industry, as it provides direction for the organization by defining goals and strategies.</a:t>
            </a:r>
            <a:endParaRPr sz="1800">
              <a:solidFill>
                <a:schemeClr val="lt1"/>
              </a:solidFill>
              <a:latin typeface="Arial"/>
              <a:ea typeface="Arial"/>
              <a:cs typeface="Arial"/>
              <a:sym typeface="Arial"/>
            </a:endParaRPr>
          </a:p>
        </p:txBody>
      </p:sp>
      <p:cxnSp>
        <p:nvCxnSpPr>
          <p:cNvPr id="34" name="Google Shape;34;p2"/>
          <p:cNvCxnSpPr/>
          <p:nvPr/>
        </p:nvCxnSpPr>
        <p:spPr>
          <a:xfrm>
            <a:off x="3143050" y="1046993"/>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5" name="Google Shape;35;p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6" name="Google Shape;36;p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b="0" i="0" lang="en-US" sz="800" u="none" cap="none" strike="noStrike">
                <a:solidFill>
                  <a:schemeClr val="accent5"/>
                </a:solidFill>
                <a:latin typeface="Oswald"/>
                <a:ea typeface="Oswald"/>
                <a:cs typeface="Oswald"/>
                <a:sym typeface="Oswald"/>
              </a:rPr>
              <a:t>Copyright 2022. Sports Career Consulting, LLC.</a:t>
            </a:r>
            <a:endParaRPr b="0" i="0" sz="800" u="none" cap="none" strike="noStrike">
              <a:solidFill>
                <a:schemeClr val="accent5"/>
              </a:solidFill>
              <a:latin typeface="Oswald"/>
              <a:ea typeface="Oswald"/>
              <a:cs typeface="Oswald"/>
              <a:sym typeface="Oswald"/>
            </a:endParaRPr>
          </a:p>
        </p:txBody>
      </p:sp>
      <p:pic>
        <p:nvPicPr>
          <p:cNvPr id="37" name="Google Shape;37;p2"/>
          <p:cNvPicPr preferRelativeResize="0"/>
          <p:nvPr/>
        </p:nvPicPr>
        <p:blipFill rotWithShape="1">
          <a:blip r:embed="rId4">
            <a:alphaModFix/>
          </a:blip>
          <a:srcRect b="0" l="0" r="0" t="0"/>
          <a:stretch/>
        </p:blipFill>
        <p:spPr>
          <a:xfrm>
            <a:off x="2608674" y="2623809"/>
            <a:ext cx="3831751" cy="18464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 name="Shape 41"/>
        <p:cNvGrpSpPr/>
        <p:nvPr/>
      </p:nvGrpSpPr>
      <p:grpSpPr>
        <a:xfrm>
          <a:off x="0" y="0"/>
          <a:ext cx="0" cy="0"/>
          <a:chOff x="0" y="0"/>
          <a:chExt cx="0" cy="0"/>
        </a:xfrm>
      </p:grpSpPr>
      <p:sp>
        <p:nvSpPr>
          <p:cNvPr id="42" name="Google Shape;42;p3"/>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MARKETING PLAN</a:t>
            </a:r>
            <a:endParaRPr b="1">
              <a:latin typeface="Arial"/>
              <a:ea typeface="Arial"/>
              <a:cs typeface="Arial"/>
              <a:sym typeface="Arial"/>
            </a:endParaRPr>
          </a:p>
        </p:txBody>
      </p:sp>
      <p:sp>
        <p:nvSpPr>
          <p:cNvPr id="43" name="Google Shape;43;p3"/>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2000">
                <a:latin typeface="Arial"/>
                <a:ea typeface="Arial"/>
                <a:cs typeface="Arial"/>
                <a:sym typeface="Arial"/>
              </a:rPr>
              <a:t>Why Is It Important?</a:t>
            </a:r>
            <a:endParaRPr/>
          </a:p>
          <a:p>
            <a:pPr indent="0" lvl="0" marL="155575" rtl="0" algn="l">
              <a:lnSpc>
                <a:spcPct val="100000"/>
              </a:lnSpc>
              <a:spcBef>
                <a:spcPts val="0"/>
              </a:spcBef>
              <a:spcAft>
                <a:spcPts val="0"/>
              </a:spcAft>
              <a:buClr>
                <a:schemeClr val="accent1"/>
              </a:buClr>
              <a:buSzPts val="1150"/>
              <a:buNone/>
            </a:pPr>
            <a:r>
              <a:t/>
            </a:r>
            <a:endParaRPr sz="2000">
              <a:latin typeface="Arial"/>
              <a:ea typeface="Arial"/>
              <a:cs typeface="Arial"/>
              <a:sym typeface="Arial"/>
            </a:endParaRPr>
          </a:p>
          <a:p>
            <a:pPr indent="-307975" lvl="0" marL="463550" rtl="0" algn="l">
              <a:lnSpc>
                <a:spcPct val="100000"/>
              </a:lnSpc>
              <a:spcBef>
                <a:spcPts val="0"/>
              </a:spcBef>
              <a:spcAft>
                <a:spcPts val="0"/>
              </a:spcAft>
              <a:buClr>
                <a:schemeClr val="accent1"/>
              </a:buClr>
              <a:buSzPts val="1150"/>
              <a:buNone/>
            </a:pPr>
            <a:r>
              <a:rPr lang="en-US" sz="2000">
                <a:latin typeface="Arial"/>
                <a:ea typeface="Arial"/>
                <a:cs typeface="Arial"/>
                <a:sym typeface="Arial"/>
              </a:rPr>
              <a:t>●	It communicates the goals, objectives, and strategies of a company to its employees</a:t>
            </a:r>
            <a:endParaRPr/>
          </a:p>
          <a:p>
            <a:pPr indent="0" lvl="0" marL="155575" rtl="0" algn="l">
              <a:lnSpc>
                <a:spcPct val="100000"/>
              </a:lnSpc>
              <a:spcBef>
                <a:spcPts val="1200"/>
              </a:spcBef>
              <a:spcAft>
                <a:spcPts val="0"/>
              </a:spcAft>
              <a:buClr>
                <a:schemeClr val="accent1"/>
              </a:buClr>
              <a:buSzPts val="1150"/>
              <a:buNone/>
            </a:pPr>
            <a:r>
              <a:rPr lang="en-US" sz="2000">
                <a:latin typeface="Arial"/>
                <a:ea typeface="Arial"/>
                <a:cs typeface="Arial"/>
                <a:sym typeface="Arial"/>
              </a:rPr>
              <a:t>●	Essential component to a complete business plan</a:t>
            </a:r>
            <a:endParaRPr/>
          </a:p>
          <a:p>
            <a:pPr indent="-307975" lvl="0" marL="463550" rtl="0" algn="l">
              <a:lnSpc>
                <a:spcPct val="100000"/>
              </a:lnSpc>
              <a:spcBef>
                <a:spcPts val="1200"/>
              </a:spcBef>
              <a:spcAft>
                <a:spcPts val="0"/>
              </a:spcAft>
              <a:buClr>
                <a:schemeClr val="accent1"/>
              </a:buClr>
              <a:buSzPts val="1150"/>
              <a:buNone/>
            </a:pPr>
            <a:r>
              <a:rPr lang="en-US" sz="2000">
                <a:latin typeface="Arial"/>
                <a:ea typeface="Arial"/>
                <a:cs typeface="Arial"/>
                <a:sym typeface="Arial"/>
              </a:rPr>
              <a:t>●	Helps organizations obtain financing from outside investors or bank for a new venture</a:t>
            </a:r>
            <a:endParaRPr/>
          </a:p>
          <a:p>
            <a:pPr indent="0" lvl="0" marL="0" rtl="0" algn="l">
              <a:lnSpc>
                <a:spcPct val="100000"/>
              </a:lnSpc>
              <a:spcBef>
                <a:spcPts val="0"/>
              </a:spcBef>
              <a:spcAft>
                <a:spcPts val="1600"/>
              </a:spcAft>
              <a:buSzPts val="1150"/>
              <a:buNone/>
            </a:pPr>
            <a:r>
              <a:t/>
            </a:r>
            <a:endParaRPr>
              <a:latin typeface="Arial"/>
              <a:ea typeface="Arial"/>
              <a:cs typeface="Arial"/>
              <a:sym typeface="Arial"/>
            </a:endParaRPr>
          </a:p>
        </p:txBody>
      </p:sp>
      <p:cxnSp>
        <p:nvCxnSpPr>
          <p:cNvPr id="44" name="Google Shape;44;p3"/>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45" name="Google Shape;45;p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46" name="Google Shape;46;p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b="0" i="0" lang="en-US" sz="800" u="none" cap="none" strike="noStrike">
                <a:solidFill>
                  <a:schemeClr val="accent5"/>
                </a:solidFill>
                <a:latin typeface="Oswald"/>
                <a:ea typeface="Oswald"/>
                <a:cs typeface="Oswald"/>
                <a:sym typeface="Oswald"/>
              </a:rPr>
              <a:t>Copyright 2022.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 name="Shape 50"/>
        <p:cNvGrpSpPr/>
        <p:nvPr/>
      </p:nvGrpSpPr>
      <p:grpSpPr>
        <a:xfrm>
          <a:off x="0" y="0"/>
          <a:ext cx="0" cy="0"/>
          <a:chOff x="0" y="0"/>
          <a:chExt cx="0" cy="0"/>
        </a:xfrm>
      </p:grpSpPr>
      <p:sp>
        <p:nvSpPr>
          <p:cNvPr id="51" name="Google Shape;51;p4"/>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MARKETING PLAN</a:t>
            </a:r>
            <a:endParaRPr b="1">
              <a:latin typeface="Arial"/>
              <a:ea typeface="Arial"/>
              <a:cs typeface="Arial"/>
              <a:sym typeface="Arial"/>
            </a:endParaRPr>
          </a:p>
        </p:txBody>
      </p:sp>
      <p:sp>
        <p:nvSpPr>
          <p:cNvPr id="52" name="Google Shape;52;p4"/>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2000">
                <a:latin typeface="Arial"/>
                <a:ea typeface="Arial"/>
                <a:cs typeface="Arial"/>
                <a:sym typeface="Arial"/>
              </a:rPr>
              <a:t>Considerations:</a:t>
            </a:r>
            <a:endParaRPr/>
          </a:p>
          <a:p>
            <a:pPr indent="0" lvl="0" marL="0" rtl="0" algn="l">
              <a:lnSpc>
                <a:spcPct val="100000"/>
              </a:lnSpc>
              <a:spcBef>
                <a:spcPts val="0"/>
              </a:spcBef>
              <a:spcAft>
                <a:spcPts val="0"/>
              </a:spcAft>
              <a:buSzPts val="1150"/>
              <a:buNone/>
            </a:pPr>
            <a:r>
              <a:t/>
            </a:r>
            <a:endParaRPr sz="2000">
              <a:latin typeface="Arial"/>
              <a:ea typeface="Arial"/>
              <a:cs typeface="Arial"/>
              <a:sym typeface="Arial"/>
            </a:endParaRPr>
          </a:p>
          <a:p>
            <a:pPr indent="-307975" lvl="0" marL="463550" rtl="0" algn="l">
              <a:lnSpc>
                <a:spcPct val="100000"/>
              </a:lnSpc>
              <a:spcBef>
                <a:spcPts val="0"/>
              </a:spcBef>
              <a:spcAft>
                <a:spcPts val="1200"/>
              </a:spcAft>
              <a:buClr>
                <a:schemeClr val="accent1"/>
              </a:buClr>
              <a:buSzPts val="1150"/>
              <a:buNone/>
            </a:pPr>
            <a:r>
              <a:rPr lang="en-US" sz="2000">
                <a:latin typeface="Arial"/>
                <a:ea typeface="Arial"/>
                <a:cs typeface="Arial"/>
                <a:sym typeface="Arial"/>
              </a:rPr>
              <a:t>●	Marketing plans can vary in complexity and time frame.  The complexity of the marketing plan is determined by the size and type of the organization and is influenced by the organization’s overall goals and objectives.  The time period covered by the plan also varies with organization size and type.</a:t>
            </a:r>
            <a:endParaRPr>
              <a:latin typeface="Arial"/>
              <a:ea typeface="Arial"/>
              <a:cs typeface="Arial"/>
              <a:sym typeface="Arial"/>
            </a:endParaRPr>
          </a:p>
        </p:txBody>
      </p:sp>
      <p:cxnSp>
        <p:nvCxnSpPr>
          <p:cNvPr id="53" name="Google Shape;53;p4"/>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54" name="Google Shape;54;p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55" name="Google Shape;55;p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b="0" i="0" lang="en-US" sz="800" u="none" cap="none" strike="noStrike">
                <a:solidFill>
                  <a:schemeClr val="accent5"/>
                </a:solidFill>
                <a:latin typeface="Oswald"/>
                <a:ea typeface="Oswald"/>
                <a:cs typeface="Oswald"/>
                <a:sym typeface="Oswald"/>
              </a:rPr>
              <a:t>Copyright 2022.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5"/>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MARKETING PLAN</a:t>
            </a:r>
            <a:endParaRPr b="1">
              <a:latin typeface="Arial"/>
              <a:ea typeface="Arial"/>
              <a:cs typeface="Arial"/>
              <a:sym typeface="Arial"/>
            </a:endParaRPr>
          </a:p>
        </p:txBody>
      </p:sp>
      <p:sp>
        <p:nvSpPr>
          <p:cNvPr id="61" name="Google Shape;61;p5"/>
          <p:cNvSpPr txBox="1"/>
          <p:nvPr>
            <p:ph idx="1" type="body"/>
          </p:nvPr>
        </p:nvSpPr>
        <p:spPr>
          <a:xfrm>
            <a:off x="938500" y="982133"/>
            <a:ext cx="7172100" cy="3303792"/>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2000">
                <a:latin typeface="Arial"/>
                <a:ea typeface="Arial"/>
                <a:cs typeface="Arial"/>
                <a:sym typeface="Arial"/>
              </a:rPr>
              <a:t>Understanding The Market</a:t>
            </a:r>
            <a:endParaRPr/>
          </a:p>
          <a:p>
            <a:pPr indent="0" lvl="0" marL="0" rtl="0" algn="l">
              <a:lnSpc>
                <a:spcPct val="100000"/>
              </a:lnSpc>
              <a:spcBef>
                <a:spcPts val="0"/>
              </a:spcBef>
              <a:spcAft>
                <a:spcPts val="0"/>
              </a:spcAft>
              <a:buSzPts val="1150"/>
              <a:buNone/>
            </a:pPr>
            <a:r>
              <a:t/>
            </a:r>
            <a:endParaRPr sz="1000">
              <a:latin typeface="Arial"/>
              <a:ea typeface="Arial"/>
              <a:cs typeface="Arial"/>
              <a:sym typeface="Arial"/>
            </a:endParaRPr>
          </a:p>
          <a:p>
            <a:pPr indent="0" lvl="0" marL="0" rtl="0" algn="l">
              <a:lnSpc>
                <a:spcPct val="100000"/>
              </a:lnSpc>
              <a:spcBef>
                <a:spcPts val="0"/>
              </a:spcBef>
              <a:spcAft>
                <a:spcPts val="0"/>
              </a:spcAft>
              <a:buSzPts val="1150"/>
              <a:buNone/>
            </a:pPr>
            <a:r>
              <a:rPr lang="en-US" sz="1400">
                <a:latin typeface="Arial"/>
                <a:ea typeface="Arial"/>
                <a:cs typeface="Arial"/>
                <a:sym typeface="Arial"/>
              </a:rPr>
              <a:t>Before completing the marketing plan, organizations must understand their market.  An organization must research and evaluate many factors within a market</a:t>
            </a:r>
            <a:endParaRPr/>
          </a:p>
          <a:p>
            <a:pPr indent="0" lvl="0" marL="0" rtl="0" algn="l">
              <a:lnSpc>
                <a:spcPct val="100000"/>
              </a:lnSpc>
              <a:spcBef>
                <a:spcPts val="0"/>
              </a:spcBef>
              <a:spcAft>
                <a:spcPts val="0"/>
              </a:spcAft>
              <a:buSzPts val="1150"/>
              <a:buNone/>
            </a:pPr>
            <a:r>
              <a:t/>
            </a:r>
            <a:endParaRPr sz="900">
              <a:latin typeface="Arial"/>
              <a:ea typeface="Arial"/>
              <a:cs typeface="Arial"/>
              <a:sym typeface="Arial"/>
            </a:endParaRPr>
          </a:p>
          <a:p>
            <a:pPr indent="0" lvl="0" marL="0" rtl="0" algn="l">
              <a:lnSpc>
                <a:spcPct val="100000"/>
              </a:lnSpc>
              <a:spcBef>
                <a:spcPts val="0"/>
              </a:spcBef>
              <a:spcAft>
                <a:spcPts val="0"/>
              </a:spcAft>
              <a:buSzPts val="1150"/>
              <a:buNone/>
            </a:pPr>
            <a:r>
              <a:rPr lang="en-US" sz="1400">
                <a:latin typeface="Arial"/>
                <a:ea typeface="Arial"/>
                <a:cs typeface="Arial"/>
                <a:sym typeface="Arial"/>
              </a:rPr>
              <a:t>These factors could include:</a:t>
            </a:r>
            <a:endParaRPr/>
          </a:p>
          <a:p>
            <a:pPr indent="0" lvl="0" marL="0" rtl="0" algn="l">
              <a:lnSpc>
                <a:spcPct val="100000"/>
              </a:lnSpc>
              <a:spcBef>
                <a:spcPts val="0"/>
              </a:spcBef>
              <a:spcAft>
                <a:spcPts val="0"/>
              </a:spcAft>
              <a:buSzPts val="1150"/>
              <a:buNone/>
            </a:pPr>
            <a:r>
              <a:t/>
            </a:r>
            <a:endParaRPr sz="1000">
              <a:latin typeface="Arial"/>
              <a:ea typeface="Arial"/>
              <a:cs typeface="Arial"/>
              <a:sym typeface="Arial"/>
            </a:endParaRPr>
          </a:p>
          <a:p>
            <a:pPr indent="-307975" lvl="0" marL="463550" rtl="0" algn="l">
              <a:lnSpc>
                <a:spcPct val="100000"/>
              </a:lnSpc>
              <a:spcBef>
                <a:spcPts val="0"/>
              </a:spcBef>
              <a:spcAft>
                <a:spcPts val="0"/>
              </a:spcAft>
              <a:buClr>
                <a:schemeClr val="accent1"/>
              </a:buClr>
              <a:buSzPts val="1150"/>
              <a:buNone/>
            </a:pPr>
            <a:r>
              <a:rPr lang="en-US" sz="1400">
                <a:latin typeface="Arial"/>
                <a:ea typeface="Arial"/>
                <a:cs typeface="Arial"/>
                <a:sym typeface="Arial"/>
              </a:rPr>
              <a:t>●    The product</a:t>
            </a:r>
            <a:endParaRPr/>
          </a:p>
          <a:p>
            <a:pPr indent="-307975" lvl="0" marL="463550" rtl="0" algn="l">
              <a:lnSpc>
                <a:spcPct val="100000"/>
              </a:lnSpc>
              <a:spcBef>
                <a:spcPts val="600"/>
              </a:spcBef>
              <a:spcAft>
                <a:spcPts val="0"/>
              </a:spcAft>
              <a:buClr>
                <a:schemeClr val="accent1"/>
              </a:buClr>
              <a:buSzPts val="1150"/>
              <a:buNone/>
            </a:pPr>
            <a:r>
              <a:rPr lang="en-US" sz="1400">
                <a:latin typeface="Arial"/>
                <a:ea typeface="Arial"/>
                <a:cs typeface="Arial"/>
                <a:sym typeface="Arial"/>
              </a:rPr>
              <a:t>●	The consumer</a:t>
            </a:r>
            <a:endParaRPr/>
          </a:p>
          <a:p>
            <a:pPr indent="-307975" lvl="0" marL="463550" rtl="0" algn="l">
              <a:lnSpc>
                <a:spcPct val="100000"/>
              </a:lnSpc>
              <a:spcBef>
                <a:spcPts val="600"/>
              </a:spcBef>
              <a:spcAft>
                <a:spcPts val="0"/>
              </a:spcAft>
              <a:buClr>
                <a:schemeClr val="accent1"/>
              </a:buClr>
              <a:buSzPts val="1150"/>
              <a:buNone/>
            </a:pPr>
            <a:r>
              <a:rPr lang="en-US" sz="1400">
                <a:latin typeface="Arial"/>
                <a:ea typeface="Arial"/>
                <a:cs typeface="Arial"/>
                <a:sym typeface="Arial"/>
              </a:rPr>
              <a:t>●	The economy</a:t>
            </a:r>
            <a:endParaRPr/>
          </a:p>
          <a:p>
            <a:pPr indent="-307975" lvl="0" marL="463550" rtl="0" algn="l">
              <a:lnSpc>
                <a:spcPct val="100000"/>
              </a:lnSpc>
              <a:spcBef>
                <a:spcPts val="600"/>
              </a:spcBef>
              <a:spcAft>
                <a:spcPts val="0"/>
              </a:spcAft>
              <a:buClr>
                <a:schemeClr val="accent1"/>
              </a:buClr>
              <a:buSzPts val="1150"/>
              <a:buNone/>
            </a:pPr>
            <a:r>
              <a:rPr lang="en-US" sz="1400">
                <a:latin typeface="Arial"/>
                <a:ea typeface="Arial"/>
                <a:cs typeface="Arial"/>
                <a:sym typeface="Arial"/>
              </a:rPr>
              <a:t>●	Target markets</a:t>
            </a:r>
            <a:endParaRPr/>
          </a:p>
          <a:p>
            <a:pPr indent="-307975" lvl="0" marL="463550" rtl="0" algn="l">
              <a:lnSpc>
                <a:spcPct val="100000"/>
              </a:lnSpc>
              <a:spcBef>
                <a:spcPts val="600"/>
              </a:spcBef>
              <a:spcAft>
                <a:spcPts val="0"/>
              </a:spcAft>
              <a:buClr>
                <a:schemeClr val="accent1"/>
              </a:buClr>
              <a:buSzPts val="1150"/>
              <a:buNone/>
            </a:pPr>
            <a:r>
              <a:rPr lang="en-US" sz="1400">
                <a:latin typeface="Arial"/>
                <a:ea typeface="Arial"/>
                <a:cs typeface="Arial"/>
                <a:sym typeface="Arial"/>
              </a:rPr>
              <a:t>●	Existing market distribution channels</a:t>
            </a:r>
            <a:endParaRPr/>
          </a:p>
          <a:p>
            <a:pPr indent="-307975" lvl="0" marL="463550" rtl="0" algn="l">
              <a:lnSpc>
                <a:spcPct val="100000"/>
              </a:lnSpc>
              <a:spcBef>
                <a:spcPts val="600"/>
              </a:spcBef>
              <a:spcAft>
                <a:spcPts val="0"/>
              </a:spcAft>
              <a:buClr>
                <a:schemeClr val="accent1"/>
              </a:buClr>
              <a:buSzPts val="1150"/>
              <a:buNone/>
            </a:pPr>
            <a:r>
              <a:rPr lang="en-US" sz="1400">
                <a:latin typeface="Arial"/>
                <a:ea typeface="Arial"/>
                <a:cs typeface="Arial"/>
                <a:sym typeface="Arial"/>
              </a:rPr>
              <a:t>●	Buying trends</a:t>
            </a:r>
            <a:endParaRPr/>
          </a:p>
          <a:p>
            <a:pPr indent="-307975" lvl="0" marL="463550" rtl="0" algn="l">
              <a:lnSpc>
                <a:spcPct val="100000"/>
              </a:lnSpc>
              <a:spcBef>
                <a:spcPts val="600"/>
              </a:spcBef>
              <a:spcAft>
                <a:spcPts val="0"/>
              </a:spcAft>
              <a:buClr>
                <a:schemeClr val="accent1"/>
              </a:buClr>
              <a:buSzPts val="1150"/>
              <a:buNone/>
            </a:pPr>
            <a:r>
              <a:rPr lang="en-US" sz="1400">
                <a:latin typeface="Arial"/>
                <a:ea typeface="Arial"/>
                <a:cs typeface="Arial"/>
                <a:sym typeface="Arial"/>
              </a:rPr>
              <a:t>●	Competitor performance</a:t>
            </a:r>
            <a:endParaRPr/>
          </a:p>
          <a:p>
            <a:pPr indent="-307975" lvl="0" marL="463550" rtl="0" algn="l">
              <a:lnSpc>
                <a:spcPct val="100000"/>
              </a:lnSpc>
              <a:spcBef>
                <a:spcPts val="600"/>
              </a:spcBef>
              <a:spcAft>
                <a:spcPts val="1200"/>
              </a:spcAft>
              <a:buClr>
                <a:schemeClr val="accent1"/>
              </a:buClr>
              <a:buSzPts val="1150"/>
              <a:buNone/>
            </a:pPr>
            <a:r>
              <a:t/>
            </a:r>
            <a:endParaRPr>
              <a:latin typeface="Arial"/>
              <a:ea typeface="Arial"/>
              <a:cs typeface="Arial"/>
              <a:sym typeface="Arial"/>
            </a:endParaRPr>
          </a:p>
        </p:txBody>
      </p:sp>
      <p:cxnSp>
        <p:nvCxnSpPr>
          <p:cNvPr id="62" name="Google Shape;62;p5"/>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63" name="Google Shape;63;p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64" name="Google Shape;64;p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b="0" i="0" lang="en-US" sz="800" u="none" cap="none" strike="noStrike">
                <a:solidFill>
                  <a:schemeClr val="accent5"/>
                </a:solidFill>
                <a:latin typeface="Oswald"/>
                <a:ea typeface="Oswald"/>
                <a:cs typeface="Oswald"/>
                <a:sym typeface="Oswald"/>
              </a:rPr>
              <a:t>Copyright 2022.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6"/>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COMPETITION</a:t>
            </a:r>
            <a:endParaRPr b="1">
              <a:latin typeface="Arial"/>
              <a:ea typeface="Arial"/>
              <a:cs typeface="Arial"/>
              <a:sym typeface="Arial"/>
            </a:endParaRPr>
          </a:p>
        </p:txBody>
      </p:sp>
      <p:sp>
        <p:nvSpPr>
          <p:cNvPr id="70" name="Google Shape;70;p6"/>
          <p:cNvSpPr txBox="1"/>
          <p:nvPr>
            <p:ph idx="1" type="body"/>
          </p:nvPr>
        </p:nvSpPr>
        <p:spPr>
          <a:xfrm>
            <a:off x="910950" y="1180204"/>
            <a:ext cx="7439300" cy="3303792"/>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800">
                <a:solidFill>
                  <a:srgbClr val="EF8600"/>
                </a:solidFill>
                <a:latin typeface="Arial"/>
                <a:ea typeface="Arial"/>
                <a:cs typeface="Arial"/>
                <a:sym typeface="Arial"/>
              </a:rPr>
              <a:t>Competition</a:t>
            </a:r>
            <a:r>
              <a:rPr lang="en-US" sz="1800">
                <a:latin typeface="Arial"/>
                <a:ea typeface="Arial"/>
                <a:cs typeface="Arial"/>
                <a:sym typeface="Arial"/>
              </a:rPr>
              <a:t> refers to a rivalry between two or more businesses selling products or services to the same customers or markets.  </a:t>
            </a:r>
            <a:endParaRPr/>
          </a:p>
          <a:p>
            <a:pPr indent="0" lvl="0" marL="0" rtl="0" algn="l">
              <a:lnSpc>
                <a:spcPct val="100000"/>
              </a:lnSpc>
              <a:spcBef>
                <a:spcPts val="1200"/>
              </a:spcBef>
              <a:spcAft>
                <a:spcPts val="0"/>
              </a:spcAft>
              <a:buSzPts val="1150"/>
              <a:buNone/>
            </a:pPr>
            <a:r>
              <a:rPr lang="en-US" sz="1800">
                <a:latin typeface="Arial"/>
                <a:ea typeface="Arial"/>
                <a:cs typeface="Arial"/>
                <a:sym typeface="Arial"/>
              </a:rPr>
              <a:t>When two or more businesses sell the same goods or services, they are competing for the same consumers.</a:t>
            </a:r>
            <a:endParaRPr/>
          </a:p>
          <a:p>
            <a:pPr indent="0" lvl="0" marL="0" rtl="0" algn="l">
              <a:lnSpc>
                <a:spcPct val="100000"/>
              </a:lnSpc>
              <a:spcBef>
                <a:spcPts val="1200"/>
              </a:spcBef>
              <a:spcAft>
                <a:spcPts val="600"/>
              </a:spcAft>
              <a:buSzPts val="1150"/>
              <a:buNone/>
            </a:pPr>
            <a:r>
              <a:rPr lang="en-US" sz="1800">
                <a:latin typeface="Arial"/>
                <a:ea typeface="Arial"/>
                <a:cs typeface="Arial"/>
                <a:sym typeface="Arial"/>
              </a:rPr>
              <a:t>Competition impacts price points, product features and marketing strategies because businesses are fighting for an edge that will persuade consumers to choose their products or services over those of competitors</a:t>
            </a:r>
            <a:endParaRPr sz="1800">
              <a:latin typeface="Arial"/>
              <a:ea typeface="Arial"/>
              <a:cs typeface="Arial"/>
              <a:sym typeface="Arial"/>
            </a:endParaRPr>
          </a:p>
        </p:txBody>
      </p:sp>
      <p:cxnSp>
        <p:nvCxnSpPr>
          <p:cNvPr id="71" name="Google Shape;71;p6"/>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72" name="Google Shape;72;p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73" name="Google Shape;73;p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b="0" i="0" lang="en-US" sz="800" u="none" cap="none" strike="noStrike">
                <a:solidFill>
                  <a:schemeClr val="accent5"/>
                </a:solidFill>
                <a:latin typeface="Oswald"/>
                <a:ea typeface="Oswald"/>
                <a:cs typeface="Oswald"/>
                <a:sym typeface="Oswald"/>
              </a:rPr>
              <a:t>Copyright 2022.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7"/>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COMPETITION</a:t>
            </a:r>
            <a:endParaRPr b="1">
              <a:latin typeface="Arial"/>
              <a:ea typeface="Arial"/>
              <a:cs typeface="Arial"/>
              <a:sym typeface="Arial"/>
            </a:endParaRPr>
          </a:p>
        </p:txBody>
      </p:sp>
      <p:sp>
        <p:nvSpPr>
          <p:cNvPr id="79" name="Google Shape;79;p7"/>
          <p:cNvSpPr txBox="1"/>
          <p:nvPr>
            <p:ph idx="1" type="body"/>
          </p:nvPr>
        </p:nvSpPr>
        <p:spPr>
          <a:xfrm>
            <a:off x="938500" y="1008754"/>
            <a:ext cx="7172100" cy="3303792"/>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900">
                <a:latin typeface="Arial"/>
                <a:ea typeface="Arial"/>
                <a:cs typeface="Arial"/>
                <a:sym typeface="Arial"/>
              </a:rPr>
              <a:t>Examples of Competition:</a:t>
            </a:r>
            <a:endParaRPr b="1" sz="1050"/>
          </a:p>
          <a:p>
            <a:pPr indent="0" lvl="0" marL="0" rtl="0" algn="l">
              <a:lnSpc>
                <a:spcPct val="100000"/>
              </a:lnSpc>
              <a:spcBef>
                <a:spcPts val="0"/>
              </a:spcBef>
              <a:spcAft>
                <a:spcPts val="0"/>
              </a:spcAft>
              <a:buSzPts val="1150"/>
              <a:buNone/>
            </a:pPr>
            <a:r>
              <a:t/>
            </a:r>
            <a:endParaRPr sz="900">
              <a:latin typeface="Arial"/>
              <a:ea typeface="Arial"/>
              <a:cs typeface="Arial"/>
              <a:sym typeface="Arial"/>
            </a:endParaRPr>
          </a:p>
          <a:p>
            <a:pPr indent="-338138" lvl="0" marL="338138" rtl="0" algn="l">
              <a:lnSpc>
                <a:spcPct val="100000"/>
              </a:lnSpc>
              <a:spcBef>
                <a:spcPts val="0"/>
              </a:spcBef>
              <a:spcAft>
                <a:spcPts val="0"/>
              </a:spcAft>
              <a:buSzPts val="1150"/>
              <a:buNone/>
            </a:pPr>
            <a:r>
              <a:rPr lang="en-US" sz="1900">
                <a:solidFill>
                  <a:schemeClr val="lt1"/>
                </a:solidFill>
                <a:latin typeface="Arial"/>
                <a:ea typeface="Arial"/>
                <a:cs typeface="Arial"/>
                <a:sym typeface="Arial"/>
              </a:rPr>
              <a:t>●  </a:t>
            </a:r>
            <a:r>
              <a:rPr lang="en-US" sz="1900">
                <a:latin typeface="Arial"/>
                <a:ea typeface="Arial"/>
                <a:cs typeface="Arial"/>
                <a:sym typeface="Arial"/>
              </a:rPr>
              <a:t>In 2019, there were nearly 500 scripted television shows available in the United States, with Netflix spending at least $12 billion on new content. In 2021, that number swelled to 559 shows, creating a more competitive landscape than ever with Netflix, Amazon, Hulu, Disney+, Apple TV+, Paramount +, Peacock, YouTube, and many others competing for consumer dollars in the streaming video business.</a:t>
            </a:r>
            <a:endParaRPr sz="1050"/>
          </a:p>
          <a:p>
            <a:pPr indent="-338137" lvl="0" marL="338137" rtl="0" algn="l">
              <a:lnSpc>
                <a:spcPct val="100000"/>
              </a:lnSpc>
              <a:spcBef>
                <a:spcPts val="1200"/>
              </a:spcBef>
              <a:spcAft>
                <a:spcPts val="0"/>
              </a:spcAft>
              <a:buSzPts val="1150"/>
              <a:buNone/>
            </a:pPr>
            <a:r>
              <a:rPr lang="en-US" sz="1900">
                <a:solidFill>
                  <a:schemeClr val="lt1"/>
                </a:solidFill>
                <a:latin typeface="Arial"/>
                <a:ea typeface="Arial"/>
                <a:cs typeface="Arial"/>
                <a:sym typeface="Arial"/>
              </a:rPr>
              <a:t>●  </a:t>
            </a:r>
            <a:r>
              <a:rPr lang="en-US" sz="1900">
                <a:latin typeface="Arial"/>
                <a:ea typeface="Arial"/>
                <a:cs typeface="Arial"/>
                <a:sym typeface="Arial"/>
              </a:rPr>
              <a:t>As the number of scripted television shows continues to grow, companies are investing more than ever in original programming to gain market share.</a:t>
            </a:r>
            <a:endParaRPr sz="1900">
              <a:latin typeface="Arial"/>
              <a:ea typeface="Arial"/>
              <a:cs typeface="Arial"/>
              <a:sym typeface="Arial"/>
            </a:endParaRPr>
          </a:p>
          <a:p>
            <a:pPr indent="-338137" lvl="0" marL="338137" rtl="0" algn="l">
              <a:lnSpc>
                <a:spcPct val="100000"/>
              </a:lnSpc>
              <a:spcBef>
                <a:spcPts val="1200"/>
              </a:spcBef>
              <a:spcAft>
                <a:spcPts val="0"/>
              </a:spcAft>
              <a:buNone/>
            </a:pPr>
            <a:r>
              <a:t/>
            </a:r>
            <a:endParaRPr sz="1900">
              <a:latin typeface="Arial"/>
              <a:ea typeface="Arial"/>
              <a:cs typeface="Arial"/>
              <a:sym typeface="Arial"/>
            </a:endParaRPr>
          </a:p>
          <a:p>
            <a:pPr indent="-338138" lvl="0" marL="338138" rtl="0" algn="l">
              <a:lnSpc>
                <a:spcPct val="100000"/>
              </a:lnSpc>
              <a:spcBef>
                <a:spcPts val="1200"/>
              </a:spcBef>
              <a:spcAft>
                <a:spcPts val="600"/>
              </a:spcAft>
              <a:buSzPts val="1150"/>
              <a:buNone/>
            </a:pPr>
            <a:r>
              <a:t/>
            </a:r>
            <a:endParaRPr sz="1900">
              <a:latin typeface="Arial"/>
              <a:ea typeface="Arial"/>
              <a:cs typeface="Arial"/>
              <a:sym typeface="Arial"/>
            </a:endParaRPr>
          </a:p>
        </p:txBody>
      </p:sp>
      <p:cxnSp>
        <p:nvCxnSpPr>
          <p:cNvPr id="80" name="Google Shape;80;p7"/>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81" name="Google Shape;81;p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82" name="Google Shape;82;p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b="0" i="0" lang="en-US" sz="800" u="none" cap="none" strike="noStrike">
                <a:solidFill>
                  <a:schemeClr val="accent5"/>
                </a:solidFill>
                <a:latin typeface="Oswald"/>
                <a:ea typeface="Oswald"/>
                <a:cs typeface="Oswald"/>
                <a:sym typeface="Oswald"/>
              </a:rPr>
              <a:t>Copyright 2022.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8"/>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MARKET SHARE</a:t>
            </a:r>
            <a:endParaRPr b="1">
              <a:latin typeface="Arial"/>
              <a:ea typeface="Arial"/>
              <a:cs typeface="Arial"/>
              <a:sym typeface="Arial"/>
            </a:endParaRPr>
          </a:p>
        </p:txBody>
      </p:sp>
      <p:sp>
        <p:nvSpPr>
          <p:cNvPr id="88" name="Google Shape;88;p8"/>
          <p:cNvSpPr txBox="1"/>
          <p:nvPr>
            <p:ph idx="1" type="body"/>
          </p:nvPr>
        </p:nvSpPr>
        <p:spPr>
          <a:xfrm>
            <a:off x="938500" y="983465"/>
            <a:ext cx="3967455" cy="3303792"/>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1150"/>
              <a:buFont typeface="Montserrat"/>
              <a:buNone/>
            </a:pPr>
            <a:r>
              <a:rPr b="0" i="0" lang="en-US" sz="2000" u="none" cap="none" strike="noStrike">
                <a:solidFill>
                  <a:srgbClr val="FFFFFF"/>
                </a:solidFill>
                <a:latin typeface="Arial"/>
                <a:ea typeface="Arial"/>
                <a:cs typeface="Arial"/>
                <a:sym typeface="Arial"/>
              </a:rPr>
              <a:t>How Is Competition Measured?</a:t>
            </a:r>
            <a:endParaRPr/>
          </a:p>
          <a:p>
            <a:pPr indent="0" lvl="0" marL="0" marR="0" rtl="0" algn="l">
              <a:lnSpc>
                <a:spcPct val="100000"/>
              </a:lnSpc>
              <a:spcBef>
                <a:spcPts val="0"/>
              </a:spcBef>
              <a:spcAft>
                <a:spcPts val="0"/>
              </a:spcAft>
              <a:buClr>
                <a:srgbClr val="FFFFFF"/>
              </a:buClr>
              <a:buSzPts val="1150"/>
              <a:buFont typeface="Montserrat"/>
              <a:buNone/>
            </a:pPr>
            <a:r>
              <a:t/>
            </a:r>
            <a:endParaRPr sz="2000">
              <a:solidFill>
                <a:srgbClr val="FFFFFF"/>
              </a:solidFill>
              <a:latin typeface="Arial"/>
              <a:ea typeface="Arial"/>
              <a:cs typeface="Arial"/>
              <a:sym typeface="Arial"/>
            </a:endParaRPr>
          </a:p>
          <a:p>
            <a:pPr indent="0" lvl="0" marL="0" marR="0" rtl="0" algn="l">
              <a:lnSpc>
                <a:spcPct val="100000"/>
              </a:lnSpc>
              <a:spcBef>
                <a:spcPts val="0"/>
              </a:spcBef>
              <a:spcAft>
                <a:spcPts val="0"/>
              </a:spcAft>
              <a:buClr>
                <a:srgbClr val="FFFFFF"/>
              </a:buClr>
              <a:buSzPts val="1150"/>
              <a:buFont typeface="Montserrat"/>
              <a:buNone/>
            </a:pPr>
            <a:r>
              <a:rPr b="1" lang="en-US" sz="2000">
                <a:solidFill>
                  <a:srgbClr val="EF8600"/>
                </a:solidFill>
                <a:latin typeface="Arial"/>
                <a:ea typeface="Arial"/>
                <a:cs typeface="Arial"/>
                <a:sym typeface="Arial"/>
              </a:rPr>
              <a:t>Market share </a:t>
            </a:r>
            <a:r>
              <a:rPr lang="en-US" sz="2000">
                <a:solidFill>
                  <a:schemeClr val="lt1"/>
                </a:solidFill>
                <a:latin typeface="Arial"/>
                <a:ea typeface="Arial"/>
                <a:cs typeface="Arial"/>
                <a:sym typeface="Arial"/>
              </a:rPr>
              <a:t>is a key indicator of how well one company is performing against competitors within the marketplace. </a:t>
            </a:r>
            <a:endParaRPr/>
          </a:p>
          <a:p>
            <a:pPr indent="0" lvl="0" marL="338138" rtl="0" algn="l">
              <a:lnSpc>
                <a:spcPct val="100000"/>
              </a:lnSpc>
              <a:spcBef>
                <a:spcPts val="0"/>
              </a:spcBef>
              <a:spcAft>
                <a:spcPts val="1200"/>
              </a:spcAft>
              <a:buSzPts val="1150"/>
              <a:buNone/>
            </a:pPr>
            <a:r>
              <a:t/>
            </a:r>
            <a:endParaRPr sz="1600">
              <a:solidFill>
                <a:schemeClr val="lt1"/>
              </a:solidFill>
              <a:latin typeface="Arial"/>
              <a:ea typeface="Arial"/>
              <a:cs typeface="Arial"/>
              <a:sym typeface="Arial"/>
            </a:endParaRPr>
          </a:p>
        </p:txBody>
      </p:sp>
      <p:cxnSp>
        <p:nvCxnSpPr>
          <p:cNvPr id="89" name="Google Shape;89;p8"/>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90" name="Google Shape;90;p8"/>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91" name="Google Shape;91;p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b="0" i="0" lang="en-US" sz="800" u="none" cap="none" strike="noStrike">
                <a:solidFill>
                  <a:schemeClr val="accent5"/>
                </a:solidFill>
                <a:latin typeface="Oswald"/>
                <a:ea typeface="Oswald"/>
                <a:cs typeface="Oswald"/>
                <a:sym typeface="Oswald"/>
              </a:rPr>
              <a:t>Copyright 2022. Sports Career Consulting, LLC.</a:t>
            </a:r>
            <a:endParaRPr b="0" i="0" sz="800" u="none" cap="none" strike="noStrike">
              <a:solidFill>
                <a:schemeClr val="accent5"/>
              </a:solidFill>
              <a:latin typeface="Oswald"/>
              <a:ea typeface="Oswald"/>
              <a:cs typeface="Oswald"/>
              <a:sym typeface="Oswald"/>
            </a:endParaRPr>
          </a:p>
        </p:txBody>
      </p:sp>
      <p:pic>
        <p:nvPicPr>
          <p:cNvPr descr="A picture containing text, room, scene, gambling house&#10;&#10;Description automatically generated" id="92" name="Google Shape;92;p8"/>
          <p:cNvPicPr preferRelativeResize="0"/>
          <p:nvPr/>
        </p:nvPicPr>
        <p:blipFill rotWithShape="1">
          <a:blip r:embed="rId4">
            <a:alphaModFix/>
          </a:blip>
          <a:srcRect b="0" l="0" r="0" t="0"/>
          <a:stretch/>
        </p:blipFill>
        <p:spPr>
          <a:xfrm>
            <a:off x="5372432" y="445025"/>
            <a:ext cx="3254071" cy="244055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pic>
        <p:nvPicPr>
          <p:cNvPr id="97" name="Google Shape;97;p9"/>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98" name="Google Shape;98;p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b="0" i="0" lang="en-US" sz="800" u="none" cap="none" strike="noStrike">
                <a:solidFill>
                  <a:schemeClr val="accent5"/>
                </a:solidFill>
                <a:latin typeface="Oswald"/>
                <a:ea typeface="Oswald"/>
                <a:cs typeface="Oswald"/>
                <a:sym typeface="Oswald"/>
              </a:rPr>
              <a:t>Copyright 2022. Sports Career Consulting, LLC.</a:t>
            </a:r>
            <a:endParaRPr b="0" i="0" sz="800" u="none" cap="none" strike="noStrike">
              <a:solidFill>
                <a:schemeClr val="accent5"/>
              </a:solidFill>
              <a:latin typeface="Oswald"/>
              <a:ea typeface="Oswald"/>
              <a:cs typeface="Oswald"/>
              <a:sym typeface="Oswald"/>
            </a:endParaRPr>
          </a:p>
        </p:txBody>
      </p:sp>
      <p:pic>
        <p:nvPicPr>
          <p:cNvPr descr="Chart, pie chart&#10;&#10;Description automatically generated" id="99" name="Google Shape;99;p9"/>
          <p:cNvPicPr preferRelativeResize="0"/>
          <p:nvPr/>
        </p:nvPicPr>
        <p:blipFill rotWithShape="1">
          <a:blip r:embed="rId4">
            <a:alphaModFix/>
          </a:blip>
          <a:srcRect b="0" l="0" r="0" t="0"/>
          <a:stretch/>
        </p:blipFill>
        <p:spPr>
          <a:xfrm>
            <a:off x="1235074" y="130191"/>
            <a:ext cx="6365875" cy="458093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Kelly, Bob</dc:creator>
</cp:coreProperties>
</file>