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3" r:id="rId1"/>
  </p:sldMasterIdLst>
  <p:notesMasterIdLst>
    <p:notesMasterId r:id="rId11"/>
  </p:notesMasterIdLst>
  <p:sldIdLst>
    <p:sldId id="256" r:id="rId2"/>
    <p:sldId id="310" r:id="rId3"/>
    <p:sldId id="311" r:id="rId4"/>
    <p:sldId id="312" r:id="rId5"/>
    <p:sldId id="313" r:id="rId6"/>
    <p:sldId id="314" r:id="rId7"/>
    <p:sldId id="315" r:id="rId8"/>
    <p:sldId id="345" r:id="rId9"/>
    <p:sldId id="344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E786499-A691-4837-8752-AE60FA23A306}">
  <a:tblStyle styleId="{0E786499-A691-4837-8752-AE60FA23A30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85" d="100"/>
          <a:sy n="85" d="100"/>
        </p:scale>
        <p:origin x="88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534979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354556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80531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75430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43559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17126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673e6894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e673e6894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15" name="Google Shape;14615;g7f9262ee2f_0_244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16" name="Google Shape;14616;g7f9262ee2f_0_244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CAPTION_ONLY_3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162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marL="914400" lvl="1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marL="1371600" lvl="2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marL="1828800" lvl="3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marL="2286000" lvl="4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marL="2743200" lvl="5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marL="3200400" lvl="6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marL="3657600" lvl="7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marL="4114800" lvl="8" indent="-301625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30"/>
          <p:cNvSpPr txBox="1">
            <a:spLocks noGrp="1"/>
          </p:cNvSpPr>
          <p:nvPr>
            <p:ph type="subTitle" idx="1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5155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7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8" r:id="rId3"/>
    <p:sldLayoutId id="2147483659" r:id="rId4"/>
    <p:sldLayoutId id="2147483684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8"/>
          <p:cNvSpPr txBox="1">
            <a:spLocks noGrp="1"/>
          </p:cNvSpPr>
          <p:nvPr>
            <p:ph type="ctrTitle"/>
          </p:nvPr>
        </p:nvSpPr>
        <p:spPr>
          <a:xfrm>
            <a:off x="1434025" y="1835870"/>
            <a:ext cx="6275950" cy="644700"/>
          </a:xfrm>
          <a:prstGeom prst="rect">
            <a:avLst/>
          </a:prstGeom>
          <a:effectLst>
            <a:outerShdw blurRad="142875" dist="19050" dir="87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THE SITUATION ANALYSIS </a:t>
            </a:r>
            <a:br>
              <a:rPr lang="en-US" dirty="0">
                <a:latin typeface="Arial"/>
                <a:ea typeface="Arial"/>
                <a:cs typeface="Arial"/>
                <a:sym typeface="Arial"/>
              </a:rPr>
            </a:br>
            <a:r>
              <a:rPr lang="en-US" dirty="0">
                <a:latin typeface="Arial"/>
                <a:ea typeface="Arial"/>
                <a:cs typeface="Arial"/>
                <a:sym typeface="Arial"/>
              </a:rPr>
              <a:t>(SWOT)</a:t>
            </a:r>
          </a:p>
        </p:txBody>
      </p:sp>
      <p:sp>
        <p:nvSpPr>
          <p:cNvPr id="163" name="Google Shape;163;p38"/>
          <p:cNvSpPr txBox="1">
            <a:spLocks noGrp="1"/>
          </p:cNvSpPr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effectLst>
            <a:outerShdw blurRad="100013" dist="19050" dir="84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0" dirty="0">
                <a:latin typeface="Arial"/>
                <a:ea typeface="Arial"/>
                <a:cs typeface="Arial"/>
                <a:sym typeface="Arial"/>
              </a:rPr>
              <a:t>LESSON 5.3</a:t>
            </a:r>
            <a:endParaRPr sz="2200" b="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4" name="Google Shape;164;p38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65" name="Google Shape;16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8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accent5"/>
                </a:solidFill>
              </a:rPr>
              <a:t>©</a:t>
            </a:r>
            <a:r>
              <a:rPr lang="en" sz="1300" dirty="0">
                <a:solidFill>
                  <a:schemeClr val="accent5"/>
                </a:solidFill>
              </a:rPr>
              <a:t> </a:t>
            </a:r>
            <a:r>
              <a:rPr lang="en-US" sz="700" dirty="0">
                <a:solidFill>
                  <a:schemeClr val="accent5"/>
                </a:solidFill>
              </a:rPr>
              <a:t>Copyright 2022</a:t>
            </a:r>
            <a:r>
              <a:rPr lang="en" sz="700" dirty="0">
                <a:solidFill>
                  <a:schemeClr val="accent5"/>
                </a:solidFill>
              </a:rPr>
              <a:t>. Sports Career Consulting, LLC.</a:t>
            </a:r>
            <a:endParaRPr sz="700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WHAT IS A SITUATION ANALYSIS?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situation analysis 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(also referred to as </a:t>
            </a:r>
            <a:r>
              <a:rPr lang="en-US" sz="1600" b="1" dirty="0">
                <a:latin typeface="Arial"/>
                <a:ea typeface="Arial"/>
                <a:cs typeface="Arial"/>
                <a:sym typeface="Arial"/>
              </a:rPr>
              <a:t>SWOT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) provides information that is helpful in matching the organization's resources and capabilities to the competitive environment in which it operates.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This analysis reviews four key factors pertaining to the company’s current market situation: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marL="155575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50"/>
              <a:buNone/>
            </a:pPr>
            <a:r>
              <a:rPr lang="en-US" sz="1800" u="sng" dirty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trengths</a:t>
            </a:r>
          </a:p>
          <a:p>
            <a:pPr marL="155575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50"/>
              <a:buNone/>
            </a:pPr>
            <a:r>
              <a:rPr lang="en-US" sz="1800" u="sng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  <a:sym typeface="Arial"/>
              </a:rPr>
              <a:t>W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eaknesses</a:t>
            </a:r>
          </a:p>
          <a:p>
            <a:pPr marL="155575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50"/>
              <a:buNone/>
            </a:pPr>
            <a:r>
              <a:rPr lang="en-US" sz="1800" u="sng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  <a:sym typeface="Arial"/>
              </a:rPr>
              <a:t>O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pportunities</a:t>
            </a:r>
          </a:p>
          <a:p>
            <a:pPr marL="155575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50"/>
              <a:buNone/>
            </a:pPr>
            <a:r>
              <a:rPr lang="en-US" sz="1800" u="sng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  <a:sym typeface="Arial"/>
              </a:rPr>
              <a:t>T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hreats</a:t>
            </a:r>
          </a:p>
          <a:p>
            <a:pPr marL="612775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5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sp>
        <p:nvSpPr>
          <p:cNvPr id="174" name="Google Shape;174;p39"/>
          <p:cNvSpPr txBox="1"/>
          <p:nvPr/>
        </p:nvSpPr>
        <p:spPr>
          <a:xfrm>
            <a:off x="938500" y="4221950"/>
            <a:ext cx="6820200" cy="2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150" b="1" dirty="0">
                <a:solidFill>
                  <a:schemeClr val="accent2"/>
                </a:solidFill>
              </a:rPr>
              <a:t>This analysis is conducted prior to launching a new initiative or project and is a critical component to the marketing plan. </a:t>
            </a:r>
            <a:endParaRPr sz="1150" b="1" dirty="0">
              <a:solidFill>
                <a:schemeClr val="accent2"/>
              </a:solidFill>
            </a:endParaRPr>
          </a:p>
        </p:txBody>
      </p: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937861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70850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COMPONENTS OF THE SITUATION ANALYSIS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33287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STRENGTHS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An organization’s strengths refer to those resources and capabilities that can be used as a basis for developing a competitive advantage, such as:</a:t>
            </a:r>
          </a:p>
          <a:p>
            <a:pPr marL="0" lvl="0" indent="0" algn="l" defTabSz="282575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Patents </a:t>
            </a:r>
          </a:p>
          <a:p>
            <a:pPr marL="0" lvl="0" indent="0" algn="l" defTabSz="282575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Strong sales history</a:t>
            </a:r>
          </a:p>
          <a:p>
            <a:pPr marL="0" lvl="0" indent="0" algn="l" defTabSz="282575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Established brand</a:t>
            </a:r>
          </a:p>
          <a:p>
            <a:pPr marL="0" lvl="0" indent="0" algn="l" defTabSz="282575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Effective distribution strategy</a:t>
            </a:r>
          </a:p>
          <a:p>
            <a:pPr marL="0" lvl="0" indent="0" algn="l" defTabSz="282575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Significant following on social media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" name="Google Shape;172;p39">
            <a:extLst>
              <a:ext uri="{FF2B5EF4-FFF2-40B4-BE49-F238E27FC236}">
                <a16:creationId xmlns:a16="http://schemas.microsoft.com/office/drawing/2014/main" id="{1A92613F-B015-4C07-9132-0EE8352E26D6}"/>
              </a:ext>
            </a:extLst>
          </p:cNvPr>
          <p:cNvSpPr txBox="1">
            <a:spLocks/>
          </p:cNvSpPr>
          <p:nvPr/>
        </p:nvSpPr>
        <p:spPr>
          <a:xfrm>
            <a:off x="4908599" y="1246025"/>
            <a:ext cx="3558067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16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01625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>
              <a:buFont typeface="Montserrat"/>
              <a:buNone/>
            </a:pP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  <a:sym typeface="Arial"/>
              </a:rPr>
              <a:t>WEAKNESSES</a:t>
            </a:r>
          </a:p>
          <a:p>
            <a:pPr marL="0" indent="0">
              <a:spcAft>
                <a:spcPts val="1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The qualities that give a business a competitive disadvantage would be categorized as weaknesses in a situation analysis.  The absence of certain strengths may be viewed as a weakness. </a:t>
            </a:r>
          </a:p>
          <a:p>
            <a:pPr marL="0" indent="0">
              <a:spcAft>
                <a:spcPts val="1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Weaknesses could include:</a:t>
            </a:r>
          </a:p>
          <a:p>
            <a:pPr marL="0" indent="0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Lack of patent protection</a:t>
            </a:r>
          </a:p>
          <a:p>
            <a:pPr marL="0" indent="0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Weak, unrecognized, or ineffective brand name</a:t>
            </a:r>
          </a:p>
          <a:p>
            <a:pPr marL="0" indent="0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Poor reputation among customers</a:t>
            </a:r>
          </a:p>
          <a:p>
            <a:pPr marL="0" indent="0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Lack of resources</a:t>
            </a:r>
          </a:p>
          <a:p>
            <a:pPr marL="0" indent="0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Inadequate distribution channels</a:t>
            </a:r>
          </a:p>
          <a:p>
            <a:pPr marL="0" indent="0">
              <a:spcAft>
                <a:spcPts val="1600"/>
              </a:spcAft>
              <a:buFont typeface="Montserrat"/>
              <a:buNone/>
            </a:pPr>
            <a:endParaRPr lang="en-US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" name="Google Shape;173;p39">
            <a:extLst>
              <a:ext uri="{FF2B5EF4-FFF2-40B4-BE49-F238E27FC236}">
                <a16:creationId xmlns:a16="http://schemas.microsoft.com/office/drawing/2014/main" id="{A9C4EAD6-0D85-47D7-825F-64094D242293}"/>
              </a:ext>
            </a:extLst>
          </p:cNvPr>
          <p:cNvCxnSpPr>
            <a:cxnSpLocks/>
          </p:cNvCxnSpPr>
          <p:nvPr/>
        </p:nvCxnSpPr>
        <p:spPr>
          <a:xfrm flipV="1">
            <a:off x="4572000" y="1386426"/>
            <a:ext cx="0" cy="2677574"/>
          </a:xfrm>
          <a:prstGeom prst="straightConnector1">
            <a:avLst/>
          </a:prstGeom>
          <a:noFill/>
          <a:ln w="349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3178409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70850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COMPONENTS OF THE SITUATION ANALYSIS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33287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OPPORTUNITIES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The events that could facilitate company profit and growth are categorized as opportunities. 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Opportunities could include:</a:t>
            </a:r>
          </a:p>
          <a:p>
            <a:pPr marL="0" lvl="0" indent="0" algn="l" defTabSz="282575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Unfulfilled customer needs </a:t>
            </a:r>
          </a:p>
          <a:p>
            <a:pPr marL="0" lvl="0" indent="0" algn="l" defTabSz="282575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Arrival of new technologies</a:t>
            </a:r>
          </a:p>
          <a:p>
            <a:pPr marL="282575" lvl="0" indent="-282575" algn="l" defTabSz="282575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A particular market niche that has not yet been explored</a:t>
            </a:r>
          </a:p>
          <a:p>
            <a:pPr marL="0" lvl="0" indent="0" algn="l" defTabSz="282575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Mergers</a:t>
            </a:r>
          </a:p>
          <a:p>
            <a:pPr marL="0" lvl="0" indent="0" algn="l" defTabSz="282575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Entry into new markets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" name="Google Shape;172;p39">
            <a:extLst>
              <a:ext uri="{FF2B5EF4-FFF2-40B4-BE49-F238E27FC236}">
                <a16:creationId xmlns:a16="http://schemas.microsoft.com/office/drawing/2014/main" id="{1A92613F-B015-4C07-9132-0EE8352E26D6}"/>
              </a:ext>
            </a:extLst>
          </p:cNvPr>
          <p:cNvSpPr txBox="1">
            <a:spLocks/>
          </p:cNvSpPr>
          <p:nvPr/>
        </p:nvSpPr>
        <p:spPr>
          <a:xfrm>
            <a:off x="4908599" y="1246025"/>
            <a:ext cx="3558067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16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01625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>
              <a:buFont typeface="Montserrat"/>
              <a:buNone/>
            </a:pPr>
            <a:r>
              <a:rPr lang="en-US" sz="1400" b="1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  <a:sym typeface="Arial"/>
              </a:rPr>
              <a:t>THREATS</a:t>
            </a:r>
          </a:p>
          <a:p>
            <a:pPr marL="0" indent="0">
              <a:spcAft>
                <a:spcPts val="1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Events that could have a negative impact on the company are considered threats.  They could be internal, such as falling productivity, or external, such as lower priced products offered by competitors. </a:t>
            </a:r>
          </a:p>
          <a:p>
            <a:pPr marL="0" indent="0">
              <a:spcAft>
                <a:spcPts val="1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Examples of threats could include:</a:t>
            </a:r>
          </a:p>
          <a:p>
            <a:pPr marL="282575" indent="-282575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Shifts in consumer tastes away from company products</a:t>
            </a:r>
          </a:p>
          <a:p>
            <a:pPr marL="0" indent="0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Emergence of new substitute products</a:t>
            </a:r>
          </a:p>
          <a:p>
            <a:pPr marL="0" indent="0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●	Government regulation</a:t>
            </a:r>
          </a:p>
          <a:p>
            <a:pPr marL="0" indent="0">
              <a:spcAft>
                <a:spcPts val="1600"/>
              </a:spcAft>
              <a:buFont typeface="Montserrat"/>
              <a:buNone/>
            </a:pPr>
            <a:endParaRPr lang="en-US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" name="Google Shape;173;p39">
            <a:extLst>
              <a:ext uri="{FF2B5EF4-FFF2-40B4-BE49-F238E27FC236}">
                <a16:creationId xmlns:a16="http://schemas.microsoft.com/office/drawing/2014/main" id="{A9C4EAD6-0D85-47D7-825F-64094D242293}"/>
              </a:ext>
            </a:extLst>
          </p:cNvPr>
          <p:cNvCxnSpPr>
            <a:cxnSpLocks/>
          </p:cNvCxnSpPr>
          <p:nvPr/>
        </p:nvCxnSpPr>
        <p:spPr>
          <a:xfrm flipV="1">
            <a:off x="4572000" y="1386426"/>
            <a:ext cx="0" cy="2677574"/>
          </a:xfrm>
          <a:prstGeom prst="straightConnector1">
            <a:avLst/>
          </a:prstGeom>
          <a:noFill/>
          <a:ln w="349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4030026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" name="Picture 2" descr="Timeline&#10;&#10;Description automatically generated">
            <a:extLst>
              <a:ext uri="{FF2B5EF4-FFF2-40B4-BE49-F238E27FC236}">
                <a16:creationId xmlns:a16="http://schemas.microsoft.com/office/drawing/2014/main" id="{23D3A0ED-3BD9-034E-BA19-CF6EFD258D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6027" y="54275"/>
            <a:ext cx="6617473" cy="4963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100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70850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EXAMPLE OF THE SITUATION ANALYSIS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499" y="891096"/>
            <a:ext cx="7505589" cy="5263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Hypothetically, let’s say you were conducting a SWOT analysis for an apparel and footwear company competing with companies like Nike, Adidas and Under </a:t>
            </a:r>
            <a:r>
              <a:rPr lang="en-US" sz="1400" dirty="0" err="1">
                <a:latin typeface="Arial"/>
                <a:ea typeface="Arial"/>
                <a:cs typeface="Arial"/>
                <a:sym typeface="Arial"/>
              </a:rPr>
              <a:t>Armour</a:t>
            </a: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 for market share. Opportunities could include: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40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" name="Google Shape;172;p39">
            <a:extLst>
              <a:ext uri="{FF2B5EF4-FFF2-40B4-BE49-F238E27FC236}">
                <a16:creationId xmlns:a16="http://schemas.microsoft.com/office/drawing/2014/main" id="{0C08C611-E19A-48EC-808F-F404259D7DA1}"/>
              </a:ext>
            </a:extLst>
          </p:cNvPr>
          <p:cNvSpPr txBox="1">
            <a:spLocks/>
          </p:cNvSpPr>
          <p:nvPr/>
        </p:nvSpPr>
        <p:spPr>
          <a:xfrm>
            <a:off x="938499" y="1887952"/>
            <a:ext cx="3509323" cy="25066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16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01625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>
              <a:spcAft>
                <a:spcPts val="600"/>
              </a:spcAft>
              <a:buFont typeface="Montserrat"/>
              <a:buNone/>
            </a:pPr>
            <a:r>
              <a:rPr lang="en-US" sz="1200" dirty="0">
                <a:latin typeface="Arial"/>
                <a:ea typeface="Arial"/>
                <a:cs typeface="Arial"/>
                <a:sym typeface="Arial"/>
              </a:rPr>
              <a:t>Strengths might include:</a:t>
            </a:r>
          </a:p>
          <a:p>
            <a:pPr marL="0" indent="0" defTabSz="282575">
              <a:spcAft>
                <a:spcPts val="600"/>
              </a:spcAft>
              <a:buFont typeface="Montserrat"/>
              <a:buNone/>
            </a:pPr>
            <a:r>
              <a:rPr lang="en-US" sz="1200" dirty="0">
                <a:latin typeface="Arial"/>
                <a:ea typeface="Arial"/>
                <a:cs typeface="Arial"/>
                <a:sym typeface="Arial"/>
              </a:rPr>
              <a:t>1)	Steady and consistent growth in profits.</a:t>
            </a:r>
          </a:p>
          <a:p>
            <a:pPr marL="282575" indent="-282575" defTabSz="282575">
              <a:spcAft>
                <a:spcPts val="600"/>
              </a:spcAft>
              <a:buFont typeface="Montserrat"/>
              <a:buNone/>
            </a:pPr>
            <a:r>
              <a:rPr lang="en-US" sz="1200" dirty="0">
                <a:latin typeface="Arial"/>
                <a:ea typeface="Arial"/>
                <a:cs typeface="Arial"/>
                <a:sym typeface="Arial"/>
              </a:rPr>
              <a:t>2)	Innovative new technology (lightweight, stretchable fabric) that increases consumer performance.</a:t>
            </a:r>
          </a:p>
          <a:p>
            <a:pPr marL="282575" indent="-282575" defTabSz="282575">
              <a:spcAft>
                <a:spcPts val="600"/>
              </a:spcAft>
              <a:buFont typeface="Montserrat"/>
              <a:buNone/>
            </a:pPr>
            <a:r>
              <a:rPr lang="en-US" sz="1200" dirty="0">
                <a:latin typeface="Arial"/>
                <a:ea typeface="Arial"/>
                <a:cs typeface="Arial"/>
                <a:sym typeface="Arial"/>
              </a:rPr>
              <a:t>3)	Products tied to effective endorsement campaign (Serena Williams wears your new technology during matches).</a:t>
            </a:r>
          </a:p>
          <a:p>
            <a:pPr marL="0" indent="0">
              <a:spcAft>
                <a:spcPts val="1600"/>
              </a:spcAft>
              <a:buFont typeface="Montserrat"/>
              <a:buNone/>
            </a:pPr>
            <a:endParaRPr lang="en-US" sz="12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72;p39">
            <a:extLst>
              <a:ext uri="{FF2B5EF4-FFF2-40B4-BE49-F238E27FC236}">
                <a16:creationId xmlns:a16="http://schemas.microsoft.com/office/drawing/2014/main" id="{D05AC6C3-7AFB-42A3-850C-7737146C074A}"/>
              </a:ext>
            </a:extLst>
          </p:cNvPr>
          <p:cNvSpPr txBox="1">
            <a:spLocks/>
          </p:cNvSpPr>
          <p:nvPr/>
        </p:nvSpPr>
        <p:spPr>
          <a:xfrm>
            <a:off x="5017439" y="1898084"/>
            <a:ext cx="3509323" cy="25066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16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01625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>
              <a:spcAft>
                <a:spcPts val="600"/>
              </a:spcAft>
              <a:buFont typeface="Montserrat"/>
              <a:buNone/>
            </a:pPr>
            <a:r>
              <a:rPr lang="en-US" sz="1200" dirty="0">
                <a:latin typeface="Arial"/>
                <a:ea typeface="Arial"/>
                <a:cs typeface="Arial"/>
                <a:sym typeface="Arial"/>
              </a:rPr>
              <a:t>Weaknesses might include:</a:t>
            </a:r>
          </a:p>
          <a:p>
            <a:pPr marL="282575" indent="-282575" defTabSz="282575">
              <a:spcAft>
                <a:spcPts val="600"/>
              </a:spcAft>
              <a:buFont typeface="Montserrat"/>
              <a:buNone/>
            </a:pPr>
            <a:r>
              <a:rPr lang="en-US" sz="1200" dirty="0">
                <a:latin typeface="Arial"/>
                <a:ea typeface="Arial"/>
                <a:cs typeface="Arial"/>
                <a:sym typeface="Arial"/>
              </a:rPr>
              <a:t>1)	Too much reliance on sales of products online and not enough in retail environments (your products are not available at Dick’s or Foot Locker).</a:t>
            </a:r>
          </a:p>
          <a:p>
            <a:pPr marL="282575" indent="-282575" defTabSz="282575">
              <a:spcAft>
                <a:spcPts val="600"/>
              </a:spcAft>
              <a:buFont typeface="Montserrat"/>
              <a:buNone/>
            </a:pPr>
            <a:r>
              <a:rPr lang="en-US" sz="1200" dirty="0">
                <a:latin typeface="Arial"/>
                <a:ea typeface="Arial"/>
                <a:cs typeface="Arial"/>
                <a:sym typeface="Arial"/>
              </a:rPr>
              <a:t>2)	Low brand awareness (not enough consumers are familiar with your brand).</a:t>
            </a:r>
          </a:p>
          <a:p>
            <a:pPr marL="282575" indent="-282575" defTabSz="282575">
              <a:spcAft>
                <a:spcPts val="600"/>
              </a:spcAft>
              <a:buFont typeface="Montserrat"/>
              <a:buNone/>
            </a:pPr>
            <a:r>
              <a:rPr lang="en-US" sz="1200" dirty="0">
                <a:latin typeface="Arial"/>
                <a:ea typeface="Arial"/>
                <a:cs typeface="Arial"/>
                <a:sym typeface="Arial"/>
              </a:rPr>
              <a:t>3)	Dependency on sales of apparel products with a track record of limited growth in footwear (75% of total sales come from the apparel category).</a:t>
            </a:r>
          </a:p>
          <a:p>
            <a:pPr marL="0" indent="0">
              <a:spcAft>
                <a:spcPts val="1600"/>
              </a:spcAft>
              <a:buFont typeface="Montserrat"/>
              <a:buNone/>
            </a:pPr>
            <a:endParaRPr lang="en-US" sz="12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A595DDE-C9B0-40AE-ABE4-2D4B4E6A67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1745" y="1872429"/>
            <a:ext cx="158510" cy="281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841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70850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EXAMPLE OF THE SITUATION ANALYSIS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499" y="971810"/>
            <a:ext cx="7505589" cy="5263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Hypothetically, let’s say you were conducting a SWOT analysis for an apparel and footwear company competing with companies like Nike, Adidas and Under </a:t>
            </a:r>
            <a:r>
              <a:rPr lang="en-US" sz="1400" dirty="0" err="1">
                <a:latin typeface="Arial"/>
                <a:ea typeface="Arial"/>
                <a:cs typeface="Arial"/>
                <a:sym typeface="Arial"/>
              </a:rPr>
              <a:t>Armour</a:t>
            </a:r>
            <a:r>
              <a:rPr lang="en-US" sz="1400" dirty="0">
                <a:latin typeface="Arial"/>
                <a:ea typeface="Arial"/>
                <a:cs typeface="Arial"/>
                <a:sym typeface="Arial"/>
              </a:rPr>
              <a:t> for market share. Opportunities could include: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40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" name="Google Shape;172;p39">
            <a:extLst>
              <a:ext uri="{FF2B5EF4-FFF2-40B4-BE49-F238E27FC236}">
                <a16:creationId xmlns:a16="http://schemas.microsoft.com/office/drawing/2014/main" id="{0C08C611-E19A-48EC-808F-F404259D7DA1}"/>
              </a:ext>
            </a:extLst>
          </p:cNvPr>
          <p:cNvSpPr txBox="1">
            <a:spLocks/>
          </p:cNvSpPr>
          <p:nvPr/>
        </p:nvSpPr>
        <p:spPr>
          <a:xfrm>
            <a:off x="938499" y="1794456"/>
            <a:ext cx="3509323" cy="25066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16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01625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Opportunities might include:</a:t>
            </a:r>
          </a:p>
          <a:p>
            <a:pPr marL="282575" indent="-282575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1)	Well defined objectives with company-wide support (everyone in the company understands and supports the goal of increasing footwear sales in the next fiscal year).</a:t>
            </a:r>
          </a:p>
          <a:p>
            <a:pPr marL="282575" indent="-282575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2)	Positive industry outlook (forecasts call for substantial growth in the footwear and apparel markets for the next three to five years).</a:t>
            </a:r>
          </a:p>
          <a:p>
            <a:pPr marL="282575" indent="-282575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3)	Positive association with endorsers (Serena Williams’ popularity is extremely high and she uses your product and will be featured in an upcoming campaign promoting the brand).</a:t>
            </a:r>
          </a:p>
          <a:p>
            <a:pPr marL="0" indent="0">
              <a:spcAft>
                <a:spcPts val="1600"/>
              </a:spcAft>
              <a:buFont typeface="Montserrat"/>
              <a:buNone/>
            </a:pPr>
            <a:endParaRPr lang="en-US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72;p39">
            <a:extLst>
              <a:ext uri="{FF2B5EF4-FFF2-40B4-BE49-F238E27FC236}">
                <a16:creationId xmlns:a16="http://schemas.microsoft.com/office/drawing/2014/main" id="{D05AC6C3-7AFB-42A3-850C-7737146C074A}"/>
              </a:ext>
            </a:extLst>
          </p:cNvPr>
          <p:cNvSpPr txBox="1">
            <a:spLocks/>
          </p:cNvSpPr>
          <p:nvPr/>
        </p:nvSpPr>
        <p:spPr>
          <a:xfrm>
            <a:off x="5075438" y="1805745"/>
            <a:ext cx="3509323" cy="25066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162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●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0162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Font typeface="Montserrat"/>
              <a:buChar char="○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01625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Font typeface="Montserrat"/>
              <a:buChar char="■"/>
              <a:defRPr sz="115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Threats might include:</a:t>
            </a:r>
          </a:p>
          <a:p>
            <a:pPr marL="282575" indent="-282575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1)	Competitors launching new, similar products (Puma is launching a similar lightweight, stretchable fabric apparel line in the upcoming year).</a:t>
            </a:r>
          </a:p>
          <a:p>
            <a:pPr marL="282575" indent="-282575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2)	Rising raw material prices (the cost of producing products will rise).</a:t>
            </a:r>
          </a:p>
          <a:p>
            <a:pPr marL="282575" indent="-282575" defTabSz="282575">
              <a:spcAft>
                <a:spcPts val="600"/>
              </a:spcAft>
              <a:buFont typeface="Montserrat"/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3)	Poor economic conditions (consumers are spending less).</a:t>
            </a:r>
          </a:p>
          <a:p>
            <a:pPr marL="0" indent="0">
              <a:spcAft>
                <a:spcPts val="1600"/>
              </a:spcAft>
              <a:buFont typeface="Montserrat"/>
              <a:buNone/>
            </a:pPr>
            <a:endParaRPr lang="en-US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A595DDE-C9B0-40AE-ABE4-2D4B4E6A67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2783" y="1772356"/>
            <a:ext cx="158510" cy="281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914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1"/>
          <p:cNvSpPr txBox="1">
            <a:spLocks noGrp="1"/>
          </p:cNvSpPr>
          <p:nvPr>
            <p:ph type="title"/>
          </p:nvPr>
        </p:nvSpPr>
        <p:spPr>
          <a:xfrm>
            <a:off x="1805525" y="402175"/>
            <a:ext cx="5443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TIME OUT!</a:t>
            </a:r>
            <a:endParaRPr sz="35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41"/>
          <p:cNvSpPr txBox="1">
            <a:spLocks noGrp="1"/>
          </p:cNvSpPr>
          <p:nvPr>
            <p:ph type="subTitle" idx="1"/>
          </p:nvPr>
        </p:nvSpPr>
        <p:spPr>
          <a:xfrm>
            <a:off x="572425" y="1478806"/>
            <a:ext cx="7951373" cy="27464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Think about your favorite sports brand, team, event athlete or entertainer.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If you were working as a marketing professional, how would you assess their current strengths, weaknesses, opportunities and threats?  How might they benefit from conducting a 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situation analysis?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9" name="Google Shape;18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91" name="Google Shape;191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2425" y="128150"/>
            <a:ext cx="1145575" cy="11609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19" name="Google Shape;14619;p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20" name="Google Shape;14620;p9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94A538-E812-48E8-9A7A-656E1701AB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5370" y="2300949"/>
            <a:ext cx="2353260" cy="81693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825</Words>
  <Application>Microsoft Office PowerPoint</Application>
  <PresentationFormat>On-screen Show (16:9)</PresentationFormat>
  <Paragraphs>76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Montserrat</vt:lpstr>
      <vt:lpstr>Oswald</vt:lpstr>
      <vt:lpstr>Futuristic Background by Slidesgo</vt:lpstr>
      <vt:lpstr>THE SITUATION ANALYSIS  (SWOT)</vt:lpstr>
      <vt:lpstr>WHAT IS A SITUATION ANALYSIS?</vt:lpstr>
      <vt:lpstr>COMPONENTS OF THE SITUATION ANALYSIS</vt:lpstr>
      <vt:lpstr>COMPONENTS OF THE SITUATION ANALYSIS</vt:lpstr>
      <vt:lpstr>PowerPoint Presentation</vt:lpstr>
      <vt:lpstr>EXAMPLE OF THE SITUATION ANALYSIS</vt:lpstr>
      <vt:lpstr>EXAMPLE OF THE SITUATION ANALYSIS</vt:lpstr>
      <vt:lpstr>TIME OUT!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SITUATION ANALYSIS  (SWOT)</dc:title>
  <dc:creator>Kelly, Bob</dc:creator>
  <cp:lastModifiedBy>Kelly, Bob</cp:lastModifiedBy>
  <cp:revision>11</cp:revision>
  <dcterms:modified xsi:type="dcterms:W3CDTF">2022-08-03T10:46:45Z</dcterms:modified>
</cp:coreProperties>
</file>